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notesSlides/notesSlide16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63"/>
  </p:notesMasterIdLst>
  <p:sldIdLst>
    <p:sldId id="527" r:id="rId2"/>
    <p:sldId id="303" r:id="rId3"/>
    <p:sldId id="257" r:id="rId4"/>
    <p:sldId id="284" r:id="rId5"/>
    <p:sldId id="375" r:id="rId6"/>
    <p:sldId id="374" r:id="rId7"/>
    <p:sldId id="376" r:id="rId8"/>
    <p:sldId id="377" r:id="rId9"/>
    <p:sldId id="380" r:id="rId10"/>
    <p:sldId id="379" r:id="rId11"/>
    <p:sldId id="381" r:id="rId12"/>
    <p:sldId id="382" r:id="rId13"/>
    <p:sldId id="383" r:id="rId14"/>
    <p:sldId id="384" r:id="rId15"/>
    <p:sldId id="386" r:id="rId16"/>
    <p:sldId id="387" r:id="rId17"/>
    <p:sldId id="388" r:id="rId18"/>
    <p:sldId id="389" r:id="rId19"/>
    <p:sldId id="390" r:id="rId20"/>
    <p:sldId id="391" r:id="rId21"/>
    <p:sldId id="392" r:id="rId22"/>
    <p:sldId id="393" r:id="rId23"/>
    <p:sldId id="394" r:id="rId24"/>
    <p:sldId id="395" r:id="rId25"/>
    <p:sldId id="396" r:id="rId26"/>
    <p:sldId id="397" r:id="rId27"/>
    <p:sldId id="398" r:id="rId28"/>
    <p:sldId id="399" r:id="rId29"/>
    <p:sldId id="400" r:id="rId30"/>
    <p:sldId id="401" r:id="rId31"/>
    <p:sldId id="402" r:id="rId32"/>
    <p:sldId id="403" r:id="rId33"/>
    <p:sldId id="404" r:id="rId34"/>
    <p:sldId id="405" r:id="rId35"/>
    <p:sldId id="406" r:id="rId36"/>
    <p:sldId id="407" r:id="rId37"/>
    <p:sldId id="408" r:id="rId38"/>
    <p:sldId id="409" r:id="rId39"/>
    <p:sldId id="410" r:id="rId40"/>
    <p:sldId id="411" r:id="rId41"/>
    <p:sldId id="412" r:id="rId42"/>
    <p:sldId id="413" r:id="rId43"/>
    <p:sldId id="414" r:id="rId44"/>
    <p:sldId id="415" r:id="rId45"/>
    <p:sldId id="416" r:id="rId46"/>
    <p:sldId id="417" r:id="rId47"/>
    <p:sldId id="418" r:id="rId48"/>
    <p:sldId id="419" r:id="rId49"/>
    <p:sldId id="420" r:id="rId50"/>
    <p:sldId id="421" r:id="rId51"/>
    <p:sldId id="422" r:id="rId52"/>
    <p:sldId id="423" r:id="rId53"/>
    <p:sldId id="424" r:id="rId54"/>
    <p:sldId id="425" r:id="rId55"/>
    <p:sldId id="426" r:id="rId56"/>
    <p:sldId id="427" r:id="rId57"/>
    <p:sldId id="428" r:id="rId58"/>
    <p:sldId id="429" r:id="rId59"/>
    <p:sldId id="430" r:id="rId60"/>
    <p:sldId id="431" r:id="rId61"/>
    <p:sldId id="432" r:id="rId62"/>
    <p:sldId id="433" r:id="rId63"/>
    <p:sldId id="434" r:id="rId64"/>
    <p:sldId id="435" r:id="rId65"/>
    <p:sldId id="436" r:id="rId66"/>
    <p:sldId id="437" r:id="rId67"/>
    <p:sldId id="438" r:id="rId68"/>
    <p:sldId id="439" r:id="rId69"/>
    <p:sldId id="440" r:id="rId70"/>
    <p:sldId id="441" r:id="rId71"/>
    <p:sldId id="442" r:id="rId72"/>
    <p:sldId id="443" r:id="rId73"/>
    <p:sldId id="444" r:id="rId74"/>
    <p:sldId id="445" r:id="rId75"/>
    <p:sldId id="446" r:id="rId76"/>
    <p:sldId id="447" r:id="rId77"/>
    <p:sldId id="448" r:id="rId78"/>
    <p:sldId id="449" r:id="rId79"/>
    <p:sldId id="450" r:id="rId80"/>
    <p:sldId id="451" r:id="rId81"/>
    <p:sldId id="452" r:id="rId82"/>
    <p:sldId id="453" r:id="rId83"/>
    <p:sldId id="454" r:id="rId84"/>
    <p:sldId id="455" r:id="rId85"/>
    <p:sldId id="456" r:id="rId86"/>
    <p:sldId id="457" r:id="rId87"/>
    <p:sldId id="458" r:id="rId88"/>
    <p:sldId id="459" r:id="rId89"/>
    <p:sldId id="460" r:id="rId90"/>
    <p:sldId id="462" r:id="rId91"/>
    <p:sldId id="461" r:id="rId92"/>
    <p:sldId id="463" r:id="rId93"/>
    <p:sldId id="464" r:id="rId94"/>
    <p:sldId id="465" r:id="rId95"/>
    <p:sldId id="466" r:id="rId96"/>
    <p:sldId id="467" r:id="rId97"/>
    <p:sldId id="468" r:id="rId98"/>
    <p:sldId id="469" r:id="rId99"/>
    <p:sldId id="470" r:id="rId100"/>
    <p:sldId id="471" r:id="rId101"/>
    <p:sldId id="472" r:id="rId102"/>
    <p:sldId id="473" r:id="rId103"/>
    <p:sldId id="474" r:id="rId104"/>
    <p:sldId id="476" r:id="rId105"/>
    <p:sldId id="475" r:id="rId106"/>
    <p:sldId id="477" r:id="rId107"/>
    <p:sldId id="478" r:id="rId108"/>
    <p:sldId id="479" r:id="rId109"/>
    <p:sldId id="485" r:id="rId110"/>
    <p:sldId id="480" r:id="rId111"/>
    <p:sldId id="481" r:id="rId112"/>
    <p:sldId id="482" r:id="rId113"/>
    <p:sldId id="483" r:id="rId114"/>
    <p:sldId id="484" r:id="rId115"/>
    <p:sldId id="486" r:id="rId116"/>
    <p:sldId id="487" r:id="rId117"/>
    <p:sldId id="488" r:id="rId118"/>
    <p:sldId id="490" r:id="rId119"/>
    <p:sldId id="491" r:id="rId120"/>
    <p:sldId id="492" r:id="rId121"/>
    <p:sldId id="493" r:id="rId122"/>
    <p:sldId id="494" r:id="rId123"/>
    <p:sldId id="495" r:id="rId124"/>
    <p:sldId id="496" r:id="rId125"/>
    <p:sldId id="497" r:id="rId126"/>
    <p:sldId id="498" r:id="rId127"/>
    <p:sldId id="499" r:id="rId128"/>
    <p:sldId id="500" r:id="rId129"/>
    <p:sldId id="501" r:id="rId130"/>
    <p:sldId id="502" r:id="rId131"/>
    <p:sldId id="503" r:id="rId132"/>
    <p:sldId id="504" r:id="rId133"/>
    <p:sldId id="505" r:id="rId134"/>
    <p:sldId id="506" r:id="rId135"/>
    <p:sldId id="507" r:id="rId136"/>
    <p:sldId id="508" r:id="rId137"/>
    <p:sldId id="509" r:id="rId138"/>
    <p:sldId id="510" r:id="rId139"/>
    <p:sldId id="511" r:id="rId140"/>
    <p:sldId id="512" r:id="rId141"/>
    <p:sldId id="513" r:id="rId142"/>
    <p:sldId id="514" r:id="rId143"/>
    <p:sldId id="515" r:id="rId144"/>
    <p:sldId id="516" r:id="rId145"/>
    <p:sldId id="517" r:id="rId146"/>
    <p:sldId id="518" r:id="rId147"/>
    <p:sldId id="519" r:id="rId148"/>
    <p:sldId id="520" r:id="rId149"/>
    <p:sldId id="521" r:id="rId150"/>
    <p:sldId id="522" r:id="rId151"/>
    <p:sldId id="523" r:id="rId152"/>
    <p:sldId id="524" r:id="rId153"/>
    <p:sldId id="525" r:id="rId154"/>
    <p:sldId id="526" r:id="rId155"/>
    <p:sldId id="528" r:id="rId156"/>
    <p:sldId id="529" r:id="rId157"/>
    <p:sldId id="531" r:id="rId158"/>
    <p:sldId id="530" r:id="rId159"/>
    <p:sldId id="532" r:id="rId160"/>
    <p:sldId id="533" r:id="rId161"/>
    <p:sldId id="264" r:id="rId162"/>
  </p:sldIdLst>
  <p:sldSz cx="12192000" cy="6858000"/>
  <p:notesSz cx="6858000" cy="9144000"/>
  <p:custDataLst>
    <p:tags r:id="rId16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9B8"/>
    <a:srgbClr val="00B6BF"/>
    <a:srgbClr val="228EB0"/>
    <a:srgbClr val="FF6372"/>
    <a:srgbClr val="FEB06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浅色样式 2 - 强调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69CF1AB2-1976-4502-BF36-3FF5EA218861}" styleName="中度样式 4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660B408-B3CF-4A94-85FC-2B1E0A45F4A2}" styleName="深色样式 2 - 强调 1/强调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5A111915-BE36-4E01-A7E5-04B1672EAD32}" styleName="浅色样式 2 - 强调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343" autoAdjust="0"/>
    <p:restoredTop sz="87428" autoAdjust="0"/>
  </p:normalViewPr>
  <p:slideViewPr>
    <p:cSldViewPr snapToGrid="0" showGuides="1">
      <p:cViewPr varScale="1">
        <p:scale>
          <a:sx n="93" d="100"/>
          <a:sy n="93" d="100"/>
        </p:scale>
        <p:origin x="66" y="66"/>
      </p:cViewPr>
      <p:guideLst>
        <p:guide orient="horz" pos="2160"/>
        <p:guide pos="3840"/>
      </p:guideLst>
    </p:cSldViewPr>
  </p:slideViewPr>
  <p:notesTextViewPr>
    <p:cViewPr>
      <p:scale>
        <a:sx n="1" d="1"/>
        <a:sy n="1" d="1"/>
      </p:scale>
      <p:origin x="0" y="0"/>
    </p:cViewPr>
  </p:notesTextViewPr>
  <p:sorterViewPr>
    <p:cViewPr>
      <p:scale>
        <a:sx n="91" d="100"/>
        <a:sy n="91" d="100"/>
      </p:scale>
      <p:origin x="0" y="0"/>
    </p:cViewPr>
  </p:sorter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notesMaster" Target="notesMasters/notesMaster1.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presProps" Target="presProps.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B3D8F82-AC35-4462-81AF-456114E02DB8}" type="datetimeFigureOut">
              <a:rPr lang="zh-CN" altLang="en-US" smtClean="0"/>
              <a:t>2022/2/20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44CAA79-63ED-4D4C-97FF-23192032DF93}" type="slidenum">
              <a:rPr lang="zh-CN" altLang="en-US" smtClean="0"/>
              <a:t>‹#›</a:t>
            </a:fld>
            <a:endParaRPr lang="zh-CN" altLang="en-US"/>
          </a:p>
        </p:txBody>
      </p:sp>
    </p:spTree>
    <p:extLst>
      <p:ext uri="{BB962C8B-B14F-4D97-AF65-F5344CB8AC3E}">
        <p14:creationId xmlns:p14="http://schemas.microsoft.com/office/powerpoint/2010/main" val="3552071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44CAA79-63ED-4D4C-97FF-23192032DF93}"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2800820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11</a:t>
            </a:fld>
            <a:endParaRPr lang="zh-CN" altLang="en-US"/>
          </a:p>
        </p:txBody>
      </p:sp>
    </p:spTree>
    <p:extLst>
      <p:ext uri="{BB962C8B-B14F-4D97-AF65-F5344CB8AC3E}">
        <p14:creationId xmlns:p14="http://schemas.microsoft.com/office/powerpoint/2010/main" val="1555598233"/>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101</a:t>
            </a:fld>
            <a:endParaRPr lang="zh-CN" altLang="en-US"/>
          </a:p>
        </p:txBody>
      </p:sp>
    </p:spTree>
    <p:extLst>
      <p:ext uri="{BB962C8B-B14F-4D97-AF65-F5344CB8AC3E}">
        <p14:creationId xmlns:p14="http://schemas.microsoft.com/office/powerpoint/2010/main" val="1223058313"/>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102</a:t>
            </a:fld>
            <a:endParaRPr lang="zh-CN" altLang="en-US"/>
          </a:p>
        </p:txBody>
      </p:sp>
    </p:spTree>
    <p:extLst>
      <p:ext uri="{BB962C8B-B14F-4D97-AF65-F5344CB8AC3E}">
        <p14:creationId xmlns:p14="http://schemas.microsoft.com/office/powerpoint/2010/main" val="3057764371"/>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103</a:t>
            </a:fld>
            <a:endParaRPr lang="zh-CN" altLang="en-US"/>
          </a:p>
        </p:txBody>
      </p:sp>
    </p:spTree>
    <p:extLst>
      <p:ext uri="{BB962C8B-B14F-4D97-AF65-F5344CB8AC3E}">
        <p14:creationId xmlns:p14="http://schemas.microsoft.com/office/powerpoint/2010/main" val="3100752236"/>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104</a:t>
            </a:fld>
            <a:endParaRPr lang="zh-CN" altLang="en-US"/>
          </a:p>
        </p:txBody>
      </p:sp>
    </p:spTree>
    <p:extLst>
      <p:ext uri="{BB962C8B-B14F-4D97-AF65-F5344CB8AC3E}">
        <p14:creationId xmlns:p14="http://schemas.microsoft.com/office/powerpoint/2010/main" val="3655614869"/>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105</a:t>
            </a:fld>
            <a:endParaRPr lang="zh-CN" altLang="en-US"/>
          </a:p>
        </p:txBody>
      </p:sp>
    </p:spTree>
    <p:extLst>
      <p:ext uri="{BB962C8B-B14F-4D97-AF65-F5344CB8AC3E}">
        <p14:creationId xmlns:p14="http://schemas.microsoft.com/office/powerpoint/2010/main" val="3041337266"/>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106</a:t>
            </a:fld>
            <a:endParaRPr lang="zh-CN" altLang="en-US"/>
          </a:p>
        </p:txBody>
      </p:sp>
    </p:spTree>
    <p:extLst>
      <p:ext uri="{BB962C8B-B14F-4D97-AF65-F5344CB8AC3E}">
        <p14:creationId xmlns:p14="http://schemas.microsoft.com/office/powerpoint/2010/main" val="115442500"/>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107</a:t>
            </a:fld>
            <a:endParaRPr lang="zh-CN" altLang="en-US"/>
          </a:p>
        </p:txBody>
      </p:sp>
    </p:spTree>
    <p:extLst>
      <p:ext uri="{BB962C8B-B14F-4D97-AF65-F5344CB8AC3E}">
        <p14:creationId xmlns:p14="http://schemas.microsoft.com/office/powerpoint/2010/main" val="3454100071"/>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108</a:t>
            </a:fld>
            <a:endParaRPr lang="zh-CN" altLang="en-US"/>
          </a:p>
        </p:txBody>
      </p:sp>
    </p:spTree>
    <p:extLst>
      <p:ext uri="{BB962C8B-B14F-4D97-AF65-F5344CB8AC3E}">
        <p14:creationId xmlns:p14="http://schemas.microsoft.com/office/powerpoint/2010/main" val="1870339447"/>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109</a:t>
            </a:fld>
            <a:endParaRPr lang="zh-CN" altLang="en-US"/>
          </a:p>
        </p:txBody>
      </p:sp>
    </p:spTree>
    <p:extLst>
      <p:ext uri="{BB962C8B-B14F-4D97-AF65-F5344CB8AC3E}">
        <p14:creationId xmlns:p14="http://schemas.microsoft.com/office/powerpoint/2010/main" val="604450309"/>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110</a:t>
            </a:fld>
            <a:endParaRPr lang="zh-CN" altLang="en-US"/>
          </a:p>
        </p:txBody>
      </p:sp>
    </p:spTree>
    <p:extLst>
      <p:ext uri="{BB962C8B-B14F-4D97-AF65-F5344CB8AC3E}">
        <p14:creationId xmlns:p14="http://schemas.microsoft.com/office/powerpoint/2010/main" val="33839863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12</a:t>
            </a:fld>
            <a:endParaRPr lang="zh-CN" altLang="en-US"/>
          </a:p>
        </p:txBody>
      </p:sp>
    </p:spTree>
    <p:extLst>
      <p:ext uri="{BB962C8B-B14F-4D97-AF65-F5344CB8AC3E}">
        <p14:creationId xmlns:p14="http://schemas.microsoft.com/office/powerpoint/2010/main" val="456603152"/>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111</a:t>
            </a:fld>
            <a:endParaRPr lang="zh-CN" altLang="en-US"/>
          </a:p>
        </p:txBody>
      </p:sp>
    </p:spTree>
    <p:extLst>
      <p:ext uri="{BB962C8B-B14F-4D97-AF65-F5344CB8AC3E}">
        <p14:creationId xmlns:p14="http://schemas.microsoft.com/office/powerpoint/2010/main" val="1244188634"/>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112</a:t>
            </a:fld>
            <a:endParaRPr lang="zh-CN" altLang="en-US"/>
          </a:p>
        </p:txBody>
      </p:sp>
    </p:spTree>
    <p:extLst>
      <p:ext uri="{BB962C8B-B14F-4D97-AF65-F5344CB8AC3E}">
        <p14:creationId xmlns:p14="http://schemas.microsoft.com/office/powerpoint/2010/main" val="1186587874"/>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完整解释如下：</a:t>
            </a:r>
            <a:endParaRPr lang="en-US" altLang="zh-CN"/>
          </a:p>
          <a:p>
            <a:r>
              <a:rPr lang="zh-CN" altLang="zh-CN" sz="1800" kern="0">
                <a:effectLst/>
                <a:latin typeface="Times New Roman" panose="02020603050405020304" pitchFamily="18" charset="0"/>
                <a:ea typeface="宋体" panose="02010600030101010101" pitchFamily="2" charset="-122"/>
                <a:cs typeface="Times New Roman" panose="02020603050405020304" pitchFamily="18" charset="0"/>
              </a:rPr>
              <a:t>由于插入第二条数据时由于</a:t>
            </a:r>
            <a:r>
              <a:rPr lang="en-US" altLang="zh-CN" sz="1800" kern="0">
                <a:effectLst/>
                <a:latin typeface="Times New Roman" panose="02020603050405020304" pitchFamily="18" charset="0"/>
                <a:ea typeface="宋体" panose="02010600030101010101" pitchFamily="2" charset="-122"/>
              </a:rPr>
              <a:t>course</a:t>
            </a:r>
            <a:r>
              <a:rPr lang="zh-CN" altLang="zh-CN" sz="1800" kern="0">
                <a:effectLst/>
                <a:latin typeface="Times New Roman" panose="02020603050405020304" pitchFamily="18" charset="0"/>
                <a:ea typeface="宋体" panose="02010600030101010101" pitchFamily="2" charset="-122"/>
                <a:cs typeface="Times New Roman" panose="02020603050405020304" pitchFamily="18" charset="0"/>
              </a:rPr>
              <a:t>表中已经存在一条</a:t>
            </a:r>
            <a:r>
              <a:rPr lang="en-US" altLang="zh-CN" sz="1800" kern="0">
                <a:effectLst/>
                <a:latin typeface="Times New Roman" panose="02020603050405020304" pitchFamily="18" charset="0"/>
                <a:ea typeface="宋体" panose="02010600030101010101" pitchFamily="2" charset="-122"/>
              </a:rPr>
              <a:t>cno</a:t>
            </a:r>
            <a:r>
              <a:rPr lang="zh-CN" altLang="zh-CN" sz="1800" kern="0">
                <a:effectLst/>
                <a:latin typeface="Times New Roman" panose="02020603050405020304" pitchFamily="18" charset="0"/>
                <a:ea typeface="宋体" panose="02010600030101010101" pitchFamily="2" charset="-122"/>
                <a:cs typeface="Times New Roman" panose="02020603050405020304" pitchFamily="18" charset="0"/>
              </a:rPr>
              <a:t>字段值为“</a:t>
            </a:r>
            <a:r>
              <a:rPr lang="en-US" altLang="zh-CN" sz="1800" kern="0">
                <a:effectLst/>
                <a:latin typeface="Times New Roman" panose="02020603050405020304" pitchFamily="18" charset="0"/>
                <a:ea typeface="宋体" panose="02010600030101010101" pitchFamily="2" charset="-122"/>
              </a:rPr>
              <a:t>19708</a:t>
            </a:r>
            <a:r>
              <a:rPr lang="zh-CN" altLang="zh-CN" sz="1800" kern="0">
                <a:effectLst/>
                <a:latin typeface="Times New Roman" panose="02020603050405020304" pitchFamily="18" charset="0"/>
                <a:ea typeface="宋体" panose="02010600030101010101" pitchFamily="2" charset="-122"/>
                <a:cs typeface="Times New Roman" panose="02020603050405020304" pitchFamily="18" charset="0"/>
              </a:rPr>
              <a:t>”的数据。所以出现了</a:t>
            </a:r>
            <a:r>
              <a:rPr lang="en-US" altLang="zh-CN" sz="1800" kern="0">
                <a:effectLst/>
                <a:latin typeface="Times New Roman" panose="02020603050405020304" pitchFamily="18" charset="0"/>
                <a:ea typeface="宋体" panose="02010600030101010101" pitchFamily="2" charset="-122"/>
              </a:rPr>
              <a:t>SQLSTATE</a:t>
            </a:r>
            <a:r>
              <a:rPr lang="zh-CN" altLang="zh-CN" sz="1800" kern="0">
                <a:effectLst/>
                <a:latin typeface="Times New Roman" panose="02020603050405020304" pitchFamily="18" charset="0"/>
                <a:ea typeface="宋体" panose="02010600030101010101" pitchFamily="2" charset="-122"/>
                <a:cs typeface="Times New Roman" panose="02020603050405020304" pitchFamily="18" charset="0"/>
              </a:rPr>
              <a:t>错误代码为</a:t>
            </a:r>
            <a:r>
              <a:rPr lang="en-US" altLang="zh-CN" sz="1800" kern="0">
                <a:effectLst/>
                <a:latin typeface="Times New Roman" panose="02020603050405020304" pitchFamily="18" charset="0"/>
                <a:ea typeface="宋体" panose="02010600030101010101" pitchFamily="2" charset="-122"/>
              </a:rPr>
              <a:t>23000</a:t>
            </a:r>
            <a:r>
              <a:rPr lang="zh-CN" altLang="zh-CN" sz="1800" kern="0">
                <a:effectLst/>
                <a:latin typeface="Times New Roman" panose="02020603050405020304" pitchFamily="18" charset="0"/>
                <a:ea typeface="宋体" panose="02010600030101010101" pitchFamily="2" charset="-122"/>
                <a:cs typeface="Times New Roman" panose="02020603050405020304" pitchFamily="18" charset="0"/>
              </a:rPr>
              <a:t>的错误，从而使得错误处理程序被执行。而</a:t>
            </a:r>
            <a:r>
              <a:rPr lang="en-US" altLang="zh-CN" sz="1800" kern="0">
                <a:effectLst/>
                <a:latin typeface="Times New Roman" panose="02020603050405020304" pitchFamily="18" charset="0"/>
                <a:ea typeface="宋体" panose="02010600030101010101" pitchFamily="2" charset="-122"/>
              </a:rPr>
              <a:t>@sta</a:t>
            </a:r>
            <a:r>
              <a:rPr lang="zh-CN" altLang="zh-CN" sz="1800" kern="0">
                <a:effectLst/>
                <a:latin typeface="Times New Roman" panose="02020603050405020304" pitchFamily="18" charset="0"/>
                <a:ea typeface="宋体" panose="02010600030101010101" pitchFamily="2" charset="-122"/>
                <a:cs typeface="Times New Roman" panose="02020603050405020304" pitchFamily="18" charset="0"/>
              </a:rPr>
              <a:t>的值也在执行过程中被错误处理程序的代码段“</a:t>
            </a:r>
            <a:r>
              <a:rPr lang="en-US" altLang="zh-CN" sz="1800" i="1" kern="0">
                <a:effectLst>
                  <a:outerShdw blurRad="50800" dist="50800" dir="5400000" sx="1000" sy="1000" algn="ctr">
                    <a:srgbClr val="000000"/>
                  </a:outerShdw>
                </a:effectLst>
                <a:latin typeface="Times New Roman" panose="02020603050405020304" pitchFamily="18" charset="0"/>
                <a:ea typeface="宋体" panose="02010600030101010101" pitchFamily="2" charset="-122"/>
              </a:rPr>
              <a:t>SET @sta = '2 </a:t>
            </a:r>
            <a:r>
              <a:rPr lang="zh-CN" altLang="zh-CN" sz="1800" i="1" kern="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插入错误，处理方式为立即退出</a:t>
            </a:r>
            <a:r>
              <a:rPr lang="en-US" altLang="zh-CN" sz="1800" i="1" kern="0">
                <a:effectLst>
                  <a:outerShdw blurRad="50800" dist="50800" dir="5400000" sx="1000" sy="1000" algn="ctr">
                    <a:srgbClr val="000000"/>
                  </a:outerShdw>
                </a:effectLst>
                <a:latin typeface="Times New Roman" panose="02020603050405020304" pitchFamily="18" charset="0"/>
                <a:ea typeface="宋体" panose="02010600030101010101" pitchFamily="2" charset="-122"/>
              </a:rPr>
              <a:t>';</a:t>
            </a:r>
            <a:r>
              <a:rPr lang="zh-CN" altLang="zh-CN" sz="1800" kern="0">
                <a:effectLst/>
                <a:latin typeface="Times New Roman" panose="02020603050405020304" pitchFamily="18" charset="0"/>
                <a:ea typeface="宋体" panose="02010600030101010101" pitchFamily="2" charset="-122"/>
                <a:cs typeface="Times New Roman" panose="02020603050405020304" pitchFamily="18" charset="0"/>
              </a:rPr>
              <a:t>”进行了重新赋值。并且由于错误处理程序的错误处理方式为“</a:t>
            </a:r>
            <a:r>
              <a:rPr lang="en-US" altLang="zh-CN" sz="1800" kern="0">
                <a:effectLst/>
                <a:latin typeface="Times New Roman" panose="02020603050405020304" pitchFamily="18" charset="0"/>
                <a:ea typeface="宋体" panose="02010600030101010101" pitchFamily="2" charset="-122"/>
              </a:rPr>
              <a:t>EXIT</a:t>
            </a:r>
            <a:r>
              <a:rPr lang="zh-CN" altLang="zh-CN" sz="1800" kern="0">
                <a:effectLst/>
                <a:latin typeface="Times New Roman" panose="02020603050405020304" pitchFamily="18" charset="0"/>
                <a:ea typeface="宋体" panose="02010600030101010101" pitchFamily="2" charset="-122"/>
                <a:cs typeface="Times New Roman" panose="02020603050405020304" pitchFamily="18" charset="0"/>
              </a:rPr>
              <a:t>”，所以在执行完代码段中的内容后，就立即退出了存储过程。这就导致语句“</a:t>
            </a:r>
            <a:r>
              <a:rPr lang="en-US" altLang="zh-CN" sz="1800" i="1" kern="0">
                <a:effectLst>
                  <a:outerShdw blurRad="50800" dist="50800" dir="5400000" sx="1000" sy="1000" algn="ctr">
                    <a:srgbClr val="000000"/>
                  </a:outerShdw>
                </a:effectLst>
                <a:latin typeface="Times New Roman" panose="02020603050405020304" pitchFamily="18" charset="0"/>
                <a:ea typeface="宋体" panose="02010600030101010101" pitchFamily="2" charset="-122"/>
              </a:rPr>
              <a:t>SET @sta = '3 </a:t>
            </a:r>
            <a:r>
              <a:rPr lang="zh-CN" altLang="zh-CN" sz="1800" i="1" kern="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插入错误。处理方式为不处理，并继续执行</a:t>
            </a:r>
            <a:r>
              <a:rPr lang="en-US" altLang="zh-CN" sz="1800" i="1" kern="0">
                <a:effectLst>
                  <a:outerShdw blurRad="50800" dist="50800" dir="5400000" sx="1000" sy="1000" algn="ctr">
                    <a:srgbClr val="000000"/>
                  </a:outerShdw>
                </a:effectLst>
                <a:latin typeface="Times New Roman" panose="02020603050405020304" pitchFamily="18" charset="0"/>
                <a:ea typeface="宋体" panose="02010600030101010101" pitchFamily="2" charset="-122"/>
              </a:rPr>
              <a:t>';</a:t>
            </a:r>
            <a:r>
              <a:rPr lang="zh-CN" altLang="zh-CN" sz="1800" kern="0">
                <a:effectLst/>
                <a:latin typeface="Times New Roman" panose="02020603050405020304" pitchFamily="18" charset="0"/>
                <a:ea typeface="宋体" panose="02010600030101010101" pitchFamily="2" charset="-122"/>
                <a:cs typeface="Times New Roman" panose="02020603050405020304" pitchFamily="18" charset="0"/>
              </a:rPr>
              <a:t>”实际上并没有被执行。</a:t>
            </a:r>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113</a:t>
            </a:fld>
            <a:endParaRPr lang="zh-CN" altLang="en-US"/>
          </a:p>
        </p:txBody>
      </p:sp>
    </p:spTree>
    <p:extLst>
      <p:ext uri="{BB962C8B-B14F-4D97-AF65-F5344CB8AC3E}">
        <p14:creationId xmlns:p14="http://schemas.microsoft.com/office/powerpoint/2010/main" val="3883042391"/>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完整解释如下：</a:t>
            </a:r>
            <a:endParaRPr lang="en-US" altLang="zh-CN"/>
          </a:p>
          <a:p>
            <a:pPr indent="304800" algn="just">
              <a:lnSpc>
                <a:spcPct val="150000"/>
              </a:lnSpc>
            </a:pPr>
            <a:r>
              <a:rPr lang="zh-CN" altLang="zh-CN" sz="1800" kern="0">
                <a:effectLst/>
                <a:latin typeface="Times New Roman" panose="02020603050405020304" pitchFamily="18" charset="0"/>
                <a:ea typeface="宋体" panose="02010600030101010101" pitchFamily="2" charset="-122"/>
                <a:cs typeface="Times New Roman" panose="02020603050405020304" pitchFamily="18" charset="0"/>
              </a:rPr>
              <a:t>存储过程“</a:t>
            </a:r>
            <a:r>
              <a:rPr lang="en-US" altLang="zh-CN" sz="1800" kern="0">
                <a:effectLst/>
                <a:latin typeface="Times New Roman" panose="02020603050405020304" pitchFamily="18" charset="0"/>
                <a:ea typeface="宋体" panose="02010600030101010101" pitchFamily="2" charset="-122"/>
                <a:cs typeface="Times New Roman" panose="02020603050405020304" pitchFamily="18" charset="0"/>
              </a:rPr>
              <a:t>HANDLER_3</a:t>
            </a:r>
            <a:r>
              <a:rPr lang="zh-CN" altLang="zh-CN" sz="1800" kern="0">
                <a:effectLst/>
                <a:latin typeface="Times New Roman" panose="02020603050405020304" pitchFamily="18" charset="0"/>
                <a:ea typeface="宋体" panose="02010600030101010101" pitchFamily="2" charset="-122"/>
                <a:cs typeface="Times New Roman" panose="02020603050405020304" pitchFamily="18" charset="0"/>
              </a:rPr>
              <a:t>”的执行过程过程为：</a:t>
            </a:r>
            <a:endParaRPr lang="zh-CN" altLang="zh-CN" sz="1800" kern="100">
              <a:effectLst/>
              <a:latin typeface="等线" panose="02010600030101010101" pitchFamily="2" charset="-122"/>
              <a:ea typeface="等线" panose="02010600030101010101" pitchFamily="2" charset="-122"/>
              <a:cs typeface="Times New Roman" panose="02020603050405020304" pitchFamily="18" charset="0"/>
            </a:endParaRPr>
          </a:p>
          <a:p>
            <a:pPr marL="342900" lvl="0" indent="-342900" algn="just">
              <a:lnSpc>
                <a:spcPct val="150000"/>
              </a:lnSpc>
              <a:buFont typeface="Wingdings" panose="05000000000000000000" pitchFamily="2" charset="2"/>
              <a:buChar char=""/>
              <a:tabLst>
                <a:tab pos="90170" algn="l"/>
              </a:tabLst>
            </a:pPr>
            <a:r>
              <a:rPr lang="zh-CN" altLang="zh-CN" sz="1800" kern="0">
                <a:effectLst/>
                <a:latin typeface="Times New Roman" panose="02020603050405020304" pitchFamily="18" charset="0"/>
                <a:ea typeface="宋体" panose="02010600030101010101" pitchFamily="2" charset="-122"/>
                <a:cs typeface="Times New Roman" panose="02020603050405020304" pitchFamily="18" charset="0"/>
              </a:rPr>
              <a:t>声明错误处理程序；</a:t>
            </a:r>
            <a:endParaRPr lang="zh-CN" altLang="zh-CN" sz="1800" kern="100">
              <a:effectLst/>
              <a:latin typeface="等线" panose="02010600030101010101" pitchFamily="2" charset="-122"/>
              <a:ea typeface="等线" panose="02010600030101010101" pitchFamily="2" charset="-122"/>
              <a:cs typeface="Times New Roman" panose="02020603050405020304" pitchFamily="18" charset="0"/>
            </a:endParaRPr>
          </a:p>
          <a:p>
            <a:pPr marL="342900" lvl="0" indent="-342900" algn="just">
              <a:lnSpc>
                <a:spcPct val="150000"/>
              </a:lnSpc>
              <a:buFont typeface="Wingdings" panose="05000000000000000000" pitchFamily="2" charset="2"/>
              <a:buChar char=""/>
              <a:tabLst>
                <a:tab pos="90170" algn="l"/>
              </a:tabLst>
            </a:pPr>
            <a:r>
              <a:rPr lang="zh-CN" altLang="zh-CN" sz="1800" kern="0">
                <a:effectLst/>
                <a:latin typeface="Times New Roman" panose="02020603050405020304" pitchFamily="18" charset="0"/>
                <a:ea typeface="宋体" panose="02010600030101010101" pitchFamily="2" charset="-122"/>
                <a:cs typeface="Times New Roman" panose="02020603050405020304" pitchFamily="18" charset="0"/>
              </a:rPr>
              <a:t>向</a:t>
            </a:r>
            <a:r>
              <a:rPr lang="en-US" altLang="zh-CN" sz="1800" kern="0">
                <a:effectLst/>
                <a:latin typeface="Times New Roman" panose="02020603050405020304" pitchFamily="18" charset="0"/>
                <a:ea typeface="宋体" panose="02010600030101010101" pitchFamily="2" charset="-122"/>
                <a:cs typeface="Times New Roman" panose="02020603050405020304" pitchFamily="18" charset="0"/>
              </a:rPr>
              <a:t>course</a:t>
            </a:r>
            <a:r>
              <a:rPr lang="zh-CN" altLang="zh-CN" sz="1800" kern="0">
                <a:effectLst/>
                <a:latin typeface="Times New Roman" panose="02020603050405020304" pitchFamily="18" charset="0"/>
                <a:ea typeface="宋体" panose="02010600030101010101" pitchFamily="2" charset="-122"/>
                <a:cs typeface="Times New Roman" panose="02020603050405020304" pitchFamily="18" charset="0"/>
              </a:rPr>
              <a:t>表中插入一条新数据；</a:t>
            </a:r>
            <a:endParaRPr lang="zh-CN" altLang="zh-CN" sz="1800" kern="100">
              <a:effectLst/>
              <a:latin typeface="等线" panose="02010600030101010101" pitchFamily="2" charset="-122"/>
              <a:ea typeface="等线" panose="02010600030101010101" pitchFamily="2" charset="-122"/>
              <a:cs typeface="Times New Roman" panose="02020603050405020304" pitchFamily="18" charset="0"/>
            </a:endParaRPr>
          </a:p>
          <a:p>
            <a:pPr marL="342900" lvl="0" indent="-342900" algn="just">
              <a:lnSpc>
                <a:spcPct val="150000"/>
              </a:lnSpc>
              <a:buFont typeface="Wingdings" panose="05000000000000000000" pitchFamily="2" charset="2"/>
              <a:buChar char=""/>
              <a:tabLst>
                <a:tab pos="90170" algn="l"/>
              </a:tabLst>
            </a:pPr>
            <a:r>
              <a:rPr lang="zh-CN" altLang="zh-CN" sz="1800" kern="0">
                <a:effectLst/>
                <a:latin typeface="Times New Roman" panose="02020603050405020304" pitchFamily="18" charset="0"/>
                <a:ea typeface="宋体" panose="02010600030101010101" pitchFamily="2" charset="-122"/>
                <a:cs typeface="Times New Roman" panose="02020603050405020304" pitchFamily="18" charset="0"/>
              </a:rPr>
              <a:t>数据插入成功，将“</a:t>
            </a:r>
            <a:r>
              <a:rPr lang="en-US" altLang="zh-CN" sz="1800" kern="0">
                <a:effectLst/>
                <a:latin typeface="Times New Roman" panose="02020603050405020304" pitchFamily="18" charset="0"/>
                <a:ea typeface="宋体" panose="02010600030101010101" pitchFamily="2" charset="-122"/>
                <a:cs typeface="Times New Roman" panose="02020603050405020304" pitchFamily="18" charset="0"/>
              </a:rPr>
              <a:t>1 </a:t>
            </a:r>
            <a:r>
              <a:rPr lang="zh-CN" altLang="zh-CN" sz="1800" kern="0">
                <a:effectLst/>
                <a:latin typeface="Times New Roman" panose="02020603050405020304" pitchFamily="18" charset="0"/>
                <a:ea typeface="宋体" panose="02010600030101010101" pitchFamily="2" charset="-122"/>
                <a:cs typeface="Times New Roman" panose="02020603050405020304" pitchFamily="18" charset="0"/>
              </a:rPr>
              <a:t>插入成功”赋值给</a:t>
            </a:r>
            <a:r>
              <a:rPr lang="en-US" altLang="zh-CN" sz="1800" kern="0">
                <a:effectLst/>
                <a:latin typeface="Times New Roman" panose="02020603050405020304" pitchFamily="18" charset="0"/>
                <a:ea typeface="宋体" panose="02010600030101010101" pitchFamily="2" charset="-122"/>
                <a:cs typeface="Times New Roman" panose="02020603050405020304" pitchFamily="18" charset="0"/>
              </a:rPr>
              <a:t>@sta</a:t>
            </a:r>
            <a:r>
              <a:rPr lang="zh-CN" altLang="zh-CN" sz="1800" kern="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1800" kern="100">
              <a:effectLst/>
              <a:latin typeface="等线" panose="02010600030101010101" pitchFamily="2" charset="-122"/>
              <a:ea typeface="等线" panose="02010600030101010101" pitchFamily="2" charset="-122"/>
              <a:cs typeface="Times New Roman" panose="02020603050405020304" pitchFamily="18" charset="0"/>
            </a:endParaRPr>
          </a:p>
          <a:p>
            <a:pPr marL="342900" lvl="0" indent="-342900" algn="just">
              <a:lnSpc>
                <a:spcPct val="150000"/>
              </a:lnSpc>
              <a:buFont typeface="Wingdings" panose="05000000000000000000" pitchFamily="2" charset="2"/>
              <a:buChar char=""/>
              <a:tabLst>
                <a:tab pos="90170" algn="l"/>
              </a:tabLst>
            </a:pPr>
            <a:r>
              <a:rPr lang="zh-CN" altLang="zh-CN" sz="1800" kern="0">
                <a:effectLst/>
                <a:latin typeface="Times New Roman" panose="02020603050405020304" pitchFamily="18" charset="0"/>
                <a:ea typeface="宋体" panose="02010600030101010101" pitchFamily="2" charset="-122"/>
                <a:cs typeface="Times New Roman" panose="02020603050405020304" pitchFamily="18" charset="0"/>
              </a:rPr>
              <a:t>再次向</a:t>
            </a:r>
            <a:r>
              <a:rPr lang="en-US" altLang="zh-CN" sz="1800" kern="0">
                <a:effectLst/>
                <a:latin typeface="Times New Roman" panose="02020603050405020304" pitchFamily="18" charset="0"/>
                <a:ea typeface="宋体" panose="02010600030101010101" pitchFamily="2" charset="-122"/>
                <a:cs typeface="Times New Roman" panose="02020603050405020304" pitchFamily="18" charset="0"/>
              </a:rPr>
              <a:t>course</a:t>
            </a:r>
            <a:r>
              <a:rPr lang="zh-CN" altLang="zh-CN" sz="1800" kern="0">
                <a:effectLst/>
                <a:latin typeface="Times New Roman" panose="02020603050405020304" pitchFamily="18" charset="0"/>
                <a:ea typeface="宋体" panose="02010600030101010101" pitchFamily="2" charset="-122"/>
                <a:cs typeface="Times New Roman" panose="02020603050405020304" pitchFamily="18" charset="0"/>
              </a:rPr>
              <a:t>表中插入一条新数据；</a:t>
            </a:r>
            <a:endParaRPr lang="zh-CN" altLang="zh-CN" sz="1800" kern="100">
              <a:effectLst/>
              <a:latin typeface="等线" panose="02010600030101010101" pitchFamily="2" charset="-122"/>
              <a:ea typeface="等线" panose="02010600030101010101" pitchFamily="2" charset="-122"/>
              <a:cs typeface="Times New Roman" panose="02020603050405020304" pitchFamily="18" charset="0"/>
            </a:endParaRPr>
          </a:p>
          <a:p>
            <a:pPr marL="342900" lvl="0" indent="-342900" algn="just">
              <a:lnSpc>
                <a:spcPct val="150000"/>
              </a:lnSpc>
              <a:buFont typeface="Wingdings" panose="05000000000000000000" pitchFamily="2" charset="2"/>
              <a:buChar char=""/>
              <a:tabLst>
                <a:tab pos="90170" algn="l"/>
              </a:tabLst>
            </a:pPr>
            <a:r>
              <a:rPr lang="en-US" altLang="zh-CN" sz="1800" kern="0">
                <a:effectLst/>
                <a:latin typeface="Times New Roman" panose="02020603050405020304" pitchFamily="18" charset="0"/>
                <a:ea typeface="宋体" panose="02010600030101010101" pitchFamily="2" charset="-122"/>
                <a:cs typeface="Times New Roman" panose="02020603050405020304" pitchFamily="18" charset="0"/>
              </a:rPr>
              <a:t>course</a:t>
            </a:r>
            <a:r>
              <a:rPr lang="zh-CN" altLang="zh-CN" sz="1800" kern="0">
                <a:effectLst/>
                <a:latin typeface="Times New Roman" panose="02020603050405020304" pitchFamily="18" charset="0"/>
                <a:ea typeface="宋体" panose="02010600030101010101" pitchFamily="2" charset="-122"/>
                <a:cs typeface="Times New Roman" panose="02020603050405020304" pitchFamily="18" charset="0"/>
              </a:rPr>
              <a:t>表中已经存在一条</a:t>
            </a:r>
            <a:r>
              <a:rPr lang="en-US" altLang="zh-CN" sz="1800" kern="0">
                <a:effectLst/>
                <a:latin typeface="Times New Roman" panose="02020603050405020304" pitchFamily="18" charset="0"/>
                <a:ea typeface="宋体" panose="02010600030101010101" pitchFamily="2" charset="-122"/>
                <a:cs typeface="Times New Roman" panose="02020603050405020304" pitchFamily="18" charset="0"/>
              </a:rPr>
              <a:t>cno</a:t>
            </a:r>
            <a:r>
              <a:rPr lang="zh-CN" altLang="zh-CN" sz="1800" kern="0">
                <a:effectLst/>
                <a:latin typeface="Times New Roman" panose="02020603050405020304" pitchFamily="18" charset="0"/>
                <a:ea typeface="宋体" panose="02010600030101010101" pitchFamily="2" charset="-122"/>
                <a:cs typeface="Times New Roman" panose="02020603050405020304" pitchFamily="18" charset="0"/>
              </a:rPr>
              <a:t>字段值为“</a:t>
            </a:r>
            <a:r>
              <a:rPr lang="en-US" altLang="zh-CN" sz="1800" kern="0">
                <a:effectLst/>
                <a:latin typeface="Times New Roman" panose="02020603050405020304" pitchFamily="18" charset="0"/>
                <a:ea typeface="宋体" panose="02010600030101010101" pitchFamily="2" charset="-122"/>
                <a:cs typeface="Times New Roman" panose="02020603050405020304" pitchFamily="18" charset="0"/>
              </a:rPr>
              <a:t>19708</a:t>
            </a:r>
            <a:r>
              <a:rPr lang="zh-CN" altLang="zh-CN" sz="1800" kern="0">
                <a:effectLst/>
                <a:latin typeface="Times New Roman" panose="02020603050405020304" pitchFamily="18" charset="0"/>
                <a:ea typeface="宋体" panose="02010600030101010101" pitchFamily="2" charset="-122"/>
                <a:cs typeface="Times New Roman" panose="02020603050405020304" pitchFamily="18" charset="0"/>
              </a:rPr>
              <a:t>”的数据，所以遇到</a:t>
            </a:r>
            <a:r>
              <a:rPr lang="en-US" altLang="zh-CN" sz="1800" kern="0">
                <a:effectLst/>
                <a:latin typeface="Times New Roman" panose="02020603050405020304" pitchFamily="18" charset="0"/>
                <a:ea typeface="宋体" panose="02010600030101010101" pitchFamily="2" charset="-122"/>
                <a:cs typeface="Times New Roman" panose="02020603050405020304" pitchFamily="18" charset="0"/>
              </a:rPr>
              <a:t>SQLSTATE</a:t>
            </a:r>
            <a:r>
              <a:rPr lang="zh-CN" altLang="zh-CN" sz="1800" kern="0">
                <a:effectLst/>
                <a:latin typeface="Times New Roman" panose="02020603050405020304" pitchFamily="18" charset="0"/>
                <a:ea typeface="宋体" panose="02010600030101010101" pitchFamily="2" charset="-122"/>
                <a:cs typeface="Times New Roman" panose="02020603050405020304" pitchFamily="18" charset="0"/>
              </a:rPr>
              <a:t>错误代码为</a:t>
            </a:r>
            <a:r>
              <a:rPr lang="en-US" altLang="zh-CN" sz="1800" kern="0">
                <a:effectLst/>
                <a:latin typeface="Times New Roman" panose="02020603050405020304" pitchFamily="18" charset="0"/>
                <a:ea typeface="宋体" panose="02010600030101010101" pitchFamily="2" charset="-122"/>
                <a:cs typeface="Times New Roman" panose="02020603050405020304" pitchFamily="18" charset="0"/>
              </a:rPr>
              <a:t>23000</a:t>
            </a:r>
            <a:r>
              <a:rPr lang="zh-CN" altLang="zh-CN" sz="1800" kern="0">
                <a:effectLst/>
                <a:latin typeface="Times New Roman" panose="02020603050405020304" pitchFamily="18" charset="0"/>
                <a:ea typeface="宋体" panose="02010600030101010101" pitchFamily="2" charset="-122"/>
                <a:cs typeface="Times New Roman" panose="02020603050405020304" pitchFamily="18" charset="0"/>
              </a:rPr>
              <a:t>的错误；</a:t>
            </a:r>
            <a:endParaRPr lang="zh-CN" altLang="zh-CN" sz="1800" kern="100">
              <a:effectLst/>
              <a:latin typeface="等线" panose="02010600030101010101" pitchFamily="2" charset="-122"/>
              <a:ea typeface="等线" panose="02010600030101010101" pitchFamily="2" charset="-122"/>
              <a:cs typeface="Times New Roman" panose="02020603050405020304" pitchFamily="18" charset="0"/>
            </a:endParaRPr>
          </a:p>
          <a:p>
            <a:pPr marL="342900" lvl="0" indent="-342900" algn="just">
              <a:lnSpc>
                <a:spcPct val="150000"/>
              </a:lnSpc>
              <a:buFont typeface="Wingdings" panose="05000000000000000000" pitchFamily="2" charset="2"/>
              <a:buChar char=""/>
              <a:tabLst>
                <a:tab pos="90170" algn="l"/>
              </a:tabLst>
            </a:pPr>
            <a:r>
              <a:rPr lang="zh-CN" altLang="zh-CN" sz="1800" kern="0">
                <a:effectLst/>
                <a:latin typeface="Times New Roman" panose="02020603050405020304" pitchFamily="18" charset="0"/>
                <a:ea typeface="宋体" panose="02010600030101010101" pitchFamily="2" charset="-122"/>
                <a:cs typeface="Times New Roman" panose="02020603050405020304" pitchFamily="18" charset="0"/>
              </a:rPr>
              <a:t>执行错误处理程序。由于错误处理方式为</a:t>
            </a:r>
            <a:r>
              <a:rPr lang="en-US" altLang="zh-CN" sz="1800" kern="0">
                <a:effectLst/>
                <a:latin typeface="Times New Roman" panose="02020603050405020304" pitchFamily="18" charset="0"/>
                <a:ea typeface="宋体" panose="02010600030101010101" pitchFamily="2" charset="-122"/>
                <a:cs typeface="Times New Roman" panose="02020603050405020304" pitchFamily="18" charset="0"/>
              </a:rPr>
              <a:t>CONTINUE</a:t>
            </a:r>
            <a:r>
              <a:rPr lang="zh-CN" altLang="zh-CN" sz="1800" kern="0">
                <a:effectLst/>
                <a:latin typeface="Times New Roman" panose="02020603050405020304" pitchFamily="18" charset="0"/>
                <a:ea typeface="宋体" panose="02010600030101010101" pitchFamily="2" charset="-122"/>
                <a:cs typeface="Times New Roman" panose="02020603050405020304" pitchFamily="18" charset="0"/>
              </a:rPr>
              <a:t>，所以在执行完错误处理程序中的代码段，并将“</a:t>
            </a:r>
            <a:r>
              <a:rPr lang="en-US" altLang="zh-CN" sz="1800" kern="0">
                <a:effectLst/>
                <a:latin typeface="Times New Roman" panose="02020603050405020304" pitchFamily="18" charset="0"/>
                <a:ea typeface="宋体" panose="02010600030101010101" pitchFamily="2" charset="-122"/>
                <a:cs typeface="Times New Roman" panose="02020603050405020304" pitchFamily="18" charset="0"/>
              </a:rPr>
              <a:t>2 </a:t>
            </a:r>
            <a:r>
              <a:rPr lang="zh-CN" altLang="zh-CN" sz="1800" kern="0">
                <a:effectLst/>
                <a:latin typeface="Times New Roman" panose="02020603050405020304" pitchFamily="18" charset="0"/>
                <a:ea typeface="宋体" panose="02010600030101010101" pitchFamily="2" charset="-122"/>
                <a:cs typeface="Times New Roman" panose="02020603050405020304" pitchFamily="18" charset="0"/>
              </a:rPr>
              <a:t>插入错误。处理方式为不处理，并继续执行”赋值给</a:t>
            </a:r>
            <a:r>
              <a:rPr lang="en-US" altLang="zh-CN" sz="1800" kern="0">
                <a:effectLst/>
                <a:latin typeface="Times New Roman" panose="02020603050405020304" pitchFamily="18" charset="0"/>
                <a:ea typeface="宋体" panose="02010600030101010101" pitchFamily="2" charset="-122"/>
                <a:cs typeface="Times New Roman" panose="02020603050405020304" pitchFamily="18" charset="0"/>
              </a:rPr>
              <a:t>@sta</a:t>
            </a:r>
            <a:r>
              <a:rPr lang="zh-CN" altLang="zh-CN" sz="1800" kern="0">
                <a:effectLst/>
                <a:latin typeface="Times New Roman" panose="02020603050405020304" pitchFamily="18" charset="0"/>
                <a:ea typeface="宋体" panose="02010600030101010101" pitchFamily="2" charset="-122"/>
                <a:cs typeface="Times New Roman" panose="02020603050405020304" pitchFamily="18" charset="0"/>
              </a:rPr>
              <a:t>后继续执行出现错误位置之后的语句；</a:t>
            </a:r>
            <a:endParaRPr lang="zh-CN" altLang="zh-CN" sz="1800" kern="100">
              <a:effectLst/>
              <a:latin typeface="等线" panose="02010600030101010101" pitchFamily="2" charset="-122"/>
              <a:ea typeface="等线" panose="02010600030101010101" pitchFamily="2" charset="-122"/>
              <a:cs typeface="Times New Roman" panose="02020603050405020304" pitchFamily="18" charset="0"/>
            </a:endParaRPr>
          </a:p>
          <a:p>
            <a:pPr marL="342900" lvl="0" indent="-342900" algn="just">
              <a:lnSpc>
                <a:spcPct val="150000"/>
              </a:lnSpc>
              <a:buFont typeface="Wingdings" panose="05000000000000000000" pitchFamily="2" charset="2"/>
              <a:buChar char=""/>
              <a:tabLst>
                <a:tab pos="90170" algn="l"/>
              </a:tabLst>
            </a:pPr>
            <a:r>
              <a:rPr lang="zh-CN" altLang="zh-CN" sz="1800" kern="0">
                <a:effectLst/>
                <a:latin typeface="Times New Roman" panose="02020603050405020304" pitchFamily="18" charset="0"/>
                <a:ea typeface="宋体" panose="02010600030101010101" pitchFamily="2" charset="-122"/>
                <a:cs typeface="Times New Roman" panose="02020603050405020304" pitchFamily="18" charset="0"/>
              </a:rPr>
              <a:t>查询</a:t>
            </a:r>
            <a:r>
              <a:rPr lang="en-US" altLang="zh-CN" sz="1800" kern="0">
                <a:effectLst/>
                <a:latin typeface="Times New Roman" panose="02020603050405020304" pitchFamily="18" charset="0"/>
                <a:ea typeface="宋体" panose="02010600030101010101" pitchFamily="2" charset="-122"/>
                <a:cs typeface="Times New Roman" panose="02020603050405020304" pitchFamily="18" charset="0"/>
              </a:rPr>
              <a:t>@sta</a:t>
            </a:r>
            <a:r>
              <a:rPr lang="zh-CN" altLang="zh-CN" sz="1800" kern="0">
                <a:effectLst/>
                <a:latin typeface="Times New Roman" panose="02020603050405020304" pitchFamily="18" charset="0"/>
                <a:ea typeface="宋体" panose="02010600030101010101" pitchFamily="2" charset="-122"/>
                <a:cs typeface="Times New Roman" panose="02020603050405020304" pitchFamily="18" charset="0"/>
              </a:rPr>
              <a:t>的值，并显示在屏幕上；</a:t>
            </a:r>
            <a:endParaRPr lang="zh-CN" altLang="zh-CN" sz="1800" kern="100">
              <a:effectLst/>
              <a:latin typeface="等线" panose="02010600030101010101" pitchFamily="2" charset="-122"/>
              <a:ea typeface="等线" panose="02010600030101010101" pitchFamily="2" charset="-122"/>
              <a:cs typeface="Times New Roman" panose="02020603050405020304" pitchFamily="18" charset="0"/>
            </a:endParaRPr>
          </a:p>
          <a:p>
            <a:pPr marL="342900" lvl="0" indent="-342900" algn="just">
              <a:lnSpc>
                <a:spcPct val="150000"/>
              </a:lnSpc>
              <a:buFont typeface="Wingdings" panose="05000000000000000000" pitchFamily="2" charset="2"/>
              <a:buChar char=""/>
              <a:tabLst>
                <a:tab pos="90170" algn="l"/>
              </a:tabLst>
            </a:pPr>
            <a:r>
              <a:rPr lang="zh-CN" altLang="zh-CN" sz="1800" kern="0">
                <a:effectLst/>
                <a:latin typeface="Times New Roman" panose="02020603050405020304" pitchFamily="18" charset="0"/>
                <a:ea typeface="宋体" panose="02010600030101010101" pitchFamily="2" charset="-122"/>
                <a:cs typeface="Times New Roman" panose="02020603050405020304" pitchFamily="18" charset="0"/>
              </a:rPr>
              <a:t>将“</a:t>
            </a:r>
            <a:r>
              <a:rPr lang="en-US" altLang="zh-CN" sz="1800" kern="0">
                <a:effectLst/>
                <a:latin typeface="Times New Roman" panose="02020603050405020304" pitchFamily="18" charset="0"/>
                <a:ea typeface="宋体" panose="02010600030101010101" pitchFamily="2" charset="-122"/>
                <a:cs typeface="Times New Roman" panose="02020603050405020304" pitchFamily="18" charset="0"/>
              </a:rPr>
              <a:t>3 </a:t>
            </a:r>
            <a:r>
              <a:rPr lang="zh-CN" altLang="zh-CN" sz="1800" kern="0">
                <a:effectLst/>
                <a:latin typeface="Times New Roman" panose="02020603050405020304" pitchFamily="18" charset="0"/>
                <a:ea typeface="宋体" panose="02010600030101010101" pitchFamily="2" charset="-122"/>
                <a:cs typeface="Times New Roman" panose="02020603050405020304" pitchFamily="18" charset="0"/>
              </a:rPr>
              <a:t>对</a:t>
            </a:r>
            <a:r>
              <a:rPr lang="en-US" altLang="zh-CN" sz="1800" kern="0">
                <a:effectLst/>
                <a:latin typeface="Times New Roman" panose="02020603050405020304" pitchFamily="18" charset="0"/>
                <a:ea typeface="宋体" panose="02010600030101010101" pitchFamily="2" charset="-122"/>
                <a:cs typeface="Times New Roman" panose="02020603050405020304" pitchFamily="18" charset="0"/>
              </a:rPr>
              <a:t>@sta</a:t>
            </a:r>
            <a:r>
              <a:rPr lang="zh-CN" altLang="zh-CN" sz="1800" kern="0">
                <a:effectLst/>
                <a:latin typeface="Times New Roman" panose="02020603050405020304" pitchFamily="18" charset="0"/>
                <a:ea typeface="宋体" panose="02010600030101010101" pitchFamily="2" charset="-122"/>
                <a:cs typeface="Times New Roman" panose="02020603050405020304" pitchFamily="18" charset="0"/>
              </a:rPr>
              <a:t>重新赋值”赋值给</a:t>
            </a:r>
            <a:r>
              <a:rPr lang="en-US" altLang="zh-CN" sz="1800" kern="0">
                <a:effectLst/>
                <a:latin typeface="Times New Roman" panose="02020603050405020304" pitchFamily="18" charset="0"/>
                <a:ea typeface="宋体" panose="02010600030101010101" pitchFamily="2" charset="-122"/>
                <a:cs typeface="Times New Roman" panose="02020603050405020304" pitchFamily="18" charset="0"/>
              </a:rPr>
              <a:t>@sta</a:t>
            </a:r>
            <a:r>
              <a:rPr lang="zh-CN" altLang="zh-CN" sz="1800" kern="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1800" kern="10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4" name="灯片编号占位符 3"/>
          <p:cNvSpPr>
            <a:spLocks noGrp="1"/>
          </p:cNvSpPr>
          <p:nvPr>
            <p:ph type="sldNum" sz="quarter" idx="10"/>
          </p:nvPr>
        </p:nvSpPr>
        <p:spPr/>
        <p:txBody>
          <a:bodyPr/>
          <a:lstStyle/>
          <a:p>
            <a:fld id="{144CAA79-63ED-4D4C-97FF-23192032DF93}" type="slidenum">
              <a:rPr lang="zh-CN" altLang="en-US" smtClean="0"/>
              <a:t>114</a:t>
            </a:fld>
            <a:endParaRPr lang="zh-CN" altLang="en-US"/>
          </a:p>
        </p:txBody>
      </p:sp>
    </p:spTree>
    <p:extLst>
      <p:ext uri="{BB962C8B-B14F-4D97-AF65-F5344CB8AC3E}">
        <p14:creationId xmlns:p14="http://schemas.microsoft.com/office/powerpoint/2010/main" val="3470087098"/>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115</a:t>
            </a:fld>
            <a:endParaRPr lang="zh-CN" altLang="en-US"/>
          </a:p>
        </p:txBody>
      </p:sp>
    </p:spTree>
    <p:extLst>
      <p:ext uri="{BB962C8B-B14F-4D97-AF65-F5344CB8AC3E}">
        <p14:creationId xmlns:p14="http://schemas.microsoft.com/office/powerpoint/2010/main" val="2478724989"/>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116</a:t>
            </a:fld>
            <a:endParaRPr lang="zh-CN" altLang="en-US"/>
          </a:p>
        </p:txBody>
      </p:sp>
    </p:spTree>
    <p:extLst>
      <p:ext uri="{BB962C8B-B14F-4D97-AF65-F5344CB8AC3E}">
        <p14:creationId xmlns:p14="http://schemas.microsoft.com/office/powerpoint/2010/main" val="142737033"/>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117</a:t>
            </a:fld>
            <a:endParaRPr lang="zh-CN" altLang="en-US"/>
          </a:p>
        </p:txBody>
      </p:sp>
    </p:spTree>
    <p:extLst>
      <p:ext uri="{BB962C8B-B14F-4D97-AF65-F5344CB8AC3E}">
        <p14:creationId xmlns:p14="http://schemas.microsoft.com/office/powerpoint/2010/main" val="2100005264"/>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118</a:t>
            </a:fld>
            <a:endParaRPr lang="zh-CN" altLang="en-US"/>
          </a:p>
        </p:txBody>
      </p:sp>
    </p:spTree>
    <p:extLst>
      <p:ext uri="{BB962C8B-B14F-4D97-AF65-F5344CB8AC3E}">
        <p14:creationId xmlns:p14="http://schemas.microsoft.com/office/powerpoint/2010/main" val="465638507"/>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zh-CN" sz="1800" kern="0">
                <a:effectLst/>
                <a:latin typeface="Times New Roman" panose="02020603050405020304" pitchFamily="18" charset="0"/>
                <a:ea typeface="宋体" panose="02010600030101010101" pitchFamily="2" charset="-122"/>
                <a:cs typeface="Times New Roman" panose="02020603050405020304" pitchFamily="18" charset="0"/>
              </a:rPr>
              <a:t>在上述代码的</a:t>
            </a:r>
            <a:r>
              <a:rPr lang="en-US" altLang="zh-CN" sz="1800" kern="0">
                <a:effectLst/>
                <a:latin typeface="Times New Roman" panose="02020603050405020304" pitchFamily="18" charset="0"/>
                <a:ea typeface="宋体" panose="02010600030101010101" pitchFamily="2" charset="-122"/>
                <a:cs typeface="Times New Roman" panose="02020603050405020304" pitchFamily="18" charset="0"/>
              </a:rPr>
              <a:t>IF</a:t>
            </a:r>
            <a:r>
              <a:rPr lang="zh-CN" altLang="zh-CN" sz="1800" kern="0">
                <a:effectLst/>
                <a:latin typeface="Times New Roman" panose="02020603050405020304" pitchFamily="18" charset="0"/>
                <a:ea typeface="宋体" panose="02010600030101010101" pitchFamily="2" charset="-122"/>
                <a:cs typeface="Times New Roman" panose="02020603050405020304" pitchFamily="18" charset="0"/>
              </a:rPr>
              <a:t>语句中，由系统对学生的学号通过自动数据类型转换变成整型，再判断转换后的结果模</a:t>
            </a:r>
            <a:r>
              <a:rPr lang="en-US" altLang="zh-CN" sz="1800" kern="0">
                <a:effectLst/>
                <a:latin typeface="Times New Roman" panose="02020603050405020304" pitchFamily="18" charset="0"/>
                <a:ea typeface="宋体" panose="02010600030101010101" pitchFamily="2" charset="-122"/>
                <a:cs typeface="Times New Roman" panose="02020603050405020304" pitchFamily="18" charset="0"/>
              </a:rPr>
              <a:t>10</a:t>
            </a:r>
            <a:r>
              <a:rPr lang="zh-CN" altLang="zh-CN" sz="1800" kern="0">
                <a:effectLst/>
                <a:latin typeface="Times New Roman" panose="02020603050405020304" pitchFamily="18" charset="0"/>
                <a:ea typeface="宋体" panose="02010600030101010101" pitchFamily="2" charset="-122"/>
                <a:cs typeface="Times New Roman" panose="02020603050405020304" pitchFamily="18" charset="0"/>
              </a:rPr>
              <a:t>的结果是否为</a:t>
            </a:r>
            <a:r>
              <a:rPr lang="en-US" altLang="zh-CN" sz="1800" kern="0">
                <a:effectLst/>
                <a:latin typeface="Times New Roman" panose="02020603050405020304" pitchFamily="18" charset="0"/>
                <a:ea typeface="宋体" panose="02010600030101010101" pitchFamily="2" charset="-122"/>
                <a:cs typeface="Times New Roman" panose="02020603050405020304" pitchFamily="18" charset="0"/>
              </a:rPr>
              <a:t>3</a:t>
            </a:r>
            <a:r>
              <a:rPr lang="zh-CN" altLang="zh-CN" sz="1800" kern="0">
                <a:effectLst/>
                <a:latin typeface="Times New Roman" panose="02020603050405020304" pitchFamily="18" charset="0"/>
                <a:ea typeface="宋体" panose="02010600030101010101" pitchFamily="2" charset="-122"/>
                <a:cs typeface="Times New Roman" panose="02020603050405020304" pitchFamily="18" charset="0"/>
              </a:rPr>
              <a:t>。若是</a:t>
            </a:r>
            <a:r>
              <a:rPr lang="en-US" altLang="zh-CN" sz="1800" kern="0">
                <a:effectLst/>
                <a:latin typeface="Times New Roman" panose="02020603050405020304" pitchFamily="18" charset="0"/>
                <a:ea typeface="宋体" panose="02010600030101010101" pitchFamily="2" charset="-122"/>
                <a:cs typeface="Times New Roman" panose="02020603050405020304" pitchFamily="18" charset="0"/>
              </a:rPr>
              <a:t>3</a:t>
            </a:r>
            <a:r>
              <a:rPr lang="zh-CN" altLang="en-US" sz="1800" kern="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kern="0">
                <a:effectLst/>
                <a:latin typeface="Times New Roman" panose="02020603050405020304" pitchFamily="18" charset="0"/>
                <a:ea typeface="宋体" panose="02010600030101010101" pitchFamily="2" charset="-122"/>
                <a:cs typeface="Times New Roman" panose="02020603050405020304" pitchFamily="18" charset="0"/>
              </a:rPr>
              <a:t>则返回</a:t>
            </a:r>
            <a:r>
              <a:rPr lang="en-US" altLang="zh-CN" sz="1800" kern="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1800" kern="0">
                <a:effectLst/>
                <a:latin typeface="Times New Roman" panose="02020603050405020304" pitchFamily="18" charset="0"/>
                <a:ea typeface="宋体" panose="02010600030101010101" pitchFamily="2" charset="-122"/>
                <a:cs typeface="Times New Roman" panose="02020603050405020304" pitchFamily="18" charset="0"/>
              </a:rPr>
              <a:t>。此时</a:t>
            </a:r>
            <a:r>
              <a:rPr lang="en-US" altLang="zh-CN" sz="1800" kern="0">
                <a:effectLst/>
                <a:latin typeface="Times New Roman" panose="02020603050405020304" pitchFamily="18" charset="0"/>
                <a:ea typeface="宋体" panose="02010600030101010101" pitchFamily="2" charset="-122"/>
                <a:cs typeface="Times New Roman" panose="02020603050405020304" pitchFamily="18" charset="0"/>
              </a:rPr>
              <a:t>WHERE</a:t>
            </a:r>
            <a:r>
              <a:rPr lang="zh-CN" altLang="zh-CN" sz="1800" kern="0">
                <a:effectLst/>
                <a:latin typeface="Times New Roman" panose="02020603050405020304" pitchFamily="18" charset="0"/>
                <a:ea typeface="宋体" panose="02010600030101010101" pitchFamily="2" charset="-122"/>
                <a:cs typeface="Times New Roman" panose="02020603050405020304" pitchFamily="18" charset="0"/>
              </a:rPr>
              <a:t>的判断条件为真，这意味着本条数据符合条件要求，应获取其中</a:t>
            </a:r>
            <a:r>
              <a:rPr lang="en-US" altLang="zh-CN" sz="1800" kern="0">
                <a:effectLst/>
                <a:latin typeface="Times New Roman" panose="02020603050405020304" pitchFamily="18" charset="0"/>
                <a:ea typeface="宋体" panose="02010600030101010101" pitchFamily="2" charset="-122"/>
                <a:cs typeface="Times New Roman" panose="02020603050405020304" pitchFamily="18" charset="0"/>
              </a:rPr>
              <a:t>sno</a:t>
            </a:r>
            <a:r>
              <a:rPr lang="zh-CN" altLang="zh-CN" sz="1800" kern="0">
                <a:effectLst/>
                <a:latin typeface="Times New Roman" panose="02020603050405020304" pitchFamily="18" charset="0"/>
                <a:ea typeface="宋体" panose="02010600030101010101" pitchFamily="2" charset="-122"/>
                <a:cs typeface="Times New Roman" panose="02020603050405020304" pitchFamily="18" charset="0"/>
              </a:rPr>
              <a:t>和</a:t>
            </a:r>
            <a:r>
              <a:rPr lang="en-US" altLang="zh-CN" sz="1800" kern="0">
                <a:effectLst/>
                <a:latin typeface="Times New Roman" panose="02020603050405020304" pitchFamily="18" charset="0"/>
                <a:ea typeface="宋体" panose="02010600030101010101" pitchFamily="2" charset="-122"/>
                <a:cs typeface="Times New Roman" panose="02020603050405020304" pitchFamily="18" charset="0"/>
              </a:rPr>
              <a:t>sname</a:t>
            </a:r>
            <a:r>
              <a:rPr lang="zh-CN" altLang="zh-CN" sz="1800" kern="0">
                <a:effectLst/>
                <a:latin typeface="Times New Roman" panose="02020603050405020304" pitchFamily="18" charset="0"/>
                <a:ea typeface="宋体" panose="02010600030101010101" pitchFamily="2" charset="-122"/>
                <a:cs typeface="Times New Roman" panose="02020603050405020304" pitchFamily="18" charset="0"/>
              </a:rPr>
              <a:t>字段的信息。若不是</a:t>
            </a:r>
            <a:r>
              <a:rPr lang="en-US" altLang="zh-CN" sz="1800" kern="0">
                <a:effectLst/>
                <a:latin typeface="Times New Roman" panose="02020603050405020304" pitchFamily="18" charset="0"/>
                <a:ea typeface="宋体" panose="02010600030101010101" pitchFamily="2" charset="-122"/>
                <a:cs typeface="Times New Roman" panose="02020603050405020304" pitchFamily="18" charset="0"/>
              </a:rPr>
              <a:t>3</a:t>
            </a:r>
            <a:r>
              <a:rPr lang="zh-CN" altLang="zh-CN" sz="1800" kern="0">
                <a:effectLst/>
                <a:latin typeface="Times New Roman" panose="02020603050405020304" pitchFamily="18" charset="0"/>
                <a:ea typeface="宋体" panose="02010600030101010101" pitchFamily="2" charset="-122"/>
                <a:cs typeface="Times New Roman" panose="02020603050405020304" pitchFamily="18" charset="0"/>
              </a:rPr>
              <a:t>，则返回</a:t>
            </a:r>
            <a:r>
              <a:rPr lang="en-US" altLang="zh-CN" sz="1800" kern="0">
                <a:effectLst/>
                <a:latin typeface="Times New Roman" panose="02020603050405020304" pitchFamily="18" charset="0"/>
                <a:ea typeface="宋体" panose="02010600030101010101" pitchFamily="2" charset="-122"/>
                <a:cs typeface="Times New Roman" panose="02020603050405020304" pitchFamily="18" charset="0"/>
              </a:rPr>
              <a:t>0</a:t>
            </a:r>
            <a:r>
              <a:rPr lang="zh-CN" altLang="zh-CN" sz="1800" kern="0">
                <a:effectLst/>
                <a:latin typeface="Times New Roman" panose="02020603050405020304" pitchFamily="18" charset="0"/>
                <a:ea typeface="宋体" panose="02010600030101010101" pitchFamily="2" charset="-122"/>
                <a:cs typeface="Times New Roman" panose="02020603050405020304" pitchFamily="18" charset="0"/>
              </a:rPr>
              <a:t>。此时</a:t>
            </a:r>
            <a:r>
              <a:rPr lang="en-US" altLang="zh-CN" sz="1800" kern="0">
                <a:effectLst/>
                <a:latin typeface="Times New Roman" panose="02020603050405020304" pitchFamily="18" charset="0"/>
                <a:ea typeface="宋体" panose="02010600030101010101" pitchFamily="2" charset="-122"/>
                <a:cs typeface="Times New Roman" panose="02020603050405020304" pitchFamily="18" charset="0"/>
              </a:rPr>
              <a:t>WHERE</a:t>
            </a:r>
            <a:r>
              <a:rPr lang="zh-CN" altLang="zh-CN" sz="1800" kern="0">
                <a:effectLst/>
                <a:latin typeface="Times New Roman" panose="02020603050405020304" pitchFamily="18" charset="0"/>
                <a:ea typeface="宋体" panose="02010600030101010101" pitchFamily="2" charset="-122"/>
                <a:cs typeface="Times New Roman" panose="02020603050405020304" pitchFamily="18" charset="0"/>
              </a:rPr>
              <a:t>的判断条件为假，这意味着本条数据不符合条件要求，不应获取其中</a:t>
            </a:r>
            <a:r>
              <a:rPr lang="en-US" altLang="zh-CN" sz="1800" kern="0">
                <a:effectLst/>
                <a:latin typeface="Times New Roman" panose="02020603050405020304" pitchFamily="18" charset="0"/>
                <a:ea typeface="宋体" panose="02010600030101010101" pitchFamily="2" charset="-122"/>
                <a:cs typeface="Times New Roman" panose="02020603050405020304" pitchFamily="18" charset="0"/>
              </a:rPr>
              <a:t>sno</a:t>
            </a:r>
            <a:r>
              <a:rPr lang="zh-CN" altLang="zh-CN" sz="1800" kern="0">
                <a:effectLst/>
                <a:latin typeface="Times New Roman" panose="02020603050405020304" pitchFamily="18" charset="0"/>
                <a:ea typeface="宋体" panose="02010600030101010101" pitchFamily="2" charset="-122"/>
                <a:cs typeface="Times New Roman" panose="02020603050405020304" pitchFamily="18" charset="0"/>
              </a:rPr>
              <a:t>和</a:t>
            </a:r>
            <a:r>
              <a:rPr lang="en-US" altLang="zh-CN" sz="1800" kern="0">
                <a:effectLst/>
                <a:latin typeface="Times New Roman" panose="02020603050405020304" pitchFamily="18" charset="0"/>
                <a:ea typeface="宋体" panose="02010600030101010101" pitchFamily="2" charset="-122"/>
                <a:cs typeface="Times New Roman" panose="02020603050405020304" pitchFamily="18" charset="0"/>
              </a:rPr>
              <a:t>sname</a:t>
            </a:r>
            <a:r>
              <a:rPr lang="zh-CN" altLang="zh-CN" sz="1800" kern="0">
                <a:effectLst/>
                <a:latin typeface="Times New Roman" panose="02020603050405020304" pitchFamily="18" charset="0"/>
                <a:ea typeface="宋体" panose="02010600030101010101" pitchFamily="2" charset="-122"/>
                <a:cs typeface="Times New Roman" panose="02020603050405020304" pitchFamily="18" charset="0"/>
              </a:rPr>
              <a:t>字段的信息。</a:t>
            </a:r>
            <a:endParaRPr lang="zh-CN" altLang="zh-CN" sz="1800" kern="100">
              <a:effectLst/>
              <a:latin typeface="等线" panose="02010600030101010101" pitchFamily="2" charset="-122"/>
              <a:ea typeface="等线" panose="02010600030101010101" pitchFamily="2" charset="-122"/>
              <a:cs typeface="Times New Roman" panose="02020603050405020304" pitchFamily="18" charset="0"/>
            </a:endParaRPr>
          </a:p>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119</a:t>
            </a:fld>
            <a:endParaRPr lang="zh-CN" altLang="en-US"/>
          </a:p>
        </p:txBody>
      </p:sp>
    </p:spTree>
    <p:extLst>
      <p:ext uri="{BB962C8B-B14F-4D97-AF65-F5344CB8AC3E}">
        <p14:creationId xmlns:p14="http://schemas.microsoft.com/office/powerpoint/2010/main" val="4288355505"/>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120</a:t>
            </a:fld>
            <a:endParaRPr lang="zh-CN" altLang="en-US"/>
          </a:p>
        </p:txBody>
      </p:sp>
    </p:spTree>
    <p:extLst>
      <p:ext uri="{BB962C8B-B14F-4D97-AF65-F5344CB8AC3E}">
        <p14:creationId xmlns:p14="http://schemas.microsoft.com/office/powerpoint/2010/main" val="16351940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13</a:t>
            </a:fld>
            <a:endParaRPr lang="zh-CN" altLang="en-US"/>
          </a:p>
        </p:txBody>
      </p:sp>
    </p:spTree>
    <p:extLst>
      <p:ext uri="{BB962C8B-B14F-4D97-AF65-F5344CB8AC3E}">
        <p14:creationId xmlns:p14="http://schemas.microsoft.com/office/powerpoint/2010/main" val="1115221455"/>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gn="just">
              <a:lnSpc>
                <a:spcPct val="150000"/>
              </a:lnSpc>
            </a:pPr>
            <a:r>
              <a:rPr lang="zh-CN" altLang="zh-CN" sz="1800" kern="0">
                <a:effectLst/>
                <a:latin typeface="Times New Roman" panose="02020603050405020304" pitchFamily="18" charset="0"/>
                <a:ea typeface="宋体" panose="02010600030101010101" pitchFamily="2" charset="-122"/>
                <a:cs typeface="Times New Roman" panose="02020603050405020304" pitchFamily="18" charset="0"/>
              </a:rPr>
              <a:t>通过观察上述</a:t>
            </a:r>
            <a:r>
              <a:rPr lang="en-US" altLang="zh-CN" sz="1800" kern="0">
                <a:effectLst/>
                <a:latin typeface="Times New Roman" panose="02020603050405020304" pitchFamily="18" charset="0"/>
                <a:ea typeface="宋体" panose="02010600030101010101" pitchFamily="2" charset="-122"/>
                <a:cs typeface="Times New Roman" panose="02020603050405020304" pitchFamily="18" charset="0"/>
              </a:rPr>
              <a:t>SQL</a:t>
            </a:r>
            <a:r>
              <a:rPr lang="zh-CN" altLang="zh-CN" sz="1800" kern="0">
                <a:effectLst/>
                <a:latin typeface="Times New Roman" panose="02020603050405020304" pitchFamily="18" charset="0"/>
                <a:ea typeface="宋体" panose="02010600030101010101" pitchFamily="2" charset="-122"/>
                <a:cs typeface="Times New Roman" panose="02020603050405020304" pitchFamily="18" charset="0"/>
              </a:rPr>
              <a:t>代码及调用结果可以看出程序执行过程中：</a:t>
            </a:r>
            <a:endParaRPr lang="zh-CN" altLang="zh-CN" sz="1800" kern="100">
              <a:effectLst/>
              <a:latin typeface="等线" panose="02010600030101010101" pitchFamily="2" charset="-122"/>
              <a:ea typeface="等线" panose="02010600030101010101" pitchFamily="2" charset="-122"/>
              <a:cs typeface="Times New Roman" panose="02020603050405020304" pitchFamily="18" charset="0"/>
            </a:endParaRPr>
          </a:p>
          <a:p>
            <a:pPr marL="342900" lvl="0" indent="-342900" algn="just">
              <a:lnSpc>
                <a:spcPct val="150000"/>
              </a:lnSpc>
              <a:buFont typeface="Wingdings" panose="05000000000000000000" pitchFamily="2" charset="2"/>
              <a:buChar char=""/>
              <a:tabLst>
                <a:tab pos="90170" algn="l"/>
              </a:tabLst>
            </a:pPr>
            <a:r>
              <a:rPr lang="zh-CN" altLang="zh-CN" sz="1800" kern="0">
                <a:effectLst/>
                <a:latin typeface="Times New Roman" panose="02020603050405020304" pitchFamily="18" charset="0"/>
                <a:ea typeface="宋体" panose="02010600030101010101" pitchFamily="2" charset="-122"/>
                <a:cs typeface="Times New Roman" panose="02020603050405020304" pitchFamily="18" charset="0"/>
              </a:rPr>
              <a:t>在</a:t>
            </a:r>
            <a:r>
              <a:rPr lang="en-US" altLang="zh-CN" sz="1800" kern="0">
                <a:effectLst/>
                <a:latin typeface="Times New Roman" panose="02020603050405020304" pitchFamily="18" charset="0"/>
                <a:ea typeface="宋体" panose="02010600030101010101" pitchFamily="2" charset="-122"/>
                <a:cs typeface="Times New Roman" panose="02020603050405020304" pitchFamily="18" charset="0"/>
              </a:rPr>
              <a:t>student</a:t>
            </a:r>
            <a:r>
              <a:rPr lang="zh-CN" altLang="zh-CN" sz="1800" kern="0">
                <a:effectLst/>
                <a:latin typeface="Times New Roman" panose="02020603050405020304" pitchFamily="18" charset="0"/>
                <a:ea typeface="宋体" panose="02010600030101010101" pitchFamily="2" charset="-122"/>
                <a:cs typeface="Times New Roman" panose="02020603050405020304" pitchFamily="18" charset="0"/>
              </a:rPr>
              <a:t>表中查找并获取参数对应的</a:t>
            </a:r>
            <a:r>
              <a:rPr lang="en-US" altLang="zh-CN" sz="1800" kern="0">
                <a:effectLst/>
                <a:latin typeface="Times New Roman" panose="02020603050405020304" pitchFamily="18" charset="0"/>
                <a:ea typeface="宋体" panose="02010600030101010101" pitchFamily="2" charset="-122"/>
                <a:cs typeface="Times New Roman" panose="02020603050405020304" pitchFamily="18" charset="0"/>
              </a:rPr>
              <a:t>classno</a:t>
            </a:r>
            <a:r>
              <a:rPr lang="zh-CN" altLang="zh-CN" sz="1800" kern="0">
                <a:effectLst/>
                <a:latin typeface="Times New Roman" panose="02020603050405020304" pitchFamily="18" charset="0"/>
                <a:ea typeface="宋体" panose="02010600030101010101" pitchFamily="2" charset="-122"/>
                <a:cs typeface="Times New Roman" panose="02020603050405020304" pitchFamily="18" charset="0"/>
              </a:rPr>
              <a:t>字段的值，再将获取到的值赋值给</a:t>
            </a:r>
            <a:r>
              <a:rPr lang="en-US" altLang="zh-CN" sz="1800" kern="0">
                <a:effectLst/>
                <a:latin typeface="Times New Roman" panose="02020603050405020304" pitchFamily="18" charset="0"/>
                <a:ea typeface="宋体" panose="02010600030101010101" pitchFamily="2" charset="-122"/>
                <a:cs typeface="Times New Roman" panose="02020603050405020304" pitchFamily="18" charset="0"/>
              </a:rPr>
              <a:t>@class</a:t>
            </a:r>
            <a:r>
              <a:rPr lang="zh-CN" altLang="zh-CN" sz="1800" kern="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1800" kern="100">
              <a:effectLst/>
              <a:latin typeface="等线" panose="02010600030101010101" pitchFamily="2" charset="-122"/>
              <a:ea typeface="等线" panose="02010600030101010101" pitchFamily="2" charset="-122"/>
              <a:cs typeface="Times New Roman" panose="02020603050405020304" pitchFamily="18" charset="0"/>
            </a:endParaRPr>
          </a:p>
          <a:p>
            <a:pPr marL="342900" lvl="0" indent="-342900" algn="just">
              <a:lnSpc>
                <a:spcPct val="150000"/>
              </a:lnSpc>
              <a:buFont typeface="Wingdings" panose="05000000000000000000" pitchFamily="2" charset="2"/>
              <a:buChar char=""/>
              <a:tabLst>
                <a:tab pos="90170" algn="l"/>
              </a:tabLst>
            </a:pPr>
            <a:r>
              <a:rPr lang="zh-CN" altLang="zh-CN" sz="1800" kern="0">
                <a:effectLst/>
                <a:latin typeface="Times New Roman" panose="02020603050405020304" pitchFamily="18" charset="0"/>
                <a:ea typeface="宋体" panose="02010600030101010101" pitchFamily="2" charset="-122"/>
                <a:cs typeface="Times New Roman" panose="02020603050405020304" pitchFamily="18" charset="0"/>
              </a:rPr>
              <a:t>接下来进行判断。如果</a:t>
            </a:r>
            <a:r>
              <a:rPr lang="en-US" altLang="zh-CN" sz="1800" kern="0">
                <a:effectLst/>
                <a:latin typeface="Times New Roman" panose="02020603050405020304" pitchFamily="18" charset="0"/>
                <a:ea typeface="宋体" panose="02010600030101010101" pitchFamily="2" charset="-122"/>
                <a:cs typeface="Times New Roman" panose="02020603050405020304" pitchFamily="18" charset="0"/>
              </a:rPr>
              <a:t>@class</a:t>
            </a:r>
            <a:r>
              <a:rPr lang="zh-CN" altLang="zh-CN" sz="1800" kern="0">
                <a:effectLst/>
                <a:latin typeface="Times New Roman" panose="02020603050405020304" pitchFamily="18" charset="0"/>
                <a:ea typeface="宋体" panose="02010600030101010101" pitchFamily="2" charset="-122"/>
                <a:cs typeface="Times New Roman" panose="02020603050405020304" pitchFamily="18" charset="0"/>
              </a:rPr>
              <a:t>的值是</a:t>
            </a:r>
            <a:r>
              <a:rPr lang="en-US" altLang="zh-CN" sz="1800" kern="0">
                <a:effectLst/>
                <a:latin typeface="Times New Roman" panose="02020603050405020304" pitchFamily="18" charset="0"/>
                <a:ea typeface="宋体" panose="02010600030101010101" pitchFamily="2" charset="-122"/>
                <a:cs typeface="Times New Roman" panose="02020603050405020304" pitchFamily="18" charset="0"/>
              </a:rPr>
              <a:t>RJ01</a:t>
            </a:r>
            <a:r>
              <a:rPr lang="zh-CN" altLang="zh-CN" sz="1800" kern="0">
                <a:effectLst/>
                <a:latin typeface="Times New Roman" panose="02020603050405020304" pitchFamily="18" charset="0"/>
                <a:ea typeface="宋体" panose="02010600030101010101" pitchFamily="2" charset="-122"/>
                <a:cs typeface="Times New Roman" panose="02020603050405020304" pitchFamily="18" charset="0"/>
              </a:rPr>
              <a:t>，则结果为“是”，否则结果为“否”。</a:t>
            </a:r>
            <a:endParaRPr lang="zh-CN" altLang="zh-CN" sz="1800" kern="10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4" name="灯片编号占位符 3"/>
          <p:cNvSpPr>
            <a:spLocks noGrp="1"/>
          </p:cNvSpPr>
          <p:nvPr>
            <p:ph type="sldNum" sz="quarter" idx="10"/>
          </p:nvPr>
        </p:nvSpPr>
        <p:spPr/>
        <p:txBody>
          <a:bodyPr/>
          <a:lstStyle/>
          <a:p>
            <a:fld id="{144CAA79-63ED-4D4C-97FF-23192032DF93}" type="slidenum">
              <a:rPr lang="zh-CN" altLang="en-US" smtClean="0"/>
              <a:t>121</a:t>
            </a:fld>
            <a:endParaRPr lang="zh-CN" altLang="en-US"/>
          </a:p>
        </p:txBody>
      </p:sp>
    </p:spTree>
    <p:extLst>
      <p:ext uri="{BB962C8B-B14F-4D97-AF65-F5344CB8AC3E}">
        <p14:creationId xmlns:p14="http://schemas.microsoft.com/office/powerpoint/2010/main" val="4171506192"/>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304800" algn="just">
              <a:lnSpc>
                <a:spcPct val="150000"/>
              </a:lnSpc>
            </a:pPr>
            <a:r>
              <a:rPr lang="zh-CN" altLang="zh-CN" sz="1800" kern="0">
                <a:effectLst/>
                <a:latin typeface="Times New Roman" panose="02020603050405020304" pitchFamily="18" charset="0"/>
                <a:ea typeface="宋体" panose="02010600030101010101" pitchFamily="2" charset="-122"/>
                <a:cs typeface="Times New Roman" panose="02020603050405020304" pitchFamily="18" charset="0"/>
              </a:rPr>
              <a:t>上述基本语法格式中，将使用</a:t>
            </a:r>
            <a:r>
              <a:rPr lang="en-US" altLang="zh-CN" sz="1800" kern="0">
                <a:effectLst/>
                <a:latin typeface="Times New Roman" panose="02020603050405020304" pitchFamily="18" charset="0"/>
                <a:ea typeface="宋体" panose="02010600030101010101" pitchFamily="2" charset="-122"/>
                <a:cs typeface="Times New Roman" panose="02020603050405020304" pitchFamily="18" charset="0"/>
              </a:rPr>
              <a:t>CASE</a:t>
            </a:r>
            <a:r>
              <a:rPr lang="zh-CN" altLang="zh-CN" sz="1800" kern="0">
                <a:effectLst/>
                <a:latin typeface="Times New Roman" panose="02020603050405020304" pitchFamily="18" charset="0"/>
                <a:ea typeface="宋体" panose="02010600030101010101" pitchFamily="2" charset="-122"/>
                <a:cs typeface="Times New Roman" panose="02020603050405020304" pitchFamily="18" charset="0"/>
              </a:rPr>
              <a:t>后面的条件表达式分别与每个</a:t>
            </a:r>
            <a:r>
              <a:rPr lang="en-US" altLang="zh-CN" sz="1800" kern="0">
                <a:effectLst/>
                <a:latin typeface="Times New Roman" panose="02020603050405020304" pitchFamily="18" charset="0"/>
                <a:ea typeface="宋体" panose="02010600030101010101" pitchFamily="2" charset="-122"/>
                <a:cs typeface="Times New Roman" panose="02020603050405020304" pitchFamily="18" charset="0"/>
              </a:rPr>
              <a:t>WHEN</a:t>
            </a:r>
            <a:r>
              <a:rPr lang="zh-CN" altLang="zh-CN" sz="1800" kern="0">
                <a:effectLst/>
                <a:latin typeface="Times New Roman" panose="02020603050405020304" pitchFamily="18" charset="0"/>
                <a:ea typeface="宋体" panose="02010600030101010101" pitchFamily="2" charset="-122"/>
                <a:cs typeface="Times New Roman" panose="02020603050405020304" pitchFamily="18" charset="0"/>
              </a:rPr>
              <a:t>后面的表达式进行比较。直到条件表达式与某个表达式的比较结果为真时，就执行该表达式对应的</a:t>
            </a:r>
            <a:r>
              <a:rPr lang="en-US" altLang="zh-CN" sz="1800" kern="0">
                <a:effectLst/>
                <a:latin typeface="Times New Roman" panose="02020603050405020304" pitchFamily="18" charset="0"/>
                <a:ea typeface="宋体" panose="02010600030101010101" pitchFamily="2" charset="-122"/>
                <a:cs typeface="Times New Roman" panose="02020603050405020304" pitchFamily="18" charset="0"/>
              </a:rPr>
              <a:t>THEN</a:t>
            </a:r>
            <a:r>
              <a:rPr lang="zh-CN" altLang="zh-CN" sz="1800" kern="0">
                <a:effectLst/>
                <a:latin typeface="Times New Roman" panose="02020603050405020304" pitchFamily="18" charset="0"/>
                <a:ea typeface="宋体" panose="02010600030101010101" pitchFamily="2" charset="-122"/>
                <a:cs typeface="Times New Roman" panose="02020603050405020304" pitchFamily="18" charset="0"/>
              </a:rPr>
              <a:t>后面的语句。如果所有比较结果都为假，那么就执行</a:t>
            </a:r>
            <a:r>
              <a:rPr lang="en-US" altLang="zh-CN" sz="1800" kern="0">
                <a:effectLst/>
                <a:latin typeface="Times New Roman" panose="02020603050405020304" pitchFamily="18" charset="0"/>
                <a:ea typeface="宋体" panose="02010600030101010101" pitchFamily="2" charset="-122"/>
                <a:cs typeface="Times New Roman" panose="02020603050405020304" pitchFamily="18" charset="0"/>
              </a:rPr>
              <a:t>ELSE</a:t>
            </a:r>
            <a:r>
              <a:rPr lang="zh-CN" altLang="zh-CN" sz="1800" kern="0">
                <a:effectLst/>
                <a:latin typeface="Times New Roman" panose="02020603050405020304" pitchFamily="18" charset="0"/>
                <a:ea typeface="宋体" panose="02010600030101010101" pitchFamily="2" charset="-122"/>
                <a:cs typeface="Times New Roman" panose="02020603050405020304" pitchFamily="18" charset="0"/>
              </a:rPr>
              <a:t>后面的语句</a:t>
            </a:r>
            <a:r>
              <a:rPr lang="en-US" altLang="zh-CN" sz="1800" kern="0">
                <a:effectLst/>
                <a:latin typeface="Times New Roman" panose="02020603050405020304" pitchFamily="18" charset="0"/>
                <a:ea typeface="宋体" panose="02010600030101010101" pitchFamily="2" charset="-122"/>
                <a:cs typeface="Times New Roman" panose="02020603050405020304" pitchFamily="18" charset="0"/>
              </a:rPr>
              <a:t>n</a:t>
            </a:r>
            <a:r>
              <a:rPr lang="zh-CN" altLang="zh-CN" sz="1800" kern="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1800" kern="10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4" name="灯片编号占位符 3"/>
          <p:cNvSpPr>
            <a:spLocks noGrp="1"/>
          </p:cNvSpPr>
          <p:nvPr>
            <p:ph type="sldNum" sz="quarter" idx="10"/>
          </p:nvPr>
        </p:nvSpPr>
        <p:spPr/>
        <p:txBody>
          <a:bodyPr/>
          <a:lstStyle/>
          <a:p>
            <a:fld id="{144CAA79-63ED-4D4C-97FF-23192032DF93}" type="slidenum">
              <a:rPr lang="zh-CN" altLang="en-US" smtClean="0"/>
              <a:t>122</a:t>
            </a:fld>
            <a:endParaRPr lang="zh-CN" altLang="en-US"/>
          </a:p>
        </p:txBody>
      </p:sp>
    </p:spTree>
    <p:extLst>
      <p:ext uri="{BB962C8B-B14F-4D97-AF65-F5344CB8AC3E}">
        <p14:creationId xmlns:p14="http://schemas.microsoft.com/office/powerpoint/2010/main" val="3910833373"/>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304800" algn="just">
              <a:lnSpc>
                <a:spcPct val="150000"/>
              </a:lnSpc>
            </a:pPr>
            <a:r>
              <a:rPr lang="zh-CN" altLang="zh-CN" sz="1800" kern="0">
                <a:effectLst/>
                <a:latin typeface="Times New Roman" panose="02020603050405020304" pitchFamily="18" charset="0"/>
                <a:ea typeface="宋体" panose="02010600030101010101" pitchFamily="2" charset="-122"/>
                <a:cs typeface="Times New Roman" panose="02020603050405020304" pitchFamily="18" charset="0"/>
              </a:rPr>
              <a:t>上述基本语法格式中，将使用</a:t>
            </a:r>
            <a:r>
              <a:rPr lang="en-US" altLang="zh-CN" sz="1800" kern="0">
                <a:effectLst/>
                <a:latin typeface="Times New Roman" panose="02020603050405020304" pitchFamily="18" charset="0"/>
                <a:ea typeface="宋体" panose="02010600030101010101" pitchFamily="2" charset="-122"/>
                <a:cs typeface="Times New Roman" panose="02020603050405020304" pitchFamily="18" charset="0"/>
              </a:rPr>
              <a:t>CASE</a:t>
            </a:r>
            <a:r>
              <a:rPr lang="zh-CN" altLang="zh-CN" sz="1800" kern="0">
                <a:effectLst/>
                <a:latin typeface="Times New Roman" panose="02020603050405020304" pitchFamily="18" charset="0"/>
                <a:ea typeface="宋体" panose="02010600030101010101" pitchFamily="2" charset="-122"/>
                <a:cs typeface="Times New Roman" panose="02020603050405020304" pitchFamily="18" charset="0"/>
              </a:rPr>
              <a:t>后面的条件表达式分别与每个</a:t>
            </a:r>
            <a:r>
              <a:rPr lang="en-US" altLang="zh-CN" sz="1800" kern="0">
                <a:effectLst/>
                <a:latin typeface="Times New Roman" panose="02020603050405020304" pitchFamily="18" charset="0"/>
                <a:ea typeface="宋体" panose="02010600030101010101" pitchFamily="2" charset="-122"/>
                <a:cs typeface="Times New Roman" panose="02020603050405020304" pitchFamily="18" charset="0"/>
              </a:rPr>
              <a:t>WHEN</a:t>
            </a:r>
            <a:r>
              <a:rPr lang="zh-CN" altLang="zh-CN" sz="1800" kern="0">
                <a:effectLst/>
                <a:latin typeface="Times New Roman" panose="02020603050405020304" pitchFamily="18" charset="0"/>
                <a:ea typeface="宋体" panose="02010600030101010101" pitchFamily="2" charset="-122"/>
                <a:cs typeface="Times New Roman" panose="02020603050405020304" pitchFamily="18" charset="0"/>
              </a:rPr>
              <a:t>后面的表达式进行比较。直到条件表达式与某个表达式的比较结果为真时，就执行该表达式对应的</a:t>
            </a:r>
            <a:r>
              <a:rPr lang="en-US" altLang="zh-CN" sz="1800" kern="0">
                <a:effectLst/>
                <a:latin typeface="Times New Roman" panose="02020603050405020304" pitchFamily="18" charset="0"/>
                <a:ea typeface="宋体" panose="02010600030101010101" pitchFamily="2" charset="-122"/>
                <a:cs typeface="Times New Roman" panose="02020603050405020304" pitchFamily="18" charset="0"/>
              </a:rPr>
              <a:t>THEN</a:t>
            </a:r>
            <a:r>
              <a:rPr lang="zh-CN" altLang="zh-CN" sz="1800" kern="0">
                <a:effectLst/>
                <a:latin typeface="Times New Roman" panose="02020603050405020304" pitchFamily="18" charset="0"/>
                <a:ea typeface="宋体" panose="02010600030101010101" pitchFamily="2" charset="-122"/>
                <a:cs typeface="Times New Roman" panose="02020603050405020304" pitchFamily="18" charset="0"/>
              </a:rPr>
              <a:t>后面的语句。如果所有比较结果都为假，那么就执行</a:t>
            </a:r>
            <a:r>
              <a:rPr lang="en-US" altLang="zh-CN" sz="1800" kern="0">
                <a:effectLst/>
                <a:latin typeface="Times New Roman" panose="02020603050405020304" pitchFamily="18" charset="0"/>
                <a:ea typeface="宋体" panose="02010600030101010101" pitchFamily="2" charset="-122"/>
                <a:cs typeface="Times New Roman" panose="02020603050405020304" pitchFamily="18" charset="0"/>
              </a:rPr>
              <a:t>ELSE</a:t>
            </a:r>
            <a:r>
              <a:rPr lang="zh-CN" altLang="zh-CN" sz="1800" kern="0">
                <a:effectLst/>
                <a:latin typeface="Times New Roman" panose="02020603050405020304" pitchFamily="18" charset="0"/>
                <a:ea typeface="宋体" panose="02010600030101010101" pitchFamily="2" charset="-122"/>
                <a:cs typeface="Times New Roman" panose="02020603050405020304" pitchFamily="18" charset="0"/>
              </a:rPr>
              <a:t>后面的语句</a:t>
            </a:r>
            <a:r>
              <a:rPr lang="en-US" altLang="zh-CN" sz="1800" kern="0">
                <a:effectLst/>
                <a:latin typeface="Times New Roman" panose="02020603050405020304" pitchFamily="18" charset="0"/>
                <a:ea typeface="宋体" panose="02010600030101010101" pitchFamily="2" charset="-122"/>
                <a:cs typeface="Times New Roman" panose="02020603050405020304" pitchFamily="18" charset="0"/>
              </a:rPr>
              <a:t>n</a:t>
            </a:r>
            <a:r>
              <a:rPr lang="zh-CN" altLang="zh-CN" sz="1800" kern="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1800" kern="10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4" name="灯片编号占位符 3"/>
          <p:cNvSpPr>
            <a:spLocks noGrp="1"/>
          </p:cNvSpPr>
          <p:nvPr>
            <p:ph type="sldNum" sz="quarter" idx="10"/>
          </p:nvPr>
        </p:nvSpPr>
        <p:spPr/>
        <p:txBody>
          <a:bodyPr/>
          <a:lstStyle/>
          <a:p>
            <a:fld id="{144CAA79-63ED-4D4C-97FF-23192032DF93}" type="slidenum">
              <a:rPr lang="zh-CN" altLang="en-US" smtClean="0"/>
              <a:t>123</a:t>
            </a:fld>
            <a:endParaRPr lang="zh-CN" altLang="en-US"/>
          </a:p>
        </p:txBody>
      </p:sp>
    </p:spTree>
    <p:extLst>
      <p:ext uri="{BB962C8B-B14F-4D97-AF65-F5344CB8AC3E}">
        <p14:creationId xmlns:p14="http://schemas.microsoft.com/office/powerpoint/2010/main" val="2450588319"/>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gn="just">
              <a:lnSpc>
                <a:spcPct val="150000"/>
              </a:lnSpc>
            </a:pPr>
            <a:endParaRPr lang="zh-CN" altLang="zh-CN" sz="1800" kern="10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4" name="灯片编号占位符 3"/>
          <p:cNvSpPr>
            <a:spLocks noGrp="1"/>
          </p:cNvSpPr>
          <p:nvPr>
            <p:ph type="sldNum" sz="quarter" idx="10"/>
          </p:nvPr>
        </p:nvSpPr>
        <p:spPr/>
        <p:txBody>
          <a:bodyPr/>
          <a:lstStyle/>
          <a:p>
            <a:fld id="{144CAA79-63ED-4D4C-97FF-23192032DF93}" type="slidenum">
              <a:rPr lang="zh-CN" altLang="en-US" smtClean="0"/>
              <a:t>124</a:t>
            </a:fld>
            <a:endParaRPr lang="zh-CN" altLang="en-US"/>
          </a:p>
        </p:txBody>
      </p:sp>
    </p:spTree>
    <p:extLst>
      <p:ext uri="{BB962C8B-B14F-4D97-AF65-F5344CB8AC3E}">
        <p14:creationId xmlns:p14="http://schemas.microsoft.com/office/powerpoint/2010/main" val="2778773852"/>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gn="just">
              <a:lnSpc>
                <a:spcPct val="150000"/>
              </a:lnSpc>
            </a:pPr>
            <a:endParaRPr lang="zh-CN" altLang="zh-CN" sz="1800" kern="10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4" name="灯片编号占位符 3"/>
          <p:cNvSpPr>
            <a:spLocks noGrp="1"/>
          </p:cNvSpPr>
          <p:nvPr>
            <p:ph type="sldNum" sz="quarter" idx="10"/>
          </p:nvPr>
        </p:nvSpPr>
        <p:spPr/>
        <p:txBody>
          <a:bodyPr/>
          <a:lstStyle/>
          <a:p>
            <a:fld id="{144CAA79-63ED-4D4C-97FF-23192032DF93}" type="slidenum">
              <a:rPr lang="zh-CN" altLang="en-US" smtClean="0"/>
              <a:t>125</a:t>
            </a:fld>
            <a:endParaRPr lang="zh-CN" altLang="en-US"/>
          </a:p>
        </p:txBody>
      </p:sp>
    </p:spTree>
    <p:extLst>
      <p:ext uri="{BB962C8B-B14F-4D97-AF65-F5344CB8AC3E}">
        <p14:creationId xmlns:p14="http://schemas.microsoft.com/office/powerpoint/2010/main" val="3379983940"/>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126</a:t>
            </a:fld>
            <a:endParaRPr lang="zh-CN" altLang="en-US"/>
          </a:p>
        </p:txBody>
      </p:sp>
    </p:spTree>
    <p:extLst>
      <p:ext uri="{BB962C8B-B14F-4D97-AF65-F5344CB8AC3E}">
        <p14:creationId xmlns:p14="http://schemas.microsoft.com/office/powerpoint/2010/main" val="3448366898"/>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0" algn="just">
              <a:lnSpc>
                <a:spcPct val="150000"/>
              </a:lnSpc>
            </a:pPr>
            <a:r>
              <a:rPr lang="zh-CN" altLang="zh-CN" sz="1800" kern="0">
                <a:effectLst/>
                <a:latin typeface="Times New Roman" panose="02020603050405020304" pitchFamily="18" charset="0"/>
                <a:ea typeface="宋体" panose="02010600030101010101" pitchFamily="2" charset="-122"/>
                <a:cs typeface="Times New Roman" panose="02020603050405020304" pitchFamily="18" charset="0"/>
              </a:rPr>
              <a:t>在上述存储过程中，先利用</a:t>
            </a:r>
            <a:r>
              <a:rPr lang="en-US" altLang="zh-CN" sz="1800" kern="0">
                <a:effectLst/>
                <a:latin typeface="Times New Roman" panose="02020603050405020304" pitchFamily="18" charset="0"/>
                <a:ea typeface="宋体" panose="02010600030101010101" pitchFamily="2" charset="-122"/>
                <a:cs typeface="Times New Roman" panose="02020603050405020304" pitchFamily="18" charset="0"/>
              </a:rPr>
              <a:t>SELECT…INTO</a:t>
            </a:r>
            <a:r>
              <a:rPr lang="zh-CN" altLang="zh-CN" sz="1800" kern="0">
                <a:effectLst/>
                <a:latin typeface="Times New Roman" panose="02020603050405020304" pitchFamily="18" charset="0"/>
                <a:ea typeface="宋体" panose="02010600030101010101" pitchFamily="2" charset="-122"/>
                <a:cs typeface="Times New Roman" panose="02020603050405020304" pitchFamily="18" charset="0"/>
              </a:rPr>
              <a:t>语句根据课程号查询开课学期（</a:t>
            </a:r>
            <a:r>
              <a:rPr lang="en-US" altLang="zh-CN" sz="1800" kern="0">
                <a:effectLst/>
                <a:latin typeface="Times New Roman" panose="02020603050405020304" pitchFamily="18" charset="0"/>
                <a:ea typeface="宋体" panose="02010600030101010101" pitchFamily="2" charset="-122"/>
                <a:cs typeface="Times New Roman" panose="02020603050405020304" pitchFamily="18" charset="0"/>
              </a:rPr>
              <a:t>credit</a:t>
            </a:r>
            <a:r>
              <a:rPr lang="zh-CN" altLang="zh-CN" sz="1800" kern="0">
                <a:effectLst/>
                <a:latin typeface="Times New Roman" panose="02020603050405020304" pitchFamily="18" charset="0"/>
                <a:ea typeface="宋体" panose="02010600030101010101" pitchFamily="2" charset="-122"/>
                <a:cs typeface="Times New Roman" panose="02020603050405020304" pitchFamily="18" charset="0"/>
              </a:rPr>
              <a:t>）字段的值，并赋值给</a:t>
            </a:r>
            <a:r>
              <a:rPr lang="en-US" altLang="zh-CN" sz="1800" kern="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@c_sem</a:t>
            </a:r>
            <a:r>
              <a:rPr lang="zh-CN" altLang="zh-CN" sz="1800" kern="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kern="0">
                <a:effectLst/>
                <a:latin typeface="Times New Roman" panose="02020603050405020304" pitchFamily="18" charset="0"/>
                <a:ea typeface="宋体" panose="02010600030101010101" pitchFamily="2" charset="-122"/>
                <a:cs typeface="Times New Roman" panose="02020603050405020304" pitchFamily="18" charset="0"/>
              </a:rPr>
              <a:t>使用</a:t>
            </a:r>
            <a:r>
              <a:rPr lang="en-US" altLang="zh-CN" sz="1800" kern="0">
                <a:effectLst/>
                <a:latin typeface="Times New Roman" panose="02020603050405020304" pitchFamily="18" charset="0"/>
                <a:ea typeface="宋体" panose="02010600030101010101" pitchFamily="2" charset="-122"/>
                <a:cs typeface="Times New Roman" panose="02020603050405020304" pitchFamily="18" charset="0"/>
              </a:rPr>
              <a:t>CASE</a:t>
            </a:r>
            <a:r>
              <a:rPr lang="zh-CN" altLang="zh-CN" sz="1800" kern="0">
                <a:effectLst/>
                <a:latin typeface="Times New Roman" panose="02020603050405020304" pitchFamily="18" charset="0"/>
                <a:ea typeface="宋体" panose="02010600030101010101" pitchFamily="2" charset="-122"/>
                <a:cs typeface="Times New Roman" panose="02020603050405020304" pitchFamily="18" charset="0"/>
              </a:rPr>
              <a:t>语句对</a:t>
            </a:r>
            <a:r>
              <a:rPr lang="en-US" altLang="zh-CN" sz="1800" kern="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@c_sem</a:t>
            </a:r>
            <a:r>
              <a:rPr lang="zh-CN" altLang="zh-CN" sz="1800" kern="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的值进行判断。小于</a:t>
            </a:r>
            <a:r>
              <a:rPr lang="en-US" altLang="zh-CN" sz="1800" kern="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3</a:t>
            </a:r>
            <a:r>
              <a:rPr lang="zh-CN" altLang="zh-CN" sz="1800" kern="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的为第一学年开课，小于</a:t>
            </a:r>
            <a:r>
              <a:rPr lang="en-US" altLang="zh-CN" sz="1800" kern="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5</a:t>
            </a:r>
            <a:r>
              <a:rPr lang="zh-CN" altLang="zh-CN" sz="1800" kern="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的为第二学年开课。其余值（</a:t>
            </a:r>
            <a:r>
              <a:rPr lang="en-US" altLang="zh-CN" sz="1800" kern="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5</a:t>
            </a:r>
            <a:r>
              <a:rPr lang="zh-CN" altLang="zh-CN" sz="1800" kern="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或</a:t>
            </a:r>
            <a:r>
              <a:rPr lang="en-US" altLang="zh-CN" sz="1800" kern="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6</a:t>
            </a:r>
            <a:r>
              <a:rPr lang="zh-CN" altLang="zh-CN" sz="1800" kern="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）为第三学年开课。</a:t>
            </a:r>
            <a:endParaRPr lang="zh-CN" altLang="zh-CN" sz="1800" kern="10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4" name="灯片编号占位符 3"/>
          <p:cNvSpPr>
            <a:spLocks noGrp="1"/>
          </p:cNvSpPr>
          <p:nvPr>
            <p:ph type="sldNum" sz="quarter" idx="10"/>
          </p:nvPr>
        </p:nvSpPr>
        <p:spPr/>
        <p:txBody>
          <a:bodyPr/>
          <a:lstStyle/>
          <a:p>
            <a:fld id="{144CAA79-63ED-4D4C-97FF-23192032DF93}" type="slidenum">
              <a:rPr lang="zh-CN" altLang="en-US" smtClean="0"/>
              <a:t>127</a:t>
            </a:fld>
            <a:endParaRPr lang="zh-CN" altLang="en-US"/>
          </a:p>
        </p:txBody>
      </p:sp>
    </p:spTree>
    <p:extLst>
      <p:ext uri="{BB962C8B-B14F-4D97-AF65-F5344CB8AC3E}">
        <p14:creationId xmlns:p14="http://schemas.microsoft.com/office/powerpoint/2010/main" val="2851594982"/>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128</a:t>
            </a:fld>
            <a:endParaRPr lang="zh-CN" altLang="en-US"/>
          </a:p>
        </p:txBody>
      </p:sp>
    </p:spTree>
    <p:extLst>
      <p:ext uri="{BB962C8B-B14F-4D97-AF65-F5344CB8AC3E}">
        <p14:creationId xmlns:p14="http://schemas.microsoft.com/office/powerpoint/2010/main" val="3980915206"/>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0" algn="just">
              <a:lnSpc>
                <a:spcPct val="150000"/>
              </a:lnSpc>
            </a:pPr>
            <a:r>
              <a:rPr lang="zh-CN" altLang="zh-CN" sz="1800" kern="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在上述存储过程中，首先定义了两个局部变量</a:t>
            </a:r>
            <a:r>
              <a:rPr lang="en-US" altLang="zh-CN" sz="1800" kern="0">
                <a:effectLst>
                  <a:outerShdw blurRad="50800" dist="50800" dir="5400000" sx="1000" sy="1000" algn="ctr">
                    <a:srgbClr val="000000"/>
                  </a:outerShdw>
                </a:effectLst>
                <a:latin typeface="Times New Roman" panose="02020603050405020304" pitchFamily="18" charset="0"/>
                <a:ea typeface="宋体" panose="02010600030101010101" pitchFamily="2" charset="-122"/>
              </a:rPr>
              <a:t>sum</a:t>
            </a:r>
            <a:r>
              <a:rPr lang="zh-CN" altLang="zh-CN" sz="1800" kern="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和</a:t>
            </a:r>
            <a:r>
              <a:rPr lang="en-US" altLang="zh-CN" sz="1800" kern="0">
                <a:effectLst>
                  <a:outerShdw blurRad="50800" dist="50800" dir="5400000" sx="1000" sy="1000" algn="ctr">
                    <a:srgbClr val="000000"/>
                  </a:outerShdw>
                </a:effectLst>
                <a:latin typeface="Times New Roman" panose="02020603050405020304" pitchFamily="18" charset="0"/>
                <a:ea typeface="宋体" panose="02010600030101010101" pitchFamily="2" charset="-122"/>
              </a:rPr>
              <a:t>i</a:t>
            </a:r>
            <a:r>
              <a:rPr lang="zh-CN" altLang="zh-CN" sz="1800" kern="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，并将他们的初始值都设置为</a:t>
            </a:r>
            <a:r>
              <a:rPr lang="en-US" altLang="zh-CN" sz="1800" kern="0">
                <a:effectLst>
                  <a:outerShdw blurRad="50800" dist="50800" dir="5400000" sx="1000" sy="1000" algn="ctr">
                    <a:srgbClr val="000000"/>
                  </a:outerShdw>
                </a:effectLst>
                <a:latin typeface="Times New Roman" panose="02020603050405020304" pitchFamily="18" charset="0"/>
                <a:ea typeface="宋体" panose="02010600030101010101" pitchFamily="2" charset="-122"/>
              </a:rPr>
              <a:t>0</a:t>
            </a:r>
            <a:r>
              <a:rPr lang="zh-CN" altLang="zh-CN" sz="1800" kern="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。接下来创建了一个名为</a:t>
            </a:r>
            <a:r>
              <a:rPr lang="en-US" altLang="zh-CN" sz="1800" kern="0">
                <a:effectLst>
                  <a:outerShdw blurRad="50800" dist="50800" dir="5400000" sx="1000" sy="1000" algn="ctr">
                    <a:srgbClr val="000000"/>
                  </a:outerShdw>
                </a:effectLst>
                <a:latin typeface="Times New Roman" panose="02020603050405020304" pitchFamily="18" charset="0"/>
                <a:ea typeface="宋体" panose="02010600030101010101" pitchFamily="2" charset="-122"/>
              </a:rPr>
              <a:t>no_sum</a:t>
            </a:r>
            <a:r>
              <a:rPr lang="zh-CN" altLang="zh-CN" sz="1800" kern="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的</a:t>
            </a:r>
            <a:r>
              <a:rPr lang="en-US" altLang="zh-CN" sz="1800" kern="0">
                <a:effectLst>
                  <a:outerShdw blurRad="50800" dist="50800" dir="5400000" sx="1000" sy="1000" algn="ctr">
                    <a:srgbClr val="000000"/>
                  </a:outerShdw>
                </a:effectLst>
                <a:latin typeface="Times New Roman" panose="02020603050405020304" pitchFamily="18" charset="0"/>
                <a:ea typeface="宋体" panose="02010600030101010101" pitchFamily="2" charset="-122"/>
              </a:rPr>
              <a:t>LOOP</a:t>
            </a:r>
            <a:r>
              <a:rPr lang="zh-CN" altLang="zh-CN" sz="1800" kern="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循环语句。在循环语句中如果</a:t>
            </a:r>
            <a:r>
              <a:rPr lang="en-US" altLang="zh-CN" sz="1800" kern="0">
                <a:effectLst>
                  <a:outerShdw blurRad="50800" dist="50800" dir="5400000" sx="1000" sy="1000" algn="ctr">
                    <a:srgbClr val="000000"/>
                  </a:outerShdw>
                </a:effectLst>
                <a:latin typeface="Times New Roman" panose="02020603050405020304" pitchFamily="18" charset="0"/>
                <a:ea typeface="宋体" panose="02010600030101010101" pitchFamily="2" charset="-122"/>
              </a:rPr>
              <a:t>i</a:t>
            </a:r>
            <a:r>
              <a:rPr lang="zh-CN" altLang="zh-CN" sz="1800" kern="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的值小于</a:t>
            </a:r>
            <a:r>
              <a:rPr lang="en-US" altLang="zh-CN" sz="1800" kern="0">
                <a:effectLst>
                  <a:outerShdw blurRad="50800" dist="50800" dir="5400000" sx="1000" sy="1000" algn="ctr">
                    <a:srgbClr val="000000"/>
                  </a:outerShdw>
                </a:effectLst>
                <a:latin typeface="Times New Roman" panose="02020603050405020304" pitchFamily="18" charset="0"/>
                <a:ea typeface="宋体" panose="02010600030101010101" pitchFamily="2" charset="-122"/>
              </a:rPr>
              <a:t>100</a:t>
            </a:r>
            <a:r>
              <a:rPr lang="zh-CN" altLang="zh-CN" sz="1800" kern="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，则将当前</a:t>
            </a:r>
            <a:r>
              <a:rPr lang="en-US" altLang="zh-CN" sz="1800" kern="0">
                <a:effectLst>
                  <a:outerShdw blurRad="50800" dist="50800" dir="5400000" sx="1000" sy="1000" algn="ctr">
                    <a:srgbClr val="000000"/>
                  </a:outerShdw>
                </a:effectLst>
                <a:latin typeface="Times New Roman" panose="02020603050405020304" pitchFamily="18" charset="0"/>
                <a:ea typeface="宋体" panose="02010600030101010101" pitchFamily="2" charset="-122"/>
              </a:rPr>
              <a:t>sum</a:t>
            </a:r>
            <a:r>
              <a:rPr lang="zh-CN" altLang="zh-CN" sz="1800" kern="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的值与当前</a:t>
            </a:r>
            <a:r>
              <a:rPr lang="en-US" altLang="zh-CN" sz="1800" kern="0">
                <a:effectLst>
                  <a:outerShdw blurRad="50800" dist="50800" dir="5400000" sx="1000" sy="1000" algn="ctr">
                    <a:srgbClr val="000000"/>
                  </a:outerShdw>
                </a:effectLst>
                <a:latin typeface="Times New Roman" panose="02020603050405020304" pitchFamily="18" charset="0"/>
                <a:ea typeface="宋体" panose="02010600030101010101" pitchFamily="2" charset="-122"/>
              </a:rPr>
              <a:t>i</a:t>
            </a:r>
            <a:r>
              <a:rPr lang="zh-CN" altLang="zh-CN" sz="1800" kern="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的值相加再赋值给</a:t>
            </a:r>
            <a:r>
              <a:rPr lang="en-US" altLang="zh-CN" sz="1800" kern="0">
                <a:effectLst>
                  <a:outerShdw blurRad="50800" dist="50800" dir="5400000" sx="1000" sy="1000" algn="ctr">
                    <a:srgbClr val="000000"/>
                  </a:outerShdw>
                </a:effectLst>
                <a:latin typeface="Times New Roman" panose="02020603050405020304" pitchFamily="18" charset="0"/>
                <a:ea typeface="宋体" panose="02010600030101010101" pitchFamily="2" charset="-122"/>
              </a:rPr>
              <a:t>sum</a:t>
            </a:r>
            <a:r>
              <a:rPr lang="zh-CN" altLang="zh-CN" sz="1800" kern="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，并将当前</a:t>
            </a:r>
            <a:r>
              <a:rPr lang="en-US" altLang="zh-CN" sz="1800" kern="0">
                <a:effectLst>
                  <a:outerShdw blurRad="50800" dist="50800" dir="5400000" sx="1000" sy="1000" algn="ctr">
                    <a:srgbClr val="000000"/>
                  </a:outerShdw>
                </a:effectLst>
                <a:latin typeface="Times New Roman" panose="02020603050405020304" pitchFamily="18" charset="0"/>
                <a:ea typeface="宋体" panose="02010600030101010101" pitchFamily="2" charset="-122"/>
              </a:rPr>
              <a:t>i</a:t>
            </a:r>
            <a:r>
              <a:rPr lang="zh-CN" altLang="zh-CN" sz="1800" kern="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的值加</a:t>
            </a:r>
            <a:r>
              <a:rPr lang="en-US" altLang="zh-CN" sz="1800" kern="0">
                <a:effectLst>
                  <a:outerShdw blurRad="50800" dist="50800" dir="5400000" sx="1000" sy="1000" algn="ctr">
                    <a:srgbClr val="000000"/>
                  </a:outerShdw>
                </a:effectLst>
                <a:latin typeface="Times New Roman" panose="02020603050405020304" pitchFamily="18" charset="0"/>
                <a:ea typeface="宋体" panose="02010600030101010101" pitchFamily="2" charset="-122"/>
              </a:rPr>
              <a:t>1</a:t>
            </a:r>
            <a:r>
              <a:rPr lang="zh-CN" altLang="zh-CN" sz="1800" kern="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再赋值给</a:t>
            </a:r>
            <a:r>
              <a:rPr lang="en-US" altLang="zh-CN" sz="1800" kern="0">
                <a:effectLst>
                  <a:outerShdw blurRad="50800" dist="50800" dir="5400000" sx="1000" sy="1000" algn="ctr">
                    <a:srgbClr val="000000"/>
                  </a:outerShdw>
                </a:effectLst>
                <a:latin typeface="Times New Roman" panose="02020603050405020304" pitchFamily="18" charset="0"/>
                <a:ea typeface="宋体" panose="02010600030101010101" pitchFamily="2" charset="-122"/>
              </a:rPr>
              <a:t>i</a:t>
            </a:r>
            <a:r>
              <a:rPr lang="zh-CN" altLang="zh-CN" sz="1800" kern="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。否则将</a:t>
            </a:r>
            <a:r>
              <a:rPr lang="en-US" altLang="zh-CN" sz="1800" kern="0">
                <a:effectLst>
                  <a:outerShdw blurRad="50800" dist="50800" dir="5400000" sx="1000" sy="1000" algn="ctr">
                    <a:srgbClr val="000000"/>
                  </a:outerShdw>
                </a:effectLst>
                <a:latin typeface="Times New Roman" panose="02020603050405020304" pitchFamily="18" charset="0"/>
                <a:ea typeface="宋体" panose="02010600030101010101" pitchFamily="2" charset="-122"/>
              </a:rPr>
              <a:t>sum</a:t>
            </a:r>
            <a:r>
              <a:rPr lang="zh-CN" altLang="zh-CN" sz="1800" kern="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的当前值显示在屏幕上，并退出名为</a:t>
            </a:r>
            <a:r>
              <a:rPr lang="en-US" altLang="zh-CN" sz="1800" kern="0">
                <a:effectLst>
                  <a:outerShdw blurRad="50800" dist="50800" dir="5400000" sx="1000" sy="1000" algn="ctr">
                    <a:srgbClr val="000000"/>
                  </a:outerShdw>
                </a:effectLst>
                <a:latin typeface="Times New Roman" panose="02020603050405020304" pitchFamily="18" charset="0"/>
                <a:ea typeface="宋体" panose="02010600030101010101" pitchFamily="2" charset="-122"/>
              </a:rPr>
              <a:t>no_sum</a:t>
            </a:r>
            <a:r>
              <a:rPr lang="zh-CN" altLang="zh-CN" sz="1800" kern="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的</a:t>
            </a:r>
            <a:r>
              <a:rPr lang="en-US" altLang="zh-CN" sz="1800" kern="0">
                <a:effectLst>
                  <a:outerShdw blurRad="50800" dist="50800" dir="5400000" sx="1000" sy="1000" algn="ctr">
                    <a:srgbClr val="000000"/>
                  </a:outerShdw>
                </a:effectLst>
                <a:latin typeface="Times New Roman" panose="02020603050405020304" pitchFamily="18" charset="0"/>
                <a:ea typeface="宋体" panose="02010600030101010101" pitchFamily="2" charset="-122"/>
              </a:rPr>
              <a:t>LOOP</a:t>
            </a:r>
            <a:r>
              <a:rPr lang="zh-CN" altLang="zh-CN" sz="1800" kern="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循环语句。</a:t>
            </a:r>
            <a:endParaRPr lang="zh-CN" altLang="zh-CN" sz="1800" kern="10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4" name="灯片编号占位符 3"/>
          <p:cNvSpPr>
            <a:spLocks noGrp="1"/>
          </p:cNvSpPr>
          <p:nvPr>
            <p:ph type="sldNum" sz="quarter" idx="10"/>
          </p:nvPr>
        </p:nvSpPr>
        <p:spPr/>
        <p:txBody>
          <a:bodyPr/>
          <a:lstStyle/>
          <a:p>
            <a:fld id="{144CAA79-63ED-4D4C-97FF-23192032DF93}" type="slidenum">
              <a:rPr lang="zh-CN" altLang="en-US" smtClean="0"/>
              <a:t>129</a:t>
            </a:fld>
            <a:endParaRPr lang="zh-CN" altLang="en-US"/>
          </a:p>
        </p:txBody>
      </p:sp>
    </p:spTree>
    <p:extLst>
      <p:ext uri="{BB962C8B-B14F-4D97-AF65-F5344CB8AC3E}">
        <p14:creationId xmlns:p14="http://schemas.microsoft.com/office/powerpoint/2010/main" val="2711736631"/>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130</a:t>
            </a:fld>
            <a:endParaRPr lang="zh-CN" altLang="en-US"/>
          </a:p>
        </p:txBody>
      </p:sp>
    </p:spTree>
    <p:extLst>
      <p:ext uri="{BB962C8B-B14F-4D97-AF65-F5344CB8AC3E}">
        <p14:creationId xmlns:p14="http://schemas.microsoft.com/office/powerpoint/2010/main" val="33114141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14</a:t>
            </a:fld>
            <a:endParaRPr lang="zh-CN" altLang="en-US"/>
          </a:p>
        </p:txBody>
      </p:sp>
    </p:spTree>
    <p:extLst>
      <p:ext uri="{BB962C8B-B14F-4D97-AF65-F5344CB8AC3E}">
        <p14:creationId xmlns:p14="http://schemas.microsoft.com/office/powerpoint/2010/main" val="2258341569"/>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0" algn="just">
              <a:lnSpc>
                <a:spcPct val="150000"/>
              </a:lnSpc>
            </a:pPr>
            <a:r>
              <a:rPr lang="zh-CN" altLang="zh-CN" sz="1800" kern="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上述存储过程中，在条件表达式“</a:t>
            </a:r>
            <a:r>
              <a:rPr lang="en-US" altLang="zh-CN" sz="1800" kern="0">
                <a:effectLst>
                  <a:outerShdw blurRad="50800" dist="50800" dir="5400000" sx="1000" sy="1000" algn="ctr">
                    <a:srgbClr val="000000"/>
                  </a:outerShdw>
                </a:effectLst>
                <a:latin typeface="Times New Roman" panose="02020603050405020304" pitchFamily="18" charset="0"/>
                <a:ea typeface="宋体" panose="02010600030101010101" pitchFamily="2" charset="-122"/>
              </a:rPr>
              <a:t>i &gt;99</a:t>
            </a:r>
            <a:r>
              <a:rPr lang="zh-CN" altLang="zh-CN" sz="1800" kern="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”的判断结果为真之前，不断将当前</a:t>
            </a:r>
            <a:r>
              <a:rPr lang="en-US" altLang="zh-CN" sz="1800" kern="0">
                <a:effectLst>
                  <a:outerShdw blurRad="50800" dist="50800" dir="5400000" sx="1000" sy="1000" algn="ctr">
                    <a:srgbClr val="000000"/>
                  </a:outerShdw>
                </a:effectLst>
                <a:latin typeface="Times New Roman" panose="02020603050405020304" pitchFamily="18" charset="0"/>
                <a:ea typeface="宋体" panose="02010600030101010101" pitchFamily="2" charset="-122"/>
              </a:rPr>
              <a:t>sum</a:t>
            </a:r>
            <a:r>
              <a:rPr lang="zh-CN" altLang="zh-CN" sz="1800" kern="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的值与当前</a:t>
            </a:r>
            <a:r>
              <a:rPr lang="en-US" altLang="zh-CN" sz="1800" kern="0">
                <a:effectLst>
                  <a:outerShdw blurRad="50800" dist="50800" dir="5400000" sx="1000" sy="1000" algn="ctr">
                    <a:srgbClr val="000000"/>
                  </a:outerShdw>
                </a:effectLst>
                <a:latin typeface="Times New Roman" panose="02020603050405020304" pitchFamily="18" charset="0"/>
                <a:ea typeface="宋体" panose="02010600030101010101" pitchFamily="2" charset="-122"/>
              </a:rPr>
              <a:t>i</a:t>
            </a:r>
            <a:r>
              <a:rPr lang="zh-CN" altLang="zh-CN" sz="1800" kern="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的值相加再赋值给</a:t>
            </a:r>
            <a:r>
              <a:rPr lang="en-US" altLang="zh-CN" sz="1800" kern="0">
                <a:effectLst>
                  <a:outerShdw blurRad="50800" dist="50800" dir="5400000" sx="1000" sy="1000" algn="ctr">
                    <a:srgbClr val="000000"/>
                  </a:outerShdw>
                </a:effectLst>
                <a:latin typeface="Times New Roman" panose="02020603050405020304" pitchFamily="18" charset="0"/>
                <a:ea typeface="宋体" panose="02010600030101010101" pitchFamily="2" charset="-122"/>
              </a:rPr>
              <a:t>sum</a:t>
            </a:r>
            <a:r>
              <a:rPr lang="zh-CN" altLang="zh-CN" sz="1800" kern="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，并将当前</a:t>
            </a:r>
            <a:r>
              <a:rPr lang="en-US" altLang="zh-CN" sz="1800" kern="0">
                <a:effectLst>
                  <a:outerShdw blurRad="50800" dist="50800" dir="5400000" sx="1000" sy="1000" algn="ctr">
                    <a:srgbClr val="000000"/>
                  </a:outerShdw>
                </a:effectLst>
                <a:latin typeface="Times New Roman" panose="02020603050405020304" pitchFamily="18" charset="0"/>
                <a:ea typeface="宋体" panose="02010600030101010101" pitchFamily="2" charset="-122"/>
              </a:rPr>
              <a:t>i</a:t>
            </a:r>
            <a:r>
              <a:rPr lang="zh-CN" altLang="zh-CN" sz="1800" kern="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的值加</a:t>
            </a:r>
            <a:r>
              <a:rPr lang="en-US" altLang="zh-CN" sz="1800" kern="0">
                <a:effectLst>
                  <a:outerShdw blurRad="50800" dist="50800" dir="5400000" sx="1000" sy="1000" algn="ctr">
                    <a:srgbClr val="000000"/>
                  </a:outerShdw>
                </a:effectLst>
                <a:latin typeface="Times New Roman" panose="02020603050405020304" pitchFamily="18" charset="0"/>
                <a:ea typeface="宋体" panose="02010600030101010101" pitchFamily="2" charset="-122"/>
              </a:rPr>
              <a:t>1</a:t>
            </a:r>
            <a:r>
              <a:rPr lang="zh-CN" altLang="zh-CN" sz="1800" kern="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再赋值给</a:t>
            </a:r>
            <a:r>
              <a:rPr lang="en-US" altLang="zh-CN" sz="1800" kern="0">
                <a:effectLst>
                  <a:outerShdw blurRad="50800" dist="50800" dir="5400000" sx="1000" sy="1000" algn="ctr">
                    <a:srgbClr val="000000"/>
                  </a:outerShdw>
                </a:effectLst>
                <a:latin typeface="Times New Roman" panose="02020603050405020304" pitchFamily="18" charset="0"/>
                <a:ea typeface="宋体" panose="02010600030101010101" pitchFamily="2" charset="-122"/>
              </a:rPr>
              <a:t>i</a:t>
            </a:r>
            <a:r>
              <a:rPr lang="zh-CN" altLang="zh-CN" sz="1800" kern="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。直到</a:t>
            </a:r>
            <a:r>
              <a:rPr lang="en-US" altLang="zh-CN" sz="1800" kern="0">
                <a:effectLst>
                  <a:outerShdw blurRad="50800" dist="50800" dir="5400000" sx="1000" sy="1000" algn="ctr">
                    <a:srgbClr val="000000"/>
                  </a:outerShdw>
                </a:effectLst>
                <a:latin typeface="Times New Roman" panose="02020603050405020304" pitchFamily="18" charset="0"/>
                <a:ea typeface="宋体" panose="02010600030101010101" pitchFamily="2" charset="-122"/>
              </a:rPr>
              <a:t>i</a:t>
            </a:r>
            <a:r>
              <a:rPr lang="zh-CN" altLang="zh-CN" sz="1800" kern="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的值变成</a:t>
            </a:r>
            <a:r>
              <a:rPr lang="en-US" altLang="zh-CN" sz="1800" kern="0">
                <a:effectLst>
                  <a:outerShdw blurRad="50800" dist="50800" dir="5400000" sx="1000" sy="1000" algn="ctr">
                    <a:srgbClr val="000000"/>
                  </a:outerShdw>
                </a:effectLst>
                <a:latin typeface="Times New Roman" panose="02020603050405020304" pitchFamily="18" charset="0"/>
                <a:ea typeface="宋体" panose="02010600030101010101" pitchFamily="2" charset="-122"/>
              </a:rPr>
              <a:t>100</a:t>
            </a:r>
            <a:r>
              <a:rPr lang="zh-CN" altLang="zh-CN" sz="1800" kern="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，使得条件表达式的判断结果为真，则退出循环，并将此时的</a:t>
            </a:r>
            <a:r>
              <a:rPr lang="en-US" altLang="zh-CN" sz="1800" kern="0">
                <a:effectLst>
                  <a:outerShdw blurRad="50800" dist="50800" dir="5400000" sx="1000" sy="1000" algn="ctr">
                    <a:srgbClr val="000000"/>
                  </a:outerShdw>
                </a:effectLst>
                <a:latin typeface="Times New Roman" panose="02020603050405020304" pitchFamily="18" charset="0"/>
                <a:ea typeface="宋体" panose="02010600030101010101" pitchFamily="2" charset="-122"/>
              </a:rPr>
              <a:t>sum</a:t>
            </a:r>
            <a:r>
              <a:rPr lang="zh-CN" altLang="zh-CN" sz="1800" kern="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值输出到屏幕上。</a:t>
            </a:r>
            <a:endParaRPr lang="zh-CN" altLang="zh-CN" sz="1800" kern="10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4" name="灯片编号占位符 3"/>
          <p:cNvSpPr>
            <a:spLocks noGrp="1"/>
          </p:cNvSpPr>
          <p:nvPr>
            <p:ph type="sldNum" sz="quarter" idx="10"/>
          </p:nvPr>
        </p:nvSpPr>
        <p:spPr/>
        <p:txBody>
          <a:bodyPr/>
          <a:lstStyle/>
          <a:p>
            <a:fld id="{144CAA79-63ED-4D4C-97FF-23192032DF93}" type="slidenum">
              <a:rPr lang="zh-CN" altLang="en-US" smtClean="0"/>
              <a:t>131</a:t>
            </a:fld>
            <a:endParaRPr lang="zh-CN" altLang="en-US"/>
          </a:p>
        </p:txBody>
      </p:sp>
    </p:spTree>
    <p:extLst>
      <p:ext uri="{BB962C8B-B14F-4D97-AF65-F5344CB8AC3E}">
        <p14:creationId xmlns:p14="http://schemas.microsoft.com/office/powerpoint/2010/main" val="1802561093"/>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132</a:t>
            </a:fld>
            <a:endParaRPr lang="zh-CN" altLang="en-US"/>
          </a:p>
        </p:txBody>
      </p:sp>
    </p:spTree>
    <p:extLst>
      <p:ext uri="{BB962C8B-B14F-4D97-AF65-F5344CB8AC3E}">
        <p14:creationId xmlns:p14="http://schemas.microsoft.com/office/powerpoint/2010/main" val="1361120019"/>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0" algn="just">
              <a:lnSpc>
                <a:spcPct val="150000"/>
              </a:lnSpc>
            </a:pPr>
            <a:r>
              <a:rPr lang="zh-CN" altLang="zh-CN" sz="1800" kern="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上述存储过程中，在条件表达式“</a:t>
            </a:r>
            <a:r>
              <a:rPr lang="en-US" altLang="zh-CN" sz="1800" kern="0">
                <a:effectLst>
                  <a:outerShdw blurRad="50800" dist="50800" dir="5400000" sx="1000" sy="1000" algn="ctr">
                    <a:srgbClr val="000000"/>
                  </a:outerShdw>
                </a:effectLst>
                <a:latin typeface="Times New Roman" panose="02020603050405020304" pitchFamily="18" charset="0"/>
                <a:ea typeface="宋体" panose="02010600030101010101" pitchFamily="2" charset="-122"/>
              </a:rPr>
              <a:t>i &lt; 100</a:t>
            </a:r>
            <a:r>
              <a:rPr lang="zh-CN" altLang="zh-CN" sz="1800" kern="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”判断结果为真时不断重复语句列表中的语句为</a:t>
            </a:r>
            <a:r>
              <a:rPr lang="en-US" altLang="zh-CN" sz="1800" kern="0">
                <a:effectLst>
                  <a:outerShdw blurRad="50800" dist="50800" dir="5400000" sx="1000" sy="1000" algn="ctr">
                    <a:srgbClr val="000000"/>
                  </a:outerShdw>
                </a:effectLst>
                <a:latin typeface="Times New Roman" panose="02020603050405020304" pitchFamily="18" charset="0"/>
                <a:ea typeface="宋体" panose="02010600030101010101" pitchFamily="2" charset="-122"/>
              </a:rPr>
              <a:t>sum</a:t>
            </a:r>
            <a:r>
              <a:rPr lang="zh-CN" altLang="zh-CN" sz="1800" kern="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和</a:t>
            </a:r>
            <a:r>
              <a:rPr lang="en-US" altLang="zh-CN" sz="1800" kern="0">
                <a:effectLst>
                  <a:outerShdw blurRad="50800" dist="50800" dir="5400000" sx="1000" sy="1000" algn="ctr">
                    <a:srgbClr val="000000"/>
                  </a:outerShdw>
                </a:effectLst>
                <a:latin typeface="Times New Roman" panose="02020603050405020304" pitchFamily="18" charset="0"/>
                <a:ea typeface="宋体" panose="02010600030101010101" pitchFamily="2" charset="-122"/>
              </a:rPr>
              <a:t>i</a:t>
            </a:r>
            <a:r>
              <a:rPr lang="zh-CN" altLang="zh-CN" sz="1800" kern="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重新赋值。直到</a:t>
            </a:r>
            <a:r>
              <a:rPr lang="en-US" altLang="zh-CN" sz="1800" kern="0">
                <a:effectLst>
                  <a:outerShdw blurRad="50800" dist="50800" dir="5400000" sx="1000" sy="1000" algn="ctr">
                    <a:srgbClr val="000000"/>
                  </a:outerShdw>
                </a:effectLst>
                <a:latin typeface="Times New Roman" panose="02020603050405020304" pitchFamily="18" charset="0"/>
                <a:ea typeface="宋体" panose="02010600030101010101" pitchFamily="2" charset="-122"/>
              </a:rPr>
              <a:t>i</a:t>
            </a:r>
            <a:r>
              <a:rPr lang="zh-CN" altLang="zh-CN" sz="1800" kern="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的值为</a:t>
            </a:r>
            <a:r>
              <a:rPr lang="en-US" altLang="zh-CN" sz="1800" kern="0">
                <a:effectLst>
                  <a:outerShdw blurRad="50800" dist="50800" dir="5400000" sx="1000" sy="1000" algn="ctr">
                    <a:srgbClr val="000000"/>
                  </a:outerShdw>
                </a:effectLst>
                <a:latin typeface="Times New Roman" panose="02020603050405020304" pitchFamily="18" charset="0"/>
                <a:ea typeface="宋体" panose="02010600030101010101" pitchFamily="2" charset="-122"/>
              </a:rPr>
              <a:t>100</a:t>
            </a:r>
            <a:r>
              <a:rPr lang="zh-CN" altLang="zh-CN" sz="1800" kern="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时条件表达式的判断结果为假，所以退出循环。</a:t>
            </a:r>
            <a:endParaRPr lang="zh-CN" altLang="zh-CN" sz="1800" kern="10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4" name="灯片编号占位符 3"/>
          <p:cNvSpPr>
            <a:spLocks noGrp="1"/>
          </p:cNvSpPr>
          <p:nvPr>
            <p:ph type="sldNum" sz="quarter" idx="10"/>
          </p:nvPr>
        </p:nvSpPr>
        <p:spPr/>
        <p:txBody>
          <a:bodyPr/>
          <a:lstStyle/>
          <a:p>
            <a:fld id="{144CAA79-63ED-4D4C-97FF-23192032DF93}" type="slidenum">
              <a:rPr lang="zh-CN" altLang="en-US" smtClean="0"/>
              <a:t>133</a:t>
            </a:fld>
            <a:endParaRPr lang="zh-CN" altLang="en-US"/>
          </a:p>
        </p:txBody>
      </p:sp>
    </p:spTree>
    <p:extLst>
      <p:ext uri="{BB962C8B-B14F-4D97-AF65-F5344CB8AC3E}">
        <p14:creationId xmlns:p14="http://schemas.microsoft.com/office/powerpoint/2010/main" val="3486627775"/>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134</a:t>
            </a:fld>
            <a:endParaRPr lang="zh-CN" altLang="en-US"/>
          </a:p>
        </p:txBody>
      </p:sp>
    </p:spTree>
    <p:extLst>
      <p:ext uri="{BB962C8B-B14F-4D97-AF65-F5344CB8AC3E}">
        <p14:creationId xmlns:p14="http://schemas.microsoft.com/office/powerpoint/2010/main" val="912889242"/>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0" algn="just">
              <a:lnSpc>
                <a:spcPct val="150000"/>
              </a:lnSpc>
            </a:pPr>
            <a:r>
              <a:rPr lang="zh-CN" altLang="zh-CN" sz="1800" kern="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关于</a:t>
            </a:r>
            <a:r>
              <a:rPr lang="en-US" altLang="zh-CN" sz="1800" kern="0">
                <a:effectLst>
                  <a:outerShdw blurRad="50800" dist="50800" dir="5400000" sx="1000" sy="1000" algn="ctr">
                    <a:srgbClr val="000000"/>
                  </a:outerShdw>
                </a:effectLst>
                <a:latin typeface="Times New Roman" panose="02020603050405020304" pitchFamily="18" charset="0"/>
                <a:ea typeface="宋体" panose="02010600030101010101" pitchFamily="2" charset="-122"/>
              </a:rPr>
              <a:t>LEAVE</a:t>
            </a:r>
            <a:r>
              <a:rPr lang="zh-CN" altLang="zh-CN" sz="1800" kern="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的实例可以参考</a:t>
            </a:r>
            <a:r>
              <a:rPr lang="en-US" altLang="zh-CN" sz="1800" kern="0">
                <a:effectLst>
                  <a:outerShdw blurRad="50800" dist="50800" dir="5400000" sx="1000" sy="1000" algn="ctr">
                    <a:srgbClr val="000000"/>
                  </a:outerShdw>
                </a:effectLst>
                <a:latin typeface="Times New Roman" panose="02020603050405020304" pitchFamily="18" charset="0"/>
                <a:ea typeface="宋体" panose="02010600030101010101" pitchFamily="2" charset="-122"/>
              </a:rPr>
              <a:t>LOOP</a:t>
            </a:r>
            <a:r>
              <a:rPr lang="zh-CN" altLang="zh-CN" sz="1800" kern="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循环语句中的</a:t>
            </a:r>
            <a:r>
              <a:rPr lang="en-US" altLang="zh-CN" sz="1800" kern="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【10-46】</a:t>
            </a:r>
            <a:r>
              <a:rPr lang="zh-CN" altLang="zh-CN" sz="1800" kern="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，在此不再赘述。</a:t>
            </a:r>
            <a:endParaRPr lang="zh-CN" altLang="zh-CN" sz="1800" kern="10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4" name="灯片编号占位符 3"/>
          <p:cNvSpPr>
            <a:spLocks noGrp="1"/>
          </p:cNvSpPr>
          <p:nvPr>
            <p:ph type="sldNum" sz="quarter" idx="10"/>
          </p:nvPr>
        </p:nvSpPr>
        <p:spPr/>
        <p:txBody>
          <a:bodyPr/>
          <a:lstStyle/>
          <a:p>
            <a:fld id="{144CAA79-63ED-4D4C-97FF-23192032DF93}" type="slidenum">
              <a:rPr lang="zh-CN" altLang="en-US" smtClean="0"/>
              <a:t>135</a:t>
            </a:fld>
            <a:endParaRPr lang="zh-CN" altLang="en-US"/>
          </a:p>
        </p:txBody>
      </p:sp>
    </p:spTree>
    <p:extLst>
      <p:ext uri="{BB962C8B-B14F-4D97-AF65-F5344CB8AC3E}">
        <p14:creationId xmlns:p14="http://schemas.microsoft.com/office/powerpoint/2010/main" val="163710046"/>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136</a:t>
            </a:fld>
            <a:endParaRPr lang="zh-CN" altLang="en-US"/>
          </a:p>
        </p:txBody>
      </p:sp>
    </p:spTree>
    <p:extLst>
      <p:ext uri="{BB962C8B-B14F-4D97-AF65-F5344CB8AC3E}">
        <p14:creationId xmlns:p14="http://schemas.microsoft.com/office/powerpoint/2010/main" val="570666967"/>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137</a:t>
            </a:fld>
            <a:endParaRPr lang="zh-CN" altLang="en-US"/>
          </a:p>
        </p:txBody>
      </p:sp>
    </p:spTree>
    <p:extLst>
      <p:ext uri="{BB962C8B-B14F-4D97-AF65-F5344CB8AC3E}">
        <p14:creationId xmlns:p14="http://schemas.microsoft.com/office/powerpoint/2010/main" val="3559182000"/>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138</a:t>
            </a:fld>
            <a:endParaRPr lang="zh-CN" altLang="en-US"/>
          </a:p>
        </p:txBody>
      </p:sp>
    </p:spTree>
    <p:extLst>
      <p:ext uri="{BB962C8B-B14F-4D97-AF65-F5344CB8AC3E}">
        <p14:creationId xmlns:p14="http://schemas.microsoft.com/office/powerpoint/2010/main" val="1563540352"/>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139</a:t>
            </a:fld>
            <a:endParaRPr lang="zh-CN" altLang="en-US"/>
          </a:p>
        </p:txBody>
      </p:sp>
    </p:spTree>
    <p:extLst>
      <p:ext uri="{BB962C8B-B14F-4D97-AF65-F5344CB8AC3E}">
        <p14:creationId xmlns:p14="http://schemas.microsoft.com/office/powerpoint/2010/main" val="3705996356"/>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0" algn="just">
              <a:lnSpc>
                <a:spcPct val="150000"/>
              </a:lnSpc>
            </a:pPr>
            <a:endParaRPr lang="zh-CN" altLang="zh-CN" sz="1800" kern="10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4" name="灯片编号占位符 3"/>
          <p:cNvSpPr>
            <a:spLocks noGrp="1"/>
          </p:cNvSpPr>
          <p:nvPr>
            <p:ph type="sldNum" sz="quarter" idx="10"/>
          </p:nvPr>
        </p:nvSpPr>
        <p:spPr/>
        <p:txBody>
          <a:bodyPr/>
          <a:lstStyle/>
          <a:p>
            <a:fld id="{144CAA79-63ED-4D4C-97FF-23192032DF93}" type="slidenum">
              <a:rPr lang="zh-CN" altLang="en-US" smtClean="0"/>
              <a:t>140</a:t>
            </a:fld>
            <a:endParaRPr lang="zh-CN" altLang="en-US"/>
          </a:p>
        </p:txBody>
      </p:sp>
    </p:spTree>
    <p:extLst>
      <p:ext uri="{BB962C8B-B14F-4D97-AF65-F5344CB8AC3E}">
        <p14:creationId xmlns:p14="http://schemas.microsoft.com/office/powerpoint/2010/main" val="18937797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15</a:t>
            </a:fld>
            <a:endParaRPr lang="zh-CN" altLang="en-US"/>
          </a:p>
        </p:txBody>
      </p:sp>
    </p:spTree>
    <p:extLst>
      <p:ext uri="{BB962C8B-B14F-4D97-AF65-F5344CB8AC3E}">
        <p14:creationId xmlns:p14="http://schemas.microsoft.com/office/powerpoint/2010/main" val="3274592408"/>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141</a:t>
            </a:fld>
            <a:endParaRPr lang="zh-CN" altLang="en-US"/>
          </a:p>
        </p:txBody>
      </p:sp>
    </p:spTree>
    <p:extLst>
      <p:ext uri="{BB962C8B-B14F-4D97-AF65-F5344CB8AC3E}">
        <p14:creationId xmlns:p14="http://schemas.microsoft.com/office/powerpoint/2010/main" val="2533371731"/>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142</a:t>
            </a:fld>
            <a:endParaRPr lang="zh-CN" altLang="en-US"/>
          </a:p>
        </p:txBody>
      </p:sp>
    </p:spTree>
    <p:extLst>
      <p:ext uri="{BB962C8B-B14F-4D97-AF65-F5344CB8AC3E}">
        <p14:creationId xmlns:p14="http://schemas.microsoft.com/office/powerpoint/2010/main" val="2722265898"/>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143</a:t>
            </a:fld>
            <a:endParaRPr lang="zh-CN" altLang="en-US"/>
          </a:p>
        </p:txBody>
      </p:sp>
    </p:spTree>
    <p:extLst>
      <p:ext uri="{BB962C8B-B14F-4D97-AF65-F5344CB8AC3E}">
        <p14:creationId xmlns:p14="http://schemas.microsoft.com/office/powerpoint/2010/main" val="3818644267"/>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0" algn="just">
              <a:lnSpc>
                <a:spcPct val="150000"/>
              </a:lnSpc>
            </a:pPr>
            <a:endParaRPr lang="zh-CN" altLang="zh-CN" sz="1800" kern="10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4" name="灯片编号占位符 3"/>
          <p:cNvSpPr>
            <a:spLocks noGrp="1"/>
          </p:cNvSpPr>
          <p:nvPr>
            <p:ph type="sldNum" sz="quarter" idx="10"/>
          </p:nvPr>
        </p:nvSpPr>
        <p:spPr/>
        <p:txBody>
          <a:bodyPr/>
          <a:lstStyle/>
          <a:p>
            <a:fld id="{144CAA79-63ED-4D4C-97FF-23192032DF93}" type="slidenum">
              <a:rPr lang="zh-CN" altLang="en-US" smtClean="0"/>
              <a:t>144</a:t>
            </a:fld>
            <a:endParaRPr lang="zh-CN" altLang="en-US"/>
          </a:p>
        </p:txBody>
      </p:sp>
    </p:spTree>
    <p:extLst>
      <p:ext uri="{BB962C8B-B14F-4D97-AF65-F5344CB8AC3E}">
        <p14:creationId xmlns:p14="http://schemas.microsoft.com/office/powerpoint/2010/main" val="4038369308"/>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145</a:t>
            </a:fld>
            <a:endParaRPr lang="zh-CN" altLang="en-US"/>
          </a:p>
        </p:txBody>
      </p:sp>
    </p:spTree>
    <p:extLst>
      <p:ext uri="{BB962C8B-B14F-4D97-AF65-F5344CB8AC3E}">
        <p14:creationId xmlns:p14="http://schemas.microsoft.com/office/powerpoint/2010/main" val="1576327538"/>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146</a:t>
            </a:fld>
            <a:endParaRPr lang="zh-CN" altLang="en-US"/>
          </a:p>
        </p:txBody>
      </p:sp>
    </p:spTree>
    <p:extLst>
      <p:ext uri="{BB962C8B-B14F-4D97-AF65-F5344CB8AC3E}">
        <p14:creationId xmlns:p14="http://schemas.microsoft.com/office/powerpoint/2010/main" val="3503656537"/>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147</a:t>
            </a:fld>
            <a:endParaRPr lang="zh-CN" altLang="en-US"/>
          </a:p>
        </p:txBody>
      </p:sp>
    </p:spTree>
    <p:extLst>
      <p:ext uri="{BB962C8B-B14F-4D97-AF65-F5344CB8AC3E}">
        <p14:creationId xmlns:p14="http://schemas.microsoft.com/office/powerpoint/2010/main" val="1378869123"/>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148</a:t>
            </a:fld>
            <a:endParaRPr lang="zh-CN" altLang="en-US"/>
          </a:p>
        </p:txBody>
      </p:sp>
    </p:spTree>
    <p:extLst>
      <p:ext uri="{BB962C8B-B14F-4D97-AF65-F5344CB8AC3E}">
        <p14:creationId xmlns:p14="http://schemas.microsoft.com/office/powerpoint/2010/main" val="1030269259"/>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149</a:t>
            </a:fld>
            <a:endParaRPr lang="zh-CN" altLang="en-US"/>
          </a:p>
        </p:txBody>
      </p:sp>
    </p:spTree>
    <p:extLst>
      <p:ext uri="{BB962C8B-B14F-4D97-AF65-F5344CB8AC3E}">
        <p14:creationId xmlns:p14="http://schemas.microsoft.com/office/powerpoint/2010/main" val="3185835265"/>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150</a:t>
            </a:fld>
            <a:endParaRPr lang="zh-CN" altLang="en-US"/>
          </a:p>
        </p:txBody>
      </p:sp>
    </p:spTree>
    <p:extLst>
      <p:ext uri="{BB962C8B-B14F-4D97-AF65-F5344CB8AC3E}">
        <p14:creationId xmlns:p14="http://schemas.microsoft.com/office/powerpoint/2010/main" val="28239552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16</a:t>
            </a:fld>
            <a:endParaRPr lang="zh-CN" altLang="en-US"/>
          </a:p>
        </p:txBody>
      </p:sp>
    </p:spTree>
    <p:extLst>
      <p:ext uri="{BB962C8B-B14F-4D97-AF65-F5344CB8AC3E}">
        <p14:creationId xmlns:p14="http://schemas.microsoft.com/office/powerpoint/2010/main" val="2139476789"/>
      </p:ext>
    </p:extLst>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151</a:t>
            </a:fld>
            <a:endParaRPr lang="zh-CN" altLang="en-US"/>
          </a:p>
        </p:txBody>
      </p:sp>
    </p:spTree>
    <p:extLst>
      <p:ext uri="{BB962C8B-B14F-4D97-AF65-F5344CB8AC3E}">
        <p14:creationId xmlns:p14="http://schemas.microsoft.com/office/powerpoint/2010/main" val="2630354102"/>
      </p:ext>
    </p:extLst>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152</a:t>
            </a:fld>
            <a:endParaRPr lang="zh-CN" altLang="en-US"/>
          </a:p>
        </p:txBody>
      </p:sp>
    </p:spTree>
    <p:extLst>
      <p:ext uri="{BB962C8B-B14F-4D97-AF65-F5344CB8AC3E}">
        <p14:creationId xmlns:p14="http://schemas.microsoft.com/office/powerpoint/2010/main" val="3223210741"/>
      </p:ext>
    </p:extLst>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153</a:t>
            </a:fld>
            <a:endParaRPr lang="zh-CN" altLang="en-US"/>
          </a:p>
        </p:txBody>
      </p:sp>
    </p:spTree>
    <p:extLst>
      <p:ext uri="{BB962C8B-B14F-4D97-AF65-F5344CB8AC3E}">
        <p14:creationId xmlns:p14="http://schemas.microsoft.com/office/powerpoint/2010/main" val="2036066678"/>
      </p:ext>
    </p:extLst>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154</a:t>
            </a:fld>
            <a:endParaRPr lang="zh-CN" altLang="en-US"/>
          </a:p>
        </p:txBody>
      </p:sp>
    </p:spTree>
    <p:extLst>
      <p:ext uri="{BB962C8B-B14F-4D97-AF65-F5344CB8AC3E}">
        <p14:creationId xmlns:p14="http://schemas.microsoft.com/office/powerpoint/2010/main" val="1447575647"/>
      </p:ext>
    </p:extLst>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155</a:t>
            </a:fld>
            <a:endParaRPr lang="zh-CN" altLang="en-US"/>
          </a:p>
        </p:txBody>
      </p:sp>
    </p:spTree>
    <p:extLst>
      <p:ext uri="{BB962C8B-B14F-4D97-AF65-F5344CB8AC3E}">
        <p14:creationId xmlns:p14="http://schemas.microsoft.com/office/powerpoint/2010/main" val="2588653515"/>
      </p:ext>
    </p:extLst>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156</a:t>
            </a:fld>
            <a:endParaRPr lang="zh-CN" altLang="en-US"/>
          </a:p>
        </p:txBody>
      </p:sp>
    </p:spTree>
    <p:extLst>
      <p:ext uri="{BB962C8B-B14F-4D97-AF65-F5344CB8AC3E}">
        <p14:creationId xmlns:p14="http://schemas.microsoft.com/office/powerpoint/2010/main" val="3315840749"/>
      </p:ext>
    </p:extLst>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157</a:t>
            </a:fld>
            <a:endParaRPr lang="zh-CN" altLang="en-US"/>
          </a:p>
        </p:txBody>
      </p:sp>
    </p:spTree>
    <p:extLst>
      <p:ext uri="{BB962C8B-B14F-4D97-AF65-F5344CB8AC3E}">
        <p14:creationId xmlns:p14="http://schemas.microsoft.com/office/powerpoint/2010/main" val="3793012701"/>
      </p:ext>
    </p:extLst>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158</a:t>
            </a:fld>
            <a:endParaRPr lang="zh-CN" altLang="en-US"/>
          </a:p>
        </p:txBody>
      </p:sp>
    </p:spTree>
    <p:extLst>
      <p:ext uri="{BB962C8B-B14F-4D97-AF65-F5344CB8AC3E}">
        <p14:creationId xmlns:p14="http://schemas.microsoft.com/office/powerpoint/2010/main" val="2675827960"/>
      </p:ext>
    </p:extLst>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159</a:t>
            </a:fld>
            <a:endParaRPr lang="zh-CN" altLang="en-US"/>
          </a:p>
        </p:txBody>
      </p:sp>
    </p:spTree>
    <p:extLst>
      <p:ext uri="{BB962C8B-B14F-4D97-AF65-F5344CB8AC3E}">
        <p14:creationId xmlns:p14="http://schemas.microsoft.com/office/powerpoint/2010/main" val="534869244"/>
      </p:ext>
    </p:extLst>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160</a:t>
            </a:fld>
            <a:endParaRPr lang="zh-CN" altLang="en-US"/>
          </a:p>
        </p:txBody>
      </p:sp>
    </p:spTree>
    <p:extLst>
      <p:ext uri="{BB962C8B-B14F-4D97-AF65-F5344CB8AC3E}">
        <p14:creationId xmlns:p14="http://schemas.microsoft.com/office/powerpoint/2010/main" val="169049053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17</a:t>
            </a:fld>
            <a:endParaRPr lang="zh-CN" altLang="en-US"/>
          </a:p>
        </p:txBody>
      </p:sp>
    </p:spTree>
    <p:extLst>
      <p:ext uri="{BB962C8B-B14F-4D97-AF65-F5344CB8AC3E}">
        <p14:creationId xmlns:p14="http://schemas.microsoft.com/office/powerpoint/2010/main" val="3973269671"/>
      </p:ext>
    </p:extLst>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161</a:t>
            </a:fld>
            <a:endParaRPr lang="zh-CN" altLang="en-US"/>
          </a:p>
        </p:txBody>
      </p:sp>
    </p:spTree>
    <p:extLst>
      <p:ext uri="{BB962C8B-B14F-4D97-AF65-F5344CB8AC3E}">
        <p14:creationId xmlns:p14="http://schemas.microsoft.com/office/powerpoint/2010/main" val="376552958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18</a:t>
            </a:fld>
            <a:endParaRPr lang="zh-CN" altLang="en-US"/>
          </a:p>
        </p:txBody>
      </p:sp>
    </p:spTree>
    <p:extLst>
      <p:ext uri="{BB962C8B-B14F-4D97-AF65-F5344CB8AC3E}">
        <p14:creationId xmlns:p14="http://schemas.microsoft.com/office/powerpoint/2010/main" val="19499625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19</a:t>
            </a:fld>
            <a:endParaRPr lang="zh-CN" altLang="en-US"/>
          </a:p>
        </p:txBody>
      </p:sp>
    </p:spTree>
    <p:extLst>
      <p:ext uri="{BB962C8B-B14F-4D97-AF65-F5344CB8AC3E}">
        <p14:creationId xmlns:p14="http://schemas.microsoft.com/office/powerpoint/2010/main" val="356619022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20</a:t>
            </a:fld>
            <a:endParaRPr lang="zh-CN" altLang="en-US"/>
          </a:p>
        </p:txBody>
      </p:sp>
    </p:spTree>
    <p:extLst>
      <p:ext uri="{BB962C8B-B14F-4D97-AF65-F5344CB8AC3E}">
        <p14:creationId xmlns:p14="http://schemas.microsoft.com/office/powerpoint/2010/main" val="25341994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3</a:t>
            </a:fld>
            <a:endParaRPr lang="zh-CN" altLang="en-US"/>
          </a:p>
        </p:txBody>
      </p:sp>
    </p:spTree>
    <p:extLst>
      <p:ext uri="{BB962C8B-B14F-4D97-AF65-F5344CB8AC3E}">
        <p14:creationId xmlns:p14="http://schemas.microsoft.com/office/powerpoint/2010/main" val="263567606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21</a:t>
            </a:fld>
            <a:endParaRPr lang="zh-CN" altLang="en-US"/>
          </a:p>
        </p:txBody>
      </p:sp>
    </p:spTree>
    <p:extLst>
      <p:ext uri="{BB962C8B-B14F-4D97-AF65-F5344CB8AC3E}">
        <p14:creationId xmlns:p14="http://schemas.microsoft.com/office/powerpoint/2010/main" val="322642526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22</a:t>
            </a:fld>
            <a:endParaRPr lang="zh-CN" altLang="en-US"/>
          </a:p>
        </p:txBody>
      </p:sp>
    </p:spTree>
    <p:extLst>
      <p:ext uri="{BB962C8B-B14F-4D97-AF65-F5344CB8AC3E}">
        <p14:creationId xmlns:p14="http://schemas.microsoft.com/office/powerpoint/2010/main" val="37747301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23</a:t>
            </a:fld>
            <a:endParaRPr lang="zh-CN" altLang="en-US"/>
          </a:p>
        </p:txBody>
      </p:sp>
    </p:spTree>
    <p:extLst>
      <p:ext uri="{BB962C8B-B14F-4D97-AF65-F5344CB8AC3E}">
        <p14:creationId xmlns:p14="http://schemas.microsoft.com/office/powerpoint/2010/main" val="286004514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24</a:t>
            </a:fld>
            <a:endParaRPr lang="zh-CN" altLang="en-US"/>
          </a:p>
        </p:txBody>
      </p:sp>
    </p:spTree>
    <p:extLst>
      <p:ext uri="{BB962C8B-B14F-4D97-AF65-F5344CB8AC3E}">
        <p14:creationId xmlns:p14="http://schemas.microsoft.com/office/powerpoint/2010/main" val="241149854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25</a:t>
            </a:fld>
            <a:endParaRPr lang="zh-CN" altLang="en-US"/>
          </a:p>
        </p:txBody>
      </p:sp>
    </p:spTree>
    <p:extLst>
      <p:ext uri="{BB962C8B-B14F-4D97-AF65-F5344CB8AC3E}">
        <p14:creationId xmlns:p14="http://schemas.microsoft.com/office/powerpoint/2010/main" val="319546772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26</a:t>
            </a:fld>
            <a:endParaRPr lang="zh-CN" altLang="en-US"/>
          </a:p>
        </p:txBody>
      </p:sp>
    </p:spTree>
    <p:extLst>
      <p:ext uri="{BB962C8B-B14F-4D97-AF65-F5344CB8AC3E}">
        <p14:creationId xmlns:p14="http://schemas.microsoft.com/office/powerpoint/2010/main" val="428506463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27</a:t>
            </a:fld>
            <a:endParaRPr lang="zh-CN" altLang="en-US"/>
          </a:p>
        </p:txBody>
      </p:sp>
    </p:spTree>
    <p:extLst>
      <p:ext uri="{BB962C8B-B14F-4D97-AF65-F5344CB8AC3E}">
        <p14:creationId xmlns:p14="http://schemas.microsoft.com/office/powerpoint/2010/main" val="70445747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28</a:t>
            </a:fld>
            <a:endParaRPr lang="zh-CN" altLang="en-US"/>
          </a:p>
        </p:txBody>
      </p:sp>
    </p:spTree>
    <p:extLst>
      <p:ext uri="{BB962C8B-B14F-4D97-AF65-F5344CB8AC3E}">
        <p14:creationId xmlns:p14="http://schemas.microsoft.com/office/powerpoint/2010/main" val="230038483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29</a:t>
            </a:fld>
            <a:endParaRPr lang="zh-CN" altLang="en-US"/>
          </a:p>
        </p:txBody>
      </p:sp>
    </p:spTree>
    <p:extLst>
      <p:ext uri="{BB962C8B-B14F-4D97-AF65-F5344CB8AC3E}">
        <p14:creationId xmlns:p14="http://schemas.microsoft.com/office/powerpoint/2010/main" val="326175012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30</a:t>
            </a:fld>
            <a:endParaRPr lang="zh-CN" altLang="en-US"/>
          </a:p>
        </p:txBody>
      </p:sp>
    </p:spTree>
    <p:extLst>
      <p:ext uri="{BB962C8B-B14F-4D97-AF65-F5344CB8AC3E}">
        <p14:creationId xmlns:p14="http://schemas.microsoft.com/office/powerpoint/2010/main" val="7624525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4</a:t>
            </a:fld>
            <a:endParaRPr lang="zh-CN" altLang="en-US"/>
          </a:p>
        </p:txBody>
      </p:sp>
    </p:spTree>
    <p:extLst>
      <p:ext uri="{BB962C8B-B14F-4D97-AF65-F5344CB8AC3E}">
        <p14:creationId xmlns:p14="http://schemas.microsoft.com/office/powerpoint/2010/main" val="37747301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31</a:t>
            </a:fld>
            <a:endParaRPr lang="zh-CN" altLang="en-US"/>
          </a:p>
        </p:txBody>
      </p:sp>
    </p:spTree>
    <p:extLst>
      <p:ext uri="{BB962C8B-B14F-4D97-AF65-F5344CB8AC3E}">
        <p14:creationId xmlns:p14="http://schemas.microsoft.com/office/powerpoint/2010/main" val="288292657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32</a:t>
            </a:fld>
            <a:endParaRPr lang="zh-CN" altLang="en-US"/>
          </a:p>
        </p:txBody>
      </p:sp>
    </p:spTree>
    <p:extLst>
      <p:ext uri="{BB962C8B-B14F-4D97-AF65-F5344CB8AC3E}">
        <p14:creationId xmlns:p14="http://schemas.microsoft.com/office/powerpoint/2010/main" val="146508965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33</a:t>
            </a:fld>
            <a:endParaRPr lang="zh-CN" altLang="en-US"/>
          </a:p>
        </p:txBody>
      </p:sp>
    </p:spTree>
    <p:extLst>
      <p:ext uri="{BB962C8B-B14F-4D97-AF65-F5344CB8AC3E}">
        <p14:creationId xmlns:p14="http://schemas.microsoft.com/office/powerpoint/2010/main" val="289328355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34</a:t>
            </a:fld>
            <a:endParaRPr lang="zh-CN" altLang="en-US"/>
          </a:p>
        </p:txBody>
      </p:sp>
    </p:spTree>
    <p:extLst>
      <p:ext uri="{BB962C8B-B14F-4D97-AF65-F5344CB8AC3E}">
        <p14:creationId xmlns:p14="http://schemas.microsoft.com/office/powerpoint/2010/main" val="192372777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35</a:t>
            </a:fld>
            <a:endParaRPr lang="zh-CN" altLang="en-US"/>
          </a:p>
        </p:txBody>
      </p:sp>
    </p:spTree>
    <p:extLst>
      <p:ext uri="{BB962C8B-B14F-4D97-AF65-F5344CB8AC3E}">
        <p14:creationId xmlns:p14="http://schemas.microsoft.com/office/powerpoint/2010/main" val="307654072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36</a:t>
            </a:fld>
            <a:endParaRPr lang="zh-CN" altLang="en-US"/>
          </a:p>
        </p:txBody>
      </p:sp>
    </p:spTree>
    <p:extLst>
      <p:ext uri="{BB962C8B-B14F-4D97-AF65-F5344CB8AC3E}">
        <p14:creationId xmlns:p14="http://schemas.microsoft.com/office/powerpoint/2010/main" val="266153761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37</a:t>
            </a:fld>
            <a:endParaRPr lang="zh-CN" altLang="en-US"/>
          </a:p>
        </p:txBody>
      </p:sp>
    </p:spTree>
    <p:extLst>
      <p:ext uri="{BB962C8B-B14F-4D97-AF65-F5344CB8AC3E}">
        <p14:creationId xmlns:p14="http://schemas.microsoft.com/office/powerpoint/2010/main" val="6739664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38</a:t>
            </a:fld>
            <a:endParaRPr lang="zh-CN" altLang="en-US"/>
          </a:p>
        </p:txBody>
      </p:sp>
    </p:spTree>
    <p:extLst>
      <p:ext uri="{BB962C8B-B14F-4D97-AF65-F5344CB8AC3E}">
        <p14:creationId xmlns:p14="http://schemas.microsoft.com/office/powerpoint/2010/main" val="6543887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39</a:t>
            </a:fld>
            <a:endParaRPr lang="zh-CN" altLang="en-US"/>
          </a:p>
        </p:txBody>
      </p:sp>
    </p:spTree>
    <p:extLst>
      <p:ext uri="{BB962C8B-B14F-4D97-AF65-F5344CB8AC3E}">
        <p14:creationId xmlns:p14="http://schemas.microsoft.com/office/powerpoint/2010/main" val="414607841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40</a:t>
            </a:fld>
            <a:endParaRPr lang="zh-CN" altLang="en-US"/>
          </a:p>
        </p:txBody>
      </p:sp>
    </p:spTree>
    <p:extLst>
      <p:ext uri="{BB962C8B-B14F-4D97-AF65-F5344CB8AC3E}">
        <p14:creationId xmlns:p14="http://schemas.microsoft.com/office/powerpoint/2010/main" val="29102769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5</a:t>
            </a:fld>
            <a:endParaRPr lang="zh-CN" altLang="en-US"/>
          </a:p>
        </p:txBody>
      </p:sp>
    </p:spTree>
    <p:extLst>
      <p:ext uri="{BB962C8B-B14F-4D97-AF65-F5344CB8AC3E}">
        <p14:creationId xmlns:p14="http://schemas.microsoft.com/office/powerpoint/2010/main" val="20738952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41</a:t>
            </a:fld>
            <a:endParaRPr lang="zh-CN" altLang="en-US"/>
          </a:p>
        </p:txBody>
      </p:sp>
    </p:spTree>
    <p:extLst>
      <p:ext uri="{BB962C8B-B14F-4D97-AF65-F5344CB8AC3E}">
        <p14:creationId xmlns:p14="http://schemas.microsoft.com/office/powerpoint/2010/main" val="346922257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42</a:t>
            </a:fld>
            <a:endParaRPr lang="zh-CN" altLang="en-US"/>
          </a:p>
        </p:txBody>
      </p:sp>
    </p:spTree>
    <p:extLst>
      <p:ext uri="{BB962C8B-B14F-4D97-AF65-F5344CB8AC3E}">
        <p14:creationId xmlns:p14="http://schemas.microsoft.com/office/powerpoint/2010/main" val="37453984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43</a:t>
            </a:fld>
            <a:endParaRPr lang="zh-CN" altLang="en-US"/>
          </a:p>
        </p:txBody>
      </p:sp>
    </p:spTree>
    <p:extLst>
      <p:ext uri="{BB962C8B-B14F-4D97-AF65-F5344CB8AC3E}">
        <p14:creationId xmlns:p14="http://schemas.microsoft.com/office/powerpoint/2010/main" val="144752137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44</a:t>
            </a:fld>
            <a:endParaRPr lang="zh-CN" altLang="en-US"/>
          </a:p>
        </p:txBody>
      </p:sp>
    </p:spTree>
    <p:extLst>
      <p:ext uri="{BB962C8B-B14F-4D97-AF65-F5344CB8AC3E}">
        <p14:creationId xmlns:p14="http://schemas.microsoft.com/office/powerpoint/2010/main" val="255965876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45</a:t>
            </a:fld>
            <a:endParaRPr lang="zh-CN" altLang="en-US"/>
          </a:p>
        </p:txBody>
      </p:sp>
    </p:spTree>
    <p:extLst>
      <p:ext uri="{BB962C8B-B14F-4D97-AF65-F5344CB8AC3E}">
        <p14:creationId xmlns:p14="http://schemas.microsoft.com/office/powerpoint/2010/main" val="287263684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46</a:t>
            </a:fld>
            <a:endParaRPr lang="zh-CN" altLang="en-US"/>
          </a:p>
        </p:txBody>
      </p:sp>
    </p:spTree>
    <p:extLst>
      <p:ext uri="{BB962C8B-B14F-4D97-AF65-F5344CB8AC3E}">
        <p14:creationId xmlns:p14="http://schemas.microsoft.com/office/powerpoint/2010/main" val="4358982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47</a:t>
            </a:fld>
            <a:endParaRPr lang="zh-CN" altLang="en-US"/>
          </a:p>
        </p:txBody>
      </p:sp>
    </p:spTree>
    <p:extLst>
      <p:ext uri="{BB962C8B-B14F-4D97-AF65-F5344CB8AC3E}">
        <p14:creationId xmlns:p14="http://schemas.microsoft.com/office/powerpoint/2010/main" val="198060217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48</a:t>
            </a:fld>
            <a:endParaRPr lang="zh-CN" altLang="en-US"/>
          </a:p>
        </p:txBody>
      </p:sp>
    </p:spTree>
    <p:extLst>
      <p:ext uri="{BB962C8B-B14F-4D97-AF65-F5344CB8AC3E}">
        <p14:creationId xmlns:p14="http://schemas.microsoft.com/office/powerpoint/2010/main" val="231547629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49</a:t>
            </a:fld>
            <a:endParaRPr lang="zh-CN" altLang="en-US"/>
          </a:p>
        </p:txBody>
      </p:sp>
    </p:spTree>
    <p:extLst>
      <p:ext uri="{BB962C8B-B14F-4D97-AF65-F5344CB8AC3E}">
        <p14:creationId xmlns:p14="http://schemas.microsoft.com/office/powerpoint/2010/main" val="276894487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50</a:t>
            </a:fld>
            <a:endParaRPr lang="zh-CN" altLang="en-US"/>
          </a:p>
        </p:txBody>
      </p:sp>
    </p:spTree>
    <p:extLst>
      <p:ext uri="{BB962C8B-B14F-4D97-AF65-F5344CB8AC3E}">
        <p14:creationId xmlns:p14="http://schemas.microsoft.com/office/powerpoint/2010/main" val="26456285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6</a:t>
            </a:fld>
            <a:endParaRPr lang="zh-CN" altLang="en-US"/>
          </a:p>
        </p:txBody>
      </p:sp>
    </p:spTree>
    <p:extLst>
      <p:ext uri="{BB962C8B-B14F-4D97-AF65-F5344CB8AC3E}">
        <p14:creationId xmlns:p14="http://schemas.microsoft.com/office/powerpoint/2010/main" val="91055211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51</a:t>
            </a:fld>
            <a:endParaRPr lang="zh-CN" altLang="en-US"/>
          </a:p>
        </p:txBody>
      </p:sp>
    </p:spTree>
    <p:extLst>
      <p:ext uri="{BB962C8B-B14F-4D97-AF65-F5344CB8AC3E}">
        <p14:creationId xmlns:p14="http://schemas.microsoft.com/office/powerpoint/2010/main" val="176954051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52</a:t>
            </a:fld>
            <a:endParaRPr lang="zh-CN" altLang="en-US"/>
          </a:p>
        </p:txBody>
      </p:sp>
    </p:spTree>
    <p:extLst>
      <p:ext uri="{BB962C8B-B14F-4D97-AF65-F5344CB8AC3E}">
        <p14:creationId xmlns:p14="http://schemas.microsoft.com/office/powerpoint/2010/main" val="1302839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53</a:t>
            </a:fld>
            <a:endParaRPr lang="zh-CN" altLang="en-US"/>
          </a:p>
        </p:txBody>
      </p:sp>
    </p:spTree>
    <p:extLst>
      <p:ext uri="{BB962C8B-B14F-4D97-AF65-F5344CB8AC3E}">
        <p14:creationId xmlns:p14="http://schemas.microsoft.com/office/powerpoint/2010/main" val="320889148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54</a:t>
            </a:fld>
            <a:endParaRPr lang="zh-CN" altLang="en-US"/>
          </a:p>
        </p:txBody>
      </p:sp>
    </p:spTree>
    <p:extLst>
      <p:ext uri="{BB962C8B-B14F-4D97-AF65-F5344CB8AC3E}">
        <p14:creationId xmlns:p14="http://schemas.microsoft.com/office/powerpoint/2010/main" val="144669252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55</a:t>
            </a:fld>
            <a:endParaRPr lang="zh-CN" altLang="en-US"/>
          </a:p>
        </p:txBody>
      </p:sp>
    </p:spTree>
    <p:extLst>
      <p:ext uri="{BB962C8B-B14F-4D97-AF65-F5344CB8AC3E}">
        <p14:creationId xmlns:p14="http://schemas.microsoft.com/office/powerpoint/2010/main" val="262813100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56</a:t>
            </a:fld>
            <a:endParaRPr lang="zh-CN" altLang="en-US"/>
          </a:p>
        </p:txBody>
      </p:sp>
    </p:spTree>
    <p:extLst>
      <p:ext uri="{BB962C8B-B14F-4D97-AF65-F5344CB8AC3E}">
        <p14:creationId xmlns:p14="http://schemas.microsoft.com/office/powerpoint/2010/main" val="420200521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57</a:t>
            </a:fld>
            <a:endParaRPr lang="zh-CN" altLang="en-US"/>
          </a:p>
        </p:txBody>
      </p:sp>
    </p:spTree>
    <p:extLst>
      <p:ext uri="{BB962C8B-B14F-4D97-AF65-F5344CB8AC3E}">
        <p14:creationId xmlns:p14="http://schemas.microsoft.com/office/powerpoint/2010/main" val="213486904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58</a:t>
            </a:fld>
            <a:endParaRPr lang="zh-CN" altLang="en-US"/>
          </a:p>
        </p:txBody>
      </p:sp>
    </p:spTree>
    <p:extLst>
      <p:ext uri="{BB962C8B-B14F-4D97-AF65-F5344CB8AC3E}">
        <p14:creationId xmlns:p14="http://schemas.microsoft.com/office/powerpoint/2010/main" val="129195780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59</a:t>
            </a:fld>
            <a:endParaRPr lang="zh-CN" altLang="en-US"/>
          </a:p>
        </p:txBody>
      </p:sp>
    </p:spTree>
    <p:extLst>
      <p:ext uri="{BB962C8B-B14F-4D97-AF65-F5344CB8AC3E}">
        <p14:creationId xmlns:p14="http://schemas.microsoft.com/office/powerpoint/2010/main" val="327314660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60</a:t>
            </a:fld>
            <a:endParaRPr lang="zh-CN" altLang="en-US"/>
          </a:p>
        </p:txBody>
      </p:sp>
    </p:spTree>
    <p:extLst>
      <p:ext uri="{BB962C8B-B14F-4D97-AF65-F5344CB8AC3E}">
        <p14:creationId xmlns:p14="http://schemas.microsoft.com/office/powerpoint/2010/main" val="28136376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7</a:t>
            </a:fld>
            <a:endParaRPr lang="zh-CN" altLang="en-US"/>
          </a:p>
        </p:txBody>
      </p:sp>
    </p:spTree>
    <p:extLst>
      <p:ext uri="{BB962C8B-B14F-4D97-AF65-F5344CB8AC3E}">
        <p14:creationId xmlns:p14="http://schemas.microsoft.com/office/powerpoint/2010/main" val="343930089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61</a:t>
            </a:fld>
            <a:endParaRPr lang="zh-CN" altLang="en-US"/>
          </a:p>
        </p:txBody>
      </p:sp>
    </p:spTree>
    <p:extLst>
      <p:ext uri="{BB962C8B-B14F-4D97-AF65-F5344CB8AC3E}">
        <p14:creationId xmlns:p14="http://schemas.microsoft.com/office/powerpoint/2010/main" val="83671826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62</a:t>
            </a:fld>
            <a:endParaRPr lang="zh-CN" altLang="en-US"/>
          </a:p>
        </p:txBody>
      </p:sp>
    </p:spTree>
    <p:extLst>
      <p:ext uri="{BB962C8B-B14F-4D97-AF65-F5344CB8AC3E}">
        <p14:creationId xmlns:p14="http://schemas.microsoft.com/office/powerpoint/2010/main" val="220761856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63</a:t>
            </a:fld>
            <a:endParaRPr lang="zh-CN" altLang="en-US"/>
          </a:p>
        </p:txBody>
      </p:sp>
    </p:spTree>
    <p:extLst>
      <p:ext uri="{BB962C8B-B14F-4D97-AF65-F5344CB8AC3E}">
        <p14:creationId xmlns:p14="http://schemas.microsoft.com/office/powerpoint/2010/main" val="397018177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64</a:t>
            </a:fld>
            <a:endParaRPr lang="zh-CN" altLang="en-US"/>
          </a:p>
        </p:txBody>
      </p:sp>
    </p:spTree>
    <p:extLst>
      <p:ext uri="{BB962C8B-B14F-4D97-AF65-F5344CB8AC3E}">
        <p14:creationId xmlns:p14="http://schemas.microsoft.com/office/powerpoint/2010/main" val="3152773735"/>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65</a:t>
            </a:fld>
            <a:endParaRPr lang="zh-CN" altLang="en-US"/>
          </a:p>
        </p:txBody>
      </p:sp>
    </p:spTree>
    <p:extLst>
      <p:ext uri="{BB962C8B-B14F-4D97-AF65-F5344CB8AC3E}">
        <p14:creationId xmlns:p14="http://schemas.microsoft.com/office/powerpoint/2010/main" val="4032421486"/>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66</a:t>
            </a:fld>
            <a:endParaRPr lang="zh-CN" altLang="en-US"/>
          </a:p>
        </p:txBody>
      </p:sp>
    </p:spTree>
    <p:extLst>
      <p:ext uri="{BB962C8B-B14F-4D97-AF65-F5344CB8AC3E}">
        <p14:creationId xmlns:p14="http://schemas.microsoft.com/office/powerpoint/2010/main" val="1952800698"/>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67</a:t>
            </a:fld>
            <a:endParaRPr lang="zh-CN" altLang="en-US"/>
          </a:p>
        </p:txBody>
      </p:sp>
    </p:spTree>
    <p:extLst>
      <p:ext uri="{BB962C8B-B14F-4D97-AF65-F5344CB8AC3E}">
        <p14:creationId xmlns:p14="http://schemas.microsoft.com/office/powerpoint/2010/main" val="329217664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68</a:t>
            </a:fld>
            <a:endParaRPr lang="zh-CN" altLang="en-US"/>
          </a:p>
        </p:txBody>
      </p:sp>
    </p:spTree>
    <p:extLst>
      <p:ext uri="{BB962C8B-B14F-4D97-AF65-F5344CB8AC3E}">
        <p14:creationId xmlns:p14="http://schemas.microsoft.com/office/powerpoint/2010/main" val="3435727575"/>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69</a:t>
            </a:fld>
            <a:endParaRPr lang="zh-CN" altLang="en-US"/>
          </a:p>
        </p:txBody>
      </p:sp>
    </p:spTree>
    <p:extLst>
      <p:ext uri="{BB962C8B-B14F-4D97-AF65-F5344CB8AC3E}">
        <p14:creationId xmlns:p14="http://schemas.microsoft.com/office/powerpoint/2010/main" val="1745528026"/>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70</a:t>
            </a:fld>
            <a:endParaRPr lang="zh-CN" altLang="en-US"/>
          </a:p>
        </p:txBody>
      </p:sp>
    </p:spTree>
    <p:extLst>
      <p:ext uri="{BB962C8B-B14F-4D97-AF65-F5344CB8AC3E}">
        <p14:creationId xmlns:p14="http://schemas.microsoft.com/office/powerpoint/2010/main" val="15338608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8</a:t>
            </a:fld>
            <a:endParaRPr lang="zh-CN" altLang="en-US"/>
          </a:p>
        </p:txBody>
      </p:sp>
    </p:spTree>
    <p:extLst>
      <p:ext uri="{BB962C8B-B14F-4D97-AF65-F5344CB8AC3E}">
        <p14:creationId xmlns:p14="http://schemas.microsoft.com/office/powerpoint/2010/main" val="2124419445"/>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71</a:t>
            </a:fld>
            <a:endParaRPr lang="zh-CN" altLang="en-US"/>
          </a:p>
        </p:txBody>
      </p:sp>
    </p:spTree>
    <p:extLst>
      <p:ext uri="{BB962C8B-B14F-4D97-AF65-F5344CB8AC3E}">
        <p14:creationId xmlns:p14="http://schemas.microsoft.com/office/powerpoint/2010/main" val="1441597078"/>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72</a:t>
            </a:fld>
            <a:endParaRPr lang="zh-CN" altLang="en-US"/>
          </a:p>
        </p:txBody>
      </p:sp>
    </p:spTree>
    <p:extLst>
      <p:ext uri="{BB962C8B-B14F-4D97-AF65-F5344CB8AC3E}">
        <p14:creationId xmlns:p14="http://schemas.microsoft.com/office/powerpoint/2010/main" val="947765682"/>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73</a:t>
            </a:fld>
            <a:endParaRPr lang="zh-CN" altLang="en-US"/>
          </a:p>
        </p:txBody>
      </p:sp>
    </p:spTree>
    <p:extLst>
      <p:ext uri="{BB962C8B-B14F-4D97-AF65-F5344CB8AC3E}">
        <p14:creationId xmlns:p14="http://schemas.microsoft.com/office/powerpoint/2010/main" val="1173581304"/>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74</a:t>
            </a:fld>
            <a:endParaRPr lang="zh-CN" altLang="en-US"/>
          </a:p>
        </p:txBody>
      </p:sp>
    </p:spTree>
    <p:extLst>
      <p:ext uri="{BB962C8B-B14F-4D97-AF65-F5344CB8AC3E}">
        <p14:creationId xmlns:p14="http://schemas.microsoft.com/office/powerpoint/2010/main" val="3559659727"/>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75</a:t>
            </a:fld>
            <a:endParaRPr lang="zh-CN" altLang="en-US"/>
          </a:p>
        </p:txBody>
      </p:sp>
    </p:spTree>
    <p:extLst>
      <p:ext uri="{BB962C8B-B14F-4D97-AF65-F5344CB8AC3E}">
        <p14:creationId xmlns:p14="http://schemas.microsoft.com/office/powerpoint/2010/main" val="1874526491"/>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76</a:t>
            </a:fld>
            <a:endParaRPr lang="zh-CN" altLang="en-US"/>
          </a:p>
        </p:txBody>
      </p:sp>
    </p:spTree>
    <p:extLst>
      <p:ext uri="{BB962C8B-B14F-4D97-AF65-F5344CB8AC3E}">
        <p14:creationId xmlns:p14="http://schemas.microsoft.com/office/powerpoint/2010/main" val="1893322627"/>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77</a:t>
            </a:fld>
            <a:endParaRPr lang="zh-CN" altLang="en-US"/>
          </a:p>
        </p:txBody>
      </p:sp>
    </p:spTree>
    <p:extLst>
      <p:ext uri="{BB962C8B-B14F-4D97-AF65-F5344CB8AC3E}">
        <p14:creationId xmlns:p14="http://schemas.microsoft.com/office/powerpoint/2010/main" val="1587031156"/>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78</a:t>
            </a:fld>
            <a:endParaRPr lang="zh-CN" altLang="en-US"/>
          </a:p>
        </p:txBody>
      </p:sp>
    </p:spTree>
    <p:extLst>
      <p:ext uri="{BB962C8B-B14F-4D97-AF65-F5344CB8AC3E}">
        <p14:creationId xmlns:p14="http://schemas.microsoft.com/office/powerpoint/2010/main" val="3806442370"/>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79</a:t>
            </a:fld>
            <a:endParaRPr lang="zh-CN" altLang="en-US"/>
          </a:p>
        </p:txBody>
      </p:sp>
    </p:spTree>
    <p:extLst>
      <p:ext uri="{BB962C8B-B14F-4D97-AF65-F5344CB8AC3E}">
        <p14:creationId xmlns:p14="http://schemas.microsoft.com/office/powerpoint/2010/main" val="3612685138"/>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80</a:t>
            </a:fld>
            <a:endParaRPr lang="zh-CN" altLang="en-US"/>
          </a:p>
        </p:txBody>
      </p:sp>
    </p:spTree>
    <p:extLst>
      <p:ext uri="{BB962C8B-B14F-4D97-AF65-F5344CB8AC3E}">
        <p14:creationId xmlns:p14="http://schemas.microsoft.com/office/powerpoint/2010/main" val="16181087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9</a:t>
            </a:fld>
            <a:endParaRPr lang="zh-CN" altLang="en-US"/>
          </a:p>
        </p:txBody>
      </p:sp>
    </p:spTree>
    <p:extLst>
      <p:ext uri="{BB962C8B-B14F-4D97-AF65-F5344CB8AC3E}">
        <p14:creationId xmlns:p14="http://schemas.microsoft.com/office/powerpoint/2010/main" val="3023386804"/>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81</a:t>
            </a:fld>
            <a:endParaRPr lang="zh-CN" altLang="en-US"/>
          </a:p>
        </p:txBody>
      </p:sp>
    </p:spTree>
    <p:extLst>
      <p:ext uri="{BB962C8B-B14F-4D97-AF65-F5344CB8AC3E}">
        <p14:creationId xmlns:p14="http://schemas.microsoft.com/office/powerpoint/2010/main" val="269175671"/>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82</a:t>
            </a:fld>
            <a:endParaRPr lang="zh-CN" altLang="en-US"/>
          </a:p>
        </p:txBody>
      </p:sp>
    </p:spTree>
    <p:extLst>
      <p:ext uri="{BB962C8B-B14F-4D97-AF65-F5344CB8AC3E}">
        <p14:creationId xmlns:p14="http://schemas.microsoft.com/office/powerpoint/2010/main" val="3270831717"/>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83</a:t>
            </a:fld>
            <a:endParaRPr lang="zh-CN" altLang="en-US"/>
          </a:p>
        </p:txBody>
      </p:sp>
    </p:spTree>
    <p:extLst>
      <p:ext uri="{BB962C8B-B14F-4D97-AF65-F5344CB8AC3E}">
        <p14:creationId xmlns:p14="http://schemas.microsoft.com/office/powerpoint/2010/main" val="1912185605"/>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84</a:t>
            </a:fld>
            <a:endParaRPr lang="zh-CN" altLang="en-US"/>
          </a:p>
        </p:txBody>
      </p:sp>
    </p:spTree>
    <p:extLst>
      <p:ext uri="{BB962C8B-B14F-4D97-AF65-F5344CB8AC3E}">
        <p14:creationId xmlns:p14="http://schemas.microsoft.com/office/powerpoint/2010/main" val="3405435711"/>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85</a:t>
            </a:fld>
            <a:endParaRPr lang="zh-CN" altLang="en-US"/>
          </a:p>
        </p:txBody>
      </p:sp>
    </p:spTree>
    <p:extLst>
      <p:ext uri="{BB962C8B-B14F-4D97-AF65-F5344CB8AC3E}">
        <p14:creationId xmlns:p14="http://schemas.microsoft.com/office/powerpoint/2010/main" val="3827923625"/>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86</a:t>
            </a:fld>
            <a:endParaRPr lang="zh-CN" altLang="en-US"/>
          </a:p>
        </p:txBody>
      </p:sp>
    </p:spTree>
    <p:extLst>
      <p:ext uri="{BB962C8B-B14F-4D97-AF65-F5344CB8AC3E}">
        <p14:creationId xmlns:p14="http://schemas.microsoft.com/office/powerpoint/2010/main" val="3494744929"/>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87</a:t>
            </a:fld>
            <a:endParaRPr lang="zh-CN" altLang="en-US"/>
          </a:p>
        </p:txBody>
      </p:sp>
    </p:spTree>
    <p:extLst>
      <p:ext uri="{BB962C8B-B14F-4D97-AF65-F5344CB8AC3E}">
        <p14:creationId xmlns:p14="http://schemas.microsoft.com/office/powerpoint/2010/main" val="302820369"/>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88</a:t>
            </a:fld>
            <a:endParaRPr lang="zh-CN" altLang="en-US"/>
          </a:p>
        </p:txBody>
      </p:sp>
    </p:spTree>
    <p:extLst>
      <p:ext uri="{BB962C8B-B14F-4D97-AF65-F5344CB8AC3E}">
        <p14:creationId xmlns:p14="http://schemas.microsoft.com/office/powerpoint/2010/main" val="3470392313"/>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89</a:t>
            </a:fld>
            <a:endParaRPr lang="zh-CN" altLang="en-US"/>
          </a:p>
        </p:txBody>
      </p:sp>
    </p:spTree>
    <p:extLst>
      <p:ext uri="{BB962C8B-B14F-4D97-AF65-F5344CB8AC3E}">
        <p14:creationId xmlns:p14="http://schemas.microsoft.com/office/powerpoint/2010/main" val="2906709972"/>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90</a:t>
            </a:fld>
            <a:endParaRPr lang="zh-CN" altLang="en-US"/>
          </a:p>
        </p:txBody>
      </p:sp>
    </p:spTree>
    <p:extLst>
      <p:ext uri="{BB962C8B-B14F-4D97-AF65-F5344CB8AC3E}">
        <p14:creationId xmlns:p14="http://schemas.microsoft.com/office/powerpoint/2010/main" val="6577833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10</a:t>
            </a:fld>
            <a:endParaRPr lang="zh-CN" altLang="en-US"/>
          </a:p>
        </p:txBody>
      </p:sp>
    </p:spTree>
    <p:extLst>
      <p:ext uri="{BB962C8B-B14F-4D97-AF65-F5344CB8AC3E}">
        <p14:creationId xmlns:p14="http://schemas.microsoft.com/office/powerpoint/2010/main" val="4230061504"/>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91</a:t>
            </a:fld>
            <a:endParaRPr lang="zh-CN" altLang="en-US"/>
          </a:p>
        </p:txBody>
      </p:sp>
    </p:spTree>
    <p:extLst>
      <p:ext uri="{BB962C8B-B14F-4D97-AF65-F5344CB8AC3E}">
        <p14:creationId xmlns:p14="http://schemas.microsoft.com/office/powerpoint/2010/main" val="3373848298"/>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92</a:t>
            </a:fld>
            <a:endParaRPr lang="zh-CN" altLang="en-US"/>
          </a:p>
        </p:txBody>
      </p:sp>
    </p:spTree>
    <p:extLst>
      <p:ext uri="{BB962C8B-B14F-4D97-AF65-F5344CB8AC3E}">
        <p14:creationId xmlns:p14="http://schemas.microsoft.com/office/powerpoint/2010/main" val="3486175583"/>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93</a:t>
            </a:fld>
            <a:endParaRPr lang="zh-CN" altLang="en-US"/>
          </a:p>
        </p:txBody>
      </p:sp>
    </p:spTree>
    <p:extLst>
      <p:ext uri="{BB962C8B-B14F-4D97-AF65-F5344CB8AC3E}">
        <p14:creationId xmlns:p14="http://schemas.microsoft.com/office/powerpoint/2010/main" val="400602682"/>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94</a:t>
            </a:fld>
            <a:endParaRPr lang="zh-CN" altLang="en-US"/>
          </a:p>
        </p:txBody>
      </p:sp>
    </p:spTree>
    <p:extLst>
      <p:ext uri="{BB962C8B-B14F-4D97-AF65-F5344CB8AC3E}">
        <p14:creationId xmlns:p14="http://schemas.microsoft.com/office/powerpoint/2010/main" val="4255306503"/>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95</a:t>
            </a:fld>
            <a:endParaRPr lang="zh-CN" altLang="en-US"/>
          </a:p>
        </p:txBody>
      </p:sp>
    </p:spTree>
    <p:extLst>
      <p:ext uri="{BB962C8B-B14F-4D97-AF65-F5344CB8AC3E}">
        <p14:creationId xmlns:p14="http://schemas.microsoft.com/office/powerpoint/2010/main" val="174567480"/>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96</a:t>
            </a:fld>
            <a:endParaRPr lang="zh-CN" altLang="en-US"/>
          </a:p>
        </p:txBody>
      </p:sp>
    </p:spTree>
    <p:extLst>
      <p:ext uri="{BB962C8B-B14F-4D97-AF65-F5344CB8AC3E}">
        <p14:creationId xmlns:p14="http://schemas.microsoft.com/office/powerpoint/2010/main" val="1139879625"/>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97</a:t>
            </a:fld>
            <a:endParaRPr lang="zh-CN" altLang="en-US"/>
          </a:p>
        </p:txBody>
      </p:sp>
    </p:spTree>
    <p:extLst>
      <p:ext uri="{BB962C8B-B14F-4D97-AF65-F5344CB8AC3E}">
        <p14:creationId xmlns:p14="http://schemas.microsoft.com/office/powerpoint/2010/main" val="588740309"/>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98</a:t>
            </a:fld>
            <a:endParaRPr lang="zh-CN" altLang="en-US"/>
          </a:p>
        </p:txBody>
      </p:sp>
    </p:spTree>
    <p:extLst>
      <p:ext uri="{BB962C8B-B14F-4D97-AF65-F5344CB8AC3E}">
        <p14:creationId xmlns:p14="http://schemas.microsoft.com/office/powerpoint/2010/main" val="1828435065"/>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99</a:t>
            </a:fld>
            <a:endParaRPr lang="zh-CN" altLang="en-US"/>
          </a:p>
        </p:txBody>
      </p:sp>
    </p:spTree>
    <p:extLst>
      <p:ext uri="{BB962C8B-B14F-4D97-AF65-F5344CB8AC3E}">
        <p14:creationId xmlns:p14="http://schemas.microsoft.com/office/powerpoint/2010/main" val="840916056"/>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100</a:t>
            </a:fld>
            <a:endParaRPr lang="zh-CN" altLang="en-US"/>
          </a:p>
        </p:txBody>
      </p:sp>
    </p:spTree>
    <p:extLst>
      <p:ext uri="{BB962C8B-B14F-4D97-AF65-F5344CB8AC3E}">
        <p14:creationId xmlns:p14="http://schemas.microsoft.com/office/powerpoint/2010/main" val="14715516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6513023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4407512" y="2425700"/>
            <a:ext cx="3352188" cy="1917700"/>
          </a:xfrm>
          <a:custGeom>
            <a:avLst/>
            <a:gdLst>
              <a:gd name="connsiteX0" fmla="*/ 0 w 3352188"/>
              <a:gd name="connsiteY0" fmla="*/ 0 h 1917700"/>
              <a:gd name="connsiteX1" fmla="*/ 3352188 w 3352188"/>
              <a:gd name="connsiteY1" fmla="*/ 0 h 1917700"/>
              <a:gd name="connsiteX2" fmla="*/ 3352188 w 3352188"/>
              <a:gd name="connsiteY2" fmla="*/ 1917700 h 1917700"/>
              <a:gd name="connsiteX3" fmla="*/ 0 w 3352188"/>
              <a:gd name="connsiteY3" fmla="*/ 1917700 h 1917700"/>
            </a:gdLst>
            <a:ahLst/>
            <a:cxnLst>
              <a:cxn ang="0">
                <a:pos x="connsiteX0" y="connsiteY0"/>
              </a:cxn>
              <a:cxn ang="0">
                <a:pos x="connsiteX1" y="connsiteY1"/>
              </a:cxn>
              <a:cxn ang="0">
                <a:pos x="connsiteX2" y="connsiteY2"/>
              </a:cxn>
              <a:cxn ang="0">
                <a:pos x="connsiteX3" y="connsiteY3"/>
              </a:cxn>
            </a:cxnLst>
            <a:rect l="l" t="t" r="r" b="b"/>
            <a:pathLst>
              <a:path w="3352188" h="1917700">
                <a:moveTo>
                  <a:pt x="0" y="0"/>
                </a:moveTo>
                <a:lnTo>
                  <a:pt x="3352188" y="0"/>
                </a:lnTo>
                <a:lnTo>
                  <a:pt x="3352188" y="1917700"/>
                </a:lnTo>
                <a:lnTo>
                  <a:pt x="0" y="1917700"/>
                </a:lnTo>
                <a:close/>
              </a:path>
            </a:pathLst>
          </a:custGeom>
          <a:ln>
            <a:solidFill>
              <a:schemeClr val="tx1"/>
            </a:solidFill>
          </a:ln>
        </p:spPr>
        <p:txBody>
          <a:bodyPr wrap="square">
            <a:noAutofit/>
          </a:bodyPr>
          <a:lstStyle/>
          <a:p>
            <a:endParaRPr lang="zh-CN" altLang="en-US"/>
          </a:p>
        </p:txBody>
      </p:sp>
    </p:spTree>
    <p:extLst>
      <p:ext uri="{BB962C8B-B14F-4D97-AF65-F5344CB8AC3E}">
        <p14:creationId xmlns:p14="http://schemas.microsoft.com/office/powerpoint/2010/main" val="34790735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2114768" y="2366759"/>
            <a:ext cx="2845204" cy="2845206"/>
          </a:xfrm>
          <a:custGeom>
            <a:avLst/>
            <a:gdLst>
              <a:gd name="connsiteX0" fmla="*/ 1422602 w 2845204"/>
              <a:gd name="connsiteY0" fmla="*/ 0 h 2845206"/>
              <a:gd name="connsiteX1" fmla="*/ 2845204 w 2845204"/>
              <a:gd name="connsiteY1" fmla="*/ 1422603 h 2845206"/>
              <a:gd name="connsiteX2" fmla="*/ 1422602 w 2845204"/>
              <a:gd name="connsiteY2" fmla="*/ 2845206 h 2845206"/>
              <a:gd name="connsiteX3" fmla="*/ 0 w 2845204"/>
              <a:gd name="connsiteY3" fmla="*/ 1422603 h 2845206"/>
              <a:gd name="connsiteX4" fmla="*/ 1422602 w 2845204"/>
              <a:gd name="connsiteY4" fmla="*/ 0 h 28452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45204" h="2845206">
                <a:moveTo>
                  <a:pt x="1422602" y="0"/>
                </a:moveTo>
                <a:cubicBezTo>
                  <a:pt x="2208283" y="0"/>
                  <a:pt x="2845204" y="636921"/>
                  <a:pt x="2845204" y="1422603"/>
                </a:cubicBezTo>
                <a:cubicBezTo>
                  <a:pt x="2845204" y="2208285"/>
                  <a:pt x="2208283" y="2845206"/>
                  <a:pt x="1422602" y="2845206"/>
                </a:cubicBezTo>
                <a:cubicBezTo>
                  <a:pt x="636921" y="2845206"/>
                  <a:pt x="0" y="2208285"/>
                  <a:pt x="0" y="1422603"/>
                </a:cubicBezTo>
                <a:cubicBezTo>
                  <a:pt x="0" y="636921"/>
                  <a:pt x="636921" y="0"/>
                  <a:pt x="1422602"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141665706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1553026" y="1268413"/>
            <a:ext cx="3889830" cy="3889830"/>
          </a:xfrm>
          <a:custGeom>
            <a:avLst/>
            <a:gdLst>
              <a:gd name="connsiteX0" fmla="*/ 0 w 3889830"/>
              <a:gd name="connsiteY0" fmla="*/ 0 h 3889830"/>
              <a:gd name="connsiteX1" fmla="*/ 3889830 w 3889830"/>
              <a:gd name="connsiteY1" fmla="*/ 0 h 3889830"/>
              <a:gd name="connsiteX2" fmla="*/ 3889830 w 3889830"/>
              <a:gd name="connsiteY2" fmla="*/ 3889830 h 3889830"/>
              <a:gd name="connsiteX3" fmla="*/ 0 w 3889830"/>
              <a:gd name="connsiteY3" fmla="*/ 3889830 h 3889830"/>
            </a:gdLst>
            <a:ahLst/>
            <a:cxnLst>
              <a:cxn ang="0">
                <a:pos x="connsiteX0" y="connsiteY0"/>
              </a:cxn>
              <a:cxn ang="0">
                <a:pos x="connsiteX1" y="connsiteY1"/>
              </a:cxn>
              <a:cxn ang="0">
                <a:pos x="connsiteX2" y="connsiteY2"/>
              </a:cxn>
              <a:cxn ang="0">
                <a:pos x="connsiteX3" y="connsiteY3"/>
              </a:cxn>
            </a:cxnLst>
            <a:rect l="l" t="t" r="r" b="b"/>
            <a:pathLst>
              <a:path w="3889830" h="3889830">
                <a:moveTo>
                  <a:pt x="0" y="0"/>
                </a:moveTo>
                <a:lnTo>
                  <a:pt x="3889830" y="0"/>
                </a:lnTo>
                <a:lnTo>
                  <a:pt x="3889830" y="3889830"/>
                </a:lnTo>
                <a:lnTo>
                  <a:pt x="0" y="388983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6467404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7376883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10" name="图片占位符 9"/>
          <p:cNvSpPr>
            <a:spLocks noGrp="1"/>
          </p:cNvSpPr>
          <p:nvPr>
            <p:ph type="pic" sz="quarter" idx="10"/>
          </p:nvPr>
        </p:nvSpPr>
        <p:spPr>
          <a:xfrm>
            <a:off x="1890032" y="2432707"/>
            <a:ext cx="1585406" cy="1568930"/>
          </a:xfrm>
          <a:custGeom>
            <a:avLst/>
            <a:gdLst>
              <a:gd name="connsiteX0" fmla="*/ 792703 w 1585406"/>
              <a:gd name="connsiteY0" fmla="*/ 0 h 1568930"/>
              <a:gd name="connsiteX1" fmla="*/ 1585406 w 1585406"/>
              <a:gd name="connsiteY1" fmla="*/ 784465 h 1568930"/>
              <a:gd name="connsiteX2" fmla="*/ 792703 w 1585406"/>
              <a:gd name="connsiteY2" fmla="*/ 1568930 h 1568930"/>
              <a:gd name="connsiteX3" fmla="*/ 0 w 1585406"/>
              <a:gd name="connsiteY3" fmla="*/ 784465 h 1568930"/>
              <a:gd name="connsiteX4" fmla="*/ 792703 w 1585406"/>
              <a:gd name="connsiteY4" fmla="*/ 0 h 15689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5406" h="1568930">
                <a:moveTo>
                  <a:pt x="792703" y="0"/>
                </a:moveTo>
                <a:cubicBezTo>
                  <a:pt x="1230501" y="0"/>
                  <a:pt x="1585406" y="351217"/>
                  <a:pt x="1585406" y="784465"/>
                </a:cubicBezTo>
                <a:cubicBezTo>
                  <a:pt x="1585406" y="1217713"/>
                  <a:pt x="1230501" y="1568930"/>
                  <a:pt x="792703" y="1568930"/>
                </a:cubicBezTo>
                <a:cubicBezTo>
                  <a:pt x="354905" y="1568930"/>
                  <a:pt x="0" y="1217713"/>
                  <a:pt x="0" y="784465"/>
                </a:cubicBezTo>
                <a:cubicBezTo>
                  <a:pt x="0" y="351217"/>
                  <a:pt x="354905" y="0"/>
                  <a:pt x="792703" y="0"/>
                </a:cubicBezTo>
                <a:close/>
              </a:path>
            </a:pathLst>
          </a:custGeom>
        </p:spPr>
        <p:txBody>
          <a:bodyPr wrap="square">
            <a:noAutofit/>
          </a:bodyPr>
          <a:lstStyle/>
          <a:p>
            <a:endParaRPr lang="zh-CN" altLang="en-US"/>
          </a:p>
        </p:txBody>
      </p:sp>
      <p:sp>
        <p:nvSpPr>
          <p:cNvPr id="11" name="图片占位符 10"/>
          <p:cNvSpPr>
            <a:spLocks noGrp="1"/>
          </p:cNvSpPr>
          <p:nvPr>
            <p:ph type="pic" sz="quarter" idx="11"/>
          </p:nvPr>
        </p:nvSpPr>
        <p:spPr>
          <a:xfrm>
            <a:off x="5322565" y="2432707"/>
            <a:ext cx="1585406" cy="1568930"/>
          </a:xfrm>
          <a:custGeom>
            <a:avLst/>
            <a:gdLst>
              <a:gd name="connsiteX0" fmla="*/ 792703 w 1585406"/>
              <a:gd name="connsiteY0" fmla="*/ 0 h 1568930"/>
              <a:gd name="connsiteX1" fmla="*/ 1585406 w 1585406"/>
              <a:gd name="connsiteY1" fmla="*/ 784465 h 1568930"/>
              <a:gd name="connsiteX2" fmla="*/ 792703 w 1585406"/>
              <a:gd name="connsiteY2" fmla="*/ 1568930 h 1568930"/>
              <a:gd name="connsiteX3" fmla="*/ 0 w 1585406"/>
              <a:gd name="connsiteY3" fmla="*/ 784465 h 1568930"/>
              <a:gd name="connsiteX4" fmla="*/ 792703 w 1585406"/>
              <a:gd name="connsiteY4" fmla="*/ 0 h 15689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5406" h="1568930">
                <a:moveTo>
                  <a:pt x="792703" y="0"/>
                </a:moveTo>
                <a:cubicBezTo>
                  <a:pt x="1230501" y="0"/>
                  <a:pt x="1585406" y="351217"/>
                  <a:pt x="1585406" y="784465"/>
                </a:cubicBezTo>
                <a:cubicBezTo>
                  <a:pt x="1585406" y="1217713"/>
                  <a:pt x="1230501" y="1568930"/>
                  <a:pt x="792703" y="1568930"/>
                </a:cubicBezTo>
                <a:cubicBezTo>
                  <a:pt x="354905" y="1568930"/>
                  <a:pt x="0" y="1217713"/>
                  <a:pt x="0" y="784465"/>
                </a:cubicBezTo>
                <a:cubicBezTo>
                  <a:pt x="0" y="351217"/>
                  <a:pt x="354905" y="0"/>
                  <a:pt x="792703" y="0"/>
                </a:cubicBezTo>
                <a:close/>
              </a:path>
            </a:pathLst>
          </a:custGeom>
        </p:spPr>
        <p:txBody>
          <a:bodyPr wrap="square">
            <a:noAutofit/>
          </a:bodyPr>
          <a:lstStyle/>
          <a:p>
            <a:endParaRPr lang="zh-CN" altLang="en-US"/>
          </a:p>
        </p:txBody>
      </p:sp>
      <p:sp>
        <p:nvSpPr>
          <p:cNvPr id="12" name="图片占位符 11"/>
          <p:cNvSpPr>
            <a:spLocks noGrp="1"/>
          </p:cNvSpPr>
          <p:nvPr>
            <p:ph type="pic" sz="quarter" idx="12"/>
          </p:nvPr>
        </p:nvSpPr>
        <p:spPr>
          <a:xfrm>
            <a:off x="8743553" y="2432707"/>
            <a:ext cx="1585406" cy="1568930"/>
          </a:xfrm>
          <a:custGeom>
            <a:avLst/>
            <a:gdLst>
              <a:gd name="connsiteX0" fmla="*/ 792703 w 1585406"/>
              <a:gd name="connsiteY0" fmla="*/ 0 h 1568930"/>
              <a:gd name="connsiteX1" fmla="*/ 1585406 w 1585406"/>
              <a:gd name="connsiteY1" fmla="*/ 784465 h 1568930"/>
              <a:gd name="connsiteX2" fmla="*/ 792703 w 1585406"/>
              <a:gd name="connsiteY2" fmla="*/ 1568930 h 1568930"/>
              <a:gd name="connsiteX3" fmla="*/ 0 w 1585406"/>
              <a:gd name="connsiteY3" fmla="*/ 784465 h 1568930"/>
              <a:gd name="connsiteX4" fmla="*/ 792703 w 1585406"/>
              <a:gd name="connsiteY4" fmla="*/ 0 h 15689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5406" h="1568930">
                <a:moveTo>
                  <a:pt x="792703" y="0"/>
                </a:moveTo>
                <a:cubicBezTo>
                  <a:pt x="1230501" y="0"/>
                  <a:pt x="1585406" y="351217"/>
                  <a:pt x="1585406" y="784465"/>
                </a:cubicBezTo>
                <a:cubicBezTo>
                  <a:pt x="1585406" y="1217713"/>
                  <a:pt x="1230501" y="1568930"/>
                  <a:pt x="792703" y="1568930"/>
                </a:cubicBezTo>
                <a:cubicBezTo>
                  <a:pt x="354905" y="1568930"/>
                  <a:pt x="0" y="1217713"/>
                  <a:pt x="0" y="784465"/>
                </a:cubicBezTo>
                <a:cubicBezTo>
                  <a:pt x="0" y="351217"/>
                  <a:pt x="354905" y="0"/>
                  <a:pt x="792703"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10467454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0" y="1810259"/>
            <a:ext cx="4550500" cy="3595494"/>
          </a:xfrm>
          <a:custGeom>
            <a:avLst/>
            <a:gdLst>
              <a:gd name="connsiteX0" fmla="*/ 0 w 4550500"/>
              <a:gd name="connsiteY0" fmla="*/ 0 h 3595494"/>
              <a:gd name="connsiteX1" fmla="*/ 4550500 w 4550500"/>
              <a:gd name="connsiteY1" fmla="*/ 0 h 3595494"/>
              <a:gd name="connsiteX2" fmla="*/ 4550500 w 4550500"/>
              <a:gd name="connsiteY2" fmla="*/ 3595494 h 3595494"/>
              <a:gd name="connsiteX3" fmla="*/ 0 w 4550500"/>
              <a:gd name="connsiteY3" fmla="*/ 3595494 h 3595494"/>
            </a:gdLst>
            <a:ahLst/>
            <a:cxnLst>
              <a:cxn ang="0">
                <a:pos x="connsiteX0" y="connsiteY0"/>
              </a:cxn>
              <a:cxn ang="0">
                <a:pos x="connsiteX1" y="connsiteY1"/>
              </a:cxn>
              <a:cxn ang="0">
                <a:pos x="connsiteX2" y="connsiteY2"/>
              </a:cxn>
              <a:cxn ang="0">
                <a:pos x="connsiteX3" y="connsiteY3"/>
              </a:cxn>
            </a:cxnLst>
            <a:rect l="l" t="t" r="r" b="b"/>
            <a:pathLst>
              <a:path w="4550500" h="3595494">
                <a:moveTo>
                  <a:pt x="0" y="0"/>
                </a:moveTo>
                <a:lnTo>
                  <a:pt x="4550500" y="0"/>
                </a:lnTo>
                <a:lnTo>
                  <a:pt x="4550500" y="3595494"/>
                </a:lnTo>
                <a:lnTo>
                  <a:pt x="0" y="3595494"/>
                </a:lnTo>
                <a:close/>
              </a:path>
            </a:pathLst>
          </a:custGeom>
        </p:spPr>
        <p:txBody>
          <a:bodyPr wrap="square">
            <a:noAutofit/>
          </a:bodyPr>
          <a:lstStyle/>
          <a:p>
            <a:endParaRPr lang="zh-CN" altLang="en-US"/>
          </a:p>
        </p:txBody>
      </p:sp>
      <p:sp>
        <p:nvSpPr>
          <p:cNvPr id="13" name="图片占位符 12"/>
          <p:cNvSpPr>
            <a:spLocks noGrp="1"/>
          </p:cNvSpPr>
          <p:nvPr>
            <p:ph type="pic" sz="quarter" idx="11"/>
          </p:nvPr>
        </p:nvSpPr>
        <p:spPr>
          <a:xfrm>
            <a:off x="4599089" y="1810261"/>
            <a:ext cx="1922847" cy="1774131"/>
          </a:xfrm>
          <a:custGeom>
            <a:avLst/>
            <a:gdLst>
              <a:gd name="connsiteX0" fmla="*/ 0 w 1922847"/>
              <a:gd name="connsiteY0" fmla="*/ 0 h 1774131"/>
              <a:gd name="connsiteX1" fmla="*/ 1922847 w 1922847"/>
              <a:gd name="connsiteY1" fmla="*/ 0 h 1774131"/>
              <a:gd name="connsiteX2" fmla="*/ 1922847 w 1922847"/>
              <a:gd name="connsiteY2" fmla="*/ 1774131 h 1774131"/>
              <a:gd name="connsiteX3" fmla="*/ 0 w 1922847"/>
              <a:gd name="connsiteY3" fmla="*/ 1774131 h 1774131"/>
            </a:gdLst>
            <a:ahLst/>
            <a:cxnLst>
              <a:cxn ang="0">
                <a:pos x="connsiteX0" y="connsiteY0"/>
              </a:cxn>
              <a:cxn ang="0">
                <a:pos x="connsiteX1" y="connsiteY1"/>
              </a:cxn>
              <a:cxn ang="0">
                <a:pos x="connsiteX2" y="connsiteY2"/>
              </a:cxn>
              <a:cxn ang="0">
                <a:pos x="connsiteX3" y="connsiteY3"/>
              </a:cxn>
            </a:cxnLst>
            <a:rect l="l" t="t" r="r" b="b"/>
            <a:pathLst>
              <a:path w="1922847" h="1774131">
                <a:moveTo>
                  <a:pt x="0" y="0"/>
                </a:moveTo>
                <a:lnTo>
                  <a:pt x="1922847" y="0"/>
                </a:lnTo>
                <a:lnTo>
                  <a:pt x="1922847" y="1774131"/>
                </a:lnTo>
                <a:lnTo>
                  <a:pt x="0" y="1774131"/>
                </a:lnTo>
                <a:close/>
              </a:path>
            </a:pathLst>
          </a:custGeom>
        </p:spPr>
        <p:txBody>
          <a:bodyPr wrap="square">
            <a:noAutofit/>
          </a:bodyPr>
          <a:lstStyle/>
          <a:p>
            <a:endParaRPr lang="zh-CN" altLang="en-US"/>
          </a:p>
        </p:txBody>
      </p:sp>
      <p:sp>
        <p:nvSpPr>
          <p:cNvPr id="15" name="图片占位符 14"/>
          <p:cNvSpPr>
            <a:spLocks noGrp="1"/>
          </p:cNvSpPr>
          <p:nvPr>
            <p:ph type="pic" sz="quarter" idx="12"/>
          </p:nvPr>
        </p:nvSpPr>
        <p:spPr>
          <a:xfrm>
            <a:off x="6570521" y="3631624"/>
            <a:ext cx="1922847" cy="1774131"/>
          </a:xfrm>
          <a:custGeom>
            <a:avLst/>
            <a:gdLst>
              <a:gd name="connsiteX0" fmla="*/ 0 w 1922847"/>
              <a:gd name="connsiteY0" fmla="*/ 0 h 1774131"/>
              <a:gd name="connsiteX1" fmla="*/ 1922847 w 1922847"/>
              <a:gd name="connsiteY1" fmla="*/ 0 h 1774131"/>
              <a:gd name="connsiteX2" fmla="*/ 1922847 w 1922847"/>
              <a:gd name="connsiteY2" fmla="*/ 1774131 h 1774131"/>
              <a:gd name="connsiteX3" fmla="*/ 0 w 1922847"/>
              <a:gd name="connsiteY3" fmla="*/ 1774131 h 1774131"/>
            </a:gdLst>
            <a:ahLst/>
            <a:cxnLst>
              <a:cxn ang="0">
                <a:pos x="connsiteX0" y="connsiteY0"/>
              </a:cxn>
              <a:cxn ang="0">
                <a:pos x="connsiteX1" y="connsiteY1"/>
              </a:cxn>
              <a:cxn ang="0">
                <a:pos x="connsiteX2" y="connsiteY2"/>
              </a:cxn>
              <a:cxn ang="0">
                <a:pos x="connsiteX3" y="connsiteY3"/>
              </a:cxn>
            </a:cxnLst>
            <a:rect l="l" t="t" r="r" b="b"/>
            <a:pathLst>
              <a:path w="1922847" h="1774131">
                <a:moveTo>
                  <a:pt x="0" y="0"/>
                </a:moveTo>
                <a:lnTo>
                  <a:pt x="1922847" y="0"/>
                </a:lnTo>
                <a:lnTo>
                  <a:pt x="1922847" y="1774131"/>
                </a:lnTo>
                <a:lnTo>
                  <a:pt x="0" y="1774131"/>
                </a:lnTo>
                <a:close/>
              </a:path>
            </a:pathLst>
          </a:custGeom>
        </p:spPr>
        <p:txBody>
          <a:bodyPr wrap="square">
            <a:noAutofit/>
          </a:bodyPr>
          <a:lstStyle/>
          <a:p>
            <a:endParaRPr lang="zh-CN" altLang="en-US"/>
          </a:p>
        </p:txBody>
      </p:sp>
      <p:sp>
        <p:nvSpPr>
          <p:cNvPr id="14" name="图片占位符 13"/>
          <p:cNvSpPr>
            <a:spLocks noGrp="1"/>
          </p:cNvSpPr>
          <p:nvPr>
            <p:ph type="pic" sz="quarter" idx="13"/>
          </p:nvPr>
        </p:nvSpPr>
        <p:spPr>
          <a:xfrm>
            <a:off x="8541954" y="1810261"/>
            <a:ext cx="1922847" cy="1774131"/>
          </a:xfrm>
          <a:custGeom>
            <a:avLst/>
            <a:gdLst>
              <a:gd name="connsiteX0" fmla="*/ 0 w 1922847"/>
              <a:gd name="connsiteY0" fmla="*/ 0 h 1774131"/>
              <a:gd name="connsiteX1" fmla="*/ 1922847 w 1922847"/>
              <a:gd name="connsiteY1" fmla="*/ 0 h 1774131"/>
              <a:gd name="connsiteX2" fmla="*/ 1922847 w 1922847"/>
              <a:gd name="connsiteY2" fmla="*/ 1774131 h 1774131"/>
              <a:gd name="connsiteX3" fmla="*/ 0 w 1922847"/>
              <a:gd name="connsiteY3" fmla="*/ 1774131 h 1774131"/>
            </a:gdLst>
            <a:ahLst/>
            <a:cxnLst>
              <a:cxn ang="0">
                <a:pos x="connsiteX0" y="connsiteY0"/>
              </a:cxn>
              <a:cxn ang="0">
                <a:pos x="connsiteX1" y="connsiteY1"/>
              </a:cxn>
              <a:cxn ang="0">
                <a:pos x="connsiteX2" y="connsiteY2"/>
              </a:cxn>
              <a:cxn ang="0">
                <a:pos x="connsiteX3" y="connsiteY3"/>
              </a:cxn>
            </a:cxnLst>
            <a:rect l="l" t="t" r="r" b="b"/>
            <a:pathLst>
              <a:path w="1922847" h="1774131">
                <a:moveTo>
                  <a:pt x="0" y="0"/>
                </a:moveTo>
                <a:lnTo>
                  <a:pt x="1922847" y="0"/>
                </a:lnTo>
                <a:lnTo>
                  <a:pt x="1922847" y="1774131"/>
                </a:lnTo>
                <a:lnTo>
                  <a:pt x="0" y="1774131"/>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28079616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16" name="图片占位符 15"/>
          <p:cNvSpPr>
            <a:spLocks noGrp="1"/>
          </p:cNvSpPr>
          <p:nvPr>
            <p:ph type="pic" sz="quarter" idx="10"/>
          </p:nvPr>
        </p:nvSpPr>
        <p:spPr>
          <a:xfrm>
            <a:off x="1250758" y="2060848"/>
            <a:ext cx="1633640" cy="1633640"/>
          </a:xfrm>
          <a:custGeom>
            <a:avLst/>
            <a:gdLst>
              <a:gd name="connsiteX0" fmla="*/ 816820 w 1633640"/>
              <a:gd name="connsiteY0" fmla="*/ 0 h 1633640"/>
              <a:gd name="connsiteX1" fmla="*/ 1633640 w 1633640"/>
              <a:gd name="connsiteY1" fmla="*/ 816820 h 1633640"/>
              <a:gd name="connsiteX2" fmla="*/ 816820 w 1633640"/>
              <a:gd name="connsiteY2" fmla="*/ 1633640 h 1633640"/>
              <a:gd name="connsiteX3" fmla="*/ 0 w 1633640"/>
              <a:gd name="connsiteY3" fmla="*/ 816820 h 1633640"/>
              <a:gd name="connsiteX4" fmla="*/ 816820 w 1633640"/>
              <a:gd name="connsiteY4" fmla="*/ 0 h 1633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3640" h="1633640">
                <a:moveTo>
                  <a:pt x="816820" y="0"/>
                </a:moveTo>
                <a:cubicBezTo>
                  <a:pt x="1267937" y="0"/>
                  <a:pt x="1633640" y="365703"/>
                  <a:pt x="1633640" y="816820"/>
                </a:cubicBezTo>
                <a:cubicBezTo>
                  <a:pt x="1633640" y="1267937"/>
                  <a:pt x="1267937" y="1633640"/>
                  <a:pt x="816820" y="1633640"/>
                </a:cubicBezTo>
                <a:cubicBezTo>
                  <a:pt x="365703" y="1633640"/>
                  <a:pt x="0" y="1267937"/>
                  <a:pt x="0" y="816820"/>
                </a:cubicBezTo>
                <a:cubicBezTo>
                  <a:pt x="0" y="365703"/>
                  <a:pt x="365703" y="0"/>
                  <a:pt x="816820" y="0"/>
                </a:cubicBezTo>
                <a:close/>
              </a:path>
            </a:pathLst>
          </a:custGeom>
        </p:spPr>
        <p:txBody>
          <a:bodyPr wrap="square">
            <a:noAutofit/>
          </a:bodyPr>
          <a:lstStyle/>
          <a:p>
            <a:endParaRPr lang="zh-CN" altLang="en-US"/>
          </a:p>
        </p:txBody>
      </p:sp>
      <p:sp>
        <p:nvSpPr>
          <p:cNvPr id="17" name="图片占位符 16"/>
          <p:cNvSpPr>
            <a:spLocks noGrp="1"/>
          </p:cNvSpPr>
          <p:nvPr>
            <p:ph type="pic" sz="quarter" idx="11"/>
          </p:nvPr>
        </p:nvSpPr>
        <p:spPr>
          <a:xfrm>
            <a:off x="3933456" y="2060848"/>
            <a:ext cx="1633640" cy="1633640"/>
          </a:xfrm>
          <a:custGeom>
            <a:avLst/>
            <a:gdLst>
              <a:gd name="connsiteX0" fmla="*/ 816820 w 1633640"/>
              <a:gd name="connsiteY0" fmla="*/ 0 h 1633640"/>
              <a:gd name="connsiteX1" fmla="*/ 1633640 w 1633640"/>
              <a:gd name="connsiteY1" fmla="*/ 816820 h 1633640"/>
              <a:gd name="connsiteX2" fmla="*/ 816820 w 1633640"/>
              <a:gd name="connsiteY2" fmla="*/ 1633640 h 1633640"/>
              <a:gd name="connsiteX3" fmla="*/ 0 w 1633640"/>
              <a:gd name="connsiteY3" fmla="*/ 816820 h 1633640"/>
              <a:gd name="connsiteX4" fmla="*/ 816820 w 1633640"/>
              <a:gd name="connsiteY4" fmla="*/ 0 h 1633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3640" h="1633640">
                <a:moveTo>
                  <a:pt x="816820" y="0"/>
                </a:moveTo>
                <a:cubicBezTo>
                  <a:pt x="1267937" y="0"/>
                  <a:pt x="1633640" y="365703"/>
                  <a:pt x="1633640" y="816820"/>
                </a:cubicBezTo>
                <a:cubicBezTo>
                  <a:pt x="1633640" y="1267937"/>
                  <a:pt x="1267937" y="1633640"/>
                  <a:pt x="816820" y="1633640"/>
                </a:cubicBezTo>
                <a:cubicBezTo>
                  <a:pt x="365703" y="1633640"/>
                  <a:pt x="0" y="1267937"/>
                  <a:pt x="0" y="816820"/>
                </a:cubicBezTo>
                <a:cubicBezTo>
                  <a:pt x="0" y="365703"/>
                  <a:pt x="365703" y="0"/>
                  <a:pt x="816820" y="0"/>
                </a:cubicBezTo>
                <a:close/>
              </a:path>
            </a:pathLst>
          </a:custGeom>
        </p:spPr>
        <p:txBody>
          <a:bodyPr wrap="square">
            <a:noAutofit/>
          </a:bodyPr>
          <a:lstStyle/>
          <a:p>
            <a:endParaRPr lang="zh-CN" altLang="en-US"/>
          </a:p>
        </p:txBody>
      </p:sp>
      <p:sp>
        <p:nvSpPr>
          <p:cNvPr id="18" name="图片占位符 17"/>
          <p:cNvSpPr>
            <a:spLocks noGrp="1"/>
          </p:cNvSpPr>
          <p:nvPr>
            <p:ph type="pic" sz="quarter" idx="12"/>
          </p:nvPr>
        </p:nvSpPr>
        <p:spPr>
          <a:xfrm>
            <a:off x="6616154" y="2060848"/>
            <a:ext cx="1633640" cy="1633640"/>
          </a:xfrm>
          <a:custGeom>
            <a:avLst/>
            <a:gdLst>
              <a:gd name="connsiteX0" fmla="*/ 816820 w 1633640"/>
              <a:gd name="connsiteY0" fmla="*/ 0 h 1633640"/>
              <a:gd name="connsiteX1" fmla="*/ 1633640 w 1633640"/>
              <a:gd name="connsiteY1" fmla="*/ 816820 h 1633640"/>
              <a:gd name="connsiteX2" fmla="*/ 816820 w 1633640"/>
              <a:gd name="connsiteY2" fmla="*/ 1633640 h 1633640"/>
              <a:gd name="connsiteX3" fmla="*/ 0 w 1633640"/>
              <a:gd name="connsiteY3" fmla="*/ 816820 h 1633640"/>
              <a:gd name="connsiteX4" fmla="*/ 816820 w 1633640"/>
              <a:gd name="connsiteY4" fmla="*/ 0 h 1633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3640" h="1633640">
                <a:moveTo>
                  <a:pt x="816820" y="0"/>
                </a:moveTo>
                <a:cubicBezTo>
                  <a:pt x="1267937" y="0"/>
                  <a:pt x="1633640" y="365703"/>
                  <a:pt x="1633640" y="816820"/>
                </a:cubicBezTo>
                <a:cubicBezTo>
                  <a:pt x="1633640" y="1267937"/>
                  <a:pt x="1267937" y="1633640"/>
                  <a:pt x="816820" y="1633640"/>
                </a:cubicBezTo>
                <a:cubicBezTo>
                  <a:pt x="365703" y="1633640"/>
                  <a:pt x="0" y="1267937"/>
                  <a:pt x="0" y="816820"/>
                </a:cubicBezTo>
                <a:cubicBezTo>
                  <a:pt x="0" y="365703"/>
                  <a:pt x="365703" y="0"/>
                  <a:pt x="816820" y="0"/>
                </a:cubicBezTo>
                <a:close/>
              </a:path>
            </a:pathLst>
          </a:custGeom>
        </p:spPr>
        <p:txBody>
          <a:bodyPr wrap="square">
            <a:noAutofit/>
          </a:bodyPr>
          <a:lstStyle/>
          <a:p>
            <a:endParaRPr lang="zh-CN" altLang="en-US"/>
          </a:p>
        </p:txBody>
      </p:sp>
      <p:sp>
        <p:nvSpPr>
          <p:cNvPr id="19" name="图片占位符 18"/>
          <p:cNvSpPr>
            <a:spLocks noGrp="1"/>
          </p:cNvSpPr>
          <p:nvPr>
            <p:ph type="pic" sz="quarter" idx="13"/>
          </p:nvPr>
        </p:nvSpPr>
        <p:spPr>
          <a:xfrm>
            <a:off x="9298852" y="2060848"/>
            <a:ext cx="1633640" cy="1633640"/>
          </a:xfrm>
          <a:custGeom>
            <a:avLst/>
            <a:gdLst>
              <a:gd name="connsiteX0" fmla="*/ 816820 w 1633640"/>
              <a:gd name="connsiteY0" fmla="*/ 0 h 1633640"/>
              <a:gd name="connsiteX1" fmla="*/ 1633640 w 1633640"/>
              <a:gd name="connsiteY1" fmla="*/ 816820 h 1633640"/>
              <a:gd name="connsiteX2" fmla="*/ 816820 w 1633640"/>
              <a:gd name="connsiteY2" fmla="*/ 1633640 h 1633640"/>
              <a:gd name="connsiteX3" fmla="*/ 0 w 1633640"/>
              <a:gd name="connsiteY3" fmla="*/ 816820 h 1633640"/>
              <a:gd name="connsiteX4" fmla="*/ 816820 w 1633640"/>
              <a:gd name="connsiteY4" fmla="*/ 0 h 1633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3640" h="1633640">
                <a:moveTo>
                  <a:pt x="816820" y="0"/>
                </a:moveTo>
                <a:cubicBezTo>
                  <a:pt x="1267937" y="0"/>
                  <a:pt x="1633640" y="365703"/>
                  <a:pt x="1633640" y="816820"/>
                </a:cubicBezTo>
                <a:cubicBezTo>
                  <a:pt x="1633640" y="1267937"/>
                  <a:pt x="1267937" y="1633640"/>
                  <a:pt x="816820" y="1633640"/>
                </a:cubicBezTo>
                <a:cubicBezTo>
                  <a:pt x="365703" y="1633640"/>
                  <a:pt x="0" y="1267937"/>
                  <a:pt x="0" y="816820"/>
                </a:cubicBezTo>
                <a:cubicBezTo>
                  <a:pt x="0" y="365703"/>
                  <a:pt x="365703" y="0"/>
                  <a:pt x="816820"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24837015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0" y="0"/>
            <a:ext cx="4871864" cy="6858000"/>
          </a:xfrm>
          <a:custGeom>
            <a:avLst/>
            <a:gdLst>
              <a:gd name="connsiteX0" fmla="*/ 0 w 4871864"/>
              <a:gd name="connsiteY0" fmla="*/ 0 h 6858000"/>
              <a:gd name="connsiteX1" fmla="*/ 2472325 w 4871864"/>
              <a:gd name="connsiteY1" fmla="*/ 0 h 6858000"/>
              <a:gd name="connsiteX2" fmla="*/ 4871864 w 4871864"/>
              <a:gd name="connsiteY2" fmla="*/ 3429000 h 6858000"/>
              <a:gd name="connsiteX3" fmla="*/ 2472325 w 4871864"/>
              <a:gd name="connsiteY3" fmla="*/ 6858000 h 6858000"/>
              <a:gd name="connsiteX4" fmla="*/ 0 w 4871864"/>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71864" h="6858000">
                <a:moveTo>
                  <a:pt x="0" y="0"/>
                </a:moveTo>
                <a:lnTo>
                  <a:pt x="2472325" y="0"/>
                </a:lnTo>
                <a:lnTo>
                  <a:pt x="4871864" y="3429000"/>
                </a:lnTo>
                <a:lnTo>
                  <a:pt x="2472325" y="6858000"/>
                </a:lnTo>
                <a:lnTo>
                  <a:pt x="0" y="685800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13937491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0" y="2395992"/>
            <a:ext cx="3862162" cy="2786743"/>
          </a:xfrm>
          <a:custGeom>
            <a:avLst/>
            <a:gdLst>
              <a:gd name="connsiteX0" fmla="*/ 0 w 3862162"/>
              <a:gd name="connsiteY0" fmla="*/ 0 h 2786743"/>
              <a:gd name="connsiteX1" fmla="*/ 3862162 w 3862162"/>
              <a:gd name="connsiteY1" fmla="*/ 0 h 2786743"/>
              <a:gd name="connsiteX2" fmla="*/ 3862162 w 3862162"/>
              <a:gd name="connsiteY2" fmla="*/ 2786743 h 2786743"/>
              <a:gd name="connsiteX3" fmla="*/ 0 w 3862162"/>
              <a:gd name="connsiteY3" fmla="*/ 2786743 h 2786743"/>
            </a:gdLst>
            <a:ahLst/>
            <a:cxnLst>
              <a:cxn ang="0">
                <a:pos x="connsiteX0" y="connsiteY0"/>
              </a:cxn>
              <a:cxn ang="0">
                <a:pos x="connsiteX1" y="connsiteY1"/>
              </a:cxn>
              <a:cxn ang="0">
                <a:pos x="connsiteX2" y="connsiteY2"/>
              </a:cxn>
              <a:cxn ang="0">
                <a:pos x="connsiteX3" y="connsiteY3"/>
              </a:cxn>
            </a:cxnLst>
            <a:rect l="l" t="t" r="r" b="b"/>
            <a:pathLst>
              <a:path w="3862162" h="2786743">
                <a:moveTo>
                  <a:pt x="0" y="0"/>
                </a:moveTo>
                <a:lnTo>
                  <a:pt x="3862162" y="0"/>
                </a:lnTo>
                <a:lnTo>
                  <a:pt x="3862162" y="2786743"/>
                </a:lnTo>
                <a:lnTo>
                  <a:pt x="0" y="2786743"/>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17225540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8714717" y="4280772"/>
            <a:ext cx="1655572" cy="1655572"/>
          </a:xfrm>
          <a:custGeom>
            <a:avLst/>
            <a:gdLst>
              <a:gd name="connsiteX0" fmla="*/ 827786 w 1655572"/>
              <a:gd name="connsiteY0" fmla="*/ 0 h 1655572"/>
              <a:gd name="connsiteX1" fmla="*/ 1655572 w 1655572"/>
              <a:gd name="connsiteY1" fmla="*/ 827786 h 1655572"/>
              <a:gd name="connsiteX2" fmla="*/ 827786 w 1655572"/>
              <a:gd name="connsiteY2" fmla="*/ 1655572 h 1655572"/>
              <a:gd name="connsiteX3" fmla="*/ 0 w 1655572"/>
              <a:gd name="connsiteY3" fmla="*/ 827786 h 1655572"/>
              <a:gd name="connsiteX4" fmla="*/ 827786 w 1655572"/>
              <a:gd name="connsiteY4" fmla="*/ 0 h 16555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5572" h="1655572">
                <a:moveTo>
                  <a:pt x="827786" y="0"/>
                </a:moveTo>
                <a:cubicBezTo>
                  <a:pt x="1284960" y="0"/>
                  <a:pt x="1655572" y="370612"/>
                  <a:pt x="1655572" y="827786"/>
                </a:cubicBezTo>
                <a:cubicBezTo>
                  <a:pt x="1655572" y="1284960"/>
                  <a:pt x="1284960" y="1655572"/>
                  <a:pt x="827786" y="1655572"/>
                </a:cubicBezTo>
                <a:cubicBezTo>
                  <a:pt x="370612" y="1655572"/>
                  <a:pt x="0" y="1284960"/>
                  <a:pt x="0" y="827786"/>
                </a:cubicBezTo>
                <a:cubicBezTo>
                  <a:pt x="0" y="370612"/>
                  <a:pt x="370612" y="0"/>
                  <a:pt x="827786"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8881288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0" y="1532185"/>
            <a:ext cx="12192000" cy="2257178"/>
          </a:xfrm>
          <a:custGeom>
            <a:avLst/>
            <a:gdLst>
              <a:gd name="connsiteX0" fmla="*/ 0 w 12192000"/>
              <a:gd name="connsiteY0" fmla="*/ 0 h 2257178"/>
              <a:gd name="connsiteX1" fmla="*/ 12192000 w 12192000"/>
              <a:gd name="connsiteY1" fmla="*/ 0 h 2257178"/>
              <a:gd name="connsiteX2" fmla="*/ 12192000 w 12192000"/>
              <a:gd name="connsiteY2" fmla="*/ 2257178 h 2257178"/>
              <a:gd name="connsiteX3" fmla="*/ 0 w 12192000"/>
              <a:gd name="connsiteY3" fmla="*/ 2257178 h 2257178"/>
            </a:gdLst>
            <a:ahLst/>
            <a:cxnLst>
              <a:cxn ang="0">
                <a:pos x="connsiteX0" y="connsiteY0"/>
              </a:cxn>
              <a:cxn ang="0">
                <a:pos x="connsiteX1" y="connsiteY1"/>
              </a:cxn>
              <a:cxn ang="0">
                <a:pos x="connsiteX2" y="connsiteY2"/>
              </a:cxn>
              <a:cxn ang="0">
                <a:pos x="connsiteX3" y="connsiteY3"/>
              </a:cxn>
            </a:cxnLst>
            <a:rect l="l" t="t" r="r" b="b"/>
            <a:pathLst>
              <a:path w="12192000" h="2257178">
                <a:moveTo>
                  <a:pt x="0" y="0"/>
                </a:moveTo>
                <a:lnTo>
                  <a:pt x="12192000" y="0"/>
                </a:lnTo>
                <a:lnTo>
                  <a:pt x="12192000" y="2257178"/>
                </a:lnTo>
                <a:lnTo>
                  <a:pt x="0" y="2257178"/>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21265210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microsoft.com/office/2007/relationships/hdphoto" Target="../media/hdphoto1.wdp"/><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14">
            <a:extLst>
              <a:ext uri="{BEBA8EAE-BF5A-486C-A8C5-ECC9F3942E4B}">
                <a14:imgProps xmlns:a14="http://schemas.microsoft.com/office/drawing/2010/main">
                  <a14:imgLayer r:embed="rId15">
                    <a14:imgEffect>
                      <a14:saturation sat="66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7207208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72" r:id="rId3"/>
    <p:sldLayoutId id="2147483671" r:id="rId4"/>
    <p:sldLayoutId id="2147483670" r:id="rId5"/>
    <p:sldLayoutId id="2147483669" r:id="rId6"/>
    <p:sldLayoutId id="2147483668" r:id="rId7"/>
    <p:sldLayoutId id="2147483667" r:id="rId8"/>
    <p:sldLayoutId id="2147483666" r:id="rId9"/>
    <p:sldLayoutId id="2147483665" r:id="rId10"/>
    <p:sldLayoutId id="2147483664" r:id="rId11"/>
    <p:sldLayoutId id="2147483663"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101.xml"/><Relationship Id="rId1" Type="http://schemas.openxmlformats.org/officeDocument/2006/relationships/slideLayout" Target="../slideLayouts/slideLayout2.xml"/><Relationship Id="rId4" Type="http://schemas.openxmlformats.org/officeDocument/2006/relationships/image" Target="../media/image84.png"/></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104.xml"/><Relationship Id="rId1" Type="http://schemas.openxmlformats.org/officeDocument/2006/relationships/slideLayout" Target="../slideLayouts/slideLayout2.xml"/><Relationship Id="rId4" Type="http://schemas.openxmlformats.org/officeDocument/2006/relationships/image" Target="../media/image86.png"/></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106.xml"/><Relationship Id="rId1" Type="http://schemas.openxmlformats.org/officeDocument/2006/relationships/slideLayout" Target="../slideLayouts/slideLayout2.xml"/><Relationship Id="rId6" Type="http://schemas.openxmlformats.org/officeDocument/2006/relationships/image" Target="../media/image89.png"/><Relationship Id="rId5" Type="http://schemas.openxmlformats.org/officeDocument/2006/relationships/image" Target="../media/image86.png"/><Relationship Id="rId4" Type="http://schemas.openxmlformats.org/officeDocument/2006/relationships/image" Target="../media/image88.png"/></Relationships>
</file>

<file path=ppt/slides/_rels/slide108.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111.xml"/><Relationship Id="rId1" Type="http://schemas.openxmlformats.org/officeDocument/2006/relationships/slideLayout" Target="../slideLayouts/slideLayout2.xml"/><Relationship Id="rId6" Type="http://schemas.openxmlformats.org/officeDocument/2006/relationships/image" Target="../media/image94.png"/><Relationship Id="rId5" Type="http://schemas.openxmlformats.org/officeDocument/2006/relationships/image" Target="../media/image93.png"/><Relationship Id="rId4" Type="http://schemas.openxmlformats.org/officeDocument/2006/relationships/image" Target="../media/image92.png"/></Relationships>
</file>

<file path=ppt/slides/_rels/slide113.xml.rels><?xml version="1.0" encoding="UTF-8" standalone="yes"?>
<Relationships xmlns="http://schemas.openxmlformats.org/package/2006/relationships"><Relationship Id="rId3" Type="http://schemas.openxmlformats.org/officeDocument/2006/relationships/image" Target="../media/image95.png"/><Relationship Id="rId7" Type="http://schemas.openxmlformats.org/officeDocument/2006/relationships/image" Target="../media/image99.png"/><Relationship Id="rId2" Type="http://schemas.openxmlformats.org/officeDocument/2006/relationships/notesSlide" Target="../notesSlides/notesSlide112.xml"/><Relationship Id="rId1" Type="http://schemas.openxmlformats.org/officeDocument/2006/relationships/slideLayout" Target="../slideLayouts/slideLayout2.xml"/><Relationship Id="rId6" Type="http://schemas.openxmlformats.org/officeDocument/2006/relationships/image" Target="../media/image98.png"/><Relationship Id="rId5" Type="http://schemas.openxmlformats.org/officeDocument/2006/relationships/image" Target="../media/image97.png"/><Relationship Id="rId4" Type="http://schemas.openxmlformats.org/officeDocument/2006/relationships/image" Target="../media/image96.png"/></Relationships>
</file>

<file path=ppt/slides/_rels/slide114.xml.rels><?xml version="1.0" encoding="UTF-8" standalone="yes"?>
<Relationships xmlns="http://schemas.openxmlformats.org/package/2006/relationships"><Relationship Id="rId3" Type="http://schemas.openxmlformats.org/officeDocument/2006/relationships/image" Target="../media/image100.png"/><Relationship Id="rId7" Type="http://schemas.openxmlformats.org/officeDocument/2006/relationships/image" Target="../media/image104.png"/><Relationship Id="rId2" Type="http://schemas.openxmlformats.org/officeDocument/2006/relationships/notesSlide" Target="../notesSlides/notesSlide113.xml"/><Relationship Id="rId1" Type="http://schemas.openxmlformats.org/officeDocument/2006/relationships/slideLayout" Target="../slideLayouts/slideLayout2.xml"/><Relationship Id="rId6" Type="http://schemas.openxmlformats.org/officeDocument/2006/relationships/image" Target="../media/image103.png"/><Relationship Id="rId5" Type="http://schemas.openxmlformats.org/officeDocument/2006/relationships/image" Target="../media/image102.png"/><Relationship Id="rId4" Type="http://schemas.openxmlformats.org/officeDocument/2006/relationships/image" Target="../media/image101.png"/></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3" Type="http://schemas.openxmlformats.org/officeDocument/2006/relationships/image" Target="../media/image105.png"/><Relationship Id="rId7" Type="http://schemas.openxmlformats.org/officeDocument/2006/relationships/image" Target="../media/image108.png"/><Relationship Id="rId2" Type="http://schemas.openxmlformats.org/officeDocument/2006/relationships/notesSlide" Target="../notesSlides/notesSlide115.xml"/><Relationship Id="rId1" Type="http://schemas.openxmlformats.org/officeDocument/2006/relationships/slideLayout" Target="../slideLayouts/slideLayout2.xml"/><Relationship Id="rId6" Type="http://schemas.openxmlformats.org/officeDocument/2006/relationships/image" Target="../media/image107.png"/><Relationship Id="rId5" Type="http://schemas.openxmlformats.org/officeDocument/2006/relationships/image" Target="../media/image106.png"/><Relationship Id="rId4" Type="http://schemas.openxmlformats.org/officeDocument/2006/relationships/image" Target="../media/image102.png"/></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12.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notesSlide" Target="../notesSlides/notesSlide118.xml"/><Relationship Id="rId1" Type="http://schemas.openxmlformats.org/officeDocument/2006/relationships/slideLayout" Target="../slideLayouts/slideLayout2.xml"/><Relationship Id="rId4" Type="http://schemas.openxmlformats.org/officeDocument/2006/relationships/image" Target="../media/image110.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3" Type="http://schemas.openxmlformats.org/officeDocument/2006/relationships/image" Target="../media/image111.png"/><Relationship Id="rId7" Type="http://schemas.openxmlformats.org/officeDocument/2006/relationships/image" Target="../media/image115.png"/><Relationship Id="rId2" Type="http://schemas.openxmlformats.org/officeDocument/2006/relationships/notesSlide" Target="../notesSlides/notesSlide120.xml"/><Relationship Id="rId1" Type="http://schemas.openxmlformats.org/officeDocument/2006/relationships/slideLayout" Target="../slideLayouts/slideLayout2.xml"/><Relationship Id="rId6" Type="http://schemas.openxmlformats.org/officeDocument/2006/relationships/image" Target="../media/image114.png"/><Relationship Id="rId5" Type="http://schemas.openxmlformats.org/officeDocument/2006/relationships/image" Target="../media/image113.png"/><Relationship Id="rId4" Type="http://schemas.openxmlformats.org/officeDocument/2006/relationships/image" Target="../media/image112.png"/></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notesSlide" Target="../notesSlides/notesSlide123.xml"/><Relationship Id="rId1" Type="http://schemas.openxmlformats.org/officeDocument/2006/relationships/slideLayout" Target="../slideLayouts/slideLayout2.xml"/><Relationship Id="rId5" Type="http://schemas.openxmlformats.org/officeDocument/2006/relationships/image" Target="../media/image118.png"/><Relationship Id="rId4" Type="http://schemas.openxmlformats.org/officeDocument/2006/relationships/image" Target="../media/image117.png"/></Relationships>
</file>

<file path=ppt/slides/_rels/slide125.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notesSlide" Target="../notesSlides/notesSlide124.xml"/><Relationship Id="rId1" Type="http://schemas.openxmlformats.org/officeDocument/2006/relationships/slideLayout" Target="../slideLayouts/slideLayout2.xml"/><Relationship Id="rId4" Type="http://schemas.openxmlformats.org/officeDocument/2006/relationships/image" Target="../media/image120.png"/></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notesSlide" Target="../notesSlides/notesSlide126.xml"/><Relationship Id="rId1" Type="http://schemas.openxmlformats.org/officeDocument/2006/relationships/slideLayout" Target="../slideLayouts/slideLayout2.xml"/><Relationship Id="rId5" Type="http://schemas.openxmlformats.org/officeDocument/2006/relationships/image" Target="../media/image123.png"/><Relationship Id="rId4" Type="http://schemas.openxmlformats.org/officeDocument/2006/relationships/image" Target="../media/image122.png"/></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notesSlide" Target="../notesSlides/notesSlide128.xml"/><Relationship Id="rId1" Type="http://schemas.openxmlformats.org/officeDocument/2006/relationships/slideLayout" Target="../slideLayouts/slideLayout2.xml"/><Relationship Id="rId5" Type="http://schemas.openxmlformats.org/officeDocument/2006/relationships/image" Target="../media/image126.png"/><Relationship Id="rId4" Type="http://schemas.openxmlformats.org/officeDocument/2006/relationships/image" Target="../media/image125.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notesSlide" Target="../notesSlides/notesSlide130.xml"/><Relationship Id="rId1" Type="http://schemas.openxmlformats.org/officeDocument/2006/relationships/slideLayout" Target="../slideLayouts/slideLayout2.xml"/><Relationship Id="rId5" Type="http://schemas.openxmlformats.org/officeDocument/2006/relationships/image" Target="../media/image128.png"/><Relationship Id="rId4" Type="http://schemas.openxmlformats.org/officeDocument/2006/relationships/image" Target="../media/image127.png"/></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131.xml"/><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notesSlide" Target="../notesSlides/notesSlide132.xml"/><Relationship Id="rId1" Type="http://schemas.openxmlformats.org/officeDocument/2006/relationships/slideLayout" Target="../slideLayouts/slideLayout2.xml"/><Relationship Id="rId5" Type="http://schemas.openxmlformats.org/officeDocument/2006/relationships/image" Target="../media/image130.png"/><Relationship Id="rId4" Type="http://schemas.openxmlformats.org/officeDocument/2006/relationships/image" Target="../media/image129.png"/></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33.xml"/><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3" Type="http://schemas.openxmlformats.org/officeDocument/2006/relationships/image" Target="../media/image131.png"/><Relationship Id="rId2" Type="http://schemas.openxmlformats.org/officeDocument/2006/relationships/notesSlide" Target="../notesSlides/notesSlide134.xml"/><Relationship Id="rId1" Type="http://schemas.openxmlformats.org/officeDocument/2006/relationships/slideLayout" Target="../slideLayouts/slideLayout2.xml"/><Relationship Id="rId5" Type="http://schemas.openxmlformats.org/officeDocument/2006/relationships/image" Target="../media/image133.png"/><Relationship Id="rId4" Type="http://schemas.openxmlformats.org/officeDocument/2006/relationships/image" Target="../media/image132.png"/></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135.xml"/><Relationship Id="rId1" Type="http://schemas.openxmlformats.org/officeDocument/2006/relationships/slideLayout" Target="../slideLayouts/slideLayout12.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136.xml"/><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137.xml"/><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13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notesSlide" Target="../notesSlides/notesSlide139.xml"/><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140.xml"/><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2" Type="http://schemas.openxmlformats.org/officeDocument/2006/relationships/notesSlide" Target="../notesSlides/notesSlide141.xml"/><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2" Type="http://schemas.openxmlformats.org/officeDocument/2006/relationships/notesSlide" Target="../notesSlides/notesSlide142.xml"/><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notesSlide" Target="../notesSlides/notesSlide143.xml"/><Relationship Id="rId1" Type="http://schemas.openxmlformats.org/officeDocument/2006/relationships/slideLayout" Target="../slideLayouts/slideLayout2.xml"/><Relationship Id="rId4" Type="http://schemas.openxmlformats.org/officeDocument/2006/relationships/image" Target="../media/image136.png"/></Relationships>
</file>

<file path=ppt/slides/_rels/slide145.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notesSlide" Target="../notesSlides/notesSlide144.xml"/><Relationship Id="rId1" Type="http://schemas.openxmlformats.org/officeDocument/2006/relationships/slideLayout" Target="../slideLayouts/slideLayout2.xml"/><Relationship Id="rId4" Type="http://schemas.openxmlformats.org/officeDocument/2006/relationships/image" Target="../media/image138.png"/></Relationships>
</file>

<file path=ppt/slides/_rels/slide146.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notesSlide" Target="../notesSlides/notesSlide145.xml"/><Relationship Id="rId1" Type="http://schemas.openxmlformats.org/officeDocument/2006/relationships/slideLayout" Target="../slideLayouts/slideLayout2.xml"/><Relationship Id="rId5" Type="http://schemas.openxmlformats.org/officeDocument/2006/relationships/image" Target="../media/image141.png"/><Relationship Id="rId4" Type="http://schemas.openxmlformats.org/officeDocument/2006/relationships/image" Target="../media/image140.png"/></Relationships>
</file>

<file path=ppt/slides/_rels/slide147.xml.rels><?xml version="1.0" encoding="UTF-8" standalone="yes"?>
<Relationships xmlns="http://schemas.openxmlformats.org/package/2006/relationships"><Relationship Id="rId3" Type="http://schemas.openxmlformats.org/officeDocument/2006/relationships/image" Target="../media/image142.png"/><Relationship Id="rId2" Type="http://schemas.openxmlformats.org/officeDocument/2006/relationships/notesSlide" Target="../notesSlides/notesSlide146.xml"/><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2" Type="http://schemas.openxmlformats.org/officeDocument/2006/relationships/notesSlide" Target="../notesSlides/notesSlide147.xml"/><Relationship Id="rId1" Type="http://schemas.openxmlformats.org/officeDocument/2006/relationships/slideLayout" Target="../slideLayouts/slideLayout12.xml"/></Relationships>
</file>

<file path=ppt/slides/_rels/slide149.xml.rels><?xml version="1.0" encoding="UTF-8" standalone="yes"?>
<Relationships xmlns="http://schemas.openxmlformats.org/package/2006/relationships"><Relationship Id="rId2" Type="http://schemas.openxmlformats.org/officeDocument/2006/relationships/notesSlide" Target="../notesSlides/notesSlide148.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2" Type="http://schemas.openxmlformats.org/officeDocument/2006/relationships/notesSlide" Target="../notesSlides/notesSlide149.xml"/><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2" Type="http://schemas.openxmlformats.org/officeDocument/2006/relationships/notesSlide" Target="../notesSlides/notesSlide150.xml"/><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2" Type="http://schemas.openxmlformats.org/officeDocument/2006/relationships/notesSlide" Target="../notesSlides/notesSlide151.xml"/><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2" Type="http://schemas.openxmlformats.org/officeDocument/2006/relationships/notesSlide" Target="../notesSlides/notesSlide152.xml"/><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2" Type="http://schemas.openxmlformats.org/officeDocument/2006/relationships/notesSlide" Target="../notesSlides/notesSlide153.xml"/><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3" Type="http://schemas.openxmlformats.org/officeDocument/2006/relationships/image" Target="../media/image143.jpeg"/><Relationship Id="rId2" Type="http://schemas.openxmlformats.org/officeDocument/2006/relationships/notesSlide" Target="../notesSlides/notesSlide154.xml"/><Relationship Id="rId1" Type="http://schemas.openxmlformats.org/officeDocument/2006/relationships/slideLayout" Target="../slideLayouts/slideLayout12.xml"/></Relationships>
</file>

<file path=ppt/slides/_rels/slide156.xml.rels><?xml version="1.0" encoding="UTF-8" standalone="yes"?>
<Relationships xmlns="http://schemas.openxmlformats.org/package/2006/relationships"><Relationship Id="rId2" Type="http://schemas.openxmlformats.org/officeDocument/2006/relationships/notesSlide" Target="../notesSlides/notesSlide155.xml"/><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2" Type="http://schemas.openxmlformats.org/officeDocument/2006/relationships/notesSlide" Target="../notesSlides/notesSlide156.xml"/><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2" Type="http://schemas.openxmlformats.org/officeDocument/2006/relationships/notesSlide" Target="../notesSlides/notesSlide157.xml"/><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2" Type="http://schemas.openxmlformats.org/officeDocument/2006/relationships/notesSlide" Target="../notesSlides/notesSlide158.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2" Type="http://schemas.openxmlformats.org/officeDocument/2006/relationships/notesSlide" Target="../notesSlides/notesSlide159.xml"/><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2" Type="http://schemas.openxmlformats.org/officeDocument/2006/relationships/notesSlide" Target="../notesSlides/notesSlide160.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png"/></Relationships>
</file>

<file path=ppt/slides/_rels/slide3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3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1.xml"/><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23.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1.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6.xml"/><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8.xm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50.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52.xml"/><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54.xml"/><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56.xml"/><Relationship Id="rId1" Type="http://schemas.openxmlformats.org/officeDocument/2006/relationships/slideLayout" Target="../slideLayouts/slideLayout2.xml"/><Relationship Id="rId4" Type="http://schemas.openxmlformats.org/officeDocument/2006/relationships/image" Target="../media/image42.png"/></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58.xml"/><Relationship Id="rId1" Type="http://schemas.openxmlformats.org/officeDocument/2006/relationships/slideLayout" Target="../slideLayouts/slideLayout2.xml"/><Relationship Id="rId4" Type="http://schemas.openxmlformats.org/officeDocument/2006/relationships/image" Target="../media/image44.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59.xml"/><Relationship Id="rId1" Type="http://schemas.openxmlformats.org/officeDocument/2006/relationships/slideLayout" Target="../slideLayouts/slideLayout2.xml"/><Relationship Id="rId4" Type="http://schemas.openxmlformats.org/officeDocument/2006/relationships/image" Target="../media/image46.png"/></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62.xml"/><Relationship Id="rId1" Type="http://schemas.openxmlformats.org/officeDocument/2006/relationships/slideLayout" Target="../slideLayouts/slideLayout2.xml"/><Relationship Id="rId4" Type="http://schemas.openxmlformats.org/officeDocument/2006/relationships/image" Target="../media/image48.png"/></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64.xml"/><Relationship Id="rId1" Type="http://schemas.openxmlformats.org/officeDocument/2006/relationships/slideLayout" Target="../slideLayouts/slideLayout2.xml"/><Relationship Id="rId4" Type="http://schemas.openxmlformats.org/officeDocument/2006/relationships/image" Target="../media/image50.png"/></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66.xml"/><Relationship Id="rId1" Type="http://schemas.openxmlformats.org/officeDocument/2006/relationships/slideLayout" Target="../slideLayouts/slideLayout2.xml"/><Relationship Id="rId4" Type="http://schemas.openxmlformats.org/officeDocument/2006/relationships/image" Target="../media/image52.png"/></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68.xml"/><Relationship Id="rId1" Type="http://schemas.openxmlformats.org/officeDocument/2006/relationships/slideLayout" Target="../slideLayouts/slideLayout2.xml"/><Relationship Id="rId4" Type="http://schemas.openxmlformats.org/officeDocument/2006/relationships/image" Target="../media/image54.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69.xml"/><Relationship Id="rId1" Type="http://schemas.openxmlformats.org/officeDocument/2006/relationships/slideLayout" Target="../slideLayouts/slideLayout2.xml"/><Relationship Id="rId5" Type="http://schemas.openxmlformats.org/officeDocument/2006/relationships/image" Target="../media/image57.png"/><Relationship Id="rId4" Type="http://schemas.openxmlformats.org/officeDocument/2006/relationships/image" Target="../media/image56.png"/></Relationships>
</file>

<file path=ppt/slides/_rels/slide71.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70.xml"/><Relationship Id="rId1" Type="http://schemas.openxmlformats.org/officeDocument/2006/relationships/slideLayout" Target="../slideLayouts/slideLayout2.xml"/><Relationship Id="rId5" Type="http://schemas.openxmlformats.org/officeDocument/2006/relationships/image" Target="../media/image57.png"/><Relationship Id="rId4" Type="http://schemas.openxmlformats.org/officeDocument/2006/relationships/image" Target="../media/image56.png"/></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73.xml"/><Relationship Id="rId1" Type="http://schemas.openxmlformats.org/officeDocument/2006/relationships/slideLayout" Target="../slideLayouts/slideLayout2.xml"/><Relationship Id="rId4" Type="http://schemas.openxmlformats.org/officeDocument/2006/relationships/image" Target="../media/image59.png"/></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75.xml"/><Relationship Id="rId1" Type="http://schemas.openxmlformats.org/officeDocument/2006/relationships/slideLayout" Target="../slideLayouts/slideLayout2.xml"/><Relationship Id="rId4" Type="http://schemas.openxmlformats.org/officeDocument/2006/relationships/image" Target="../media/image61.png"/></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77.xml"/><Relationship Id="rId1" Type="http://schemas.openxmlformats.org/officeDocument/2006/relationships/slideLayout" Target="../slideLayouts/slideLayout2.xml"/><Relationship Id="rId6" Type="http://schemas.openxmlformats.org/officeDocument/2006/relationships/image" Target="../media/image65.png"/><Relationship Id="rId5" Type="http://schemas.openxmlformats.org/officeDocument/2006/relationships/image" Target="../media/image64.png"/><Relationship Id="rId4" Type="http://schemas.openxmlformats.org/officeDocument/2006/relationships/image" Target="../media/image63.png"/></Relationships>
</file>

<file path=ppt/slides/_rels/slide79.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78.xml"/><Relationship Id="rId1" Type="http://schemas.openxmlformats.org/officeDocument/2006/relationships/slideLayout" Target="../slideLayouts/slideLayout2.xml"/><Relationship Id="rId4" Type="http://schemas.openxmlformats.org/officeDocument/2006/relationships/image" Target="../media/image67.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80.xml"/><Relationship Id="rId1" Type="http://schemas.openxmlformats.org/officeDocument/2006/relationships/slideLayout" Target="../slideLayouts/slideLayout2.xml"/><Relationship Id="rId4" Type="http://schemas.openxmlformats.org/officeDocument/2006/relationships/image" Target="../media/image69.png"/></Relationships>
</file>

<file path=ppt/slides/_rels/slide82.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81.xml"/><Relationship Id="rId1" Type="http://schemas.openxmlformats.org/officeDocument/2006/relationships/slideLayout" Target="../slideLayouts/slideLayout2.xml"/><Relationship Id="rId4" Type="http://schemas.openxmlformats.org/officeDocument/2006/relationships/image" Target="../media/image71.png"/></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83.xml"/><Relationship Id="rId1" Type="http://schemas.openxmlformats.org/officeDocument/2006/relationships/slideLayout" Target="../slideLayouts/slideLayout2.xml"/><Relationship Id="rId4" Type="http://schemas.openxmlformats.org/officeDocument/2006/relationships/image" Target="../media/image73.png"/></Relationships>
</file>

<file path=ppt/slides/_rels/slide85.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84.xml"/><Relationship Id="rId1" Type="http://schemas.openxmlformats.org/officeDocument/2006/relationships/slideLayout" Target="../slideLayouts/slideLayout2.xml"/><Relationship Id="rId4" Type="http://schemas.openxmlformats.org/officeDocument/2006/relationships/image" Target="../media/image75.png"/></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86.xml"/><Relationship Id="rId1" Type="http://schemas.openxmlformats.org/officeDocument/2006/relationships/slideLayout" Target="../slideLayouts/slideLayout2.xml"/><Relationship Id="rId4" Type="http://schemas.openxmlformats.org/officeDocument/2006/relationships/image" Target="../media/image77.png"/></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93.xml"/><Relationship Id="rId1" Type="http://schemas.openxmlformats.org/officeDocument/2006/relationships/slideLayout" Target="../slideLayouts/slideLayout2.xml"/><Relationship Id="rId4" Type="http://schemas.openxmlformats.org/officeDocument/2006/relationships/image" Target="../media/image80.png"/></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12.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242199" y="1187086"/>
            <a:ext cx="667658" cy="6676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6" name="矩形 5"/>
          <p:cNvSpPr/>
          <p:nvPr/>
        </p:nvSpPr>
        <p:spPr>
          <a:xfrm>
            <a:off x="4378776" y="1273074"/>
            <a:ext cx="1625600" cy="1625600"/>
          </a:xfrm>
          <a:prstGeom prst="rect">
            <a:avLst/>
          </a:prstGeom>
          <a:solidFill>
            <a:srgbClr val="00B6BF"/>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12" name="文本框 11"/>
          <p:cNvSpPr txBox="1"/>
          <p:nvPr/>
        </p:nvSpPr>
        <p:spPr>
          <a:xfrm>
            <a:off x="5827095" y="3829714"/>
            <a:ext cx="4431021" cy="707886"/>
          </a:xfrm>
          <a:prstGeom prst="rect">
            <a:avLst/>
          </a:prstGeom>
          <a:noFill/>
        </p:spPr>
        <p:txBody>
          <a:bodyPr wrap="none" rtlCol="0">
            <a:spAutoFit/>
            <a:scene3d>
              <a:camera prst="orthographicFront"/>
              <a:lightRig rig="threePt" dir="t"/>
            </a:scene3d>
            <a:sp3d contourW="12700"/>
          </a:bodyPr>
          <a:lstStyle/>
          <a:p>
            <a:pPr>
              <a:defRPr/>
            </a:pPr>
            <a:r>
              <a:rPr lang="zh-CN" altLang="en-US" sz="4000" b="1" dirty="0">
                <a:solidFill>
                  <a:srgbClr val="228EB0"/>
                </a:solidFill>
              </a:rPr>
              <a:t>第十</a:t>
            </a:r>
            <a:r>
              <a:rPr lang="zh-CN" altLang="en-US" sz="4000" b="1" dirty="0" smtClean="0">
                <a:solidFill>
                  <a:srgbClr val="228EB0"/>
                </a:solidFill>
              </a:rPr>
              <a:t>章 数据库编程</a:t>
            </a:r>
            <a:endParaRPr lang="zh-CN" altLang="en-US" sz="4000" b="1" dirty="0">
              <a:solidFill>
                <a:srgbClr val="228EB0"/>
              </a:solidFill>
              <a:latin typeface="Arial"/>
              <a:ea typeface="微软雅黑"/>
            </a:endParaRPr>
          </a:p>
        </p:txBody>
      </p:sp>
      <p:sp>
        <p:nvSpPr>
          <p:cNvPr id="13" name="文本框 12"/>
          <p:cNvSpPr txBox="1"/>
          <p:nvPr/>
        </p:nvSpPr>
        <p:spPr>
          <a:xfrm>
            <a:off x="5827095" y="3054694"/>
            <a:ext cx="4932761"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dirty="0">
                <a:solidFill>
                  <a:prstClr val="black"/>
                </a:solidFill>
                <a:latin typeface="+mn-ea"/>
              </a:rPr>
              <a:t>MySQL</a:t>
            </a:r>
            <a:r>
              <a:rPr lang="zh-CN" altLang="zh-CN" sz="3200" dirty="0">
                <a:solidFill>
                  <a:prstClr val="black"/>
                </a:solidFill>
                <a:latin typeface="+mn-ea"/>
              </a:rPr>
              <a:t>数据库原理与应用</a:t>
            </a:r>
            <a:endParaRPr lang="zh-CN" altLang="en-US" sz="3200" dirty="0">
              <a:solidFill>
                <a:prstClr val="black"/>
              </a:solidFill>
              <a:latin typeface="+mn-ea"/>
            </a:endParaRPr>
          </a:p>
        </p:txBody>
      </p:sp>
      <p:cxnSp>
        <p:nvCxnSpPr>
          <p:cNvPr id="15" name="直接连接符 14"/>
          <p:cNvCxnSpPr/>
          <p:nvPr/>
        </p:nvCxnSpPr>
        <p:spPr>
          <a:xfrm>
            <a:off x="5939067" y="4750431"/>
            <a:ext cx="1862494"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052028" y="4556787"/>
            <a:ext cx="1190171" cy="119017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pic>
        <p:nvPicPr>
          <p:cNvPr id="1030" name="Picture 6" descr="https://gimg2.baidu.com/image_search/src=http%3A%2F%2Foss.aliyuncs.com%2Fphotogallery%2Fphoto%2F1915825285163630%2F16354%2F63c5b093-7bee-4175-b117-b7a005f4c720.png&amp;refer=http%3A%2F%2Foss.aliyuncs.com&amp;app=2002&amp;size=f9999,10000&amp;q=a80&amp;n=0&amp;g=0n&amp;fmt=jpeg?sec=1643855990&amp;t=d3ad24822c4d827c6f223d181ffe0fca"/>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591130" y="1591483"/>
            <a:ext cx="3696863" cy="33742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6037750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53" presetClass="entr" presetSubtype="16" fill="hold" grpId="0" nodeType="withEffect">
                                  <p:stCondLst>
                                    <p:cond delay="10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grpId="0" nodeType="withEffect">
                                  <p:stCondLst>
                                    <p:cond delay="20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par>
                                <p:cTn id="20" presetID="53" presetClass="entr" presetSubtype="16" fill="hold" nodeType="withEffect">
                                  <p:stCondLst>
                                    <p:cond delay="500"/>
                                  </p:stCondLst>
                                  <p:childTnLst>
                                    <p:set>
                                      <p:cBhvr>
                                        <p:cTn id="21" dur="1" fill="hold">
                                          <p:stCondLst>
                                            <p:cond delay="0"/>
                                          </p:stCondLst>
                                        </p:cTn>
                                        <p:tgtEl>
                                          <p:spTgt spid="1030"/>
                                        </p:tgtEl>
                                        <p:attrNameLst>
                                          <p:attrName>style.visibility</p:attrName>
                                        </p:attrNameLst>
                                      </p:cBhvr>
                                      <p:to>
                                        <p:strVal val="visible"/>
                                      </p:to>
                                    </p:set>
                                    <p:anim calcmode="lin" valueType="num">
                                      <p:cBhvr>
                                        <p:cTn id="22" dur="500" fill="hold"/>
                                        <p:tgtEl>
                                          <p:spTgt spid="1030"/>
                                        </p:tgtEl>
                                        <p:attrNameLst>
                                          <p:attrName>ppt_w</p:attrName>
                                        </p:attrNameLst>
                                      </p:cBhvr>
                                      <p:tavLst>
                                        <p:tav tm="0">
                                          <p:val>
                                            <p:fltVal val="0"/>
                                          </p:val>
                                        </p:tav>
                                        <p:tav tm="100000">
                                          <p:val>
                                            <p:strVal val="#ppt_w"/>
                                          </p:val>
                                        </p:tav>
                                      </p:tavLst>
                                    </p:anim>
                                    <p:anim calcmode="lin" valueType="num">
                                      <p:cBhvr>
                                        <p:cTn id="23" dur="500" fill="hold"/>
                                        <p:tgtEl>
                                          <p:spTgt spid="1030"/>
                                        </p:tgtEl>
                                        <p:attrNameLst>
                                          <p:attrName>ppt_h</p:attrName>
                                        </p:attrNameLst>
                                      </p:cBhvr>
                                      <p:tavLst>
                                        <p:tav tm="0">
                                          <p:val>
                                            <p:fltVal val="0"/>
                                          </p:val>
                                        </p:tav>
                                        <p:tav tm="100000">
                                          <p:val>
                                            <p:strVal val="#ppt_h"/>
                                          </p:val>
                                        </p:tav>
                                      </p:tavLst>
                                    </p:anim>
                                    <p:animEffect transition="in" filter="fade">
                                      <p:cBhvr>
                                        <p:cTn id="24" dur="500"/>
                                        <p:tgtEl>
                                          <p:spTgt spid="1030"/>
                                        </p:tgtEl>
                                      </p:cBhvr>
                                    </p:animEffect>
                                  </p:childTnLst>
                                </p:cTn>
                              </p:par>
                            </p:childTnLst>
                          </p:cTn>
                        </p:par>
                        <p:par>
                          <p:cTn id="25" fill="hold">
                            <p:stCondLst>
                              <p:cond delay="1000"/>
                            </p:stCondLst>
                            <p:childTnLst>
                              <p:par>
                                <p:cTn id="26" presetID="12" presetClass="entr" presetSubtype="4" fill="hold" grpId="0" nodeType="after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p:tgtEl>
                                          <p:spTgt spid="13"/>
                                        </p:tgtEl>
                                        <p:attrNameLst>
                                          <p:attrName>ppt_y</p:attrName>
                                        </p:attrNameLst>
                                      </p:cBhvr>
                                      <p:tavLst>
                                        <p:tav tm="0">
                                          <p:val>
                                            <p:strVal val="#ppt_y+#ppt_h*1.125000"/>
                                          </p:val>
                                        </p:tav>
                                        <p:tav tm="100000">
                                          <p:val>
                                            <p:strVal val="#ppt_y"/>
                                          </p:val>
                                        </p:tav>
                                      </p:tavLst>
                                    </p:anim>
                                    <p:animEffect transition="in" filter="wipe(up)">
                                      <p:cBhvr>
                                        <p:cTn id="29" dur="500"/>
                                        <p:tgtEl>
                                          <p:spTgt spid="13"/>
                                        </p:tgtEl>
                                      </p:cBhvr>
                                    </p:animEffect>
                                  </p:childTnLst>
                                </p:cTn>
                              </p:par>
                            </p:childTnLst>
                          </p:cTn>
                        </p:par>
                        <p:par>
                          <p:cTn id="30" fill="hold">
                            <p:stCondLst>
                              <p:cond delay="1500"/>
                            </p:stCondLst>
                            <p:childTnLst>
                              <p:par>
                                <p:cTn id="31" presetID="22" presetClass="entr" presetSubtype="8"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wipe(left)">
                                      <p:cBhvr>
                                        <p:cTn id="33" dur="1000"/>
                                        <p:tgtEl>
                                          <p:spTgt spid="12"/>
                                        </p:tgtEl>
                                      </p:cBhvr>
                                    </p:animEffect>
                                  </p:childTnLst>
                                </p:cTn>
                              </p:par>
                            </p:childTnLst>
                          </p:cTn>
                        </p:par>
                        <p:par>
                          <p:cTn id="34" fill="hold">
                            <p:stCondLst>
                              <p:cond delay="2500"/>
                            </p:stCondLst>
                            <p:childTnLst>
                              <p:par>
                                <p:cTn id="35" presetID="22" presetClass="entr" presetSubtype="8" fill="hold"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wipe(left)">
                                      <p:cBhvr>
                                        <p:cTn id="3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2" grpId="0"/>
      <p:bldP spid="13" grpId="0"/>
      <p:bldP spid="4" grpId="0" animBg="1"/>
    </p:bldLst>
  </p:timing>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BCE2F27-1948-4AAF-B7D2-B7B4F23C2784}"/>
              </a:ext>
            </a:extLst>
          </p:cNvPr>
          <p:cNvSpPr/>
          <p:nvPr/>
        </p:nvSpPr>
        <p:spPr>
          <a:xfrm>
            <a:off x="911214" y="1532185"/>
            <a:ext cx="10369571" cy="1289456"/>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dirty="0"/>
              <a:t>（</a:t>
            </a:r>
            <a:r>
              <a:rPr lang="en-US" altLang="zh-CN" b="1" dirty="0"/>
              <a:t>3</a:t>
            </a:r>
            <a:r>
              <a:rPr lang="zh-CN" altLang="zh-CN" b="1" dirty="0"/>
              <a:t>）不等于运算符“</a:t>
            </a:r>
            <a:r>
              <a:rPr lang="en-US" altLang="zh-CN" b="1" dirty="0"/>
              <a:t>&lt;&gt;</a:t>
            </a:r>
            <a:r>
              <a:rPr lang="zh-CN" altLang="zh-CN" b="1" dirty="0"/>
              <a:t>”或者“</a:t>
            </a:r>
            <a:r>
              <a:rPr lang="en-US" altLang="zh-CN" b="1" dirty="0"/>
              <a:t>!=</a:t>
            </a:r>
            <a:r>
              <a:rPr lang="zh-CN" altLang="zh-CN" b="1" dirty="0"/>
              <a:t>”</a:t>
            </a:r>
          </a:p>
          <a:p>
            <a:pPr marL="539750" algn="just">
              <a:lnSpc>
                <a:spcPct val="150000"/>
              </a:lnSpc>
            </a:pPr>
            <a:r>
              <a:rPr lang="zh-CN" altLang="zh-CN" dirty="0"/>
              <a:t>用于数字、字符串、表达式不相等的判断。如果不相等，返回值为</a:t>
            </a:r>
            <a:r>
              <a:rPr lang="en-US" altLang="zh-CN" dirty="0"/>
              <a:t>1</a:t>
            </a:r>
            <a:r>
              <a:rPr lang="zh-CN" altLang="zh-CN" dirty="0"/>
              <a:t>；否则返回值为</a:t>
            </a:r>
            <a:r>
              <a:rPr lang="en-US" altLang="zh-CN" dirty="0"/>
              <a:t>0</a:t>
            </a:r>
            <a:r>
              <a:rPr lang="zh-CN" altLang="zh-CN" dirty="0"/>
              <a:t>。这两个运算符不能用于判断空值（</a:t>
            </a:r>
            <a:r>
              <a:rPr lang="en-US" altLang="zh-CN" dirty="0"/>
              <a:t>NULL</a:t>
            </a:r>
            <a:r>
              <a:rPr lang="zh-CN" altLang="zh-CN" dirty="0"/>
              <a:t>）。</a:t>
            </a:r>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308645"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a:solidFill>
                  <a:srgbClr val="228EB0"/>
                </a:solidFill>
                <a:latin typeface="+mn-ea"/>
              </a:rPr>
              <a:t>2 </a:t>
            </a:r>
            <a:r>
              <a:rPr lang="zh-CN" altLang="en-US" sz="2800" b="1">
                <a:solidFill>
                  <a:srgbClr val="228EB0"/>
                </a:solidFill>
                <a:latin typeface="+mn-ea"/>
              </a:rPr>
              <a:t>比较运算符</a:t>
            </a:r>
            <a:endParaRPr lang="zh-CN" altLang="en-US" sz="2800" b="1" dirty="0">
              <a:solidFill>
                <a:srgbClr val="228EB0"/>
              </a:solidFill>
              <a:latin typeface="+mn-ea"/>
            </a:endParaRPr>
          </a:p>
        </p:txBody>
      </p:sp>
      <p:sp>
        <p:nvSpPr>
          <p:cNvPr id="14" name="矩形 13">
            <a:extLst>
              <a:ext uri="{FF2B5EF4-FFF2-40B4-BE49-F238E27FC236}">
                <a16:creationId xmlns:a16="http://schemas.microsoft.com/office/drawing/2014/main" id="{587A914B-B51C-4ACE-BDD5-6EE7C7C6956A}"/>
              </a:ext>
            </a:extLst>
          </p:cNvPr>
          <p:cNvSpPr/>
          <p:nvPr/>
        </p:nvSpPr>
        <p:spPr>
          <a:xfrm>
            <a:off x="911214" y="3021219"/>
            <a:ext cx="10369571" cy="1289456"/>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a:t>（</a:t>
            </a:r>
            <a:r>
              <a:rPr lang="en-US" altLang="zh-CN" b="1"/>
              <a:t>4</a:t>
            </a:r>
            <a:r>
              <a:rPr lang="zh-CN" altLang="zh-CN" b="1"/>
              <a:t>）小于或等于运算符“</a:t>
            </a:r>
            <a:r>
              <a:rPr lang="en-US" altLang="zh-CN" b="1"/>
              <a:t>&lt;=</a:t>
            </a:r>
            <a:r>
              <a:rPr lang="zh-CN" altLang="zh-CN" b="1"/>
              <a:t>”</a:t>
            </a:r>
          </a:p>
          <a:p>
            <a:pPr marL="539750" algn="just">
              <a:lnSpc>
                <a:spcPct val="150000"/>
              </a:lnSpc>
            </a:pPr>
            <a:r>
              <a:rPr lang="zh-CN" altLang="zh-CN"/>
              <a:t>用来判断左边的操作数是否小于或等于右边的操作数。如果小于或等于，返回值为</a:t>
            </a:r>
            <a:r>
              <a:rPr lang="en-US" altLang="zh-CN"/>
              <a:t>1</a:t>
            </a:r>
            <a:r>
              <a:rPr lang="zh-CN" altLang="zh-CN"/>
              <a:t>；否则返回值为</a:t>
            </a:r>
            <a:r>
              <a:rPr lang="en-US" altLang="zh-CN"/>
              <a:t>0</a:t>
            </a:r>
            <a:r>
              <a:rPr lang="zh-CN" altLang="zh-CN"/>
              <a:t>。“</a:t>
            </a:r>
            <a:r>
              <a:rPr lang="en-US" altLang="zh-CN"/>
              <a:t>&lt;=</a:t>
            </a:r>
            <a:r>
              <a:rPr lang="zh-CN" altLang="zh-CN"/>
              <a:t>”不能用于判断空值。</a:t>
            </a:r>
          </a:p>
        </p:txBody>
      </p:sp>
      <p:sp>
        <p:nvSpPr>
          <p:cNvPr id="16" name="矩形 15">
            <a:extLst>
              <a:ext uri="{FF2B5EF4-FFF2-40B4-BE49-F238E27FC236}">
                <a16:creationId xmlns:a16="http://schemas.microsoft.com/office/drawing/2014/main" id="{15C1CEDA-127F-4618-A096-94539DA12311}"/>
              </a:ext>
            </a:extLst>
          </p:cNvPr>
          <p:cNvSpPr/>
          <p:nvPr/>
        </p:nvSpPr>
        <p:spPr>
          <a:xfrm>
            <a:off x="911214" y="4510253"/>
            <a:ext cx="10369571" cy="1289456"/>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a:t>（</a:t>
            </a:r>
            <a:r>
              <a:rPr lang="en-US" altLang="zh-CN" b="1"/>
              <a:t>5</a:t>
            </a:r>
            <a:r>
              <a:rPr lang="zh-CN" altLang="zh-CN" b="1"/>
              <a:t>）小于运算符“</a:t>
            </a:r>
            <a:r>
              <a:rPr lang="en-US" altLang="zh-CN" b="1"/>
              <a:t>&lt;</a:t>
            </a:r>
            <a:r>
              <a:rPr lang="zh-CN" altLang="zh-CN" b="1"/>
              <a:t>”</a:t>
            </a:r>
          </a:p>
          <a:p>
            <a:pPr marL="539750" algn="just">
              <a:lnSpc>
                <a:spcPct val="150000"/>
              </a:lnSpc>
            </a:pPr>
            <a:r>
              <a:rPr lang="zh-CN" altLang="zh-CN"/>
              <a:t>用来判断左边的操作数是否小于右边的操作数。如果小于，返回值为</a:t>
            </a:r>
            <a:r>
              <a:rPr lang="en-US" altLang="zh-CN"/>
              <a:t>1</a:t>
            </a:r>
            <a:r>
              <a:rPr lang="zh-CN" altLang="zh-CN"/>
              <a:t>；否则返回值为</a:t>
            </a:r>
            <a:r>
              <a:rPr lang="en-US" altLang="zh-CN"/>
              <a:t>0</a:t>
            </a:r>
            <a:r>
              <a:rPr lang="zh-CN" altLang="zh-CN"/>
              <a:t>。“</a:t>
            </a:r>
            <a:r>
              <a:rPr lang="en-US" altLang="zh-CN"/>
              <a:t>&lt;</a:t>
            </a:r>
            <a:r>
              <a:rPr lang="zh-CN" altLang="zh-CN"/>
              <a:t>”不能用于判断空值。</a:t>
            </a:r>
          </a:p>
        </p:txBody>
      </p:sp>
    </p:spTree>
    <p:extLst>
      <p:ext uri="{BB962C8B-B14F-4D97-AF65-F5344CB8AC3E}">
        <p14:creationId xmlns:p14="http://schemas.microsoft.com/office/powerpoint/2010/main" val="415906791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1"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ipe(up)">
                                      <p:cBhvr>
                                        <p:cTn id="21" dur="500"/>
                                        <p:tgtEl>
                                          <p:spTgt spid="14"/>
                                        </p:tgtEl>
                                      </p:cBhvr>
                                    </p:animEffect>
                                  </p:childTnLst>
                                </p:cTn>
                              </p:par>
                            </p:childTnLst>
                          </p:cTn>
                        </p:par>
                        <p:par>
                          <p:cTn id="22" fill="hold">
                            <p:stCondLst>
                              <p:cond delay="2500"/>
                            </p:stCondLst>
                            <p:childTnLst>
                              <p:par>
                                <p:cTn id="23" presetID="22" presetClass="entr" presetSubtype="1"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ipe(up)">
                                      <p:cBhvr>
                                        <p:cTn id="2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2" grpId="0"/>
      <p:bldP spid="14" grpId="0"/>
      <p:bldP spid="16" grpId="0"/>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BCE2F27-1948-4AAF-B7D2-B7B4F23C2784}"/>
              </a:ext>
            </a:extLst>
          </p:cNvPr>
          <p:cNvSpPr/>
          <p:nvPr/>
        </p:nvSpPr>
        <p:spPr>
          <a:xfrm>
            <a:off x="911214" y="1320351"/>
            <a:ext cx="10369571" cy="873957"/>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a:t>【实例</a:t>
            </a:r>
            <a:r>
              <a:rPr lang="en-US" altLang="zh-CN" b="1"/>
              <a:t>10-34</a:t>
            </a:r>
            <a:r>
              <a:rPr lang="zh-CN" altLang="zh-CN" b="1"/>
              <a:t>】</a:t>
            </a:r>
            <a:r>
              <a:rPr lang="zh-CN" altLang="zh-CN"/>
              <a:t>：创建名为</a:t>
            </a:r>
            <a:r>
              <a:rPr lang="en-US" altLang="zh-CN"/>
              <a:t>welcome_new</a:t>
            </a:r>
            <a:r>
              <a:rPr lang="zh-CN" altLang="zh-CN"/>
              <a:t>的存储过程：根据学号自动输出欢迎词“欢迎你！</a:t>
            </a:r>
            <a:r>
              <a:rPr lang="en-US" altLang="zh-CN"/>
              <a:t>XXX</a:t>
            </a:r>
            <a:r>
              <a:rPr lang="zh-CN" altLang="zh-CN"/>
              <a:t>同学</a:t>
            </a:r>
            <a:r>
              <a:rPr lang="en-US" altLang="zh-CN"/>
              <a:t>!</a:t>
            </a:r>
            <a:r>
              <a:rPr lang="zh-CN" altLang="zh-CN"/>
              <a:t>”。</a:t>
            </a:r>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667718" cy="523220"/>
          </a:xfrm>
          <a:prstGeom prst="rect">
            <a:avLst/>
          </a:prstGeom>
          <a:noFill/>
        </p:spPr>
        <p:txBody>
          <a:bodyPr wrap="none" rtlCol="0">
            <a:spAutoFit/>
            <a:scene3d>
              <a:camera prst="orthographicFront"/>
              <a:lightRig rig="threePt" dir="t"/>
            </a:scene3d>
            <a:sp3d contourW="12700"/>
          </a:bodyPr>
          <a:lstStyle/>
          <a:p>
            <a:pPr lvl="0">
              <a:defRPr/>
            </a:pPr>
            <a:r>
              <a:rPr lang="en-US" altLang="zh-CN" sz="2800" b="1">
                <a:solidFill>
                  <a:srgbClr val="228EB0"/>
                </a:solidFill>
                <a:latin typeface="+mn-ea"/>
              </a:rPr>
              <a:t>2 </a:t>
            </a:r>
            <a:r>
              <a:rPr lang="zh-CN" altLang="en-US" sz="2800" b="1">
                <a:solidFill>
                  <a:srgbClr val="228EB0"/>
                </a:solidFill>
                <a:latin typeface="+mn-ea"/>
              </a:rPr>
              <a:t>创建存储过程</a:t>
            </a:r>
            <a:endParaRPr lang="zh-CN" altLang="en-US" sz="2800" b="1" dirty="0">
              <a:solidFill>
                <a:srgbClr val="228EB0"/>
              </a:solidFill>
              <a:latin typeface="+mn-ea"/>
            </a:endParaRPr>
          </a:p>
        </p:txBody>
      </p:sp>
      <p:sp>
        <p:nvSpPr>
          <p:cNvPr id="12" name="矩形 11">
            <a:extLst>
              <a:ext uri="{FF2B5EF4-FFF2-40B4-BE49-F238E27FC236}">
                <a16:creationId xmlns:a16="http://schemas.microsoft.com/office/drawing/2014/main" id="{AAC04997-85EE-43D0-B63B-F69E4307940B}"/>
              </a:ext>
            </a:extLst>
          </p:cNvPr>
          <p:cNvSpPr/>
          <p:nvPr/>
        </p:nvSpPr>
        <p:spPr>
          <a:xfrm>
            <a:off x="911214" y="5408333"/>
            <a:ext cx="10369571" cy="873957"/>
          </a:xfrm>
          <a:prstGeom prst="rect">
            <a:avLst/>
          </a:prstGeom>
        </p:spPr>
        <p:txBody>
          <a:bodyPr wrap="square">
            <a:spAutoFit/>
            <a:scene3d>
              <a:camera prst="orthographicFront"/>
              <a:lightRig rig="threePt" dir="t"/>
            </a:scene3d>
            <a:sp3d contourW="12700"/>
          </a:bodyPr>
          <a:lstStyle/>
          <a:p>
            <a:pPr algn="just">
              <a:lnSpc>
                <a:spcPct val="150000"/>
              </a:lnSpc>
            </a:pPr>
            <a:r>
              <a:rPr lang="zh-CN" altLang="en-US" b="1">
                <a:solidFill>
                  <a:srgbClr val="0069B8"/>
                </a:solidFill>
              </a:rPr>
              <a:t>注意：</a:t>
            </a:r>
            <a:r>
              <a:rPr lang="zh-CN" altLang="zh-CN"/>
              <a:t>无论编写用户自定义函数还是创建存储过程，都务必要先指定与之关联的数据库。否则</a:t>
            </a:r>
            <a:r>
              <a:rPr lang="en-US" altLang="zh-CN"/>
              <a:t>MySQL</a:t>
            </a:r>
            <a:r>
              <a:rPr lang="zh-CN" altLang="zh-CN"/>
              <a:t>会给出如报错信息</a:t>
            </a:r>
            <a:r>
              <a:rPr lang="zh-CN" altLang="en-US"/>
              <a:t>“</a:t>
            </a:r>
            <a:r>
              <a:rPr lang="en-US" altLang="zh-CN"/>
              <a:t>ERROR 1046 (3D000): No database selected</a:t>
            </a:r>
            <a:r>
              <a:rPr lang="zh-CN" altLang="en-US"/>
              <a:t>”</a:t>
            </a:r>
            <a:r>
              <a:rPr lang="zh-CN" altLang="zh-CN"/>
              <a:t>，提醒用户没有选择数据库。</a:t>
            </a:r>
          </a:p>
        </p:txBody>
      </p:sp>
      <p:pic>
        <p:nvPicPr>
          <p:cNvPr id="7" name="图片 6">
            <a:extLst>
              <a:ext uri="{FF2B5EF4-FFF2-40B4-BE49-F238E27FC236}">
                <a16:creationId xmlns:a16="http://schemas.microsoft.com/office/drawing/2014/main" id="{B23D0A3E-A146-4F39-B310-696DAB046B14}"/>
              </a:ext>
            </a:extLst>
          </p:cNvPr>
          <p:cNvPicPr>
            <a:picLocks noChangeAspect="1"/>
          </p:cNvPicPr>
          <p:nvPr/>
        </p:nvPicPr>
        <p:blipFill>
          <a:blip r:embed="rId3"/>
          <a:stretch>
            <a:fillRect/>
          </a:stretch>
        </p:blipFill>
        <p:spPr>
          <a:xfrm>
            <a:off x="2943618" y="2226733"/>
            <a:ext cx="6304762" cy="2828571"/>
          </a:xfrm>
          <a:prstGeom prst="rect">
            <a:avLst/>
          </a:prstGeom>
        </p:spPr>
      </p:pic>
    </p:spTree>
    <p:extLst>
      <p:ext uri="{BB962C8B-B14F-4D97-AF65-F5344CB8AC3E}">
        <p14:creationId xmlns:p14="http://schemas.microsoft.com/office/powerpoint/2010/main" val="61319933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childTnLst>
                          </p:cTn>
                        </p:par>
                        <p:par>
                          <p:cTn id="22" fill="hold">
                            <p:stCondLst>
                              <p:cond delay="2500"/>
                            </p:stCondLst>
                            <p:childTnLst>
                              <p:par>
                                <p:cTn id="23" presetID="22" presetClass="entr" presetSubtype="1"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up)">
                                      <p:cBhvr>
                                        <p:cTn id="2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2" grpId="0"/>
      <p:bldP spid="12" grpId="0"/>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BCE2F27-1948-4AAF-B7D2-B7B4F23C2784}"/>
              </a:ext>
            </a:extLst>
          </p:cNvPr>
          <p:cNvSpPr/>
          <p:nvPr/>
        </p:nvSpPr>
        <p:spPr>
          <a:xfrm>
            <a:off x="911214" y="1326197"/>
            <a:ext cx="10369571" cy="873957"/>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dirty="0"/>
              <a:t>存储过程同样需要被调用才能真正发挥作用。与调用函数不同，必须使用</a:t>
            </a:r>
            <a:r>
              <a:rPr lang="en-US" altLang="zh-CN" b="1" dirty="0">
                <a:solidFill>
                  <a:srgbClr val="0069B8"/>
                </a:solidFill>
              </a:rPr>
              <a:t>CALL</a:t>
            </a:r>
            <a:r>
              <a:rPr lang="zh-CN" altLang="zh-CN" dirty="0"/>
              <a:t>语句才能调用存储过程。具体语法格式如下：</a:t>
            </a:r>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667718"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a:solidFill>
                  <a:srgbClr val="228EB0"/>
                </a:solidFill>
                <a:latin typeface="+mn-ea"/>
              </a:rPr>
              <a:t>3 </a:t>
            </a:r>
            <a:r>
              <a:rPr lang="zh-CN" altLang="en-US" sz="2800" b="1">
                <a:solidFill>
                  <a:srgbClr val="228EB0"/>
                </a:solidFill>
                <a:latin typeface="+mn-ea"/>
              </a:rPr>
              <a:t>调用存储过程</a:t>
            </a:r>
            <a:endParaRPr lang="zh-CN" altLang="en-US" sz="2800" b="1" dirty="0">
              <a:solidFill>
                <a:srgbClr val="228EB0"/>
              </a:solidFill>
              <a:latin typeface="+mn-ea"/>
            </a:endParaRPr>
          </a:p>
        </p:txBody>
      </p:sp>
      <p:sp>
        <p:nvSpPr>
          <p:cNvPr id="23" name="矩形 22">
            <a:extLst>
              <a:ext uri="{FF2B5EF4-FFF2-40B4-BE49-F238E27FC236}">
                <a16:creationId xmlns:a16="http://schemas.microsoft.com/office/drawing/2014/main" id="{F355329A-A6C5-4204-9AAA-C60DDB24B648}"/>
              </a:ext>
            </a:extLst>
          </p:cNvPr>
          <p:cNvSpPr/>
          <p:nvPr/>
        </p:nvSpPr>
        <p:spPr>
          <a:xfrm>
            <a:off x="911214" y="3340513"/>
            <a:ext cx="10369571" cy="2951449"/>
          </a:xfrm>
          <a:prstGeom prst="rect">
            <a:avLst/>
          </a:prstGeom>
        </p:spPr>
        <p:txBody>
          <a:bodyPr wrap="square">
            <a:spAutoFit/>
            <a:scene3d>
              <a:camera prst="orthographicFront"/>
              <a:lightRig rig="threePt" dir="t"/>
            </a:scene3d>
            <a:sp3d contourW="12700"/>
          </a:bodyPr>
          <a:lstStyle/>
          <a:p>
            <a:pPr marL="285750" lvl="0" indent="-285750" algn="just">
              <a:lnSpc>
                <a:spcPct val="150000"/>
              </a:lnSpc>
              <a:buFont typeface="Arial" panose="020B0604020202020204" pitchFamily="34" charset="0"/>
              <a:buChar char="•"/>
            </a:pPr>
            <a:r>
              <a:rPr lang="en-US" altLang="zh-CN" b="1" dirty="0"/>
              <a:t>&lt;</a:t>
            </a:r>
            <a:r>
              <a:rPr lang="zh-CN" altLang="zh-CN" b="1" dirty="0"/>
              <a:t>数据库名</a:t>
            </a:r>
            <a:r>
              <a:rPr lang="en-US" altLang="zh-CN" b="1" dirty="0"/>
              <a:t>&gt;</a:t>
            </a:r>
            <a:r>
              <a:rPr lang="zh-CN" altLang="zh-CN" b="1" dirty="0"/>
              <a:t>：</a:t>
            </a:r>
            <a:r>
              <a:rPr lang="zh-CN" altLang="zh-CN" dirty="0"/>
              <a:t>由于存储过程是与数据库相关的，所以如果要在某个数据库中使用另一个数据库相关的存储过程，则需要在调用时以“</a:t>
            </a:r>
            <a:r>
              <a:rPr lang="zh-CN" altLang="zh-CN" b="1" dirty="0">
                <a:solidFill>
                  <a:srgbClr val="0069B8"/>
                </a:solidFill>
              </a:rPr>
              <a:t>数据库名</a:t>
            </a:r>
            <a:r>
              <a:rPr lang="en-US" altLang="zh-CN" b="1" dirty="0">
                <a:solidFill>
                  <a:srgbClr val="0069B8"/>
                </a:solidFill>
              </a:rPr>
              <a:t>.</a:t>
            </a:r>
            <a:r>
              <a:rPr lang="zh-CN" altLang="zh-CN" b="1" dirty="0">
                <a:solidFill>
                  <a:srgbClr val="0069B8"/>
                </a:solidFill>
              </a:rPr>
              <a:t>存储过程名</a:t>
            </a:r>
            <a:r>
              <a:rPr lang="zh-CN" altLang="zh-CN" dirty="0"/>
              <a:t>”的形式指明要调用的是哪个数据库中的哪个存储过程。</a:t>
            </a:r>
          </a:p>
          <a:p>
            <a:pPr marL="285750" lvl="0" indent="-285750" algn="just">
              <a:lnSpc>
                <a:spcPct val="150000"/>
              </a:lnSpc>
              <a:buFont typeface="Arial" panose="020B0604020202020204" pitchFamily="34" charset="0"/>
              <a:buChar char="•"/>
            </a:pPr>
            <a:r>
              <a:rPr lang="en-US" altLang="zh-CN" b="1" dirty="0"/>
              <a:t>&lt;</a:t>
            </a:r>
            <a:r>
              <a:rPr lang="zh-CN" altLang="zh-CN" b="1" dirty="0"/>
              <a:t>存储过程名</a:t>
            </a:r>
            <a:r>
              <a:rPr lang="en-US" altLang="zh-CN" b="1" dirty="0"/>
              <a:t>&gt;</a:t>
            </a:r>
            <a:r>
              <a:rPr lang="zh-CN" altLang="zh-CN" b="1" dirty="0"/>
              <a:t>：</a:t>
            </a:r>
            <a:r>
              <a:rPr lang="zh-CN" altLang="zh-CN" dirty="0"/>
              <a:t>要调用的存储过程的名字。</a:t>
            </a:r>
          </a:p>
          <a:p>
            <a:pPr marL="285750" lvl="0" indent="-285750" algn="just">
              <a:lnSpc>
                <a:spcPct val="150000"/>
              </a:lnSpc>
              <a:buFont typeface="Arial" panose="020B0604020202020204" pitchFamily="34" charset="0"/>
              <a:buChar char="•"/>
            </a:pPr>
            <a:r>
              <a:rPr lang="en-US" altLang="zh-CN" b="1" dirty="0"/>
              <a:t>&lt;</a:t>
            </a:r>
            <a:r>
              <a:rPr lang="zh-CN" altLang="zh-CN" b="1" dirty="0"/>
              <a:t>参数列表</a:t>
            </a:r>
            <a:r>
              <a:rPr lang="en-US" altLang="zh-CN" b="1" dirty="0"/>
              <a:t>&gt;</a:t>
            </a:r>
            <a:r>
              <a:rPr lang="zh-CN" altLang="zh-CN" b="1" dirty="0"/>
              <a:t>：</a:t>
            </a:r>
            <a:r>
              <a:rPr lang="zh-CN" altLang="zh-CN" dirty="0"/>
              <a:t>调用存储过程时的参数列表必须与创建存储过程时的参数列表对应。此外，当被调用的存储过程参数列表前是</a:t>
            </a:r>
            <a:r>
              <a:rPr lang="en-US" altLang="zh-CN" b="1" dirty="0">
                <a:solidFill>
                  <a:srgbClr val="0069B8"/>
                </a:solidFill>
              </a:rPr>
              <a:t>IN</a:t>
            </a:r>
            <a:r>
              <a:rPr lang="zh-CN" altLang="zh-CN" dirty="0"/>
              <a:t>时，调用语句中的参数列表既可以是数据也可以是存储数据的变量；如果是</a:t>
            </a:r>
            <a:r>
              <a:rPr lang="en-US" altLang="zh-CN" b="1" dirty="0">
                <a:solidFill>
                  <a:srgbClr val="0069B8"/>
                </a:solidFill>
              </a:rPr>
              <a:t>OUT</a:t>
            </a:r>
            <a:r>
              <a:rPr lang="zh-CN" altLang="zh-CN" dirty="0"/>
              <a:t>或</a:t>
            </a:r>
            <a:r>
              <a:rPr lang="en-US" altLang="zh-CN" b="1" dirty="0">
                <a:solidFill>
                  <a:srgbClr val="0069B8"/>
                </a:solidFill>
              </a:rPr>
              <a:t>INOUT</a:t>
            </a:r>
            <a:r>
              <a:rPr lang="zh-CN" altLang="zh-CN" dirty="0"/>
              <a:t>时，则调用语句的参数列表中必须是用来存储数据的变量。</a:t>
            </a:r>
          </a:p>
        </p:txBody>
      </p:sp>
      <p:sp>
        <p:nvSpPr>
          <p:cNvPr id="11" name="矩形 10">
            <a:extLst>
              <a:ext uri="{FF2B5EF4-FFF2-40B4-BE49-F238E27FC236}">
                <a16:creationId xmlns:a16="http://schemas.microsoft.com/office/drawing/2014/main" id="{90A9ABFD-4ED8-4A4F-9D27-D9A0E9CE777C}"/>
              </a:ext>
            </a:extLst>
          </p:cNvPr>
          <p:cNvSpPr/>
          <p:nvPr/>
        </p:nvSpPr>
        <p:spPr>
          <a:xfrm>
            <a:off x="2344209" y="2543441"/>
            <a:ext cx="7503582" cy="521448"/>
          </a:xfrm>
          <a:prstGeom prst="rect">
            <a:avLst/>
          </a:prstGeom>
          <a:solidFill>
            <a:schemeClr val="accent1">
              <a:lumMod val="20000"/>
              <a:lumOff val="80000"/>
            </a:schemeClr>
          </a:solidFill>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r>
              <a:rPr lang="en-US" altLang="zh-CN" sz="1600" b="1"/>
              <a:t>CALL [&lt;</a:t>
            </a:r>
            <a:r>
              <a:rPr lang="zh-CN" altLang="zh-CN" sz="1600" b="1"/>
              <a:t>数据库名</a:t>
            </a:r>
            <a:r>
              <a:rPr lang="en-US" altLang="zh-CN" sz="1600" b="1"/>
              <a:t>&gt;.]&lt;</a:t>
            </a:r>
            <a:r>
              <a:rPr lang="zh-CN" altLang="zh-CN" sz="1600" b="1"/>
              <a:t>存储过程名</a:t>
            </a:r>
            <a:r>
              <a:rPr lang="en-US" altLang="zh-CN" sz="1600" b="1"/>
              <a:t>&gt; ([&lt;</a:t>
            </a:r>
            <a:r>
              <a:rPr lang="zh-CN" altLang="zh-CN" sz="1600" b="1"/>
              <a:t>参数列表</a:t>
            </a:r>
            <a:r>
              <a:rPr lang="en-US" altLang="zh-CN" sz="1600" b="1"/>
              <a:t>&gt;])</a:t>
            </a:r>
            <a:endParaRPr lang="zh-CN" altLang="zh-CN" sz="1600" b="1"/>
          </a:p>
        </p:txBody>
      </p:sp>
    </p:spTree>
    <p:extLst>
      <p:ext uri="{BB962C8B-B14F-4D97-AF65-F5344CB8AC3E}">
        <p14:creationId xmlns:p14="http://schemas.microsoft.com/office/powerpoint/2010/main" val="20408545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left)">
                                      <p:cBhvr>
                                        <p:cTn id="21" dur="500"/>
                                        <p:tgtEl>
                                          <p:spTgt spid="11"/>
                                        </p:tgtEl>
                                      </p:cBhvr>
                                    </p:animEffect>
                                  </p:childTnLst>
                                </p:cTn>
                              </p:par>
                            </p:childTnLst>
                          </p:cTn>
                        </p:par>
                        <p:par>
                          <p:cTn id="22" fill="hold">
                            <p:stCondLst>
                              <p:cond delay="2500"/>
                            </p:stCondLst>
                            <p:childTnLst>
                              <p:par>
                                <p:cTn id="23" presetID="22" presetClass="entr" presetSubtype="1" fill="hold" grpId="0"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wipe(up)">
                                      <p:cBhvr>
                                        <p:cTn id="2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2" grpId="0"/>
      <p:bldP spid="23" grpId="0"/>
      <p:bldP spid="11" grpId="0" animBg="1"/>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BCE2F27-1948-4AAF-B7D2-B7B4F23C2784}"/>
              </a:ext>
            </a:extLst>
          </p:cNvPr>
          <p:cNvSpPr/>
          <p:nvPr/>
        </p:nvSpPr>
        <p:spPr>
          <a:xfrm>
            <a:off x="911214" y="1605697"/>
            <a:ext cx="10369571" cy="458459"/>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a:t>【实例</a:t>
            </a:r>
            <a:r>
              <a:rPr lang="en-US" altLang="zh-CN" b="1"/>
              <a:t>10-35</a:t>
            </a:r>
            <a:r>
              <a:rPr lang="zh-CN" altLang="zh-CN" b="1"/>
              <a:t>】</a:t>
            </a:r>
            <a:r>
              <a:rPr lang="zh-CN" altLang="zh-CN"/>
              <a:t>：调用名为</a:t>
            </a:r>
            <a:r>
              <a:rPr lang="en-US" altLang="zh-CN"/>
              <a:t>welcome_new</a:t>
            </a:r>
            <a:r>
              <a:rPr lang="zh-CN" altLang="zh-CN"/>
              <a:t>的存储过程。</a:t>
            </a:r>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667718" cy="523220"/>
          </a:xfrm>
          <a:prstGeom prst="rect">
            <a:avLst/>
          </a:prstGeom>
          <a:noFill/>
        </p:spPr>
        <p:txBody>
          <a:bodyPr wrap="none" rtlCol="0">
            <a:spAutoFit/>
            <a:scene3d>
              <a:camera prst="orthographicFront"/>
              <a:lightRig rig="threePt" dir="t"/>
            </a:scene3d>
            <a:sp3d contourW="12700"/>
          </a:bodyPr>
          <a:lstStyle/>
          <a:p>
            <a:pPr lvl="0">
              <a:defRPr/>
            </a:pPr>
            <a:r>
              <a:rPr lang="en-US" altLang="zh-CN" sz="2800" b="1">
                <a:solidFill>
                  <a:srgbClr val="228EB0"/>
                </a:solidFill>
                <a:latin typeface="+mn-ea"/>
              </a:rPr>
              <a:t>3 </a:t>
            </a:r>
            <a:r>
              <a:rPr lang="zh-CN" altLang="en-US" sz="2800" b="1">
                <a:solidFill>
                  <a:srgbClr val="228EB0"/>
                </a:solidFill>
                <a:latin typeface="+mn-ea"/>
              </a:rPr>
              <a:t>调用存储过程</a:t>
            </a:r>
            <a:endParaRPr lang="zh-CN" altLang="en-US" sz="2800" b="1" dirty="0">
              <a:solidFill>
                <a:srgbClr val="228EB0"/>
              </a:solidFill>
              <a:latin typeface="+mn-ea"/>
            </a:endParaRPr>
          </a:p>
        </p:txBody>
      </p:sp>
      <p:pic>
        <p:nvPicPr>
          <p:cNvPr id="5" name="图片 4">
            <a:extLst>
              <a:ext uri="{FF2B5EF4-FFF2-40B4-BE49-F238E27FC236}">
                <a16:creationId xmlns:a16="http://schemas.microsoft.com/office/drawing/2014/main" id="{24C64FDE-B3D5-4105-B370-4B4728148EF6}"/>
              </a:ext>
            </a:extLst>
          </p:cNvPr>
          <p:cNvPicPr>
            <a:picLocks noChangeAspect="1"/>
          </p:cNvPicPr>
          <p:nvPr/>
        </p:nvPicPr>
        <p:blipFill>
          <a:blip r:embed="rId3"/>
          <a:stretch>
            <a:fillRect/>
          </a:stretch>
        </p:blipFill>
        <p:spPr>
          <a:xfrm>
            <a:off x="3815044" y="2530935"/>
            <a:ext cx="4561905" cy="647619"/>
          </a:xfrm>
          <a:prstGeom prst="rect">
            <a:avLst/>
          </a:prstGeom>
        </p:spPr>
      </p:pic>
      <p:pic>
        <p:nvPicPr>
          <p:cNvPr id="6" name="图片 5">
            <a:extLst>
              <a:ext uri="{FF2B5EF4-FFF2-40B4-BE49-F238E27FC236}">
                <a16:creationId xmlns:a16="http://schemas.microsoft.com/office/drawing/2014/main" id="{B5197841-FC0A-4BA9-97D4-AE67D941B1DC}"/>
              </a:ext>
            </a:extLst>
          </p:cNvPr>
          <p:cNvPicPr>
            <a:picLocks noChangeAspect="1"/>
          </p:cNvPicPr>
          <p:nvPr/>
        </p:nvPicPr>
        <p:blipFill>
          <a:blip r:embed="rId4"/>
          <a:stretch>
            <a:fillRect/>
          </a:stretch>
        </p:blipFill>
        <p:spPr>
          <a:xfrm>
            <a:off x="5115043" y="3563538"/>
            <a:ext cx="1961905" cy="628571"/>
          </a:xfrm>
          <a:prstGeom prst="rect">
            <a:avLst/>
          </a:prstGeom>
        </p:spPr>
      </p:pic>
    </p:spTree>
    <p:extLst>
      <p:ext uri="{BB962C8B-B14F-4D97-AF65-F5344CB8AC3E}">
        <p14:creationId xmlns:p14="http://schemas.microsoft.com/office/powerpoint/2010/main" val="17773622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left)">
                                      <p:cBhvr>
                                        <p:cTn id="21" dur="500"/>
                                        <p:tgtEl>
                                          <p:spTgt spid="5"/>
                                        </p:tgtEl>
                                      </p:cBhvr>
                                    </p:animEffect>
                                  </p:childTnLst>
                                </p:cTn>
                              </p:par>
                            </p:childTnLst>
                          </p:cTn>
                        </p:par>
                        <p:par>
                          <p:cTn id="22" fill="hold">
                            <p:stCondLst>
                              <p:cond delay="2500"/>
                            </p:stCondLst>
                            <p:childTnLst>
                              <p:par>
                                <p:cTn id="23" presetID="22" presetClass="entr" presetSubtype="8"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left)">
                                      <p:cBhvr>
                                        <p:cTn id="2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2" grpId="0"/>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BCE2F27-1948-4AAF-B7D2-B7B4F23C2784}"/>
              </a:ext>
            </a:extLst>
          </p:cNvPr>
          <p:cNvSpPr/>
          <p:nvPr/>
        </p:nvSpPr>
        <p:spPr>
          <a:xfrm>
            <a:off x="911214" y="1598566"/>
            <a:ext cx="10369571" cy="873957"/>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dirty="0"/>
              <a:t>在完成创建之后，可以使用</a:t>
            </a:r>
            <a:r>
              <a:rPr lang="en-US" altLang="zh-CN" dirty="0"/>
              <a:t>MySQL</a:t>
            </a:r>
            <a:r>
              <a:rPr lang="zh-CN" altLang="zh-CN" dirty="0"/>
              <a:t>中的特定语句查看存储过程的创建语句，所属数据库，创建时间及修改时间等信息。查看存储过程的创建语句的命令基本语法格式为：</a:t>
            </a:r>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667718"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a:solidFill>
                  <a:srgbClr val="228EB0"/>
                </a:solidFill>
                <a:latin typeface="+mn-ea"/>
              </a:rPr>
              <a:t>4 </a:t>
            </a:r>
            <a:r>
              <a:rPr lang="zh-CN" altLang="en-US" sz="2800" b="1">
                <a:solidFill>
                  <a:srgbClr val="228EB0"/>
                </a:solidFill>
                <a:latin typeface="+mn-ea"/>
              </a:rPr>
              <a:t>查看存储过程</a:t>
            </a:r>
            <a:endParaRPr lang="zh-CN" altLang="en-US" sz="2800" b="1" dirty="0">
              <a:solidFill>
                <a:srgbClr val="228EB0"/>
              </a:solidFill>
              <a:latin typeface="+mn-ea"/>
            </a:endParaRPr>
          </a:p>
        </p:txBody>
      </p:sp>
      <p:sp>
        <p:nvSpPr>
          <p:cNvPr id="11" name="矩形 10">
            <a:extLst>
              <a:ext uri="{FF2B5EF4-FFF2-40B4-BE49-F238E27FC236}">
                <a16:creationId xmlns:a16="http://schemas.microsoft.com/office/drawing/2014/main" id="{90A9ABFD-4ED8-4A4F-9D27-D9A0E9CE777C}"/>
              </a:ext>
            </a:extLst>
          </p:cNvPr>
          <p:cNvSpPr/>
          <p:nvPr/>
        </p:nvSpPr>
        <p:spPr>
          <a:xfrm>
            <a:off x="2344208" y="2859239"/>
            <a:ext cx="7503582" cy="521448"/>
          </a:xfrm>
          <a:prstGeom prst="rect">
            <a:avLst/>
          </a:prstGeom>
          <a:solidFill>
            <a:schemeClr val="accent1">
              <a:lumMod val="20000"/>
              <a:lumOff val="80000"/>
            </a:schemeClr>
          </a:solidFill>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r>
              <a:rPr lang="en-US" altLang="zh-CN" b="1" dirty="0"/>
              <a:t>SHOW CREATE PROCEDURE &lt;</a:t>
            </a:r>
            <a:r>
              <a:rPr lang="zh-CN" altLang="zh-CN" b="1" dirty="0"/>
              <a:t>过程名</a:t>
            </a:r>
            <a:r>
              <a:rPr lang="en-US" altLang="zh-CN" b="1" dirty="0"/>
              <a:t>&gt; &lt;\G | ;&gt;</a:t>
            </a:r>
            <a:endParaRPr lang="zh-CN" altLang="zh-CN" b="1" dirty="0"/>
          </a:p>
        </p:txBody>
      </p:sp>
      <p:sp>
        <p:nvSpPr>
          <p:cNvPr id="18" name="矩形 17">
            <a:extLst>
              <a:ext uri="{FF2B5EF4-FFF2-40B4-BE49-F238E27FC236}">
                <a16:creationId xmlns:a16="http://schemas.microsoft.com/office/drawing/2014/main" id="{0AAE0ED5-6F32-4405-8732-318E4D4D537C}"/>
              </a:ext>
            </a:extLst>
          </p:cNvPr>
          <p:cNvSpPr/>
          <p:nvPr/>
        </p:nvSpPr>
        <p:spPr>
          <a:xfrm>
            <a:off x="1055688" y="3767403"/>
            <a:ext cx="10369571" cy="1289456"/>
          </a:xfrm>
          <a:prstGeom prst="rect">
            <a:avLst/>
          </a:prstGeom>
        </p:spPr>
        <p:txBody>
          <a:bodyPr wrap="square">
            <a:spAutoFit/>
            <a:scene3d>
              <a:camera prst="orthographicFront"/>
              <a:lightRig rig="threePt" dir="t"/>
            </a:scene3d>
            <a:sp3d contourW="12700"/>
          </a:bodyPr>
          <a:lstStyle/>
          <a:p>
            <a:pPr marL="285750" lvl="0" indent="-285750">
              <a:lnSpc>
                <a:spcPct val="150000"/>
              </a:lnSpc>
              <a:buFont typeface="Arial" panose="020B0604020202020204" pitchFamily="34" charset="0"/>
              <a:buChar char="•"/>
            </a:pPr>
            <a:r>
              <a:rPr lang="en-US" altLang="zh-CN" b="1" dirty="0"/>
              <a:t>&lt;</a:t>
            </a:r>
            <a:r>
              <a:rPr lang="zh-CN" altLang="zh-CN" b="1" dirty="0"/>
              <a:t>过程名</a:t>
            </a:r>
            <a:r>
              <a:rPr lang="en-US" altLang="zh-CN" b="1" dirty="0"/>
              <a:t>&gt;</a:t>
            </a:r>
            <a:r>
              <a:rPr lang="zh-CN" altLang="zh-CN" b="1" dirty="0"/>
              <a:t>：</a:t>
            </a:r>
            <a:r>
              <a:rPr lang="zh-CN" altLang="zh-CN" dirty="0"/>
              <a:t>要查看的存储过程的名称。</a:t>
            </a:r>
          </a:p>
          <a:p>
            <a:pPr marL="285750" indent="-285750">
              <a:lnSpc>
                <a:spcPct val="150000"/>
              </a:lnSpc>
              <a:buFont typeface="Arial" panose="020B0604020202020204" pitchFamily="34" charset="0"/>
              <a:buChar char="•"/>
            </a:pPr>
            <a:r>
              <a:rPr lang="en-US" altLang="zh-CN" b="1" dirty="0"/>
              <a:t>&lt;\G | ;&gt;</a:t>
            </a:r>
            <a:r>
              <a:rPr lang="zh-CN" altLang="zh-CN" b="1" dirty="0"/>
              <a:t>：</a:t>
            </a:r>
            <a:r>
              <a:rPr lang="zh-CN" altLang="zh-CN" dirty="0"/>
              <a:t>在</a:t>
            </a:r>
            <a:r>
              <a:rPr lang="en-US" altLang="zh-CN" dirty="0"/>
              <a:t>MySQL</a:t>
            </a:r>
            <a:r>
              <a:rPr lang="zh-CN" altLang="zh-CN" dirty="0"/>
              <a:t>中“</a:t>
            </a:r>
            <a:r>
              <a:rPr lang="en-US" altLang="zh-CN" dirty="0"/>
              <a:t>\G</a:t>
            </a:r>
            <a:r>
              <a:rPr lang="zh-CN" altLang="zh-CN" dirty="0"/>
              <a:t>”和“</a:t>
            </a:r>
            <a:r>
              <a:rPr lang="en-US" altLang="zh-CN" dirty="0"/>
              <a:t>;</a:t>
            </a:r>
            <a:r>
              <a:rPr lang="zh-CN" altLang="zh-CN" dirty="0"/>
              <a:t>”都是结束符。而一条</a:t>
            </a:r>
            <a:r>
              <a:rPr lang="en-US" altLang="zh-CN" dirty="0"/>
              <a:t>SQL</a:t>
            </a:r>
            <a:r>
              <a:rPr lang="zh-CN" altLang="zh-CN" dirty="0"/>
              <a:t>语句中只能出现一个结束符。所以在实际使用时</a:t>
            </a:r>
            <a:r>
              <a:rPr lang="zh-CN" altLang="zh-CN" b="1" dirty="0">
                <a:solidFill>
                  <a:srgbClr val="0069B8"/>
                </a:solidFill>
              </a:rPr>
              <a:t>只能二选一</a:t>
            </a:r>
            <a:r>
              <a:rPr lang="zh-CN" altLang="zh-CN" dirty="0"/>
              <a:t>。</a:t>
            </a:r>
          </a:p>
        </p:txBody>
      </p:sp>
    </p:spTree>
    <p:extLst>
      <p:ext uri="{BB962C8B-B14F-4D97-AF65-F5344CB8AC3E}">
        <p14:creationId xmlns:p14="http://schemas.microsoft.com/office/powerpoint/2010/main" val="389920741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left)">
                                      <p:cBhvr>
                                        <p:cTn id="21" dur="500"/>
                                        <p:tgtEl>
                                          <p:spTgt spid="11"/>
                                        </p:tgtEl>
                                      </p:cBhvr>
                                    </p:animEffect>
                                  </p:childTnLst>
                                </p:cTn>
                              </p:par>
                            </p:childTnLst>
                          </p:cTn>
                        </p:par>
                        <p:par>
                          <p:cTn id="22" fill="hold">
                            <p:stCondLst>
                              <p:cond delay="2500"/>
                            </p:stCondLst>
                            <p:childTnLst>
                              <p:par>
                                <p:cTn id="23" presetID="22" presetClass="entr" presetSubtype="1" fill="hold" grpId="0"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wipe(up)">
                                      <p:cBhvr>
                                        <p:cTn id="2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2" grpId="0"/>
      <p:bldP spid="11" grpId="0" animBg="1"/>
      <p:bldP spid="18" grpId="0"/>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667718"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a:solidFill>
                  <a:srgbClr val="228EB0"/>
                </a:solidFill>
                <a:latin typeface="+mn-ea"/>
              </a:rPr>
              <a:t>4 </a:t>
            </a:r>
            <a:r>
              <a:rPr lang="zh-CN" altLang="en-US" sz="2800" b="1">
                <a:solidFill>
                  <a:srgbClr val="228EB0"/>
                </a:solidFill>
                <a:latin typeface="+mn-ea"/>
              </a:rPr>
              <a:t>查看存储过程</a:t>
            </a:r>
            <a:endParaRPr lang="zh-CN" altLang="en-US" sz="2800" b="1" dirty="0">
              <a:solidFill>
                <a:srgbClr val="228EB0"/>
              </a:solidFill>
              <a:latin typeface="+mn-ea"/>
            </a:endParaRPr>
          </a:p>
        </p:txBody>
      </p:sp>
      <p:sp>
        <p:nvSpPr>
          <p:cNvPr id="23" name="矩形 22">
            <a:extLst>
              <a:ext uri="{FF2B5EF4-FFF2-40B4-BE49-F238E27FC236}">
                <a16:creationId xmlns:a16="http://schemas.microsoft.com/office/drawing/2014/main" id="{F355329A-A6C5-4204-9AAA-C60DDB24B648}"/>
              </a:ext>
            </a:extLst>
          </p:cNvPr>
          <p:cNvSpPr/>
          <p:nvPr/>
        </p:nvSpPr>
        <p:spPr>
          <a:xfrm>
            <a:off x="911214" y="3464233"/>
            <a:ext cx="10369571" cy="458459"/>
          </a:xfrm>
          <a:prstGeom prst="rect">
            <a:avLst/>
          </a:prstGeom>
        </p:spPr>
        <p:txBody>
          <a:bodyPr wrap="square">
            <a:spAutoFit/>
            <a:scene3d>
              <a:camera prst="orthographicFront"/>
              <a:lightRig rig="threePt" dir="t"/>
            </a:scene3d>
            <a:sp3d contourW="12700"/>
          </a:bodyPr>
          <a:lstStyle/>
          <a:p>
            <a:pPr marL="285750" lvl="0" indent="-285750">
              <a:lnSpc>
                <a:spcPct val="150000"/>
              </a:lnSpc>
              <a:buFont typeface="Arial" panose="020B0604020202020204" pitchFamily="34" charset="0"/>
              <a:buChar char="•"/>
            </a:pPr>
            <a:r>
              <a:rPr lang="en-US" altLang="zh-CN" b="1" dirty="0"/>
              <a:t>&lt;</a:t>
            </a:r>
            <a:r>
              <a:rPr lang="zh-CN" altLang="zh-CN" b="1" dirty="0"/>
              <a:t>匹配模式</a:t>
            </a:r>
            <a:r>
              <a:rPr lang="en-US" altLang="zh-CN" b="1" dirty="0"/>
              <a:t>&gt;</a:t>
            </a:r>
            <a:r>
              <a:rPr lang="zh-CN" altLang="zh-CN" b="1" dirty="0"/>
              <a:t>：</a:t>
            </a:r>
            <a:r>
              <a:rPr lang="zh-CN" altLang="zh-CN" dirty="0"/>
              <a:t>可以使用通配符。</a:t>
            </a:r>
          </a:p>
        </p:txBody>
      </p:sp>
      <p:sp>
        <p:nvSpPr>
          <p:cNvPr id="14" name="矩形 13">
            <a:extLst>
              <a:ext uri="{FF2B5EF4-FFF2-40B4-BE49-F238E27FC236}">
                <a16:creationId xmlns:a16="http://schemas.microsoft.com/office/drawing/2014/main" id="{99F11475-617F-4D0A-8720-28CC66DAE29C}"/>
              </a:ext>
            </a:extLst>
          </p:cNvPr>
          <p:cNvSpPr/>
          <p:nvPr/>
        </p:nvSpPr>
        <p:spPr>
          <a:xfrm>
            <a:off x="911214" y="1771980"/>
            <a:ext cx="10369571" cy="458459"/>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a:t>若要查看所有名称符合匹配要求的存储过程的详细信息，则应使用下面的基本语法格式：</a:t>
            </a:r>
          </a:p>
        </p:txBody>
      </p:sp>
      <p:sp>
        <p:nvSpPr>
          <p:cNvPr id="16" name="矩形 15">
            <a:extLst>
              <a:ext uri="{FF2B5EF4-FFF2-40B4-BE49-F238E27FC236}">
                <a16:creationId xmlns:a16="http://schemas.microsoft.com/office/drawing/2014/main" id="{57FC1680-8FA1-4EFD-8E03-CBE7EC62FC7E}"/>
              </a:ext>
            </a:extLst>
          </p:cNvPr>
          <p:cNvSpPr/>
          <p:nvPr/>
        </p:nvSpPr>
        <p:spPr>
          <a:xfrm>
            <a:off x="2344208" y="2586612"/>
            <a:ext cx="7503582" cy="521448"/>
          </a:xfrm>
          <a:prstGeom prst="rect">
            <a:avLst/>
          </a:prstGeom>
          <a:solidFill>
            <a:schemeClr val="accent1">
              <a:lumMod val="20000"/>
              <a:lumOff val="80000"/>
            </a:schemeClr>
          </a:solidFill>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r>
              <a:rPr lang="en-US" altLang="zh-CN" b="1"/>
              <a:t>SHOW PROCEDURE STATUS [LIKE &lt;</a:t>
            </a:r>
            <a:r>
              <a:rPr lang="zh-CN" altLang="zh-CN" b="1"/>
              <a:t>匹配模式</a:t>
            </a:r>
            <a:r>
              <a:rPr lang="en-US" altLang="zh-CN" b="1"/>
              <a:t>&gt;] &lt;\G | ;&gt;</a:t>
            </a:r>
            <a:endParaRPr lang="zh-CN" altLang="zh-CN" b="1"/>
          </a:p>
        </p:txBody>
      </p:sp>
    </p:spTree>
    <p:extLst>
      <p:ext uri="{BB962C8B-B14F-4D97-AF65-F5344CB8AC3E}">
        <p14:creationId xmlns:p14="http://schemas.microsoft.com/office/powerpoint/2010/main" val="400479411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wipe(up)">
                                      <p:cBhvr>
                                        <p:cTn id="17" dur="500"/>
                                        <p:tgtEl>
                                          <p:spTgt spid="23"/>
                                        </p:tgtEl>
                                      </p:cBhvr>
                                    </p:animEffect>
                                  </p:childTnLst>
                                </p:cTn>
                              </p:par>
                            </p:childTnLst>
                          </p:cTn>
                        </p:par>
                        <p:par>
                          <p:cTn id="18" fill="hold">
                            <p:stCondLst>
                              <p:cond delay="2000"/>
                            </p:stCondLst>
                            <p:childTnLst>
                              <p:par>
                                <p:cTn id="19" presetID="22" presetClass="entr" presetSubtype="1"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ipe(up)">
                                      <p:cBhvr>
                                        <p:cTn id="21" dur="500"/>
                                        <p:tgtEl>
                                          <p:spTgt spid="14"/>
                                        </p:tgtEl>
                                      </p:cBhvr>
                                    </p:animEffect>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ipe(left)">
                                      <p:cBhvr>
                                        <p:cTn id="2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14" grpId="0"/>
      <p:bldP spid="16" grpId="0" animBg="1"/>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BCE2F27-1948-4AAF-B7D2-B7B4F23C2784}"/>
              </a:ext>
            </a:extLst>
          </p:cNvPr>
          <p:cNvSpPr/>
          <p:nvPr/>
        </p:nvSpPr>
        <p:spPr>
          <a:xfrm>
            <a:off x="911214" y="1334481"/>
            <a:ext cx="10369571" cy="458459"/>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a:t>【实例</a:t>
            </a:r>
            <a:r>
              <a:rPr lang="en-US" altLang="zh-CN" b="1"/>
              <a:t>10-36</a:t>
            </a:r>
            <a:r>
              <a:rPr lang="zh-CN" altLang="zh-CN" b="1"/>
              <a:t>】</a:t>
            </a:r>
            <a:r>
              <a:rPr lang="zh-CN" altLang="zh-CN"/>
              <a:t>：查看所有前三个字符为“</a:t>
            </a:r>
            <a:r>
              <a:rPr lang="en-US" altLang="zh-CN"/>
              <a:t>wel</a:t>
            </a:r>
            <a:r>
              <a:rPr lang="zh-CN" altLang="zh-CN"/>
              <a:t>”的存储过程的详细信息</a:t>
            </a:r>
            <a:r>
              <a:rPr lang="zh-CN" altLang="en-US"/>
              <a:t>。</a:t>
            </a:r>
            <a:endParaRPr lang="zh-CN" altLang="zh-CN"/>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667718" cy="523220"/>
          </a:xfrm>
          <a:prstGeom prst="rect">
            <a:avLst/>
          </a:prstGeom>
          <a:noFill/>
        </p:spPr>
        <p:txBody>
          <a:bodyPr wrap="none" rtlCol="0">
            <a:spAutoFit/>
            <a:scene3d>
              <a:camera prst="orthographicFront"/>
              <a:lightRig rig="threePt" dir="t"/>
            </a:scene3d>
            <a:sp3d contourW="12700"/>
          </a:bodyPr>
          <a:lstStyle/>
          <a:p>
            <a:pPr lvl="0">
              <a:defRPr/>
            </a:pPr>
            <a:r>
              <a:rPr lang="en-US" altLang="zh-CN" sz="2800" b="1">
                <a:solidFill>
                  <a:srgbClr val="228EB0"/>
                </a:solidFill>
                <a:latin typeface="+mn-ea"/>
              </a:rPr>
              <a:t>4 </a:t>
            </a:r>
            <a:r>
              <a:rPr lang="zh-CN" altLang="en-US" sz="2800" b="1">
                <a:solidFill>
                  <a:srgbClr val="228EB0"/>
                </a:solidFill>
                <a:latin typeface="+mn-ea"/>
              </a:rPr>
              <a:t>查看存储过程</a:t>
            </a:r>
            <a:endParaRPr lang="zh-CN" altLang="en-US" sz="2800" b="1" dirty="0">
              <a:solidFill>
                <a:srgbClr val="228EB0"/>
              </a:solidFill>
              <a:latin typeface="+mn-ea"/>
            </a:endParaRPr>
          </a:p>
        </p:txBody>
      </p:sp>
      <p:pic>
        <p:nvPicPr>
          <p:cNvPr id="3" name="图片 2">
            <a:extLst>
              <a:ext uri="{FF2B5EF4-FFF2-40B4-BE49-F238E27FC236}">
                <a16:creationId xmlns:a16="http://schemas.microsoft.com/office/drawing/2014/main" id="{1260925C-7267-4BFF-AD4C-2BAC805693F2}"/>
              </a:ext>
            </a:extLst>
          </p:cNvPr>
          <p:cNvPicPr>
            <a:picLocks noChangeAspect="1"/>
          </p:cNvPicPr>
          <p:nvPr/>
        </p:nvPicPr>
        <p:blipFill>
          <a:blip r:embed="rId3"/>
          <a:stretch>
            <a:fillRect/>
          </a:stretch>
        </p:blipFill>
        <p:spPr>
          <a:xfrm>
            <a:off x="1968010" y="2221862"/>
            <a:ext cx="3189524" cy="534285"/>
          </a:xfrm>
          <a:prstGeom prst="rect">
            <a:avLst/>
          </a:prstGeom>
        </p:spPr>
      </p:pic>
      <p:pic>
        <p:nvPicPr>
          <p:cNvPr id="4" name="图片 3">
            <a:extLst>
              <a:ext uri="{FF2B5EF4-FFF2-40B4-BE49-F238E27FC236}">
                <a16:creationId xmlns:a16="http://schemas.microsoft.com/office/drawing/2014/main" id="{F86505B7-52CE-42A0-8A11-D6D2EAE5A255}"/>
              </a:ext>
            </a:extLst>
          </p:cNvPr>
          <p:cNvPicPr>
            <a:picLocks noChangeAspect="1"/>
          </p:cNvPicPr>
          <p:nvPr/>
        </p:nvPicPr>
        <p:blipFill>
          <a:blip r:embed="rId4"/>
          <a:stretch>
            <a:fillRect/>
          </a:stretch>
        </p:blipFill>
        <p:spPr>
          <a:xfrm>
            <a:off x="1324439" y="2884666"/>
            <a:ext cx="4476667" cy="3270476"/>
          </a:xfrm>
          <a:prstGeom prst="rect">
            <a:avLst/>
          </a:prstGeom>
        </p:spPr>
      </p:pic>
      <p:graphicFrame>
        <p:nvGraphicFramePr>
          <p:cNvPr id="14" name="表格 13">
            <a:extLst>
              <a:ext uri="{FF2B5EF4-FFF2-40B4-BE49-F238E27FC236}">
                <a16:creationId xmlns:a16="http://schemas.microsoft.com/office/drawing/2014/main" id="{752063A6-D185-416F-872C-16E5A1E194AB}"/>
              </a:ext>
            </a:extLst>
          </p:cNvPr>
          <p:cNvGraphicFramePr>
            <a:graphicFrameLocks noGrp="1"/>
          </p:cNvGraphicFramePr>
          <p:nvPr>
            <p:extLst>
              <p:ext uri="{D42A27DB-BD31-4B8C-83A1-F6EECF244321}">
                <p14:modId xmlns:p14="http://schemas.microsoft.com/office/powerpoint/2010/main" val="4013033688"/>
              </p:ext>
            </p:extLst>
          </p:nvPr>
        </p:nvGraphicFramePr>
        <p:xfrm>
          <a:off x="6795254" y="2141268"/>
          <a:ext cx="4259500" cy="4013874"/>
        </p:xfrm>
        <a:graphic>
          <a:graphicData uri="http://schemas.openxmlformats.org/drawingml/2006/table">
            <a:tbl>
              <a:tblPr firstRow="1" firstCol="1" bandRow="1">
                <a:tableStyleId>{5A111915-BE36-4E01-A7E5-04B1672EAD32}</a:tableStyleId>
              </a:tblPr>
              <a:tblGrid>
                <a:gridCol w="2221852">
                  <a:extLst>
                    <a:ext uri="{9D8B030D-6E8A-4147-A177-3AD203B41FA5}">
                      <a16:colId xmlns:a16="http://schemas.microsoft.com/office/drawing/2014/main" val="2760790580"/>
                    </a:ext>
                  </a:extLst>
                </a:gridCol>
                <a:gridCol w="2037648">
                  <a:extLst>
                    <a:ext uri="{9D8B030D-6E8A-4147-A177-3AD203B41FA5}">
                      <a16:colId xmlns:a16="http://schemas.microsoft.com/office/drawing/2014/main" val="4151654533"/>
                    </a:ext>
                  </a:extLst>
                </a:gridCol>
              </a:tblGrid>
              <a:tr h="365537">
                <a:tc>
                  <a:txBody>
                    <a:bodyPr/>
                    <a:lstStyle/>
                    <a:p>
                      <a:pPr algn="ctr">
                        <a:lnSpc>
                          <a:spcPct val="125000"/>
                        </a:lnSpc>
                        <a:tabLst>
                          <a:tab pos="90170" algn="l"/>
                        </a:tabLst>
                      </a:pPr>
                      <a:r>
                        <a:rPr lang="zh-CN" altLang="en-US" sz="1600" b="1" kern="0" dirty="0">
                          <a:solidFill>
                            <a:schemeClr val="bg1"/>
                          </a:solidFill>
                          <a:effectLst/>
                          <a:latin typeface="+mn-lt"/>
                          <a:ea typeface="+mn-ea"/>
                          <a:cs typeface="+mn-cs"/>
                        </a:rPr>
                        <a:t>字段名</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tabLst>
                          <a:tab pos="90170" algn="l"/>
                        </a:tabLst>
                      </a:pPr>
                      <a:r>
                        <a:rPr lang="zh-CN" altLang="en-US" sz="1600" b="1" kern="0" dirty="0">
                          <a:solidFill>
                            <a:schemeClr val="bg1"/>
                          </a:solidFill>
                          <a:effectLst/>
                          <a:latin typeface="+mn-lt"/>
                          <a:ea typeface="+mn-ea"/>
                          <a:cs typeface="+mn-cs"/>
                        </a:rPr>
                        <a:t>含义</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96497045"/>
                  </a:ext>
                </a:extLst>
              </a:tr>
              <a:tr h="331667">
                <a:tc>
                  <a:txBody>
                    <a:bodyPr/>
                    <a:lstStyle/>
                    <a:p>
                      <a:pPr marL="0" algn="ctr" defTabSz="914400" rtl="0" eaLnBrk="1" latinLnBrk="0" hangingPunct="1">
                        <a:lnSpc>
                          <a:spcPct val="150000"/>
                        </a:lnSpc>
                        <a:tabLst>
                          <a:tab pos="90170" algn="l"/>
                        </a:tabLst>
                      </a:pPr>
                      <a:r>
                        <a:rPr lang="en-US" sz="1400" b="0" kern="0" dirty="0">
                          <a:solidFill>
                            <a:schemeClr val="tx1"/>
                          </a:solidFill>
                          <a:effectLst/>
                          <a:latin typeface="+mn-ea"/>
                          <a:ea typeface="+mn-ea"/>
                          <a:cs typeface="Times New Roman" panose="02020603050405020304" pitchFamily="18" charset="0"/>
                        </a:rPr>
                        <a:t>Db</a:t>
                      </a:r>
                      <a:endParaRPr lang="zh-CN" altLang="en-US" sz="1400" b="0" kern="0" dirty="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lnSpc>
                          <a:spcPct val="150000"/>
                        </a:lnSpc>
                        <a:tabLst>
                          <a:tab pos="90170" algn="l"/>
                        </a:tabLst>
                      </a:pPr>
                      <a:r>
                        <a:rPr lang="zh-CN" altLang="en-US" sz="1400" b="0" kern="0">
                          <a:solidFill>
                            <a:schemeClr val="tx1"/>
                          </a:solidFill>
                          <a:effectLst/>
                          <a:latin typeface="+mn-ea"/>
                          <a:ea typeface="+mn-ea"/>
                          <a:cs typeface="Times New Roman" panose="02020603050405020304" pitchFamily="18" charset="0"/>
                        </a:rPr>
                        <a:t>所属数据库</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79869868"/>
                  </a:ext>
                </a:extLst>
              </a:tr>
              <a:tr h="331667">
                <a:tc>
                  <a:txBody>
                    <a:bodyPr/>
                    <a:lstStyle/>
                    <a:p>
                      <a:pPr marL="0" algn="ctr" defTabSz="914400" rtl="0" eaLnBrk="1" latinLnBrk="0" hangingPunct="1">
                        <a:lnSpc>
                          <a:spcPct val="150000"/>
                        </a:lnSpc>
                        <a:tabLst>
                          <a:tab pos="90170" algn="l"/>
                        </a:tabLst>
                      </a:pPr>
                      <a:r>
                        <a:rPr lang="en-US" sz="1400" b="0" kern="0" dirty="0">
                          <a:solidFill>
                            <a:schemeClr val="tx1"/>
                          </a:solidFill>
                          <a:effectLst/>
                          <a:latin typeface="+mn-ea"/>
                          <a:ea typeface="+mn-ea"/>
                          <a:cs typeface="Times New Roman" panose="02020603050405020304" pitchFamily="18" charset="0"/>
                        </a:rPr>
                        <a:t>Name</a:t>
                      </a:r>
                      <a:endParaRPr lang="zh-CN" altLang="en-US" sz="1400" b="0" kern="0" dirty="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lnSpc>
                          <a:spcPct val="150000"/>
                        </a:lnSpc>
                        <a:tabLst>
                          <a:tab pos="90170" algn="l"/>
                        </a:tabLst>
                      </a:pPr>
                      <a:r>
                        <a:rPr lang="zh-CN" altLang="en-US" sz="1400" b="0" kern="0">
                          <a:solidFill>
                            <a:schemeClr val="tx1"/>
                          </a:solidFill>
                          <a:effectLst/>
                          <a:latin typeface="+mn-ea"/>
                          <a:ea typeface="+mn-ea"/>
                          <a:cs typeface="Times New Roman" panose="02020603050405020304" pitchFamily="18" charset="0"/>
                        </a:rPr>
                        <a:t>存储过程名称</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20409918"/>
                  </a:ext>
                </a:extLst>
              </a:tr>
              <a:tr h="331667">
                <a:tc>
                  <a:txBody>
                    <a:bodyPr/>
                    <a:lstStyle/>
                    <a:p>
                      <a:pPr marL="0" algn="ctr" defTabSz="914400" rtl="0" eaLnBrk="1" latinLnBrk="0" hangingPunct="1">
                        <a:lnSpc>
                          <a:spcPct val="150000"/>
                        </a:lnSpc>
                        <a:tabLst>
                          <a:tab pos="90170" algn="l"/>
                        </a:tabLst>
                      </a:pPr>
                      <a:r>
                        <a:rPr lang="en-US" sz="1400" b="0" kern="0" dirty="0">
                          <a:solidFill>
                            <a:schemeClr val="tx1"/>
                          </a:solidFill>
                          <a:effectLst/>
                          <a:latin typeface="+mn-ea"/>
                          <a:ea typeface="+mn-ea"/>
                          <a:cs typeface="Times New Roman" panose="02020603050405020304" pitchFamily="18" charset="0"/>
                        </a:rPr>
                        <a:t>Type</a:t>
                      </a:r>
                      <a:endParaRPr lang="zh-CN" altLang="en-US" sz="1400" b="0" kern="0" dirty="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lnSpc>
                          <a:spcPct val="150000"/>
                        </a:lnSpc>
                        <a:tabLst>
                          <a:tab pos="90170" algn="l"/>
                        </a:tabLst>
                      </a:pPr>
                      <a:r>
                        <a:rPr lang="zh-CN" altLang="en-US" sz="1400" b="0" kern="0" dirty="0">
                          <a:solidFill>
                            <a:schemeClr val="tx1"/>
                          </a:solidFill>
                          <a:effectLst/>
                          <a:latin typeface="+mn-ea"/>
                          <a:ea typeface="+mn-ea"/>
                          <a:cs typeface="Times New Roman" panose="02020603050405020304" pitchFamily="18" charset="0"/>
                        </a:rPr>
                        <a:t>类型</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56380696"/>
                  </a:ext>
                </a:extLst>
              </a:tr>
              <a:tr h="331667">
                <a:tc>
                  <a:txBody>
                    <a:bodyPr/>
                    <a:lstStyle/>
                    <a:p>
                      <a:pPr marL="0" algn="ctr" defTabSz="914400" rtl="0" eaLnBrk="1" latinLnBrk="0" hangingPunct="1">
                        <a:lnSpc>
                          <a:spcPct val="150000"/>
                        </a:lnSpc>
                        <a:tabLst>
                          <a:tab pos="90170" algn="l"/>
                        </a:tabLst>
                      </a:pPr>
                      <a:r>
                        <a:rPr lang="en-US" sz="1400" b="0" kern="0" dirty="0">
                          <a:solidFill>
                            <a:schemeClr val="tx1"/>
                          </a:solidFill>
                          <a:effectLst/>
                          <a:latin typeface="+mn-ea"/>
                          <a:ea typeface="+mn-ea"/>
                          <a:cs typeface="Times New Roman" panose="02020603050405020304" pitchFamily="18" charset="0"/>
                        </a:rPr>
                        <a:t>Definer</a:t>
                      </a:r>
                      <a:endParaRPr lang="zh-CN" altLang="en-US" sz="1400" b="0" kern="0" dirty="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lnSpc>
                          <a:spcPct val="150000"/>
                        </a:lnSpc>
                        <a:tabLst>
                          <a:tab pos="90170" algn="l"/>
                        </a:tabLst>
                      </a:pPr>
                      <a:r>
                        <a:rPr lang="zh-CN" altLang="en-US" sz="1400" b="0" kern="0" dirty="0">
                          <a:solidFill>
                            <a:schemeClr val="tx1"/>
                          </a:solidFill>
                          <a:effectLst/>
                          <a:latin typeface="+mn-ea"/>
                          <a:ea typeface="+mn-ea"/>
                          <a:cs typeface="Times New Roman" panose="02020603050405020304" pitchFamily="18" charset="0"/>
                        </a:rPr>
                        <a:t>创建人</a:t>
                      </a:r>
                      <a:r>
                        <a:rPr lang="en-US" sz="1400" b="0" kern="0" dirty="0">
                          <a:solidFill>
                            <a:schemeClr val="tx1"/>
                          </a:solidFill>
                          <a:effectLst/>
                          <a:latin typeface="+mn-ea"/>
                          <a:ea typeface="+mn-ea"/>
                          <a:cs typeface="Times New Roman" panose="02020603050405020304" pitchFamily="18" charset="0"/>
                        </a:rPr>
                        <a:t>/</a:t>
                      </a:r>
                      <a:r>
                        <a:rPr lang="zh-CN" altLang="en-US" sz="1400" b="0" kern="0" dirty="0">
                          <a:solidFill>
                            <a:schemeClr val="tx1"/>
                          </a:solidFill>
                          <a:effectLst/>
                          <a:latin typeface="+mn-ea"/>
                          <a:ea typeface="+mn-ea"/>
                          <a:cs typeface="Times New Roman" panose="02020603050405020304" pitchFamily="18" charset="0"/>
                        </a:rPr>
                        <a:t>定义者</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44318831"/>
                  </a:ext>
                </a:extLst>
              </a:tr>
              <a:tr h="331667">
                <a:tc>
                  <a:txBody>
                    <a:bodyPr/>
                    <a:lstStyle/>
                    <a:p>
                      <a:pPr marL="0" algn="ctr" defTabSz="914400" rtl="0" eaLnBrk="1" latinLnBrk="0" hangingPunct="1">
                        <a:lnSpc>
                          <a:spcPct val="150000"/>
                        </a:lnSpc>
                        <a:tabLst>
                          <a:tab pos="90170" algn="l"/>
                        </a:tabLst>
                      </a:pPr>
                      <a:r>
                        <a:rPr lang="en-US" sz="1400" b="0" kern="0" dirty="0">
                          <a:solidFill>
                            <a:schemeClr val="tx1"/>
                          </a:solidFill>
                          <a:effectLst/>
                          <a:latin typeface="+mn-ea"/>
                          <a:ea typeface="+mn-ea"/>
                          <a:cs typeface="Times New Roman" panose="02020603050405020304" pitchFamily="18" charset="0"/>
                        </a:rPr>
                        <a:t>Modified</a:t>
                      </a:r>
                      <a:endParaRPr lang="zh-CN" altLang="en-US" sz="1400" b="0" kern="0" dirty="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lnSpc>
                          <a:spcPct val="150000"/>
                        </a:lnSpc>
                        <a:tabLst>
                          <a:tab pos="90170" algn="l"/>
                        </a:tabLst>
                      </a:pPr>
                      <a:r>
                        <a:rPr lang="zh-CN" altLang="en-US" sz="1400" b="0" kern="0" dirty="0">
                          <a:solidFill>
                            <a:schemeClr val="tx1"/>
                          </a:solidFill>
                          <a:effectLst/>
                          <a:latin typeface="+mn-ea"/>
                          <a:ea typeface="+mn-ea"/>
                          <a:cs typeface="Times New Roman" panose="02020603050405020304" pitchFamily="18" charset="0"/>
                        </a:rPr>
                        <a:t>修改时间</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35624238"/>
                  </a:ext>
                </a:extLst>
              </a:tr>
              <a:tr h="331667">
                <a:tc>
                  <a:txBody>
                    <a:bodyPr/>
                    <a:lstStyle/>
                    <a:p>
                      <a:pPr marL="0" algn="ctr" defTabSz="914400" rtl="0" eaLnBrk="1" latinLnBrk="0" hangingPunct="1">
                        <a:lnSpc>
                          <a:spcPct val="150000"/>
                        </a:lnSpc>
                        <a:tabLst>
                          <a:tab pos="90170" algn="l"/>
                        </a:tabLst>
                      </a:pPr>
                      <a:r>
                        <a:rPr lang="en-US" sz="1400" b="0" kern="0">
                          <a:solidFill>
                            <a:schemeClr val="tx1"/>
                          </a:solidFill>
                          <a:effectLst/>
                          <a:latin typeface="+mn-ea"/>
                          <a:ea typeface="+mn-ea"/>
                          <a:cs typeface="Times New Roman" panose="02020603050405020304" pitchFamily="18" charset="0"/>
                        </a:rPr>
                        <a:t>Created</a:t>
                      </a:r>
                      <a:endParaRPr lang="zh-CN" altLang="en-US" sz="1400" b="0" kern="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lnSpc>
                          <a:spcPct val="150000"/>
                        </a:lnSpc>
                        <a:tabLst>
                          <a:tab pos="90170" algn="l"/>
                        </a:tabLst>
                      </a:pPr>
                      <a:r>
                        <a:rPr lang="zh-CN" altLang="en-US" sz="1400" b="0" kern="0" dirty="0">
                          <a:solidFill>
                            <a:schemeClr val="tx1"/>
                          </a:solidFill>
                          <a:effectLst/>
                          <a:latin typeface="+mn-ea"/>
                          <a:ea typeface="+mn-ea"/>
                          <a:cs typeface="Times New Roman" panose="02020603050405020304" pitchFamily="18" charset="0"/>
                        </a:rPr>
                        <a:t>创建时间</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45179400"/>
                  </a:ext>
                </a:extLst>
              </a:tr>
              <a:tr h="331667">
                <a:tc>
                  <a:txBody>
                    <a:bodyPr/>
                    <a:lstStyle/>
                    <a:p>
                      <a:pPr marL="0" algn="ctr" defTabSz="914400" rtl="0" eaLnBrk="1" latinLnBrk="0" hangingPunct="1">
                        <a:lnSpc>
                          <a:spcPct val="150000"/>
                        </a:lnSpc>
                        <a:tabLst>
                          <a:tab pos="90170" algn="l"/>
                        </a:tabLst>
                      </a:pPr>
                      <a:r>
                        <a:rPr lang="en-US" sz="1400" b="0" kern="0">
                          <a:solidFill>
                            <a:schemeClr val="tx1"/>
                          </a:solidFill>
                          <a:effectLst/>
                          <a:latin typeface="+mn-ea"/>
                          <a:ea typeface="+mn-ea"/>
                          <a:cs typeface="Times New Roman" panose="02020603050405020304" pitchFamily="18" charset="0"/>
                        </a:rPr>
                        <a:t>Security_type</a:t>
                      </a:r>
                      <a:endParaRPr lang="zh-CN" altLang="en-US" sz="1400" b="0" kern="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lnSpc>
                          <a:spcPct val="150000"/>
                        </a:lnSpc>
                        <a:tabLst>
                          <a:tab pos="90170" algn="l"/>
                        </a:tabLst>
                      </a:pPr>
                      <a:r>
                        <a:rPr lang="zh-CN" altLang="en-US" sz="1400" b="0" kern="0" dirty="0">
                          <a:solidFill>
                            <a:schemeClr val="tx1"/>
                          </a:solidFill>
                          <a:effectLst/>
                          <a:latin typeface="+mn-ea"/>
                          <a:ea typeface="+mn-ea"/>
                          <a:cs typeface="Times New Roman" panose="02020603050405020304" pitchFamily="18" charset="0"/>
                        </a:rPr>
                        <a:t>执行权限</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68024456"/>
                  </a:ext>
                </a:extLst>
              </a:tr>
              <a:tr h="331667">
                <a:tc>
                  <a:txBody>
                    <a:bodyPr/>
                    <a:lstStyle/>
                    <a:p>
                      <a:pPr marL="0" algn="ctr" defTabSz="914400" rtl="0" eaLnBrk="1" latinLnBrk="0" hangingPunct="1">
                        <a:lnSpc>
                          <a:spcPct val="150000"/>
                        </a:lnSpc>
                        <a:tabLst>
                          <a:tab pos="90170" algn="l"/>
                        </a:tabLst>
                      </a:pPr>
                      <a:r>
                        <a:rPr lang="en-US" sz="1400" b="0" kern="0">
                          <a:solidFill>
                            <a:schemeClr val="tx1"/>
                          </a:solidFill>
                          <a:effectLst/>
                          <a:latin typeface="+mn-ea"/>
                          <a:ea typeface="+mn-ea"/>
                          <a:cs typeface="Times New Roman" panose="02020603050405020304" pitchFamily="18" charset="0"/>
                        </a:rPr>
                        <a:t>Comment</a:t>
                      </a:r>
                      <a:endParaRPr lang="zh-CN" altLang="en-US" sz="1400" b="0" kern="0">
                        <a:solidFill>
                          <a:schemeClr val="tx1"/>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lnSpc>
                          <a:spcPct val="150000"/>
                        </a:lnSpc>
                        <a:tabLst>
                          <a:tab pos="90170" algn="l"/>
                        </a:tabLst>
                      </a:pPr>
                      <a:r>
                        <a:rPr lang="zh-CN" altLang="en-US" sz="1400" b="0" kern="0" dirty="0">
                          <a:solidFill>
                            <a:schemeClr val="tx1"/>
                          </a:solidFill>
                          <a:effectLst/>
                          <a:latin typeface="+mn-ea"/>
                          <a:ea typeface="+mn-ea"/>
                          <a:cs typeface="Times New Roman" panose="02020603050405020304" pitchFamily="18" charset="0"/>
                        </a:rPr>
                        <a:t>注释</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20011860"/>
                  </a:ext>
                </a:extLst>
              </a:tr>
              <a:tr h="331667">
                <a:tc>
                  <a:txBody>
                    <a:bodyPr/>
                    <a:lstStyle/>
                    <a:p>
                      <a:pPr marL="0" algn="ctr" defTabSz="914400" rtl="0" eaLnBrk="1" latinLnBrk="0" hangingPunct="1">
                        <a:lnSpc>
                          <a:spcPct val="150000"/>
                        </a:lnSpc>
                        <a:tabLst>
                          <a:tab pos="90170" algn="l"/>
                        </a:tabLst>
                      </a:pPr>
                      <a:r>
                        <a:rPr lang="en-US" sz="1400" b="0" kern="0">
                          <a:solidFill>
                            <a:schemeClr val="tx1"/>
                          </a:solidFill>
                          <a:effectLst/>
                          <a:latin typeface="+mn-ea"/>
                          <a:ea typeface="+mn-ea"/>
                          <a:cs typeface="Times New Roman" panose="02020603050405020304" pitchFamily="18" charset="0"/>
                        </a:rPr>
                        <a:t>character_set_client</a:t>
                      </a:r>
                      <a:endParaRPr lang="zh-CN" altLang="en-US" sz="1400" b="0" kern="0">
                        <a:solidFill>
                          <a:schemeClr val="tx1"/>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lnSpc>
                          <a:spcPct val="150000"/>
                        </a:lnSpc>
                        <a:tabLst>
                          <a:tab pos="90170" algn="l"/>
                        </a:tabLst>
                      </a:pPr>
                      <a:r>
                        <a:rPr lang="zh-CN" altLang="en-US" sz="1400" b="0" kern="0" dirty="0">
                          <a:solidFill>
                            <a:schemeClr val="tx1"/>
                          </a:solidFill>
                          <a:effectLst/>
                          <a:latin typeface="+mn-ea"/>
                          <a:ea typeface="+mn-ea"/>
                          <a:cs typeface="Times New Roman" panose="02020603050405020304" pitchFamily="18" charset="0"/>
                        </a:rPr>
                        <a:t>客户端字符集</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86099538"/>
                  </a:ext>
                </a:extLst>
              </a:tr>
              <a:tr h="331667">
                <a:tc>
                  <a:txBody>
                    <a:bodyPr/>
                    <a:lstStyle/>
                    <a:p>
                      <a:pPr marL="0" algn="ctr" defTabSz="914400" rtl="0" eaLnBrk="1" latinLnBrk="0" hangingPunct="1">
                        <a:lnSpc>
                          <a:spcPct val="150000"/>
                        </a:lnSpc>
                        <a:tabLst>
                          <a:tab pos="90170" algn="l"/>
                        </a:tabLst>
                      </a:pPr>
                      <a:r>
                        <a:rPr lang="en-US" sz="1400" b="0" kern="0">
                          <a:solidFill>
                            <a:schemeClr val="tx1"/>
                          </a:solidFill>
                          <a:effectLst/>
                          <a:latin typeface="+mn-ea"/>
                          <a:ea typeface="+mn-ea"/>
                          <a:cs typeface="Times New Roman" panose="02020603050405020304" pitchFamily="18" charset="0"/>
                        </a:rPr>
                        <a:t>collation_connection</a:t>
                      </a:r>
                      <a:endParaRPr lang="zh-CN" altLang="en-US" sz="1400" b="0" kern="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lnSpc>
                          <a:spcPct val="150000"/>
                        </a:lnSpc>
                        <a:tabLst>
                          <a:tab pos="90170" algn="l"/>
                        </a:tabLst>
                      </a:pPr>
                      <a:r>
                        <a:rPr lang="zh-CN" altLang="en-US" sz="1400" b="0" kern="0" dirty="0">
                          <a:solidFill>
                            <a:schemeClr val="tx1"/>
                          </a:solidFill>
                          <a:effectLst/>
                          <a:latin typeface="+mn-ea"/>
                          <a:ea typeface="+mn-ea"/>
                          <a:cs typeface="Times New Roman" panose="02020603050405020304" pitchFamily="18" charset="0"/>
                        </a:rPr>
                        <a:t>连接字符集的排序规则</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35255419"/>
                  </a:ext>
                </a:extLst>
              </a:tr>
              <a:tr h="331667">
                <a:tc>
                  <a:txBody>
                    <a:bodyPr/>
                    <a:lstStyle/>
                    <a:p>
                      <a:pPr marL="0" algn="ctr" defTabSz="914400" rtl="0" eaLnBrk="1" latinLnBrk="0" hangingPunct="1">
                        <a:lnSpc>
                          <a:spcPct val="150000"/>
                        </a:lnSpc>
                        <a:tabLst>
                          <a:tab pos="90170" algn="l"/>
                        </a:tabLst>
                      </a:pPr>
                      <a:r>
                        <a:rPr lang="en-US" sz="1400" b="0" kern="0">
                          <a:solidFill>
                            <a:schemeClr val="tx1"/>
                          </a:solidFill>
                          <a:effectLst/>
                          <a:latin typeface="+mn-ea"/>
                          <a:ea typeface="+mn-ea"/>
                          <a:cs typeface="Times New Roman" panose="02020603050405020304" pitchFamily="18" charset="0"/>
                        </a:rPr>
                        <a:t>Database Collation</a:t>
                      </a:r>
                      <a:endParaRPr lang="zh-CN" altLang="en-US" sz="1400" b="0" kern="0">
                        <a:solidFill>
                          <a:schemeClr val="tx1"/>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lnSpc>
                          <a:spcPct val="150000"/>
                        </a:lnSpc>
                        <a:tabLst>
                          <a:tab pos="90170" algn="l"/>
                        </a:tabLst>
                      </a:pPr>
                      <a:r>
                        <a:rPr lang="zh-CN" altLang="en-US" sz="1400" b="0" kern="0" dirty="0">
                          <a:solidFill>
                            <a:schemeClr val="tx1"/>
                          </a:solidFill>
                          <a:effectLst/>
                          <a:latin typeface="+mn-ea"/>
                          <a:ea typeface="+mn-ea"/>
                          <a:cs typeface="Times New Roman" panose="02020603050405020304" pitchFamily="18" charset="0"/>
                        </a:rPr>
                        <a:t>数据库排序规则</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36318814"/>
                  </a:ext>
                </a:extLst>
              </a:tr>
            </a:tbl>
          </a:graphicData>
        </a:graphic>
      </p:graphicFrame>
    </p:spTree>
    <p:extLst>
      <p:ext uri="{BB962C8B-B14F-4D97-AF65-F5344CB8AC3E}">
        <p14:creationId xmlns:p14="http://schemas.microsoft.com/office/powerpoint/2010/main" val="427013966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ipe(left)">
                                      <p:cBhvr>
                                        <p:cTn id="21" dur="500"/>
                                        <p:tgtEl>
                                          <p:spTgt spid="3"/>
                                        </p:tgtEl>
                                      </p:cBhvr>
                                    </p:animEffect>
                                  </p:childTnLst>
                                </p:cTn>
                              </p:par>
                            </p:childTnLst>
                          </p:cTn>
                        </p:par>
                        <p:par>
                          <p:cTn id="22" fill="hold">
                            <p:stCondLst>
                              <p:cond delay="2500"/>
                            </p:stCondLst>
                            <p:childTnLst>
                              <p:par>
                                <p:cTn id="23" presetID="22" presetClass="entr" presetSubtype="8"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left)">
                                      <p:cBhvr>
                                        <p:cTn id="25" dur="500"/>
                                        <p:tgtEl>
                                          <p:spTgt spid="4"/>
                                        </p:tgtEl>
                                      </p:cBhvr>
                                    </p:animEffect>
                                  </p:childTnLst>
                                </p:cTn>
                              </p:par>
                            </p:childTnLst>
                          </p:cTn>
                        </p:par>
                        <p:par>
                          <p:cTn id="26" fill="hold">
                            <p:stCondLst>
                              <p:cond delay="3000"/>
                            </p:stCondLst>
                            <p:childTnLst>
                              <p:par>
                                <p:cTn id="27" presetID="22" presetClass="entr" presetSubtype="8" fill="hold"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left)">
                                      <p:cBhvr>
                                        <p:cTn id="2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2" grpId="0"/>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BCE2F27-1948-4AAF-B7D2-B7B4F23C2784}"/>
              </a:ext>
            </a:extLst>
          </p:cNvPr>
          <p:cNvSpPr/>
          <p:nvPr/>
        </p:nvSpPr>
        <p:spPr>
          <a:xfrm>
            <a:off x="911215" y="1565909"/>
            <a:ext cx="5184786" cy="1289456"/>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dirty="0"/>
              <a:t>在实际应用过程中由于实际情况的不同，可能会需要使用</a:t>
            </a:r>
            <a:r>
              <a:rPr lang="en-US" altLang="zh-CN" b="1" dirty="0">
                <a:solidFill>
                  <a:srgbClr val="0069B8"/>
                </a:solidFill>
              </a:rPr>
              <a:t>ALTER</a:t>
            </a:r>
            <a:r>
              <a:rPr lang="zh-CN" altLang="zh-CN" dirty="0"/>
              <a:t>语句对现有存储过程进行修改。基本语法格式如下：</a:t>
            </a:r>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667718"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a:solidFill>
                  <a:srgbClr val="228EB0"/>
                </a:solidFill>
                <a:latin typeface="+mn-ea"/>
              </a:rPr>
              <a:t>5 </a:t>
            </a:r>
            <a:r>
              <a:rPr lang="zh-CN" altLang="en-US" sz="2800" b="1">
                <a:solidFill>
                  <a:srgbClr val="228EB0"/>
                </a:solidFill>
                <a:latin typeface="+mn-ea"/>
              </a:rPr>
              <a:t>修改存储过程</a:t>
            </a:r>
            <a:endParaRPr lang="zh-CN" altLang="en-US" sz="2800" b="1" dirty="0">
              <a:solidFill>
                <a:srgbClr val="228EB0"/>
              </a:solidFill>
              <a:latin typeface="+mn-ea"/>
            </a:endParaRPr>
          </a:p>
        </p:txBody>
      </p:sp>
      <p:sp>
        <p:nvSpPr>
          <p:cNvPr id="11" name="矩形 10">
            <a:extLst>
              <a:ext uri="{FF2B5EF4-FFF2-40B4-BE49-F238E27FC236}">
                <a16:creationId xmlns:a16="http://schemas.microsoft.com/office/drawing/2014/main" id="{90A9ABFD-4ED8-4A4F-9D27-D9A0E9CE777C}"/>
              </a:ext>
            </a:extLst>
          </p:cNvPr>
          <p:cNvSpPr/>
          <p:nvPr/>
        </p:nvSpPr>
        <p:spPr>
          <a:xfrm>
            <a:off x="911215" y="3306089"/>
            <a:ext cx="5184785" cy="521448"/>
          </a:xfrm>
          <a:prstGeom prst="rect">
            <a:avLst/>
          </a:prstGeom>
          <a:solidFill>
            <a:schemeClr val="accent1">
              <a:lumMod val="20000"/>
              <a:lumOff val="80000"/>
            </a:schemeClr>
          </a:solidFill>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r>
              <a:rPr lang="en-US" altLang="zh-CN" sz="1600" b="1"/>
              <a:t>ALTER PROCEDURE &lt;</a:t>
            </a:r>
            <a:r>
              <a:rPr lang="zh-CN" altLang="zh-CN" sz="1600" b="1"/>
              <a:t>存储过程名称</a:t>
            </a:r>
            <a:r>
              <a:rPr lang="en-US" altLang="zh-CN" sz="1600" b="1"/>
              <a:t>&gt; [&lt;</a:t>
            </a:r>
            <a:r>
              <a:rPr lang="zh-CN" altLang="zh-CN" sz="1600" b="1"/>
              <a:t>特征</a:t>
            </a:r>
            <a:r>
              <a:rPr lang="en-US" altLang="zh-CN" sz="1600" b="1"/>
              <a:t>&gt;];</a:t>
            </a:r>
            <a:endParaRPr lang="zh-CN" altLang="zh-CN" sz="1600" b="1"/>
          </a:p>
        </p:txBody>
      </p:sp>
      <p:sp>
        <p:nvSpPr>
          <p:cNvPr id="18" name="矩形 17">
            <a:extLst>
              <a:ext uri="{FF2B5EF4-FFF2-40B4-BE49-F238E27FC236}">
                <a16:creationId xmlns:a16="http://schemas.microsoft.com/office/drawing/2014/main" id="{0AAE0ED5-6F32-4405-8732-318E4D4D537C}"/>
              </a:ext>
            </a:extLst>
          </p:cNvPr>
          <p:cNvSpPr/>
          <p:nvPr/>
        </p:nvSpPr>
        <p:spPr>
          <a:xfrm>
            <a:off x="874713" y="4278261"/>
            <a:ext cx="5221287" cy="1289456"/>
          </a:xfrm>
          <a:prstGeom prst="rect">
            <a:avLst/>
          </a:prstGeom>
        </p:spPr>
        <p:txBody>
          <a:bodyPr wrap="square">
            <a:spAutoFit/>
            <a:scene3d>
              <a:camera prst="orthographicFront"/>
              <a:lightRig rig="threePt" dir="t"/>
            </a:scene3d>
            <a:sp3d contourW="12700"/>
          </a:bodyPr>
          <a:lstStyle/>
          <a:p>
            <a:pPr marL="285750" lvl="0" indent="-285750" algn="just">
              <a:lnSpc>
                <a:spcPct val="150000"/>
              </a:lnSpc>
              <a:buFont typeface="Arial" panose="020B0604020202020204" pitchFamily="34" charset="0"/>
              <a:buChar char="•"/>
            </a:pPr>
            <a:r>
              <a:rPr lang="en-US" altLang="zh-CN" b="1" dirty="0"/>
              <a:t>&lt;</a:t>
            </a:r>
            <a:r>
              <a:rPr lang="zh-CN" altLang="zh-CN" b="1" dirty="0"/>
              <a:t>特征</a:t>
            </a:r>
            <a:r>
              <a:rPr lang="en-US" altLang="zh-CN" b="1" dirty="0"/>
              <a:t>&gt;</a:t>
            </a:r>
            <a:r>
              <a:rPr lang="zh-CN" altLang="zh-CN" b="1" dirty="0"/>
              <a:t>：</a:t>
            </a:r>
            <a:r>
              <a:rPr lang="zh-CN" altLang="zh-CN" dirty="0"/>
              <a:t>用于指定修改存储过程哪一部分的状态。需要注意的是，并不是每一项存储过程的状态都可以修改。常用</a:t>
            </a:r>
            <a:r>
              <a:rPr lang="zh-CN" altLang="zh-CN" b="1" dirty="0">
                <a:solidFill>
                  <a:srgbClr val="0069B8"/>
                </a:solidFill>
              </a:rPr>
              <a:t>特征选项</a:t>
            </a:r>
            <a:r>
              <a:rPr lang="zh-CN" altLang="zh-CN" dirty="0"/>
              <a:t>如下表所示：</a:t>
            </a:r>
          </a:p>
        </p:txBody>
      </p:sp>
      <p:graphicFrame>
        <p:nvGraphicFramePr>
          <p:cNvPr id="14" name="表格 13">
            <a:extLst>
              <a:ext uri="{FF2B5EF4-FFF2-40B4-BE49-F238E27FC236}">
                <a16:creationId xmlns:a16="http://schemas.microsoft.com/office/drawing/2014/main" id="{DB834166-A878-4D3A-AE0F-4766B9BE6799}"/>
              </a:ext>
            </a:extLst>
          </p:cNvPr>
          <p:cNvGraphicFramePr>
            <a:graphicFrameLocks noGrp="1"/>
          </p:cNvGraphicFramePr>
          <p:nvPr>
            <p:extLst>
              <p:ext uri="{D42A27DB-BD31-4B8C-83A1-F6EECF244321}">
                <p14:modId xmlns:p14="http://schemas.microsoft.com/office/powerpoint/2010/main" val="1166162361"/>
              </p:ext>
            </p:extLst>
          </p:nvPr>
        </p:nvGraphicFramePr>
        <p:xfrm>
          <a:off x="6537226" y="2087332"/>
          <a:ext cx="4975270" cy="3327286"/>
        </p:xfrm>
        <a:graphic>
          <a:graphicData uri="http://schemas.openxmlformats.org/drawingml/2006/table">
            <a:tbl>
              <a:tblPr firstRow="1" firstCol="1" bandRow="1">
                <a:tableStyleId>{5A111915-BE36-4E01-A7E5-04B1672EAD32}</a:tableStyleId>
              </a:tblPr>
              <a:tblGrid>
                <a:gridCol w="2325189">
                  <a:extLst>
                    <a:ext uri="{9D8B030D-6E8A-4147-A177-3AD203B41FA5}">
                      <a16:colId xmlns:a16="http://schemas.microsoft.com/office/drawing/2014/main" val="2760790580"/>
                    </a:ext>
                  </a:extLst>
                </a:gridCol>
                <a:gridCol w="2650081">
                  <a:extLst>
                    <a:ext uri="{9D8B030D-6E8A-4147-A177-3AD203B41FA5}">
                      <a16:colId xmlns:a16="http://schemas.microsoft.com/office/drawing/2014/main" val="4151654533"/>
                    </a:ext>
                  </a:extLst>
                </a:gridCol>
              </a:tblGrid>
              <a:tr h="365537">
                <a:tc>
                  <a:txBody>
                    <a:bodyPr/>
                    <a:lstStyle/>
                    <a:p>
                      <a:pPr algn="ctr">
                        <a:lnSpc>
                          <a:spcPct val="125000"/>
                        </a:lnSpc>
                        <a:tabLst>
                          <a:tab pos="90170" algn="l"/>
                        </a:tabLst>
                      </a:pPr>
                      <a:r>
                        <a:rPr lang="zh-CN" altLang="en-US" sz="1600" b="1" kern="0" dirty="0">
                          <a:solidFill>
                            <a:schemeClr val="bg1"/>
                          </a:solidFill>
                          <a:effectLst/>
                          <a:latin typeface="+mn-lt"/>
                          <a:ea typeface="+mn-ea"/>
                          <a:cs typeface="+mn-cs"/>
                        </a:rPr>
                        <a:t>特征选项</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tabLst>
                          <a:tab pos="90170" algn="l"/>
                        </a:tabLst>
                      </a:pPr>
                      <a:r>
                        <a:rPr lang="zh-CN" altLang="en-US" sz="1600" b="1" kern="0" dirty="0">
                          <a:solidFill>
                            <a:schemeClr val="bg1"/>
                          </a:solidFill>
                          <a:effectLst/>
                          <a:latin typeface="+mn-lt"/>
                          <a:ea typeface="+mn-ea"/>
                          <a:cs typeface="+mn-cs"/>
                        </a:rPr>
                        <a:t>作用</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96497045"/>
                  </a:ext>
                </a:extLst>
              </a:tr>
              <a:tr h="331667">
                <a:tc>
                  <a:txBody>
                    <a:bodyPr/>
                    <a:lstStyle/>
                    <a:p>
                      <a:pPr algn="ctr">
                        <a:lnSpc>
                          <a:spcPct val="150000"/>
                        </a:lnSpc>
                        <a:tabLst>
                          <a:tab pos="90170" algn="l"/>
                        </a:tabLst>
                      </a:pPr>
                      <a:r>
                        <a:rPr lang="en-US" sz="1400" b="0" kern="0" dirty="0">
                          <a:effectLst/>
                          <a:latin typeface="+mn-ea"/>
                          <a:ea typeface="+mn-ea"/>
                          <a:cs typeface="Times New Roman" panose="02020603050405020304" pitchFamily="18" charset="0"/>
                        </a:rPr>
                        <a:t>COMMENT '</a:t>
                      </a:r>
                      <a:r>
                        <a:rPr lang="zh-CN" sz="1400" b="0" kern="0" dirty="0">
                          <a:effectLst/>
                          <a:latin typeface="+mn-ea"/>
                          <a:ea typeface="+mn-ea"/>
                          <a:cs typeface="Times New Roman" panose="02020603050405020304" pitchFamily="18" charset="0"/>
                        </a:rPr>
                        <a:t>注释内容</a:t>
                      </a:r>
                      <a:r>
                        <a:rPr lang="en-US" sz="1400" b="0" kern="0" dirty="0">
                          <a:effectLst/>
                          <a:latin typeface="+mn-ea"/>
                          <a:ea typeface="+mn-ea"/>
                          <a:cs typeface="Times New Roman" panose="02020603050405020304" pitchFamily="18" charset="0"/>
                        </a:rPr>
                        <a:t>'</a:t>
                      </a:r>
                      <a:endParaRPr lang="zh-CN" sz="1400" b="0" kern="100" dirty="0">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50000"/>
                        </a:lnSpc>
                        <a:tabLst>
                          <a:tab pos="90170" algn="l"/>
                        </a:tabLst>
                      </a:pPr>
                      <a:r>
                        <a:rPr lang="zh-CN" sz="1400" b="0" kern="0">
                          <a:effectLst/>
                          <a:latin typeface="+mn-ea"/>
                          <a:ea typeface="+mn-ea"/>
                          <a:cs typeface="Times New Roman" panose="02020603050405020304" pitchFamily="18" charset="0"/>
                        </a:rPr>
                        <a:t>添加或修改存储过程注释</a:t>
                      </a:r>
                      <a:endParaRPr lang="zh-CN" sz="1400" b="0" kern="100">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79869868"/>
                  </a:ext>
                </a:extLst>
              </a:tr>
              <a:tr h="331667">
                <a:tc>
                  <a:txBody>
                    <a:bodyPr/>
                    <a:lstStyle/>
                    <a:p>
                      <a:pPr algn="ctr">
                        <a:lnSpc>
                          <a:spcPct val="150000"/>
                        </a:lnSpc>
                        <a:tabLst>
                          <a:tab pos="90170" algn="l"/>
                        </a:tabLst>
                      </a:pPr>
                      <a:r>
                        <a:rPr lang="en-US" sz="1400" b="0" kern="0" dirty="0">
                          <a:effectLst/>
                          <a:latin typeface="+mn-ea"/>
                          <a:ea typeface="+mn-ea"/>
                          <a:cs typeface="Times New Roman" panose="02020603050405020304" pitchFamily="18" charset="0"/>
                        </a:rPr>
                        <a:t>SQL SECURITY DEFINER</a:t>
                      </a:r>
                      <a:endParaRPr lang="zh-CN" sz="1400" b="0" kern="100" dirty="0">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50000"/>
                        </a:lnSpc>
                        <a:tabLst>
                          <a:tab pos="90170" algn="l"/>
                        </a:tabLst>
                      </a:pPr>
                      <a:r>
                        <a:rPr lang="zh-CN" sz="1400" b="0" kern="0">
                          <a:effectLst/>
                          <a:latin typeface="+mn-ea"/>
                          <a:ea typeface="+mn-ea"/>
                          <a:cs typeface="Times New Roman" panose="02020603050405020304" pitchFamily="18" charset="0"/>
                        </a:rPr>
                        <a:t>仅定义者有权执行存储过程</a:t>
                      </a:r>
                      <a:endParaRPr lang="zh-CN" sz="1400" b="0" kern="100">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20409918"/>
                  </a:ext>
                </a:extLst>
              </a:tr>
              <a:tr h="331667">
                <a:tc>
                  <a:txBody>
                    <a:bodyPr/>
                    <a:lstStyle/>
                    <a:p>
                      <a:pPr algn="ctr">
                        <a:lnSpc>
                          <a:spcPct val="150000"/>
                        </a:lnSpc>
                        <a:tabLst>
                          <a:tab pos="90170" algn="l"/>
                        </a:tabLst>
                      </a:pPr>
                      <a:r>
                        <a:rPr lang="en-US" sz="1400" b="0" kern="0" dirty="0">
                          <a:effectLst/>
                          <a:latin typeface="+mn-ea"/>
                          <a:ea typeface="+mn-ea"/>
                          <a:cs typeface="Times New Roman" panose="02020603050405020304" pitchFamily="18" charset="0"/>
                        </a:rPr>
                        <a:t>SQL SECURITY INVOKER</a:t>
                      </a:r>
                      <a:endParaRPr lang="zh-CN" sz="1400" b="0" kern="100" dirty="0">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50000"/>
                        </a:lnSpc>
                        <a:tabLst>
                          <a:tab pos="90170" algn="l"/>
                        </a:tabLst>
                      </a:pPr>
                      <a:r>
                        <a:rPr lang="zh-CN" sz="1400" b="0" kern="0" dirty="0">
                          <a:effectLst/>
                          <a:latin typeface="+mn-ea"/>
                          <a:ea typeface="+mn-ea"/>
                          <a:cs typeface="Times New Roman" panose="02020603050405020304" pitchFamily="18" charset="0"/>
                        </a:rPr>
                        <a:t>允许调用者执行存储过程</a:t>
                      </a:r>
                      <a:endParaRPr lang="zh-CN" sz="1400" b="0" kern="100" dirty="0">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56380696"/>
                  </a:ext>
                </a:extLst>
              </a:tr>
              <a:tr h="331667">
                <a:tc>
                  <a:txBody>
                    <a:bodyPr/>
                    <a:lstStyle/>
                    <a:p>
                      <a:pPr algn="ctr">
                        <a:lnSpc>
                          <a:spcPct val="150000"/>
                        </a:lnSpc>
                        <a:tabLst>
                          <a:tab pos="90170" algn="l"/>
                        </a:tabLst>
                      </a:pPr>
                      <a:r>
                        <a:rPr lang="en-US" sz="1400" b="0" kern="0">
                          <a:effectLst/>
                          <a:latin typeface="+mn-ea"/>
                          <a:ea typeface="+mn-ea"/>
                          <a:cs typeface="Times New Roman" panose="02020603050405020304" pitchFamily="18" charset="0"/>
                        </a:rPr>
                        <a:t>READS SQL DATA</a:t>
                      </a:r>
                      <a:endParaRPr lang="zh-CN" sz="1400" b="0" kern="100">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50000"/>
                        </a:lnSpc>
                        <a:tabLst>
                          <a:tab pos="90170" algn="l"/>
                        </a:tabLst>
                      </a:pPr>
                      <a:r>
                        <a:rPr lang="zh-CN" sz="1400" b="0" kern="0" dirty="0">
                          <a:effectLst/>
                          <a:latin typeface="+mn-ea"/>
                          <a:ea typeface="+mn-ea"/>
                          <a:cs typeface="Times New Roman" panose="02020603050405020304" pitchFamily="18" charset="0"/>
                        </a:rPr>
                        <a:t>表示子程序中包含数据读取语句</a:t>
                      </a:r>
                      <a:endParaRPr lang="zh-CN" sz="1400" b="0" kern="100" dirty="0">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44318831"/>
                  </a:ext>
                </a:extLst>
              </a:tr>
              <a:tr h="331667">
                <a:tc>
                  <a:txBody>
                    <a:bodyPr/>
                    <a:lstStyle/>
                    <a:p>
                      <a:pPr algn="ctr">
                        <a:lnSpc>
                          <a:spcPct val="150000"/>
                        </a:lnSpc>
                        <a:tabLst>
                          <a:tab pos="90170" algn="l"/>
                        </a:tabLst>
                      </a:pPr>
                      <a:r>
                        <a:rPr lang="en-US" sz="1400" b="0" kern="0">
                          <a:effectLst/>
                          <a:latin typeface="+mn-ea"/>
                          <a:ea typeface="+mn-ea"/>
                          <a:cs typeface="Times New Roman" panose="02020603050405020304" pitchFamily="18" charset="0"/>
                        </a:rPr>
                        <a:t>MODIFIES SQL DATA</a:t>
                      </a:r>
                      <a:endParaRPr lang="zh-CN" sz="1400" b="0" kern="100">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50000"/>
                        </a:lnSpc>
                        <a:tabLst>
                          <a:tab pos="90170" algn="l"/>
                        </a:tabLst>
                      </a:pPr>
                      <a:r>
                        <a:rPr lang="zh-CN" sz="1400" b="0" kern="0" dirty="0">
                          <a:effectLst/>
                          <a:latin typeface="+mn-ea"/>
                          <a:ea typeface="+mn-ea"/>
                          <a:cs typeface="Times New Roman" panose="02020603050405020304" pitchFamily="18" charset="0"/>
                        </a:rPr>
                        <a:t>表示子程序中包含数据写入语句</a:t>
                      </a:r>
                      <a:endParaRPr lang="zh-CN" sz="1400" b="0" kern="100" dirty="0">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35624238"/>
                  </a:ext>
                </a:extLst>
              </a:tr>
              <a:tr h="331667">
                <a:tc>
                  <a:txBody>
                    <a:bodyPr/>
                    <a:lstStyle/>
                    <a:p>
                      <a:pPr algn="ctr">
                        <a:lnSpc>
                          <a:spcPct val="150000"/>
                        </a:lnSpc>
                        <a:tabLst>
                          <a:tab pos="90170" algn="l"/>
                        </a:tabLst>
                      </a:pPr>
                      <a:r>
                        <a:rPr lang="en-US" sz="1400" b="0" kern="0">
                          <a:effectLst/>
                          <a:latin typeface="+mn-ea"/>
                          <a:ea typeface="+mn-ea"/>
                          <a:cs typeface="Times New Roman" panose="02020603050405020304" pitchFamily="18" charset="0"/>
                        </a:rPr>
                        <a:t>CONTAINS SQL</a:t>
                      </a:r>
                      <a:endParaRPr lang="zh-CN" sz="1400" b="0" kern="100">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50000"/>
                        </a:lnSpc>
                        <a:tabLst>
                          <a:tab pos="90170" algn="l"/>
                        </a:tabLst>
                      </a:pPr>
                      <a:r>
                        <a:rPr lang="zh-CN" sz="1400" b="0" kern="0" dirty="0">
                          <a:effectLst/>
                          <a:latin typeface="+mn-ea"/>
                          <a:ea typeface="+mn-ea"/>
                          <a:cs typeface="Times New Roman" panose="02020603050405020304" pitchFamily="18" charset="0"/>
                        </a:rPr>
                        <a:t>表示子程序中包含数据读写之外的</a:t>
                      </a:r>
                      <a:r>
                        <a:rPr lang="en-US" sz="1400" b="0" kern="0" dirty="0">
                          <a:effectLst/>
                          <a:latin typeface="+mn-ea"/>
                          <a:ea typeface="+mn-ea"/>
                          <a:cs typeface="Times New Roman" panose="02020603050405020304" pitchFamily="18" charset="0"/>
                        </a:rPr>
                        <a:t>SQL</a:t>
                      </a:r>
                      <a:r>
                        <a:rPr lang="zh-CN" sz="1400" b="0" kern="0" dirty="0">
                          <a:effectLst/>
                          <a:latin typeface="+mn-ea"/>
                          <a:ea typeface="+mn-ea"/>
                          <a:cs typeface="Times New Roman" panose="02020603050405020304" pitchFamily="18" charset="0"/>
                        </a:rPr>
                        <a:t>语句</a:t>
                      </a:r>
                      <a:endParaRPr lang="zh-CN" sz="1400" b="0" kern="100" dirty="0">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45179400"/>
                  </a:ext>
                </a:extLst>
              </a:tr>
              <a:tr h="331667">
                <a:tc>
                  <a:txBody>
                    <a:bodyPr/>
                    <a:lstStyle/>
                    <a:p>
                      <a:pPr algn="ctr">
                        <a:lnSpc>
                          <a:spcPct val="150000"/>
                        </a:lnSpc>
                        <a:tabLst>
                          <a:tab pos="90170" algn="l"/>
                        </a:tabLst>
                      </a:pPr>
                      <a:r>
                        <a:rPr lang="en-US" sz="1400" b="0" kern="0">
                          <a:effectLst/>
                          <a:latin typeface="+mn-ea"/>
                          <a:ea typeface="+mn-ea"/>
                          <a:cs typeface="Times New Roman" panose="02020603050405020304" pitchFamily="18" charset="0"/>
                        </a:rPr>
                        <a:t>NO SQL</a:t>
                      </a:r>
                      <a:endParaRPr lang="zh-CN" sz="1400" b="0" kern="100">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50000"/>
                        </a:lnSpc>
                        <a:tabLst>
                          <a:tab pos="90170" algn="l"/>
                        </a:tabLst>
                      </a:pPr>
                      <a:r>
                        <a:rPr lang="zh-CN" sz="1400" b="0" kern="0" dirty="0">
                          <a:effectLst/>
                          <a:latin typeface="+mn-ea"/>
                          <a:ea typeface="+mn-ea"/>
                          <a:cs typeface="Times New Roman" panose="02020603050405020304" pitchFamily="18" charset="0"/>
                        </a:rPr>
                        <a:t>表示子程序中不包含</a:t>
                      </a:r>
                      <a:r>
                        <a:rPr lang="en-US" sz="1400" b="0" kern="0" dirty="0">
                          <a:effectLst/>
                          <a:latin typeface="+mn-ea"/>
                          <a:ea typeface="+mn-ea"/>
                          <a:cs typeface="Times New Roman" panose="02020603050405020304" pitchFamily="18" charset="0"/>
                        </a:rPr>
                        <a:t>SQL</a:t>
                      </a:r>
                      <a:r>
                        <a:rPr lang="zh-CN" sz="1400" b="0" kern="0" dirty="0">
                          <a:effectLst/>
                          <a:latin typeface="+mn-ea"/>
                          <a:ea typeface="+mn-ea"/>
                          <a:cs typeface="Times New Roman" panose="02020603050405020304" pitchFamily="18" charset="0"/>
                        </a:rPr>
                        <a:t>语句</a:t>
                      </a:r>
                      <a:endParaRPr lang="zh-CN" sz="1400" b="0" kern="100" dirty="0">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68024456"/>
                  </a:ext>
                </a:extLst>
              </a:tr>
              <a:tr h="331667">
                <a:tc>
                  <a:txBody>
                    <a:bodyPr/>
                    <a:lstStyle/>
                    <a:p>
                      <a:pPr algn="ctr">
                        <a:lnSpc>
                          <a:spcPct val="150000"/>
                        </a:lnSpc>
                        <a:tabLst>
                          <a:tab pos="90170" algn="l"/>
                        </a:tabLst>
                      </a:pPr>
                      <a:r>
                        <a:rPr lang="en-US" sz="1400" b="0" kern="0">
                          <a:effectLst/>
                          <a:latin typeface="+mn-ea"/>
                          <a:ea typeface="+mn-ea"/>
                          <a:cs typeface="Times New Roman" panose="02020603050405020304" pitchFamily="18" charset="0"/>
                        </a:rPr>
                        <a:t>LANGUAGE SQL</a:t>
                      </a:r>
                      <a:endParaRPr lang="zh-CN" sz="1400" b="0" kern="100">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50000"/>
                        </a:lnSpc>
                        <a:tabLst>
                          <a:tab pos="90170" algn="l"/>
                        </a:tabLst>
                      </a:pPr>
                      <a:r>
                        <a:rPr lang="zh-CN" sz="1400" b="0" kern="0" dirty="0">
                          <a:effectLst/>
                          <a:latin typeface="+mn-ea"/>
                          <a:ea typeface="+mn-ea"/>
                          <a:cs typeface="Times New Roman" panose="02020603050405020304" pitchFamily="18" charset="0"/>
                        </a:rPr>
                        <a:t>存储过程体是</a:t>
                      </a:r>
                      <a:r>
                        <a:rPr lang="en-US" sz="1400" b="0" kern="0" dirty="0">
                          <a:effectLst/>
                          <a:latin typeface="+mn-ea"/>
                          <a:ea typeface="+mn-ea"/>
                          <a:cs typeface="Times New Roman" panose="02020603050405020304" pitchFamily="18" charset="0"/>
                        </a:rPr>
                        <a:t>SQL</a:t>
                      </a:r>
                      <a:r>
                        <a:rPr lang="zh-CN" sz="1400" b="0" kern="0" dirty="0">
                          <a:effectLst/>
                          <a:latin typeface="+mn-ea"/>
                          <a:ea typeface="+mn-ea"/>
                          <a:cs typeface="Times New Roman" panose="02020603050405020304" pitchFamily="18" charset="0"/>
                        </a:rPr>
                        <a:t>语句</a:t>
                      </a:r>
                      <a:endParaRPr lang="zh-CN" sz="1400" b="0" kern="100" dirty="0">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20011860"/>
                  </a:ext>
                </a:extLst>
              </a:tr>
            </a:tbl>
          </a:graphicData>
        </a:graphic>
      </p:graphicFrame>
    </p:spTree>
    <p:extLst>
      <p:ext uri="{BB962C8B-B14F-4D97-AF65-F5344CB8AC3E}">
        <p14:creationId xmlns:p14="http://schemas.microsoft.com/office/powerpoint/2010/main" val="160489403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left)">
                                      <p:cBhvr>
                                        <p:cTn id="21" dur="500"/>
                                        <p:tgtEl>
                                          <p:spTgt spid="11"/>
                                        </p:tgtEl>
                                      </p:cBhvr>
                                    </p:animEffect>
                                  </p:childTnLst>
                                </p:cTn>
                              </p:par>
                            </p:childTnLst>
                          </p:cTn>
                        </p:par>
                        <p:par>
                          <p:cTn id="22" fill="hold">
                            <p:stCondLst>
                              <p:cond delay="2500"/>
                            </p:stCondLst>
                            <p:childTnLst>
                              <p:par>
                                <p:cTn id="23" presetID="22" presetClass="entr" presetSubtype="1" fill="hold" grpId="0"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wipe(up)">
                                      <p:cBhvr>
                                        <p:cTn id="25" dur="500"/>
                                        <p:tgtEl>
                                          <p:spTgt spid="18"/>
                                        </p:tgtEl>
                                      </p:cBhvr>
                                    </p:animEffect>
                                  </p:childTnLst>
                                </p:cTn>
                              </p:par>
                            </p:childTnLst>
                          </p:cTn>
                        </p:par>
                        <p:par>
                          <p:cTn id="26" fill="hold">
                            <p:stCondLst>
                              <p:cond delay="3000"/>
                            </p:stCondLst>
                            <p:childTnLst>
                              <p:par>
                                <p:cTn id="27" presetID="22" presetClass="entr" presetSubtype="8" fill="hold"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left)">
                                      <p:cBhvr>
                                        <p:cTn id="2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2" grpId="0"/>
      <p:bldP spid="11" grpId="0" animBg="1"/>
      <p:bldP spid="18" grpId="0"/>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BCE2F27-1948-4AAF-B7D2-B7B4F23C2784}"/>
              </a:ext>
            </a:extLst>
          </p:cNvPr>
          <p:cNvSpPr/>
          <p:nvPr/>
        </p:nvSpPr>
        <p:spPr>
          <a:xfrm>
            <a:off x="911214" y="1305253"/>
            <a:ext cx="10369571" cy="458459"/>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a:t>【实例</a:t>
            </a:r>
            <a:r>
              <a:rPr lang="en-US" altLang="zh-CN" b="1"/>
              <a:t>10-37</a:t>
            </a:r>
            <a:r>
              <a:rPr lang="zh-CN" altLang="zh-CN" b="1"/>
              <a:t>】</a:t>
            </a:r>
            <a:r>
              <a:rPr lang="zh-CN" altLang="zh-CN"/>
              <a:t>：给名为</a:t>
            </a:r>
            <a:r>
              <a:rPr lang="en-US" altLang="zh-CN"/>
              <a:t>welcome_new</a:t>
            </a:r>
            <a:r>
              <a:rPr lang="zh-CN" altLang="zh-CN"/>
              <a:t>的存储过程添加注释信息</a:t>
            </a:r>
            <a:r>
              <a:rPr lang="zh-CN" altLang="en-US"/>
              <a:t>“根据学号自动输出欢迎词”</a:t>
            </a:r>
            <a:r>
              <a:rPr lang="zh-CN" altLang="zh-CN"/>
              <a:t>：</a:t>
            </a:r>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667718" cy="523220"/>
          </a:xfrm>
          <a:prstGeom prst="rect">
            <a:avLst/>
          </a:prstGeom>
          <a:noFill/>
        </p:spPr>
        <p:txBody>
          <a:bodyPr wrap="none" rtlCol="0">
            <a:spAutoFit/>
            <a:scene3d>
              <a:camera prst="orthographicFront"/>
              <a:lightRig rig="threePt" dir="t"/>
            </a:scene3d>
            <a:sp3d contourW="12700"/>
          </a:bodyPr>
          <a:lstStyle/>
          <a:p>
            <a:pPr lvl="0">
              <a:defRPr/>
            </a:pPr>
            <a:r>
              <a:rPr lang="en-US" altLang="zh-CN" sz="2800" b="1">
                <a:solidFill>
                  <a:srgbClr val="228EB0"/>
                </a:solidFill>
                <a:latin typeface="+mn-ea"/>
              </a:rPr>
              <a:t>5 </a:t>
            </a:r>
            <a:r>
              <a:rPr lang="zh-CN" altLang="en-US" sz="2800" b="1">
                <a:solidFill>
                  <a:srgbClr val="228EB0"/>
                </a:solidFill>
                <a:latin typeface="+mn-ea"/>
              </a:rPr>
              <a:t>修改存储过程</a:t>
            </a:r>
            <a:endParaRPr lang="zh-CN" altLang="en-US" sz="2800" b="1" dirty="0">
              <a:solidFill>
                <a:srgbClr val="228EB0"/>
              </a:solidFill>
              <a:latin typeface="+mn-ea"/>
            </a:endParaRPr>
          </a:p>
        </p:txBody>
      </p:sp>
      <p:pic>
        <p:nvPicPr>
          <p:cNvPr id="7" name="图片 6">
            <a:extLst>
              <a:ext uri="{FF2B5EF4-FFF2-40B4-BE49-F238E27FC236}">
                <a16:creationId xmlns:a16="http://schemas.microsoft.com/office/drawing/2014/main" id="{9BFB820C-4485-4E81-9AA5-BD0CE6C474D1}"/>
              </a:ext>
            </a:extLst>
          </p:cNvPr>
          <p:cNvPicPr>
            <a:picLocks noChangeAspect="1"/>
          </p:cNvPicPr>
          <p:nvPr/>
        </p:nvPicPr>
        <p:blipFill>
          <a:blip r:embed="rId3"/>
          <a:stretch>
            <a:fillRect/>
          </a:stretch>
        </p:blipFill>
        <p:spPr>
          <a:xfrm>
            <a:off x="4297904" y="2591203"/>
            <a:ext cx="3596190" cy="510476"/>
          </a:xfrm>
          <a:prstGeom prst="rect">
            <a:avLst/>
          </a:prstGeom>
        </p:spPr>
      </p:pic>
      <p:pic>
        <p:nvPicPr>
          <p:cNvPr id="8" name="图片 7">
            <a:extLst>
              <a:ext uri="{FF2B5EF4-FFF2-40B4-BE49-F238E27FC236}">
                <a16:creationId xmlns:a16="http://schemas.microsoft.com/office/drawing/2014/main" id="{81168D89-83C9-4AEE-BDD1-E0755BBF0C72}"/>
              </a:ext>
            </a:extLst>
          </p:cNvPr>
          <p:cNvPicPr>
            <a:picLocks noChangeAspect="1"/>
          </p:cNvPicPr>
          <p:nvPr/>
        </p:nvPicPr>
        <p:blipFill>
          <a:blip r:embed="rId4"/>
          <a:stretch>
            <a:fillRect/>
          </a:stretch>
        </p:blipFill>
        <p:spPr>
          <a:xfrm>
            <a:off x="3654094" y="1915866"/>
            <a:ext cx="4883810" cy="518095"/>
          </a:xfrm>
          <a:prstGeom prst="rect">
            <a:avLst/>
          </a:prstGeom>
        </p:spPr>
      </p:pic>
      <p:pic>
        <p:nvPicPr>
          <p:cNvPr id="15" name="图片 14">
            <a:extLst>
              <a:ext uri="{FF2B5EF4-FFF2-40B4-BE49-F238E27FC236}">
                <a16:creationId xmlns:a16="http://schemas.microsoft.com/office/drawing/2014/main" id="{8667A5F2-BC77-44FD-97A1-C28E7C3CC7CD}"/>
              </a:ext>
            </a:extLst>
          </p:cNvPr>
          <p:cNvPicPr>
            <a:picLocks noChangeAspect="1"/>
          </p:cNvPicPr>
          <p:nvPr/>
        </p:nvPicPr>
        <p:blipFill>
          <a:blip r:embed="rId5"/>
          <a:stretch>
            <a:fillRect/>
          </a:stretch>
        </p:blipFill>
        <p:spPr>
          <a:xfrm>
            <a:off x="1635667" y="3291578"/>
            <a:ext cx="4213334" cy="3078095"/>
          </a:xfrm>
          <a:prstGeom prst="rect">
            <a:avLst/>
          </a:prstGeom>
        </p:spPr>
      </p:pic>
      <p:pic>
        <p:nvPicPr>
          <p:cNvPr id="11" name="图片 10">
            <a:extLst>
              <a:ext uri="{FF2B5EF4-FFF2-40B4-BE49-F238E27FC236}">
                <a16:creationId xmlns:a16="http://schemas.microsoft.com/office/drawing/2014/main" id="{7D1BC4B1-5324-445B-904E-75150ADA237A}"/>
              </a:ext>
            </a:extLst>
          </p:cNvPr>
          <p:cNvPicPr>
            <a:picLocks noChangeAspect="1"/>
          </p:cNvPicPr>
          <p:nvPr/>
        </p:nvPicPr>
        <p:blipFill>
          <a:blip r:embed="rId6"/>
          <a:stretch>
            <a:fillRect/>
          </a:stretch>
        </p:blipFill>
        <p:spPr>
          <a:xfrm>
            <a:off x="6411880" y="3283959"/>
            <a:ext cx="4228571" cy="3085714"/>
          </a:xfrm>
          <a:prstGeom prst="rect">
            <a:avLst/>
          </a:prstGeom>
        </p:spPr>
      </p:pic>
    </p:spTree>
    <p:extLst>
      <p:ext uri="{BB962C8B-B14F-4D97-AF65-F5344CB8AC3E}">
        <p14:creationId xmlns:p14="http://schemas.microsoft.com/office/powerpoint/2010/main" val="267396804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left)">
                                      <p:cBhvr>
                                        <p:cTn id="21" dur="500"/>
                                        <p:tgtEl>
                                          <p:spTgt spid="8"/>
                                        </p:tgtEl>
                                      </p:cBhvr>
                                    </p:animEffect>
                                  </p:childTnLst>
                                </p:cTn>
                              </p:par>
                            </p:childTnLst>
                          </p:cTn>
                        </p:par>
                        <p:par>
                          <p:cTn id="22" fill="hold">
                            <p:stCondLst>
                              <p:cond delay="2500"/>
                            </p:stCondLst>
                            <p:childTnLst>
                              <p:par>
                                <p:cTn id="23" presetID="22" presetClass="entr" presetSubtype="8"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left)">
                                      <p:cBhvr>
                                        <p:cTn id="25" dur="500"/>
                                        <p:tgtEl>
                                          <p:spTgt spid="7"/>
                                        </p:tgtEl>
                                      </p:cBhvr>
                                    </p:animEffect>
                                  </p:childTnLst>
                                </p:cTn>
                              </p:par>
                            </p:childTnLst>
                          </p:cTn>
                        </p:par>
                        <p:par>
                          <p:cTn id="26" fill="hold">
                            <p:stCondLst>
                              <p:cond delay="3000"/>
                            </p:stCondLst>
                            <p:childTnLst>
                              <p:par>
                                <p:cTn id="27" presetID="22" presetClass="entr" presetSubtype="8" fill="hold"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wipe(left)">
                                      <p:cBhvr>
                                        <p:cTn id="29" dur="500"/>
                                        <p:tgtEl>
                                          <p:spTgt spid="15"/>
                                        </p:tgtEl>
                                      </p:cBhvr>
                                    </p:animEffect>
                                  </p:childTnLst>
                                </p:cTn>
                              </p:par>
                            </p:childTnLst>
                          </p:cTn>
                        </p:par>
                        <p:par>
                          <p:cTn id="30" fill="hold">
                            <p:stCondLst>
                              <p:cond delay="3500"/>
                            </p:stCondLst>
                            <p:childTnLst>
                              <p:par>
                                <p:cTn id="31" presetID="22" presetClass="entr" presetSubtype="8" fill="hold"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left)">
                                      <p:cBhvr>
                                        <p:cTn id="3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2" grpId="0"/>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667718"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a:solidFill>
                  <a:srgbClr val="228EB0"/>
                </a:solidFill>
                <a:latin typeface="+mn-ea"/>
              </a:rPr>
              <a:t>6 </a:t>
            </a:r>
            <a:r>
              <a:rPr lang="zh-CN" altLang="en-US" sz="2800" b="1">
                <a:solidFill>
                  <a:srgbClr val="228EB0"/>
                </a:solidFill>
                <a:latin typeface="+mn-ea"/>
              </a:rPr>
              <a:t>删除存储过程</a:t>
            </a:r>
            <a:endParaRPr lang="zh-CN" altLang="en-US" sz="2800" b="1" dirty="0">
              <a:solidFill>
                <a:srgbClr val="228EB0"/>
              </a:solidFill>
              <a:latin typeface="+mn-ea"/>
            </a:endParaRPr>
          </a:p>
        </p:txBody>
      </p:sp>
      <p:sp>
        <p:nvSpPr>
          <p:cNvPr id="23" name="矩形 22">
            <a:extLst>
              <a:ext uri="{FF2B5EF4-FFF2-40B4-BE49-F238E27FC236}">
                <a16:creationId xmlns:a16="http://schemas.microsoft.com/office/drawing/2014/main" id="{F355329A-A6C5-4204-9AAA-C60DDB24B648}"/>
              </a:ext>
            </a:extLst>
          </p:cNvPr>
          <p:cNvSpPr/>
          <p:nvPr/>
        </p:nvSpPr>
        <p:spPr>
          <a:xfrm>
            <a:off x="911214" y="3661617"/>
            <a:ext cx="10369571" cy="458459"/>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a:t>【实例</a:t>
            </a:r>
            <a:r>
              <a:rPr lang="en-US" altLang="zh-CN" b="1"/>
              <a:t>10-38</a:t>
            </a:r>
            <a:r>
              <a:rPr lang="zh-CN" altLang="zh-CN" b="1"/>
              <a:t>】</a:t>
            </a:r>
            <a:r>
              <a:rPr lang="zh-CN" altLang="zh-CN"/>
              <a:t>：删除名为</a:t>
            </a:r>
            <a:r>
              <a:rPr lang="en-US" altLang="zh-CN"/>
              <a:t>welcome_new</a:t>
            </a:r>
            <a:r>
              <a:rPr lang="zh-CN" altLang="zh-CN"/>
              <a:t>的存储过程</a:t>
            </a:r>
            <a:r>
              <a:rPr lang="zh-CN" altLang="en-US"/>
              <a:t>。</a:t>
            </a:r>
            <a:endParaRPr lang="zh-CN" altLang="zh-CN"/>
          </a:p>
        </p:txBody>
      </p:sp>
      <p:sp>
        <p:nvSpPr>
          <p:cNvPr id="14" name="矩形 13">
            <a:extLst>
              <a:ext uri="{FF2B5EF4-FFF2-40B4-BE49-F238E27FC236}">
                <a16:creationId xmlns:a16="http://schemas.microsoft.com/office/drawing/2014/main" id="{99F11475-617F-4D0A-8720-28CC66DAE29C}"/>
              </a:ext>
            </a:extLst>
          </p:cNvPr>
          <p:cNvSpPr/>
          <p:nvPr/>
        </p:nvSpPr>
        <p:spPr>
          <a:xfrm>
            <a:off x="911214" y="1647885"/>
            <a:ext cx="10369571" cy="873957"/>
          </a:xfrm>
          <a:prstGeom prst="rect">
            <a:avLst/>
          </a:prstGeom>
        </p:spPr>
        <p:txBody>
          <a:bodyPr wrap="square">
            <a:spAutoFit/>
            <a:scene3d>
              <a:camera prst="orthographicFront"/>
              <a:lightRig rig="threePt" dir="t"/>
            </a:scene3d>
            <a:sp3d contourW="12700"/>
          </a:bodyPr>
          <a:lstStyle/>
          <a:p>
            <a:pPr>
              <a:lnSpc>
                <a:spcPct val="150000"/>
              </a:lnSpc>
            </a:pPr>
            <a:r>
              <a:rPr lang="zh-CN" altLang="zh-CN"/>
              <a:t>当不再需要使用某个存储过程时，可以使用</a:t>
            </a:r>
            <a:r>
              <a:rPr lang="en-US" altLang="zh-CN"/>
              <a:t>DROP</a:t>
            </a:r>
            <a:r>
              <a:rPr lang="zh-CN" altLang="zh-CN"/>
              <a:t>语句将废弃的存储过程从数据库中删除。其基本语法格式如下：</a:t>
            </a:r>
          </a:p>
        </p:txBody>
      </p:sp>
      <p:sp>
        <p:nvSpPr>
          <p:cNvPr id="16" name="矩形 15">
            <a:extLst>
              <a:ext uri="{FF2B5EF4-FFF2-40B4-BE49-F238E27FC236}">
                <a16:creationId xmlns:a16="http://schemas.microsoft.com/office/drawing/2014/main" id="{57FC1680-8FA1-4EFD-8E03-CBE7EC62FC7E}"/>
              </a:ext>
            </a:extLst>
          </p:cNvPr>
          <p:cNvSpPr/>
          <p:nvPr/>
        </p:nvSpPr>
        <p:spPr>
          <a:xfrm>
            <a:off x="2344208" y="2780505"/>
            <a:ext cx="7503582" cy="521448"/>
          </a:xfrm>
          <a:prstGeom prst="rect">
            <a:avLst/>
          </a:prstGeom>
          <a:solidFill>
            <a:schemeClr val="accent1">
              <a:lumMod val="20000"/>
              <a:lumOff val="80000"/>
            </a:schemeClr>
          </a:solidFill>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r>
              <a:rPr lang="en-US" altLang="zh-CN" sz="1600" b="1"/>
              <a:t>DROP PROCEDURE [IF EXISTS] &lt;</a:t>
            </a:r>
            <a:r>
              <a:rPr lang="zh-CN" altLang="zh-CN" sz="1600" b="1"/>
              <a:t>存储过程名称</a:t>
            </a:r>
            <a:r>
              <a:rPr lang="en-US" altLang="zh-CN" sz="1600" b="1"/>
              <a:t>&gt;;</a:t>
            </a:r>
            <a:endParaRPr lang="zh-CN" altLang="zh-CN" sz="1600" b="1"/>
          </a:p>
        </p:txBody>
      </p:sp>
      <p:pic>
        <p:nvPicPr>
          <p:cNvPr id="5" name="图片 4">
            <a:extLst>
              <a:ext uri="{FF2B5EF4-FFF2-40B4-BE49-F238E27FC236}">
                <a16:creationId xmlns:a16="http://schemas.microsoft.com/office/drawing/2014/main" id="{29212845-15F1-4466-8780-B6DD9429FC5E}"/>
              </a:ext>
            </a:extLst>
          </p:cNvPr>
          <p:cNvPicPr>
            <a:picLocks noChangeAspect="1"/>
          </p:cNvPicPr>
          <p:nvPr/>
        </p:nvPicPr>
        <p:blipFill>
          <a:blip r:embed="rId3"/>
          <a:stretch>
            <a:fillRect/>
          </a:stretch>
        </p:blipFill>
        <p:spPr>
          <a:xfrm>
            <a:off x="3729332" y="4362217"/>
            <a:ext cx="4733333" cy="628571"/>
          </a:xfrm>
          <a:prstGeom prst="rect">
            <a:avLst/>
          </a:prstGeom>
        </p:spPr>
      </p:pic>
    </p:spTree>
    <p:extLst>
      <p:ext uri="{BB962C8B-B14F-4D97-AF65-F5344CB8AC3E}">
        <p14:creationId xmlns:p14="http://schemas.microsoft.com/office/powerpoint/2010/main" val="265833068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grpId="0" nodeType="click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wipe(up)">
                                      <p:cBhvr>
                                        <p:cTn id="18" dur="500"/>
                                        <p:tgtEl>
                                          <p:spTgt spid="23"/>
                                        </p:tgtEl>
                                      </p:cBhvr>
                                    </p:animEffect>
                                  </p:childTnLst>
                                </p:cTn>
                              </p:par>
                            </p:childTnLst>
                          </p:cTn>
                        </p:par>
                        <p:par>
                          <p:cTn id="19" fill="hold">
                            <p:stCondLst>
                              <p:cond delay="500"/>
                            </p:stCondLst>
                            <p:childTnLst>
                              <p:par>
                                <p:cTn id="20" presetID="22" presetClass="entr" presetSubtype="1"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ipe(up)">
                                      <p:cBhvr>
                                        <p:cTn id="22" dur="500"/>
                                        <p:tgtEl>
                                          <p:spTgt spid="14"/>
                                        </p:tgtEl>
                                      </p:cBhvr>
                                    </p:animEffect>
                                  </p:childTnLst>
                                </p:cTn>
                              </p:par>
                            </p:childTnLst>
                          </p:cTn>
                        </p:par>
                        <p:par>
                          <p:cTn id="23" fill="hold">
                            <p:stCondLst>
                              <p:cond delay="1000"/>
                            </p:stCondLst>
                            <p:childTnLst>
                              <p:par>
                                <p:cTn id="24" presetID="22" presetClass="entr" presetSubtype="8"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wipe(left)">
                                      <p:cBhvr>
                                        <p:cTn id="2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14" grpId="0"/>
      <p:bldP spid="16" grpId="0" animBg="1"/>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BCE2F27-1948-4AAF-B7D2-B7B4F23C2784}"/>
              </a:ext>
            </a:extLst>
          </p:cNvPr>
          <p:cNvSpPr/>
          <p:nvPr/>
        </p:nvSpPr>
        <p:spPr>
          <a:xfrm>
            <a:off x="962585" y="1803325"/>
            <a:ext cx="10369571" cy="1704954"/>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dirty="0"/>
              <a:t>在执行存储过程的过程中，可能会出现报错，警告或异常。</a:t>
            </a:r>
            <a:r>
              <a:rPr lang="en-US" altLang="zh-CN" dirty="0"/>
              <a:t>MySQL</a:t>
            </a:r>
            <a:r>
              <a:rPr lang="zh-CN" altLang="zh-CN" dirty="0"/>
              <a:t>允许用户为某些特定错误设置一个自定义的名称，并针对特定错误编写处理程序。</a:t>
            </a:r>
            <a:r>
              <a:rPr lang="zh-CN" altLang="en-US" dirty="0"/>
              <a:t>接下来的内容主要分为两个部分：</a:t>
            </a:r>
            <a:endParaRPr lang="en-US" altLang="zh-CN" dirty="0"/>
          </a:p>
          <a:p>
            <a:pPr marL="285750" indent="-285750" algn="just">
              <a:lnSpc>
                <a:spcPct val="150000"/>
              </a:lnSpc>
              <a:buFont typeface="Arial" panose="020B0604020202020204" pitchFamily="34" charset="0"/>
              <a:buChar char="•"/>
            </a:pPr>
            <a:r>
              <a:rPr lang="zh-CN" altLang="en-US" dirty="0"/>
              <a:t>错误处理程序</a:t>
            </a:r>
            <a:endParaRPr lang="en-US" altLang="zh-CN" dirty="0"/>
          </a:p>
          <a:p>
            <a:pPr marL="285750" indent="-285750" algn="just">
              <a:lnSpc>
                <a:spcPct val="150000"/>
              </a:lnSpc>
              <a:buFont typeface="Arial" panose="020B0604020202020204" pitchFamily="34" charset="0"/>
              <a:buChar char="•"/>
            </a:pPr>
            <a:r>
              <a:rPr lang="zh-CN" altLang="zh-CN" dirty="0"/>
              <a:t>自定义错误名称</a:t>
            </a:r>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667718"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a:solidFill>
                  <a:srgbClr val="228EB0"/>
                </a:solidFill>
                <a:latin typeface="+mn-ea"/>
              </a:rPr>
              <a:t>7 </a:t>
            </a:r>
            <a:r>
              <a:rPr lang="zh-CN" altLang="en-US" sz="2800" b="1">
                <a:solidFill>
                  <a:srgbClr val="228EB0"/>
                </a:solidFill>
                <a:latin typeface="+mn-ea"/>
              </a:rPr>
              <a:t>错误处理程序</a:t>
            </a:r>
            <a:endParaRPr lang="zh-CN" altLang="en-US" sz="2800" b="1" dirty="0">
              <a:solidFill>
                <a:srgbClr val="228EB0"/>
              </a:solidFill>
              <a:latin typeface="+mn-ea"/>
            </a:endParaRPr>
          </a:p>
        </p:txBody>
      </p:sp>
    </p:spTree>
    <p:extLst>
      <p:ext uri="{BB962C8B-B14F-4D97-AF65-F5344CB8AC3E}">
        <p14:creationId xmlns:p14="http://schemas.microsoft.com/office/powerpoint/2010/main" val="101012771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2" grpId="0"/>
    </p:bldLst>
  </p:timing>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BCE2F27-1948-4AAF-B7D2-B7B4F23C2784}"/>
              </a:ext>
            </a:extLst>
          </p:cNvPr>
          <p:cNvSpPr/>
          <p:nvPr/>
        </p:nvSpPr>
        <p:spPr>
          <a:xfrm>
            <a:off x="911214" y="1328255"/>
            <a:ext cx="10369571" cy="1289456"/>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a:t>（</a:t>
            </a:r>
            <a:r>
              <a:rPr lang="en-US" altLang="zh-CN" b="1"/>
              <a:t>6</a:t>
            </a:r>
            <a:r>
              <a:rPr lang="zh-CN" altLang="zh-CN" b="1"/>
              <a:t>）大于或等于运算符“</a:t>
            </a:r>
            <a:r>
              <a:rPr lang="en-US" altLang="zh-CN" b="1"/>
              <a:t>&gt;=</a:t>
            </a:r>
            <a:r>
              <a:rPr lang="zh-CN" altLang="zh-CN" b="1"/>
              <a:t>”</a:t>
            </a:r>
          </a:p>
          <a:p>
            <a:pPr marL="540000" algn="just">
              <a:lnSpc>
                <a:spcPct val="150000"/>
              </a:lnSpc>
            </a:pPr>
            <a:r>
              <a:rPr lang="zh-CN" altLang="zh-CN"/>
              <a:t>用来判断左边的操作数是否大于或等于右边的操作数。如果大于或等于，返回值为</a:t>
            </a:r>
            <a:r>
              <a:rPr lang="en-US" altLang="zh-CN"/>
              <a:t>1</a:t>
            </a:r>
            <a:r>
              <a:rPr lang="zh-CN" altLang="zh-CN"/>
              <a:t>；否则返回值为</a:t>
            </a:r>
            <a:r>
              <a:rPr lang="en-US" altLang="zh-CN"/>
              <a:t>0</a:t>
            </a:r>
            <a:r>
              <a:rPr lang="zh-CN" altLang="zh-CN"/>
              <a:t>。“</a:t>
            </a:r>
            <a:r>
              <a:rPr lang="en-US" altLang="zh-CN"/>
              <a:t>&gt;=</a:t>
            </a:r>
            <a:r>
              <a:rPr lang="zh-CN" altLang="zh-CN"/>
              <a:t>”不能用于判断空值。</a:t>
            </a:r>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308645"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a:solidFill>
                  <a:srgbClr val="228EB0"/>
                </a:solidFill>
                <a:latin typeface="+mn-ea"/>
              </a:rPr>
              <a:t>2 </a:t>
            </a:r>
            <a:r>
              <a:rPr lang="zh-CN" altLang="en-US" sz="2800" b="1">
                <a:solidFill>
                  <a:srgbClr val="228EB0"/>
                </a:solidFill>
                <a:latin typeface="+mn-ea"/>
              </a:rPr>
              <a:t>比较运算符</a:t>
            </a:r>
            <a:endParaRPr lang="zh-CN" altLang="en-US" sz="2800" b="1" dirty="0">
              <a:solidFill>
                <a:srgbClr val="228EB0"/>
              </a:solidFill>
              <a:latin typeface="+mn-ea"/>
            </a:endParaRPr>
          </a:p>
        </p:txBody>
      </p:sp>
      <p:sp>
        <p:nvSpPr>
          <p:cNvPr id="14" name="矩形 13">
            <a:extLst>
              <a:ext uri="{FF2B5EF4-FFF2-40B4-BE49-F238E27FC236}">
                <a16:creationId xmlns:a16="http://schemas.microsoft.com/office/drawing/2014/main" id="{587A914B-B51C-4ACE-BDD5-6EE7C7C6956A}"/>
              </a:ext>
            </a:extLst>
          </p:cNvPr>
          <p:cNvSpPr/>
          <p:nvPr/>
        </p:nvSpPr>
        <p:spPr>
          <a:xfrm>
            <a:off x="911214" y="2817289"/>
            <a:ext cx="10369571" cy="1289456"/>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a:t>（</a:t>
            </a:r>
            <a:r>
              <a:rPr lang="en-US" altLang="zh-CN" b="1"/>
              <a:t>7</a:t>
            </a:r>
            <a:r>
              <a:rPr lang="zh-CN" altLang="zh-CN" b="1"/>
              <a:t>）大于运算符“</a:t>
            </a:r>
            <a:r>
              <a:rPr lang="en-US" altLang="zh-CN" b="1"/>
              <a:t>&gt;</a:t>
            </a:r>
            <a:r>
              <a:rPr lang="zh-CN" altLang="zh-CN" b="1"/>
              <a:t>”</a:t>
            </a:r>
          </a:p>
          <a:p>
            <a:pPr marL="540000" algn="just">
              <a:lnSpc>
                <a:spcPct val="150000"/>
              </a:lnSpc>
            </a:pPr>
            <a:r>
              <a:rPr lang="zh-CN" altLang="zh-CN"/>
              <a:t>用来判断左边的操作数是否大于右边的操作数。如果大于，返回值为</a:t>
            </a:r>
            <a:r>
              <a:rPr lang="en-US" altLang="zh-CN"/>
              <a:t>1</a:t>
            </a:r>
            <a:r>
              <a:rPr lang="zh-CN" altLang="zh-CN"/>
              <a:t>；否则返回值为</a:t>
            </a:r>
            <a:r>
              <a:rPr lang="en-US" altLang="zh-CN"/>
              <a:t>0</a:t>
            </a:r>
            <a:r>
              <a:rPr lang="zh-CN" altLang="zh-CN"/>
              <a:t>。“</a:t>
            </a:r>
            <a:r>
              <a:rPr lang="en-US" altLang="zh-CN"/>
              <a:t>&gt;</a:t>
            </a:r>
            <a:r>
              <a:rPr lang="zh-CN" altLang="zh-CN"/>
              <a:t>”不能用于判断空值。</a:t>
            </a:r>
          </a:p>
        </p:txBody>
      </p:sp>
      <p:sp>
        <p:nvSpPr>
          <p:cNvPr id="16" name="矩形 15">
            <a:extLst>
              <a:ext uri="{FF2B5EF4-FFF2-40B4-BE49-F238E27FC236}">
                <a16:creationId xmlns:a16="http://schemas.microsoft.com/office/drawing/2014/main" id="{15C1CEDA-127F-4618-A096-94539DA12311}"/>
              </a:ext>
            </a:extLst>
          </p:cNvPr>
          <p:cNvSpPr/>
          <p:nvPr/>
        </p:nvSpPr>
        <p:spPr>
          <a:xfrm>
            <a:off x="911214" y="4306323"/>
            <a:ext cx="10369571" cy="873957"/>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a:t>（</a:t>
            </a:r>
            <a:r>
              <a:rPr lang="en-US" altLang="zh-CN" b="1"/>
              <a:t>8</a:t>
            </a:r>
            <a:r>
              <a:rPr lang="zh-CN" altLang="zh-CN" b="1"/>
              <a:t>）</a:t>
            </a:r>
            <a:r>
              <a:rPr lang="en-US" altLang="zh-CN" b="1"/>
              <a:t>IS NULL</a:t>
            </a:r>
            <a:r>
              <a:rPr lang="zh-CN" altLang="zh-CN" b="1"/>
              <a:t>（或者</a:t>
            </a:r>
            <a:r>
              <a:rPr lang="en-US" altLang="zh-CN" b="1"/>
              <a:t>ISNULL</a:t>
            </a:r>
            <a:r>
              <a:rPr lang="zh-CN" altLang="zh-CN" b="1"/>
              <a:t>）</a:t>
            </a:r>
          </a:p>
          <a:p>
            <a:pPr marL="539750" algn="just">
              <a:lnSpc>
                <a:spcPct val="150000"/>
              </a:lnSpc>
            </a:pPr>
            <a:r>
              <a:rPr lang="zh-CN" altLang="zh-CN"/>
              <a:t>用于检验一个值是否为</a:t>
            </a:r>
            <a:r>
              <a:rPr lang="en-US" altLang="zh-CN"/>
              <a:t>NULL</a:t>
            </a:r>
            <a:r>
              <a:rPr lang="zh-CN" altLang="zh-CN"/>
              <a:t>，如果为</a:t>
            </a:r>
            <a:r>
              <a:rPr lang="en-US" altLang="zh-CN"/>
              <a:t>NULL</a:t>
            </a:r>
            <a:r>
              <a:rPr lang="zh-CN" altLang="zh-CN"/>
              <a:t>，返回值为</a:t>
            </a:r>
            <a:r>
              <a:rPr lang="en-US" altLang="zh-CN"/>
              <a:t>1</a:t>
            </a:r>
            <a:r>
              <a:rPr lang="zh-CN" altLang="zh-CN"/>
              <a:t>；否则返回值为</a:t>
            </a:r>
            <a:r>
              <a:rPr lang="en-US" altLang="zh-CN"/>
              <a:t>0</a:t>
            </a:r>
            <a:r>
              <a:rPr lang="zh-CN" altLang="zh-CN"/>
              <a:t>。</a:t>
            </a:r>
          </a:p>
        </p:txBody>
      </p:sp>
      <p:sp>
        <p:nvSpPr>
          <p:cNvPr id="15" name="矩形 14">
            <a:extLst>
              <a:ext uri="{FF2B5EF4-FFF2-40B4-BE49-F238E27FC236}">
                <a16:creationId xmlns:a16="http://schemas.microsoft.com/office/drawing/2014/main" id="{22835021-C223-4470-8439-2AD53F7E2F50}"/>
              </a:ext>
            </a:extLst>
          </p:cNvPr>
          <p:cNvSpPr/>
          <p:nvPr/>
        </p:nvSpPr>
        <p:spPr>
          <a:xfrm>
            <a:off x="911214" y="5379858"/>
            <a:ext cx="10369571" cy="873957"/>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a:t>（</a:t>
            </a:r>
            <a:r>
              <a:rPr lang="en-US" altLang="zh-CN" b="1"/>
              <a:t>9</a:t>
            </a:r>
            <a:r>
              <a:rPr lang="zh-CN" altLang="zh-CN" b="1"/>
              <a:t>）</a:t>
            </a:r>
            <a:r>
              <a:rPr lang="en-US" altLang="zh-CN" b="1"/>
              <a:t>IS NOT NULL</a:t>
            </a:r>
            <a:endParaRPr lang="zh-CN" altLang="zh-CN" b="1"/>
          </a:p>
          <a:p>
            <a:pPr marL="539750" algn="just">
              <a:lnSpc>
                <a:spcPct val="150000"/>
              </a:lnSpc>
            </a:pPr>
            <a:r>
              <a:rPr lang="zh-CN" altLang="zh-CN"/>
              <a:t>用于检验一个值是否为非</a:t>
            </a:r>
            <a:r>
              <a:rPr lang="en-US" altLang="zh-CN"/>
              <a:t>NULL</a:t>
            </a:r>
            <a:r>
              <a:rPr lang="zh-CN" altLang="zh-CN"/>
              <a:t>，如果为非</a:t>
            </a:r>
            <a:r>
              <a:rPr lang="en-US" altLang="zh-CN"/>
              <a:t>NULL</a:t>
            </a:r>
            <a:r>
              <a:rPr lang="zh-CN" altLang="zh-CN"/>
              <a:t>，返回值为</a:t>
            </a:r>
            <a:r>
              <a:rPr lang="en-US" altLang="zh-CN"/>
              <a:t>1</a:t>
            </a:r>
            <a:r>
              <a:rPr lang="zh-CN" altLang="zh-CN"/>
              <a:t>；否则返回值为</a:t>
            </a:r>
            <a:r>
              <a:rPr lang="en-US" altLang="zh-CN"/>
              <a:t>0</a:t>
            </a:r>
            <a:r>
              <a:rPr lang="zh-CN" altLang="zh-CN"/>
              <a:t>。</a:t>
            </a:r>
          </a:p>
        </p:txBody>
      </p:sp>
    </p:spTree>
    <p:extLst>
      <p:ext uri="{BB962C8B-B14F-4D97-AF65-F5344CB8AC3E}">
        <p14:creationId xmlns:p14="http://schemas.microsoft.com/office/powerpoint/2010/main" val="32907373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1"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ipe(up)">
                                      <p:cBhvr>
                                        <p:cTn id="21" dur="500"/>
                                        <p:tgtEl>
                                          <p:spTgt spid="14"/>
                                        </p:tgtEl>
                                      </p:cBhvr>
                                    </p:animEffect>
                                  </p:childTnLst>
                                </p:cTn>
                              </p:par>
                            </p:childTnLst>
                          </p:cTn>
                        </p:par>
                        <p:par>
                          <p:cTn id="22" fill="hold">
                            <p:stCondLst>
                              <p:cond delay="2500"/>
                            </p:stCondLst>
                            <p:childTnLst>
                              <p:par>
                                <p:cTn id="23" presetID="22" presetClass="entr" presetSubtype="1"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ipe(up)">
                                      <p:cBhvr>
                                        <p:cTn id="25" dur="500"/>
                                        <p:tgtEl>
                                          <p:spTgt spid="16"/>
                                        </p:tgtEl>
                                      </p:cBhvr>
                                    </p:animEffect>
                                  </p:childTnLst>
                                </p:cTn>
                              </p:par>
                            </p:childTnLst>
                          </p:cTn>
                        </p:par>
                        <p:par>
                          <p:cTn id="26" fill="hold">
                            <p:stCondLst>
                              <p:cond delay="3000"/>
                            </p:stCondLst>
                            <p:childTnLst>
                              <p:par>
                                <p:cTn id="27" presetID="22" presetClass="entr" presetSubtype="1" fill="hold" grpId="0"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wipe(up)">
                                      <p:cBhvr>
                                        <p:cTn id="2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2" grpId="0"/>
      <p:bldP spid="14" grpId="0"/>
      <p:bldP spid="16" grpId="0"/>
      <p:bldP spid="15" grpId="0"/>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BCE2F27-1948-4AAF-B7D2-B7B4F23C2784}"/>
              </a:ext>
            </a:extLst>
          </p:cNvPr>
          <p:cNvSpPr/>
          <p:nvPr/>
        </p:nvSpPr>
        <p:spPr>
          <a:xfrm>
            <a:off x="911214" y="1449411"/>
            <a:ext cx="10369571" cy="873957"/>
          </a:xfrm>
          <a:prstGeom prst="rect">
            <a:avLst/>
          </a:prstGeom>
        </p:spPr>
        <p:txBody>
          <a:bodyPr wrap="square">
            <a:spAutoFit/>
            <a:scene3d>
              <a:camera prst="orthographicFront"/>
              <a:lightRig rig="threePt" dir="t"/>
            </a:scene3d>
            <a:sp3d contourW="12700"/>
          </a:bodyPr>
          <a:lstStyle/>
          <a:p>
            <a:pPr algn="just">
              <a:lnSpc>
                <a:spcPct val="150000"/>
              </a:lnSpc>
            </a:pPr>
            <a:r>
              <a:rPr lang="en-US" altLang="zh-CN" b="1" dirty="0"/>
              <a:t>(1</a:t>
            </a:r>
            <a:r>
              <a:rPr lang="zh-CN" altLang="zh-CN" b="1" dirty="0"/>
              <a:t>）</a:t>
            </a:r>
            <a:r>
              <a:rPr lang="zh-CN" altLang="en-US" b="1" dirty="0"/>
              <a:t>错误处理程序</a:t>
            </a:r>
            <a:endParaRPr lang="en-US" altLang="zh-CN" b="1" dirty="0"/>
          </a:p>
          <a:p>
            <a:pPr marL="360363" algn="just">
              <a:lnSpc>
                <a:spcPct val="150000"/>
              </a:lnSpc>
            </a:pPr>
            <a:r>
              <a:rPr lang="zh-CN" altLang="zh-CN" dirty="0"/>
              <a:t>在创建存储过程时，用户可以根据实际需要针对特定错误编写处理程序。其基本语法格式为：</a:t>
            </a:r>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667718"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a:solidFill>
                  <a:srgbClr val="228EB0"/>
                </a:solidFill>
                <a:latin typeface="+mn-ea"/>
              </a:rPr>
              <a:t>7 </a:t>
            </a:r>
            <a:r>
              <a:rPr lang="zh-CN" altLang="en-US" sz="2800" b="1">
                <a:solidFill>
                  <a:srgbClr val="228EB0"/>
                </a:solidFill>
                <a:latin typeface="+mn-ea"/>
              </a:rPr>
              <a:t>错误处理程序</a:t>
            </a:r>
            <a:endParaRPr lang="zh-CN" altLang="en-US" sz="2800" b="1" dirty="0">
              <a:solidFill>
                <a:srgbClr val="228EB0"/>
              </a:solidFill>
              <a:latin typeface="+mn-ea"/>
            </a:endParaRPr>
          </a:p>
        </p:txBody>
      </p:sp>
      <p:sp>
        <p:nvSpPr>
          <p:cNvPr id="11" name="矩形 10">
            <a:extLst>
              <a:ext uri="{FF2B5EF4-FFF2-40B4-BE49-F238E27FC236}">
                <a16:creationId xmlns:a16="http://schemas.microsoft.com/office/drawing/2014/main" id="{90A9ABFD-4ED8-4A4F-9D27-D9A0E9CE777C}"/>
              </a:ext>
            </a:extLst>
          </p:cNvPr>
          <p:cNvSpPr/>
          <p:nvPr/>
        </p:nvSpPr>
        <p:spPr>
          <a:xfrm>
            <a:off x="2340133" y="2472939"/>
            <a:ext cx="7503582" cy="1286691"/>
          </a:xfrm>
          <a:prstGeom prst="rect">
            <a:avLst/>
          </a:prstGeom>
          <a:solidFill>
            <a:schemeClr val="accent1">
              <a:lumMod val="20000"/>
              <a:lumOff val="80000"/>
            </a:schemeClr>
          </a:solidFill>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50000"/>
              </a:lnSpc>
            </a:pPr>
            <a:r>
              <a:rPr lang="en-US" altLang="zh-CN" sz="1600" b="1" dirty="0"/>
              <a:t>DECLARE &lt;</a:t>
            </a:r>
            <a:r>
              <a:rPr lang="zh-CN" altLang="zh-CN" sz="1600" b="1" dirty="0"/>
              <a:t>错误处理方式</a:t>
            </a:r>
            <a:r>
              <a:rPr lang="en-US" altLang="zh-CN" sz="1600" b="1" dirty="0"/>
              <a:t>&gt; HANDLER </a:t>
            </a:r>
            <a:endParaRPr lang="zh-CN" altLang="zh-CN" sz="1600" b="1" dirty="0"/>
          </a:p>
          <a:p>
            <a:pPr>
              <a:lnSpc>
                <a:spcPct val="150000"/>
              </a:lnSpc>
            </a:pPr>
            <a:r>
              <a:rPr lang="en-US" altLang="zh-CN" sz="1600" b="1" dirty="0"/>
              <a:t>FOR &lt;</a:t>
            </a:r>
            <a:r>
              <a:rPr lang="zh-CN" altLang="zh-CN" sz="1600" b="1" dirty="0"/>
              <a:t>错误类型</a:t>
            </a:r>
            <a:r>
              <a:rPr lang="en-US" altLang="zh-CN" sz="1600" b="1" dirty="0"/>
              <a:t>1&gt; [, &lt;</a:t>
            </a:r>
            <a:r>
              <a:rPr lang="zh-CN" altLang="zh-CN" sz="1600" b="1" dirty="0"/>
              <a:t>错误类型</a:t>
            </a:r>
            <a:r>
              <a:rPr lang="en-US" altLang="zh-CN" sz="1600" b="1" dirty="0"/>
              <a:t>2&gt;,…, &lt;</a:t>
            </a:r>
            <a:r>
              <a:rPr lang="zh-CN" altLang="zh-CN" sz="1600" b="1" dirty="0"/>
              <a:t>错误类型</a:t>
            </a:r>
            <a:r>
              <a:rPr lang="en-US" altLang="zh-CN" sz="1600" b="1" dirty="0"/>
              <a:t>n&gt;]</a:t>
            </a:r>
            <a:endParaRPr lang="zh-CN" altLang="zh-CN" sz="1600" b="1" dirty="0"/>
          </a:p>
          <a:p>
            <a:pPr>
              <a:lnSpc>
                <a:spcPct val="150000"/>
              </a:lnSpc>
            </a:pPr>
            <a:r>
              <a:rPr lang="en-US" altLang="zh-CN" sz="1600" b="1" dirty="0"/>
              <a:t>&lt;</a:t>
            </a:r>
            <a:r>
              <a:rPr lang="zh-CN" altLang="zh-CN" sz="1600" b="1" dirty="0"/>
              <a:t>代码段</a:t>
            </a:r>
            <a:r>
              <a:rPr lang="en-US" altLang="zh-CN" sz="1600" b="1" dirty="0"/>
              <a:t>&gt;</a:t>
            </a:r>
            <a:endParaRPr lang="zh-CN" altLang="zh-CN" sz="1600" b="1" dirty="0"/>
          </a:p>
        </p:txBody>
      </p:sp>
      <p:sp>
        <p:nvSpPr>
          <p:cNvPr id="18" name="矩形 17">
            <a:extLst>
              <a:ext uri="{FF2B5EF4-FFF2-40B4-BE49-F238E27FC236}">
                <a16:creationId xmlns:a16="http://schemas.microsoft.com/office/drawing/2014/main" id="{0AAE0ED5-6F32-4405-8732-318E4D4D537C}"/>
              </a:ext>
            </a:extLst>
          </p:cNvPr>
          <p:cNvSpPr/>
          <p:nvPr/>
        </p:nvSpPr>
        <p:spPr>
          <a:xfrm>
            <a:off x="911214" y="3904567"/>
            <a:ext cx="10369571" cy="1289456"/>
          </a:xfrm>
          <a:prstGeom prst="rect">
            <a:avLst/>
          </a:prstGeom>
        </p:spPr>
        <p:txBody>
          <a:bodyPr wrap="square">
            <a:spAutoFit/>
            <a:scene3d>
              <a:camera prst="orthographicFront"/>
              <a:lightRig rig="threePt" dir="t"/>
            </a:scene3d>
            <a:sp3d contourW="12700"/>
          </a:bodyPr>
          <a:lstStyle/>
          <a:p>
            <a:pPr marL="285750" lvl="0" indent="-285750" algn="just">
              <a:lnSpc>
                <a:spcPct val="150000"/>
              </a:lnSpc>
              <a:buFont typeface="Arial" panose="020B0604020202020204" pitchFamily="34" charset="0"/>
              <a:buChar char="•"/>
            </a:pPr>
            <a:r>
              <a:rPr lang="en-US" altLang="zh-CN" b="1" dirty="0"/>
              <a:t>&lt;</a:t>
            </a:r>
            <a:r>
              <a:rPr lang="zh-CN" altLang="zh-CN" b="1" dirty="0"/>
              <a:t>错误处理方式</a:t>
            </a:r>
            <a:r>
              <a:rPr lang="en-US" altLang="zh-CN" b="1" dirty="0"/>
              <a:t>&gt;</a:t>
            </a:r>
            <a:r>
              <a:rPr lang="zh-CN" altLang="zh-CN" b="1" dirty="0"/>
              <a:t>：</a:t>
            </a:r>
            <a:r>
              <a:rPr lang="zh-CN" altLang="zh-CN" dirty="0"/>
              <a:t>遇到错误时的处理方法有两种。一种是</a:t>
            </a:r>
            <a:r>
              <a:rPr lang="en-US" altLang="zh-CN" b="1" dirty="0">
                <a:solidFill>
                  <a:srgbClr val="0069B8"/>
                </a:solidFill>
              </a:rPr>
              <a:t>EXIT</a:t>
            </a:r>
            <a:r>
              <a:rPr lang="zh-CN" altLang="zh-CN" dirty="0"/>
              <a:t>，即遇到错误并执行完</a:t>
            </a:r>
            <a:r>
              <a:rPr lang="en-US" altLang="zh-CN" dirty="0"/>
              <a:t>&lt;</a:t>
            </a:r>
            <a:r>
              <a:rPr lang="zh-CN" altLang="zh-CN" dirty="0"/>
              <a:t>代码段</a:t>
            </a:r>
            <a:r>
              <a:rPr lang="en-US" altLang="zh-CN" dirty="0"/>
              <a:t>&gt;</a:t>
            </a:r>
            <a:r>
              <a:rPr lang="zh-CN" altLang="zh-CN" dirty="0"/>
              <a:t>后，立即退出。另一种是</a:t>
            </a:r>
            <a:r>
              <a:rPr lang="en-US" altLang="zh-CN" b="1" dirty="0">
                <a:solidFill>
                  <a:srgbClr val="0069B8"/>
                </a:solidFill>
              </a:rPr>
              <a:t>CONTINUE</a:t>
            </a:r>
            <a:r>
              <a:rPr lang="zh-CN" altLang="zh-CN" dirty="0"/>
              <a:t>，即遇到错误并执行完</a:t>
            </a:r>
            <a:r>
              <a:rPr lang="en-US" altLang="zh-CN" dirty="0"/>
              <a:t>&lt;</a:t>
            </a:r>
            <a:r>
              <a:rPr lang="zh-CN" altLang="zh-CN" dirty="0"/>
              <a:t>代码段</a:t>
            </a:r>
            <a:r>
              <a:rPr lang="en-US" altLang="zh-CN" dirty="0"/>
              <a:t>&gt;</a:t>
            </a:r>
            <a:r>
              <a:rPr lang="zh-CN" altLang="zh-CN" dirty="0"/>
              <a:t>后，继续执行接下来的语句。</a:t>
            </a:r>
          </a:p>
          <a:p>
            <a:pPr marL="285750" indent="-285750" algn="just">
              <a:lnSpc>
                <a:spcPct val="150000"/>
              </a:lnSpc>
              <a:buFont typeface="Arial" panose="020B0604020202020204" pitchFamily="34" charset="0"/>
              <a:buChar char="•"/>
            </a:pPr>
            <a:r>
              <a:rPr lang="en-US" altLang="zh-CN" b="1" dirty="0"/>
              <a:t>&lt;</a:t>
            </a:r>
            <a:r>
              <a:rPr lang="zh-CN" altLang="zh-CN" b="1" dirty="0"/>
              <a:t>错误类型</a:t>
            </a:r>
            <a:r>
              <a:rPr lang="en-US" altLang="zh-CN" b="1" dirty="0"/>
              <a:t>&gt;</a:t>
            </a:r>
            <a:r>
              <a:rPr lang="zh-CN" altLang="zh-CN" b="1" dirty="0"/>
              <a:t>：</a:t>
            </a:r>
            <a:r>
              <a:rPr lang="zh-CN" altLang="zh-CN" dirty="0"/>
              <a:t>可以被细分为两类。第一类针对</a:t>
            </a:r>
            <a:r>
              <a:rPr lang="zh-CN" altLang="zh-CN" b="1" dirty="0">
                <a:solidFill>
                  <a:srgbClr val="0069B8"/>
                </a:solidFill>
              </a:rPr>
              <a:t>某一个</a:t>
            </a:r>
            <a:r>
              <a:rPr lang="zh-CN" altLang="zh-CN" dirty="0"/>
              <a:t>特定错误。第二类则是针对</a:t>
            </a:r>
            <a:r>
              <a:rPr lang="zh-CN" altLang="en-US" b="1" dirty="0">
                <a:solidFill>
                  <a:srgbClr val="0069B8"/>
                </a:solidFill>
              </a:rPr>
              <a:t>某</a:t>
            </a:r>
            <a:r>
              <a:rPr lang="zh-CN" altLang="zh-CN" b="1" dirty="0">
                <a:solidFill>
                  <a:srgbClr val="0069B8"/>
                </a:solidFill>
              </a:rPr>
              <a:t>一类</a:t>
            </a:r>
            <a:r>
              <a:rPr lang="zh-CN" altLang="zh-CN" dirty="0"/>
              <a:t>错误。</a:t>
            </a:r>
          </a:p>
        </p:txBody>
      </p:sp>
      <p:sp>
        <p:nvSpPr>
          <p:cNvPr id="14" name="矩形 13">
            <a:extLst>
              <a:ext uri="{FF2B5EF4-FFF2-40B4-BE49-F238E27FC236}">
                <a16:creationId xmlns:a16="http://schemas.microsoft.com/office/drawing/2014/main" id="{19FEE825-E7F5-41F7-BEED-0A2F197C6DD6}"/>
              </a:ext>
            </a:extLst>
          </p:cNvPr>
          <p:cNvSpPr/>
          <p:nvPr/>
        </p:nvSpPr>
        <p:spPr>
          <a:xfrm>
            <a:off x="911214" y="5338960"/>
            <a:ext cx="10369571" cy="458459"/>
          </a:xfrm>
          <a:prstGeom prst="rect">
            <a:avLst/>
          </a:prstGeom>
        </p:spPr>
        <p:txBody>
          <a:bodyPr wrap="square">
            <a:spAutoFit/>
            <a:scene3d>
              <a:camera prst="orthographicFront"/>
              <a:lightRig rig="threePt" dir="t"/>
            </a:scene3d>
            <a:sp3d contourW="12700"/>
          </a:bodyPr>
          <a:lstStyle/>
          <a:p>
            <a:pPr algn="just">
              <a:lnSpc>
                <a:spcPct val="150000"/>
              </a:lnSpc>
            </a:pPr>
            <a:r>
              <a:rPr lang="zh-CN" altLang="en-US" b="1" dirty="0">
                <a:solidFill>
                  <a:srgbClr val="0069B8"/>
                </a:solidFill>
              </a:rPr>
              <a:t>注意：</a:t>
            </a:r>
            <a:r>
              <a:rPr lang="zh-CN" altLang="zh-CN" dirty="0"/>
              <a:t>错误处理语句必须要写在过程体中的程序代码之前。</a:t>
            </a:r>
          </a:p>
        </p:txBody>
      </p:sp>
    </p:spTree>
    <p:extLst>
      <p:ext uri="{BB962C8B-B14F-4D97-AF65-F5344CB8AC3E}">
        <p14:creationId xmlns:p14="http://schemas.microsoft.com/office/powerpoint/2010/main" val="122464309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left)">
                                      <p:cBhvr>
                                        <p:cTn id="21" dur="500"/>
                                        <p:tgtEl>
                                          <p:spTgt spid="11"/>
                                        </p:tgtEl>
                                      </p:cBhvr>
                                    </p:animEffect>
                                  </p:childTnLst>
                                </p:cTn>
                              </p:par>
                            </p:childTnLst>
                          </p:cTn>
                        </p:par>
                        <p:par>
                          <p:cTn id="22" fill="hold">
                            <p:stCondLst>
                              <p:cond delay="2500"/>
                            </p:stCondLst>
                            <p:childTnLst>
                              <p:par>
                                <p:cTn id="23" presetID="22" presetClass="entr" presetSubtype="1" fill="hold" grpId="0"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wipe(up)">
                                      <p:cBhvr>
                                        <p:cTn id="25" dur="500"/>
                                        <p:tgtEl>
                                          <p:spTgt spid="18"/>
                                        </p:tgtEl>
                                      </p:cBhvr>
                                    </p:animEffect>
                                  </p:childTnLst>
                                </p:cTn>
                              </p:par>
                            </p:childTnLst>
                          </p:cTn>
                        </p:par>
                        <p:par>
                          <p:cTn id="26" fill="hold">
                            <p:stCondLst>
                              <p:cond delay="3000"/>
                            </p:stCondLst>
                            <p:childTnLst>
                              <p:par>
                                <p:cTn id="27" presetID="22" presetClass="entr" presetSubtype="1"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up)">
                                      <p:cBhvr>
                                        <p:cTn id="2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2" grpId="0"/>
      <p:bldP spid="11" grpId="0" animBg="1"/>
      <p:bldP spid="18" grpId="0"/>
      <p:bldP spid="14" grpId="0"/>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BCE2F27-1948-4AAF-B7D2-B7B4F23C2784}"/>
              </a:ext>
            </a:extLst>
          </p:cNvPr>
          <p:cNvSpPr/>
          <p:nvPr/>
        </p:nvSpPr>
        <p:spPr>
          <a:xfrm>
            <a:off x="911214" y="1278529"/>
            <a:ext cx="10369571" cy="873957"/>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dirty="0"/>
              <a:t>第一类</a:t>
            </a:r>
            <a:r>
              <a:rPr lang="zh-CN" altLang="en-US" dirty="0"/>
              <a:t>错误类型</a:t>
            </a:r>
            <a:r>
              <a:rPr lang="zh-CN" altLang="zh-CN" dirty="0"/>
              <a:t>如下表所示</a:t>
            </a:r>
            <a:r>
              <a:rPr lang="zh-CN" altLang="en-US" dirty="0"/>
              <a:t>。需要注意的是，第一类错误类型中的</a:t>
            </a:r>
            <a:r>
              <a:rPr lang="zh-CN" altLang="zh-CN" dirty="0"/>
              <a:t>“</a:t>
            </a:r>
            <a:r>
              <a:rPr lang="en-US" altLang="zh-CN" dirty="0" err="1"/>
              <a:t>condtion_name</a:t>
            </a:r>
            <a:r>
              <a:rPr lang="zh-CN" altLang="zh-CN" dirty="0"/>
              <a:t>”需要使用特定语句进行声明</a:t>
            </a:r>
            <a:r>
              <a:rPr lang="zh-CN" altLang="en-US" dirty="0"/>
              <a:t>。</a:t>
            </a:r>
            <a:endParaRPr lang="zh-CN" altLang="zh-CN" dirty="0"/>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667718"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a:solidFill>
                  <a:srgbClr val="228EB0"/>
                </a:solidFill>
                <a:latin typeface="+mn-ea"/>
              </a:rPr>
              <a:t>7 </a:t>
            </a:r>
            <a:r>
              <a:rPr lang="zh-CN" altLang="en-US" sz="2800" b="1">
                <a:solidFill>
                  <a:srgbClr val="228EB0"/>
                </a:solidFill>
                <a:latin typeface="+mn-ea"/>
              </a:rPr>
              <a:t>错误处理程序</a:t>
            </a:r>
            <a:endParaRPr lang="zh-CN" altLang="en-US" sz="2800" b="1" dirty="0">
              <a:solidFill>
                <a:srgbClr val="228EB0"/>
              </a:solidFill>
              <a:latin typeface="+mn-ea"/>
            </a:endParaRPr>
          </a:p>
        </p:txBody>
      </p:sp>
      <p:sp>
        <p:nvSpPr>
          <p:cNvPr id="18" name="矩形 17">
            <a:extLst>
              <a:ext uri="{FF2B5EF4-FFF2-40B4-BE49-F238E27FC236}">
                <a16:creationId xmlns:a16="http://schemas.microsoft.com/office/drawing/2014/main" id="{0AAE0ED5-6F32-4405-8732-318E4D4D537C}"/>
              </a:ext>
            </a:extLst>
          </p:cNvPr>
          <p:cNvSpPr/>
          <p:nvPr/>
        </p:nvSpPr>
        <p:spPr>
          <a:xfrm>
            <a:off x="911214" y="3857117"/>
            <a:ext cx="10369571" cy="458459"/>
          </a:xfrm>
          <a:prstGeom prst="rect">
            <a:avLst/>
          </a:prstGeom>
        </p:spPr>
        <p:txBody>
          <a:bodyPr wrap="square">
            <a:spAutoFit/>
            <a:scene3d>
              <a:camera prst="orthographicFront"/>
              <a:lightRig rig="threePt" dir="t"/>
            </a:scene3d>
            <a:sp3d contourW="12700"/>
          </a:bodyPr>
          <a:lstStyle/>
          <a:p>
            <a:pPr lvl="0">
              <a:lnSpc>
                <a:spcPct val="150000"/>
              </a:lnSpc>
            </a:pPr>
            <a:r>
              <a:rPr lang="zh-CN" altLang="zh-CN" dirty="0"/>
              <a:t>第</a:t>
            </a:r>
            <a:r>
              <a:rPr lang="zh-CN" altLang="en-US" dirty="0"/>
              <a:t>二</a:t>
            </a:r>
            <a:r>
              <a:rPr lang="zh-CN" altLang="zh-CN" dirty="0"/>
              <a:t>类</a:t>
            </a:r>
            <a:r>
              <a:rPr lang="zh-CN" altLang="en-US" dirty="0"/>
              <a:t>错误类型</a:t>
            </a:r>
            <a:r>
              <a:rPr lang="zh-CN" altLang="zh-CN" dirty="0"/>
              <a:t>如下表所示</a:t>
            </a:r>
            <a:r>
              <a:rPr lang="zh-CN" altLang="en-US" dirty="0"/>
              <a:t>。</a:t>
            </a:r>
            <a:endParaRPr lang="zh-CN" altLang="zh-CN" dirty="0"/>
          </a:p>
        </p:txBody>
      </p:sp>
      <p:graphicFrame>
        <p:nvGraphicFramePr>
          <p:cNvPr id="12" name="表格 11">
            <a:extLst>
              <a:ext uri="{FF2B5EF4-FFF2-40B4-BE49-F238E27FC236}">
                <a16:creationId xmlns:a16="http://schemas.microsoft.com/office/drawing/2014/main" id="{1B4BA05E-1ECB-4587-83C0-554D1BD45CC4}"/>
              </a:ext>
            </a:extLst>
          </p:cNvPr>
          <p:cNvGraphicFramePr>
            <a:graphicFrameLocks noGrp="1"/>
          </p:cNvGraphicFramePr>
          <p:nvPr>
            <p:extLst>
              <p:ext uri="{D42A27DB-BD31-4B8C-83A1-F6EECF244321}">
                <p14:modId xmlns:p14="http://schemas.microsoft.com/office/powerpoint/2010/main" val="3093479417"/>
              </p:ext>
            </p:extLst>
          </p:nvPr>
        </p:nvGraphicFramePr>
        <p:xfrm>
          <a:off x="2000793" y="2164438"/>
          <a:ext cx="8190412" cy="1686148"/>
        </p:xfrm>
        <a:graphic>
          <a:graphicData uri="http://schemas.openxmlformats.org/drawingml/2006/table">
            <a:tbl>
              <a:tblPr firstRow="1" firstCol="1" bandRow="1">
                <a:tableStyleId>{5A111915-BE36-4E01-A7E5-04B1672EAD32}</a:tableStyleId>
              </a:tblPr>
              <a:tblGrid>
                <a:gridCol w="3833949">
                  <a:extLst>
                    <a:ext uri="{9D8B030D-6E8A-4147-A177-3AD203B41FA5}">
                      <a16:colId xmlns:a16="http://schemas.microsoft.com/office/drawing/2014/main" val="2760790580"/>
                    </a:ext>
                  </a:extLst>
                </a:gridCol>
                <a:gridCol w="4356463">
                  <a:extLst>
                    <a:ext uri="{9D8B030D-6E8A-4147-A177-3AD203B41FA5}">
                      <a16:colId xmlns:a16="http://schemas.microsoft.com/office/drawing/2014/main" val="4151654533"/>
                    </a:ext>
                  </a:extLst>
                </a:gridCol>
              </a:tblGrid>
              <a:tr h="391186">
                <a:tc>
                  <a:txBody>
                    <a:bodyPr/>
                    <a:lstStyle/>
                    <a:p>
                      <a:pPr algn="ctr">
                        <a:lnSpc>
                          <a:spcPct val="125000"/>
                        </a:lnSpc>
                        <a:tabLst>
                          <a:tab pos="90170" algn="l"/>
                        </a:tabLst>
                      </a:pPr>
                      <a:r>
                        <a:rPr lang="zh-CN" altLang="en-US" sz="1600" b="1" kern="0" dirty="0">
                          <a:solidFill>
                            <a:schemeClr val="bg1"/>
                          </a:solidFill>
                          <a:effectLst/>
                          <a:latin typeface="+mn-lt"/>
                          <a:ea typeface="+mn-ea"/>
                          <a:cs typeface="+mn-cs"/>
                        </a:rPr>
                        <a:t>类型</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tabLst>
                          <a:tab pos="90170" algn="l"/>
                        </a:tabLst>
                      </a:pPr>
                      <a:r>
                        <a:rPr lang="zh-CN" altLang="en-US" sz="1600" b="1" kern="0">
                          <a:solidFill>
                            <a:schemeClr val="bg1"/>
                          </a:solidFill>
                          <a:effectLst/>
                          <a:latin typeface="+mn-lt"/>
                          <a:ea typeface="+mn-ea"/>
                          <a:cs typeface="+mn-cs"/>
                        </a:rPr>
                        <a:t>说明</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96497045"/>
                  </a:ext>
                </a:extLst>
              </a:tr>
              <a:tr h="431654">
                <a:tc>
                  <a:txBody>
                    <a:bodyPr/>
                    <a:lstStyle/>
                    <a:p>
                      <a:pPr algn="ctr">
                        <a:lnSpc>
                          <a:spcPct val="150000"/>
                        </a:lnSpc>
                        <a:tabLst>
                          <a:tab pos="90170" algn="l"/>
                        </a:tabLst>
                      </a:pPr>
                      <a:r>
                        <a:rPr lang="en-US" sz="1600" b="0" kern="0">
                          <a:solidFill>
                            <a:schemeClr val="tx1"/>
                          </a:solidFill>
                          <a:effectLst/>
                          <a:latin typeface="+mn-ea"/>
                          <a:ea typeface="+mn-ea"/>
                          <a:cs typeface="Times New Roman" panose="02020603050405020304" pitchFamily="18" charset="0"/>
                        </a:rPr>
                        <a:t>mysql_error_code</a:t>
                      </a:r>
                      <a:endParaRPr lang="zh-CN" altLang="en-US" sz="1600" b="0" kern="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50000"/>
                        </a:lnSpc>
                        <a:tabLst>
                          <a:tab pos="90170" algn="l"/>
                        </a:tabLst>
                      </a:pPr>
                      <a:r>
                        <a:rPr lang="en-US" sz="1600" b="0" kern="0">
                          <a:solidFill>
                            <a:schemeClr val="tx1"/>
                          </a:solidFill>
                          <a:effectLst/>
                          <a:latin typeface="+mn-ea"/>
                          <a:ea typeface="+mn-ea"/>
                          <a:cs typeface="Times New Roman" panose="02020603050405020304" pitchFamily="18" charset="0"/>
                        </a:rPr>
                        <a:t>MySQL</a:t>
                      </a:r>
                      <a:r>
                        <a:rPr lang="zh-CN" altLang="en-US" sz="1600" b="0" kern="0">
                          <a:solidFill>
                            <a:schemeClr val="tx1"/>
                          </a:solidFill>
                          <a:effectLst/>
                          <a:latin typeface="+mn-ea"/>
                          <a:ea typeface="+mn-ea"/>
                          <a:cs typeface="Times New Roman" panose="02020603050405020304" pitchFamily="18" charset="0"/>
                        </a:rPr>
                        <a:t>预定义的错误代码</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79869868"/>
                  </a:ext>
                </a:extLst>
              </a:tr>
              <a:tr h="431654">
                <a:tc>
                  <a:txBody>
                    <a:bodyPr/>
                    <a:lstStyle/>
                    <a:p>
                      <a:pPr algn="ctr">
                        <a:lnSpc>
                          <a:spcPct val="150000"/>
                        </a:lnSpc>
                        <a:tabLst>
                          <a:tab pos="90170" algn="l"/>
                        </a:tabLst>
                      </a:pPr>
                      <a:r>
                        <a:rPr lang="en-US" sz="1600" b="0" kern="0">
                          <a:solidFill>
                            <a:schemeClr val="tx1"/>
                          </a:solidFill>
                          <a:effectLst/>
                          <a:latin typeface="+mn-ea"/>
                          <a:ea typeface="+mn-ea"/>
                          <a:cs typeface="Times New Roman" panose="02020603050405020304" pitchFamily="18" charset="0"/>
                        </a:rPr>
                        <a:t>SQLSTATE [VALUE] sqlstate_value</a:t>
                      </a:r>
                      <a:endParaRPr lang="zh-CN" altLang="en-US" sz="1600" b="0" kern="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50000"/>
                        </a:lnSpc>
                        <a:tabLst>
                          <a:tab pos="90170" algn="l"/>
                        </a:tabLst>
                      </a:pPr>
                      <a:r>
                        <a:rPr lang="zh-CN" altLang="en-US" sz="1600" b="0" kern="0">
                          <a:solidFill>
                            <a:schemeClr val="tx1"/>
                          </a:solidFill>
                          <a:effectLst/>
                          <a:latin typeface="+mn-ea"/>
                          <a:ea typeface="+mn-ea"/>
                          <a:cs typeface="Times New Roman" panose="02020603050405020304" pitchFamily="18" charset="0"/>
                        </a:rPr>
                        <a:t>与</a:t>
                      </a:r>
                      <a:r>
                        <a:rPr lang="en-US" sz="1600" b="0" kern="0">
                          <a:solidFill>
                            <a:schemeClr val="tx1"/>
                          </a:solidFill>
                          <a:effectLst/>
                          <a:latin typeface="+mn-ea"/>
                          <a:ea typeface="+mn-ea"/>
                          <a:cs typeface="Times New Roman" panose="02020603050405020304" pitchFamily="18" charset="0"/>
                        </a:rPr>
                        <a:t>mysql_error_code</a:t>
                      </a:r>
                      <a:r>
                        <a:rPr lang="zh-CN" altLang="en-US" sz="1600" b="0" kern="0">
                          <a:solidFill>
                            <a:schemeClr val="tx1"/>
                          </a:solidFill>
                          <a:effectLst/>
                          <a:latin typeface="+mn-ea"/>
                          <a:ea typeface="+mn-ea"/>
                          <a:cs typeface="Times New Roman" panose="02020603050405020304" pitchFamily="18" charset="0"/>
                        </a:rPr>
                        <a:t>一一对应，但更标准化</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20409918"/>
                  </a:ext>
                </a:extLst>
              </a:tr>
              <a:tr h="431654">
                <a:tc>
                  <a:txBody>
                    <a:bodyPr/>
                    <a:lstStyle/>
                    <a:p>
                      <a:pPr algn="ctr">
                        <a:lnSpc>
                          <a:spcPct val="150000"/>
                        </a:lnSpc>
                        <a:tabLst>
                          <a:tab pos="90170" algn="l"/>
                        </a:tabLst>
                      </a:pPr>
                      <a:r>
                        <a:rPr lang="en-US" sz="1600" b="0" kern="0">
                          <a:solidFill>
                            <a:schemeClr val="tx1"/>
                          </a:solidFill>
                          <a:effectLst/>
                          <a:latin typeface="+mn-ea"/>
                          <a:ea typeface="+mn-ea"/>
                          <a:cs typeface="Times New Roman" panose="02020603050405020304" pitchFamily="18" charset="0"/>
                        </a:rPr>
                        <a:t>condtion_name</a:t>
                      </a:r>
                      <a:endParaRPr lang="zh-CN" altLang="en-US" sz="1600" b="0" kern="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50000"/>
                        </a:lnSpc>
                        <a:tabLst>
                          <a:tab pos="90170" algn="l"/>
                        </a:tabLst>
                      </a:pPr>
                      <a:r>
                        <a:rPr lang="zh-CN" altLang="en-US" sz="1600" b="0" kern="0" dirty="0">
                          <a:solidFill>
                            <a:schemeClr val="tx1"/>
                          </a:solidFill>
                          <a:effectLst/>
                          <a:latin typeface="+mn-ea"/>
                          <a:ea typeface="+mn-ea"/>
                          <a:cs typeface="Times New Roman" panose="02020603050405020304" pitchFamily="18" charset="0"/>
                        </a:rPr>
                        <a:t>用户自定义的错误名称</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56380696"/>
                  </a:ext>
                </a:extLst>
              </a:tr>
            </a:tbl>
          </a:graphicData>
        </a:graphic>
      </p:graphicFrame>
      <p:graphicFrame>
        <p:nvGraphicFramePr>
          <p:cNvPr id="15" name="表格 14">
            <a:extLst>
              <a:ext uri="{FF2B5EF4-FFF2-40B4-BE49-F238E27FC236}">
                <a16:creationId xmlns:a16="http://schemas.microsoft.com/office/drawing/2014/main" id="{4A45760E-29C1-4DB3-B48A-7DEDDF642DC3}"/>
              </a:ext>
            </a:extLst>
          </p:cNvPr>
          <p:cNvGraphicFramePr>
            <a:graphicFrameLocks noGrp="1"/>
          </p:cNvGraphicFramePr>
          <p:nvPr>
            <p:extLst>
              <p:ext uri="{D42A27DB-BD31-4B8C-83A1-F6EECF244321}">
                <p14:modId xmlns:p14="http://schemas.microsoft.com/office/powerpoint/2010/main" val="1802145619"/>
              </p:ext>
            </p:extLst>
          </p:nvPr>
        </p:nvGraphicFramePr>
        <p:xfrm>
          <a:off x="2000793" y="4374356"/>
          <a:ext cx="8190412" cy="1686148"/>
        </p:xfrm>
        <a:graphic>
          <a:graphicData uri="http://schemas.openxmlformats.org/drawingml/2006/table">
            <a:tbl>
              <a:tblPr firstRow="1" firstCol="1" bandRow="1">
                <a:tableStyleId>{5A111915-BE36-4E01-A7E5-04B1672EAD32}</a:tableStyleId>
              </a:tblPr>
              <a:tblGrid>
                <a:gridCol w="2309950">
                  <a:extLst>
                    <a:ext uri="{9D8B030D-6E8A-4147-A177-3AD203B41FA5}">
                      <a16:colId xmlns:a16="http://schemas.microsoft.com/office/drawing/2014/main" val="2760790580"/>
                    </a:ext>
                  </a:extLst>
                </a:gridCol>
                <a:gridCol w="5880462">
                  <a:extLst>
                    <a:ext uri="{9D8B030D-6E8A-4147-A177-3AD203B41FA5}">
                      <a16:colId xmlns:a16="http://schemas.microsoft.com/office/drawing/2014/main" val="4151654533"/>
                    </a:ext>
                  </a:extLst>
                </a:gridCol>
              </a:tblGrid>
              <a:tr h="391186">
                <a:tc>
                  <a:txBody>
                    <a:bodyPr/>
                    <a:lstStyle/>
                    <a:p>
                      <a:pPr algn="ctr">
                        <a:lnSpc>
                          <a:spcPct val="125000"/>
                        </a:lnSpc>
                        <a:tabLst>
                          <a:tab pos="90170" algn="l"/>
                        </a:tabLst>
                      </a:pPr>
                      <a:r>
                        <a:rPr lang="zh-CN" altLang="en-US" sz="1600" b="1" kern="0">
                          <a:solidFill>
                            <a:schemeClr val="bg1"/>
                          </a:solidFill>
                          <a:effectLst/>
                          <a:latin typeface="+mn-lt"/>
                          <a:ea typeface="+mn-ea"/>
                          <a:cs typeface="+mn-cs"/>
                        </a:rPr>
                        <a:t>类型</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tabLst>
                          <a:tab pos="90170" algn="l"/>
                        </a:tabLst>
                      </a:pPr>
                      <a:r>
                        <a:rPr lang="zh-CN" altLang="en-US" sz="1600" b="1" kern="0">
                          <a:solidFill>
                            <a:schemeClr val="bg1"/>
                          </a:solidFill>
                          <a:effectLst/>
                          <a:latin typeface="+mn-lt"/>
                          <a:ea typeface="+mn-ea"/>
                          <a:cs typeface="+mn-cs"/>
                        </a:rPr>
                        <a:t>说明</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96497045"/>
                  </a:ext>
                </a:extLst>
              </a:tr>
              <a:tr h="431654">
                <a:tc>
                  <a:txBody>
                    <a:bodyPr/>
                    <a:lstStyle/>
                    <a:p>
                      <a:pPr algn="ctr">
                        <a:lnSpc>
                          <a:spcPct val="150000"/>
                        </a:lnSpc>
                        <a:tabLst>
                          <a:tab pos="90170" algn="l"/>
                        </a:tabLst>
                      </a:pPr>
                      <a:r>
                        <a:rPr lang="en-US" sz="1600" b="0" kern="0">
                          <a:solidFill>
                            <a:schemeClr val="tx1"/>
                          </a:solidFill>
                          <a:effectLst/>
                          <a:latin typeface="+mn-ea"/>
                          <a:ea typeface="+mn-ea"/>
                          <a:cs typeface="Times New Roman" panose="02020603050405020304" pitchFamily="18" charset="0"/>
                        </a:rPr>
                        <a:t>SQLWARNIN</a:t>
                      </a:r>
                      <a:endParaRPr lang="zh-CN" altLang="en-US" sz="1600" b="0" kern="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50000"/>
                        </a:lnSpc>
                        <a:tabLst>
                          <a:tab pos="90170" algn="l"/>
                        </a:tabLst>
                      </a:pPr>
                      <a:r>
                        <a:rPr lang="zh-CN" altLang="en-US" sz="1600" b="0" kern="0">
                          <a:solidFill>
                            <a:schemeClr val="tx1"/>
                          </a:solidFill>
                          <a:effectLst/>
                          <a:latin typeface="+mn-ea"/>
                          <a:ea typeface="+mn-ea"/>
                          <a:cs typeface="Times New Roman" panose="02020603050405020304" pitchFamily="18" charset="0"/>
                        </a:rPr>
                        <a:t>所有</a:t>
                      </a:r>
                      <a:r>
                        <a:rPr lang="en-US" sz="1600" b="0" kern="0">
                          <a:solidFill>
                            <a:schemeClr val="tx1"/>
                          </a:solidFill>
                          <a:effectLst/>
                          <a:latin typeface="+mn-ea"/>
                          <a:ea typeface="+mn-ea"/>
                          <a:cs typeface="Times New Roman" panose="02020603050405020304" pitchFamily="18" charset="0"/>
                        </a:rPr>
                        <a:t>SQLTATE</a:t>
                      </a:r>
                      <a:r>
                        <a:rPr lang="zh-CN" altLang="en-US" sz="1600" b="0" kern="0">
                          <a:solidFill>
                            <a:schemeClr val="tx1"/>
                          </a:solidFill>
                          <a:effectLst/>
                          <a:latin typeface="+mn-ea"/>
                          <a:ea typeface="+mn-ea"/>
                          <a:cs typeface="Times New Roman" panose="02020603050405020304" pitchFamily="18" charset="0"/>
                        </a:rPr>
                        <a:t>中的字符串以</a:t>
                      </a:r>
                      <a:r>
                        <a:rPr lang="en-US" sz="1600" b="0" kern="0">
                          <a:solidFill>
                            <a:schemeClr val="tx1"/>
                          </a:solidFill>
                          <a:effectLst/>
                          <a:latin typeface="+mn-ea"/>
                          <a:ea typeface="+mn-ea"/>
                          <a:cs typeface="Times New Roman" panose="02020603050405020304" pitchFamily="18" charset="0"/>
                        </a:rPr>
                        <a:t>‘01’</a:t>
                      </a:r>
                      <a:r>
                        <a:rPr lang="zh-CN" altLang="en-US" sz="1600" b="0" kern="0">
                          <a:solidFill>
                            <a:schemeClr val="tx1"/>
                          </a:solidFill>
                          <a:effectLst/>
                          <a:latin typeface="+mn-ea"/>
                          <a:ea typeface="+mn-ea"/>
                          <a:cs typeface="Times New Roman" panose="02020603050405020304" pitchFamily="18" charset="0"/>
                        </a:rPr>
                        <a:t>起始的错误</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79869868"/>
                  </a:ext>
                </a:extLst>
              </a:tr>
              <a:tr h="431654">
                <a:tc>
                  <a:txBody>
                    <a:bodyPr/>
                    <a:lstStyle/>
                    <a:p>
                      <a:pPr algn="ctr">
                        <a:lnSpc>
                          <a:spcPct val="150000"/>
                        </a:lnSpc>
                        <a:tabLst>
                          <a:tab pos="90170" algn="l"/>
                        </a:tabLst>
                      </a:pPr>
                      <a:r>
                        <a:rPr lang="en-US" sz="1600" b="0" kern="0">
                          <a:solidFill>
                            <a:schemeClr val="tx1"/>
                          </a:solidFill>
                          <a:effectLst/>
                          <a:latin typeface="+mn-ea"/>
                          <a:ea typeface="+mn-ea"/>
                          <a:cs typeface="Times New Roman" panose="02020603050405020304" pitchFamily="18" charset="0"/>
                        </a:rPr>
                        <a:t>NOT FOUND</a:t>
                      </a:r>
                      <a:endParaRPr lang="zh-CN" altLang="en-US" sz="1600" b="0" kern="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50000"/>
                        </a:lnSpc>
                        <a:tabLst>
                          <a:tab pos="90170" algn="l"/>
                        </a:tabLst>
                      </a:pPr>
                      <a:r>
                        <a:rPr lang="zh-CN" altLang="en-US" sz="1600" b="0" kern="0">
                          <a:solidFill>
                            <a:schemeClr val="tx1"/>
                          </a:solidFill>
                          <a:effectLst/>
                          <a:latin typeface="+mn-ea"/>
                          <a:ea typeface="+mn-ea"/>
                          <a:cs typeface="Times New Roman" panose="02020603050405020304" pitchFamily="18" charset="0"/>
                        </a:rPr>
                        <a:t>所有</a:t>
                      </a:r>
                      <a:r>
                        <a:rPr lang="en-US" sz="1600" b="0" kern="0">
                          <a:solidFill>
                            <a:schemeClr val="tx1"/>
                          </a:solidFill>
                          <a:effectLst/>
                          <a:latin typeface="+mn-ea"/>
                          <a:ea typeface="+mn-ea"/>
                          <a:cs typeface="Times New Roman" panose="02020603050405020304" pitchFamily="18" charset="0"/>
                        </a:rPr>
                        <a:t>SQLTATE</a:t>
                      </a:r>
                      <a:r>
                        <a:rPr lang="zh-CN" altLang="en-US" sz="1600" b="0" kern="0">
                          <a:solidFill>
                            <a:schemeClr val="tx1"/>
                          </a:solidFill>
                          <a:effectLst/>
                          <a:latin typeface="+mn-ea"/>
                          <a:ea typeface="+mn-ea"/>
                          <a:cs typeface="Times New Roman" panose="02020603050405020304" pitchFamily="18" charset="0"/>
                        </a:rPr>
                        <a:t>中的字符串以</a:t>
                      </a:r>
                      <a:r>
                        <a:rPr lang="en-US" sz="1600" b="0" kern="0">
                          <a:solidFill>
                            <a:schemeClr val="tx1"/>
                          </a:solidFill>
                          <a:effectLst/>
                          <a:latin typeface="+mn-ea"/>
                          <a:ea typeface="+mn-ea"/>
                          <a:cs typeface="Times New Roman" panose="02020603050405020304" pitchFamily="18" charset="0"/>
                        </a:rPr>
                        <a:t>‘02’</a:t>
                      </a:r>
                      <a:r>
                        <a:rPr lang="zh-CN" altLang="en-US" sz="1600" b="0" kern="0">
                          <a:solidFill>
                            <a:schemeClr val="tx1"/>
                          </a:solidFill>
                          <a:effectLst/>
                          <a:latin typeface="+mn-ea"/>
                          <a:ea typeface="+mn-ea"/>
                          <a:cs typeface="Times New Roman" panose="02020603050405020304" pitchFamily="18" charset="0"/>
                        </a:rPr>
                        <a:t>起始的错误</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20409918"/>
                  </a:ext>
                </a:extLst>
              </a:tr>
              <a:tr h="431654">
                <a:tc>
                  <a:txBody>
                    <a:bodyPr/>
                    <a:lstStyle/>
                    <a:p>
                      <a:pPr algn="ctr">
                        <a:lnSpc>
                          <a:spcPct val="150000"/>
                        </a:lnSpc>
                        <a:tabLst>
                          <a:tab pos="90170" algn="l"/>
                        </a:tabLst>
                      </a:pPr>
                      <a:r>
                        <a:rPr lang="en-US" sz="1600" b="0" kern="0">
                          <a:solidFill>
                            <a:schemeClr val="tx1"/>
                          </a:solidFill>
                          <a:effectLst/>
                          <a:latin typeface="+mn-ea"/>
                          <a:ea typeface="+mn-ea"/>
                          <a:cs typeface="Times New Roman" panose="02020603050405020304" pitchFamily="18" charset="0"/>
                        </a:rPr>
                        <a:t>SQLEXCEPTION</a:t>
                      </a:r>
                      <a:endParaRPr lang="zh-CN" altLang="en-US" sz="1600" b="0" kern="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50000"/>
                        </a:lnSpc>
                        <a:tabLst>
                          <a:tab pos="90170" algn="l"/>
                        </a:tabLst>
                      </a:pPr>
                      <a:r>
                        <a:rPr lang="zh-CN" altLang="en-US" sz="1600" b="0" kern="0">
                          <a:solidFill>
                            <a:schemeClr val="tx1"/>
                          </a:solidFill>
                          <a:effectLst/>
                          <a:latin typeface="+mn-ea"/>
                          <a:ea typeface="+mn-ea"/>
                          <a:cs typeface="Times New Roman" panose="02020603050405020304" pitchFamily="18" charset="0"/>
                        </a:rPr>
                        <a:t>所有</a:t>
                      </a:r>
                      <a:r>
                        <a:rPr lang="en-US" sz="1600" b="0" kern="0">
                          <a:solidFill>
                            <a:schemeClr val="tx1"/>
                          </a:solidFill>
                          <a:effectLst/>
                          <a:latin typeface="+mn-ea"/>
                          <a:ea typeface="+mn-ea"/>
                          <a:cs typeface="Times New Roman" panose="02020603050405020304" pitchFamily="18" charset="0"/>
                        </a:rPr>
                        <a:t>SQLSTATE</a:t>
                      </a:r>
                      <a:r>
                        <a:rPr lang="zh-CN" altLang="en-US" sz="1600" b="0" kern="0">
                          <a:solidFill>
                            <a:schemeClr val="tx1"/>
                          </a:solidFill>
                          <a:effectLst/>
                          <a:latin typeface="+mn-ea"/>
                          <a:ea typeface="+mn-ea"/>
                          <a:cs typeface="Times New Roman" panose="02020603050405020304" pitchFamily="18" charset="0"/>
                        </a:rPr>
                        <a:t>中的字符串不以</a:t>
                      </a:r>
                      <a:r>
                        <a:rPr lang="en-US" sz="1600" b="0" kern="0">
                          <a:solidFill>
                            <a:schemeClr val="tx1"/>
                          </a:solidFill>
                          <a:effectLst/>
                          <a:latin typeface="+mn-ea"/>
                          <a:ea typeface="+mn-ea"/>
                          <a:cs typeface="Times New Roman" panose="02020603050405020304" pitchFamily="18" charset="0"/>
                        </a:rPr>
                        <a:t>'00'</a:t>
                      </a:r>
                      <a:r>
                        <a:rPr lang="zh-CN" altLang="en-US" sz="1600" b="0" kern="0">
                          <a:solidFill>
                            <a:schemeClr val="tx1"/>
                          </a:solidFill>
                          <a:effectLst/>
                          <a:latin typeface="+mn-ea"/>
                          <a:ea typeface="+mn-ea"/>
                          <a:cs typeface="Times New Roman" panose="02020603050405020304" pitchFamily="18" charset="0"/>
                        </a:rPr>
                        <a:t>、</a:t>
                      </a:r>
                      <a:r>
                        <a:rPr lang="en-US" sz="1600" b="0" kern="0">
                          <a:solidFill>
                            <a:schemeClr val="tx1"/>
                          </a:solidFill>
                          <a:effectLst/>
                          <a:latin typeface="+mn-ea"/>
                          <a:ea typeface="+mn-ea"/>
                          <a:cs typeface="Times New Roman" panose="02020603050405020304" pitchFamily="18" charset="0"/>
                        </a:rPr>
                        <a:t>'01'</a:t>
                      </a:r>
                      <a:r>
                        <a:rPr lang="zh-CN" altLang="en-US" sz="1600" b="0" kern="0">
                          <a:solidFill>
                            <a:schemeClr val="tx1"/>
                          </a:solidFill>
                          <a:effectLst/>
                          <a:latin typeface="+mn-ea"/>
                          <a:ea typeface="+mn-ea"/>
                          <a:cs typeface="Times New Roman" panose="02020603050405020304" pitchFamily="18" charset="0"/>
                        </a:rPr>
                        <a:t>、</a:t>
                      </a:r>
                      <a:r>
                        <a:rPr lang="en-US" sz="1600" b="0" kern="0">
                          <a:solidFill>
                            <a:schemeClr val="tx1"/>
                          </a:solidFill>
                          <a:effectLst/>
                          <a:latin typeface="+mn-ea"/>
                          <a:ea typeface="+mn-ea"/>
                          <a:cs typeface="Times New Roman" panose="02020603050405020304" pitchFamily="18" charset="0"/>
                        </a:rPr>
                        <a:t>'02'</a:t>
                      </a:r>
                      <a:r>
                        <a:rPr lang="zh-CN" altLang="en-US" sz="1600" b="0" kern="0">
                          <a:solidFill>
                            <a:schemeClr val="tx1"/>
                          </a:solidFill>
                          <a:effectLst/>
                          <a:latin typeface="+mn-ea"/>
                          <a:ea typeface="+mn-ea"/>
                          <a:cs typeface="Times New Roman" panose="02020603050405020304" pitchFamily="18" charset="0"/>
                        </a:rPr>
                        <a:t>开头的错误</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56380696"/>
                  </a:ext>
                </a:extLst>
              </a:tr>
            </a:tbl>
          </a:graphicData>
        </a:graphic>
      </p:graphicFrame>
    </p:spTree>
    <p:extLst>
      <p:ext uri="{BB962C8B-B14F-4D97-AF65-F5344CB8AC3E}">
        <p14:creationId xmlns:p14="http://schemas.microsoft.com/office/powerpoint/2010/main" val="133334896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left)">
                                      <p:cBhvr>
                                        <p:cTn id="21" dur="500"/>
                                        <p:tgtEl>
                                          <p:spTgt spid="12"/>
                                        </p:tgtEl>
                                      </p:cBhvr>
                                    </p:animEffect>
                                  </p:childTnLst>
                                </p:cTn>
                              </p:par>
                            </p:childTnLst>
                          </p:cTn>
                        </p:par>
                        <p:par>
                          <p:cTn id="22" fill="hold">
                            <p:stCondLst>
                              <p:cond delay="2500"/>
                            </p:stCondLst>
                            <p:childTnLst>
                              <p:par>
                                <p:cTn id="23" presetID="22" presetClass="entr" presetSubtype="1" fill="hold" grpId="0"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wipe(up)">
                                      <p:cBhvr>
                                        <p:cTn id="25" dur="500"/>
                                        <p:tgtEl>
                                          <p:spTgt spid="18"/>
                                        </p:tgtEl>
                                      </p:cBhvr>
                                    </p:animEffect>
                                  </p:childTnLst>
                                </p:cTn>
                              </p:par>
                            </p:childTnLst>
                          </p:cTn>
                        </p:par>
                        <p:par>
                          <p:cTn id="26" fill="hold">
                            <p:stCondLst>
                              <p:cond delay="3000"/>
                            </p:stCondLst>
                            <p:childTnLst>
                              <p:par>
                                <p:cTn id="27" presetID="22" presetClass="entr" presetSubtype="8" fill="hold"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wipe(left)">
                                      <p:cBhvr>
                                        <p:cTn id="2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2" grpId="0"/>
      <p:bldP spid="18" grpId="0"/>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BCE2F27-1948-4AAF-B7D2-B7B4F23C2784}"/>
              </a:ext>
            </a:extLst>
          </p:cNvPr>
          <p:cNvSpPr/>
          <p:nvPr/>
        </p:nvSpPr>
        <p:spPr>
          <a:xfrm>
            <a:off x="911214" y="1305253"/>
            <a:ext cx="10369571" cy="458459"/>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a:t>【实例</a:t>
            </a:r>
            <a:r>
              <a:rPr lang="en-US" altLang="zh-CN" b="1"/>
              <a:t>10-39</a:t>
            </a:r>
            <a:r>
              <a:rPr lang="zh-CN" altLang="zh-CN" b="1"/>
              <a:t>】</a:t>
            </a:r>
            <a:r>
              <a:rPr lang="zh-CN" altLang="zh-CN"/>
              <a:t>：观察并分析下面</a:t>
            </a:r>
            <a:r>
              <a:rPr lang="en-US" altLang="zh-CN"/>
              <a:t>3</a:t>
            </a:r>
            <a:r>
              <a:rPr lang="zh-CN" altLang="en-US"/>
              <a:t>个存储过程</a:t>
            </a:r>
            <a:r>
              <a:rPr lang="zh-CN" altLang="zh-CN"/>
              <a:t>。</a:t>
            </a:r>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667718" cy="523220"/>
          </a:xfrm>
          <a:prstGeom prst="rect">
            <a:avLst/>
          </a:prstGeom>
          <a:noFill/>
        </p:spPr>
        <p:txBody>
          <a:bodyPr wrap="none" rtlCol="0">
            <a:spAutoFit/>
            <a:scene3d>
              <a:camera prst="orthographicFront"/>
              <a:lightRig rig="threePt" dir="t"/>
            </a:scene3d>
            <a:sp3d contourW="12700"/>
          </a:bodyPr>
          <a:lstStyle/>
          <a:p>
            <a:pPr lvl="0">
              <a:defRPr/>
            </a:pPr>
            <a:r>
              <a:rPr lang="en-US" altLang="zh-CN" sz="2800" b="1">
                <a:solidFill>
                  <a:srgbClr val="228EB0"/>
                </a:solidFill>
                <a:latin typeface="+mn-ea"/>
              </a:rPr>
              <a:t>7 </a:t>
            </a:r>
            <a:r>
              <a:rPr lang="zh-CN" altLang="en-US" sz="2800" b="1">
                <a:solidFill>
                  <a:srgbClr val="228EB0"/>
                </a:solidFill>
                <a:latin typeface="+mn-ea"/>
              </a:rPr>
              <a:t>错误处理程序</a:t>
            </a:r>
            <a:endParaRPr lang="zh-CN" altLang="en-US" sz="2800" b="1" dirty="0">
              <a:solidFill>
                <a:srgbClr val="228EB0"/>
              </a:solidFill>
              <a:latin typeface="+mn-ea"/>
            </a:endParaRPr>
          </a:p>
        </p:txBody>
      </p:sp>
      <p:pic>
        <p:nvPicPr>
          <p:cNvPr id="3" name="图片 2">
            <a:extLst>
              <a:ext uri="{FF2B5EF4-FFF2-40B4-BE49-F238E27FC236}">
                <a16:creationId xmlns:a16="http://schemas.microsoft.com/office/drawing/2014/main" id="{1B22CEAE-A606-4376-A2C1-CAA70274CED8}"/>
              </a:ext>
            </a:extLst>
          </p:cNvPr>
          <p:cNvPicPr>
            <a:picLocks noChangeAspect="1"/>
          </p:cNvPicPr>
          <p:nvPr/>
        </p:nvPicPr>
        <p:blipFill>
          <a:blip r:embed="rId3"/>
          <a:stretch>
            <a:fillRect/>
          </a:stretch>
        </p:blipFill>
        <p:spPr>
          <a:xfrm>
            <a:off x="1113685" y="1800989"/>
            <a:ext cx="7200000" cy="3694286"/>
          </a:xfrm>
          <a:prstGeom prst="rect">
            <a:avLst/>
          </a:prstGeom>
        </p:spPr>
      </p:pic>
      <p:pic>
        <p:nvPicPr>
          <p:cNvPr id="4" name="图片 3">
            <a:extLst>
              <a:ext uri="{FF2B5EF4-FFF2-40B4-BE49-F238E27FC236}">
                <a16:creationId xmlns:a16="http://schemas.microsoft.com/office/drawing/2014/main" id="{AB9899E8-F42D-4595-B2DA-99D96C33F141}"/>
              </a:ext>
            </a:extLst>
          </p:cNvPr>
          <p:cNvPicPr>
            <a:picLocks noChangeAspect="1"/>
          </p:cNvPicPr>
          <p:nvPr/>
        </p:nvPicPr>
        <p:blipFill>
          <a:blip r:embed="rId4"/>
          <a:stretch>
            <a:fillRect/>
          </a:stretch>
        </p:blipFill>
        <p:spPr>
          <a:xfrm>
            <a:off x="8862826" y="1809561"/>
            <a:ext cx="2211429" cy="565714"/>
          </a:xfrm>
          <a:prstGeom prst="rect">
            <a:avLst/>
          </a:prstGeom>
        </p:spPr>
      </p:pic>
      <p:pic>
        <p:nvPicPr>
          <p:cNvPr id="5" name="图片 4">
            <a:extLst>
              <a:ext uri="{FF2B5EF4-FFF2-40B4-BE49-F238E27FC236}">
                <a16:creationId xmlns:a16="http://schemas.microsoft.com/office/drawing/2014/main" id="{C4F16C5D-3888-41C1-9178-9BCC66A783C4}"/>
              </a:ext>
            </a:extLst>
          </p:cNvPr>
          <p:cNvPicPr>
            <a:picLocks noChangeAspect="1"/>
          </p:cNvPicPr>
          <p:nvPr/>
        </p:nvPicPr>
        <p:blipFill>
          <a:blip r:embed="rId5"/>
          <a:stretch>
            <a:fillRect/>
          </a:stretch>
        </p:blipFill>
        <p:spPr>
          <a:xfrm>
            <a:off x="9197112" y="3365275"/>
            <a:ext cx="1542857" cy="565714"/>
          </a:xfrm>
          <a:prstGeom prst="rect">
            <a:avLst/>
          </a:prstGeom>
        </p:spPr>
      </p:pic>
      <p:pic>
        <p:nvPicPr>
          <p:cNvPr id="6" name="图片 5">
            <a:extLst>
              <a:ext uri="{FF2B5EF4-FFF2-40B4-BE49-F238E27FC236}">
                <a16:creationId xmlns:a16="http://schemas.microsoft.com/office/drawing/2014/main" id="{D6E0B863-675F-4A35-AE9E-466D619A3D50}"/>
              </a:ext>
            </a:extLst>
          </p:cNvPr>
          <p:cNvPicPr>
            <a:picLocks noChangeAspect="1"/>
          </p:cNvPicPr>
          <p:nvPr/>
        </p:nvPicPr>
        <p:blipFill>
          <a:blip r:embed="rId6"/>
          <a:stretch>
            <a:fillRect/>
          </a:stretch>
        </p:blipFill>
        <p:spPr>
          <a:xfrm>
            <a:off x="9244254" y="4920990"/>
            <a:ext cx="1448572" cy="582857"/>
          </a:xfrm>
          <a:prstGeom prst="rect">
            <a:avLst/>
          </a:prstGeom>
        </p:spPr>
      </p:pic>
      <p:sp>
        <p:nvSpPr>
          <p:cNvPr id="17" name="矩形 16">
            <a:extLst>
              <a:ext uri="{FF2B5EF4-FFF2-40B4-BE49-F238E27FC236}">
                <a16:creationId xmlns:a16="http://schemas.microsoft.com/office/drawing/2014/main" id="{A99AF42B-31B3-4D8A-8CFA-794319EFEC89}"/>
              </a:ext>
            </a:extLst>
          </p:cNvPr>
          <p:cNvSpPr/>
          <p:nvPr/>
        </p:nvSpPr>
        <p:spPr>
          <a:xfrm>
            <a:off x="911214" y="5689481"/>
            <a:ext cx="10369571" cy="873957"/>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a:t>虽然在存储过程中设置了错误处理程序，但新数据被成功插入到了</a:t>
            </a:r>
            <a:r>
              <a:rPr lang="en-US" altLang="zh-CN"/>
              <a:t>course </a:t>
            </a:r>
            <a:r>
              <a:rPr lang="zh-CN" altLang="zh-CN"/>
              <a:t>表中。因此并没有出现</a:t>
            </a:r>
            <a:r>
              <a:rPr lang="en-US" altLang="zh-CN"/>
              <a:t>sqlstate_value</a:t>
            </a:r>
            <a:r>
              <a:rPr lang="zh-CN" altLang="zh-CN"/>
              <a:t>的值为</a:t>
            </a:r>
            <a:r>
              <a:rPr lang="en-US" altLang="zh-CN"/>
              <a:t>23000</a:t>
            </a:r>
            <a:r>
              <a:rPr lang="zh-CN" altLang="zh-CN"/>
              <a:t>的错误，所以</a:t>
            </a:r>
            <a:r>
              <a:rPr lang="zh-CN" altLang="zh-CN" b="1">
                <a:solidFill>
                  <a:srgbClr val="0069B8"/>
                </a:solidFill>
              </a:rPr>
              <a:t>实际上错误处理程序并没有被执行</a:t>
            </a:r>
            <a:r>
              <a:rPr lang="zh-CN" altLang="zh-CN"/>
              <a:t>。</a:t>
            </a:r>
          </a:p>
        </p:txBody>
      </p:sp>
    </p:spTree>
    <p:extLst>
      <p:ext uri="{BB962C8B-B14F-4D97-AF65-F5344CB8AC3E}">
        <p14:creationId xmlns:p14="http://schemas.microsoft.com/office/powerpoint/2010/main" val="262825592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ipe(left)">
                                      <p:cBhvr>
                                        <p:cTn id="21" dur="500"/>
                                        <p:tgtEl>
                                          <p:spTgt spid="3"/>
                                        </p:tgtEl>
                                      </p:cBhvr>
                                    </p:animEffect>
                                  </p:childTnLst>
                                </p:cTn>
                              </p:par>
                            </p:childTnLst>
                          </p:cTn>
                        </p:par>
                        <p:par>
                          <p:cTn id="22" fill="hold">
                            <p:stCondLst>
                              <p:cond delay="2500"/>
                            </p:stCondLst>
                            <p:childTnLst>
                              <p:par>
                                <p:cTn id="23" presetID="22" presetClass="entr" presetSubtype="8"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left)">
                                      <p:cBhvr>
                                        <p:cTn id="25" dur="500"/>
                                        <p:tgtEl>
                                          <p:spTgt spid="4"/>
                                        </p:tgtEl>
                                      </p:cBhvr>
                                    </p:animEffect>
                                  </p:childTnLst>
                                </p:cTn>
                              </p:par>
                            </p:childTnLst>
                          </p:cTn>
                        </p:par>
                        <p:par>
                          <p:cTn id="26" fill="hold">
                            <p:stCondLst>
                              <p:cond delay="3000"/>
                            </p:stCondLst>
                            <p:childTnLst>
                              <p:par>
                                <p:cTn id="27" presetID="22" presetClass="entr" presetSubtype="8" fill="hold"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left)">
                                      <p:cBhvr>
                                        <p:cTn id="29" dur="500"/>
                                        <p:tgtEl>
                                          <p:spTgt spid="5"/>
                                        </p:tgtEl>
                                      </p:cBhvr>
                                    </p:animEffect>
                                  </p:childTnLst>
                                </p:cTn>
                              </p:par>
                            </p:childTnLst>
                          </p:cTn>
                        </p:par>
                        <p:par>
                          <p:cTn id="30" fill="hold">
                            <p:stCondLst>
                              <p:cond delay="3500"/>
                            </p:stCondLst>
                            <p:childTnLst>
                              <p:par>
                                <p:cTn id="31" presetID="22" presetClass="entr" presetSubtype="8" fill="hold"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ipe(left)">
                                      <p:cBhvr>
                                        <p:cTn id="33" dur="500"/>
                                        <p:tgtEl>
                                          <p:spTgt spid="6"/>
                                        </p:tgtEl>
                                      </p:cBhvr>
                                    </p:animEffect>
                                  </p:childTnLst>
                                </p:cTn>
                              </p:par>
                            </p:childTnLst>
                          </p:cTn>
                        </p:par>
                        <p:par>
                          <p:cTn id="34" fill="hold">
                            <p:stCondLst>
                              <p:cond delay="4000"/>
                            </p:stCondLst>
                            <p:childTnLst>
                              <p:par>
                                <p:cTn id="35" presetID="22" presetClass="entr" presetSubtype="1"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wipe(up)">
                                      <p:cBhvr>
                                        <p:cTn id="3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2" grpId="0"/>
      <p:bldP spid="17" grpId="0"/>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BCE2F27-1948-4AAF-B7D2-B7B4F23C2784}"/>
              </a:ext>
            </a:extLst>
          </p:cNvPr>
          <p:cNvSpPr/>
          <p:nvPr/>
        </p:nvSpPr>
        <p:spPr>
          <a:xfrm>
            <a:off x="911214" y="1305253"/>
            <a:ext cx="10369571" cy="458459"/>
          </a:xfrm>
          <a:prstGeom prst="rect">
            <a:avLst/>
          </a:prstGeom>
        </p:spPr>
        <p:txBody>
          <a:bodyPr wrap="square">
            <a:spAutoFit/>
            <a:scene3d>
              <a:camera prst="orthographicFront"/>
              <a:lightRig rig="threePt" dir="t"/>
            </a:scene3d>
            <a:sp3d contourW="12700"/>
          </a:bodyPr>
          <a:lstStyle/>
          <a:p>
            <a:pPr algn="just">
              <a:lnSpc>
                <a:spcPct val="150000"/>
              </a:lnSpc>
            </a:pPr>
            <a:r>
              <a:rPr lang="zh-CN" altLang="en-US"/>
              <a:t>再来看第</a:t>
            </a:r>
            <a:r>
              <a:rPr lang="en-US" altLang="zh-CN"/>
              <a:t>2</a:t>
            </a:r>
            <a:r>
              <a:rPr lang="zh-CN" altLang="en-US"/>
              <a:t>个存储过程</a:t>
            </a:r>
            <a:endParaRPr lang="zh-CN" altLang="zh-CN"/>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667718" cy="523220"/>
          </a:xfrm>
          <a:prstGeom prst="rect">
            <a:avLst/>
          </a:prstGeom>
          <a:noFill/>
        </p:spPr>
        <p:txBody>
          <a:bodyPr wrap="none" rtlCol="0">
            <a:spAutoFit/>
            <a:scene3d>
              <a:camera prst="orthographicFront"/>
              <a:lightRig rig="threePt" dir="t"/>
            </a:scene3d>
            <a:sp3d contourW="12700"/>
          </a:bodyPr>
          <a:lstStyle/>
          <a:p>
            <a:pPr lvl="0">
              <a:defRPr/>
            </a:pPr>
            <a:r>
              <a:rPr lang="en-US" altLang="zh-CN" sz="2800" b="1">
                <a:solidFill>
                  <a:srgbClr val="228EB0"/>
                </a:solidFill>
                <a:latin typeface="+mn-ea"/>
              </a:rPr>
              <a:t>7 </a:t>
            </a:r>
            <a:r>
              <a:rPr lang="zh-CN" altLang="en-US" sz="2800" b="1">
                <a:solidFill>
                  <a:srgbClr val="228EB0"/>
                </a:solidFill>
                <a:latin typeface="+mn-ea"/>
              </a:rPr>
              <a:t>错误处理程序</a:t>
            </a:r>
            <a:endParaRPr lang="zh-CN" altLang="en-US" sz="2800" b="1" dirty="0">
              <a:solidFill>
                <a:srgbClr val="228EB0"/>
              </a:solidFill>
              <a:latin typeface="+mn-ea"/>
            </a:endParaRPr>
          </a:p>
        </p:txBody>
      </p:sp>
      <p:pic>
        <p:nvPicPr>
          <p:cNvPr id="8" name="图片 7">
            <a:extLst>
              <a:ext uri="{FF2B5EF4-FFF2-40B4-BE49-F238E27FC236}">
                <a16:creationId xmlns:a16="http://schemas.microsoft.com/office/drawing/2014/main" id="{B9BABB46-93AE-4FE0-8429-011B0C807D67}"/>
              </a:ext>
            </a:extLst>
          </p:cNvPr>
          <p:cNvPicPr>
            <a:picLocks noChangeAspect="1"/>
          </p:cNvPicPr>
          <p:nvPr/>
        </p:nvPicPr>
        <p:blipFill>
          <a:blip r:embed="rId3"/>
          <a:stretch>
            <a:fillRect/>
          </a:stretch>
        </p:blipFill>
        <p:spPr>
          <a:xfrm>
            <a:off x="9059400" y="3053932"/>
            <a:ext cx="1998000" cy="509143"/>
          </a:xfrm>
          <a:prstGeom prst="rect">
            <a:avLst/>
          </a:prstGeom>
        </p:spPr>
      </p:pic>
      <p:pic>
        <p:nvPicPr>
          <p:cNvPr id="24" name="图片 23">
            <a:extLst>
              <a:ext uri="{FF2B5EF4-FFF2-40B4-BE49-F238E27FC236}">
                <a16:creationId xmlns:a16="http://schemas.microsoft.com/office/drawing/2014/main" id="{762E7A41-FFD2-4740-86E6-F86963B52E79}"/>
              </a:ext>
            </a:extLst>
          </p:cNvPr>
          <p:cNvPicPr>
            <a:picLocks noChangeAspect="1"/>
          </p:cNvPicPr>
          <p:nvPr/>
        </p:nvPicPr>
        <p:blipFill>
          <a:blip r:embed="rId4"/>
          <a:stretch>
            <a:fillRect/>
          </a:stretch>
        </p:blipFill>
        <p:spPr>
          <a:xfrm>
            <a:off x="911214" y="1926463"/>
            <a:ext cx="7521428" cy="3286286"/>
          </a:xfrm>
          <a:prstGeom prst="rect">
            <a:avLst/>
          </a:prstGeom>
        </p:spPr>
      </p:pic>
      <p:pic>
        <p:nvPicPr>
          <p:cNvPr id="25" name="图片 24">
            <a:extLst>
              <a:ext uri="{FF2B5EF4-FFF2-40B4-BE49-F238E27FC236}">
                <a16:creationId xmlns:a16="http://schemas.microsoft.com/office/drawing/2014/main" id="{D49DC9DD-50A0-47BD-AF06-97E3889E6F9F}"/>
              </a:ext>
            </a:extLst>
          </p:cNvPr>
          <p:cNvPicPr>
            <a:picLocks noChangeAspect="1"/>
          </p:cNvPicPr>
          <p:nvPr/>
        </p:nvPicPr>
        <p:blipFill>
          <a:blip r:embed="rId5"/>
          <a:stretch>
            <a:fillRect/>
          </a:stretch>
        </p:blipFill>
        <p:spPr>
          <a:xfrm>
            <a:off x="9344829" y="3903687"/>
            <a:ext cx="1427143" cy="516857"/>
          </a:xfrm>
          <a:prstGeom prst="rect">
            <a:avLst/>
          </a:prstGeom>
        </p:spPr>
      </p:pic>
      <p:pic>
        <p:nvPicPr>
          <p:cNvPr id="14" name="图片 13">
            <a:extLst>
              <a:ext uri="{FF2B5EF4-FFF2-40B4-BE49-F238E27FC236}">
                <a16:creationId xmlns:a16="http://schemas.microsoft.com/office/drawing/2014/main" id="{48054F59-BFCF-4971-B306-5D07EA2D34B6}"/>
              </a:ext>
            </a:extLst>
          </p:cNvPr>
          <p:cNvPicPr>
            <a:picLocks noChangeAspect="1"/>
          </p:cNvPicPr>
          <p:nvPr/>
        </p:nvPicPr>
        <p:blipFill>
          <a:blip r:embed="rId6"/>
          <a:stretch>
            <a:fillRect/>
          </a:stretch>
        </p:blipFill>
        <p:spPr>
          <a:xfrm>
            <a:off x="8839543" y="4695892"/>
            <a:ext cx="2437714" cy="516857"/>
          </a:xfrm>
          <a:prstGeom prst="rect">
            <a:avLst/>
          </a:prstGeom>
        </p:spPr>
      </p:pic>
      <p:pic>
        <p:nvPicPr>
          <p:cNvPr id="15" name="图片 14">
            <a:extLst>
              <a:ext uri="{FF2B5EF4-FFF2-40B4-BE49-F238E27FC236}">
                <a16:creationId xmlns:a16="http://schemas.microsoft.com/office/drawing/2014/main" id="{953EE55F-66FE-4B6D-B2E8-A829BDADC386}"/>
              </a:ext>
            </a:extLst>
          </p:cNvPr>
          <p:cNvPicPr>
            <a:picLocks noChangeAspect="1"/>
          </p:cNvPicPr>
          <p:nvPr/>
        </p:nvPicPr>
        <p:blipFill>
          <a:blip r:embed="rId7"/>
          <a:stretch>
            <a:fillRect/>
          </a:stretch>
        </p:blipFill>
        <p:spPr>
          <a:xfrm>
            <a:off x="8770115" y="1926463"/>
            <a:ext cx="2576571" cy="786857"/>
          </a:xfrm>
          <a:prstGeom prst="rect">
            <a:avLst/>
          </a:prstGeom>
        </p:spPr>
      </p:pic>
      <p:sp>
        <p:nvSpPr>
          <p:cNvPr id="27" name="矩形 26">
            <a:extLst>
              <a:ext uri="{FF2B5EF4-FFF2-40B4-BE49-F238E27FC236}">
                <a16:creationId xmlns:a16="http://schemas.microsoft.com/office/drawing/2014/main" id="{095E0F37-8090-4ED0-B350-D6F1CE25FEDF}"/>
              </a:ext>
            </a:extLst>
          </p:cNvPr>
          <p:cNvSpPr/>
          <p:nvPr/>
        </p:nvSpPr>
        <p:spPr>
          <a:xfrm>
            <a:off x="911214" y="5324131"/>
            <a:ext cx="10369571" cy="873957"/>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a:t>插入第二条数据时由于</a:t>
            </a:r>
            <a:r>
              <a:rPr lang="en-US" altLang="zh-CN"/>
              <a:t>course</a:t>
            </a:r>
            <a:r>
              <a:rPr lang="zh-CN" altLang="zh-CN"/>
              <a:t>表中已经存在一条</a:t>
            </a:r>
            <a:r>
              <a:rPr lang="en-US" altLang="zh-CN"/>
              <a:t>cno</a:t>
            </a:r>
            <a:r>
              <a:rPr lang="zh-CN" altLang="zh-CN"/>
              <a:t>字段值为“</a:t>
            </a:r>
            <a:r>
              <a:rPr lang="en-US" altLang="zh-CN"/>
              <a:t>19708</a:t>
            </a:r>
            <a:r>
              <a:rPr lang="zh-CN" altLang="zh-CN"/>
              <a:t>”的数据。所以出现了</a:t>
            </a:r>
            <a:r>
              <a:rPr lang="en-US" altLang="zh-CN"/>
              <a:t>SQLSTATE</a:t>
            </a:r>
            <a:r>
              <a:rPr lang="zh-CN" altLang="zh-CN"/>
              <a:t>错误代码为</a:t>
            </a:r>
            <a:r>
              <a:rPr lang="en-US" altLang="zh-CN"/>
              <a:t>23000</a:t>
            </a:r>
            <a:r>
              <a:rPr lang="zh-CN" altLang="zh-CN"/>
              <a:t>的错误，从而使得错误处理程序被执行。</a:t>
            </a:r>
          </a:p>
        </p:txBody>
      </p:sp>
      <p:cxnSp>
        <p:nvCxnSpPr>
          <p:cNvPr id="29" name="直接连接符 28">
            <a:extLst>
              <a:ext uri="{FF2B5EF4-FFF2-40B4-BE49-F238E27FC236}">
                <a16:creationId xmlns:a16="http://schemas.microsoft.com/office/drawing/2014/main" id="{90F9919F-D911-4FF9-8599-E28635E99326}"/>
              </a:ext>
            </a:extLst>
          </p:cNvPr>
          <p:cNvCxnSpPr/>
          <p:nvPr/>
        </p:nvCxnSpPr>
        <p:spPr>
          <a:xfrm>
            <a:off x="8575964" y="2874819"/>
            <a:ext cx="2964872" cy="0"/>
          </a:xfrm>
          <a:prstGeom prst="line">
            <a:avLst/>
          </a:prstGeom>
          <a:ln w="381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7708609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left)">
                                      <p:cBhvr>
                                        <p:cTn id="21" dur="500"/>
                                        <p:tgtEl>
                                          <p:spTgt spid="15"/>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nodeType="click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wipe(left)">
                                      <p:cBhvr>
                                        <p:cTn id="26" dur="500"/>
                                        <p:tgtEl>
                                          <p:spTgt spid="24"/>
                                        </p:tgtEl>
                                      </p:cBhvr>
                                    </p:animEffect>
                                  </p:childTnLst>
                                </p:cTn>
                              </p:par>
                            </p:childTnLst>
                          </p:cTn>
                        </p:par>
                        <p:par>
                          <p:cTn id="27" fill="hold">
                            <p:stCondLst>
                              <p:cond delay="500"/>
                            </p:stCondLst>
                            <p:childTnLst>
                              <p:par>
                                <p:cTn id="28" presetID="22" presetClass="entr" presetSubtype="8" fill="hold" nodeType="after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wipe(left)">
                                      <p:cBhvr>
                                        <p:cTn id="30" dur="500"/>
                                        <p:tgtEl>
                                          <p:spTgt spid="29"/>
                                        </p:tgtEl>
                                      </p:cBhvr>
                                    </p:animEffect>
                                  </p:childTnLst>
                                </p:cTn>
                              </p:par>
                            </p:childTnLst>
                          </p:cTn>
                        </p:par>
                        <p:par>
                          <p:cTn id="31" fill="hold">
                            <p:stCondLst>
                              <p:cond delay="1000"/>
                            </p:stCondLst>
                            <p:childTnLst>
                              <p:par>
                                <p:cTn id="32" presetID="22" presetClass="entr" presetSubtype="8" fill="hold" nodeType="after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wipe(left)">
                                      <p:cBhvr>
                                        <p:cTn id="34" dur="500"/>
                                        <p:tgtEl>
                                          <p:spTgt spid="8"/>
                                        </p:tgtEl>
                                      </p:cBhvr>
                                    </p:animEffect>
                                  </p:childTnLst>
                                </p:cTn>
                              </p:par>
                            </p:childTnLst>
                          </p:cTn>
                        </p:par>
                        <p:par>
                          <p:cTn id="35" fill="hold">
                            <p:stCondLst>
                              <p:cond delay="1500"/>
                            </p:stCondLst>
                            <p:childTnLst>
                              <p:par>
                                <p:cTn id="36" presetID="22" presetClass="entr" presetSubtype="8" fill="hold" nodeType="after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wipe(left)">
                                      <p:cBhvr>
                                        <p:cTn id="38" dur="500"/>
                                        <p:tgtEl>
                                          <p:spTgt spid="25"/>
                                        </p:tgtEl>
                                      </p:cBhvr>
                                    </p:animEffect>
                                  </p:childTnLst>
                                </p:cTn>
                              </p:par>
                            </p:childTnLst>
                          </p:cTn>
                        </p:par>
                        <p:par>
                          <p:cTn id="39" fill="hold">
                            <p:stCondLst>
                              <p:cond delay="2000"/>
                            </p:stCondLst>
                            <p:childTnLst>
                              <p:par>
                                <p:cTn id="40" presetID="22" presetClass="entr" presetSubtype="8" fill="hold" nodeType="after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wipe(left)">
                                      <p:cBhvr>
                                        <p:cTn id="42" dur="500"/>
                                        <p:tgtEl>
                                          <p:spTgt spid="14"/>
                                        </p:tgtEl>
                                      </p:cBhvr>
                                    </p:animEffect>
                                  </p:childTnLst>
                                </p:cTn>
                              </p:par>
                            </p:childTnLst>
                          </p:cTn>
                        </p:par>
                        <p:par>
                          <p:cTn id="43" fill="hold">
                            <p:stCondLst>
                              <p:cond delay="2500"/>
                            </p:stCondLst>
                            <p:childTnLst>
                              <p:par>
                                <p:cTn id="44" presetID="22" presetClass="entr" presetSubtype="1" fill="hold" grpId="0" nodeType="afterEffect">
                                  <p:stCondLst>
                                    <p:cond delay="0"/>
                                  </p:stCondLst>
                                  <p:childTnLst>
                                    <p:set>
                                      <p:cBhvr>
                                        <p:cTn id="45" dur="1" fill="hold">
                                          <p:stCondLst>
                                            <p:cond delay="0"/>
                                          </p:stCondLst>
                                        </p:cTn>
                                        <p:tgtEl>
                                          <p:spTgt spid="27"/>
                                        </p:tgtEl>
                                        <p:attrNameLst>
                                          <p:attrName>style.visibility</p:attrName>
                                        </p:attrNameLst>
                                      </p:cBhvr>
                                      <p:to>
                                        <p:strVal val="visible"/>
                                      </p:to>
                                    </p:set>
                                    <p:animEffect transition="in" filter="wipe(up)">
                                      <p:cBhvr>
                                        <p:cTn id="4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2" grpId="0"/>
      <p:bldP spid="27" grpId="0"/>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BCE2F27-1948-4AAF-B7D2-B7B4F23C2784}"/>
              </a:ext>
            </a:extLst>
          </p:cNvPr>
          <p:cNvSpPr/>
          <p:nvPr/>
        </p:nvSpPr>
        <p:spPr>
          <a:xfrm>
            <a:off x="911214" y="1305253"/>
            <a:ext cx="10369571" cy="458459"/>
          </a:xfrm>
          <a:prstGeom prst="rect">
            <a:avLst/>
          </a:prstGeom>
        </p:spPr>
        <p:txBody>
          <a:bodyPr wrap="square">
            <a:spAutoFit/>
            <a:scene3d>
              <a:camera prst="orthographicFront"/>
              <a:lightRig rig="threePt" dir="t"/>
            </a:scene3d>
            <a:sp3d contourW="12700"/>
          </a:bodyPr>
          <a:lstStyle/>
          <a:p>
            <a:pPr algn="just">
              <a:lnSpc>
                <a:spcPct val="150000"/>
              </a:lnSpc>
            </a:pPr>
            <a:r>
              <a:rPr lang="zh-CN" altLang="en-US"/>
              <a:t>再来看第</a:t>
            </a:r>
            <a:r>
              <a:rPr lang="en-US" altLang="zh-CN"/>
              <a:t>3</a:t>
            </a:r>
            <a:r>
              <a:rPr lang="zh-CN" altLang="en-US"/>
              <a:t>个存储过程</a:t>
            </a:r>
            <a:endParaRPr lang="zh-CN" altLang="zh-CN"/>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667718" cy="523220"/>
          </a:xfrm>
          <a:prstGeom prst="rect">
            <a:avLst/>
          </a:prstGeom>
          <a:noFill/>
        </p:spPr>
        <p:txBody>
          <a:bodyPr wrap="none" rtlCol="0">
            <a:spAutoFit/>
            <a:scene3d>
              <a:camera prst="orthographicFront"/>
              <a:lightRig rig="threePt" dir="t"/>
            </a:scene3d>
            <a:sp3d contourW="12700"/>
          </a:bodyPr>
          <a:lstStyle/>
          <a:p>
            <a:pPr lvl="0">
              <a:defRPr/>
            </a:pPr>
            <a:r>
              <a:rPr lang="en-US" altLang="zh-CN" sz="2800" b="1">
                <a:solidFill>
                  <a:srgbClr val="228EB0"/>
                </a:solidFill>
                <a:latin typeface="+mn-ea"/>
              </a:rPr>
              <a:t>7 </a:t>
            </a:r>
            <a:r>
              <a:rPr lang="zh-CN" altLang="en-US" sz="2800" b="1">
                <a:solidFill>
                  <a:srgbClr val="228EB0"/>
                </a:solidFill>
                <a:latin typeface="+mn-ea"/>
              </a:rPr>
              <a:t>错误处理程序</a:t>
            </a:r>
            <a:endParaRPr lang="zh-CN" altLang="en-US" sz="2800" b="1" dirty="0">
              <a:solidFill>
                <a:srgbClr val="228EB0"/>
              </a:solidFill>
              <a:latin typeface="+mn-ea"/>
            </a:endParaRPr>
          </a:p>
        </p:txBody>
      </p:sp>
      <p:sp>
        <p:nvSpPr>
          <p:cNvPr id="27" name="矩形 26">
            <a:extLst>
              <a:ext uri="{FF2B5EF4-FFF2-40B4-BE49-F238E27FC236}">
                <a16:creationId xmlns:a16="http://schemas.microsoft.com/office/drawing/2014/main" id="{095E0F37-8090-4ED0-B350-D6F1CE25FEDF}"/>
              </a:ext>
            </a:extLst>
          </p:cNvPr>
          <p:cNvSpPr/>
          <p:nvPr/>
        </p:nvSpPr>
        <p:spPr>
          <a:xfrm>
            <a:off x="911214" y="5324131"/>
            <a:ext cx="10369571" cy="873957"/>
          </a:xfrm>
          <a:prstGeom prst="rect">
            <a:avLst/>
          </a:prstGeom>
        </p:spPr>
        <p:txBody>
          <a:bodyPr wrap="square">
            <a:spAutoFit/>
            <a:scene3d>
              <a:camera prst="orthographicFront"/>
              <a:lightRig rig="threePt" dir="t"/>
            </a:scene3d>
            <a:sp3d contourW="12700"/>
          </a:bodyPr>
          <a:lstStyle/>
          <a:p>
            <a:pPr lvl="0">
              <a:lnSpc>
                <a:spcPct val="150000"/>
              </a:lnSpc>
            </a:pPr>
            <a:r>
              <a:rPr lang="zh-CN" altLang="zh-CN"/>
              <a:t>由于错误处理方式为</a:t>
            </a:r>
            <a:r>
              <a:rPr lang="en-US" altLang="zh-CN" b="1">
                <a:solidFill>
                  <a:srgbClr val="0069B8"/>
                </a:solidFill>
              </a:rPr>
              <a:t>CONTINUE</a:t>
            </a:r>
            <a:r>
              <a:rPr lang="zh-CN" altLang="zh-CN"/>
              <a:t>，所以在执行完错误处理程序中的代码段，并将“</a:t>
            </a:r>
            <a:r>
              <a:rPr lang="en-US" altLang="zh-CN"/>
              <a:t>2 </a:t>
            </a:r>
            <a:r>
              <a:rPr lang="zh-CN" altLang="zh-CN"/>
              <a:t>插入错误。处理方式为不处理，并继续执行”赋值给</a:t>
            </a:r>
            <a:r>
              <a:rPr lang="en-US" altLang="zh-CN"/>
              <a:t>@sta</a:t>
            </a:r>
            <a:r>
              <a:rPr lang="zh-CN" altLang="zh-CN"/>
              <a:t>后继续执行出现错误位置之后的语句</a:t>
            </a:r>
            <a:r>
              <a:rPr lang="zh-CN" altLang="en-US"/>
              <a:t>。</a:t>
            </a:r>
            <a:endParaRPr lang="zh-CN" altLang="zh-CN"/>
          </a:p>
        </p:txBody>
      </p:sp>
      <p:cxnSp>
        <p:nvCxnSpPr>
          <p:cNvPr id="29" name="直接连接符 28">
            <a:extLst>
              <a:ext uri="{FF2B5EF4-FFF2-40B4-BE49-F238E27FC236}">
                <a16:creationId xmlns:a16="http://schemas.microsoft.com/office/drawing/2014/main" id="{90F9919F-D911-4FF9-8599-E28635E99326}"/>
              </a:ext>
            </a:extLst>
          </p:cNvPr>
          <p:cNvCxnSpPr>
            <a:cxnSpLocks/>
          </p:cNvCxnSpPr>
          <p:nvPr/>
        </p:nvCxnSpPr>
        <p:spPr>
          <a:xfrm>
            <a:off x="8577229" y="2801189"/>
            <a:ext cx="2767194" cy="0"/>
          </a:xfrm>
          <a:prstGeom prst="line">
            <a:avLst/>
          </a:prstGeom>
          <a:ln w="38100"/>
        </p:spPr>
        <p:style>
          <a:lnRef idx="1">
            <a:schemeClr val="accent1"/>
          </a:lnRef>
          <a:fillRef idx="0">
            <a:schemeClr val="accent1"/>
          </a:fillRef>
          <a:effectRef idx="0">
            <a:schemeClr val="accent1"/>
          </a:effectRef>
          <a:fontRef idx="minor">
            <a:schemeClr val="tx1"/>
          </a:fontRef>
        </p:style>
      </p:cxnSp>
      <p:pic>
        <p:nvPicPr>
          <p:cNvPr id="2" name="图片 1">
            <a:extLst>
              <a:ext uri="{FF2B5EF4-FFF2-40B4-BE49-F238E27FC236}">
                <a16:creationId xmlns:a16="http://schemas.microsoft.com/office/drawing/2014/main" id="{0A0D46F6-5232-4219-9B8C-7A02F63EF057}"/>
              </a:ext>
            </a:extLst>
          </p:cNvPr>
          <p:cNvPicPr>
            <a:picLocks noChangeAspect="1"/>
          </p:cNvPicPr>
          <p:nvPr/>
        </p:nvPicPr>
        <p:blipFill>
          <a:blip r:embed="rId3"/>
          <a:stretch>
            <a:fillRect/>
          </a:stretch>
        </p:blipFill>
        <p:spPr>
          <a:xfrm>
            <a:off x="911215" y="1858714"/>
            <a:ext cx="7513333" cy="3053334"/>
          </a:xfrm>
          <a:prstGeom prst="rect">
            <a:avLst/>
          </a:prstGeom>
        </p:spPr>
      </p:pic>
      <p:pic>
        <p:nvPicPr>
          <p:cNvPr id="4" name="图片 3">
            <a:extLst>
              <a:ext uri="{FF2B5EF4-FFF2-40B4-BE49-F238E27FC236}">
                <a16:creationId xmlns:a16="http://schemas.microsoft.com/office/drawing/2014/main" id="{F1882EA7-C86D-4EA0-82B9-1241E57613C6}"/>
              </a:ext>
            </a:extLst>
          </p:cNvPr>
          <p:cNvPicPr>
            <a:picLocks noChangeAspect="1"/>
          </p:cNvPicPr>
          <p:nvPr/>
        </p:nvPicPr>
        <p:blipFill>
          <a:blip r:embed="rId4"/>
          <a:stretch>
            <a:fillRect/>
          </a:stretch>
        </p:blipFill>
        <p:spPr>
          <a:xfrm>
            <a:off x="8607493" y="4472048"/>
            <a:ext cx="2706667" cy="440000"/>
          </a:xfrm>
          <a:prstGeom prst="rect">
            <a:avLst/>
          </a:prstGeom>
        </p:spPr>
      </p:pic>
      <p:pic>
        <p:nvPicPr>
          <p:cNvPr id="5" name="图片 4">
            <a:extLst>
              <a:ext uri="{FF2B5EF4-FFF2-40B4-BE49-F238E27FC236}">
                <a16:creationId xmlns:a16="http://schemas.microsoft.com/office/drawing/2014/main" id="{BFAC368A-DFE2-4B34-B6AC-B0481BEFD2B2}"/>
              </a:ext>
            </a:extLst>
          </p:cNvPr>
          <p:cNvPicPr>
            <a:picLocks noChangeAspect="1"/>
          </p:cNvPicPr>
          <p:nvPr/>
        </p:nvPicPr>
        <p:blipFill>
          <a:blip r:embed="rId5"/>
          <a:stretch>
            <a:fillRect/>
          </a:stretch>
        </p:blipFill>
        <p:spPr>
          <a:xfrm>
            <a:off x="8844160" y="1856659"/>
            <a:ext cx="2233333" cy="660000"/>
          </a:xfrm>
          <a:prstGeom prst="rect">
            <a:avLst/>
          </a:prstGeom>
        </p:spPr>
      </p:pic>
      <p:pic>
        <p:nvPicPr>
          <p:cNvPr id="6" name="图片 5">
            <a:extLst>
              <a:ext uri="{FF2B5EF4-FFF2-40B4-BE49-F238E27FC236}">
                <a16:creationId xmlns:a16="http://schemas.microsoft.com/office/drawing/2014/main" id="{A21860F3-DDF8-4186-AB4C-8B25DB2144D3}"/>
              </a:ext>
            </a:extLst>
          </p:cNvPr>
          <p:cNvPicPr>
            <a:picLocks noChangeAspect="1"/>
          </p:cNvPicPr>
          <p:nvPr/>
        </p:nvPicPr>
        <p:blipFill>
          <a:blip r:embed="rId6"/>
          <a:stretch>
            <a:fillRect/>
          </a:stretch>
        </p:blipFill>
        <p:spPr>
          <a:xfrm>
            <a:off x="9097493" y="3067686"/>
            <a:ext cx="1726667" cy="426667"/>
          </a:xfrm>
          <a:prstGeom prst="rect">
            <a:avLst/>
          </a:prstGeom>
        </p:spPr>
      </p:pic>
      <p:pic>
        <p:nvPicPr>
          <p:cNvPr id="7" name="图片 6">
            <a:extLst>
              <a:ext uri="{FF2B5EF4-FFF2-40B4-BE49-F238E27FC236}">
                <a16:creationId xmlns:a16="http://schemas.microsoft.com/office/drawing/2014/main" id="{48252519-5F5A-4CFA-8D5C-5DA111604F1E}"/>
              </a:ext>
            </a:extLst>
          </p:cNvPr>
          <p:cNvPicPr>
            <a:picLocks noChangeAspect="1"/>
          </p:cNvPicPr>
          <p:nvPr/>
        </p:nvPicPr>
        <p:blipFill>
          <a:blip r:embed="rId7"/>
          <a:stretch>
            <a:fillRect/>
          </a:stretch>
        </p:blipFill>
        <p:spPr>
          <a:xfrm>
            <a:off x="9367493" y="3780266"/>
            <a:ext cx="1186667" cy="406666"/>
          </a:xfrm>
          <a:prstGeom prst="rect">
            <a:avLst/>
          </a:prstGeom>
        </p:spPr>
      </p:pic>
    </p:spTree>
    <p:extLst>
      <p:ext uri="{BB962C8B-B14F-4D97-AF65-F5344CB8AC3E}">
        <p14:creationId xmlns:p14="http://schemas.microsoft.com/office/powerpoint/2010/main" val="228263907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left)">
                                      <p:cBhvr>
                                        <p:cTn id="21" dur="5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nodeType="click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wipe(left)">
                                      <p:cBhvr>
                                        <p:cTn id="26" dur="500"/>
                                        <p:tgtEl>
                                          <p:spTgt spid="2"/>
                                        </p:tgtEl>
                                      </p:cBhvr>
                                    </p:animEffect>
                                  </p:childTnLst>
                                </p:cTn>
                              </p:par>
                            </p:childTnLst>
                          </p:cTn>
                        </p:par>
                        <p:par>
                          <p:cTn id="27" fill="hold">
                            <p:stCondLst>
                              <p:cond delay="500"/>
                            </p:stCondLst>
                            <p:childTnLst>
                              <p:par>
                                <p:cTn id="28" presetID="22" presetClass="entr" presetSubtype="8" fill="hold" nodeType="after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wipe(left)">
                                      <p:cBhvr>
                                        <p:cTn id="30" dur="500"/>
                                        <p:tgtEl>
                                          <p:spTgt spid="29"/>
                                        </p:tgtEl>
                                      </p:cBhvr>
                                    </p:animEffect>
                                  </p:childTnLst>
                                </p:cTn>
                              </p:par>
                            </p:childTnLst>
                          </p:cTn>
                        </p:par>
                        <p:par>
                          <p:cTn id="31" fill="hold">
                            <p:stCondLst>
                              <p:cond delay="1000"/>
                            </p:stCondLst>
                            <p:childTnLst>
                              <p:par>
                                <p:cTn id="32" presetID="22" presetClass="entr" presetSubtype="8" fill="hold" nodeType="after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wipe(left)">
                                      <p:cBhvr>
                                        <p:cTn id="34" dur="500"/>
                                        <p:tgtEl>
                                          <p:spTgt spid="6"/>
                                        </p:tgtEl>
                                      </p:cBhvr>
                                    </p:animEffect>
                                  </p:childTnLst>
                                </p:cTn>
                              </p:par>
                            </p:childTnLst>
                          </p:cTn>
                        </p:par>
                        <p:par>
                          <p:cTn id="35" fill="hold">
                            <p:stCondLst>
                              <p:cond delay="1500"/>
                            </p:stCondLst>
                            <p:childTnLst>
                              <p:par>
                                <p:cTn id="36" presetID="22" presetClass="entr" presetSubtype="8" fill="hold"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wipe(left)">
                                      <p:cBhvr>
                                        <p:cTn id="38" dur="500"/>
                                        <p:tgtEl>
                                          <p:spTgt spid="7"/>
                                        </p:tgtEl>
                                      </p:cBhvr>
                                    </p:animEffect>
                                  </p:childTnLst>
                                </p:cTn>
                              </p:par>
                            </p:childTnLst>
                          </p:cTn>
                        </p:par>
                        <p:par>
                          <p:cTn id="39" fill="hold">
                            <p:stCondLst>
                              <p:cond delay="2000"/>
                            </p:stCondLst>
                            <p:childTnLst>
                              <p:par>
                                <p:cTn id="40" presetID="22" presetClass="entr" presetSubtype="8" fill="hold" nodeType="afterEffect">
                                  <p:stCondLst>
                                    <p:cond delay="0"/>
                                  </p:stCondLst>
                                  <p:childTnLst>
                                    <p:set>
                                      <p:cBhvr>
                                        <p:cTn id="41" dur="1" fill="hold">
                                          <p:stCondLst>
                                            <p:cond delay="0"/>
                                          </p:stCondLst>
                                        </p:cTn>
                                        <p:tgtEl>
                                          <p:spTgt spid="4"/>
                                        </p:tgtEl>
                                        <p:attrNameLst>
                                          <p:attrName>style.visibility</p:attrName>
                                        </p:attrNameLst>
                                      </p:cBhvr>
                                      <p:to>
                                        <p:strVal val="visible"/>
                                      </p:to>
                                    </p:set>
                                    <p:animEffect transition="in" filter="wipe(left)">
                                      <p:cBhvr>
                                        <p:cTn id="42" dur="500"/>
                                        <p:tgtEl>
                                          <p:spTgt spid="4"/>
                                        </p:tgtEl>
                                      </p:cBhvr>
                                    </p:animEffect>
                                  </p:childTnLst>
                                </p:cTn>
                              </p:par>
                            </p:childTnLst>
                          </p:cTn>
                        </p:par>
                        <p:par>
                          <p:cTn id="43" fill="hold">
                            <p:stCondLst>
                              <p:cond delay="2500"/>
                            </p:stCondLst>
                            <p:childTnLst>
                              <p:par>
                                <p:cTn id="44" presetID="22" presetClass="entr" presetSubtype="1" fill="hold" grpId="0" nodeType="afterEffect">
                                  <p:stCondLst>
                                    <p:cond delay="0"/>
                                  </p:stCondLst>
                                  <p:childTnLst>
                                    <p:set>
                                      <p:cBhvr>
                                        <p:cTn id="45" dur="1" fill="hold">
                                          <p:stCondLst>
                                            <p:cond delay="0"/>
                                          </p:stCondLst>
                                        </p:cTn>
                                        <p:tgtEl>
                                          <p:spTgt spid="27"/>
                                        </p:tgtEl>
                                        <p:attrNameLst>
                                          <p:attrName>style.visibility</p:attrName>
                                        </p:attrNameLst>
                                      </p:cBhvr>
                                      <p:to>
                                        <p:strVal val="visible"/>
                                      </p:to>
                                    </p:set>
                                    <p:animEffect transition="in" filter="wipe(up)">
                                      <p:cBhvr>
                                        <p:cTn id="4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2" grpId="0"/>
      <p:bldP spid="27" grpId="0"/>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BCE2F27-1948-4AAF-B7D2-B7B4F23C2784}"/>
              </a:ext>
            </a:extLst>
          </p:cNvPr>
          <p:cNvSpPr/>
          <p:nvPr/>
        </p:nvSpPr>
        <p:spPr>
          <a:xfrm>
            <a:off x="911214" y="1345501"/>
            <a:ext cx="10369571" cy="1289456"/>
          </a:xfrm>
          <a:prstGeom prst="rect">
            <a:avLst/>
          </a:prstGeom>
        </p:spPr>
        <p:txBody>
          <a:bodyPr wrap="square">
            <a:spAutoFit/>
            <a:scene3d>
              <a:camera prst="orthographicFront"/>
              <a:lightRig rig="threePt" dir="t"/>
            </a:scene3d>
            <a:sp3d contourW="12700"/>
          </a:bodyPr>
          <a:lstStyle/>
          <a:p>
            <a:pPr algn="just">
              <a:lnSpc>
                <a:spcPct val="150000"/>
              </a:lnSpc>
            </a:pPr>
            <a:r>
              <a:rPr lang="en-US" altLang="zh-CN" b="1" dirty="0"/>
              <a:t>(2</a:t>
            </a:r>
            <a:r>
              <a:rPr lang="zh-CN" altLang="zh-CN" b="1" dirty="0"/>
              <a:t>）自定义错误名称</a:t>
            </a:r>
            <a:endParaRPr lang="en-US" altLang="zh-CN" b="1" dirty="0"/>
          </a:p>
          <a:p>
            <a:pPr marL="360363" algn="just">
              <a:lnSpc>
                <a:spcPct val="150000"/>
              </a:lnSpc>
            </a:pPr>
            <a:r>
              <a:rPr lang="zh-CN" altLang="zh-CN" dirty="0"/>
              <a:t>在前面讲解错误处理程序的基本语法时提到</a:t>
            </a:r>
            <a:r>
              <a:rPr lang="en-US" altLang="zh-CN" dirty="0"/>
              <a:t>MySQL</a:t>
            </a:r>
            <a:r>
              <a:rPr lang="zh-CN" altLang="zh-CN" dirty="0"/>
              <a:t>允许用户使用特定语句为某一个特定错误指定一个名称。这个特殊的语句就是</a:t>
            </a:r>
            <a:r>
              <a:rPr lang="en-US" altLang="zh-CN" b="1" dirty="0">
                <a:solidFill>
                  <a:srgbClr val="0069B8"/>
                </a:solidFill>
              </a:rPr>
              <a:t>DECLARE</a:t>
            </a:r>
            <a:r>
              <a:rPr lang="zh-CN" altLang="zh-CN" dirty="0"/>
              <a:t>语句。语法格式为：</a:t>
            </a:r>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667718"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a:solidFill>
                  <a:srgbClr val="228EB0"/>
                </a:solidFill>
                <a:latin typeface="+mn-ea"/>
              </a:rPr>
              <a:t>7 </a:t>
            </a:r>
            <a:r>
              <a:rPr lang="zh-CN" altLang="en-US" sz="2800" b="1">
                <a:solidFill>
                  <a:srgbClr val="228EB0"/>
                </a:solidFill>
                <a:latin typeface="+mn-ea"/>
              </a:rPr>
              <a:t>错误处理程序</a:t>
            </a:r>
            <a:endParaRPr lang="zh-CN" altLang="en-US" sz="2800" b="1" dirty="0">
              <a:solidFill>
                <a:srgbClr val="228EB0"/>
              </a:solidFill>
              <a:latin typeface="+mn-ea"/>
            </a:endParaRPr>
          </a:p>
        </p:txBody>
      </p:sp>
      <p:sp>
        <p:nvSpPr>
          <p:cNvPr id="11" name="矩形 10">
            <a:extLst>
              <a:ext uri="{FF2B5EF4-FFF2-40B4-BE49-F238E27FC236}">
                <a16:creationId xmlns:a16="http://schemas.microsoft.com/office/drawing/2014/main" id="{90A9ABFD-4ED8-4A4F-9D27-D9A0E9CE777C}"/>
              </a:ext>
            </a:extLst>
          </p:cNvPr>
          <p:cNvSpPr/>
          <p:nvPr/>
        </p:nvSpPr>
        <p:spPr>
          <a:xfrm>
            <a:off x="2344206" y="2852502"/>
            <a:ext cx="7503582" cy="480494"/>
          </a:xfrm>
          <a:prstGeom prst="rect">
            <a:avLst/>
          </a:prstGeom>
          <a:solidFill>
            <a:schemeClr val="accent1">
              <a:lumMod val="20000"/>
              <a:lumOff val="80000"/>
            </a:schemeClr>
          </a:solidFill>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r>
              <a:rPr lang="en-US" altLang="zh-CN" sz="1600" b="1"/>
              <a:t>DECLARE &lt;</a:t>
            </a:r>
            <a:r>
              <a:rPr lang="zh-CN" altLang="zh-CN" sz="1600" b="1"/>
              <a:t>错误名称</a:t>
            </a:r>
            <a:r>
              <a:rPr lang="en-US" altLang="zh-CN" sz="1600" b="1"/>
              <a:t>&gt; CONDITION FOR [&lt;</a:t>
            </a:r>
            <a:r>
              <a:rPr lang="zh-CN" altLang="zh-CN" sz="1600" b="1"/>
              <a:t>错误类型</a:t>
            </a:r>
            <a:r>
              <a:rPr lang="en-US" altLang="zh-CN" sz="1600" b="1"/>
              <a:t>&gt;];</a:t>
            </a:r>
            <a:endParaRPr lang="zh-CN" altLang="zh-CN" sz="1600" b="1"/>
          </a:p>
        </p:txBody>
      </p:sp>
      <p:sp>
        <p:nvSpPr>
          <p:cNvPr id="18" name="矩形 17">
            <a:extLst>
              <a:ext uri="{FF2B5EF4-FFF2-40B4-BE49-F238E27FC236}">
                <a16:creationId xmlns:a16="http://schemas.microsoft.com/office/drawing/2014/main" id="{0AAE0ED5-6F32-4405-8732-318E4D4D537C}"/>
              </a:ext>
            </a:extLst>
          </p:cNvPr>
          <p:cNvSpPr/>
          <p:nvPr/>
        </p:nvSpPr>
        <p:spPr>
          <a:xfrm>
            <a:off x="911212" y="3599725"/>
            <a:ext cx="10369571" cy="1704954"/>
          </a:xfrm>
          <a:prstGeom prst="rect">
            <a:avLst/>
          </a:prstGeom>
        </p:spPr>
        <p:txBody>
          <a:bodyPr wrap="square">
            <a:spAutoFit/>
            <a:scene3d>
              <a:camera prst="orthographicFront"/>
              <a:lightRig rig="threePt" dir="t"/>
            </a:scene3d>
            <a:sp3d contourW="12700"/>
          </a:bodyPr>
          <a:lstStyle/>
          <a:p>
            <a:pPr marL="285750" lvl="0" indent="-285750" algn="just">
              <a:lnSpc>
                <a:spcPct val="150000"/>
              </a:lnSpc>
              <a:buFont typeface="Arial" panose="020B0604020202020204" pitchFamily="34" charset="0"/>
              <a:buChar char="•"/>
            </a:pPr>
            <a:r>
              <a:rPr lang="en-US" altLang="zh-CN" b="1" dirty="0"/>
              <a:t>&lt;</a:t>
            </a:r>
            <a:r>
              <a:rPr lang="zh-CN" altLang="zh-CN" b="1" dirty="0"/>
              <a:t>错误名称</a:t>
            </a:r>
            <a:r>
              <a:rPr lang="en-US" altLang="zh-CN" b="1" dirty="0"/>
              <a:t>&gt;</a:t>
            </a:r>
            <a:r>
              <a:rPr lang="zh-CN" altLang="zh-CN" b="1" dirty="0"/>
              <a:t>：</a:t>
            </a:r>
            <a:r>
              <a:rPr lang="zh-CN" altLang="zh-CN" dirty="0"/>
              <a:t>用户为某个特定错误代码指定的自定义名称。</a:t>
            </a:r>
          </a:p>
          <a:p>
            <a:pPr marL="285750" indent="-285750" algn="just">
              <a:lnSpc>
                <a:spcPct val="150000"/>
              </a:lnSpc>
              <a:buFont typeface="Arial" panose="020B0604020202020204" pitchFamily="34" charset="0"/>
              <a:buChar char="•"/>
            </a:pPr>
            <a:r>
              <a:rPr lang="en-US" altLang="zh-CN" b="1" dirty="0"/>
              <a:t>&lt;</a:t>
            </a:r>
            <a:r>
              <a:rPr lang="zh-CN" altLang="zh-CN" b="1" dirty="0"/>
              <a:t>错误类型</a:t>
            </a:r>
            <a:r>
              <a:rPr lang="en-US" altLang="zh-CN" b="1" dirty="0"/>
              <a:t>&gt;</a:t>
            </a:r>
            <a:r>
              <a:rPr lang="zh-CN" altLang="zh-CN" b="1" dirty="0"/>
              <a:t>：</a:t>
            </a:r>
            <a:r>
              <a:rPr lang="zh-CN" altLang="zh-CN" dirty="0"/>
              <a:t>可以是</a:t>
            </a:r>
            <a:r>
              <a:rPr lang="en-US" altLang="zh-CN" dirty="0" err="1"/>
              <a:t>mysql_error_code</a:t>
            </a:r>
            <a:r>
              <a:rPr lang="zh-CN" altLang="zh-CN" dirty="0"/>
              <a:t>的值，也可以是</a:t>
            </a:r>
            <a:r>
              <a:rPr lang="en-US" altLang="zh-CN" dirty="0"/>
              <a:t>SQLSTATE [VALUE] </a:t>
            </a:r>
            <a:r>
              <a:rPr lang="en-US" altLang="zh-CN" dirty="0" err="1"/>
              <a:t>sqlstate_value</a:t>
            </a:r>
            <a:r>
              <a:rPr lang="zh-CN" altLang="zh-CN" dirty="0"/>
              <a:t>的值。需要强调的是后者是一个从</a:t>
            </a:r>
            <a:r>
              <a:rPr lang="en-US" altLang="zh-CN" dirty="0"/>
              <a:t>ANSI SQL</a:t>
            </a:r>
            <a:r>
              <a:rPr lang="zh-CN" altLang="zh-CN" dirty="0"/>
              <a:t>和</a:t>
            </a:r>
            <a:r>
              <a:rPr lang="en-US" altLang="zh-CN" dirty="0"/>
              <a:t>ODBC</a:t>
            </a:r>
            <a:r>
              <a:rPr lang="zh-CN" altLang="zh-CN" dirty="0"/>
              <a:t>标准中引用过来，与</a:t>
            </a:r>
            <a:r>
              <a:rPr lang="en-US" altLang="zh-CN" dirty="0" err="1"/>
              <a:t>mysql_error_code</a:t>
            </a:r>
            <a:r>
              <a:rPr lang="zh-CN" altLang="zh-CN" dirty="0"/>
              <a:t>值一一对应的，更加标准化的，长度为</a:t>
            </a:r>
            <a:r>
              <a:rPr lang="en-US" altLang="zh-CN" dirty="0"/>
              <a:t>5</a:t>
            </a:r>
            <a:r>
              <a:rPr lang="zh-CN" altLang="zh-CN" dirty="0"/>
              <a:t>个字符的字符串。</a:t>
            </a:r>
          </a:p>
        </p:txBody>
      </p:sp>
      <p:sp>
        <p:nvSpPr>
          <p:cNvPr id="14" name="矩形 13">
            <a:extLst>
              <a:ext uri="{FF2B5EF4-FFF2-40B4-BE49-F238E27FC236}">
                <a16:creationId xmlns:a16="http://schemas.microsoft.com/office/drawing/2014/main" id="{19FEE825-E7F5-41F7-BEED-0A2F197C6DD6}"/>
              </a:ext>
            </a:extLst>
          </p:cNvPr>
          <p:cNvSpPr/>
          <p:nvPr/>
        </p:nvSpPr>
        <p:spPr>
          <a:xfrm>
            <a:off x="911213" y="5616050"/>
            <a:ext cx="10369571" cy="458459"/>
          </a:xfrm>
          <a:prstGeom prst="rect">
            <a:avLst/>
          </a:prstGeom>
        </p:spPr>
        <p:txBody>
          <a:bodyPr wrap="square">
            <a:spAutoFit/>
            <a:scene3d>
              <a:camera prst="orthographicFront"/>
              <a:lightRig rig="threePt" dir="t"/>
            </a:scene3d>
            <a:sp3d contourW="12700"/>
          </a:bodyPr>
          <a:lstStyle/>
          <a:p>
            <a:pPr algn="just">
              <a:lnSpc>
                <a:spcPct val="150000"/>
              </a:lnSpc>
            </a:pPr>
            <a:r>
              <a:rPr lang="zh-CN" altLang="en-US" b="1">
                <a:solidFill>
                  <a:srgbClr val="0069B8"/>
                </a:solidFill>
              </a:rPr>
              <a:t>注意：</a:t>
            </a:r>
            <a:r>
              <a:rPr lang="zh-CN" altLang="zh-CN"/>
              <a:t>用于自定义错误名称的</a:t>
            </a:r>
            <a:r>
              <a:rPr lang="en-US" altLang="zh-CN"/>
              <a:t>DECLARE</a:t>
            </a:r>
            <a:r>
              <a:rPr lang="zh-CN" altLang="zh-CN"/>
              <a:t>语句要写在程体中的程序代码及错误处理程序代码之前</a:t>
            </a:r>
            <a:r>
              <a:rPr lang="zh-CN" altLang="en-US"/>
              <a:t>。</a:t>
            </a:r>
            <a:endParaRPr lang="zh-CN" altLang="zh-CN"/>
          </a:p>
        </p:txBody>
      </p:sp>
    </p:spTree>
    <p:extLst>
      <p:ext uri="{BB962C8B-B14F-4D97-AF65-F5344CB8AC3E}">
        <p14:creationId xmlns:p14="http://schemas.microsoft.com/office/powerpoint/2010/main" val="52496790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left)">
                                      <p:cBhvr>
                                        <p:cTn id="21" dur="500"/>
                                        <p:tgtEl>
                                          <p:spTgt spid="11"/>
                                        </p:tgtEl>
                                      </p:cBhvr>
                                    </p:animEffect>
                                  </p:childTnLst>
                                </p:cTn>
                              </p:par>
                            </p:childTnLst>
                          </p:cTn>
                        </p:par>
                        <p:par>
                          <p:cTn id="22" fill="hold">
                            <p:stCondLst>
                              <p:cond delay="2500"/>
                            </p:stCondLst>
                            <p:childTnLst>
                              <p:par>
                                <p:cTn id="23" presetID="22" presetClass="entr" presetSubtype="1" fill="hold" grpId="0"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wipe(up)">
                                      <p:cBhvr>
                                        <p:cTn id="25" dur="500"/>
                                        <p:tgtEl>
                                          <p:spTgt spid="18"/>
                                        </p:tgtEl>
                                      </p:cBhvr>
                                    </p:animEffect>
                                  </p:childTnLst>
                                </p:cTn>
                              </p:par>
                            </p:childTnLst>
                          </p:cTn>
                        </p:par>
                        <p:par>
                          <p:cTn id="26" fill="hold">
                            <p:stCondLst>
                              <p:cond delay="3000"/>
                            </p:stCondLst>
                            <p:childTnLst>
                              <p:par>
                                <p:cTn id="27" presetID="22" presetClass="entr" presetSubtype="1"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up)">
                                      <p:cBhvr>
                                        <p:cTn id="2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2" grpId="0"/>
      <p:bldP spid="11" grpId="0" animBg="1"/>
      <p:bldP spid="18" grpId="0"/>
      <p:bldP spid="14" grpId="0"/>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BCE2F27-1948-4AAF-B7D2-B7B4F23C2784}"/>
              </a:ext>
            </a:extLst>
          </p:cNvPr>
          <p:cNvSpPr/>
          <p:nvPr/>
        </p:nvSpPr>
        <p:spPr>
          <a:xfrm>
            <a:off x="911214" y="1270618"/>
            <a:ext cx="10369571" cy="873957"/>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a:t>【实例</a:t>
            </a:r>
            <a:r>
              <a:rPr lang="en-US" altLang="zh-CN" b="1"/>
              <a:t>10-40</a:t>
            </a:r>
            <a:r>
              <a:rPr lang="zh-CN" altLang="zh-CN" b="1"/>
              <a:t>】</a:t>
            </a:r>
            <a:r>
              <a:rPr lang="zh-CN" altLang="zh-CN"/>
              <a:t>：</a:t>
            </a:r>
            <a:r>
              <a:rPr lang="zh-CN" altLang="zh-CN">
                <a:effectLst>
                  <a:outerShdw blurRad="50800" dist="50800" dir="5400000" sx="1000" sy="1000" algn="ctr">
                    <a:srgbClr val="000000"/>
                  </a:outerShdw>
                </a:effectLst>
              </a:rPr>
              <a:t>删除</a:t>
            </a:r>
            <a:r>
              <a:rPr lang="en-US" altLang="zh-CN"/>
              <a:t>course</a:t>
            </a:r>
            <a:r>
              <a:rPr lang="zh-CN" altLang="zh-CN"/>
              <a:t>表中</a:t>
            </a:r>
            <a:r>
              <a:rPr lang="en-US" altLang="zh-CN"/>
              <a:t>cno</a:t>
            </a:r>
            <a:r>
              <a:rPr lang="zh-CN" altLang="zh-CN"/>
              <a:t>值为“</a:t>
            </a:r>
            <a:r>
              <a:rPr lang="en-US" altLang="zh-CN"/>
              <a:t>19708</a:t>
            </a:r>
            <a:r>
              <a:rPr lang="zh-CN" altLang="zh-CN"/>
              <a:t>”的数据后，编写名为“</a:t>
            </a:r>
            <a:r>
              <a:rPr lang="en-US" altLang="zh-CN"/>
              <a:t>HANDLER_4</a:t>
            </a:r>
            <a:r>
              <a:rPr lang="zh-CN" altLang="zh-CN"/>
              <a:t>”的存储过程。观察并分析</a:t>
            </a:r>
            <a:r>
              <a:rPr lang="en-US" altLang="zh-CN"/>
              <a:t>SQL</a:t>
            </a:r>
            <a:r>
              <a:rPr lang="zh-CN" altLang="zh-CN"/>
              <a:t>语句及执行结果。</a:t>
            </a:r>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667718" cy="523220"/>
          </a:xfrm>
          <a:prstGeom prst="rect">
            <a:avLst/>
          </a:prstGeom>
          <a:noFill/>
        </p:spPr>
        <p:txBody>
          <a:bodyPr wrap="none" rtlCol="0">
            <a:spAutoFit/>
            <a:scene3d>
              <a:camera prst="orthographicFront"/>
              <a:lightRig rig="threePt" dir="t"/>
            </a:scene3d>
            <a:sp3d contourW="12700"/>
          </a:bodyPr>
          <a:lstStyle/>
          <a:p>
            <a:pPr lvl="0">
              <a:defRPr/>
            </a:pPr>
            <a:r>
              <a:rPr lang="en-US" altLang="zh-CN" sz="2800" b="1">
                <a:solidFill>
                  <a:srgbClr val="228EB0"/>
                </a:solidFill>
                <a:latin typeface="+mn-ea"/>
              </a:rPr>
              <a:t>7 </a:t>
            </a:r>
            <a:r>
              <a:rPr lang="zh-CN" altLang="en-US" sz="2800" b="1">
                <a:solidFill>
                  <a:srgbClr val="228EB0"/>
                </a:solidFill>
                <a:latin typeface="+mn-ea"/>
              </a:rPr>
              <a:t>错误处理程序</a:t>
            </a:r>
            <a:endParaRPr lang="zh-CN" altLang="en-US" sz="2800" b="1" dirty="0">
              <a:solidFill>
                <a:srgbClr val="228EB0"/>
              </a:solidFill>
              <a:latin typeface="+mn-ea"/>
            </a:endParaRPr>
          </a:p>
        </p:txBody>
      </p:sp>
      <p:sp>
        <p:nvSpPr>
          <p:cNvPr id="17" name="矩形 16">
            <a:extLst>
              <a:ext uri="{FF2B5EF4-FFF2-40B4-BE49-F238E27FC236}">
                <a16:creationId xmlns:a16="http://schemas.microsoft.com/office/drawing/2014/main" id="{A99AF42B-31B3-4D8A-8CFA-794319EFEC89}"/>
              </a:ext>
            </a:extLst>
          </p:cNvPr>
          <p:cNvSpPr/>
          <p:nvPr/>
        </p:nvSpPr>
        <p:spPr>
          <a:xfrm>
            <a:off x="911214" y="5654846"/>
            <a:ext cx="10369571" cy="873957"/>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a:t>在存储过程“</a:t>
            </a:r>
            <a:r>
              <a:rPr lang="en-US" altLang="zh-CN"/>
              <a:t>HANDLER_4</a:t>
            </a:r>
            <a:r>
              <a:rPr lang="zh-CN" altLang="zh-CN"/>
              <a:t>”中，用户将需要处理的特定错误代码</a:t>
            </a:r>
            <a:r>
              <a:rPr lang="en-US" altLang="zh-CN"/>
              <a:t>23000</a:t>
            </a:r>
            <a:r>
              <a:rPr lang="zh-CN" altLang="zh-CN"/>
              <a:t>指定了一个自定义名称“</a:t>
            </a:r>
            <a:r>
              <a:rPr lang="en-US" altLang="zh-CN" b="1">
                <a:solidFill>
                  <a:srgbClr val="0069B8"/>
                </a:solidFill>
              </a:rPr>
              <a:t>Error_01</a:t>
            </a:r>
            <a:r>
              <a:rPr lang="zh-CN" altLang="zh-CN"/>
              <a:t>”。这</a:t>
            </a:r>
            <a:r>
              <a:rPr lang="zh-CN" altLang="en-US"/>
              <a:t>使得</a:t>
            </a:r>
            <a:r>
              <a:rPr lang="zh-CN" altLang="zh-CN"/>
              <a:t>在错误处理程序中，用户定义的错误名称“</a:t>
            </a:r>
            <a:r>
              <a:rPr lang="en-US" altLang="zh-CN" b="1">
                <a:solidFill>
                  <a:srgbClr val="0069B8"/>
                </a:solidFill>
              </a:rPr>
              <a:t>Error_01</a:t>
            </a:r>
            <a:r>
              <a:rPr lang="zh-CN" altLang="zh-CN"/>
              <a:t>”代表了错误代码</a:t>
            </a:r>
            <a:r>
              <a:rPr lang="en-US" altLang="zh-CN"/>
              <a:t>23000</a:t>
            </a:r>
            <a:r>
              <a:rPr lang="zh-CN" altLang="zh-CN"/>
              <a:t>。</a:t>
            </a:r>
          </a:p>
        </p:txBody>
      </p:sp>
      <p:pic>
        <p:nvPicPr>
          <p:cNvPr id="8" name="图片 7">
            <a:extLst>
              <a:ext uri="{FF2B5EF4-FFF2-40B4-BE49-F238E27FC236}">
                <a16:creationId xmlns:a16="http://schemas.microsoft.com/office/drawing/2014/main" id="{0F5BE620-BEC6-4BC1-8907-28C7CCFCFA42}"/>
              </a:ext>
            </a:extLst>
          </p:cNvPr>
          <p:cNvPicPr>
            <a:picLocks noChangeAspect="1"/>
          </p:cNvPicPr>
          <p:nvPr/>
        </p:nvPicPr>
        <p:blipFill>
          <a:blip r:embed="rId3"/>
          <a:stretch>
            <a:fillRect/>
          </a:stretch>
        </p:blipFill>
        <p:spPr>
          <a:xfrm>
            <a:off x="911214" y="2310910"/>
            <a:ext cx="7414286" cy="3057143"/>
          </a:xfrm>
          <a:prstGeom prst="rect">
            <a:avLst/>
          </a:prstGeom>
        </p:spPr>
      </p:pic>
      <p:pic>
        <p:nvPicPr>
          <p:cNvPr id="16" name="图片 15">
            <a:extLst>
              <a:ext uri="{FF2B5EF4-FFF2-40B4-BE49-F238E27FC236}">
                <a16:creationId xmlns:a16="http://schemas.microsoft.com/office/drawing/2014/main" id="{D70A06BF-7CCA-4F3C-AD7F-7A2AAA282DA4}"/>
              </a:ext>
            </a:extLst>
          </p:cNvPr>
          <p:cNvPicPr>
            <a:picLocks noChangeAspect="1"/>
          </p:cNvPicPr>
          <p:nvPr/>
        </p:nvPicPr>
        <p:blipFill>
          <a:blip r:embed="rId4"/>
          <a:stretch>
            <a:fillRect/>
          </a:stretch>
        </p:blipFill>
        <p:spPr>
          <a:xfrm>
            <a:off x="8906055" y="2310910"/>
            <a:ext cx="2392857" cy="707143"/>
          </a:xfrm>
          <a:prstGeom prst="rect">
            <a:avLst/>
          </a:prstGeom>
        </p:spPr>
      </p:pic>
      <p:pic>
        <p:nvPicPr>
          <p:cNvPr id="9" name="图片 8">
            <a:extLst>
              <a:ext uri="{FF2B5EF4-FFF2-40B4-BE49-F238E27FC236}">
                <a16:creationId xmlns:a16="http://schemas.microsoft.com/office/drawing/2014/main" id="{3F5CA848-BD70-4122-9679-2834BA7DBCE7}"/>
              </a:ext>
            </a:extLst>
          </p:cNvPr>
          <p:cNvPicPr>
            <a:picLocks noChangeAspect="1"/>
          </p:cNvPicPr>
          <p:nvPr/>
        </p:nvPicPr>
        <p:blipFill>
          <a:blip r:embed="rId5"/>
          <a:stretch>
            <a:fillRect/>
          </a:stretch>
        </p:blipFill>
        <p:spPr>
          <a:xfrm>
            <a:off x="9177483" y="3527821"/>
            <a:ext cx="1850000" cy="485714"/>
          </a:xfrm>
          <a:prstGeom prst="rect">
            <a:avLst/>
          </a:prstGeom>
        </p:spPr>
      </p:pic>
      <p:pic>
        <p:nvPicPr>
          <p:cNvPr id="11" name="图片 10">
            <a:extLst>
              <a:ext uri="{FF2B5EF4-FFF2-40B4-BE49-F238E27FC236}">
                <a16:creationId xmlns:a16="http://schemas.microsoft.com/office/drawing/2014/main" id="{A43478B6-A75B-41A7-91A3-92CF0483A292}"/>
              </a:ext>
            </a:extLst>
          </p:cNvPr>
          <p:cNvPicPr>
            <a:picLocks noChangeAspect="1"/>
          </p:cNvPicPr>
          <p:nvPr/>
        </p:nvPicPr>
        <p:blipFill>
          <a:blip r:embed="rId6"/>
          <a:stretch>
            <a:fillRect/>
          </a:stretch>
        </p:blipFill>
        <p:spPr>
          <a:xfrm>
            <a:off x="9270340" y="4875196"/>
            <a:ext cx="1664286" cy="492857"/>
          </a:xfrm>
          <a:prstGeom prst="rect">
            <a:avLst/>
          </a:prstGeom>
        </p:spPr>
      </p:pic>
      <p:pic>
        <p:nvPicPr>
          <p:cNvPr id="12" name="图片 11">
            <a:extLst>
              <a:ext uri="{FF2B5EF4-FFF2-40B4-BE49-F238E27FC236}">
                <a16:creationId xmlns:a16="http://schemas.microsoft.com/office/drawing/2014/main" id="{D26BE4E0-6716-4304-9628-7585F2901FBE}"/>
              </a:ext>
            </a:extLst>
          </p:cNvPr>
          <p:cNvPicPr>
            <a:picLocks noChangeAspect="1"/>
          </p:cNvPicPr>
          <p:nvPr/>
        </p:nvPicPr>
        <p:blipFill>
          <a:blip r:embed="rId7"/>
          <a:stretch>
            <a:fillRect/>
          </a:stretch>
        </p:blipFill>
        <p:spPr>
          <a:xfrm>
            <a:off x="9463197" y="4205080"/>
            <a:ext cx="1278572" cy="478571"/>
          </a:xfrm>
          <a:prstGeom prst="rect">
            <a:avLst/>
          </a:prstGeom>
        </p:spPr>
      </p:pic>
      <p:cxnSp>
        <p:nvCxnSpPr>
          <p:cNvPr id="23" name="直接连接符 22">
            <a:extLst>
              <a:ext uri="{FF2B5EF4-FFF2-40B4-BE49-F238E27FC236}">
                <a16:creationId xmlns:a16="http://schemas.microsoft.com/office/drawing/2014/main" id="{62B615B8-8D59-4DC2-B0D6-8913C832F1F2}"/>
              </a:ext>
            </a:extLst>
          </p:cNvPr>
          <p:cNvCxnSpPr>
            <a:cxnSpLocks/>
          </p:cNvCxnSpPr>
          <p:nvPr/>
        </p:nvCxnSpPr>
        <p:spPr>
          <a:xfrm>
            <a:off x="8718886" y="3272244"/>
            <a:ext cx="2767194" cy="0"/>
          </a:xfrm>
          <a:prstGeom prst="line">
            <a:avLst/>
          </a:prstGeom>
          <a:ln w="381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581604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wipe(left)">
                                      <p:cBhvr>
                                        <p:cTn id="21" dur="500"/>
                                        <p:tgtEl>
                                          <p:spTgt spid="16"/>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left)">
                                      <p:cBhvr>
                                        <p:cTn id="26" dur="500"/>
                                        <p:tgtEl>
                                          <p:spTgt spid="8"/>
                                        </p:tgtEl>
                                      </p:cBhvr>
                                    </p:animEffect>
                                  </p:childTnLst>
                                </p:cTn>
                              </p:par>
                            </p:childTnLst>
                          </p:cTn>
                        </p:par>
                        <p:par>
                          <p:cTn id="27" fill="hold">
                            <p:stCondLst>
                              <p:cond delay="500"/>
                            </p:stCondLst>
                            <p:childTnLst>
                              <p:par>
                                <p:cTn id="28" presetID="22" presetClass="entr" presetSubtype="8" fill="hold" nodeType="after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wipe(left)">
                                      <p:cBhvr>
                                        <p:cTn id="30" dur="500"/>
                                        <p:tgtEl>
                                          <p:spTgt spid="23"/>
                                        </p:tgtEl>
                                      </p:cBhvr>
                                    </p:animEffect>
                                  </p:childTnLst>
                                </p:cTn>
                              </p:par>
                            </p:childTnLst>
                          </p:cTn>
                        </p:par>
                        <p:par>
                          <p:cTn id="31" fill="hold">
                            <p:stCondLst>
                              <p:cond delay="1000"/>
                            </p:stCondLst>
                            <p:childTnLst>
                              <p:par>
                                <p:cTn id="32" presetID="22" presetClass="entr" presetSubtype="8" fill="hold"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left)">
                                      <p:cBhvr>
                                        <p:cTn id="34" dur="500"/>
                                        <p:tgtEl>
                                          <p:spTgt spid="9"/>
                                        </p:tgtEl>
                                      </p:cBhvr>
                                    </p:animEffect>
                                  </p:childTnLst>
                                </p:cTn>
                              </p:par>
                            </p:childTnLst>
                          </p:cTn>
                        </p:par>
                        <p:par>
                          <p:cTn id="35" fill="hold">
                            <p:stCondLst>
                              <p:cond delay="1500"/>
                            </p:stCondLst>
                            <p:childTnLst>
                              <p:par>
                                <p:cTn id="36" presetID="22" presetClass="entr" presetSubtype="8" fill="hold" nodeType="after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wipe(left)">
                                      <p:cBhvr>
                                        <p:cTn id="38" dur="500"/>
                                        <p:tgtEl>
                                          <p:spTgt spid="12"/>
                                        </p:tgtEl>
                                      </p:cBhvr>
                                    </p:animEffect>
                                  </p:childTnLst>
                                </p:cTn>
                              </p:par>
                            </p:childTnLst>
                          </p:cTn>
                        </p:par>
                        <p:par>
                          <p:cTn id="39" fill="hold">
                            <p:stCondLst>
                              <p:cond delay="2000"/>
                            </p:stCondLst>
                            <p:childTnLst>
                              <p:par>
                                <p:cTn id="40" presetID="22" presetClass="entr" presetSubtype="8" fill="hold" nodeType="after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left)">
                                      <p:cBhvr>
                                        <p:cTn id="42" dur="500"/>
                                        <p:tgtEl>
                                          <p:spTgt spid="11"/>
                                        </p:tgtEl>
                                      </p:cBhvr>
                                    </p:animEffect>
                                  </p:childTnLst>
                                </p:cTn>
                              </p:par>
                            </p:childTnLst>
                          </p:cTn>
                        </p:par>
                        <p:par>
                          <p:cTn id="43" fill="hold">
                            <p:stCondLst>
                              <p:cond delay="2500"/>
                            </p:stCondLst>
                            <p:childTnLst>
                              <p:par>
                                <p:cTn id="44" presetID="22" presetClass="entr" presetSubtype="1" fill="hold" grpId="0" nodeType="after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wipe(up)">
                                      <p:cBhvr>
                                        <p:cTn id="4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2" grpId="0"/>
      <p:bldP spid="17" grpId="0"/>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3770343" y="2279193"/>
            <a:ext cx="889000" cy="889000"/>
            <a:chOff x="10275888" y="1968952"/>
            <a:chExt cx="889000" cy="889000"/>
          </a:xfrm>
        </p:grpSpPr>
        <p:sp>
          <p:nvSpPr>
            <p:cNvPr id="11" name="椭圆 10"/>
            <p:cNvSpPr/>
            <p:nvPr/>
          </p:nvSpPr>
          <p:spPr>
            <a:xfrm>
              <a:off x="10275888" y="1968952"/>
              <a:ext cx="889000" cy="889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10400428" y="2123009"/>
              <a:ext cx="639919" cy="584775"/>
            </a:xfrm>
            <a:prstGeom prst="rect">
              <a:avLst/>
            </a:prstGeom>
            <a:noFill/>
          </p:spPr>
          <p:txBody>
            <a:bodyPr wrap="none" rtlCol="0">
              <a:spAutoFit/>
              <a:scene3d>
                <a:camera prst="orthographicFront"/>
                <a:lightRig rig="threePt" dir="t"/>
              </a:scene3d>
              <a:sp3d contourW="12700"/>
            </a:bodyPr>
            <a:lstStyle/>
            <a:p>
              <a:pPr algn="ctr"/>
              <a:r>
                <a:rPr lang="en-US" altLang="zh-CN" sz="3200" b="1">
                  <a:solidFill>
                    <a:schemeClr val="bg1"/>
                  </a:solidFill>
                </a:rPr>
                <a:t>05</a:t>
              </a:r>
              <a:endParaRPr lang="zh-CN" altLang="en-US" sz="3200" b="1" dirty="0">
                <a:solidFill>
                  <a:schemeClr val="bg1"/>
                </a:solidFill>
              </a:endParaRPr>
            </a:p>
          </p:txBody>
        </p:sp>
      </p:grpSp>
      <p:grpSp>
        <p:nvGrpSpPr>
          <p:cNvPr id="21" name="组合 20"/>
          <p:cNvGrpSpPr/>
          <p:nvPr/>
        </p:nvGrpSpPr>
        <p:grpSpPr>
          <a:xfrm>
            <a:off x="2813604" y="3470569"/>
            <a:ext cx="2802477" cy="673196"/>
            <a:chOff x="8358097" y="3196524"/>
            <a:chExt cx="2802477" cy="1128019"/>
          </a:xfrm>
        </p:grpSpPr>
        <p:sp>
          <p:nvSpPr>
            <p:cNvPr id="14" name="文本框 13"/>
            <p:cNvSpPr txBox="1"/>
            <p:nvPr/>
          </p:nvSpPr>
          <p:spPr>
            <a:xfrm>
              <a:off x="8358097" y="3196524"/>
              <a:ext cx="2802475" cy="876717"/>
            </a:xfrm>
            <a:prstGeom prst="rect">
              <a:avLst/>
            </a:prstGeom>
            <a:noFill/>
          </p:spPr>
          <p:txBody>
            <a:bodyPr wrap="square" rtlCol="0">
              <a:spAutoFit/>
              <a:scene3d>
                <a:camera prst="orthographicFront"/>
                <a:lightRig rig="threePt" dir="t"/>
              </a:scene3d>
              <a:sp3d contourW="12700"/>
            </a:bodyPr>
            <a:lstStyle/>
            <a:p>
              <a:pPr algn="ctr"/>
              <a:r>
                <a:rPr lang="zh-CN" altLang="en-US" sz="2800"/>
                <a:t>流程控制语句</a:t>
              </a:r>
              <a:endParaRPr lang="zh-CN" altLang="en-US" sz="2800" dirty="0"/>
            </a:p>
          </p:txBody>
        </p:sp>
        <p:cxnSp>
          <p:nvCxnSpPr>
            <p:cNvPr id="18" name="直接连接符 17"/>
            <p:cNvCxnSpPr/>
            <p:nvPr/>
          </p:nvCxnSpPr>
          <p:spPr>
            <a:xfrm>
              <a:off x="8358098" y="4324543"/>
              <a:ext cx="2802476"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7" name="淘宝网Chenying0907出品 163"/>
          <p:cNvCxnSpPr>
            <a:cxnSpLocks/>
            <a:stCxn id="24" idx="4"/>
            <a:endCxn id="34" idx="0"/>
          </p:cNvCxnSpPr>
          <p:nvPr/>
        </p:nvCxnSpPr>
        <p:spPr>
          <a:xfrm>
            <a:off x="6931828" y="2421600"/>
            <a:ext cx="6490" cy="1541601"/>
          </a:xfrm>
          <a:prstGeom prst="line">
            <a:avLst/>
          </a:prstGeom>
          <a:noFill/>
          <a:ln w="6350" cap="flat" cmpd="sng" algn="ctr">
            <a:solidFill>
              <a:sysClr val="windowText" lastClr="000000">
                <a:lumMod val="65000"/>
                <a:lumOff val="35000"/>
              </a:sysClr>
            </a:solidFill>
            <a:prstDash val="solid"/>
            <a:miter lim="800000"/>
          </a:ln>
          <a:effectLst/>
        </p:spPr>
      </p:cxnSp>
      <p:sp>
        <p:nvSpPr>
          <p:cNvPr id="20" name="TextBox 42"/>
          <p:cNvSpPr txBox="1"/>
          <p:nvPr/>
        </p:nvSpPr>
        <p:spPr>
          <a:xfrm>
            <a:off x="7256248" y="2186206"/>
            <a:ext cx="2458440" cy="346239"/>
          </a:xfrm>
          <a:prstGeom prst="rect">
            <a:avLst/>
          </a:prstGeom>
          <a:noFill/>
        </p:spPr>
        <p:txBody>
          <a:bodyPr wrap="square" lIns="68571" tIns="34285" rIns="68571" bIns="34285" rtlCol="0">
            <a:spAutoFit/>
          </a:bodyPr>
          <a:lstStyle/>
          <a:p>
            <a:r>
              <a:rPr lang="zh-CN" altLang="en-US">
                <a:solidFill>
                  <a:prstClr val="black">
                    <a:lumMod val="75000"/>
                    <a:lumOff val="25000"/>
                  </a:prstClr>
                </a:solidFill>
                <a:latin typeface="微软雅黑" panose="020B0503020204020204" pitchFamily="34" charset="-122"/>
                <a:ea typeface="微软雅黑" panose="020B0503020204020204" pitchFamily="34" charset="-122"/>
              </a:rPr>
              <a:t>判断语句</a:t>
            </a:r>
            <a:endParaRPr lang="en-US" altLang="zh-CN"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22" name="淘宝网Chenying0907出品 86"/>
          <p:cNvGrpSpPr/>
          <p:nvPr/>
        </p:nvGrpSpPr>
        <p:grpSpPr>
          <a:xfrm>
            <a:off x="6858863" y="2267784"/>
            <a:ext cx="216591" cy="266829"/>
            <a:chOff x="7501951" y="2927402"/>
            <a:chExt cx="2190437" cy="2880512"/>
          </a:xfrm>
          <a:solidFill>
            <a:sysClr val="windowText" lastClr="000000">
              <a:lumMod val="50000"/>
              <a:lumOff val="50000"/>
            </a:sysClr>
          </a:solidFill>
          <a:effectLst/>
        </p:grpSpPr>
        <p:sp>
          <p:nvSpPr>
            <p:cNvPr id="23" name="淘宝网Chenying0907出品 50"/>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w="12700" cap="flat" cmpd="sng" algn="ctr">
              <a:noFill/>
              <a:prstDash val="solid"/>
              <a:miter lim="800000"/>
            </a:ln>
            <a:effectLst>
              <a:softEdge rad="4318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24" name="淘宝网Chenying0907出品 93"/>
            <p:cNvSpPr/>
            <p:nvPr/>
          </p:nvSpPr>
          <p:spPr>
            <a:xfrm>
              <a:off x="7567586" y="3243360"/>
              <a:ext cx="1344545" cy="1344539"/>
            </a:xfrm>
            <a:prstGeom prst="ellipse">
              <a:avLst/>
            </a:prstGeom>
            <a:grpFill/>
            <a:ln w="12700" cap="flat" cmpd="sng" algn="ctr">
              <a:noFill/>
              <a:prstDash val="solid"/>
              <a:miter lim="800000"/>
            </a:ln>
            <a:effectLst>
              <a:outerShdw blurRad="177800" dist="139700" dir="2700000" algn="tl" rotWithShape="0">
                <a:srgbClr val="494949">
                  <a:alpha val="4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grpSp>
      <p:grpSp>
        <p:nvGrpSpPr>
          <p:cNvPr id="25" name="淘宝网Chenying0907出品 95"/>
          <p:cNvGrpSpPr/>
          <p:nvPr/>
        </p:nvGrpSpPr>
        <p:grpSpPr>
          <a:xfrm>
            <a:off x="6858863" y="3107109"/>
            <a:ext cx="216591" cy="266829"/>
            <a:chOff x="7501951" y="2927402"/>
            <a:chExt cx="2190437" cy="2880512"/>
          </a:xfrm>
          <a:solidFill>
            <a:sysClr val="windowText" lastClr="000000">
              <a:lumMod val="50000"/>
              <a:lumOff val="50000"/>
            </a:sysClr>
          </a:solidFill>
          <a:effectLst/>
        </p:grpSpPr>
        <p:sp>
          <p:nvSpPr>
            <p:cNvPr id="26" name="淘宝网Chenying0907出品 50"/>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w="12700" cap="flat" cmpd="sng" algn="ctr">
              <a:noFill/>
              <a:prstDash val="solid"/>
              <a:miter lim="800000"/>
            </a:ln>
            <a:effectLst>
              <a:softEdge rad="4318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27" name="淘宝网Chenying0907出品 97"/>
            <p:cNvSpPr/>
            <p:nvPr/>
          </p:nvSpPr>
          <p:spPr>
            <a:xfrm>
              <a:off x="7567586" y="3243360"/>
              <a:ext cx="1344545" cy="1344539"/>
            </a:xfrm>
            <a:prstGeom prst="ellipse">
              <a:avLst/>
            </a:prstGeom>
            <a:grpFill/>
            <a:ln w="12700" cap="flat" cmpd="sng" algn="ctr">
              <a:noFill/>
              <a:prstDash val="solid"/>
              <a:miter lim="800000"/>
            </a:ln>
            <a:effectLst>
              <a:outerShdw blurRad="177800" dist="139700" dir="2700000" algn="tl" rotWithShape="0">
                <a:srgbClr val="494949">
                  <a:alpha val="4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grpSp>
      <p:sp>
        <p:nvSpPr>
          <p:cNvPr id="43" name="淘宝网Chenying0907出品 1"/>
          <p:cNvSpPr/>
          <p:nvPr/>
        </p:nvSpPr>
        <p:spPr>
          <a:xfrm>
            <a:off x="7256248" y="2985529"/>
            <a:ext cx="1107996" cy="369332"/>
          </a:xfrm>
          <a:prstGeom prst="rect">
            <a:avLst/>
          </a:prstGeom>
        </p:spPr>
        <p:txBody>
          <a:bodyPr wrap="none">
            <a:spAutoFit/>
          </a:bodyPr>
          <a:lstStyle/>
          <a:p>
            <a:r>
              <a:rPr lang="zh-CN" altLang="en-US">
                <a:solidFill>
                  <a:prstClr val="black">
                    <a:lumMod val="75000"/>
                    <a:lumOff val="25000"/>
                  </a:prstClr>
                </a:solidFill>
                <a:latin typeface="微软雅黑" panose="020B0503020204020204" pitchFamily="34" charset="-122"/>
                <a:ea typeface="微软雅黑" panose="020B0503020204020204" pitchFamily="34" charset="-122"/>
              </a:rPr>
              <a:t>循环语句</a:t>
            </a:r>
            <a:endParaRPr lang="zh-CN" altLang="zh-CN"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31" name="TextBox 42">
            <a:extLst>
              <a:ext uri="{FF2B5EF4-FFF2-40B4-BE49-F238E27FC236}">
                <a16:creationId xmlns:a16="http://schemas.microsoft.com/office/drawing/2014/main" id="{207B1A90-35D5-455B-862B-E3802150CC5A}"/>
              </a:ext>
            </a:extLst>
          </p:cNvPr>
          <p:cNvSpPr txBox="1"/>
          <p:nvPr/>
        </p:nvSpPr>
        <p:spPr>
          <a:xfrm>
            <a:off x="7262738" y="3852355"/>
            <a:ext cx="2458440" cy="346239"/>
          </a:xfrm>
          <a:prstGeom prst="rect">
            <a:avLst/>
          </a:prstGeom>
          <a:noFill/>
        </p:spPr>
        <p:txBody>
          <a:bodyPr wrap="square" lIns="68571" tIns="34285" rIns="68571" bIns="34285" rtlCol="0">
            <a:spAutoFit/>
          </a:bodyPr>
          <a:lstStyle/>
          <a:p>
            <a:r>
              <a:rPr lang="zh-CN" altLang="en-US">
                <a:solidFill>
                  <a:prstClr val="black">
                    <a:lumMod val="75000"/>
                    <a:lumOff val="25000"/>
                  </a:prstClr>
                </a:solidFill>
                <a:latin typeface="微软雅黑" panose="020B0503020204020204" pitchFamily="34" charset="-122"/>
                <a:ea typeface="微软雅黑" panose="020B0503020204020204" pitchFamily="34" charset="-122"/>
              </a:rPr>
              <a:t>跳转语句</a:t>
            </a:r>
            <a:endParaRPr lang="en-US" altLang="zh-CN"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32" name="淘宝网Chenying0907出品 86">
            <a:extLst>
              <a:ext uri="{FF2B5EF4-FFF2-40B4-BE49-F238E27FC236}">
                <a16:creationId xmlns:a16="http://schemas.microsoft.com/office/drawing/2014/main" id="{818D1FA6-A130-40A4-9D8A-B809AEED05B1}"/>
              </a:ext>
            </a:extLst>
          </p:cNvPr>
          <p:cNvGrpSpPr/>
          <p:nvPr/>
        </p:nvGrpSpPr>
        <p:grpSpPr>
          <a:xfrm>
            <a:off x="6865353" y="3933933"/>
            <a:ext cx="216591" cy="266829"/>
            <a:chOff x="7501951" y="2927402"/>
            <a:chExt cx="2190437" cy="2880512"/>
          </a:xfrm>
          <a:solidFill>
            <a:sysClr val="windowText" lastClr="000000">
              <a:lumMod val="50000"/>
              <a:lumOff val="50000"/>
            </a:sysClr>
          </a:solidFill>
          <a:effectLst/>
        </p:grpSpPr>
        <p:sp>
          <p:nvSpPr>
            <p:cNvPr id="33" name="淘宝网Chenying0907出品 50">
              <a:extLst>
                <a:ext uri="{FF2B5EF4-FFF2-40B4-BE49-F238E27FC236}">
                  <a16:creationId xmlns:a16="http://schemas.microsoft.com/office/drawing/2014/main" id="{4EFFCA50-6903-4D49-8309-5413B9219A31}"/>
                </a:ext>
              </a:extLst>
            </p:cNvPr>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w="12700" cap="flat" cmpd="sng" algn="ctr">
              <a:noFill/>
              <a:prstDash val="solid"/>
              <a:miter lim="800000"/>
            </a:ln>
            <a:effectLst>
              <a:softEdge rad="4318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34" name="淘宝网Chenying0907出品 93">
              <a:extLst>
                <a:ext uri="{FF2B5EF4-FFF2-40B4-BE49-F238E27FC236}">
                  <a16:creationId xmlns:a16="http://schemas.microsoft.com/office/drawing/2014/main" id="{9D305A74-123D-4F2E-BC8E-01E61720417F}"/>
                </a:ext>
              </a:extLst>
            </p:cNvPr>
            <p:cNvSpPr/>
            <p:nvPr/>
          </p:nvSpPr>
          <p:spPr>
            <a:xfrm>
              <a:off x="7567586" y="3243360"/>
              <a:ext cx="1344545" cy="1344539"/>
            </a:xfrm>
            <a:prstGeom prst="ellipse">
              <a:avLst/>
            </a:prstGeom>
            <a:grpFill/>
            <a:ln w="12700" cap="flat" cmpd="sng" algn="ctr">
              <a:noFill/>
              <a:prstDash val="solid"/>
              <a:miter lim="800000"/>
            </a:ln>
            <a:effectLst>
              <a:outerShdw blurRad="177800" dist="139700" dir="2700000" algn="tl" rotWithShape="0">
                <a:srgbClr val="494949">
                  <a:alpha val="4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79847742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500"/>
                                        <p:tgtEl>
                                          <p:spTgt spid="21"/>
                                        </p:tgtEl>
                                        <p:attrNameLst>
                                          <p:attrName>ppt_y</p:attrName>
                                        </p:attrNameLst>
                                      </p:cBhvr>
                                      <p:tavLst>
                                        <p:tav tm="0">
                                          <p:val>
                                            <p:strVal val="#ppt_y-#ppt_h*1.125000"/>
                                          </p:val>
                                        </p:tav>
                                        <p:tav tm="100000">
                                          <p:val>
                                            <p:strVal val="#ppt_y"/>
                                          </p:val>
                                        </p:tav>
                                      </p:tavLst>
                                    </p:anim>
                                    <p:animEffect transition="in" filter="wipe(down)">
                                      <p:cBhvr>
                                        <p:cTn id="14" dur="500"/>
                                        <p:tgtEl>
                                          <p:spTgt spid="21"/>
                                        </p:tgtEl>
                                      </p:cBhvr>
                                    </p:animEffect>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wipe(up)">
                                      <p:cBhvr>
                                        <p:cTn id="18" dur="500"/>
                                        <p:tgtEl>
                                          <p:spTgt spid="17"/>
                                        </p:tgtEl>
                                      </p:cBhvr>
                                    </p:animEffect>
                                  </p:childTnLst>
                                </p:cTn>
                              </p:par>
                              <p:par>
                                <p:cTn id="19" presetID="23" presetClass="entr" presetSubtype="288" fill="hold" nodeType="withEffect">
                                  <p:stCondLst>
                                    <p:cond delay="100"/>
                                  </p:stCondLst>
                                  <p:childTnLst>
                                    <p:set>
                                      <p:cBhvr>
                                        <p:cTn id="20" dur="1" fill="hold">
                                          <p:stCondLst>
                                            <p:cond delay="0"/>
                                          </p:stCondLst>
                                        </p:cTn>
                                        <p:tgtEl>
                                          <p:spTgt spid="22"/>
                                        </p:tgtEl>
                                        <p:attrNameLst>
                                          <p:attrName>style.visibility</p:attrName>
                                        </p:attrNameLst>
                                      </p:cBhvr>
                                      <p:to>
                                        <p:strVal val="visible"/>
                                      </p:to>
                                    </p:set>
                                    <p:anim calcmode="lin" valueType="num">
                                      <p:cBhvr>
                                        <p:cTn id="21" dur="500" fill="hold"/>
                                        <p:tgtEl>
                                          <p:spTgt spid="22"/>
                                        </p:tgtEl>
                                        <p:attrNameLst>
                                          <p:attrName>ppt_w</p:attrName>
                                        </p:attrNameLst>
                                      </p:cBhvr>
                                      <p:tavLst>
                                        <p:tav tm="0">
                                          <p:val>
                                            <p:strVal val="4/3*#ppt_w"/>
                                          </p:val>
                                        </p:tav>
                                        <p:tav tm="100000">
                                          <p:val>
                                            <p:strVal val="#ppt_w"/>
                                          </p:val>
                                        </p:tav>
                                      </p:tavLst>
                                    </p:anim>
                                    <p:anim calcmode="lin" valueType="num">
                                      <p:cBhvr>
                                        <p:cTn id="22" dur="500" fill="hold"/>
                                        <p:tgtEl>
                                          <p:spTgt spid="22"/>
                                        </p:tgtEl>
                                        <p:attrNameLst>
                                          <p:attrName>ppt_h</p:attrName>
                                        </p:attrNameLst>
                                      </p:cBhvr>
                                      <p:tavLst>
                                        <p:tav tm="0">
                                          <p:val>
                                            <p:strVal val="4/3*#ppt_h"/>
                                          </p:val>
                                        </p:tav>
                                        <p:tav tm="100000">
                                          <p:val>
                                            <p:strVal val="#ppt_h"/>
                                          </p:val>
                                        </p:tav>
                                      </p:tavLst>
                                    </p:anim>
                                  </p:childTnLst>
                                </p:cTn>
                              </p:par>
                              <p:par>
                                <p:cTn id="23" presetID="23" presetClass="entr" presetSubtype="288" fill="hold" nodeType="withEffect">
                                  <p:stCondLst>
                                    <p:cond delay="200"/>
                                  </p:stCondLst>
                                  <p:childTnLst>
                                    <p:set>
                                      <p:cBhvr>
                                        <p:cTn id="24" dur="1" fill="hold">
                                          <p:stCondLst>
                                            <p:cond delay="0"/>
                                          </p:stCondLst>
                                        </p:cTn>
                                        <p:tgtEl>
                                          <p:spTgt spid="25"/>
                                        </p:tgtEl>
                                        <p:attrNameLst>
                                          <p:attrName>style.visibility</p:attrName>
                                        </p:attrNameLst>
                                      </p:cBhvr>
                                      <p:to>
                                        <p:strVal val="visible"/>
                                      </p:to>
                                    </p:set>
                                    <p:anim calcmode="lin" valueType="num">
                                      <p:cBhvr>
                                        <p:cTn id="25" dur="500" fill="hold"/>
                                        <p:tgtEl>
                                          <p:spTgt spid="25"/>
                                        </p:tgtEl>
                                        <p:attrNameLst>
                                          <p:attrName>ppt_w</p:attrName>
                                        </p:attrNameLst>
                                      </p:cBhvr>
                                      <p:tavLst>
                                        <p:tav tm="0">
                                          <p:val>
                                            <p:strVal val="4/3*#ppt_w"/>
                                          </p:val>
                                        </p:tav>
                                        <p:tav tm="100000">
                                          <p:val>
                                            <p:strVal val="#ppt_w"/>
                                          </p:val>
                                        </p:tav>
                                      </p:tavLst>
                                    </p:anim>
                                    <p:anim calcmode="lin" valueType="num">
                                      <p:cBhvr>
                                        <p:cTn id="26" dur="500" fill="hold"/>
                                        <p:tgtEl>
                                          <p:spTgt spid="25"/>
                                        </p:tgtEl>
                                        <p:attrNameLst>
                                          <p:attrName>ppt_h</p:attrName>
                                        </p:attrNameLst>
                                      </p:cBhvr>
                                      <p:tavLst>
                                        <p:tav tm="0">
                                          <p:val>
                                            <p:strVal val="4/3*#ppt_h"/>
                                          </p:val>
                                        </p:tav>
                                        <p:tav tm="100000">
                                          <p:val>
                                            <p:strVal val="#ppt_h"/>
                                          </p:val>
                                        </p:tav>
                                      </p:tavLst>
                                    </p:anim>
                                  </p:childTnLst>
                                </p:cTn>
                              </p:par>
                              <p:par>
                                <p:cTn id="27" presetID="23" presetClass="entr" presetSubtype="288" fill="hold" nodeType="withEffect">
                                  <p:stCondLst>
                                    <p:cond delay="300"/>
                                  </p:stCondLst>
                                  <p:childTnLst>
                                    <p:set>
                                      <p:cBhvr>
                                        <p:cTn id="28" dur="1" fill="hold">
                                          <p:stCondLst>
                                            <p:cond delay="0"/>
                                          </p:stCondLst>
                                        </p:cTn>
                                        <p:tgtEl>
                                          <p:spTgt spid="32"/>
                                        </p:tgtEl>
                                        <p:attrNameLst>
                                          <p:attrName>style.visibility</p:attrName>
                                        </p:attrNameLst>
                                      </p:cBhvr>
                                      <p:to>
                                        <p:strVal val="visible"/>
                                      </p:to>
                                    </p:set>
                                    <p:anim calcmode="lin" valueType="num">
                                      <p:cBhvr>
                                        <p:cTn id="29" dur="500" fill="hold"/>
                                        <p:tgtEl>
                                          <p:spTgt spid="32"/>
                                        </p:tgtEl>
                                        <p:attrNameLst>
                                          <p:attrName>ppt_w</p:attrName>
                                        </p:attrNameLst>
                                      </p:cBhvr>
                                      <p:tavLst>
                                        <p:tav tm="0">
                                          <p:val>
                                            <p:strVal val="4/3*#ppt_w"/>
                                          </p:val>
                                        </p:tav>
                                        <p:tav tm="100000">
                                          <p:val>
                                            <p:strVal val="#ppt_w"/>
                                          </p:val>
                                        </p:tav>
                                      </p:tavLst>
                                    </p:anim>
                                    <p:anim calcmode="lin" valueType="num">
                                      <p:cBhvr>
                                        <p:cTn id="30" dur="500" fill="hold"/>
                                        <p:tgtEl>
                                          <p:spTgt spid="32"/>
                                        </p:tgtEl>
                                        <p:attrNameLst>
                                          <p:attrName>ppt_h</p:attrName>
                                        </p:attrNameLst>
                                      </p:cBhvr>
                                      <p:tavLst>
                                        <p:tav tm="0">
                                          <p:val>
                                            <p:strVal val="4/3*#ppt_h"/>
                                          </p:val>
                                        </p:tav>
                                        <p:tav tm="100000">
                                          <p:val>
                                            <p:strVal val="#ppt_h"/>
                                          </p:val>
                                        </p:tav>
                                      </p:tavLst>
                                    </p:anim>
                                  </p:childTnLst>
                                </p:cTn>
                              </p:par>
                              <p:par>
                                <p:cTn id="31" presetID="22" presetClass="entr" presetSubtype="8" fill="hold" grpId="0" nodeType="withEffect">
                                  <p:stCondLst>
                                    <p:cond delay="700"/>
                                  </p:stCondLst>
                                  <p:childTnLst>
                                    <p:set>
                                      <p:cBhvr>
                                        <p:cTn id="32" dur="1" fill="hold">
                                          <p:stCondLst>
                                            <p:cond delay="0"/>
                                          </p:stCondLst>
                                        </p:cTn>
                                        <p:tgtEl>
                                          <p:spTgt spid="20"/>
                                        </p:tgtEl>
                                        <p:attrNameLst>
                                          <p:attrName>style.visibility</p:attrName>
                                        </p:attrNameLst>
                                      </p:cBhvr>
                                      <p:to>
                                        <p:strVal val="visible"/>
                                      </p:to>
                                    </p:set>
                                    <p:animEffect transition="in" filter="wipe(left)">
                                      <p:cBhvr>
                                        <p:cTn id="33" dur="500"/>
                                        <p:tgtEl>
                                          <p:spTgt spid="20"/>
                                        </p:tgtEl>
                                      </p:cBhvr>
                                    </p:animEffect>
                                  </p:childTnLst>
                                </p:cTn>
                              </p:par>
                              <p:par>
                                <p:cTn id="34" presetID="22" presetClass="entr" presetSubtype="8" fill="hold" grpId="0" nodeType="withEffect">
                                  <p:stCondLst>
                                    <p:cond delay="800"/>
                                  </p:stCondLst>
                                  <p:childTnLst>
                                    <p:set>
                                      <p:cBhvr>
                                        <p:cTn id="35" dur="1" fill="hold">
                                          <p:stCondLst>
                                            <p:cond delay="0"/>
                                          </p:stCondLst>
                                        </p:cTn>
                                        <p:tgtEl>
                                          <p:spTgt spid="43"/>
                                        </p:tgtEl>
                                        <p:attrNameLst>
                                          <p:attrName>style.visibility</p:attrName>
                                        </p:attrNameLst>
                                      </p:cBhvr>
                                      <p:to>
                                        <p:strVal val="visible"/>
                                      </p:to>
                                    </p:set>
                                    <p:animEffect transition="in" filter="wipe(left)">
                                      <p:cBhvr>
                                        <p:cTn id="36" dur="500"/>
                                        <p:tgtEl>
                                          <p:spTgt spid="43"/>
                                        </p:tgtEl>
                                      </p:cBhvr>
                                    </p:animEffect>
                                  </p:childTnLst>
                                </p:cTn>
                              </p:par>
                              <p:par>
                                <p:cTn id="37" presetID="22" presetClass="entr" presetSubtype="8" fill="hold" grpId="0" nodeType="withEffect">
                                  <p:stCondLst>
                                    <p:cond delay="900"/>
                                  </p:stCondLst>
                                  <p:childTnLst>
                                    <p:set>
                                      <p:cBhvr>
                                        <p:cTn id="38" dur="1" fill="hold">
                                          <p:stCondLst>
                                            <p:cond delay="0"/>
                                          </p:stCondLst>
                                        </p:cTn>
                                        <p:tgtEl>
                                          <p:spTgt spid="31"/>
                                        </p:tgtEl>
                                        <p:attrNameLst>
                                          <p:attrName>style.visibility</p:attrName>
                                        </p:attrNameLst>
                                      </p:cBhvr>
                                      <p:to>
                                        <p:strVal val="visible"/>
                                      </p:to>
                                    </p:set>
                                    <p:animEffect transition="in" filter="wipe(left)">
                                      <p:cBhvr>
                                        <p:cTn id="39"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43" grpId="0"/>
      <p:bldP spid="31" grpId="0"/>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1949573"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a:solidFill>
                  <a:srgbClr val="228EB0"/>
                </a:solidFill>
                <a:latin typeface="+mn-ea"/>
              </a:rPr>
              <a:t>1 </a:t>
            </a:r>
            <a:r>
              <a:rPr lang="zh-CN" altLang="en-US" sz="2800" b="1">
                <a:solidFill>
                  <a:srgbClr val="228EB0"/>
                </a:solidFill>
                <a:latin typeface="+mn-ea"/>
              </a:rPr>
              <a:t>判断语句</a:t>
            </a:r>
            <a:endParaRPr lang="zh-CN" altLang="en-US" sz="2800" b="1" dirty="0">
              <a:solidFill>
                <a:srgbClr val="228EB0"/>
              </a:solidFill>
              <a:latin typeface="+mn-ea"/>
            </a:endParaRPr>
          </a:p>
        </p:txBody>
      </p:sp>
      <p:sp>
        <p:nvSpPr>
          <p:cNvPr id="12" name="矩形 11">
            <a:extLst>
              <a:ext uri="{FF2B5EF4-FFF2-40B4-BE49-F238E27FC236}">
                <a16:creationId xmlns:a16="http://schemas.microsoft.com/office/drawing/2014/main" id="{7B67816F-2CF8-4669-95CA-B56176B8F8A2}"/>
              </a:ext>
            </a:extLst>
          </p:cNvPr>
          <p:cNvSpPr/>
          <p:nvPr/>
        </p:nvSpPr>
        <p:spPr>
          <a:xfrm>
            <a:off x="911212" y="1380984"/>
            <a:ext cx="10369571" cy="1289456"/>
          </a:xfrm>
          <a:prstGeom prst="rect">
            <a:avLst/>
          </a:prstGeom>
        </p:spPr>
        <p:txBody>
          <a:bodyPr wrap="square">
            <a:spAutoFit/>
            <a:scene3d>
              <a:camera prst="orthographicFront"/>
              <a:lightRig rig="threePt" dir="t"/>
            </a:scene3d>
            <a:sp3d contourW="12700"/>
          </a:bodyPr>
          <a:lstStyle/>
          <a:p>
            <a:pPr algn="just">
              <a:lnSpc>
                <a:spcPct val="150000"/>
              </a:lnSpc>
            </a:pPr>
            <a:r>
              <a:rPr lang="en-US" altLang="zh-CN" b="1" dirty="0"/>
              <a:t>(1</a:t>
            </a:r>
            <a:r>
              <a:rPr lang="zh-CN" altLang="zh-CN" b="1" dirty="0"/>
              <a:t>）</a:t>
            </a:r>
            <a:r>
              <a:rPr lang="en-US" altLang="zh-CN" b="1" dirty="0"/>
              <a:t>IF</a:t>
            </a:r>
            <a:r>
              <a:rPr lang="zh-CN" altLang="en-US" b="1" dirty="0"/>
              <a:t>判断语句</a:t>
            </a:r>
            <a:endParaRPr lang="en-US" altLang="zh-CN" b="1" dirty="0"/>
          </a:p>
          <a:p>
            <a:pPr marL="360363" algn="just">
              <a:lnSpc>
                <a:spcPct val="150000"/>
              </a:lnSpc>
            </a:pPr>
            <a:r>
              <a:rPr lang="en-US" altLang="zh-CN" dirty="0"/>
              <a:t>MySQL</a:t>
            </a:r>
            <a:r>
              <a:rPr lang="zh-CN" altLang="zh-CN" dirty="0"/>
              <a:t>中的</a:t>
            </a:r>
            <a:r>
              <a:rPr lang="en-US" altLang="zh-CN" dirty="0"/>
              <a:t>IF</a:t>
            </a:r>
            <a:r>
              <a:rPr lang="zh-CN" altLang="zh-CN" dirty="0"/>
              <a:t>语句有两种基本语法格式。一种常被用来在</a:t>
            </a:r>
            <a:r>
              <a:rPr lang="en-US" altLang="zh-CN" dirty="0"/>
              <a:t>SQL</a:t>
            </a:r>
            <a:r>
              <a:rPr lang="zh-CN" altLang="zh-CN" dirty="0"/>
              <a:t>语句中进行条件判断；另一种则常被用来在函数或存储过程等程序中进行条件判断。</a:t>
            </a:r>
          </a:p>
        </p:txBody>
      </p:sp>
      <p:sp>
        <p:nvSpPr>
          <p:cNvPr id="15" name="矩形 14">
            <a:extLst>
              <a:ext uri="{FF2B5EF4-FFF2-40B4-BE49-F238E27FC236}">
                <a16:creationId xmlns:a16="http://schemas.microsoft.com/office/drawing/2014/main" id="{5D3DD4E8-AAA3-49F1-B975-249560601AFC}"/>
              </a:ext>
            </a:extLst>
          </p:cNvPr>
          <p:cNvSpPr/>
          <p:nvPr/>
        </p:nvSpPr>
        <p:spPr>
          <a:xfrm>
            <a:off x="911211" y="2718817"/>
            <a:ext cx="10369571" cy="872034"/>
          </a:xfrm>
          <a:prstGeom prst="rect">
            <a:avLst/>
          </a:prstGeom>
        </p:spPr>
        <p:txBody>
          <a:bodyPr wrap="square">
            <a:spAutoFit/>
            <a:scene3d>
              <a:camera prst="orthographicFront"/>
              <a:lightRig rig="threePt" dir="t"/>
            </a:scene3d>
            <a:sp3d contourW="12700"/>
          </a:bodyPr>
          <a:lstStyle/>
          <a:p>
            <a:pPr marL="269875" lvl="0">
              <a:lnSpc>
                <a:spcPct val="150000"/>
              </a:lnSpc>
            </a:pPr>
            <a:r>
              <a:rPr lang="en-US" altLang="zh-CN"/>
              <a:t>1</a:t>
            </a:r>
            <a:r>
              <a:rPr lang="zh-CN" altLang="zh-CN"/>
              <a:t>）</a:t>
            </a:r>
            <a:r>
              <a:rPr lang="en-US" altLang="zh-CN"/>
              <a:t>SQL</a:t>
            </a:r>
            <a:r>
              <a:rPr lang="zh-CN" altLang="zh-CN"/>
              <a:t>语句中的</a:t>
            </a:r>
            <a:r>
              <a:rPr lang="en-US" altLang="zh-CN"/>
              <a:t>IF</a:t>
            </a:r>
            <a:r>
              <a:rPr lang="zh-CN" altLang="en-US"/>
              <a:t>判断语句</a:t>
            </a:r>
            <a:endParaRPr lang="zh-CN" altLang="zh-CN"/>
          </a:p>
          <a:p>
            <a:pPr marL="630238" algn="just">
              <a:lnSpc>
                <a:spcPct val="150000"/>
              </a:lnSpc>
            </a:pPr>
            <a:r>
              <a:rPr lang="en-US" altLang="zh-CN"/>
              <a:t>IF</a:t>
            </a:r>
            <a:r>
              <a:rPr lang="zh-CN" altLang="en-US"/>
              <a:t>语句被用在</a:t>
            </a:r>
            <a:r>
              <a:rPr lang="en-US" altLang="zh-CN"/>
              <a:t>SQL</a:t>
            </a:r>
            <a:r>
              <a:rPr lang="zh-CN" altLang="zh-CN"/>
              <a:t>语句中进行条件判断</a:t>
            </a:r>
            <a:r>
              <a:rPr lang="zh-CN" altLang="en-US"/>
              <a:t>时的语法格式为：</a:t>
            </a:r>
            <a:endParaRPr lang="zh-CN" altLang="zh-CN"/>
          </a:p>
        </p:txBody>
      </p:sp>
      <p:sp>
        <p:nvSpPr>
          <p:cNvPr id="16" name="矩形 15">
            <a:extLst>
              <a:ext uri="{FF2B5EF4-FFF2-40B4-BE49-F238E27FC236}">
                <a16:creationId xmlns:a16="http://schemas.microsoft.com/office/drawing/2014/main" id="{3159BEFD-D66D-4F20-AEB7-5C6CD7ED8015}"/>
              </a:ext>
            </a:extLst>
          </p:cNvPr>
          <p:cNvSpPr/>
          <p:nvPr/>
        </p:nvSpPr>
        <p:spPr>
          <a:xfrm>
            <a:off x="2344205" y="3859900"/>
            <a:ext cx="7503582" cy="480494"/>
          </a:xfrm>
          <a:prstGeom prst="rect">
            <a:avLst/>
          </a:prstGeom>
          <a:solidFill>
            <a:schemeClr val="accent1">
              <a:lumMod val="20000"/>
              <a:lumOff val="80000"/>
            </a:schemeClr>
          </a:solidFill>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r>
              <a:rPr lang="en-US" altLang="zh-CN" sz="1600" b="1"/>
              <a:t>IF(&lt;</a:t>
            </a:r>
            <a:r>
              <a:rPr lang="zh-CN" altLang="zh-CN" sz="1600" b="1"/>
              <a:t>条件表达式</a:t>
            </a:r>
            <a:r>
              <a:rPr lang="en-US" altLang="zh-CN" sz="1600" b="1"/>
              <a:t>&gt;, &lt;</a:t>
            </a:r>
            <a:r>
              <a:rPr lang="zh-CN" altLang="zh-CN" sz="1600" b="1"/>
              <a:t>表达式</a:t>
            </a:r>
            <a:r>
              <a:rPr lang="en-US" altLang="zh-CN" sz="1600" b="1"/>
              <a:t>1&gt;, &lt;</a:t>
            </a:r>
            <a:r>
              <a:rPr lang="zh-CN" altLang="zh-CN" sz="1600" b="1"/>
              <a:t>表达式</a:t>
            </a:r>
            <a:r>
              <a:rPr lang="en-US" altLang="zh-CN" sz="1600" b="1"/>
              <a:t>2&gt;)</a:t>
            </a:r>
            <a:endParaRPr lang="zh-CN" altLang="zh-CN" sz="1600" b="1"/>
          </a:p>
        </p:txBody>
      </p:sp>
      <p:sp>
        <p:nvSpPr>
          <p:cNvPr id="17" name="矩形 16">
            <a:extLst>
              <a:ext uri="{FF2B5EF4-FFF2-40B4-BE49-F238E27FC236}">
                <a16:creationId xmlns:a16="http://schemas.microsoft.com/office/drawing/2014/main" id="{40B6D617-6EA8-4615-9ACD-05265BFFBF77}"/>
              </a:ext>
            </a:extLst>
          </p:cNvPr>
          <p:cNvSpPr/>
          <p:nvPr/>
        </p:nvSpPr>
        <p:spPr>
          <a:xfrm>
            <a:off x="911211" y="4527981"/>
            <a:ext cx="10369571" cy="873957"/>
          </a:xfrm>
          <a:prstGeom prst="rect">
            <a:avLst/>
          </a:prstGeom>
        </p:spPr>
        <p:txBody>
          <a:bodyPr wrap="square">
            <a:spAutoFit/>
            <a:scene3d>
              <a:camera prst="orthographicFront"/>
              <a:lightRig rig="threePt" dir="t"/>
            </a:scene3d>
            <a:sp3d contourW="12700"/>
          </a:bodyPr>
          <a:lstStyle/>
          <a:p>
            <a:pPr marL="285750" lvl="0" indent="-285750">
              <a:lnSpc>
                <a:spcPct val="150000"/>
              </a:lnSpc>
              <a:buFont typeface="Arial" panose="020B0604020202020204" pitchFamily="34" charset="0"/>
              <a:buChar char="•"/>
            </a:pPr>
            <a:r>
              <a:rPr lang="zh-CN" altLang="zh-CN"/>
              <a:t>若</a:t>
            </a:r>
            <a:r>
              <a:rPr lang="en-US" altLang="zh-CN"/>
              <a:t>&lt;</a:t>
            </a:r>
            <a:r>
              <a:rPr lang="zh-CN" altLang="zh-CN"/>
              <a:t>条件表达式</a:t>
            </a:r>
            <a:r>
              <a:rPr lang="en-US" altLang="zh-CN"/>
              <a:t>&gt;</a:t>
            </a:r>
            <a:r>
              <a:rPr lang="zh-CN" altLang="zh-CN"/>
              <a:t>的判断结果为真则执行</a:t>
            </a:r>
            <a:r>
              <a:rPr lang="en-US" altLang="zh-CN"/>
              <a:t>&lt;</a:t>
            </a:r>
            <a:r>
              <a:rPr lang="zh-CN" altLang="zh-CN"/>
              <a:t>表达式</a:t>
            </a:r>
            <a:r>
              <a:rPr lang="en-US" altLang="zh-CN"/>
              <a:t>1&gt;,</a:t>
            </a:r>
            <a:r>
              <a:rPr lang="zh-CN" altLang="zh-CN"/>
              <a:t>否则执行</a:t>
            </a:r>
            <a:r>
              <a:rPr lang="en-US" altLang="zh-CN"/>
              <a:t>&lt;</a:t>
            </a:r>
            <a:r>
              <a:rPr lang="zh-CN" altLang="zh-CN"/>
              <a:t>表达式</a:t>
            </a:r>
            <a:r>
              <a:rPr lang="en-US" altLang="zh-CN"/>
              <a:t>2&gt;</a:t>
            </a:r>
            <a:r>
              <a:rPr lang="zh-CN" altLang="zh-CN"/>
              <a:t>。</a:t>
            </a:r>
          </a:p>
          <a:p>
            <a:pPr marL="285750" indent="-285750">
              <a:lnSpc>
                <a:spcPct val="150000"/>
              </a:lnSpc>
              <a:buFont typeface="Arial" panose="020B0604020202020204" pitchFamily="34" charset="0"/>
              <a:buChar char="•"/>
            </a:pPr>
            <a:r>
              <a:rPr lang="zh-CN" altLang="zh-CN"/>
              <a:t>空值（</a:t>
            </a:r>
            <a:r>
              <a:rPr lang="en-US" altLang="zh-CN"/>
              <a:t>NULL</a:t>
            </a:r>
            <a:r>
              <a:rPr lang="zh-CN" altLang="zh-CN"/>
              <a:t>）或</a:t>
            </a:r>
            <a:r>
              <a:rPr lang="en-US" altLang="zh-CN"/>
              <a:t>0</a:t>
            </a:r>
            <a:r>
              <a:rPr lang="zh-CN" altLang="zh-CN"/>
              <a:t>不能被用于条件表达式的比较。</a:t>
            </a:r>
          </a:p>
        </p:txBody>
      </p:sp>
    </p:spTree>
    <p:extLst>
      <p:ext uri="{BB962C8B-B14F-4D97-AF65-F5344CB8AC3E}">
        <p14:creationId xmlns:p14="http://schemas.microsoft.com/office/powerpoint/2010/main" val="218664020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up)">
                                      <p:cBhvr>
                                        <p:cTn id="17" dur="500"/>
                                        <p:tgtEl>
                                          <p:spTgt spid="12"/>
                                        </p:tgtEl>
                                      </p:cBhvr>
                                    </p:animEffect>
                                  </p:childTnLst>
                                </p:cTn>
                              </p:par>
                            </p:childTnLst>
                          </p:cTn>
                        </p:par>
                        <p:par>
                          <p:cTn id="18" fill="hold">
                            <p:stCondLst>
                              <p:cond delay="2000"/>
                            </p:stCondLst>
                            <p:childTnLst>
                              <p:par>
                                <p:cTn id="19" presetID="22" presetClass="entr" presetSubtype="1"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up)">
                                      <p:cBhvr>
                                        <p:cTn id="21" dur="500"/>
                                        <p:tgtEl>
                                          <p:spTgt spid="15"/>
                                        </p:tgtEl>
                                      </p:cBhvr>
                                    </p:animEffect>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ipe(left)">
                                      <p:cBhvr>
                                        <p:cTn id="25" dur="500"/>
                                        <p:tgtEl>
                                          <p:spTgt spid="16"/>
                                        </p:tgtEl>
                                      </p:cBhvr>
                                    </p:animEffect>
                                  </p:childTnLst>
                                </p:cTn>
                              </p:par>
                            </p:childTnLst>
                          </p:cTn>
                        </p:par>
                        <p:par>
                          <p:cTn id="26" fill="hold">
                            <p:stCondLst>
                              <p:cond delay="3000"/>
                            </p:stCondLst>
                            <p:childTnLst>
                              <p:par>
                                <p:cTn id="27" presetID="22" presetClass="entr" presetSubtype="1" fill="hold" grpId="0" nodeType="after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wipe(up)">
                                      <p:cBhvr>
                                        <p:cTn id="2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12" grpId="0"/>
      <p:bldP spid="15" grpId="0"/>
      <p:bldP spid="16" grpId="0" animBg="1"/>
      <p:bldP spid="17" grpId="0"/>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BCE2F27-1948-4AAF-B7D2-B7B4F23C2784}"/>
              </a:ext>
            </a:extLst>
          </p:cNvPr>
          <p:cNvSpPr/>
          <p:nvPr/>
        </p:nvSpPr>
        <p:spPr>
          <a:xfrm>
            <a:off x="911214" y="1554637"/>
            <a:ext cx="10369571" cy="458459"/>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a:t>【实例</a:t>
            </a:r>
            <a:r>
              <a:rPr lang="en-US" altLang="zh-CN" b="1"/>
              <a:t>10-41</a:t>
            </a:r>
            <a:r>
              <a:rPr lang="zh-CN" altLang="zh-CN" b="1"/>
              <a:t>】</a:t>
            </a:r>
            <a:r>
              <a:rPr lang="zh-CN" altLang="zh-CN"/>
              <a:t>：查询</a:t>
            </a:r>
            <a:r>
              <a:rPr lang="en-US" altLang="zh-CN"/>
              <a:t>student</a:t>
            </a:r>
            <a:r>
              <a:rPr lang="zh-CN" altLang="zh-CN"/>
              <a:t>表中所有学号尾号为</a:t>
            </a:r>
            <a:r>
              <a:rPr lang="en-US" altLang="zh-CN"/>
              <a:t>3</a:t>
            </a:r>
            <a:r>
              <a:rPr lang="zh-CN" altLang="zh-CN"/>
              <a:t>的同学的学号和姓名。</a:t>
            </a:r>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1949573" cy="523220"/>
          </a:xfrm>
          <a:prstGeom prst="rect">
            <a:avLst/>
          </a:prstGeom>
          <a:noFill/>
        </p:spPr>
        <p:txBody>
          <a:bodyPr wrap="none" rtlCol="0">
            <a:spAutoFit/>
            <a:scene3d>
              <a:camera prst="orthographicFront"/>
              <a:lightRig rig="threePt" dir="t"/>
            </a:scene3d>
            <a:sp3d contourW="12700"/>
          </a:bodyPr>
          <a:lstStyle/>
          <a:p>
            <a:pPr lvl="0">
              <a:defRPr/>
            </a:pPr>
            <a:r>
              <a:rPr lang="en-US" altLang="zh-CN" sz="2800" b="1">
                <a:solidFill>
                  <a:srgbClr val="228EB0"/>
                </a:solidFill>
                <a:latin typeface="+mn-ea"/>
              </a:rPr>
              <a:t>1 </a:t>
            </a:r>
            <a:r>
              <a:rPr lang="zh-CN" altLang="en-US" sz="2800" b="1">
                <a:solidFill>
                  <a:srgbClr val="228EB0"/>
                </a:solidFill>
                <a:latin typeface="+mn-ea"/>
              </a:rPr>
              <a:t>判断语句</a:t>
            </a:r>
            <a:endParaRPr lang="zh-CN" altLang="en-US" sz="2800" b="1" dirty="0">
              <a:solidFill>
                <a:srgbClr val="228EB0"/>
              </a:solidFill>
              <a:latin typeface="+mn-ea"/>
            </a:endParaRPr>
          </a:p>
        </p:txBody>
      </p:sp>
      <p:pic>
        <p:nvPicPr>
          <p:cNvPr id="3" name="图片 2">
            <a:extLst>
              <a:ext uri="{FF2B5EF4-FFF2-40B4-BE49-F238E27FC236}">
                <a16:creationId xmlns:a16="http://schemas.microsoft.com/office/drawing/2014/main" id="{DAFD1C6D-E21F-49DE-9A02-303008DF08C9}"/>
              </a:ext>
            </a:extLst>
          </p:cNvPr>
          <p:cNvPicPr>
            <a:picLocks noChangeAspect="1"/>
          </p:cNvPicPr>
          <p:nvPr/>
        </p:nvPicPr>
        <p:blipFill>
          <a:blip r:embed="rId3"/>
          <a:stretch>
            <a:fillRect/>
          </a:stretch>
        </p:blipFill>
        <p:spPr>
          <a:xfrm>
            <a:off x="2843618" y="2287262"/>
            <a:ext cx="6504762" cy="609524"/>
          </a:xfrm>
          <a:prstGeom prst="rect">
            <a:avLst/>
          </a:prstGeom>
        </p:spPr>
      </p:pic>
      <p:pic>
        <p:nvPicPr>
          <p:cNvPr id="4" name="图片 3">
            <a:extLst>
              <a:ext uri="{FF2B5EF4-FFF2-40B4-BE49-F238E27FC236}">
                <a16:creationId xmlns:a16="http://schemas.microsoft.com/office/drawing/2014/main" id="{CA6E8D71-22F4-4C66-9D59-893173AA98E1}"/>
              </a:ext>
            </a:extLst>
          </p:cNvPr>
          <p:cNvPicPr>
            <a:picLocks noChangeAspect="1"/>
          </p:cNvPicPr>
          <p:nvPr/>
        </p:nvPicPr>
        <p:blipFill>
          <a:blip r:embed="rId4"/>
          <a:stretch>
            <a:fillRect/>
          </a:stretch>
        </p:blipFill>
        <p:spPr>
          <a:xfrm>
            <a:off x="4595999" y="3118671"/>
            <a:ext cx="3000000" cy="1590476"/>
          </a:xfrm>
          <a:prstGeom prst="rect">
            <a:avLst/>
          </a:prstGeom>
        </p:spPr>
      </p:pic>
    </p:spTree>
    <p:extLst>
      <p:ext uri="{BB962C8B-B14F-4D97-AF65-F5344CB8AC3E}">
        <p14:creationId xmlns:p14="http://schemas.microsoft.com/office/powerpoint/2010/main" val="50530653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ipe(left)">
                                      <p:cBhvr>
                                        <p:cTn id="21" dur="500"/>
                                        <p:tgtEl>
                                          <p:spTgt spid="3"/>
                                        </p:tgtEl>
                                      </p:cBhvr>
                                    </p:animEffect>
                                  </p:childTnLst>
                                </p:cTn>
                              </p:par>
                            </p:childTnLst>
                          </p:cTn>
                        </p:par>
                        <p:par>
                          <p:cTn id="22" fill="hold">
                            <p:stCondLst>
                              <p:cond delay="2500"/>
                            </p:stCondLst>
                            <p:childTnLst>
                              <p:par>
                                <p:cTn id="23" presetID="22" presetClass="entr" presetSubtype="8"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left)">
                                      <p:cBhvr>
                                        <p:cTn id="2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2" grpId="0"/>
    </p:bld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BCE2F27-1948-4AAF-B7D2-B7B4F23C2784}"/>
              </a:ext>
            </a:extLst>
          </p:cNvPr>
          <p:cNvSpPr/>
          <p:nvPr/>
        </p:nvSpPr>
        <p:spPr>
          <a:xfrm>
            <a:off x="911214" y="1380883"/>
            <a:ext cx="10369571" cy="1289456"/>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a:t>（</a:t>
            </a:r>
            <a:r>
              <a:rPr lang="en-US" altLang="zh-CN" b="1"/>
              <a:t>10</a:t>
            </a:r>
            <a:r>
              <a:rPr lang="zh-CN" altLang="zh-CN" b="1"/>
              <a:t>）</a:t>
            </a:r>
            <a:r>
              <a:rPr lang="en-US" altLang="zh-CN" b="1"/>
              <a:t>BETWWEN AND</a:t>
            </a:r>
            <a:endParaRPr lang="zh-CN" altLang="zh-CN" b="1"/>
          </a:p>
          <a:p>
            <a:pPr marL="717550" algn="just">
              <a:lnSpc>
                <a:spcPct val="150000"/>
              </a:lnSpc>
            </a:pPr>
            <a:r>
              <a:rPr lang="zh-CN" altLang="zh-CN"/>
              <a:t>语法格式为：</a:t>
            </a:r>
            <a:r>
              <a:rPr lang="en-US" altLang="zh-CN" b="1">
                <a:solidFill>
                  <a:srgbClr val="0069B8"/>
                </a:solidFill>
              </a:rPr>
              <a:t>&lt;</a:t>
            </a:r>
            <a:r>
              <a:rPr lang="zh-CN" altLang="zh-CN" b="1">
                <a:solidFill>
                  <a:srgbClr val="0069B8"/>
                </a:solidFill>
              </a:rPr>
              <a:t>表达式</a:t>
            </a:r>
            <a:r>
              <a:rPr lang="en-US" altLang="zh-CN" b="1">
                <a:solidFill>
                  <a:srgbClr val="0069B8"/>
                </a:solidFill>
              </a:rPr>
              <a:t>&gt; BETWEEN &lt;</a:t>
            </a:r>
            <a:r>
              <a:rPr lang="zh-CN" altLang="zh-CN" b="1">
                <a:solidFill>
                  <a:srgbClr val="0069B8"/>
                </a:solidFill>
              </a:rPr>
              <a:t>最小值</a:t>
            </a:r>
            <a:r>
              <a:rPr lang="en-US" altLang="zh-CN" b="1">
                <a:solidFill>
                  <a:srgbClr val="0069B8"/>
                </a:solidFill>
              </a:rPr>
              <a:t>&gt; AND &lt;</a:t>
            </a:r>
            <a:r>
              <a:rPr lang="zh-CN" altLang="zh-CN" b="1">
                <a:solidFill>
                  <a:srgbClr val="0069B8"/>
                </a:solidFill>
              </a:rPr>
              <a:t>最大值</a:t>
            </a:r>
            <a:r>
              <a:rPr lang="en-US" altLang="zh-CN" b="1">
                <a:solidFill>
                  <a:srgbClr val="0069B8"/>
                </a:solidFill>
              </a:rPr>
              <a:t>&gt;</a:t>
            </a:r>
            <a:r>
              <a:rPr lang="zh-CN" altLang="zh-CN"/>
              <a:t>。若</a:t>
            </a:r>
            <a:r>
              <a:rPr lang="en-US" altLang="zh-CN"/>
              <a:t>&lt;</a:t>
            </a:r>
            <a:r>
              <a:rPr lang="zh-CN" altLang="zh-CN"/>
              <a:t>表达式</a:t>
            </a:r>
            <a:r>
              <a:rPr lang="en-US" altLang="zh-CN"/>
              <a:t>&gt;</a:t>
            </a:r>
            <a:r>
              <a:rPr lang="zh-CN" altLang="zh-CN"/>
              <a:t>大于或等于</a:t>
            </a:r>
            <a:r>
              <a:rPr lang="en-US" altLang="zh-CN"/>
              <a:t>&lt;</a:t>
            </a:r>
            <a:r>
              <a:rPr lang="zh-CN" altLang="zh-CN"/>
              <a:t>最小值</a:t>
            </a:r>
            <a:r>
              <a:rPr lang="en-US" altLang="zh-CN"/>
              <a:t>&gt;</a:t>
            </a:r>
            <a:r>
              <a:rPr lang="zh-CN" altLang="zh-CN"/>
              <a:t>，且小于或等于</a:t>
            </a:r>
            <a:r>
              <a:rPr lang="en-US" altLang="zh-CN"/>
              <a:t>&lt;</a:t>
            </a:r>
            <a:r>
              <a:rPr lang="zh-CN" altLang="zh-CN"/>
              <a:t>最大值</a:t>
            </a:r>
            <a:r>
              <a:rPr lang="en-US" altLang="zh-CN"/>
              <a:t>&gt;</a:t>
            </a:r>
            <a:r>
              <a:rPr lang="zh-CN" altLang="zh-CN"/>
              <a:t>，则</a:t>
            </a:r>
            <a:r>
              <a:rPr lang="en-US" altLang="zh-CN"/>
              <a:t>BETWEEN</a:t>
            </a:r>
            <a:r>
              <a:rPr lang="zh-CN" altLang="zh-CN"/>
              <a:t>返回值为</a:t>
            </a:r>
            <a:r>
              <a:rPr lang="en-US" altLang="zh-CN"/>
              <a:t>1</a:t>
            </a:r>
            <a:r>
              <a:rPr lang="zh-CN" altLang="zh-CN"/>
              <a:t>；否则返回值为</a:t>
            </a:r>
            <a:r>
              <a:rPr lang="en-US" altLang="zh-CN"/>
              <a:t>0</a:t>
            </a:r>
            <a:r>
              <a:rPr lang="zh-CN" altLang="zh-CN"/>
              <a:t>。</a:t>
            </a:r>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308645"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a:solidFill>
                  <a:srgbClr val="228EB0"/>
                </a:solidFill>
                <a:latin typeface="+mn-ea"/>
              </a:rPr>
              <a:t>2 </a:t>
            </a:r>
            <a:r>
              <a:rPr lang="zh-CN" altLang="en-US" sz="2800" b="1">
                <a:solidFill>
                  <a:srgbClr val="228EB0"/>
                </a:solidFill>
                <a:latin typeface="+mn-ea"/>
              </a:rPr>
              <a:t>比较运算符</a:t>
            </a:r>
            <a:endParaRPr lang="zh-CN" altLang="en-US" sz="2800" b="1" dirty="0">
              <a:solidFill>
                <a:srgbClr val="228EB0"/>
              </a:solidFill>
              <a:latin typeface="+mn-ea"/>
            </a:endParaRPr>
          </a:p>
        </p:txBody>
      </p:sp>
      <p:sp>
        <p:nvSpPr>
          <p:cNvPr id="14" name="矩形 13">
            <a:extLst>
              <a:ext uri="{FF2B5EF4-FFF2-40B4-BE49-F238E27FC236}">
                <a16:creationId xmlns:a16="http://schemas.microsoft.com/office/drawing/2014/main" id="{587A914B-B51C-4ACE-BDD5-6EE7C7C6956A}"/>
              </a:ext>
            </a:extLst>
          </p:cNvPr>
          <p:cNvSpPr/>
          <p:nvPr/>
        </p:nvSpPr>
        <p:spPr>
          <a:xfrm>
            <a:off x="911214" y="2869917"/>
            <a:ext cx="10369571" cy="1289456"/>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a:t>（</a:t>
            </a:r>
            <a:r>
              <a:rPr lang="en-US" altLang="zh-CN" b="1"/>
              <a:t>11</a:t>
            </a:r>
            <a:r>
              <a:rPr lang="zh-CN" altLang="zh-CN" b="1"/>
              <a:t>）</a:t>
            </a:r>
            <a:r>
              <a:rPr lang="en-US" altLang="zh-CN" b="1"/>
              <a:t>LEAST</a:t>
            </a:r>
            <a:endParaRPr lang="zh-CN" altLang="zh-CN" b="1"/>
          </a:p>
          <a:p>
            <a:pPr marL="717550" algn="just">
              <a:lnSpc>
                <a:spcPct val="150000"/>
              </a:lnSpc>
            </a:pPr>
            <a:r>
              <a:rPr lang="zh-CN" altLang="zh-CN"/>
              <a:t>语法格式为：</a:t>
            </a:r>
            <a:r>
              <a:rPr lang="en-US" altLang="zh-CN" b="1">
                <a:solidFill>
                  <a:srgbClr val="0069B8"/>
                </a:solidFill>
              </a:rPr>
              <a:t>LEAST(&lt;</a:t>
            </a:r>
            <a:r>
              <a:rPr lang="zh-CN" altLang="zh-CN" b="1">
                <a:solidFill>
                  <a:srgbClr val="0069B8"/>
                </a:solidFill>
              </a:rPr>
              <a:t>值</a:t>
            </a:r>
            <a:r>
              <a:rPr lang="en-US" altLang="zh-CN" b="1">
                <a:solidFill>
                  <a:srgbClr val="0069B8"/>
                </a:solidFill>
              </a:rPr>
              <a:t>1&gt;,&lt;</a:t>
            </a:r>
            <a:r>
              <a:rPr lang="zh-CN" altLang="zh-CN" b="1">
                <a:solidFill>
                  <a:srgbClr val="0069B8"/>
                </a:solidFill>
              </a:rPr>
              <a:t>值</a:t>
            </a:r>
            <a:r>
              <a:rPr lang="en-US" altLang="zh-CN" b="1">
                <a:solidFill>
                  <a:srgbClr val="0069B8"/>
                </a:solidFill>
              </a:rPr>
              <a:t>2&gt;,</a:t>
            </a:r>
            <a:r>
              <a:rPr lang="zh-CN" altLang="zh-CN" b="1">
                <a:solidFill>
                  <a:srgbClr val="0069B8"/>
                </a:solidFill>
              </a:rPr>
              <a:t>…</a:t>
            </a:r>
            <a:r>
              <a:rPr lang="en-US" altLang="zh-CN" b="1">
                <a:solidFill>
                  <a:srgbClr val="0069B8"/>
                </a:solidFill>
              </a:rPr>
              <a:t>,&lt;</a:t>
            </a:r>
            <a:r>
              <a:rPr lang="zh-CN" altLang="zh-CN" b="1">
                <a:solidFill>
                  <a:srgbClr val="0069B8"/>
                </a:solidFill>
              </a:rPr>
              <a:t>值</a:t>
            </a:r>
            <a:r>
              <a:rPr lang="en-US" altLang="zh-CN" b="1">
                <a:solidFill>
                  <a:srgbClr val="0069B8"/>
                </a:solidFill>
              </a:rPr>
              <a:t>n&gt;)</a:t>
            </a:r>
            <a:r>
              <a:rPr lang="zh-CN" altLang="zh-CN"/>
              <a:t>，其中，值</a:t>
            </a:r>
            <a:r>
              <a:rPr lang="en-US" altLang="zh-CN"/>
              <a:t>n</a:t>
            </a:r>
            <a:r>
              <a:rPr lang="zh-CN" altLang="zh-CN"/>
              <a:t>表示参数列表中有</a:t>
            </a:r>
            <a:r>
              <a:rPr lang="en-US" altLang="zh-CN"/>
              <a:t>n</a:t>
            </a:r>
            <a:r>
              <a:rPr lang="zh-CN" altLang="zh-CN"/>
              <a:t>个值。存在两个或多个参数的情况下，返回最小值。若任意一个自变量为</a:t>
            </a:r>
            <a:r>
              <a:rPr lang="en-US" altLang="zh-CN"/>
              <a:t>NULL</a:t>
            </a:r>
            <a:r>
              <a:rPr lang="zh-CN" altLang="zh-CN"/>
              <a:t>，则</a:t>
            </a:r>
            <a:r>
              <a:rPr lang="en-US" altLang="zh-CN"/>
              <a:t>LEAST()</a:t>
            </a:r>
            <a:r>
              <a:rPr lang="zh-CN" altLang="zh-CN"/>
              <a:t>的返回值为</a:t>
            </a:r>
            <a:r>
              <a:rPr lang="en-US" altLang="zh-CN"/>
              <a:t>NULL</a:t>
            </a:r>
            <a:r>
              <a:rPr lang="zh-CN" altLang="zh-CN"/>
              <a:t>。</a:t>
            </a:r>
          </a:p>
        </p:txBody>
      </p:sp>
      <p:sp>
        <p:nvSpPr>
          <p:cNvPr id="16" name="矩形 15">
            <a:extLst>
              <a:ext uri="{FF2B5EF4-FFF2-40B4-BE49-F238E27FC236}">
                <a16:creationId xmlns:a16="http://schemas.microsoft.com/office/drawing/2014/main" id="{15C1CEDA-127F-4618-A096-94539DA12311}"/>
              </a:ext>
            </a:extLst>
          </p:cNvPr>
          <p:cNvSpPr/>
          <p:nvPr/>
        </p:nvSpPr>
        <p:spPr>
          <a:xfrm>
            <a:off x="911214" y="4358951"/>
            <a:ext cx="10369571" cy="1704954"/>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a:t>（</a:t>
            </a:r>
            <a:r>
              <a:rPr lang="en-US" altLang="zh-CN" b="1"/>
              <a:t>12</a:t>
            </a:r>
            <a:r>
              <a:rPr lang="zh-CN" altLang="zh-CN" b="1"/>
              <a:t>）</a:t>
            </a:r>
            <a:r>
              <a:rPr lang="en-US" altLang="zh-CN" b="1"/>
              <a:t>GREATEST</a:t>
            </a:r>
            <a:endParaRPr lang="zh-CN" altLang="zh-CN" b="1"/>
          </a:p>
          <a:p>
            <a:pPr marL="717550" algn="just">
              <a:lnSpc>
                <a:spcPct val="150000"/>
              </a:lnSpc>
            </a:pPr>
            <a:r>
              <a:rPr lang="zh-CN" altLang="zh-CN"/>
              <a:t>语法格式为：</a:t>
            </a:r>
            <a:r>
              <a:rPr lang="en-US" altLang="zh-CN" b="1">
                <a:solidFill>
                  <a:srgbClr val="0069B8"/>
                </a:solidFill>
              </a:rPr>
              <a:t>GREATEST (&lt;</a:t>
            </a:r>
            <a:r>
              <a:rPr lang="zh-CN" altLang="zh-CN" b="1">
                <a:solidFill>
                  <a:srgbClr val="0069B8"/>
                </a:solidFill>
              </a:rPr>
              <a:t>值</a:t>
            </a:r>
            <a:r>
              <a:rPr lang="en-US" altLang="zh-CN" b="1">
                <a:solidFill>
                  <a:srgbClr val="0069B8"/>
                </a:solidFill>
              </a:rPr>
              <a:t>1&gt;,&lt;</a:t>
            </a:r>
            <a:r>
              <a:rPr lang="zh-CN" altLang="zh-CN" b="1">
                <a:solidFill>
                  <a:srgbClr val="0069B8"/>
                </a:solidFill>
              </a:rPr>
              <a:t>值</a:t>
            </a:r>
            <a:r>
              <a:rPr lang="en-US" altLang="zh-CN" b="1">
                <a:solidFill>
                  <a:srgbClr val="0069B8"/>
                </a:solidFill>
              </a:rPr>
              <a:t>2&gt;,</a:t>
            </a:r>
            <a:r>
              <a:rPr lang="zh-CN" altLang="zh-CN" b="1">
                <a:solidFill>
                  <a:srgbClr val="0069B8"/>
                </a:solidFill>
              </a:rPr>
              <a:t>…</a:t>
            </a:r>
            <a:r>
              <a:rPr lang="en-US" altLang="zh-CN" b="1">
                <a:solidFill>
                  <a:srgbClr val="0069B8"/>
                </a:solidFill>
              </a:rPr>
              <a:t>,&lt;</a:t>
            </a:r>
            <a:r>
              <a:rPr lang="zh-CN" altLang="zh-CN" b="1">
                <a:solidFill>
                  <a:srgbClr val="0069B8"/>
                </a:solidFill>
              </a:rPr>
              <a:t>值</a:t>
            </a:r>
            <a:r>
              <a:rPr lang="en-US" altLang="zh-CN" b="1">
                <a:solidFill>
                  <a:srgbClr val="0069B8"/>
                </a:solidFill>
              </a:rPr>
              <a:t>n&gt;)</a:t>
            </a:r>
            <a:r>
              <a:rPr lang="zh-CN" altLang="zh-CN"/>
              <a:t>，其中，值</a:t>
            </a:r>
            <a:r>
              <a:rPr lang="en-US" altLang="zh-CN"/>
              <a:t>n</a:t>
            </a:r>
            <a:r>
              <a:rPr lang="zh-CN" altLang="zh-CN"/>
              <a:t>表示参数列表中有</a:t>
            </a:r>
            <a:r>
              <a:rPr lang="en-US" altLang="zh-CN"/>
              <a:t>n</a:t>
            </a:r>
            <a:r>
              <a:rPr lang="zh-CN" altLang="zh-CN"/>
              <a:t>个值。存在两个或多个参数的情况下，返回最大值。若任意一个自变量为</a:t>
            </a:r>
            <a:r>
              <a:rPr lang="en-US" altLang="zh-CN"/>
              <a:t>NULL</a:t>
            </a:r>
            <a:r>
              <a:rPr lang="zh-CN" altLang="zh-CN"/>
              <a:t>，则</a:t>
            </a:r>
            <a:r>
              <a:rPr lang="en-US" altLang="zh-CN"/>
              <a:t>GREATEST()</a:t>
            </a:r>
            <a:r>
              <a:rPr lang="zh-CN" altLang="zh-CN"/>
              <a:t>的返回值为</a:t>
            </a:r>
            <a:r>
              <a:rPr lang="en-US" altLang="zh-CN"/>
              <a:t>NULL</a:t>
            </a:r>
            <a:r>
              <a:rPr lang="zh-CN" altLang="zh-CN"/>
              <a:t>。</a:t>
            </a:r>
          </a:p>
        </p:txBody>
      </p:sp>
    </p:spTree>
    <p:extLst>
      <p:ext uri="{BB962C8B-B14F-4D97-AF65-F5344CB8AC3E}">
        <p14:creationId xmlns:p14="http://schemas.microsoft.com/office/powerpoint/2010/main" val="390555699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1"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ipe(up)">
                                      <p:cBhvr>
                                        <p:cTn id="21" dur="500"/>
                                        <p:tgtEl>
                                          <p:spTgt spid="14"/>
                                        </p:tgtEl>
                                      </p:cBhvr>
                                    </p:animEffect>
                                  </p:childTnLst>
                                </p:cTn>
                              </p:par>
                            </p:childTnLst>
                          </p:cTn>
                        </p:par>
                        <p:par>
                          <p:cTn id="22" fill="hold">
                            <p:stCondLst>
                              <p:cond delay="2500"/>
                            </p:stCondLst>
                            <p:childTnLst>
                              <p:par>
                                <p:cTn id="23" presetID="22" presetClass="entr" presetSubtype="1"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ipe(up)">
                                      <p:cBhvr>
                                        <p:cTn id="2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2" grpId="0"/>
      <p:bldP spid="14" grpId="0"/>
      <p:bldP spid="16" grpId="0"/>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1949573"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a:solidFill>
                  <a:srgbClr val="228EB0"/>
                </a:solidFill>
                <a:latin typeface="+mn-ea"/>
              </a:rPr>
              <a:t>1 </a:t>
            </a:r>
            <a:r>
              <a:rPr lang="zh-CN" altLang="en-US" sz="2800" b="1">
                <a:solidFill>
                  <a:srgbClr val="228EB0"/>
                </a:solidFill>
                <a:latin typeface="+mn-ea"/>
              </a:rPr>
              <a:t>判断语句</a:t>
            </a:r>
            <a:endParaRPr lang="zh-CN" altLang="en-US" sz="2800" b="1" dirty="0">
              <a:solidFill>
                <a:srgbClr val="228EB0"/>
              </a:solidFill>
              <a:latin typeface="+mn-ea"/>
            </a:endParaRPr>
          </a:p>
        </p:txBody>
      </p:sp>
      <p:sp>
        <p:nvSpPr>
          <p:cNvPr id="15" name="矩形 14">
            <a:extLst>
              <a:ext uri="{FF2B5EF4-FFF2-40B4-BE49-F238E27FC236}">
                <a16:creationId xmlns:a16="http://schemas.microsoft.com/office/drawing/2014/main" id="{5D3DD4E8-AAA3-49F1-B975-249560601AFC}"/>
              </a:ext>
            </a:extLst>
          </p:cNvPr>
          <p:cNvSpPr/>
          <p:nvPr/>
        </p:nvSpPr>
        <p:spPr>
          <a:xfrm>
            <a:off x="911211" y="1506544"/>
            <a:ext cx="10369571" cy="873957"/>
          </a:xfrm>
          <a:prstGeom prst="rect">
            <a:avLst/>
          </a:prstGeom>
        </p:spPr>
        <p:txBody>
          <a:bodyPr wrap="square">
            <a:spAutoFit/>
            <a:scene3d>
              <a:camera prst="orthographicFront"/>
              <a:lightRig rig="threePt" dir="t"/>
            </a:scene3d>
            <a:sp3d contourW="12700"/>
          </a:bodyPr>
          <a:lstStyle/>
          <a:p>
            <a:pPr marL="269875" lvl="0">
              <a:lnSpc>
                <a:spcPct val="150000"/>
              </a:lnSpc>
            </a:pPr>
            <a:r>
              <a:rPr lang="en-US" altLang="zh-CN" dirty="0"/>
              <a:t>2</a:t>
            </a:r>
            <a:r>
              <a:rPr lang="zh-CN" altLang="zh-CN" dirty="0"/>
              <a:t>）</a:t>
            </a:r>
            <a:r>
              <a:rPr lang="en-US" altLang="zh-CN" dirty="0"/>
              <a:t>SQL</a:t>
            </a:r>
            <a:r>
              <a:rPr lang="zh-CN" altLang="zh-CN" dirty="0"/>
              <a:t>程序中的</a:t>
            </a:r>
            <a:r>
              <a:rPr lang="en-US" altLang="zh-CN" dirty="0"/>
              <a:t>IF</a:t>
            </a:r>
            <a:r>
              <a:rPr lang="zh-CN" altLang="zh-CN" dirty="0"/>
              <a:t>基本语法格式</a:t>
            </a:r>
            <a:endParaRPr lang="en-US" altLang="zh-CN" dirty="0"/>
          </a:p>
          <a:p>
            <a:pPr marL="269875">
              <a:lnSpc>
                <a:spcPct val="150000"/>
              </a:lnSpc>
            </a:pPr>
            <a:r>
              <a:rPr lang="en-US" altLang="zh-CN" dirty="0"/>
              <a:t>IF</a:t>
            </a:r>
            <a:r>
              <a:rPr lang="zh-CN" altLang="en-US" dirty="0"/>
              <a:t>语句被用在</a:t>
            </a:r>
            <a:r>
              <a:rPr lang="en-US" altLang="zh-CN" dirty="0"/>
              <a:t>SQL</a:t>
            </a:r>
            <a:r>
              <a:rPr lang="zh-CN" altLang="zh-CN" dirty="0"/>
              <a:t>程序中进行条件判断</a:t>
            </a:r>
            <a:r>
              <a:rPr lang="zh-CN" altLang="en-US" dirty="0"/>
              <a:t>时的语法格式为：</a:t>
            </a:r>
            <a:endParaRPr lang="zh-CN" altLang="zh-CN" dirty="0"/>
          </a:p>
        </p:txBody>
      </p:sp>
      <p:sp>
        <p:nvSpPr>
          <p:cNvPr id="16" name="矩形 15">
            <a:extLst>
              <a:ext uri="{FF2B5EF4-FFF2-40B4-BE49-F238E27FC236}">
                <a16:creationId xmlns:a16="http://schemas.microsoft.com/office/drawing/2014/main" id="{3159BEFD-D66D-4F20-AEB7-5C6CD7ED8015}"/>
              </a:ext>
            </a:extLst>
          </p:cNvPr>
          <p:cNvSpPr/>
          <p:nvPr/>
        </p:nvSpPr>
        <p:spPr>
          <a:xfrm>
            <a:off x="2344205" y="2485649"/>
            <a:ext cx="7503582" cy="3023705"/>
          </a:xfrm>
          <a:prstGeom prst="rect">
            <a:avLst/>
          </a:prstGeom>
          <a:solidFill>
            <a:schemeClr val="accent1">
              <a:lumMod val="20000"/>
              <a:lumOff val="80000"/>
            </a:schemeClr>
          </a:solidFill>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25000"/>
              </a:lnSpc>
            </a:pPr>
            <a:r>
              <a:rPr lang="en-US" altLang="zh-CN" b="1" dirty="0"/>
              <a:t>IF &lt;</a:t>
            </a:r>
            <a:r>
              <a:rPr lang="zh-CN" altLang="zh-CN" b="1" dirty="0"/>
              <a:t>条件表达式</a:t>
            </a:r>
            <a:r>
              <a:rPr lang="en-US" altLang="zh-CN" b="1" dirty="0"/>
              <a:t>1&gt;</a:t>
            </a:r>
            <a:endParaRPr lang="zh-CN" altLang="zh-CN" b="1" dirty="0"/>
          </a:p>
          <a:p>
            <a:pPr>
              <a:lnSpc>
                <a:spcPct val="125000"/>
              </a:lnSpc>
            </a:pPr>
            <a:r>
              <a:rPr lang="en-US" altLang="zh-CN" b="1" dirty="0"/>
              <a:t>THEN &lt;</a:t>
            </a:r>
            <a:r>
              <a:rPr lang="zh-CN" altLang="zh-CN" b="1" dirty="0"/>
              <a:t>语句列表</a:t>
            </a:r>
            <a:r>
              <a:rPr lang="en-US" altLang="zh-CN" b="1" dirty="0"/>
              <a:t>1&gt;</a:t>
            </a:r>
            <a:endParaRPr lang="zh-CN" altLang="zh-CN" b="1" dirty="0"/>
          </a:p>
          <a:p>
            <a:pPr>
              <a:lnSpc>
                <a:spcPct val="125000"/>
              </a:lnSpc>
            </a:pPr>
            <a:r>
              <a:rPr lang="en-US" altLang="zh-CN" b="1" dirty="0"/>
              <a:t>[ELSE</a:t>
            </a:r>
            <a:endParaRPr lang="zh-CN" altLang="zh-CN" b="1" dirty="0"/>
          </a:p>
          <a:p>
            <a:pPr>
              <a:lnSpc>
                <a:spcPct val="125000"/>
              </a:lnSpc>
            </a:pPr>
            <a:r>
              <a:rPr lang="en-US" altLang="zh-CN" b="1" dirty="0"/>
              <a:t>IF &lt;</a:t>
            </a:r>
            <a:r>
              <a:rPr lang="zh-CN" altLang="zh-CN" b="1" dirty="0"/>
              <a:t>条件表达式</a:t>
            </a:r>
            <a:r>
              <a:rPr lang="en-US" altLang="zh-CN" b="1" dirty="0"/>
              <a:t>2&gt; </a:t>
            </a:r>
            <a:endParaRPr lang="zh-CN" altLang="zh-CN" b="1" dirty="0"/>
          </a:p>
          <a:p>
            <a:pPr>
              <a:lnSpc>
                <a:spcPct val="125000"/>
              </a:lnSpc>
            </a:pPr>
            <a:r>
              <a:rPr lang="en-US" altLang="zh-CN" b="1" dirty="0"/>
              <a:t>THEN &lt;</a:t>
            </a:r>
            <a:r>
              <a:rPr lang="zh-CN" altLang="zh-CN" b="1" dirty="0"/>
              <a:t>语句列表</a:t>
            </a:r>
            <a:r>
              <a:rPr lang="en-US" altLang="zh-CN" b="1" dirty="0"/>
              <a:t>2&gt;]</a:t>
            </a:r>
            <a:endParaRPr lang="zh-CN" altLang="zh-CN" b="1" dirty="0"/>
          </a:p>
          <a:p>
            <a:pPr>
              <a:lnSpc>
                <a:spcPct val="125000"/>
              </a:lnSpc>
            </a:pPr>
            <a:r>
              <a:rPr lang="en-US" altLang="zh-CN" b="1" dirty="0"/>
              <a:t>… </a:t>
            </a:r>
            <a:endParaRPr lang="zh-CN" altLang="zh-CN" b="1" dirty="0"/>
          </a:p>
          <a:p>
            <a:pPr>
              <a:lnSpc>
                <a:spcPct val="125000"/>
              </a:lnSpc>
            </a:pPr>
            <a:r>
              <a:rPr lang="en-US" altLang="zh-CN" b="1" dirty="0"/>
              <a:t>[ELSE &lt;</a:t>
            </a:r>
            <a:r>
              <a:rPr lang="zh-CN" altLang="zh-CN" b="1" dirty="0"/>
              <a:t>语句列表</a:t>
            </a:r>
            <a:r>
              <a:rPr lang="en-US" altLang="zh-CN" b="1" dirty="0"/>
              <a:t>n&gt;]</a:t>
            </a:r>
            <a:endParaRPr lang="zh-CN" altLang="zh-CN" b="1" dirty="0"/>
          </a:p>
          <a:p>
            <a:pPr>
              <a:lnSpc>
                <a:spcPct val="125000"/>
              </a:lnSpc>
            </a:pPr>
            <a:r>
              <a:rPr lang="en-US" altLang="zh-CN" b="1" dirty="0"/>
              <a:t>END IF</a:t>
            </a:r>
            <a:endParaRPr lang="zh-CN" altLang="zh-CN" b="1" dirty="0"/>
          </a:p>
        </p:txBody>
      </p:sp>
      <p:sp>
        <p:nvSpPr>
          <p:cNvPr id="17" name="矩形 16">
            <a:extLst>
              <a:ext uri="{FF2B5EF4-FFF2-40B4-BE49-F238E27FC236}">
                <a16:creationId xmlns:a16="http://schemas.microsoft.com/office/drawing/2014/main" id="{40B6D617-6EA8-4615-9ACD-05265BFFBF77}"/>
              </a:ext>
            </a:extLst>
          </p:cNvPr>
          <p:cNvSpPr/>
          <p:nvPr/>
        </p:nvSpPr>
        <p:spPr>
          <a:xfrm>
            <a:off x="911211" y="5614502"/>
            <a:ext cx="10369571" cy="458459"/>
          </a:xfrm>
          <a:prstGeom prst="rect">
            <a:avLst/>
          </a:prstGeom>
        </p:spPr>
        <p:txBody>
          <a:bodyPr wrap="square">
            <a:spAutoFit/>
            <a:scene3d>
              <a:camera prst="orthographicFront"/>
              <a:lightRig rig="threePt" dir="t"/>
            </a:scene3d>
            <a:sp3d contourW="12700"/>
          </a:bodyPr>
          <a:lstStyle/>
          <a:p>
            <a:pPr marL="285750" lvl="0" indent="-285750">
              <a:lnSpc>
                <a:spcPct val="150000"/>
              </a:lnSpc>
              <a:buFont typeface="Arial" panose="020B0604020202020204" pitchFamily="34" charset="0"/>
              <a:buChar char="•"/>
            </a:pPr>
            <a:r>
              <a:rPr lang="en-US" altLang="zh-CN" b="1" dirty="0"/>
              <a:t>&lt;</a:t>
            </a:r>
            <a:r>
              <a:rPr lang="zh-CN" altLang="zh-CN" b="1" dirty="0"/>
              <a:t>语句列表</a:t>
            </a:r>
            <a:r>
              <a:rPr lang="en-US" altLang="zh-CN" b="1" dirty="0"/>
              <a:t>&gt;</a:t>
            </a:r>
            <a:r>
              <a:rPr lang="zh-CN" altLang="zh-CN" b="1" dirty="0"/>
              <a:t>：</a:t>
            </a:r>
            <a:r>
              <a:rPr lang="zh-CN" altLang="zh-CN" dirty="0"/>
              <a:t>每个语句列表都必须包含</a:t>
            </a:r>
            <a:r>
              <a:rPr lang="en-US" altLang="zh-CN" dirty="0"/>
              <a:t>1</a:t>
            </a:r>
            <a:r>
              <a:rPr lang="zh-CN" altLang="zh-CN" dirty="0"/>
              <a:t>条或</a:t>
            </a:r>
            <a:r>
              <a:rPr lang="en-US" altLang="zh-CN" dirty="0"/>
              <a:t>1</a:t>
            </a:r>
            <a:r>
              <a:rPr lang="zh-CN" altLang="zh-CN" dirty="0"/>
              <a:t>条以上的</a:t>
            </a:r>
            <a:r>
              <a:rPr lang="en-US" altLang="zh-CN" dirty="0"/>
              <a:t>SQL</a:t>
            </a:r>
            <a:r>
              <a:rPr lang="zh-CN" altLang="zh-CN" dirty="0"/>
              <a:t>语句。</a:t>
            </a:r>
          </a:p>
        </p:txBody>
      </p:sp>
    </p:spTree>
    <p:extLst>
      <p:ext uri="{BB962C8B-B14F-4D97-AF65-F5344CB8AC3E}">
        <p14:creationId xmlns:p14="http://schemas.microsoft.com/office/powerpoint/2010/main" val="115041604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up)">
                                      <p:cBhvr>
                                        <p:cTn id="17" dur="500"/>
                                        <p:tgtEl>
                                          <p:spTgt spid="15"/>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wipe(left)">
                                      <p:cBhvr>
                                        <p:cTn id="21" dur="500"/>
                                        <p:tgtEl>
                                          <p:spTgt spid="16"/>
                                        </p:tgtEl>
                                      </p:cBhvr>
                                    </p:animEffect>
                                  </p:childTnLst>
                                </p:cTn>
                              </p:par>
                            </p:childTnLst>
                          </p:cTn>
                        </p:par>
                        <p:par>
                          <p:cTn id="22" fill="hold">
                            <p:stCondLst>
                              <p:cond delay="2500"/>
                            </p:stCondLst>
                            <p:childTnLst>
                              <p:par>
                                <p:cTn id="23" presetID="22" presetClass="entr" presetSubtype="1"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wipe(up)">
                                      <p:cBhvr>
                                        <p:cTn id="2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15" grpId="0"/>
      <p:bldP spid="16" grpId="0" animBg="1"/>
      <p:bldP spid="17" grpId="0"/>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BCE2F27-1948-4AAF-B7D2-B7B4F23C2784}"/>
              </a:ext>
            </a:extLst>
          </p:cNvPr>
          <p:cNvSpPr/>
          <p:nvPr/>
        </p:nvSpPr>
        <p:spPr>
          <a:xfrm>
            <a:off x="911214" y="1395309"/>
            <a:ext cx="10369571" cy="458459"/>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a:t>【实例</a:t>
            </a:r>
            <a:r>
              <a:rPr lang="en-US" altLang="zh-CN" b="1"/>
              <a:t>10-42</a:t>
            </a:r>
            <a:r>
              <a:rPr lang="zh-CN" altLang="zh-CN" b="1"/>
              <a:t>】</a:t>
            </a:r>
            <a:r>
              <a:rPr lang="zh-CN" altLang="zh-CN"/>
              <a:t>：</a:t>
            </a:r>
            <a:r>
              <a:rPr lang="zh-CN" altLang="zh-CN">
                <a:effectLst>
                  <a:outerShdw blurRad="50800" dist="50800" dir="5400000" sx="1000" sy="1000" algn="ctr">
                    <a:srgbClr val="000000"/>
                  </a:outerShdw>
                </a:effectLst>
              </a:rPr>
              <a:t>通过</a:t>
            </a:r>
            <a:r>
              <a:rPr lang="zh-CN" altLang="zh-CN"/>
              <a:t>学号判断某学生是否属于软件</a:t>
            </a:r>
            <a:r>
              <a:rPr lang="en-US" altLang="zh-CN"/>
              <a:t>1</a:t>
            </a:r>
            <a:r>
              <a:rPr lang="zh-CN" altLang="zh-CN"/>
              <a:t>班。</a:t>
            </a:r>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1949573" cy="523220"/>
          </a:xfrm>
          <a:prstGeom prst="rect">
            <a:avLst/>
          </a:prstGeom>
          <a:noFill/>
        </p:spPr>
        <p:txBody>
          <a:bodyPr wrap="none" rtlCol="0">
            <a:spAutoFit/>
            <a:scene3d>
              <a:camera prst="orthographicFront"/>
              <a:lightRig rig="threePt" dir="t"/>
            </a:scene3d>
            <a:sp3d contourW="12700"/>
          </a:bodyPr>
          <a:lstStyle/>
          <a:p>
            <a:pPr lvl="0">
              <a:defRPr/>
            </a:pPr>
            <a:r>
              <a:rPr lang="en-US" altLang="zh-CN" sz="2800" b="1">
                <a:solidFill>
                  <a:srgbClr val="228EB0"/>
                </a:solidFill>
                <a:latin typeface="+mn-ea"/>
              </a:rPr>
              <a:t>1 </a:t>
            </a:r>
            <a:r>
              <a:rPr lang="zh-CN" altLang="en-US" sz="2800" b="1">
                <a:solidFill>
                  <a:srgbClr val="228EB0"/>
                </a:solidFill>
                <a:latin typeface="+mn-ea"/>
              </a:rPr>
              <a:t>判断语句</a:t>
            </a:r>
            <a:endParaRPr lang="zh-CN" altLang="en-US" sz="2800" b="1" dirty="0">
              <a:solidFill>
                <a:srgbClr val="228EB0"/>
              </a:solidFill>
              <a:latin typeface="+mn-ea"/>
            </a:endParaRPr>
          </a:p>
        </p:txBody>
      </p:sp>
      <p:pic>
        <p:nvPicPr>
          <p:cNvPr id="5" name="图片 4">
            <a:extLst>
              <a:ext uri="{FF2B5EF4-FFF2-40B4-BE49-F238E27FC236}">
                <a16:creationId xmlns:a16="http://schemas.microsoft.com/office/drawing/2014/main" id="{B47AD7A4-8A73-4D93-9D2A-E8CFE3B70E3C}"/>
              </a:ext>
            </a:extLst>
          </p:cNvPr>
          <p:cNvPicPr>
            <a:picLocks noChangeAspect="1"/>
          </p:cNvPicPr>
          <p:nvPr/>
        </p:nvPicPr>
        <p:blipFill>
          <a:blip r:embed="rId3"/>
          <a:stretch>
            <a:fillRect/>
          </a:stretch>
        </p:blipFill>
        <p:spPr>
          <a:xfrm>
            <a:off x="1581044" y="2128242"/>
            <a:ext cx="4722857" cy="3900000"/>
          </a:xfrm>
          <a:prstGeom prst="rect">
            <a:avLst/>
          </a:prstGeom>
        </p:spPr>
      </p:pic>
      <p:pic>
        <p:nvPicPr>
          <p:cNvPr id="6" name="图片 5">
            <a:extLst>
              <a:ext uri="{FF2B5EF4-FFF2-40B4-BE49-F238E27FC236}">
                <a16:creationId xmlns:a16="http://schemas.microsoft.com/office/drawing/2014/main" id="{E193D872-B244-4F3E-A296-4C2831B03904}"/>
              </a:ext>
            </a:extLst>
          </p:cNvPr>
          <p:cNvPicPr>
            <a:picLocks noChangeAspect="1"/>
          </p:cNvPicPr>
          <p:nvPr/>
        </p:nvPicPr>
        <p:blipFill>
          <a:blip r:embed="rId4"/>
          <a:stretch>
            <a:fillRect/>
          </a:stretch>
        </p:blipFill>
        <p:spPr>
          <a:xfrm>
            <a:off x="6656414" y="2128242"/>
            <a:ext cx="3865714" cy="548572"/>
          </a:xfrm>
          <a:prstGeom prst="rect">
            <a:avLst/>
          </a:prstGeom>
        </p:spPr>
      </p:pic>
      <p:pic>
        <p:nvPicPr>
          <p:cNvPr id="7" name="图片 6">
            <a:extLst>
              <a:ext uri="{FF2B5EF4-FFF2-40B4-BE49-F238E27FC236}">
                <a16:creationId xmlns:a16="http://schemas.microsoft.com/office/drawing/2014/main" id="{4DED81B1-5DA4-4ADF-849E-18944466AA8A}"/>
              </a:ext>
            </a:extLst>
          </p:cNvPr>
          <p:cNvPicPr>
            <a:picLocks noChangeAspect="1"/>
          </p:cNvPicPr>
          <p:nvPr/>
        </p:nvPicPr>
        <p:blipFill>
          <a:blip r:embed="rId5"/>
          <a:stretch>
            <a:fillRect/>
          </a:stretch>
        </p:blipFill>
        <p:spPr>
          <a:xfrm>
            <a:off x="7462128" y="3211647"/>
            <a:ext cx="2254286" cy="591429"/>
          </a:xfrm>
          <a:prstGeom prst="rect">
            <a:avLst/>
          </a:prstGeom>
        </p:spPr>
      </p:pic>
      <p:pic>
        <p:nvPicPr>
          <p:cNvPr id="8" name="图片 7">
            <a:extLst>
              <a:ext uri="{FF2B5EF4-FFF2-40B4-BE49-F238E27FC236}">
                <a16:creationId xmlns:a16="http://schemas.microsoft.com/office/drawing/2014/main" id="{1FD024C1-B74F-4409-B195-A208BDB42B8C}"/>
              </a:ext>
            </a:extLst>
          </p:cNvPr>
          <p:cNvPicPr>
            <a:picLocks noChangeAspect="1"/>
          </p:cNvPicPr>
          <p:nvPr/>
        </p:nvPicPr>
        <p:blipFill>
          <a:blip r:embed="rId6"/>
          <a:stretch>
            <a:fillRect/>
          </a:stretch>
        </p:blipFill>
        <p:spPr>
          <a:xfrm>
            <a:off x="6656414" y="4337909"/>
            <a:ext cx="3865714" cy="574286"/>
          </a:xfrm>
          <a:prstGeom prst="rect">
            <a:avLst/>
          </a:prstGeom>
        </p:spPr>
      </p:pic>
      <p:pic>
        <p:nvPicPr>
          <p:cNvPr id="9" name="图片 8">
            <a:extLst>
              <a:ext uri="{FF2B5EF4-FFF2-40B4-BE49-F238E27FC236}">
                <a16:creationId xmlns:a16="http://schemas.microsoft.com/office/drawing/2014/main" id="{BA3CF996-7D89-4B53-9E4D-11FACABD964A}"/>
              </a:ext>
            </a:extLst>
          </p:cNvPr>
          <p:cNvPicPr>
            <a:picLocks noChangeAspect="1"/>
          </p:cNvPicPr>
          <p:nvPr/>
        </p:nvPicPr>
        <p:blipFill>
          <a:blip r:embed="rId7"/>
          <a:stretch>
            <a:fillRect/>
          </a:stretch>
        </p:blipFill>
        <p:spPr>
          <a:xfrm>
            <a:off x="7470700" y="5447029"/>
            <a:ext cx="2237143" cy="574286"/>
          </a:xfrm>
          <a:prstGeom prst="rect">
            <a:avLst/>
          </a:prstGeom>
        </p:spPr>
      </p:pic>
    </p:spTree>
    <p:extLst>
      <p:ext uri="{BB962C8B-B14F-4D97-AF65-F5344CB8AC3E}">
        <p14:creationId xmlns:p14="http://schemas.microsoft.com/office/powerpoint/2010/main" val="117377096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left)">
                                      <p:cBhvr>
                                        <p:cTn id="21" dur="500"/>
                                        <p:tgtEl>
                                          <p:spTgt spid="5"/>
                                        </p:tgtEl>
                                      </p:cBhvr>
                                    </p:animEffect>
                                  </p:childTnLst>
                                </p:cTn>
                              </p:par>
                            </p:childTnLst>
                          </p:cTn>
                        </p:par>
                        <p:par>
                          <p:cTn id="22" fill="hold">
                            <p:stCondLst>
                              <p:cond delay="2500"/>
                            </p:stCondLst>
                            <p:childTnLst>
                              <p:par>
                                <p:cTn id="23" presetID="22" presetClass="entr" presetSubtype="8"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left)">
                                      <p:cBhvr>
                                        <p:cTn id="25" dur="500"/>
                                        <p:tgtEl>
                                          <p:spTgt spid="6"/>
                                        </p:tgtEl>
                                      </p:cBhvr>
                                    </p:animEffect>
                                  </p:childTnLst>
                                </p:cTn>
                              </p:par>
                            </p:childTnLst>
                          </p:cTn>
                        </p:par>
                        <p:par>
                          <p:cTn id="26" fill="hold">
                            <p:stCondLst>
                              <p:cond delay="3000"/>
                            </p:stCondLst>
                            <p:childTnLst>
                              <p:par>
                                <p:cTn id="27" presetID="22" presetClass="entr" presetSubtype="8" fill="hold"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left)">
                                      <p:cBhvr>
                                        <p:cTn id="29" dur="500"/>
                                        <p:tgtEl>
                                          <p:spTgt spid="7"/>
                                        </p:tgtEl>
                                      </p:cBhvr>
                                    </p:animEffect>
                                  </p:childTnLst>
                                </p:cTn>
                              </p:par>
                            </p:childTnLst>
                          </p:cTn>
                        </p:par>
                        <p:par>
                          <p:cTn id="30" fill="hold">
                            <p:stCondLst>
                              <p:cond delay="3500"/>
                            </p:stCondLst>
                            <p:childTnLst>
                              <p:par>
                                <p:cTn id="31" presetID="22" presetClass="entr" presetSubtype="8" fill="hold"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wipe(left)">
                                      <p:cBhvr>
                                        <p:cTn id="33" dur="500"/>
                                        <p:tgtEl>
                                          <p:spTgt spid="8"/>
                                        </p:tgtEl>
                                      </p:cBhvr>
                                    </p:animEffect>
                                  </p:childTnLst>
                                </p:cTn>
                              </p:par>
                            </p:childTnLst>
                          </p:cTn>
                        </p:par>
                        <p:par>
                          <p:cTn id="34" fill="hold">
                            <p:stCondLst>
                              <p:cond delay="4000"/>
                            </p:stCondLst>
                            <p:childTnLst>
                              <p:par>
                                <p:cTn id="35" presetID="22" presetClass="entr" presetSubtype="8" fill="hold"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left)">
                                      <p:cBhvr>
                                        <p:cTn id="3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2" grpId="0"/>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1949573"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a:solidFill>
                  <a:srgbClr val="228EB0"/>
                </a:solidFill>
                <a:latin typeface="+mn-ea"/>
              </a:rPr>
              <a:t>1 </a:t>
            </a:r>
            <a:r>
              <a:rPr lang="zh-CN" altLang="en-US" sz="2800" b="1">
                <a:solidFill>
                  <a:srgbClr val="228EB0"/>
                </a:solidFill>
                <a:latin typeface="+mn-ea"/>
              </a:rPr>
              <a:t>判断语句</a:t>
            </a:r>
            <a:endParaRPr lang="zh-CN" altLang="en-US" sz="2800" b="1" dirty="0">
              <a:solidFill>
                <a:srgbClr val="228EB0"/>
              </a:solidFill>
              <a:latin typeface="+mn-ea"/>
            </a:endParaRPr>
          </a:p>
        </p:txBody>
      </p:sp>
      <p:sp>
        <p:nvSpPr>
          <p:cNvPr id="12" name="矩形 11">
            <a:extLst>
              <a:ext uri="{FF2B5EF4-FFF2-40B4-BE49-F238E27FC236}">
                <a16:creationId xmlns:a16="http://schemas.microsoft.com/office/drawing/2014/main" id="{7B67816F-2CF8-4669-95CA-B56176B8F8A2}"/>
              </a:ext>
            </a:extLst>
          </p:cNvPr>
          <p:cNvSpPr/>
          <p:nvPr/>
        </p:nvSpPr>
        <p:spPr>
          <a:xfrm>
            <a:off x="911212" y="1380984"/>
            <a:ext cx="10369571" cy="1289456"/>
          </a:xfrm>
          <a:prstGeom prst="rect">
            <a:avLst/>
          </a:prstGeom>
        </p:spPr>
        <p:txBody>
          <a:bodyPr wrap="square">
            <a:spAutoFit/>
            <a:scene3d>
              <a:camera prst="orthographicFront"/>
              <a:lightRig rig="threePt" dir="t"/>
            </a:scene3d>
            <a:sp3d contourW="12700"/>
          </a:bodyPr>
          <a:lstStyle/>
          <a:p>
            <a:pPr algn="just">
              <a:lnSpc>
                <a:spcPct val="150000"/>
              </a:lnSpc>
            </a:pPr>
            <a:r>
              <a:rPr lang="en-US" altLang="zh-CN" b="1" dirty="0"/>
              <a:t>(1</a:t>
            </a:r>
            <a:r>
              <a:rPr lang="zh-CN" altLang="zh-CN" b="1" dirty="0"/>
              <a:t>）</a:t>
            </a:r>
            <a:r>
              <a:rPr lang="en-US" altLang="zh-CN" b="1" dirty="0"/>
              <a:t>CASE</a:t>
            </a:r>
            <a:r>
              <a:rPr lang="zh-CN" altLang="en-US" b="1" dirty="0"/>
              <a:t>判断语句</a:t>
            </a:r>
            <a:endParaRPr lang="en-US" altLang="zh-CN" b="1" dirty="0"/>
          </a:p>
          <a:p>
            <a:pPr marL="360363" algn="just">
              <a:lnSpc>
                <a:spcPct val="150000"/>
              </a:lnSpc>
            </a:pPr>
            <a:r>
              <a:rPr lang="en-US" altLang="zh-CN" dirty="0"/>
              <a:t>CASE</a:t>
            </a:r>
            <a:r>
              <a:rPr lang="zh-CN" altLang="zh-CN" dirty="0"/>
              <a:t>语句同样即</a:t>
            </a:r>
            <a:r>
              <a:rPr lang="zh-CN" altLang="en-US" dirty="0"/>
              <a:t>可以</a:t>
            </a:r>
            <a:r>
              <a:rPr lang="zh-CN" altLang="zh-CN" dirty="0"/>
              <a:t>被用来在</a:t>
            </a:r>
            <a:r>
              <a:rPr lang="en-US" altLang="zh-CN" dirty="0"/>
              <a:t>SQL</a:t>
            </a:r>
            <a:r>
              <a:rPr lang="zh-CN" altLang="zh-CN" dirty="0"/>
              <a:t>语句中进行条件判断，也</a:t>
            </a:r>
            <a:r>
              <a:rPr lang="zh-CN" altLang="en-US" dirty="0"/>
              <a:t>可以</a:t>
            </a:r>
            <a:r>
              <a:rPr lang="zh-CN" altLang="zh-CN" dirty="0"/>
              <a:t>被用来在函数或存储过程等程序中进行条件判断。</a:t>
            </a:r>
          </a:p>
        </p:txBody>
      </p:sp>
      <p:sp>
        <p:nvSpPr>
          <p:cNvPr id="15" name="矩形 14">
            <a:extLst>
              <a:ext uri="{FF2B5EF4-FFF2-40B4-BE49-F238E27FC236}">
                <a16:creationId xmlns:a16="http://schemas.microsoft.com/office/drawing/2014/main" id="{5D3DD4E8-AAA3-49F1-B975-249560601AFC}"/>
              </a:ext>
            </a:extLst>
          </p:cNvPr>
          <p:cNvSpPr/>
          <p:nvPr/>
        </p:nvSpPr>
        <p:spPr>
          <a:xfrm>
            <a:off x="911211" y="2718817"/>
            <a:ext cx="10369571" cy="872034"/>
          </a:xfrm>
          <a:prstGeom prst="rect">
            <a:avLst/>
          </a:prstGeom>
        </p:spPr>
        <p:txBody>
          <a:bodyPr wrap="square">
            <a:spAutoFit/>
            <a:scene3d>
              <a:camera prst="orthographicFront"/>
              <a:lightRig rig="threePt" dir="t"/>
            </a:scene3d>
            <a:sp3d contourW="12700"/>
          </a:bodyPr>
          <a:lstStyle/>
          <a:p>
            <a:pPr marL="269875" lvl="0">
              <a:lnSpc>
                <a:spcPct val="150000"/>
              </a:lnSpc>
            </a:pPr>
            <a:r>
              <a:rPr lang="en-US" altLang="zh-CN" dirty="0"/>
              <a:t>1</a:t>
            </a:r>
            <a:r>
              <a:rPr lang="zh-CN" altLang="zh-CN" dirty="0"/>
              <a:t>）</a:t>
            </a:r>
            <a:r>
              <a:rPr lang="en-US" altLang="zh-CN" dirty="0"/>
              <a:t>SQL</a:t>
            </a:r>
            <a:r>
              <a:rPr lang="zh-CN" altLang="zh-CN" dirty="0"/>
              <a:t>语句中的</a:t>
            </a:r>
            <a:r>
              <a:rPr lang="en-US" altLang="zh-CN" dirty="0"/>
              <a:t>CASE</a:t>
            </a:r>
            <a:r>
              <a:rPr lang="zh-CN" altLang="en-US" dirty="0"/>
              <a:t>判断语句</a:t>
            </a:r>
            <a:endParaRPr lang="zh-CN" altLang="zh-CN" dirty="0"/>
          </a:p>
          <a:p>
            <a:pPr marL="630238" algn="just">
              <a:lnSpc>
                <a:spcPct val="150000"/>
              </a:lnSpc>
            </a:pPr>
            <a:r>
              <a:rPr lang="en-US" altLang="zh-CN" dirty="0"/>
              <a:t>CASE</a:t>
            </a:r>
            <a:r>
              <a:rPr lang="zh-CN" altLang="en-US" dirty="0"/>
              <a:t>语句被用在</a:t>
            </a:r>
            <a:r>
              <a:rPr lang="en-US" altLang="zh-CN" dirty="0"/>
              <a:t>SQL</a:t>
            </a:r>
            <a:r>
              <a:rPr lang="zh-CN" altLang="zh-CN" dirty="0"/>
              <a:t>语句中进行条件判断</a:t>
            </a:r>
            <a:r>
              <a:rPr lang="zh-CN" altLang="en-US" dirty="0"/>
              <a:t>时的语法格式有两种。第一种语法格式为：</a:t>
            </a:r>
            <a:endParaRPr lang="zh-CN" altLang="zh-CN" dirty="0"/>
          </a:p>
        </p:txBody>
      </p:sp>
      <p:sp>
        <p:nvSpPr>
          <p:cNvPr id="14" name="矩形 13">
            <a:extLst>
              <a:ext uri="{FF2B5EF4-FFF2-40B4-BE49-F238E27FC236}">
                <a16:creationId xmlns:a16="http://schemas.microsoft.com/office/drawing/2014/main" id="{BC3431ED-19FF-4670-8E93-E8DD09CBEC0D}"/>
              </a:ext>
            </a:extLst>
          </p:cNvPr>
          <p:cNvSpPr/>
          <p:nvPr/>
        </p:nvSpPr>
        <p:spPr>
          <a:xfrm>
            <a:off x="2344205" y="3832178"/>
            <a:ext cx="7503582" cy="2322041"/>
          </a:xfrm>
          <a:prstGeom prst="rect">
            <a:avLst/>
          </a:prstGeom>
          <a:solidFill>
            <a:schemeClr val="accent1">
              <a:lumMod val="20000"/>
              <a:lumOff val="80000"/>
            </a:schemeClr>
          </a:solidFill>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25000"/>
              </a:lnSpc>
            </a:pPr>
            <a:r>
              <a:rPr lang="en-US" altLang="zh-CN" b="1" dirty="0"/>
              <a:t>CASE &lt;</a:t>
            </a:r>
            <a:r>
              <a:rPr lang="zh-CN" altLang="zh-CN" b="1" dirty="0"/>
              <a:t>条件表达式</a:t>
            </a:r>
            <a:r>
              <a:rPr lang="en-US" altLang="zh-CN" b="1" dirty="0"/>
              <a:t>&gt;</a:t>
            </a:r>
            <a:endParaRPr lang="zh-CN" altLang="zh-CN" b="1" dirty="0"/>
          </a:p>
          <a:p>
            <a:pPr>
              <a:lnSpc>
                <a:spcPct val="125000"/>
              </a:lnSpc>
            </a:pPr>
            <a:r>
              <a:rPr lang="en-US" altLang="zh-CN" b="1" dirty="0"/>
              <a:t>WHEN &lt;</a:t>
            </a:r>
            <a:r>
              <a:rPr lang="zh-CN" altLang="zh-CN" b="1" dirty="0"/>
              <a:t>表达式</a:t>
            </a:r>
            <a:r>
              <a:rPr lang="en-US" altLang="zh-CN" b="1" dirty="0"/>
              <a:t>1&gt; THEN &lt;</a:t>
            </a:r>
            <a:r>
              <a:rPr lang="zh-CN" altLang="zh-CN" b="1" dirty="0"/>
              <a:t>结果表达式</a:t>
            </a:r>
            <a:r>
              <a:rPr lang="en-US" altLang="zh-CN" b="1" dirty="0"/>
              <a:t>1&gt;</a:t>
            </a:r>
            <a:endParaRPr lang="zh-CN" altLang="zh-CN" b="1" dirty="0"/>
          </a:p>
          <a:p>
            <a:pPr>
              <a:lnSpc>
                <a:spcPct val="125000"/>
              </a:lnSpc>
            </a:pPr>
            <a:r>
              <a:rPr lang="en-US" altLang="zh-CN" b="1" dirty="0"/>
              <a:t>[WHEN </a:t>
            </a:r>
            <a:r>
              <a:rPr lang="zh-CN" altLang="zh-CN" b="1" dirty="0"/>
              <a:t>表达式</a:t>
            </a:r>
            <a:r>
              <a:rPr lang="en-US" altLang="zh-CN" b="1" dirty="0"/>
              <a:t>2 THEN &lt;</a:t>
            </a:r>
            <a:r>
              <a:rPr lang="zh-CN" altLang="zh-CN" b="1" dirty="0"/>
              <a:t>结果表达式</a:t>
            </a:r>
            <a:r>
              <a:rPr lang="en-US" altLang="zh-CN" b="1" dirty="0"/>
              <a:t>2&gt;] </a:t>
            </a:r>
            <a:endParaRPr lang="zh-CN" altLang="zh-CN" b="1" dirty="0"/>
          </a:p>
          <a:p>
            <a:pPr>
              <a:lnSpc>
                <a:spcPct val="125000"/>
              </a:lnSpc>
            </a:pPr>
            <a:r>
              <a:rPr lang="en-US" altLang="zh-CN" b="1" dirty="0"/>
              <a:t>... </a:t>
            </a:r>
            <a:endParaRPr lang="zh-CN" altLang="zh-CN" b="1" dirty="0"/>
          </a:p>
          <a:p>
            <a:pPr>
              <a:lnSpc>
                <a:spcPct val="125000"/>
              </a:lnSpc>
            </a:pPr>
            <a:r>
              <a:rPr lang="en-US" altLang="zh-CN" b="1" dirty="0"/>
              <a:t>[ELSE &lt;</a:t>
            </a:r>
            <a:r>
              <a:rPr lang="zh-CN" altLang="zh-CN" b="1" dirty="0"/>
              <a:t>结果表达式</a:t>
            </a:r>
            <a:r>
              <a:rPr lang="en-US" altLang="zh-CN" b="1" dirty="0"/>
              <a:t>n&gt;]</a:t>
            </a:r>
            <a:endParaRPr lang="zh-CN" altLang="zh-CN" b="1" dirty="0"/>
          </a:p>
          <a:p>
            <a:pPr>
              <a:lnSpc>
                <a:spcPct val="125000"/>
              </a:lnSpc>
            </a:pPr>
            <a:r>
              <a:rPr lang="en-US" altLang="zh-CN" b="1" dirty="0"/>
              <a:t>END</a:t>
            </a:r>
            <a:endParaRPr lang="zh-CN" altLang="zh-CN" b="1" dirty="0"/>
          </a:p>
        </p:txBody>
      </p:sp>
    </p:spTree>
    <p:extLst>
      <p:ext uri="{BB962C8B-B14F-4D97-AF65-F5344CB8AC3E}">
        <p14:creationId xmlns:p14="http://schemas.microsoft.com/office/powerpoint/2010/main" val="101150006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up)">
                                      <p:cBhvr>
                                        <p:cTn id="17" dur="500"/>
                                        <p:tgtEl>
                                          <p:spTgt spid="12"/>
                                        </p:tgtEl>
                                      </p:cBhvr>
                                    </p:animEffect>
                                  </p:childTnLst>
                                </p:cTn>
                              </p:par>
                            </p:childTnLst>
                          </p:cTn>
                        </p:par>
                        <p:par>
                          <p:cTn id="18" fill="hold">
                            <p:stCondLst>
                              <p:cond delay="2000"/>
                            </p:stCondLst>
                            <p:childTnLst>
                              <p:par>
                                <p:cTn id="19" presetID="22" presetClass="entr" presetSubtype="1"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up)">
                                      <p:cBhvr>
                                        <p:cTn id="21" dur="500"/>
                                        <p:tgtEl>
                                          <p:spTgt spid="15"/>
                                        </p:tgtEl>
                                      </p:cBhvr>
                                    </p:animEffect>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wipe(left)">
                                      <p:cBhvr>
                                        <p:cTn id="2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12" grpId="0"/>
      <p:bldP spid="15" grpId="0"/>
      <p:bldP spid="14" grpId="0" animBg="1"/>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1949573"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a:solidFill>
                  <a:srgbClr val="228EB0"/>
                </a:solidFill>
                <a:latin typeface="+mn-ea"/>
              </a:rPr>
              <a:t>1 </a:t>
            </a:r>
            <a:r>
              <a:rPr lang="zh-CN" altLang="en-US" sz="2800" b="1">
                <a:solidFill>
                  <a:srgbClr val="228EB0"/>
                </a:solidFill>
                <a:latin typeface="+mn-ea"/>
              </a:rPr>
              <a:t>判断语句</a:t>
            </a:r>
            <a:endParaRPr lang="zh-CN" altLang="en-US" sz="2800" b="1" dirty="0">
              <a:solidFill>
                <a:srgbClr val="228EB0"/>
              </a:solidFill>
              <a:latin typeface="+mn-ea"/>
            </a:endParaRPr>
          </a:p>
        </p:txBody>
      </p:sp>
      <p:sp>
        <p:nvSpPr>
          <p:cNvPr id="15" name="矩形 14">
            <a:extLst>
              <a:ext uri="{FF2B5EF4-FFF2-40B4-BE49-F238E27FC236}">
                <a16:creationId xmlns:a16="http://schemas.microsoft.com/office/drawing/2014/main" id="{5D3DD4E8-AAA3-49F1-B975-249560601AFC}"/>
              </a:ext>
            </a:extLst>
          </p:cNvPr>
          <p:cNvSpPr/>
          <p:nvPr/>
        </p:nvSpPr>
        <p:spPr>
          <a:xfrm>
            <a:off x="911211" y="1672799"/>
            <a:ext cx="10369571" cy="458459"/>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a:t>另一种</a:t>
            </a:r>
            <a:r>
              <a:rPr lang="en-US" altLang="zh-CN"/>
              <a:t>CASE</a:t>
            </a:r>
            <a:r>
              <a:rPr lang="zh-CN" altLang="en-US"/>
              <a:t>语句被用在</a:t>
            </a:r>
            <a:r>
              <a:rPr lang="en-US" altLang="zh-CN"/>
              <a:t>SQL</a:t>
            </a:r>
            <a:r>
              <a:rPr lang="zh-CN" altLang="zh-CN"/>
              <a:t>语句中进行条件判断</a:t>
            </a:r>
            <a:r>
              <a:rPr lang="zh-CN" altLang="en-US"/>
              <a:t>时的语法格式为：</a:t>
            </a:r>
            <a:endParaRPr lang="zh-CN" altLang="zh-CN"/>
          </a:p>
        </p:txBody>
      </p:sp>
      <p:sp>
        <p:nvSpPr>
          <p:cNvPr id="14" name="矩形 13">
            <a:extLst>
              <a:ext uri="{FF2B5EF4-FFF2-40B4-BE49-F238E27FC236}">
                <a16:creationId xmlns:a16="http://schemas.microsoft.com/office/drawing/2014/main" id="{BC3431ED-19FF-4670-8E93-E8DD09CBEC0D}"/>
              </a:ext>
            </a:extLst>
          </p:cNvPr>
          <p:cNvSpPr/>
          <p:nvPr/>
        </p:nvSpPr>
        <p:spPr>
          <a:xfrm>
            <a:off x="2344205" y="2383603"/>
            <a:ext cx="7503582" cy="2238387"/>
          </a:xfrm>
          <a:prstGeom prst="rect">
            <a:avLst/>
          </a:prstGeom>
          <a:solidFill>
            <a:schemeClr val="accent1">
              <a:lumMod val="20000"/>
              <a:lumOff val="80000"/>
            </a:schemeClr>
          </a:solidFill>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25000"/>
              </a:lnSpc>
            </a:pPr>
            <a:r>
              <a:rPr lang="en-US" altLang="zh-CN" b="1" dirty="0"/>
              <a:t>CASE</a:t>
            </a:r>
            <a:endParaRPr lang="zh-CN" altLang="zh-CN" b="1" dirty="0"/>
          </a:p>
          <a:p>
            <a:pPr>
              <a:lnSpc>
                <a:spcPct val="125000"/>
              </a:lnSpc>
            </a:pPr>
            <a:r>
              <a:rPr lang="en-US" altLang="zh-CN" b="1" dirty="0"/>
              <a:t>WHEN &lt;</a:t>
            </a:r>
            <a:r>
              <a:rPr lang="zh-CN" altLang="zh-CN" b="1" dirty="0"/>
              <a:t>条件表达式</a:t>
            </a:r>
            <a:r>
              <a:rPr lang="en-US" altLang="zh-CN" b="1" dirty="0"/>
              <a:t>1&gt; THEN &lt;</a:t>
            </a:r>
            <a:r>
              <a:rPr lang="zh-CN" altLang="zh-CN" b="1" dirty="0"/>
              <a:t>结果表达式 </a:t>
            </a:r>
            <a:r>
              <a:rPr lang="en-US" altLang="zh-CN" b="1" dirty="0"/>
              <a:t>1&gt;</a:t>
            </a:r>
            <a:endParaRPr lang="zh-CN" altLang="zh-CN" b="1" dirty="0"/>
          </a:p>
          <a:p>
            <a:pPr>
              <a:lnSpc>
                <a:spcPct val="125000"/>
              </a:lnSpc>
            </a:pPr>
            <a:r>
              <a:rPr lang="en-US" altLang="zh-CN" b="1" dirty="0"/>
              <a:t>[WHEN &lt;</a:t>
            </a:r>
            <a:r>
              <a:rPr lang="zh-CN" altLang="zh-CN" b="1" dirty="0"/>
              <a:t>条件表达式</a:t>
            </a:r>
            <a:r>
              <a:rPr lang="en-US" altLang="zh-CN" b="1" dirty="0"/>
              <a:t>2&gt; THEN  &lt;</a:t>
            </a:r>
            <a:r>
              <a:rPr lang="zh-CN" altLang="zh-CN" b="1" dirty="0"/>
              <a:t>结果表达式 </a:t>
            </a:r>
            <a:r>
              <a:rPr lang="en-US" altLang="zh-CN" b="1" dirty="0"/>
              <a:t>2&gt;]</a:t>
            </a:r>
            <a:endParaRPr lang="zh-CN" altLang="zh-CN" b="1" dirty="0"/>
          </a:p>
          <a:p>
            <a:pPr>
              <a:lnSpc>
                <a:spcPct val="125000"/>
              </a:lnSpc>
            </a:pPr>
            <a:r>
              <a:rPr lang="en-US" altLang="zh-CN" b="1" dirty="0"/>
              <a:t>... </a:t>
            </a:r>
            <a:endParaRPr lang="zh-CN" altLang="zh-CN" b="1" dirty="0"/>
          </a:p>
          <a:p>
            <a:pPr>
              <a:lnSpc>
                <a:spcPct val="125000"/>
              </a:lnSpc>
            </a:pPr>
            <a:r>
              <a:rPr lang="en-US" altLang="zh-CN" b="1" dirty="0"/>
              <a:t>[ELSE  &lt;</a:t>
            </a:r>
            <a:r>
              <a:rPr lang="zh-CN" altLang="zh-CN" b="1" dirty="0"/>
              <a:t>结果表达式 </a:t>
            </a:r>
            <a:r>
              <a:rPr lang="en-US" altLang="zh-CN" b="1" dirty="0"/>
              <a:t>n&gt;]</a:t>
            </a:r>
            <a:endParaRPr lang="zh-CN" altLang="zh-CN" b="1" dirty="0"/>
          </a:p>
          <a:p>
            <a:pPr>
              <a:lnSpc>
                <a:spcPct val="125000"/>
              </a:lnSpc>
            </a:pPr>
            <a:r>
              <a:rPr lang="en-US" altLang="zh-CN" b="1" dirty="0"/>
              <a:t>END</a:t>
            </a:r>
            <a:endParaRPr lang="zh-CN" altLang="zh-CN" b="1" dirty="0"/>
          </a:p>
        </p:txBody>
      </p:sp>
      <p:sp>
        <p:nvSpPr>
          <p:cNvPr id="16" name="矩形 15">
            <a:extLst>
              <a:ext uri="{FF2B5EF4-FFF2-40B4-BE49-F238E27FC236}">
                <a16:creationId xmlns:a16="http://schemas.microsoft.com/office/drawing/2014/main" id="{4F2F7F0D-6D38-4272-803D-FFD7337CBA50}"/>
              </a:ext>
            </a:extLst>
          </p:cNvPr>
          <p:cNvSpPr/>
          <p:nvPr/>
        </p:nvSpPr>
        <p:spPr>
          <a:xfrm>
            <a:off x="911210" y="4769290"/>
            <a:ext cx="10369571" cy="873957"/>
          </a:xfrm>
          <a:prstGeom prst="rect">
            <a:avLst/>
          </a:prstGeom>
        </p:spPr>
        <p:txBody>
          <a:bodyPr wrap="square">
            <a:spAutoFit/>
            <a:scene3d>
              <a:camera prst="orthographicFront"/>
              <a:lightRig rig="threePt" dir="t"/>
            </a:scene3d>
            <a:sp3d contourW="12700"/>
          </a:bodyPr>
          <a:lstStyle/>
          <a:p>
            <a:pPr>
              <a:lnSpc>
                <a:spcPct val="150000"/>
              </a:lnSpc>
            </a:pPr>
            <a:r>
              <a:rPr lang="zh-CN" altLang="en-US" b="1">
                <a:solidFill>
                  <a:srgbClr val="0069B8"/>
                </a:solidFill>
              </a:rPr>
              <a:t>注意：</a:t>
            </a:r>
            <a:r>
              <a:rPr lang="zh-CN" altLang="zh-CN"/>
              <a:t>一般情况下，上述两种</a:t>
            </a:r>
            <a:r>
              <a:rPr lang="en-US" altLang="zh-CN"/>
              <a:t>CASE</a:t>
            </a:r>
            <a:r>
              <a:rPr lang="zh-CN" altLang="zh-CN"/>
              <a:t>语句在</a:t>
            </a:r>
            <a:r>
              <a:rPr lang="en-US" altLang="zh-CN"/>
              <a:t>END</a:t>
            </a:r>
            <a:r>
              <a:rPr lang="zh-CN" altLang="zh-CN"/>
              <a:t>之前都应当有</a:t>
            </a:r>
            <a:r>
              <a:rPr lang="en-US" altLang="zh-CN"/>
              <a:t>ELSE</a:t>
            </a:r>
            <a:r>
              <a:rPr lang="zh-CN" altLang="zh-CN"/>
              <a:t>及语句</a:t>
            </a:r>
            <a:r>
              <a:rPr lang="en-US" altLang="zh-CN"/>
              <a:t>n</a:t>
            </a:r>
            <a:r>
              <a:rPr lang="zh-CN" altLang="zh-CN"/>
              <a:t>。若</a:t>
            </a:r>
            <a:r>
              <a:rPr lang="en-US" altLang="zh-CN"/>
              <a:t>CASE</a:t>
            </a:r>
            <a:r>
              <a:rPr lang="zh-CN" altLang="zh-CN"/>
              <a:t>语句中没有</a:t>
            </a:r>
            <a:r>
              <a:rPr lang="en-US" altLang="zh-CN"/>
              <a:t>ELSE</a:t>
            </a:r>
            <a:r>
              <a:rPr lang="zh-CN" altLang="zh-CN"/>
              <a:t>语句且所有比较或判断结果都为假时，则会返回</a:t>
            </a:r>
            <a:r>
              <a:rPr lang="en-US" altLang="zh-CN"/>
              <a:t>NULL</a:t>
            </a:r>
            <a:r>
              <a:rPr lang="zh-CN" altLang="zh-CN"/>
              <a:t>值。</a:t>
            </a:r>
          </a:p>
        </p:txBody>
      </p:sp>
    </p:spTree>
    <p:extLst>
      <p:ext uri="{BB962C8B-B14F-4D97-AF65-F5344CB8AC3E}">
        <p14:creationId xmlns:p14="http://schemas.microsoft.com/office/powerpoint/2010/main" val="230685389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up)">
                                      <p:cBhvr>
                                        <p:cTn id="17" dur="500"/>
                                        <p:tgtEl>
                                          <p:spTgt spid="15"/>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ipe(left)">
                                      <p:cBhvr>
                                        <p:cTn id="21" dur="500"/>
                                        <p:tgtEl>
                                          <p:spTgt spid="14"/>
                                        </p:tgtEl>
                                      </p:cBhvr>
                                    </p:animEffect>
                                  </p:childTnLst>
                                </p:cTn>
                              </p:par>
                            </p:childTnLst>
                          </p:cTn>
                        </p:par>
                        <p:par>
                          <p:cTn id="22" fill="hold">
                            <p:stCondLst>
                              <p:cond delay="2500"/>
                            </p:stCondLst>
                            <p:childTnLst>
                              <p:par>
                                <p:cTn id="23" presetID="22" presetClass="entr" presetSubtype="1"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ipe(up)">
                                      <p:cBhvr>
                                        <p:cTn id="2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15" grpId="0"/>
      <p:bldP spid="14" grpId="0" animBg="1"/>
      <p:bldP spid="16" grpId="0"/>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BCE2F27-1948-4AAF-B7D2-B7B4F23C2784}"/>
              </a:ext>
            </a:extLst>
          </p:cNvPr>
          <p:cNvSpPr/>
          <p:nvPr/>
        </p:nvSpPr>
        <p:spPr>
          <a:xfrm>
            <a:off x="911214" y="1395309"/>
            <a:ext cx="10369571" cy="458459"/>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a:t>【实例</a:t>
            </a:r>
            <a:r>
              <a:rPr lang="en-US" altLang="zh-CN" b="1"/>
              <a:t>10-43</a:t>
            </a:r>
            <a:r>
              <a:rPr lang="zh-CN" altLang="zh-CN" b="1"/>
              <a:t>】</a:t>
            </a:r>
            <a:r>
              <a:rPr lang="zh-CN" altLang="zh-CN"/>
              <a:t>：判断学号尾号为</a:t>
            </a:r>
            <a:r>
              <a:rPr lang="en-US" altLang="zh-CN"/>
              <a:t>3</a:t>
            </a:r>
            <a:r>
              <a:rPr lang="zh-CN" altLang="zh-CN"/>
              <a:t>的学生的就业方向。</a:t>
            </a:r>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1949573" cy="523220"/>
          </a:xfrm>
          <a:prstGeom prst="rect">
            <a:avLst/>
          </a:prstGeom>
          <a:noFill/>
        </p:spPr>
        <p:txBody>
          <a:bodyPr wrap="none" rtlCol="0">
            <a:spAutoFit/>
            <a:scene3d>
              <a:camera prst="orthographicFront"/>
              <a:lightRig rig="threePt" dir="t"/>
            </a:scene3d>
            <a:sp3d contourW="12700"/>
          </a:bodyPr>
          <a:lstStyle/>
          <a:p>
            <a:pPr lvl="0">
              <a:defRPr/>
            </a:pPr>
            <a:r>
              <a:rPr lang="en-US" altLang="zh-CN" sz="2800" b="1">
                <a:solidFill>
                  <a:srgbClr val="228EB0"/>
                </a:solidFill>
                <a:latin typeface="+mn-ea"/>
              </a:rPr>
              <a:t>1 </a:t>
            </a:r>
            <a:r>
              <a:rPr lang="zh-CN" altLang="en-US" sz="2800" b="1">
                <a:solidFill>
                  <a:srgbClr val="228EB0"/>
                </a:solidFill>
                <a:latin typeface="+mn-ea"/>
              </a:rPr>
              <a:t>判断语句</a:t>
            </a:r>
            <a:endParaRPr lang="zh-CN" altLang="en-US" sz="2800" b="1" dirty="0">
              <a:solidFill>
                <a:srgbClr val="228EB0"/>
              </a:solidFill>
              <a:latin typeface="+mn-ea"/>
            </a:endParaRPr>
          </a:p>
        </p:txBody>
      </p:sp>
      <p:pic>
        <p:nvPicPr>
          <p:cNvPr id="3" name="图片 2">
            <a:extLst>
              <a:ext uri="{FF2B5EF4-FFF2-40B4-BE49-F238E27FC236}">
                <a16:creationId xmlns:a16="http://schemas.microsoft.com/office/drawing/2014/main" id="{47295D08-1295-48B9-8296-F30539AB9D83}"/>
              </a:ext>
            </a:extLst>
          </p:cNvPr>
          <p:cNvPicPr>
            <a:picLocks noChangeAspect="1"/>
          </p:cNvPicPr>
          <p:nvPr/>
        </p:nvPicPr>
        <p:blipFill>
          <a:blip r:embed="rId3"/>
          <a:stretch>
            <a:fillRect/>
          </a:stretch>
        </p:blipFill>
        <p:spPr>
          <a:xfrm>
            <a:off x="2361296" y="1989551"/>
            <a:ext cx="7448857" cy="596571"/>
          </a:xfrm>
          <a:prstGeom prst="rect">
            <a:avLst/>
          </a:prstGeom>
        </p:spPr>
      </p:pic>
      <p:pic>
        <p:nvPicPr>
          <p:cNvPr id="4" name="图片 3">
            <a:extLst>
              <a:ext uri="{FF2B5EF4-FFF2-40B4-BE49-F238E27FC236}">
                <a16:creationId xmlns:a16="http://schemas.microsoft.com/office/drawing/2014/main" id="{A312CB8C-E2F1-4397-8244-ADE5E50CFD15}"/>
              </a:ext>
            </a:extLst>
          </p:cNvPr>
          <p:cNvPicPr>
            <a:picLocks noChangeAspect="1"/>
          </p:cNvPicPr>
          <p:nvPr/>
        </p:nvPicPr>
        <p:blipFill>
          <a:blip r:embed="rId4"/>
          <a:stretch>
            <a:fillRect/>
          </a:stretch>
        </p:blipFill>
        <p:spPr>
          <a:xfrm>
            <a:off x="911214" y="2851700"/>
            <a:ext cx="5475438" cy="2819635"/>
          </a:xfrm>
          <a:prstGeom prst="rect">
            <a:avLst/>
          </a:prstGeom>
        </p:spPr>
      </p:pic>
      <p:pic>
        <p:nvPicPr>
          <p:cNvPr id="11" name="图片 10">
            <a:extLst>
              <a:ext uri="{FF2B5EF4-FFF2-40B4-BE49-F238E27FC236}">
                <a16:creationId xmlns:a16="http://schemas.microsoft.com/office/drawing/2014/main" id="{0957266C-D19C-4359-8D83-0E6EF3194982}"/>
              </a:ext>
            </a:extLst>
          </p:cNvPr>
          <p:cNvPicPr>
            <a:picLocks noChangeAspect="1"/>
          </p:cNvPicPr>
          <p:nvPr/>
        </p:nvPicPr>
        <p:blipFill>
          <a:blip r:embed="rId5"/>
          <a:stretch>
            <a:fillRect/>
          </a:stretch>
        </p:blipFill>
        <p:spPr>
          <a:xfrm>
            <a:off x="6533071" y="3420517"/>
            <a:ext cx="4747714" cy="1682000"/>
          </a:xfrm>
          <a:prstGeom prst="rect">
            <a:avLst/>
          </a:prstGeom>
        </p:spPr>
      </p:pic>
    </p:spTree>
    <p:extLst>
      <p:ext uri="{BB962C8B-B14F-4D97-AF65-F5344CB8AC3E}">
        <p14:creationId xmlns:p14="http://schemas.microsoft.com/office/powerpoint/2010/main" val="348926174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ipe(left)">
                                      <p:cBhvr>
                                        <p:cTn id="21" dur="500"/>
                                        <p:tgtEl>
                                          <p:spTgt spid="3"/>
                                        </p:tgtEl>
                                      </p:cBhvr>
                                    </p:animEffect>
                                  </p:childTnLst>
                                </p:cTn>
                              </p:par>
                            </p:childTnLst>
                          </p:cTn>
                        </p:par>
                        <p:par>
                          <p:cTn id="22" fill="hold">
                            <p:stCondLst>
                              <p:cond delay="2500"/>
                            </p:stCondLst>
                            <p:childTnLst>
                              <p:par>
                                <p:cTn id="23" presetID="22" presetClass="entr" presetSubtype="8"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left)">
                                      <p:cBhvr>
                                        <p:cTn id="25" dur="500"/>
                                        <p:tgtEl>
                                          <p:spTgt spid="4"/>
                                        </p:tgtEl>
                                      </p:cBhvr>
                                    </p:animEffect>
                                  </p:childTnLst>
                                </p:cTn>
                              </p:par>
                            </p:childTnLst>
                          </p:cTn>
                        </p:par>
                        <p:par>
                          <p:cTn id="26" fill="hold">
                            <p:stCondLst>
                              <p:cond delay="3000"/>
                            </p:stCondLst>
                            <p:childTnLst>
                              <p:par>
                                <p:cTn id="27" presetID="22" presetClass="entr" presetSubtype="8" fill="hold"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left)">
                                      <p:cBhvr>
                                        <p:cTn id="2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2" grpId="0"/>
    </p:bld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BCE2F27-1948-4AAF-B7D2-B7B4F23C2784}"/>
              </a:ext>
            </a:extLst>
          </p:cNvPr>
          <p:cNvSpPr/>
          <p:nvPr/>
        </p:nvSpPr>
        <p:spPr>
          <a:xfrm>
            <a:off x="911214" y="1707039"/>
            <a:ext cx="10369571" cy="458459"/>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a:t>【实例</a:t>
            </a:r>
            <a:r>
              <a:rPr lang="en-US" altLang="zh-CN" b="1"/>
              <a:t>10-44</a:t>
            </a:r>
            <a:r>
              <a:rPr lang="zh-CN" altLang="zh-CN" b="1"/>
              <a:t>】</a:t>
            </a:r>
            <a:r>
              <a:rPr lang="zh-CN" altLang="zh-CN"/>
              <a:t>：</a:t>
            </a:r>
            <a:r>
              <a:rPr lang="en-US" altLang="zh-CN"/>
              <a:t>CASE</a:t>
            </a:r>
            <a:r>
              <a:rPr lang="zh-CN" altLang="zh-CN"/>
              <a:t>语句中不含</a:t>
            </a:r>
            <a:r>
              <a:rPr lang="en-US" altLang="zh-CN"/>
              <a:t>ELSE</a:t>
            </a:r>
            <a:r>
              <a:rPr lang="zh-CN" altLang="zh-CN"/>
              <a:t>及语句</a:t>
            </a:r>
            <a:r>
              <a:rPr lang="en-US" altLang="zh-CN"/>
              <a:t>n</a:t>
            </a:r>
            <a:r>
              <a:rPr lang="zh-CN" altLang="zh-CN"/>
              <a:t>的情况</a:t>
            </a:r>
            <a:r>
              <a:rPr lang="en-US" altLang="zh-CN"/>
              <a:t>:</a:t>
            </a:r>
            <a:endParaRPr lang="zh-CN" altLang="zh-CN"/>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1949573" cy="523220"/>
          </a:xfrm>
          <a:prstGeom prst="rect">
            <a:avLst/>
          </a:prstGeom>
          <a:noFill/>
        </p:spPr>
        <p:txBody>
          <a:bodyPr wrap="none" rtlCol="0">
            <a:spAutoFit/>
            <a:scene3d>
              <a:camera prst="orthographicFront"/>
              <a:lightRig rig="threePt" dir="t"/>
            </a:scene3d>
            <a:sp3d contourW="12700"/>
          </a:bodyPr>
          <a:lstStyle/>
          <a:p>
            <a:pPr lvl="0">
              <a:defRPr/>
            </a:pPr>
            <a:r>
              <a:rPr lang="en-US" altLang="zh-CN" sz="2800" b="1">
                <a:solidFill>
                  <a:srgbClr val="228EB0"/>
                </a:solidFill>
                <a:latin typeface="+mn-ea"/>
              </a:rPr>
              <a:t>1 </a:t>
            </a:r>
            <a:r>
              <a:rPr lang="zh-CN" altLang="en-US" sz="2800" b="1">
                <a:solidFill>
                  <a:srgbClr val="228EB0"/>
                </a:solidFill>
                <a:latin typeface="+mn-ea"/>
              </a:rPr>
              <a:t>判断语句</a:t>
            </a:r>
            <a:endParaRPr lang="zh-CN" altLang="en-US" sz="2800" b="1" dirty="0">
              <a:solidFill>
                <a:srgbClr val="228EB0"/>
              </a:solidFill>
              <a:latin typeface="+mn-ea"/>
            </a:endParaRPr>
          </a:p>
        </p:txBody>
      </p:sp>
      <p:pic>
        <p:nvPicPr>
          <p:cNvPr id="5" name="图片 4">
            <a:extLst>
              <a:ext uri="{FF2B5EF4-FFF2-40B4-BE49-F238E27FC236}">
                <a16:creationId xmlns:a16="http://schemas.microsoft.com/office/drawing/2014/main" id="{D7E39E9E-78AF-4041-AACB-F3C73B01098B}"/>
              </a:ext>
            </a:extLst>
          </p:cNvPr>
          <p:cNvPicPr>
            <a:picLocks noChangeAspect="1"/>
          </p:cNvPicPr>
          <p:nvPr/>
        </p:nvPicPr>
        <p:blipFill>
          <a:blip r:embed="rId3"/>
          <a:stretch>
            <a:fillRect/>
          </a:stretch>
        </p:blipFill>
        <p:spPr>
          <a:xfrm>
            <a:off x="911214" y="2632032"/>
            <a:ext cx="5433238" cy="2517428"/>
          </a:xfrm>
          <a:prstGeom prst="rect">
            <a:avLst/>
          </a:prstGeom>
        </p:spPr>
      </p:pic>
      <p:pic>
        <p:nvPicPr>
          <p:cNvPr id="7" name="图片 6">
            <a:extLst>
              <a:ext uri="{FF2B5EF4-FFF2-40B4-BE49-F238E27FC236}">
                <a16:creationId xmlns:a16="http://schemas.microsoft.com/office/drawing/2014/main" id="{009D1E47-7BC5-4EB4-A9E8-2851D646080B}"/>
              </a:ext>
            </a:extLst>
          </p:cNvPr>
          <p:cNvPicPr>
            <a:picLocks noChangeAspect="1"/>
          </p:cNvPicPr>
          <p:nvPr/>
        </p:nvPicPr>
        <p:blipFill>
          <a:blip r:embed="rId4"/>
          <a:stretch>
            <a:fillRect/>
          </a:stretch>
        </p:blipFill>
        <p:spPr>
          <a:xfrm>
            <a:off x="6796880" y="3038888"/>
            <a:ext cx="4483905" cy="1703715"/>
          </a:xfrm>
          <a:prstGeom prst="rect">
            <a:avLst/>
          </a:prstGeom>
        </p:spPr>
      </p:pic>
    </p:spTree>
    <p:extLst>
      <p:ext uri="{BB962C8B-B14F-4D97-AF65-F5344CB8AC3E}">
        <p14:creationId xmlns:p14="http://schemas.microsoft.com/office/powerpoint/2010/main" val="190283292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left)">
                                      <p:cBhvr>
                                        <p:cTn id="21" dur="500"/>
                                        <p:tgtEl>
                                          <p:spTgt spid="5"/>
                                        </p:tgtEl>
                                      </p:cBhvr>
                                    </p:animEffect>
                                  </p:childTnLst>
                                </p:cTn>
                              </p:par>
                            </p:childTnLst>
                          </p:cTn>
                        </p:par>
                        <p:par>
                          <p:cTn id="22" fill="hold">
                            <p:stCondLst>
                              <p:cond delay="2500"/>
                            </p:stCondLst>
                            <p:childTnLst>
                              <p:par>
                                <p:cTn id="23" presetID="22" presetClass="entr" presetSubtype="8"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left)">
                                      <p:cBhvr>
                                        <p:cTn id="2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2" grpId="0"/>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1949573"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a:solidFill>
                  <a:srgbClr val="228EB0"/>
                </a:solidFill>
                <a:latin typeface="+mn-ea"/>
              </a:rPr>
              <a:t>1 </a:t>
            </a:r>
            <a:r>
              <a:rPr lang="zh-CN" altLang="en-US" sz="2800" b="1">
                <a:solidFill>
                  <a:srgbClr val="228EB0"/>
                </a:solidFill>
                <a:latin typeface="+mn-ea"/>
              </a:rPr>
              <a:t>判断语句</a:t>
            </a:r>
            <a:endParaRPr lang="zh-CN" altLang="en-US" sz="2800" b="1" dirty="0">
              <a:solidFill>
                <a:srgbClr val="228EB0"/>
              </a:solidFill>
              <a:latin typeface="+mn-ea"/>
            </a:endParaRPr>
          </a:p>
        </p:txBody>
      </p:sp>
      <p:sp>
        <p:nvSpPr>
          <p:cNvPr id="15" name="矩形 14">
            <a:extLst>
              <a:ext uri="{FF2B5EF4-FFF2-40B4-BE49-F238E27FC236}">
                <a16:creationId xmlns:a16="http://schemas.microsoft.com/office/drawing/2014/main" id="{5D3DD4E8-AAA3-49F1-B975-249560601AFC}"/>
              </a:ext>
            </a:extLst>
          </p:cNvPr>
          <p:cNvSpPr/>
          <p:nvPr/>
        </p:nvSpPr>
        <p:spPr>
          <a:xfrm>
            <a:off x="911211" y="1361071"/>
            <a:ext cx="10369571" cy="873957"/>
          </a:xfrm>
          <a:prstGeom prst="rect">
            <a:avLst/>
          </a:prstGeom>
        </p:spPr>
        <p:txBody>
          <a:bodyPr wrap="square">
            <a:spAutoFit/>
            <a:scene3d>
              <a:camera prst="orthographicFront"/>
              <a:lightRig rig="threePt" dir="t"/>
            </a:scene3d>
            <a:sp3d contourW="12700"/>
          </a:bodyPr>
          <a:lstStyle/>
          <a:p>
            <a:pPr marL="269875" lvl="0">
              <a:lnSpc>
                <a:spcPct val="150000"/>
              </a:lnSpc>
            </a:pPr>
            <a:r>
              <a:rPr lang="en-US" altLang="zh-CN"/>
              <a:t>2</a:t>
            </a:r>
            <a:r>
              <a:rPr lang="zh-CN" altLang="zh-CN"/>
              <a:t>）</a:t>
            </a:r>
            <a:r>
              <a:rPr lang="en-US" altLang="zh-CN"/>
              <a:t>SQL</a:t>
            </a:r>
            <a:r>
              <a:rPr lang="zh-CN" altLang="zh-CN"/>
              <a:t>程序中的</a:t>
            </a:r>
            <a:r>
              <a:rPr lang="en-US" altLang="zh-CN"/>
              <a:t>CASE</a:t>
            </a:r>
            <a:r>
              <a:rPr lang="zh-CN" altLang="zh-CN"/>
              <a:t>基本语法格式</a:t>
            </a:r>
            <a:endParaRPr lang="en-US" altLang="zh-CN"/>
          </a:p>
          <a:p>
            <a:pPr marL="630238">
              <a:lnSpc>
                <a:spcPct val="150000"/>
              </a:lnSpc>
              <a:tabLst>
                <a:tab pos="630238" algn="l"/>
              </a:tabLst>
            </a:pPr>
            <a:r>
              <a:rPr lang="zh-CN" altLang="en-US"/>
              <a:t>与</a:t>
            </a:r>
            <a:r>
              <a:rPr lang="en-US" altLang="zh-CN"/>
              <a:t>SQL</a:t>
            </a:r>
            <a:r>
              <a:rPr lang="zh-CN" altLang="zh-CN"/>
              <a:t>语句中的</a:t>
            </a:r>
            <a:r>
              <a:rPr lang="en-US" altLang="zh-CN"/>
              <a:t>CASE</a:t>
            </a:r>
            <a:r>
              <a:rPr lang="zh-CN" altLang="zh-CN"/>
              <a:t>语句一样，应用于</a:t>
            </a:r>
            <a:r>
              <a:rPr lang="en-US" altLang="zh-CN"/>
              <a:t>SQL</a:t>
            </a:r>
            <a:r>
              <a:rPr lang="zh-CN" altLang="zh-CN"/>
              <a:t>程序中的</a:t>
            </a:r>
            <a:r>
              <a:rPr lang="en-US" altLang="zh-CN"/>
              <a:t>CASE</a:t>
            </a:r>
            <a:r>
              <a:rPr lang="zh-CN" altLang="zh-CN"/>
              <a:t>语句也同样有两种不同的语法格式</a:t>
            </a:r>
            <a:r>
              <a:rPr lang="zh-CN" altLang="en-US"/>
              <a:t>：</a:t>
            </a:r>
            <a:endParaRPr lang="zh-CN" altLang="zh-CN"/>
          </a:p>
        </p:txBody>
      </p:sp>
      <p:sp>
        <p:nvSpPr>
          <p:cNvPr id="16" name="矩形 15">
            <a:extLst>
              <a:ext uri="{FF2B5EF4-FFF2-40B4-BE49-F238E27FC236}">
                <a16:creationId xmlns:a16="http://schemas.microsoft.com/office/drawing/2014/main" id="{3159BEFD-D66D-4F20-AEB7-5C6CD7ED8015}"/>
              </a:ext>
            </a:extLst>
          </p:cNvPr>
          <p:cNvSpPr/>
          <p:nvPr/>
        </p:nvSpPr>
        <p:spPr>
          <a:xfrm>
            <a:off x="1291772" y="2437760"/>
            <a:ext cx="4423740" cy="2095157"/>
          </a:xfrm>
          <a:prstGeom prst="rect">
            <a:avLst/>
          </a:prstGeom>
          <a:solidFill>
            <a:schemeClr val="accent1">
              <a:lumMod val="20000"/>
              <a:lumOff val="80000"/>
            </a:schemeClr>
          </a:solidFill>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10000"/>
              </a:lnSpc>
            </a:pPr>
            <a:r>
              <a:rPr lang="en-US" altLang="zh-CN" b="1"/>
              <a:t>CASE &lt;</a:t>
            </a:r>
            <a:r>
              <a:rPr lang="zh-CN" altLang="zh-CN" b="1"/>
              <a:t>条件表达式</a:t>
            </a:r>
            <a:r>
              <a:rPr lang="en-US" altLang="zh-CN" b="1"/>
              <a:t>&gt;</a:t>
            </a:r>
            <a:endParaRPr lang="zh-CN" altLang="zh-CN" b="1"/>
          </a:p>
          <a:p>
            <a:pPr>
              <a:lnSpc>
                <a:spcPct val="110000"/>
              </a:lnSpc>
            </a:pPr>
            <a:r>
              <a:rPr lang="en-US" altLang="zh-CN" b="1"/>
              <a:t>WHEN &lt;</a:t>
            </a:r>
            <a:r>
              <a:rPr lang="zh-CN" altLang="zh-CN" b="1"/>
              <a:t>表达式</a:t>
            </a:r>
            <a:r>
              <a:rPr lang="en-US" altLang="zh-CN" b="1"/>
              <a:t>1&gt; THEN &lt;</a:t>
            </a:r>
            <a:r>
              <a:rPr lang="zh-CN" altLang="zh-CN" b="1"/>
              <a:t>语句列表</a:t>
            </a:r>
            <a:r>
              <a:rPr lang="en-US" altLang="zh-CN" b="1"/>
              <a:t>1&gt;</a:t>
            </a:r>
            <a:endParaRPr lang="zh-CN" altLang="zh-CN" b="1"/>
          </a:p>
          <a:p>
            <a:pPr>
              <a:lnSpc>
                <a:spcPct val="110000"/>
              </a:lnSpc>
            </a:pPr>
            <a:r>
              <a:rPr lang="en-US" altLang="zh-CN" b="1"/>
              <a:t>[WHEN &lt;</a:t>
            </a:r>
            <a:r>
              <a:rPr lang="zh-CN" altLang="zh-CN" b="1"/>
              <a:t>表达式</a:t>
            </a:r>
            <a:r>
              <a:rPr lang="en-US" altLang="zh-CN" b="1"/>
              <a:t>2&gt; THEN &lt;</a:t>
            </a:r>
            <a:r>
              <a:rPr lang="zh-CN" altLang="zh-CN" b="1"/>
              <a:t>语句列表</a:t>
            </a:r>
            <a:r>
              <a:rPr lang="en-US" altLang="zh-CN" b="1"/>
              <a:t>2&gt;] </a:t>
            </a:r>
            <a:endParaRPr lang="zh-CN" altLang="zh-CN" b="1"/>
          </a:p>
          <a:p>
            <a:pPr>
              <a:lnSpc>
                <a:spcPct val="110000"/>
              </a:lnSpc>
            </a:pPr>
            <a:r>
              <a:rPr lang="en-US" altLang="zh-CN" b="1"/>
              <a:t>…</a:t>
            </a:r>
            <a:endParaRPr lang="zh-CN" altLang="zh-CN" b="1"/>
          </a:p>
          <a:p>
            <a:pPr>
              <a:lnSpc>
                <a:spcPct val="110000"/>
              </a:lnSpc>
            </a:pPr>
            <a:r>
              <a:rPr lang="en-US" altLang="zh-CN" b="1"/>
              <a:t>[ELSE &lt;</a:t>
            </a:r>
            <a:r>
              <a:rPr lang="zh-CN" altLang="zh-CN" b="1"/>
              <a:t>语句列表</a:t>
            </a:r>
            <a:r>
              <a:rPr lang="en-US" altLang="zh-CN" b="1"/>
              <a:t>n&gt;]</a:t>
            </a:r>
            <a:endParaRPr lang="zh-CN" altLang="zh-CN" b="1"/>
          </a:p>
          <a:p>
            <a:pPr>
              <a:lnSpc>
                <a:spcPct val="110000"/>
              </a:lnSpc>
            </a:pPr>
            <a:r>
              <a:rPr lang="en-US" altLang="zh-CN" b="1"/>
              <a:t>END CASE</a:t>
            </a:r>
            <a:endParaRPr lang="zh-CN" altLang="zh-CN" b="1"/>
          </a:p>
        </p:txBody>
      </p:sp>
      <p:sp>
        <p:nvSpPr>
          <p:cNvPr id="12" name="矩形 11">
            <a:extLst>
              <a:ext uri="{FF2B5EF4-FFF2-40B4-BE49-F238E27FC236}">
                <a16:creationId xmlns:a16="http://schemas.microsoft.com/office/drawing/2014/main" id="{BD80CE47-BB04-47A5-A73F-EA7B29C55753}"/>
              </a:ext>
            </a:extLst>
          </p:cNvPr>
          <p:cNvSpPr/>
          <p:nvPr/>
        </p:nvSpPr>
        <p:spPr>
          <a:xfrm>
            <a:off x="6174759" y="2437760"/>
            <a:ext cx="4725469" cy="2095157"/>
          </a:xfrm>
          <a:prstGeom prst="rect">
            <a:avLst/>
          </a:prstGeom>
          <a:solidFill>
            <a:schemeClr val="accent1">
              <a:lumMod val="20000"/>
              <a:lumOff val="80000"/>
            </a:schemeClr>
          </a:solidFill>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10000"/>
              </a:lnSpc>
            </a:pPr>
            <a:r>
              <a:rPr lang="en-US" altLang="zh-CN" b="1" dirty="0"/>
              <a:t>CASE</a:t>
            </a:r>
            <a:endParaRPr lang="zh-CN" altLang="zh-CN" b="1" dirty="0"/>
          </a:p>
          <a:p>
            <a:pPr>
              <a:lnSpc>
                <a:spcPct val="110000"/>
              </a:lnSpc>
            </a:pPr>
            <a:r>
              <a:rPr lang="en-US" altLang="zh-CN" b="1" dirty="0"/>
              <a:t>WHEN &lt;</a:t>
            </a:r>
            <a:r>
              <a:rPr lang="zh-CN" altLang="zh-CN" b="1" dirty="0"/>
              <a:t>条件表达式</a:t>
            </a:r>
            <a:r>
              <a:rPr lang="en-US" altLang="zh-CN" b="1" dirty="0"/>
              <a:t>1&gt; THEN &lt;</a:t>
            </a:r>
            <a:r>
              <a:rPr lang="zh-CN" altLang="zh-CN" b="1" dirty="0"/>
              <a:t>语句列表 </a:t>
            </a:r>
            <a:r>
              <a:rPr lang="en-US" altLang="zh-CN" b="1" dirty="0"/>
              <a:t>1&gt;</a:t>
            </a:r>
            <a:endParaRPr lang="zh-CN" altLang="zh-CN" b="1" dirty="0"/>
          </a:p>
          <a:p>
            <a:pPr>
              <a:lnSpc>
                <a:spcPct val="110000"/>
              </a:lnSpc>
            </a:pPr>
            <a:r>
              <a:rPr lang="en-US" altLang="zh-CN" b="1" dirty="0"/>
              <a:t>[WHEN &lt;</a:t>
            </a:r>
            <a:r>
              <a:rPr lang="zh-CN" altLang="zh-CN" b="1" dirty="0"/>
              <a:t>条件表达式</a:t>
            </a:r>
            <a:r>
              <a:rPr lang="en-US" altLang="zh-CN" b="1" dirty="0"/>
              <a:t>2&gt; THEN &lt;</a:t>
            </a:r>
            <a:r>
              <a:rPr lang="zh-CN" altLang="zh-CN" b="1" dirty="0"/>
              <a:t>语句列表 </a:t>
            </a:r>
            <a:r>
              <a:rPr lang="en-US" altLang="zh-CN" b="1" dirty="0"/>
              <a:t>2&gt;] </a:t>
            </a:r>
            <a:endParaRPr lang="zh-CN" altLang="zh-CN" b="1" dirty="0"/>
          </a:p>
          <a:p>
            <a:pPr>
              <a:lnSpc>
                <a:spcPct val="110000"/>
              </a:lnSpc>
            </a:pPr>
            <a:r>
              <a:rPr lang="en-US" altLang="zh-CN" b="1" dirty="0"/>
              <a:t>…</a:t>
            </a:r>
            <a:endParaRPr lang="zh-CN" altLang="zh-CN" b="1" dirty="0"/>
          </a:p>
          <a:p>
            <a:pPr>
              <a:lnSpc>
                <a:spcPct val="110000"/>
              </a:lnSpc>
            </a:pPr>
            <a:r>
              <a:rPr lang="en-US" altLang="zh-CN" b="1" dirty="0"/>
              <a:t>[ELSE &lt;</a:t>
            </a:r>
            <a:r>
              <a:rPr lang="zh-CN" altLang="zh-CN" b="1" dirty="0"/>
              <a:t>语句列表 </a:t>
            </a:r>
            <a:r>
              <a:rPr lang="en-US" altLang="zh-CN" b="1" dirty="0"/>
              <a:t>n&gt;]</a:t>
            </a:r>
            <a:endParaRPr lang="zh-CN" altLang="zh-CN" b="1" dirty="0"/>
          </a:p>
          <a:p>
            <a:pPr>
              <a:lnSpc>
                <a:spcPct val="110000"/>
              </a:lnSpc>
            </a:pPr>
            <a:r>
              <a:rPr lang="en-US" altLang="zh-CN" b="1" dirty="0"/>
              <a:t>END CASE</a:t>
            </a:r>
            <a:endParaRPr lang="zh-CN" altLang="zh-CN" b="1" dirty="0"/>
          </a:p>
        </p:txBody>
      </p:sp>
      <p:sp>
        <p:nvSpPr>
          <p:cNvPr id="18" name="矩形 17">
            <a:extLst>
              <a:ext uri="{FF2B5EF4-FFF2-40B4-BE49-F238E27FC236}">
                <a16:creationId xmlns:a16="http://schemas.microsoft.com/office/drawing/2014/main" id="{07F1D40B-88DA-4B72-9048-4C4E70FAD948}"/>
              </a:ext>
            </a:extLst>
          </p:cNvPr>
          <p:cNvSpPr/>
          <p:nvPr/>
        </p:nvSpPr>
        <p:spPr>
          <a:xfrm>
            <a:off x="911211" y="4532917"/>
            <a:ext cx="10369571" cy="1704954"/>
          </a:xfrm>
          <a:prstGeom prst="rect">
            <a:avLst/>
          </a:prstGeom>
        </p:spPr>
        <p:txBody>
          <a:bodyPr wrap="square">
            <a:spAutoFit/>
            <a:scene3d>
              <a:camera prst="orthographicFront"/>
              <a:lightRig rig="threePt" dir="t"/>
            </a:scene3d>
            <a:sp3d contourW="12700"/>
          </a:bodyPr>
          <a:lstStyle/>
          <a:p>
            <a:pPr algn="just">
              <a:lnSpc>
                <a:spcPct val="150000"/>
              </a:lnSpc>
            </a:pPr>
            <a:r>
              <a:rPr lang="en-US" altLang="zh-CN" dirty="0"/>
              <a:t>SQL</a:t>
            </a:r>
            <a:r>
              <a:rPr lang="zh-CN" altLang="zh-CN" dirty="0"/>
              <a:t>程序中的</a:t>
            </a:r>
            <a:r>
              <a:rPr lang="en-US" altLang="zh-CN" dirty="0"/>
              <a:t>CASE</a:t>
            </a:r>
            <a:r>
              <a:rPr lang="zh-CN" altLang="zh-CN" dirty="0"/>
              <a:t>语句和</a:t>
            </a:r>
            <a:r>
              <a:rPr lang="en-US" altLang="zh-CN" dirty="0"/>
              <a:t>SQL</a:t>
            </a:r>
            <a:r>
              <a:rPr lang="zh-CN" altLang="zh-CN" dirty="0"/>
              <a:t>语句中的</a:t>
            </a:r>
            <a:r>
              <a:rPr lang="en-US" altLang="zh-CN" dirty="0"/>
              <a:t>CASE</a:t>
            </a:r>
            <a:r>
              <a:rPr lang="zh-CN" altLang="zh-CN" dirty="0"/>
              <a:t>语句在格式上有很大区别：</a:t>
            </a:r>
          </a:p>
          <a:p>
            <a:pPr marL="285750" lvl="0" indent="-285750" algn="just">
              <a:lnSpc>
                <a:spcPct val="150000"/>
              </a:lnSpc>
              <a:buFont typeface="Arial" panose="020B0604020202020204" pitchFamily="34" charset="0"/>
              <a:buChar char="•"/>
            </a:pPr>
            <a:r>
              <a:rPr lang="en-US" altLang="zh-CN" b="1" dirty="0"/>
              <a:t>THEN</a:t>
            </a:r>
            <a:r>
              <a:rPr lang="zh-CN" altLang="zh-CN" b="1" dirty="0"/>
              <a:t>后面的内容</a:t>
            </a:r>
            <a:r>
              <a:rPr lang="zh-CN" altLang="en-US" dirty="0"/>
              <a:t>：</a:t>
            </a:r>
            <a:r>
              <a:rPr lang="zh-CN" altLang="zh-CN" dirty="0"/>
              <a:t>前者不能使用</a:t>
            </a:r>
            <a:r>
              <a:rPr lang="en-US" altLang="zh-CN" dirty="0"/>
              <a:t>SQL</a:t>
            </a:r>
            <a:r>
              <a:rPr lang="zh-CN" altLang="zh-CN" dirty="0"/>
              <a:t>语句，只能是一个表达式。后者由一条或多条</a:t>
            </a:r>
            <a:r>
              <a:rPr lang="en-US" altLang="zh-CN" dirty="0"/>
              <a:t>SQL</a:t>
            </a:r>
            <a:r>
              <a:rPr lang="zh-CN" altLang="zh-CN" dirty="0"/>
              <a:t>语句构成。</a:t>
            </a:r>
          </a:p>
          <a:p>
            <a:pPr marL="285750" lvl="0" indent="-285750" algn="just">
              <a:lnSpc>
                <a:spcPct val="150000"/>
              </a:lnSpc>
              <a:buFont typeface="Arial" panose="020B0604020202020204" pitchFamily="34" charset="0"/>
              <a:buChar char="•"/>
            </a:pPr>
            <a:r>
              <a:rPr lang="en-US" altLang="zh-CN" b="1" dirty="0"/>
              <a:t>CASE</a:t>
            </a:r>
            <a:r>
              <a:rPr lang="zh-CN" altLang="zh-CN" b="1" dirty="0"/>
              <a:t>结束标识</a:t>
            </a:r>
            <a:r>
              <a:rPr lang="zh-CN" altLang="zh-CN" dirty="0"/>
              <a:t>：前者结束标识为</a:t>
            </a:r>
            <a:r>
              <a:rPr lang="en-US" altLang="zh-CN" dirty="0"/>
              <a:t>END</a:t>
            </a:r>
            <a:r>
              <a:rPr lang="zh-CN" altLang="zh-CN" dirty="0"/>
              <a:t>，后者结束标识为</a:t>
            </a:r>
            <a:r>
              <a:rPr lang="en-US" altLang="zh-CN" dirty="0"/>
              <a:t>END CASE</a:t>
            </a:r>
            <a:r>
              <a:rPr lang="zh-CN" altLang="zh-CN" dirty="0"/>
              <a:t>。</a:t>
            </a:r>
          </a:p>
          <a:p>
            <a:pPr marL="285750" indent="-285750" algn="just">
              <a:lnSpc>
                <a:spcPct val="150000"/>
              </a:lnSpc>
              <a:buFont typeface="Arial" panose="020B0604020202020204" pitchFamily="34" charset="0"/>
              <a:buChar char="•"/>
            </a:pPr>
            <a:r>
              <a:rPr lang="en-US" altLang="zh-CN" b="1" dirty="0"/>
              <a:t>CASE</a:t>
            </a:r>
            <a:r>
              <a:rPr lang="zh-CN" altLang="zh-CN" b="1" dirty="0"/>
              <a:t>语句中</a:t>
            </a:r>
            <a:r>
              <a:rPr lang="zh-CN" altLang="en-US" b="1" dirty="0"/>
              <a:t>无</a:t>
            </a:r>
            <a:r>
              <a:rPr lang="en-US" altLang="zh-CN" b="1" dirty="0"/>
              <a:t>ELSE</a:t>
            </a:r>
            <a:r>
              <a:rPr lang="zh-CN" altLang="zh-CN" b="1" dirty="0"/>
              <a:t>语句且所有比较或判断结果都为假时</a:t>
            </a:r>
            <a:r>
              <a:rPr lang="zh-CN" altLang="en-US" dirty="0"/>
              <a:t>：</a:t>
            </a:r>
            <a:r>
              <a:rPr lang="zh-CN" altLang="zh-CN" dirty="0"/>
              <a:t>前者返回空值（</a:t>
            </a:r>
            <a:r>
              <a:rPr lang="en-US" altLang="zh-CN" dirty="0"/>
              <a:t>NULL</a:t>
            </a:r>
            <a:r>
              <a:rPr lang="zh-CN" altLang="zh-CN" dirty="0"/>
              <a:t>），后者则报错。</a:t>
            </a:r>
          </a:p>
        </p:txBody>
      </p:sp>
    </p:spTree>
    <p:extLst>
      <p:ext uri="{BB962C8B-B14F-4D97-AF65-F5344CB8AC3E}">
        <p14:creationId xmlns:p14="http://schemas.microsoft.com/office/powerpoint/2010/main" val="213133846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up)">
                                      <p:cBhvr>
                                        <p:cTn id="17" dur="500"/>
                                        <p:tgtEl>
                                          <p:spTgt spid="15"/>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wipe(left)">
                                      <p:cBhvr>
                                        <p:cTn id="21" dur="500"/>
                                        <p:tgtEl>
                                          <p:spTgt spid="16"/>
                                        </p:tgtEl>
                                      </p:cBhvr>
                                    </p:animEffect>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left)">
                                      <p:cBhvr>
                                        <p:cTn id="25" dur="500"/>
                                        <p:tgtEl>
                                          <p:spTgt spid="12"/>
                                        </p:tgtEl>
                                      </p:cBhvr>
                                    </p:animEffect>
                                  </p:childTnLst>
                                </p:cTn>
                              </p:par>
                            </p:childTnLst>
                          </p:cTn>
                        </p:par>
                        <p:par>
                          <p:cTn id="26" fill="hold">
                            <p:stCondLst>
                              <p:cond delay="3000"/>
                            </p:stCondLst>
                            <p:childTnLst>
                              <p:par>
                                <p:cTn id="27" presetID="22" presetClass="entr" presetSubtype="1" fill="hold" grpId="0" nodeType="after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wipe(up)">
                                      <p:cBhvr>
                                        <p:cTn id="2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15" grpId="0"/>
      <p:bldP spid="16" grpId="0" animBg="1"/>
      <p:bldP spid="12" grpId="0" animBg="1"/>
      <p:bldP spid="18" grpId="0"/>
    </p:bld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BCE2F27-1948-4AAF-B7D2-B7B4F23C2784}"/>
              </a:ext>
            </a:extLst>
          </p:cNvPr>
          <p:cNvSpPr/>
          <p:nvPr/>
        </p:nvSpPr>
        <p:spPr>
          <a:xfrm>
            <a:off x="911214" y="1395309"/>
            <a:ext cx="10369571" cy="458459"/>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a:t>【实例</a:t>
            </a:r>
            <a:r>
              <a:rPr lang="en-US" altLang="zh-CN" b="1"/>
              <a:t>10-45</a:t>
            </a:r>
            <a:r>
              <a:rPr lang="zh-CN" altLang="zh-CN" b="1"/>
              <a:t>】</a:t>
            </a:r>
            <a:r>
              <a:rPr lang="zh-CN" altLang="zh-CN"/>
              <a:t>：查询</a:t>
            </a:r>
            <a:r>
              <a:rPr lang="zh-CN" altLang="en-US"/>
              <a:t>课程编号字段</a:t>
            </a:r>
            <a:r>
              <a:rPr lang="en-US" altLang="zh-CN"/>
              <a:t>cno</a:t>
            </a:r>
            <a:r>
              <a:rPr lang="zh-CN" altLang="zh-CN"/>
              <a:t>值为“</a:t>
            </a:r>
            <a:r>
              <a:rPr lang="en-US" altLang="zh-CN"/>
              <a:t>19705</a:t>
            </a:r>
            <a:r>
              <a:rPr lang="zh-CN" altLang="zh-CN"/>
              <a:t>”的课程的开课学年：</a:t>
            </a:r>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1949573" cy="523220"/>
          </a:xfrm>
          <a:prstGeom prst="rect">
            <a:avLst/>
          </a:prstGeom>
          <a:noFill/>
        </p:spPr>
        <p:txBody>
          <a:bodyPr wrap="none" rtlCol="0">
            <a:spAutoFit/>
            <a:scene3d>
              <a:camera prst="orthographicFront"/>
              <a:lightRig rig="threePt" dir="t"/>
            </a:scene3d>
            <a:sp3d contourW="12700"/>
          </a:bodyPr>
          <a:lstStyle/>
          <a:p>
            <a:pPr lvl="0">
              <a:defRPr/>
            </a:pPr>
            <a:r>
              <a:rPr lang="en-US" altLang="zh-CN" sz="2800" b="1">
                <a:solidFill>
                  <a:srgbClr val="228EB0"/>
                </a:solidFill>
                <a:latin typeface="+mn-ea"/>
              </a:rPr>
              <a:t>1 </a:t>
            </a:r>
            <a:r>
              <a:rPr lang="zh-CN" altLang="en-US" sz="2800" b="1">
                <a:solidFill>
                  <a:srgbClr val="228EB0"/>
                </a:solidFill>
                <a:latin typeface="+mn-ea"/>
              </a:rPr>
              <a:t>判断语句</a:t>
            </a:r>
            <a:endParaRPr lang="zh-CN" altLang="en-US" sz="2800" b="1" dirty="0">
              <a:solidFill>
                <a:srgbClr val="228EB0"/>
              </a:solidFill>
              <a:latin typeface="+mn-ea"/>
            </a:endParaRPr>
          </a:p>
        </p:txBody>
      </p:sp>
      <p:pic>
        <p:nvPicPr>
          <p:cNvPr id="6" name="图片 5">
            <a:extLst>
              <a:ext uri="{FF2B5EF4-FFF2-40B4-BE49-F238E27FC236}">
                <a16:creationId xmlns:a16="http://schemas.microsoft.com/office/drawing/2014/main" id="{A085170F-C8EA-4980-A71B-5CFDB12C50CF}"/>
              </a:ext>
            </a:extLst>
          </p:cNvPr>
          <p:cNvPicPr>
            <a:picLocks noChangeAspect="1"/>
          </p:cNvPicPr>
          <p:nvPr/>
        </p:nvPicPr>
        <p:blipFill>
          <a:blip r:embed="rId3"/>
          <a:stretch>
            <a:fillRect/>
          </a:stretch>
        </p:blipFill>
        <p:spPr>
          <a:xfrm>
            <a:off x="1158874" y="2151803"/>
            <a:ext cx="5580973" cy="4058889"/>
          </a:xfrm>
          <a:prstGeom prst="rect">
            <a:avLst/>
          </a:prstGeom>
        </p:spPr>
      </p:pic>
      <p:pic>
        <p:nvPicPr>
          <p:cNvPr id="7" name="图片 6">
            <a:extLst>
              <a:ext uri="{FF2B5EF4-FFF2-40B4-BE49-F238E27FC236}">
                <a16:creationId xmlns:a16="http://schemas.microsoft.com/office/drawing/2014/main" id="{AF447BE7-A337-43D7-AC3D-D09D23C756BF}"/>
              </a:ext>
            </a:extLst>
          </p:cNvPr>
          <p:cNvPicPr>
            <a:picLocks noChangeAspect="1"/>
          </p:cNvPicPr>
          <p:nvPr/>
        </p:nvPicPr>
        <p:blipFill>
          <a:blip r:embed="rId4"/>
          <a:stretch>
            <a:fillRect/>
          </a:stretch>
        </p:blipFill>
        <p:spPr>
          <a:xfrm>
            <a:off x="8241739" y="4232759"/>
            <a:ext cx="1528985" cy="649818"/>
          </a:xfrm>
          <a:prstGeom prst="rect">
            <a:avLst/>
          </a:prstGeom>
        </p:spPr>
      </p:pic>
      <p:pic>
        <p:nvPicPr>
          <p:cNvPr id="8" name="图片 7">
            <a:extLst>
              <a:ext uri="{FF2B5EF4-FFF2-40B4-BE49-F238E27FC236}">
                <a16:creationId xmlns:a16="http://schemas.microsoft.com/office/drawing/2014/main" id="{71651AF1-DA71-4CBA-BB81-997846B0B335}"/>
              </a:ext>
            </a:extLst>
          </p:cNvPr>
          <p:cNvPicPr>
            <a:picLocks noChangeAspect="1"/>
          </p:cNvPicPr>
          <p:nvPr/>
        </p:nvPicPr>
        <p:blipFill>
          <a:blip r:embed="rId5"/>
          <a:stretch>
            <a:fillRect/>
          </a:stretch>
        </p:blipFill>
        <p:spPr>
          <a:xfrm>
            <a:off x="7293774" y="3154713"/>
            <a:ext cx="3419053" cy="585079"/>
          </a:xfrm>
          <a:prstGeom prst="rect">
            <a:avLst/>
          </a:prstGeom>
        </p:spPr>
      </p:pic>
    </p:spTree>
    <p:extLst>
      <p:ext uri="{BB962C8B-B14F-4D97-AF65-F5344CB8AC3E}">
        <p14:creationId xmlns:p14="http://schemas.microsoft.com/office/powerpoint/2010/main" val="415585471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left)">
                                      <p:cBhvr>
                                        <p:cTn id="21" dur="500"/>
                                        <p:tgtEl>
                                          <p:spTgt spid="6"/>
                                        </p:tgtEl>
                                      </p:cBhvr>
                                    </p:animEffect>
                                  </p:childTnLst>
                                </p:cTn>
                              </p:par>
                            </p:childTnLst>
                          </p:cTn>
                        </p:par>
                        <p:par>
                          <p:cTn id="22" fill="hold">
                            <p:stCondLst>
                              <p:cond delay="2500"/>
                            </p:stCondLst>
                            <p:childTnLst>
                              <p:par>
                                <p:cTn id="23" presetID="22" presetClass="entr" presetSubtype="8"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left)">
                                      <p:cBhvr>
                                        <p:cTn id="25" dur="500"/>
                                        <p:tgtEl>
                                          <p:spTgt spid="8"/>
                                        </p:tgtEl>
                                      </p:cBhvr>
                                    </p:animEffect>
                                  </p:childTnLst>
                                </p:cTn>
                              </p:par>
                            </p:childTnLst>
                          </p:cTn>
                        </p:par>
                        <p:par>
                          <p:cTn id="26" fill="hold">
                            <p:stCondLst>
                              <p:cond delay="3000"/>
                            </p:stCondLst>
                            <p:childTnLst>
                              <p:par>
                                <p:cTn id="27" presetID="22" presetClass="entr" presetSubtype="8" fill="hold"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left)">
                                      <p:cBhvr>
                                        <p:cTn id="2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2" grpId="0"/>
    </p:bld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1949573"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a:solidFill>
                  <a:srgbClr val="228EB0"/>
                </a:solidFill>
                <a:latin typeface="+mn-ea"/>
              </a:rPr>
              <a:t>2 </a:t>
            </a:r>
            <a:r>
              <a:rPr lang="zh-CN" altLang="en-US" sz="2800" b="1">
                <a:solidFill>
                  <a:srgbClr val="228EB0"/>
                </a:solidFill>
                <a:latin typeface="+mn-ea"/>
              </a:rPr>
              <a:t>循环语句</a:t>
            </a:r>
            <a:endParaRPr lang="zh-CN" altLang="en-US" sz="2800" b="1" dirty="0">
              <a:solidFill>
                <a:srgbClr val="228EB0"/>
              </a:solidFill>
              <a:latin typeface="+mn-ea"/>
            </a:endParaRPr>
          </a:p>
        </p:txBody>
      </p:sp>
      <p:sp>
        <p:nvSpPr>
          <p:cNvPr id="12" name="矩形 11">
            <a:extLst>
              <a:ext uri="{FF2B5EF4-FFF2-40B4-BE49-F238E27FC236}">
                <a16:creationId xmlns:a16="http://schemas.microsoft.com/office/drawing/2014/main" id="{7B67816F-2CF8-4669-95CA-B56176B8F8A2}"/>
              </a:ext>
            </a:extLst>
          </p:cNvPr>
          <p:cNvSpPr/>
          <p:nvPr/>
        </p:nvSpPr>
        <p:spPr>
          <a:xfrm>
            <a:off x="911212" y="1235510"/>
            <a:ext cx="10369571" cy="873957"/>
          </a:xfrm>
          <a:prstGeom prst="rect">
            <a:avLst/>
          </a:prstGeom>
        </p:spPr>
        <p:txBody>
          <a:bodyPr wrap="square">
            <a:spAutoFit/>
            <a:scene3d>
              <a:camera prst="orthographicFront"/>
              <a:lightRig rig="threePt" dir="t"/>
            </a:scene3d>
            <a:sp3d contourW="12700"/>
          </a:bodyPr>
          <a:lstStyle/>
          <a:p>
            <a:pPr algn="just">
              <a:lnSpc>
                <a:spcPct val="150000"/>
              </a:lnSpc>
            </a:pPr>
            <a:r>
              <a:rPr lang="en-US" altLang="zh-CN" b="1"/>
              <a:t>(1</a:t>
            </a:r>
            <a:r>
              <a:rPr lang="zh-CN" altLang="zh-CN" b="1"/>
              <a:t>）</a:t>
            </a:r>
            <a:r>
              <a:rPr lang="en-US" altLang="zh-CN" b="1"/>
              <a:t>LOOP</a:t>
            </a:r>
            <a:r>
              <a:rPr lang="zh-CN" altLang="en-US" b="1"/>
              <a:t>循环语句</a:t>
            </a:r>
            <a:endParaRPr lang="en-US" altLang="zh-CN" b="1"/>
          </a:p>
          <a:p>
            <a:pPr marL="360363" algn="just">
              <a:lnSpc>
                <a:spcPct val="150000"/>
              </a:lnSpc>
            </a:pPr>
            <a:r>
              <a:rPr lang="en-US" altLang="zh-CN"/>
              <a:t>LOOP</a:t>
            </a:r>
            <a:r>
              <a:rPr lang="zh-CN" altLang="zh-CN"/>
              <a:t>语句一般被用于实现</a:t>
            </a:r>
            <a:r>
              <a:rPr lang="zh-CN" altLang="zh-CN">
                <a:effectLst>
                  <a:outerShdw blurRad="50800" dist="50800" dir="5400000" sx="1000" sy="1000" algn="ctr">
                    <a:srgbClr val="000000"/>
                  </a:outerShdw>
                </a:effectLst>
              </a:rPr>
              <a:t>简单</a:t>
            </a:r>
            <a:r>
              <a:rPr lang="zh-CN" altLang="zh-CN"/>
              <a:t>的循环。基本语法格式为：</a:t>
            </a:r>
          </a:p>
        </p:txBody>
      </p:sp>
      <p:sp>
        <p:nvSpPr>
          <p:cNvPr id="16" name="矩形 15">
            <a:extLst>
              <a:ext uri="{FF2B5EF4-FFF2-40B4-BE49-F238E27FC236}">
                <a16:creationId xmlns:a16="http://schemas.microsoft.com/office/drawing/2014/main" id="{3159BEFD-D66D-4F20-AEB7-5C6CD7ED8015}"/>
              </a:ext>
            </a:extLst>
          </p:cNvPr>
          <p:cNvSpPr/>
          <p:nvPr/>
        </p:nvSpPr>
        <p:spPr>
          <a:xfrm>
            <a:off x="2344205" y="2317518"/>
            <a:ext cx="7503582" cy="1457843"/>
          </a:xfrm>
          <a:prstGeom prst="rect">
            <a:avLst/>
          </a:prstGeom>
          <a:solidFill>
            <a:schemeClr val="accent1">
              <a:lumMod val="20000"/>
              <a:lumOff val="80000"/>
            </a:schemeClr>
          </a:solidFill>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50000"/>
              </a:lnSpc>
            </a:pPr>
            <a:r>
              <a:rPr lang="en-US" altLang="zh-CN" b="1"/>
              <a:t>[&lt;</a:t>
            </a:r>
            <a:r>
              <a:rPr lang="zh-CN" altLang="zh-CN" b="1"/>
              <a:t>标签</a:t>
            </a:r>
            <a:r>
              <a:rPr lang="en-US" altLang="zh-CN" b="1"/>
              <a:t>&gt;:] LOOP</a:t>
            </a:r>
            <a:endParaRPr lang="zh-CN" altLang="zh-CN" b="1"/>
          </a:p>
          <a:p>
            <a:pPr>
              <a:lnSpc>
                <a:spcPct val="150000"/>
              </a:lnSpc>
            </a:pPr>
            <a:r>
              <a:rPr lang="en-US" altLang="zh-CN" b="1"/>
              <a:t>  &lt;</a:t>
            </a:r>
            <a:r>
              <a:rPr lang="zh-CN" altLang="zh-CN" b="1"/>
              <a:t>语句列表</a:t>
            </a:r>
            <a:r>
              <a:rPr lang="en-US" altLang="zh-CN" b="1"/>
              <a:t>&gt;</a:t>
            </a:r>
            <a:endParaRPr lang="zh-CN" altLang="zh-CN" b="1"/>
          </a:p>
          <a:p>
            <a:pPr>
              <a:lnSpc>
                <a:spcPct val="150000"/>
              </a:lnSpc>
            </a:pPr>
            <a:r>
              <a:rPr lang="en-US" altLang="zh-CN" b="1"/>
              <a:t>END LOOP [&lt;</a:t>
            </a:r>
            <a:r>
              <a:rPr lang="zh-CN" altLang="zh-CN" b="1"/>
              <a:t>标签</a:t>
            </a:r>
            <a:r>
              <a:rPr lang="en-US" altLang="zh-CN" b="1"/>
              <a:t>&gt;];</a:t>
            </a:r>
            <a:endParaRPr lang="zh-CN" altLang="zh-CN" b="1"/>
          </a:p>
        </p:txBody>
      </p:sp>
      <p:sp>
        <p:nvSpPr>
          <p:cNvPr id="17" name="矩形 16">
            <a:extLst>
              <a:ext uri="{FF2B5EF4-FFF2-40B4-BE49-F238E27FC236}">
                <a16:creationId xmlns:a16="http://schemas.microsoft.com/office/drawing/2014/main" id="{40B6D617-6EA8-4615-9ACD-05265BFFBF77}"/>
              </a:ext>
            </a:extLst>
          </p:cNvPr>
          <p:cNvSpPr/>
          <p:nvPr/>
        </p:nvSpPr>
        <p:spPr>
          <a:xfrm>
            <a:off x="911212" y="3946088"/>
            <a:ext cx="10369571" cy="2535951"/>
          </a:xfrm>
          <a:prstGeom prst="rect">
            <a:avLst/>
          </a:prstGeom>
        </p:spPr>
        <p:txBody>
          <a:bodyPr wrap="square">
            <a:spAutoFit/>
            <a:scene3d>
              <a:camera prst="orthographicFront"/>
              <a:lightRig rig="threePt" dir="t"/>
            </a:scene3d>
            <a:sp3d contourW="12700"/>
          </a:bodyPr>
          <a:lstStyle/>
          <a:p>
            <a:pPr marL="285750" lvl="0" indent="-285750" algn="just">
              <a:lnSpc>
                <a:spcPct val="150000"/>
              </a:lnSpc>
              <a:buFont typeface="Arial" panose="020B0604020202020204" pitchFamily="34" charset="0"/>
              <a:buChar char="•"/>
            </a:pPr>
            <a:r>
              <a:rPr lang="en-US" altLang="zh-CN" b="1" dirty="0"/>
              <a:t>&lt;</a:t>
            </a:r>
            <a:r>
              <a:rPr lang="zh-CN" altLang="zh-CN" b="1" dirty="0"/>
              <a:t>标签</a:t>
            </a:r>
            <a:r>
              <a:rPr lang="en-US" altLang="zh-CN" b="1" dirty="0"/>
              <a:t>&gt;</a:t>
            </a:r>
            <a:r>
              <a:rPr lang="zh-CN" altLang="zh-CN" b="1" dirty="0"/>
              <a:t>：</a:t>
            </a:r>
            <a:r>
              <a:rPr lang="zh-CN" altLang="zh-CN" dirty="0"/>
              <a:t>由于在实际使用过程中可能会出现两个或两个以上循环语句嵌套（即一个循环语句的语句列表中包含另一个循环语句）的情况，所以当想要结束某个循环时需要告诉系统要结束的究竟是哪个循环语句。所以需要给每个循环语句起一个名字。而上述语法格式中的标签就相当于</a:t>
            </a:r>
            <a:r>
              <a:rPr lang="en-US" altLang="zh-CN" dirty="0"/>
              <a:t>LOOP</a:t>
            </a:r>
            <a:r>
              <a:rPr lang="zh-CN" altLang="zh-CN" dirty="0"/>
              <a:t>语句的名字。</a:t>
            </a:r>
          </a:p>
          <a:p>
            <a:pPr marL="285750" indent="-285750" algn="just">
              <a:lnSpc>
                <a:spcPct val="150000"/>
              </a:lnSpc>
              <a:buFont typeface="Arial" panose="020B0604020202020204" pitchFamily="34" charset="0"/>
              <a:buChar char="•"/>
            </a:pPr>
            <a:r>
              <a:rPr lang="en-US" altLang="zh-CN" b="1" dirty="0"/>
              <a:t>&lt;</a:t>
            </a:r>
            <a:r>
              <a:rPr lang="zh-CN" altLang="zh-CN" b="1" dirty="0"/>
              <a:t>语句列表</a:t>
            </a:r>
            <a:r>
              <a:rPr lang="en-US" altLang="zh-CN" b="1" dirty="0"/>
              <a:t>&gt;</a:t>
            </a:r>
            <a:r>
              <a:rPr lang="zh-CN" altLang="zh-CN" b="1" dirty="0"/>
              <a:t>：</a:t>
            </a:r>
            <a:r>
              <a:rPr lang="zh-CN" altLang="zh-CN" dirty="0"/>
              <a:t>需要被重复执行的一组代码。需要注意的是，语句列表中必须包含一个循环结束条件。否则会出现这段代码被无限重复执行的情况。</a:t>
            </a:r>
          </a:p>
        </p:txBody>
      </p:sp>
    </p:spTree>
    <p:extLst>
      <p:ext uri="{BB962C8B-B14F-4D97-AF65-F5344CB8AC3E}">
        <p14:creationId xmlns:p14="http://schemas.microsoft.com/office/powerpoint/2010/main" val="211744250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up)">
                                      <p:cBhvr>
                                        <p:cTn id="17" dur="500"/>
                                        <p:tgtEl>
                                          <p:spTgt spid="12"/>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wipe(left)">
                                      <p:cBhvr>
                                        <p:cTn id="21" dur="500"/>
                                        <p:tgtEl>
                                          <p:spTgt spid="16"/>
                                        </p:tgtEl>
                                      </p:cBhvr>
                                    </p:animEffect>
                                  </p:childTnLst>
                                </p:cTn>
                              </p:par>
                            </p:childTnLst>
                          </p:cTn>
                        </p:par>
                        <p:par>
                          <p:cTn id="22" fill="hold">
                            <p:stCondLst>
                              <p:cond delay="2500"/>
                            </p:stCondLst>
                            <p:childTnLst>
                              <p:par>
                                <p:cTn id="23" presetID="22" presetClass="entr" presetSubtype="1"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wipe(up)">
                                      <p:cBhvr>
                                        <p:cTn id="2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12" grpId="0"/>
      <p:bldP spid="16" grpId="0" animBg="1"/>
      <p:bldP spid="17" grpId="0"/>
    </p:bld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BCE2F27-1948-4AAF-B7D2-B7B4F23C2784}"/>
              </a:ext>
            </a:extLst>
          </p:cNvPr>
          <p:cNvSpPr/>
          <p:nvPr/>
        </p:nvSpPr>
        <p:spPr>
          <a:xfrm>
            <a:off x="911214" y="1395309"/>
            <a:ext cx="10369571" cy="458459"/>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a:t>【实例</a:t>
            </a:r>
            <a:r>
              <a:rPr lang="en-US" altLang="zh-CN" b="1"/>
              <a:t>10-46</a:t>
            </a:r>
            <a:r>
              <a:rPr lang="zh-CN" altLang="zh-CN" b="1"/>
              <a:t>】</a:t>
            </a:r>
            <a:r>
              <a:rPr lang="zh-CN" altLang="zh-CN"/>
              <a:t>：使用</a:t>
            </a:r>
            <a:r>
              <a:rPr lang="en-US" altLang="zh-CN">
                <a:effectLst>
                  <a:outerShdw blurRad="50800" dist="50800" dir="5400000" sx="1000" sy="1000" algn="ctr">
                    <a:srgbClr val="000000"/>
                  </a:outerShdw>
                </a:effectLst>
              </a:rPr>
              <a:t>LOOP</a:t>
            </a:r>
            <a:r>
              <a:rPr lang="zh-CN" altLang="zh-CN"/>
              <a:t>循环语句计算</a:t>
            </a:r>
            <a:r>
              <a:rPr lang="en-US" altLang="zh-CN"/>
              <a:t>1</a:t>
            </a:r>
            <a:r>
              <a:rPr lang="zh-CN" altLang="zh-CN"/>
              <a:t>到</a:t>
            </a:r>
            <a:r>
              <a:rPr lang="en-US" altLang="zh-CN"/>
              <a:t>99</a:t>
            </a:r>
            <a:r>
              <a:rPr lang="zh-CN" altLang="zh-CN"/>
              <a:t>的累加和：</a:t>
            </a:r>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1949573" cy="523220"/>
          </a:xfrm>
          <a:prstGeom prst="rect">
            <a:avLst/>
          </a:prstGeom>
          <a:noFill/>
        </p:spPr>
        <p:txBody>
          <a:bodyPr wrap="none" rtlCol="0">
            <a:spAutoFit/>
            <a:scene3d>
              <a:camera prst="orthographicFront"/>
              <a:lightRig rig="threePt" dir="t"/>
            </a:scene3d>
            <a:sp3d contourW="12700"/>
          </a:bodyPr>
          <a:lstStyle/>
          <a:p>
            <a:pPr lvl="0">
              <a:defRPr/>
            </a:pPr>
            <a:r>
              <a:rPr lang="en-US" altLang="zh-CN" sz="2800" b="1">
                <a:solidFill>
                  <a:srgbClr val="228EB0"/>
                </a:solidFill>
                <a:latin typeface="+mn-ea"/>
              </a:rPr>
              <a:t>2 </a:t>
            </a:r>
            <a:r>
              <a:rPr lang="zh-CN" altLang="en-US" sz="2800" b="1">
                <a:solidFill>
                  <a:srgbClr val="228EB0"/>
                </a:solidFill>
                <a:latin typeface="+mn-ea"/>
              </a:rPr>
              <a:t>循环语句</a:t>
            </a:r>
            <a:endParaRPr lang="zh-CN" altLang="en-US" sz="2800" b="1" dirty="0">
              <a:solidFill>
                <a:srgbClr val="228EB0"/>
              </a:solidFill>
              <a:latin typeface="+mn-ea"/>
            </a:endParaRPr>
          </a:p>
        </p:txBody>
      </p:sp>
      <p:pic>
        <p:nvPicPr>
          <p:cNvPr id="3" name="图片 2">
            <a:extLst>
              <a:ext uri="{FF2B5EF4-FFF2-40B4-BE49-F238E27FC236}">
                <a16:creationId xmlns:a16="http://schemas.microsoft.com/office/drawing/2014/main" id="{AFB51A0F-5BA0-4B89-AB1F-036F3F4FA3D0}"/>
              </a:ext>
            </a:extLst>
          </p:cNvPr>
          <p:cNvPicPr>
            <a:picLocks noChangeAspect="1"/>
          </p:cNvPicPr>
          <p:nvPr/>
        </p:nvPicPr>
        <p:blipFill>
          <a:blip r:embed="rId3"/>
          <a:stretch>
            <a:fillRect/>
          </a:stretch>
        </p:blipFill>
        <p:spPr>
          <a:xfrm>
            <a:off x="2119957" y="2110159"/>
            <a:ext cx="4190169" cy="4281905"/>
          </a:xfrm>
          <a:prstGeom prst="rect">
            <a:avLst/>
          </a:prstGeom>
        </p:spPr>
      </p:pic>
      <p:pic>
        <p:nvPicPr>
          <p:cNvPr id="5" name="图片 4">
            <a:extLst>
              <a:ext uri="{FF2B5EF4-FFF2-40B4-BE49-F238E27FC236}">
                <a16:creationId xmlns:a16="http://schemas.microsoft.com/office/drawing/2014/main" id="{1F73DB25-E736-4FBA-8453-C89194401838}"/>
              </a:ext>
            </a:extLst>
          </p:cNvPr>
          <p:cNvPicPr>
            <a:picLocks noChangeAspect="1"/>
          </p:cNvPicPr>
          <p:nvPr/>
        </p:nvPicPr>
        <p:blipFill>
          <a:blip r:embed="rId4"/>
          <a:stretch>
            <a:fillRect/>
          </a:stretch>
        </p:blipFill>
        <p:spPr>
          <a:xfrm>
            <a:off x="7587721" y="4067851"/>
            <a:ext cx="1361070" cy="610738"/>
          </a:xfrm>
          <a:prstGeom prst="rect">
            <a:avLst/>
          </a:prstGeom>
        </p:spPr>
      </p:pic>
      <p:pic>
        <p:nvPicPr>
          <p:cNvPr id="15" name="图片 14">
            <a:extLst>
              <a:ext uri="{FF2B5EF4-FFF2-40B4-BE49-F238E27FC236}">
                <a16:creationId xmlns:a16="http://schemas.microsoft.com/office/drawing/2014/main" id="{0C59BBD6-63D6-430F-BB7C-A3411DF6C796}"/>
              </a:ext>
            </a:extLst>
          </p:cNvPr>
          <p:cNvPicPr>
            <a:picLocks noChangeAspect="1"/>
          </p:cNvPicPr>
          <p:nvPr/>
        </p:nvPicPr>
        <p:blipFill>
          <a:blip r:embed="rId5"/>
          <a:stretch>
            <a:fillRect/>
          </a:stretch>
        </p:blipFill>
        <p:spPr>
          <a:xfrm>
            <a:off x="7267835" y="3100257"/>
            <a:ext cx="1989181" cy="597688"/>
          </a:xfrm>
          <a:prstGeom prst="rect">
            <a:avLst/>
          </a:prstGeom>
        </p:spPr>
      </p:pic>
    </p:spTree>
    <p:extLst>
      <p:ext uri="{BB962C8B-B14F-4D97-AF65-F5344CB8AC3E}">
        <p14:creationId xmlns:p14="http://schemas.microsoft.com/office/powerpoint/2010/main" val="272082424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ipe(left)">
                                      <p:cBhvr>
                                        <p:cTn id="21" dur="500"/>
                                        <p:tgtEl>
                                          <p:spTgt spid="3"/>
                                        </p:tgtEl>
                                      </p:cBhvr>
                                    </p:animEffect>
                                  </p:childTnLst>
                                </p:cTn>
                              </p:par>
                            </p:childTnLst>
                          </p:cTn>
                        </p:par>
                        <p:par>
                          <p:cTn id="22" fill="hold">
                            <p:stCondLst>
                              <p:cond delay="2500"/>
                            </p:stCondLst>
                            <p:childTnLst>
                              <p:par>
                                <p:cTn id="23" presetID="22" presetClass="entr" presetSubtype="8"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left)">
                                      <p:cBhvr>
                                        <p:cTn id="25" dur="500"/>
                                        <p:tgtEl>
                                          <p:spTgt spid="15"/>
                                        </p:tgtEl>
                                      </p:cBhvr>
                                    </p:animEffect>
                                  </p:childTnLst>
                                </p:cTn>
                              </p:par>
                            </p:childTnLst>
                          </p:cTn>
                        </p:par>
                        <p:par>
                          <p:cTn id="26" fill="hold">
                            <p:stCondLst>
                              <p:cond delay="3000"/>
                            </p:stCondLst>
                            <p:childTnLst>
                              <p:par>
                                <p:cTn id="27" presetID="22" presetClass="entr" presetSubtype="8" fill="hold"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left)">
                                      <p:cBhvr>
                                        <p:cTn id="2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2" grpId="0"/>
    </p:bld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BCE2F27-1948-4AAF-B7D2-B7B4F23C2784}"/>
              </a:ext>
            </a:extLst>
          </p:cNvPr>
          <p:cNvSpPr/>
          <p:nvPr/>
        </p:nvSpPr>
        <p:spPr>
          <a:xfrm>
            <a:off x="911214" y="1992675"/>
            <a:ext cx="10369571" cy="873957"/>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a:t>（</a:t>
            </a:r>
            <a:r>
              <a:rPr lang="en-US" altLang="zh-CN" b="1"/>
              <a:t>13</a:t>
            </a:r>
            <a:r>
              <a:rPr lang="zh-CN" altLang="zh-CN" b="1"/>
              <a:t>）</a:t>
            </a:r>
            <a:r>
              <a:rPr lang="en-US" altLang="zh-CN" b="1"/>
              <a:t>IN</a:t>
            </a:r>
            <a:endParaRPr lang="zh-CN" altLang="zh-CN" b="1"/>
          </a:p>
          <a:p>
            <a:pPr marL="717550" algn="just">
              <a:lnSpc>
                <a:spcPct val="150000"/>
              </a:lnSpc>
            </a:pPr>
            <a:r>
              <a:rPr lang="zh-CN" altLang="zh-CN"/>
              <a:t>用来判断操作数是否为</a:t>
            </a:r>
            <a:r>
              <a:rPr lang="en-US" altLang="zh-CN"/>
              <a:t>IN</a:t>
            </a:r>
            <a:r>
              <a:rPr lang="zh-CN" altLang="zh-CN"/>
              <a:t>列表中的一个值。如果是，返回值为</a:t>
            </a:r>
            <a:r>
              <a:rPr lang="en-US" altLang="zh-CN"/>
              <a:t>1</a:t>
            </a:r>
            <a:r>
              <a:rPr lang="zh-CN" altLang="zh-CN"/>
              <a:t>；否则返回值为</a:t>
            </a:r>
            <a:r>
              <a:rPr lang="en-US" altLang="zh-CN"/>
              <a:t>0</a:t>
            </a:r>
            <a:r>
              <a:rPr lang="zh-CN" altLang="zh-CN"/>
              <a:t>。</a:t>
            </a:r>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308645"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a:solidFill>
                  <a:srgbClr val="228EB0"/>
                </a:solidFill>
                <a:latin typeface="+mn-ea"/>
              </a:rPr>
              <a:t>2 </a:t>
            </a:r>
            <a:r>
              <a:rPr lang="zh-CN" altLang="en-US" sz="2800" b="1">
                <a:solidFill>
                  <a:srgbClr val="228EB0"/>
                </a:solidFill>
                <a:latin typeface="+mn-ea"/>
              </a:rPr>
              <a:t>比较运算符</a:t>
            </a:r>
            <a:endParaRPr lang="zh-CN" altLang="en-US" sz="2800" b="1" dirty="0">
              <a:solidFill>
                <a:srgbClr val="228EB0"/>
              </a:solidFill>
              <a:latin typeface="+mn-ea"/>
            </a:endParaRPr>
          </a:p>
        </p:txBody>
      </p:sp>
      <p:sp>
        <p:nvSpPr>
          <p:cNvPr id="14" name="矩形 13">
            <a:extLst>
              <a:ext uri="{FF2B5EF4-FFF2-40B4-BE49-F238E27FC236}">
                <a16:creationId xmlns:a16="http://schemas.microsoft.com/office/drawing/2014/main" id="{587A914B-B51C-4ACE-BDD5-6EE7C7C6956A}"/>
              </a:ext>
            </a:extLst>
          </p:cNvPr>
          <p:cNvSpPr/>
          <p:nvPr/>
        </p:nvSpPr>
        <p:spPr>
          <a:xfrm>
            <a:off x="911214" y="3481709"/>
            <a:ext cx="10369571" cy="873957"/>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a:t>（</a:t>
            </a:r>
            <a:r>
              <a:rPr lang="en-US" altLang="zh-CN" b="1"/>
              <a:t>14</a:t>
            </a:r>
            <a:r>
              <a:rPr lang="zh-CN" altLang="zh-CN" b="1"/>
              <a:t>）</a:t>
            </a:r>
            <a:r>
              <a:rPr lang="en-US" altLang="zh-CN" b="1"/>
              <a:t>NOT IN</a:t>
            </a:r>
            <a:endParaRPr lang="zh-CN" altLang="zh-CN" b="1"/>
          </a:p>
          <a:p>
            <a:pPr marL="717550" algn="just">
              <a:lnSpc>
                <a:spcPct val="150000"/>
              </a:lnSpc>
            </a:pPr>
            <a:r>
              <a:rPr lang="zh-CN" altLang="zh-CN"/>
              <a:t>用来判断表达式是否为</a:t>
            </a:r>
            <a:r>
              <a:rPr lang="en-US" altLang="zh-CN"/>
              <a:t>IN</a:t>
            </a:r>
            <a:r>
              <a:rPr lang="zh-CN" altLang="zh-CN"/>
              <a:t>列表中的一个值。如果不是，返回值为</a:t>
            </a:r>
            <a:r>
              <a:rPr lang="en-US" altLang="zh-CN"/>
              <a:t>1</a:t>
            </a:r>
            <a:r>
              <a:rPr lang="zh-CN" altLang="zh-CN"/>
              <a:t>；否则返回值为</a:t>
            </a:r>
            <a:r>
              <a:rPr lang="en-US" altLang="zh-CN"/>
              <a:t>0</a:t>
            </a:r>
            <a:r>
              <a:rPr lang="zh-CN" altLang="zh-CN"/>
              <a:t>。</a:t>
            </a:r>
          </a:p>
        </p:txBody>
      </p:sp>
    </p:spTree>
    <p:extLst>
      <p:ext uri="{BB962C8B-B14F-4D97-AF65-F5344CB8AC3E}">
        <p14:creationId xmlns:p14="http://schemas.microsoft.com/office/powerpoint/2010/main" val="35492441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1"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ipe(up)">
                                      <p:cBhvr>
                                        <p:cTn id="2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2" grpId="0"/>
      <p:bldP spid="14" grpId="0"/>
    </p:bld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1949573"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a:solidFill>
                  <a:srgbClr val="228EB0"/>
                </a:solidFill>
                <a:latin typeface="+mn-ea"/>
              </a:rPr>
              <a:t>2 </a:t>
            </a:r>
            <a:r>
              <a:rPr lang="zh-CN" altLang="en-US" sz="2800" b="1">
                <a:solidFill>
                  <a:srgbClr val="228EB0"/>
                </a:solidFill>
                <a:latin typeface="+mn-ea"/>
              </a:rPr>
              <a:t>循环语句</a:t>
            </a:r>
            <a:endParaRPr lang="zh-CN" altLang="en-US" sz="2800" b="1" dirty="0">
              <a:solidFill>
                <a:srgbClr val="228EB0"/>
              </a:solidFill>
              <a:latin typeface="+mn-ea"/>
            </a:endParaRPr>
          </a:p>
        </p:txBody>
      </p:sp>
      <p:sp>
        <p:nvSpPr>
          <p:cNvPr id="12" name="矩形 11">
            <a:extLst>
              <a:ext uri="{FF2B5EF4-FFF2-40B4-BE49-F238E27FC236}">
                <a16:creationId xmlns:a16="http://schemas.microsoft.com/office/drawing/2014/main" id="{7B67816F-2CF8-4669-95CA-B56176B8F8A2}"/>
              </a:ext>
            </a:extLst>
          </p:cNvPr>
          <p:cNvSpPr/>
          <p:nvPr/>
        </p:nvSpPr>
        <p:spPr>
          <a:xfrm>
            <a:off x="911212" y="1235510"/>
            <a:ext cx="10369571" cy="873957"/>
          </a:xfrm>
          <a:prstGeom prst="rect">
            <a:avLst/>
          </a:prstGeom>
        </p:spPr>
        <p:txBody>
          <a:bodyPr wrap="square">
            <a:spAutoFit/>
            <a:scene3d>
              <a:camera prst="orthographicFront"/>
              <a:lightRig rig="threePt" dir="t"/>
            </a:scene3d>
            <a:sp3d contourW="12700"/>
          </a:bodyPr>
          <a:lstStyle/>
          <a:p>
            <a:pPr algn="just">
              <a:lnSpc>
                <a:spcPct val="150000"/>
              </a:lnSpc>
            </a:pPr>
            <a:r>
              <a:rPr lang="en-US" altLang="zh-CN" b="1"/>
              <a:t>(2</a:t>
            </a:r>
            <a:r>
              <a:rPr lang="zh-CN" altLang="zh-CN" b="1"/>
              <a:t>）</a:t>
            </a:r>
            <a:r>
              <a:rPr lang="en-US" altLang="zh-CN" b="1"/>
              <a:t>REPEAT</a:t>
            </a:r>
            <a:r>
              <a:rPr lang="zh-CN" altLang="en-US" b="1"/>
              <a:t>循环语句</a:t>
            </a:r>
            <a:endParaRPr lang="en-US" altLang="zh-CN" b="1"/>
          </a:p>
          <a:p>
            <a:pPr marL="360363" algn="just">
              <a:lnSpc>
                <a:spcPct val="150000"/>
              </a:lnSpc>
            </a:pPr>
            <a:r>
              <a:rPr lang="zh-CN" altLang="zh-CN">
                <a:effectLst>
                  <a:outerShdw blurRad="50800" dist="50800" dir="5400000" sx="1000" sy="1000" algn="ctr">
                    <a:srgbClr val="000000"/>
                  </a:outerShdw>
                </a:effectLst>
              </a:rPr>
              <a:t>使用</a:t>
            </a:r>
            <a:r>
              <a:rPr lang="en-US" altLang="zh-CN">
                <a:effectLst>
                  <a:outerShdw blurRad="50800" dist="50800" dir="5400000" sx="1000" sy="1000" algn="ctr">
                    <a:srgbClr val="000000"/>
                  </a:outerShdw>
                </a:effectLst>
              </a:rPr>
              <a:t>REPEAT</a:t>
            </a:r>
            <a:r>
              <a:rPr lang="zh-CN" altLang="zh-CN">
                <a:effectLst>
                  <a:outerShdw blurRad="50800" dist="50800" dir="5400000" sx="1000" sy="1000" algn="ctr">
                    <a:srgbClr val="000000"/>
                  </a:outerShdw>
                </a:effectLst>
              </a:rPr>
              <a:t>语句可以在条件表达式为假时循环执行语句列表中的代码。基本语法格式为：</a:t>
            </a:r>
            <a:endParaRPr lang="zh-CN" altLang="zh-CN"/>
          </a:p>
        </p:txBody>
      </p:sp>
      <p:sp>
        <p:nvSpPr>
          <p:cNvPr id="16" name="矩形 15">
            <a:extLst>
              <a:ext uri="{FF2B5EF4-FFF2-40B4-BE49-F238E27FC236}">
                <a16:creationId xmlns:a16="http://schemas.microsoft.com/office/drawing/2014/main" id="{3159BEFD-D66D-4F20-AEB7-5C6CD7ED8015}"/>
              </a:ext>
            </a:extLst>
          </p:cNvPr>
          <p:cNvSpPr/>
          <p:nvPr/>
        </p:nvSpPr>
        <p:spPr>
          <a:xfrm>
            <a:off x="2344205" y="2566900"/>
            <a:ext cx="7503582" cy="1457843"/>
          </a:xfrm>
          <a:prstGeom prst="rect">
            <a:avLst/>
          </a:prstGeom>
          <a:solidFill>
            <a:schemeClr val="accent1">
              <a:lumMod val="20000"/>
              <a:lumOff val="80000"/>
            </a:schemeClr>
          </a:solidFill>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50000"/>
              </a:lnSpc>
            </a:pPr>
            <a:r>
              <a:rPr lang="en-US" altLang="zh-CN" b="1"/>
              <a:t>[&lt;</a:t>
            </a:r>
            <a:r>
              <a:rPr lang="zh-CN" altLang="zh-CN" b="1"/>
              <a:t>标签</a:t>
            </a:r>
            <a:r>
              <a:rPr lang="en-US" altLang="zh-CN" b="1"/>
              <a:t>&gt;:] REPEAT</a:t>
            </a:r>
            <a:endParaRPr lang="zh-CN" altLang="zh-CN" b="1"/>
          </a:p>
          <a:p>
            <a:pPr>
              <a:lnSpc>
                <a:spcPct val="150000"/>
              </a:lnSpc>
            </a:pPr>
            <a:r>
              <a:rPr lang="en-US" altLang="zh-CN" b="1"/>
              <a:t>  &lt;</a:t>
            </a:r>
            <a:r>
              <a:rPr lang="zh-CN" altLang="zh-CN" b="1"/>
              <a:t>语句列表</a:t>
            </a:r>
            <a:r>
              <a:rPr lang="en-US" altLang="zh-CN" b="1"/>
              <a:t>&gt;</a:t>
            </a:r>
            <a:endParaRPr lang="zh-CN" altLang="zh-CN" b="1"/>
          </a:p>
          <a:p>
            <a:pPr>
              <a:lnSpc>
                <a:spcPct val="150000"/>
              </a:lnSpc>
            </a:pPr>
            <a:r>
              <a:rPr lang="en-US" altLang="zh-CN" b="1"/>
              <a:t>UNTIL &lt;</a:t>
            </a:r>
            <a:r>
              <a:rPr lang="zh-CN" altLang="zh-CN" b="1"/>
              <a:t>条件表达式</a:t>
            </a:r>
            <a:r>
              <a:rPr lang="en-US" altLang="zh-CN" b="1"/>
              <a:t>&gt; END REPEAT [&lt;</a:t>
            </a:r>
            <a:r>
              <a:rPr lang="zh-CN" altLang="zh-CN" b="1"/>
              <a:t>标签</a:t>
            </a:r>
            <a:r>
              <a:rPr lang="en-US" altLang="zh-CN" b="1"/>
              <a:t>&gt;];</a:t>
            </a:r>
            <a:endParaRPr lang="zh-CN" altLang="zh-CN" b="1"/>
          </a:p>
        </p:txBody>
      </p:sp>
      <p:sp>
        <p:nvSpPr>
          <p:cNvPr id="17" name="矩形 16">
            <a:extLst>
              <a:ext uri="{FF2B5EF4-FFF2-40B4-BE49-F238E27FC236}">
                <a16:creationId xmlns:a16="http://schemas.microsoft.com/office/drawing/2014/main" id="{40B6D617-6EA8-4615-9ACD-05265BFFBF77}"/>
              </a:ext>
            </a:extLst>
          </p:cNvPr>
          <p:cNvSpPr/>
          <p:nvPr/>
        </p:nvSpPr>
        <p:spPr>
          <a:xfrm>
            <a:off x="911212" y="4486416"/>
            <a:ext cx="10369571" cy="873957"/>
          </a:xfrm>
          <a:prstGeom prst="rect">
            <a:avLst/>
          </a:prstGeom>
        </p:spPr>
        <p:txBody>
          <a:bodyPr wrap="square">
            <a:spAutoFit/>
            <a:scene3d>
              <a:camera prst="orthographicFront"/>
              <a:lightRig rig="threePt" dir="t"/>
            </a:scene3d>
            <a:sp3d contourW="12700"/>
          </a:bodyPr>
          <a:lstStyle/>
          <a:p>
            <a:pPr marL="285750" lvl="0" indent="-285750">
              <a:lnSpc>
                <a:spcPct val="150000"/>
              </a:lnSpc>
              <a:buFont typeface="Arial" panose="020B0604020202020204" pitchFamily="34" charset="0"/>
              <a:buChar char="•"/>
            </a:pPr>
            <a:r>
              <a:rPr lang="en-US" altLang="zh-CN" b="1">
                <a:effectLst>
                  <a:outerShdw blurRad="50800" dist="50800" dir="5400000" sx="1000" sy="1000" algn="ctr">
                    <a:srgbClr val="000000"/>
                  </a:outerShdw>
                </a:effectLst>
              </a:rPr>
              <a:t>&lt;</a:t>
            </a:r>
            <a:r>
              <a:rPr lang="zh-CN" altLang="zh-CN" b="1">
                <a:effectLst>
                  <a:outerShdw blurRad="50800" dist="50800" dir="5400000" sx="1000" sy="1000" algn="ctr">
                    <a:srgbClr val="000000"/>
                  </a:outerShdw>
                </a:effectLst>
              </a:rPr>
              <a:t>条件表达式</a:t>
            </a:r>
            <a:r>
              <a:rPr lang="en-US" altLang="zh-CN" b="1">
                <a:effectLst>
                  <a:outerShdw blurRad="50800" dist="50800" dir="5400000" sx="1000" sy="1000" algn="ctr">
                    <a:srgbClr val="000000"/>
                  </a:outerShdw>
                </a:effectLst>
              </a:rPr>
              <a:t>&gt;</a:t>
            </a:r>
            <a:r>
              <a:rPr lang="zh-CN" altLang="zh-CN" b="1">
                <a:effectLst>
                  <a:outerShdw blurRad="50800" dist="50800" dir="5400000" sx="1000" sy="1000" algn="ctr">
                    <a:srgbClr val="000000"/>
                  </a:outerShdw>
                </a:effectLst>
              </a:rPr>
              <a:t>：</a:t>
            </a:r>
            <a:r>
              <a:rPr lang="zh-CN" altLang="zh-CN">
                <a:effectLst>
                  <a:outerShdw blurRad="50800" dist="50800" dir="5400000" sx="1000" sy="1000" algn="ctr">
                    <a:srgbClr val="000000"/>
                  </a:outerShdw>
                </a:effectLst>
              </a:rPr>
              <a:t>在</a:t>
            </a:r>
            <a:r>
              <a:rPr lang="en-US" altLang="zh-CN">
                <a:effectLst>
                  <a:outerShdw blurRad="50800" dist="50800" dir="5400000" sx="1000" sy="1000" algn="ctr">
                    <a:srgbClr val="000000"/>
                  </a:outerShdw>
                </a:effectLst>
              </a:rPr>
              <a:t>REPEAT</a:t>
            </a:r>
            <a:r>
              <a:rPr lang="zh-CN" altLang="zh-CN">
                <a:effectLst>
                  <a:outerShdw blurRad="50800" dist="50800" dir="5400000" sx="1000" sy="1000" algn="ctr">
                    <a:srgbClr val="000000"/>
                  </a:outerShdw>
                </a:effectLst>
              </a:rPr>
              <a:t>循环中的语句会在条件表达式判断为真之前被不断重复执行。退出</a:t>
            </a:r>
            <a:r>
              <a:rPr lang="en-US" altLang="zh-CN">
                <a:effectLst>
                  <a:outerShdw blurRad="50800" dist="50800" dir="5400000" sx="1000" sy="1000" algn="ctr">
                    <a:srgbClr val="000000"/>
                  </a:outerShdw>
                </a:effectLst>
              </a:rPr>
              <a:t>REPEAT</a:t>
            </a:r>
            <a:r>
              <a:rPr lang="zh-CN" altLang="zh-CN">
                <a:effectLst>
                  <a:outerShdw blurRad="50800" dist="50800" dir="5400000" sx="1000" sy="1000" algn="ctr">
                    <a:srgbClr val="000000"/>
                  </a:outerShdw>
                </a:effectLst>
              </a:rPr>
              <a:t>循环的方式是条件表达式的判断结果为</a:t>
            </a:r>
            <a:r>
              <a:rPr lang="zh-CN" altLang="en-US" b="1">
                <a:solidFill>
                  <a:srgbClr val="0069B8"/>
                </a:solidFill>
              </a:rPr>
              <a:t>真</a:t>
            </a:r>
            <a:r>
              <a:rPr lang="zh-CN" altLang="zh-CN">
                <a:effectLst>
                  <a:outerShdw blurRad="50800" dist="50800" dir="5400000" sx="1000" sy="1000" algn="ctr">
                    <a:srgbClr val="000000"/>
                  </a:outerShdw>
                </a:effectLst>
              </a:rPr>
              <a:t>。</a:t>
            </a:r>
            <a:endParaRPr lang="zh-CN" altLang="zh-CN"/>
          </a:p>
        </p:txBody>
      </p:sp>
    </p:spTree>
    <p:extLst>
      <p:ext uri="{BB962C8B-B14F-4D97-AF65-F5344CB8AC3E}">
        <p14:creationId xmlns:p14="http://schemas.microsoft.com/office/powerpoint/2010/main" val="305015669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up)">
                                      <p:cBhvr>
                                        <p:cTn id="17" dur="500"/>
                                        <p:tgtEl>
                                          <p:spTgt spid="12"/>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wipe(left)">
                                      <p:cBhvr>
                                        <p:cTn id="21" dur="500"/>
                                        <p:tgtEl>
                                          <p:spTgt spid="16"/>
                                        </p:tgtEl>
                                      </p:cBhvr>
                                    </p:animEffect>
                                  </p:childTnLst>
                                </p:cTn>
                              </p:par>
                            </p:childTnLst>
                          </p:cTn>
                        </p:par>
                        <p:par>
                          <p:cTn id="22" fill="hold">
                            <p:stCondLst>
                              <p:cond delay="2500"/>
                            </p:stCondLst>
                            <p:childTnLst>
                              <p:par>
                                <p:cTn id="23" presetID="22" presetClass="entr" presetSubtype="1"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wipe(up)">
                                      <p:cBhvr>
                                        <p:cTn id="2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12" grpId="0"/>
      <p:bldP spid="16" grpId="0" animBg="1"/>
      <p:bldP spid="17" grpId="0"/>
    </p:bld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BCE2F27-1948-4AAF-B7D2-B7B4F23C2784}"/>
              </a:ext>
            </a:extLst>
          </p:cNvPr>
          <p:cNvSpPr/>
          <p:nvPr/>
        </p:nvSpPr>
        <p:spPr>
          <a:xfrm>
            <a:off x="911214" y="1395309"/>
            <a:ext cx="10369571" cy="458459"/>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a:t>【实例</a:t>
            </a:r>
            <a:r>
              <a:rPr lang="en-US" altLang="zh-CN" b="1"/>
              <a:t>10-47</a:t>
            </a:r>
            <a:r>
              <a:rPr lang="zh-CN" altLang="zh-CN" b="1"/>
              <a:t>】</a:t>
            </a:r>
            <a:r>
              <a:rPr lang="zh-CN" altLang="zh-CN"/>
              <a:t>：使用</a:t>
            </a:r>
            <a:r>
              <a:rPr lang="en-US" altLang="zh-CN">
                <a:effectLst>
                  <a:outerShdw blurRad="50800" dist="50800" dir="5400000" sx="1000" sy="1000" algn="ctr">
                    <a:srgbClr val="000000"/>
                  </a:outerShdw>
                </a:effectLst>
              </a:rPr>
              <a:t>REPEAT</a:t>
            </a:r>
            <a:r>
              <a:rPr lang="zh-CN" altLang="zh-CN"/>
              <a:t>循环语句计算</a:t>
            </a:r>
            <a:r>
              <a:rPr lang="en-US" altLang="zh-CN"/>
              <a:t>1</a:t>
            </a:r>
            <a:r>
              <a:rPr lang="zh-CN" altLang="zh-CN"/>
              <a:t>到</a:t>
            </a:r>
            <a:r>
              <a:rPr lang="en-US" altLang="zh-CN"/>
              <a:t>99</a:t>
            </a:r>
            <a:r>
              <a:rPr lang="zh-CN" altLang="zh-CN"/>
              <a:t>的累加和：</a:t>
            </a:r>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1949573" cy="523220"/>
          </a:xfrm>
          <a:prstGeom prst="rect">
            <a:avLst/>
          </a:prstGeom>
          <a:noFill/>
        </p:spPr>
        <p:txBody>
          <a:bodyPr wrap="none" rtlCol="0">
            <a:spAutoFit/>
            <a:scene3d>
              <a:camera prst="orthographicFront"/>
              <a:lightRig rig="threePt" dir="t"/>
            </a:scene3d>
            <a:sp3d contourW="12700"/>
          </a:bodyPr>
          <a:lstStyle/>
          <a:p>
            <a:pPr lvl="0">
              <a:defRPr/>
            </a:pPr>
            <a:r>
              <a:rPr lang="en-US" altLang="zh-CN" sz="2800" b="1">
                <a:solidFill>
                  <a:srgbClr val="228EB0"/>
                </a:solidFill>
                <a:latin typeface="+mn-ea"/>
              </a:rPr>
              <a:t>2 </a:t>
            </a:r>
            <a:r>
              <a:rPr lang="zh-CN" altLang="en-US" sz="2800" b="1">
                <a:solidFill>
                  <a:srgbClr val="228EB0"/>
                </a:solidFill>
                <a:latin typeface="+mn-ea"/>
              </a:rPr>
              <a:t>循环语句</a:t>
            </a:r>
            <a:endParaRPr lang="zh-CN" altLang="en-US" sz="2800" b="1" dirty="0">
              <a:solidFill>
                <a:srgbClr val="228EB0"/>
              </a:solidFill>
              <a:latin typeface="+mn-ea"/>
            </a:endParaRPr>
          </a:p>
        </p:txBody>
      </p:sp>
      <p:pic>
        <p:nvPicPr>
          <p:cNvPr id="5" name="图片 4">
            <a:extLst>
              <a:ext uri="{FF2B5EF4-FFF2-40B4-BE49-F238E27FC236}">
                <a16:creationId xmlns:a16="http://schemas.microsoft.com/office/drawing/2014/main" id="{1F73DB25-E736-4FBA-8453-C89194401838}"/>
              </a:ext>
            </a:extLst>
          </p:cNvPr>
          <p:cNvPicPr>
            <a:picLocks noChangeAspect="1"/>
          </p:cNvPicPr>
          <p:nvPr/>
        </p:nvPicPr>
        <p:blipFill>
          <a:blip r:embed="rId3"/>
          <a:stretch>
            <a:fillRect/>
          </a:stretch>
        </p:blipFill>
        <p:spPr>
          <a:xfrm>
            <a:off x="7844574" y="4199021"/>
            <a:ext cx="1188571" cy="533334"/>
          </a:xfrm>
          <a:prstGeom prst="rect">
            <a:avLst/>
          </a:prstGeom>
        </p:spPr>
      </p:pic>
      <p:pic>
        <p:nvPicPr>
          <p:cNvPr id="6" name="图片 5">
            <a:extLst>
              <a:ext uri="{FF2B5EF4-FFF2-40B4-BE49-F238E27FC236}">
                <a16:creationId xmlns:a16="http://schemas.microsoft.com/office/drawing/2014/main" id="{5ED1C0DD-E1FA-42BC-BD3F-A89497014F7E}"/>
              </a:ext>
            </a:extLst>
          </p:cNvPr>
          <p:cNvPicPr>
            <a:picLocks noChangeAspect="1"/>
          </p:cNvPicPr>
          <p:nvPr/>
        </p:nvPicPr>
        <p:blipFill>
          <a:blip r:embed="rId4"/>
          <a:stretch>
            <a:fillRect/>
          </a:stretch>
        </p:blipFill>
        <p:spPr>
          <a:xfrm>
            <a:off x="7532192" y="3107318"/>
            <a:ext cx="1813334" cy="495238"/>
          </a:xfrm>
          <a:prstGeom prst="rect">
            <a:avLst/>
          </a:prstGeom>
        </p:spPr>
      </p:pic>
      <p:pic>
        <p:nvPicPr>
          <p:cNvPr id="7" name="图片 6">
            <a:extLst>
              <a:ext uri="{FF2B5EF4-FFF2-40B4-BE49-F238E27FC236}">
                <a16:creationId xmlns:a16="http://schemas.microsoft.com/office/drawing/2014/main" id="{74FAF833-ED76-4609-AD8D-D7F74D87B383}"/>
              </a:ext>
            </a:extLst>
          </p:cNvPr>
          <p:cNvPicPr>
            <a:picLocks noChangeAspect="1"/>
          </p:cNvPicPr>
          <p:nvPr/>
        </p:nvPicPr>
        <p:blipFill>
          <a:blip r:embed="rId5"/>
          <a:stretch>
            <a:fillRect/>
          </a:stretch>
        </p:blipFill>
        <p:spPr>
          <a:xfrm>
            <a:off x="1992992" y="2257458"/>
            <a:ext cx="4493172" cy="3557446"/>
          </a:xfrm>
          <a:prstGeom prst="rect">
            <a:avLst/>
          </a:prstGeom>
        </p:spPr>
      </p:pic>
    </p:spTree>
    <p:extLst>
      <p:ext uri="{BB962C8B-B14F-4D97-AF65-F5344CB8AC3E}">
        <p14:creationId xmlns:p14="http://schemas.microsoft.com/office/powerpoint/2010/main" val="187881707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childTnLst>
                          </p:cTn>
                        </p:par>
                        <p:par>
                          <p:cTn id="22" fill="hold">
                            <p:stCondLst>
                              <p:cond delay="2500"/>
                            </p:stCondLst>
                            <p:childTnLst>
                              <p:par>
                                <p:cTn id="23" presetID="22" presetClass="entr" presetSubtype="8"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left)">
                                      <p:cBhvr>
                                        <p:cTn id="25" dur="500"/>
                                        <p:tgtEl>
                                          <p:spTgt spid="5"/>
                                        </p:tgtEl>
                                      </p:cBhvr>
                                    </p:animEffect>
                                  </p:childTnLst>
                                </p:cTn>
                              </p:par>
                            </p:childTnLst>
                          </p:cTn>
                        </p:par>
                        <p:par>
                          <p:cTn id="26" fill="hold">
                            <p:stCondLst>
                              <p:cond delay="3000"/>
                            </p:stCondLst>
                            <p:childTnLst>
                              <p:par>
                                <p:cTn id="27" presetID="22" presetClass="entr" presetSubtype="8"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ipe(left)">
                                      <p:cBhvr>
                                        <p:cTn id="2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2" grpId="0"/>
    </p:bld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1949573"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a:solidFill>
                  <a:srgbClr val="228EB0"/>
                </a:solidFill>
                <a:latin typeface="+mn-ea"/>
              </a:rPr>
              <a:t>2 </a:t>
            </a:r>
            <a:r>
              <a:rPr lang="zh-CN" altLang="en-US" sz="2800" b="1">
                <a:solidFill>
                  <a:srgbClr val="228EB0"/>
                </a:solidFill>
                <a:latin typeface="+mn-ea"/>
              </a:rPr>
              <a:t>循环语句</a:t>
            </a:r>
            <a:endParaRPr lang="zh-CN" altLang="en-US" sz="2800" b="1" dirty="0">
              <a:solidFill>
                <a:srgbClr val="228EB0"/>
              </a:solidFill>
              <a:latin typeface="+mn-ea"/>
            </a:endParaRPr>
          </a:p>
        </p:txBody>
      </p:sp>
      <p:sp>
        <p:nvSpPr>
          <p:cNvPr id="12" name="矩形 11">
            <a:extLst>
              <a:ext uri="{FF2B5EF4-FFF2-40B4-BE49-F238E27FC236}">
                <a16:creationId xmlns:a16="http://schemas.microsoft.com/office/drawing/2014/main" id="{7B67816F-2CF8-4669-95CA-B56176B8F8A2}"/>
              </a:ext>
            </a:extLst>
          </p:cNvPr>
          <p:cNvSpPr/>
          <p:nvPr/>
        </p:nvSpPr>
        <p:spPr>
          <a:xfrm>
            <a:off x="911212" y="1235510"/>
            <a:ext cx="10369571" cy="873957"/>
          </a:xfrm>
          <a:prstGeom prst="rect">
            <a:avLst/>
          </a:prstGeom>
        </p:spPr>
        <p:txBody>
          <a:bodyPr wrap="square">
            <a:spAutoFit/>
            <a:scene3d>
              <a:camera prst="orthographicFront"/>
              <a:lightRig rig="threePt" dir="t"/>
            </a:scene3d>
            <a:sp3d contourW="12700"/>
          </a:bodyPr>
          <a:lstStyle/>
          <a:p>
            <a:pPr algn="just">
              <a:lnSpc>
                <a:spcPct val="150000"/>
              </a:lnSpc>
            </a:pPr>
            <a:r>
              <a:rPr lang="en-US" altLang="zh-CN" b="1"/>
              <a:t>(3</a:t>
            </a:r>
            <a:r>
              <a:rPr lang="zh-CN" altLang="zh-CN" b="1"/>
              <a:t>）</a:t>
            </a:r>
            <a:r>
              <a:rPr lang="en-US" altLang="zh-CN" b="1"/>
              <a:t>WHILE</a:t>
            </a:r>
            <a:r>
              <a:rPr lang="zh-CN" altLang="en-US" b="1"/>
              <a:t>循环语句</a:t>
            </a:r>
            <a:endParaRPr lang="en-US" altLang="zh-CN" b="1"/>
          </a:p>
          <a:p>
            <a:pPr marL="360363" algn="just">
              <a:lnSpc>
                <a:spcPct val="150000"/>
              </a:lnSpc>
            </a:pPr>
            <a:r>
              <a:rPr lang="zh-CN" altLang="zh-CN">
                <a:effectLst>
                  <a:outerShdw blurRad="50800" dist="50800" dir="5400000" sx="1000" sy="1000" algn="ctr">
                    <a:srgbClr val="000000"/>
                  </a:outerShdw>
                </a:effectLst>
              </a:rPr>
              <a:t>在</a:t>
            </a:r>
            <a:r>
              <a:rPr lang="en-US" altLang="zh-CN">
                <a:effectLst>
                  <a:outerShdw blurRad="50800" dist="50800" dir="5400000" sx="1000" sy="1000" algn="ctr">
                    <a:srgbClr val="000000"/>
                  </a:outerShdw>
                </a:effectLst>
              </a:rPr>
              <a:t>MySQL</a:t>
            </a:r>
            <a:r>
              <a:rPr lang="zh-CN" altLang="zh-CN">
                <a:effectLst>
                  <a:outerShdw blurRad="50800" dist="50800" dir="5400000" sx="1000" sy="1000" algn="ctr">
                    <a:srgbClr val="000000"/>
                  </a:outerShdw>
                </a:effectLst>
              </a:rPr>
              <a:t>中，</a:t>
            </a:r>
            <a:r>
              <a:rPr lang="en-US" altLang="zh-CN">
                <a:effectLst>
                  <a:outerShdw blurRad="50800" dist="50800" dir="5400000" sx="1000" sy="1000" algn="ctr">
                    <a:srgbClr val="000000"/>
                  </a:outerShdw>
                </a:effectLst>
              </a:rPr>
              <a:t>WHILE</a:t>
            </a:r>
            <a:r>
              <a:rPr lang="zh-CN" altLang="zh-CN">
                <a:effectLst>
                  <a:outerShdw blurRad="50800" dist="50800" dir="5400000" sx="1000" sy="1000" algn="ctr">
                    <a:srgbClr val="000000"/>
                  </a:outerShdw>
                </a:effectLst>
              </a:rPr>
              <a:t>循环语句同样可以用来创建一个带有条件表达式的循环。基本语法如下：</a:t>
            </a:r>
            <a:endParaRPr lang="zh-CN" altLang="zh-CN"/>
          </a:p>
        </p:txBody>
      </p:sp>
      <p:sp>
        <p:nvSpPr>
          <p:cNvPr id="16" name="矩形 15">
            <a:extLst>
              <a:ext uri="{FF2B5EF4-FFF2-40B4-BE49-F238E27FC236}">
                <a16:creationId xmlns:a16="http://schemas.microsoft.com/office/drawing/2014/main" id="{3159BEFD-D66D-4F20-AEB7-5C6CD7ED8015}"/>
              </a:ext>
            </a:extLst>
          </p:cNvPr>
          <p:cNvSpPr/>
          <p:nvPr/>
        </p:nvSpPr>
        <p:spPr>
          <a:xfrm>
            <a:off x="2344205" y="2566900"/>
            <a:ext cx="7503582" cy="1457843"/>
          </a:xfrm>
          <a:prstGeom prst="rect">
            <a:avLst/>
          </a:prstGeom>
          <a:solidFill>
            <a:schemeClr val="accent1">
              <a:lumMod val="20000"/>
              <a:lumOff val="80000"/>
            </a:schemeClr>
          </a:solidFill>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50000"/>
              </a:lnSpc>
            </a:pPr>
            <a:r>
              <a:rPr lang="en-US" altLang="zh-CN" b="1"/>
              <a:t>[</a:t>
            </a:r>
            <a:r>
              <a:rPr lang="zh-CN" altLang="zh-CN" b="1"/>
              <a:t>标签</a:t>
            </a:r>
            <a:r>
              <a:rPr lang="en-US" altLang="zh-CN" b="1"/>
              <a:t>:] WHERE &lt;</a:t>
            </a:r>
            <a:r>
              <a:rPr lang="zh-CN" altLang="zh-CN" b="1"/>
              <a:t>条件表达式</a:t>
            </a:r>
            <a:r>
              <a:rPr lang="en-US" altLang="zh-CN" b="1"/>
              <a:t>&gt; DO</a:t>
            </a:r>
            <a:endParaRPr lang="zh-CN" altLang="zh-CN" b="1"/>
          </a:p>
          <a:p>
            <a:pPr>
              <a:lnSpc>
                <a:spcPct val="150000"/>
              </a:lnSpc>
            </a:pPr>
            <a:r>
              <a:rPr lang="en-US" altLang="zh-CN" b="1"/>
              <a:t>  &lt;</a:t>
            </a:r>
            <a:r>
              <a:rPr lang="zh-CN" altLang="zh-CN" b="1"/>
              <a:t>语句列表</a:t>
            </a:r>
            <a:r>
              <a:rPr lang="en-US" altLang="zh-CN" b="1"/>
              <a:t>&gt;</a:t>
            </a:r>
            <a:endParaRPr lang="zh-CN" altLang="zh-CN" b="1"/>
          </a:p>
          <a:p>
            <a:pPr>
              <a:lnSpc>
                <a:spcPct val="150000"/>
              </a:lnSpc>
            </a:pPr>
            <a:r>
              <a:rPr lang="en-US" altLang="zh-CN" b="1"/>
              <a:t>END WHERE [</a:t>
            </a:r>
            <a:r>
              <a:rPr lang="zh-CN" altLang="zh-CN" b="1"/>
              <a:t>标签</a:t>
            </a:r>
            <a:r>
              <a:rPr lang="en-US" altLang="zh-CN" b="1"/>
              <a:t>]</a:t>
            </a:r>
            <a:endParaRPr lang="zh-CN" altLang="zh-CN" b="1"/>
          </a:p>
        </p:txBody>
      </p:sp>
      <p:sp>
        <p:nvSpPr>
          <p:cNvPr id="17" name="矩形 16">
            <a:extLst>
              <a:ext uri="{FF2B5EF4-FFF2-40B4-BE49-F238E27FC236}">
                <a16:creationId xmlns:a16="http://schemas.microsoft.com/office/drawing/2014/main" id="{40B6D617-6EA8-4615-9ACD-05265BFFBF77}"/>
              </a:ext>
            </a:extLst>
          </p:cNvPr>
          <p:cNvSpPr/>
          <p:nvPr/>
        </p:nvSpPr>
        <p:spPr>
          <a:xfrm>
            <a:off x="911212" y="4486416"/>
            <a:ext cx="10369571" cy="873957"/>
          </a:xfrm>
          <a:prstGeom prst="rect">
            <a:avLst/>
          </a:prstGeom>
        </p:spPr>
        <p:txBody>
          <a:bodyPr wrap="square">
            <a:spAutoFit/>
            <a:scene3d>
              <a:camera prst="orthographicFront"/>
              <a:lightRig rig="threePt" dir="t"/>
            </a:scene3d>
            <a:sp3d contourW="12700"/>
          </a:bodyPr>
          <a:lstStyle/>
          <a:p>
            <a:pPr marL="285750" indent="-285750">
              <a:lnSpc>
                <a:spcPct val="150000"/>
              </a:lnSpc>
              <a:buFont typeface="Arial" panose="020B0604020202020204" pitchFamily="34" charset="0"/>
              <a:buChar char="•"/>
            </a:pPr>
            <a:r>
              <a:rPr lang="en-US" altLang="zh-CN" b="1">
                <a:effectLst>
                  <a:outerShdw blurRad="50800" dist="50800" dir="5400000" sx="1000" sy="1000" algn="ctr">
                    <a:srgbClr val="000000"/>
                  </a:outerShdw>
                </a:effectLst>
              </a:rPr>
              <a:t>&lt;</a:t>
            </a:r>
            <a:r>
              <a:rPr lang="zh-CN" altLang="zh-CN" b="1">
                <a:effectLst>
                  <a:outerShdw blurRad="50800" dist="50800" dir="5400000" sx="1000" sy="1000" algn="ctr">
                    <a:srgbClr val="000000"/>
                  </a:outerShdw>
                </a:effectLst>
              </a:rPr>
              <a:t>条件表达式</a:t>
            </a:r>
            <a:r>
              <a:rPr lang="en-US" altLang="zh-CN" b="1">
                <a:effectLst>
                  <a:outerShdw blurRad="50800" dist="50800" dir="5400000" sx="1000" sy="1000" algn="ctr">
                    <a:srgbClr val="000000"/>
                  </a:outerShdw>
                </a:effectLst>
              </a:rPr>
              <a:t>&gt;</a:t>
            </a:r>
            <a:r>
              <a:rPr lang="zh-CN" altLang="zh-CN" b="1">
                <a:effectLst>
                  <a:outerShdw blurRad="50800" dist="50800" dir="5400000" sx="1000" sy="1000" algn="ctr">
                    <a:srgbClr val="000000"/>
                  </a:outerShdw>
                </a:effectLst>
              </a:rPr>
              <a:t>：</a:t>
            </a:r>
            <a:r>
              <a:rPr lang="zh-CN" altLang="zh-CN">
                <a:effectLst>
                  <a:outerShdw blurRad="50800" dist="50800" dir="5400000" sx="1000" sy="1000" algn="ctr">
                    <a:srgbClr val="000000"/>
                  </a:outerShdw>
                </a:effectLst>
              </a:rPr>
              <a:t>与</a:t>
            </a:r>
            <a:r>
              <a:rPr lang="en-US" altLang="zh-CN">
                <a:effectLst>
                  <a:outerShdw blurRad="50800" dist="50800" dir="5400000" sx="1000" sy="1000" algn="ctr">
                    <a:srgbClr val="000000"/>
                  </a:outerShdw>
                </a:effectLst>
              </a:rPr>
              <a:t>REPEAT</a:t>
            </a:r>
            <a:r>
              <a:rPr lang="zh-CN" altLang="zh-CN">
                <a:effectLst>
                  <a:outerShdw blurRad="50800" dist="50800" dir="5400000" sx="1000" sy="1000" algn="ctr">
                    <a:srgbClr val="000000"/>
                  </a:outerShdw>
                </a:effectLst>
              </a:rPr>
              <a:t>不同的是，在</a:t>
            </a:r>
            <a:r>
              <a:rPr lang="en-US" altLang="zh-CN">
                <a:effectLst>
                  <a:outerShdw blurRad="50800" dist="50800" dir="5400000" sx="1000" sy="1000" algn="ctr">
                    <a:srgbClr val="000000"/>
                  </a:outerShdw>
                </a:effectLst>
              </a:rPr>
              <a:t>WHILE</a:t>
            </a:r>
            <a:r>
              <a:rPr lang="zh-CN" altLang="zh-CN">
                <a:effectLst>
                  <a:outerShdw blurRad="50800" dist="50800" dir="5400000" sx="1000" sy="1000" algn="ctr">
                    <a:srgbClr val="000000"/>
                  </a:outerShdw>
                </a:effectLst>
              </a:rPr>
              <a:t>语句中，当条件表达式的判断结果为真时循环继续，条件表达式的判断结果为</a:t>
            </a:r>
            <a:r>
              <a:rPr lang="zh-CN" altLang="zh-CN" b="1">
                <a:solidFill>
                  <a:srgbClr val="0069B8"/>
                </a:solidFill>
              </a:rPr>
              <a:t>假</a:t>
            </a:r>
            <a:r>
              <a:rPr lang="zh-CN" altLang="zh-CN">
                <a:effectLst>
                  <a:outerShdw blurRad="50800" dist="50800" dir="5400000" sx="1000" sy="1000" algn="ctr">
                    <a:srgbClr val="000000"/>
                  </a:outerShdw>
                </a:effectLst>
              </a:rPr>
              <a:t>时退出循环。</a:t>
            </a:r>
            <a:endParaRPr lang="zh-CN" altLang="zh-CN"/>
          </a:p>
        </p:txBody>
      </p:sp>
    </p:spTree>
    <p:extLst>
      <p:ext uri="{BB962C8B-B14F-4D97-AF65-F5344CB8AC3E}">
        <p14:creationId xmlns:p14="http://schemas.microsoft.com/office/powerpoint/2010/main" val="157103953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up)">
                                      <p:cBhvr>
                                        <p:cTn id="17" dur="500"/>
                                        <p:tgtEl>
                                          <p:spTgt spid="12"/>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wipe(left)">
                                      <p:cBhvr>
                                        <p:cTn id="21" dur="500"/>
                                        <p:tgtEl>
                                          <p:spTgt spid="16"/>
                                        </p:tgtEl>
                                      </p:cBhvr>
                                    </p:animEffect>
                                  </p:childTnLst>
                                </p:cTn>
                              </p:par>
                            </p:childTnLst>
                          </p:cTn>
                        </p:par>
                        <p:par>
                          <p:cTn id="22" fill="hold">
                            <p:stCondLst>
                              <p:cond delay="2500"/>
                            </p:stCondLst>
                            <p:childTnLst>
                              <p:par>
                                <p:cTn id="23" presetID="22" presetClass="entr" presetSubtype="1"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wipe(up)">
                                      <p:cBhvr>
                                        <p:cTn id="2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12" grpId="0"/>
      <p:bldP spid="16" grpId="0" animBg="1"/>
      <p:bldP spid="17" grpId="0"/>
    </p:bld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BCE2F27-1948-4AAF-B7D2-B7B4F23C2784}"/>
              </a:ext>
            </a:extLst>
          </p:cNvPr>
          <p:cNvSpPr/>
          <p:nvPr/>
        </p:nvSpPr>
        <p:spPr>
          <a:xfrm>
            <a:off x="911214" y="1395309"/>
            <a:ext cx="10369571" cy="458459"/>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a:t>【实例</a:t>
            </a:r>
            <a:r>
              <a:rPr lang="en-US" altLang="zh-CN" b="1"/>
              <a:t>10-48</a:t>
            </a:r>
            <a:r>
              <a:rPr lang="zh-CN" altLang="zh-CN" b="1"/>
              <a:t>】</a:t>
            </a:r>
            <a:r>
              <a:rPr lang="zh-CN" altLang="zh-CN"/>
              <a:t>：使用</a:t>
            </a:r>
            <a:r>
              <a:rPr lang="en-US" altLang="zh-CN">
                <a:effectLst>
                  <a:outerShdw blurRad="50800" dist="50800" dir="5400000" sx="1000" sy="1000" algn="ctr">
                    <a:srgbClr val="000000"/>
                  </a:outerShdw>
                </a:effectLst>
              </a:rPr>
              <a:t>WHILE</a:t>
            </a:r>
            <a:r>
              <a:rPr lang="zh-CN" altLang="zh-CN"/>
              <a:t>循环语句计算</a:t>
            </a:r>
            <a:r>
              <a:rPr lang="en-US" altLang="zh-CN"/>
              <a:t>1</a:t>
            </a:r>
            <a:r>
              <a:rPr lang="zh-CN" altLang="zh-CN"/>
              <a:t>到</a:t>
            </a:r>
            <a:r>
              <a:rPr lang="en-US" altLang="zh-CN"/>
              <a:t>99</a:t>
            </a:r>
            <a:r>
              <a:rPr lang="zh-CN" altLang="zh-CN"/>
              <a:t>的累加和：</a:t>
            </a:r>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1949573" cy="523220"/>
          </a:xfrm>
          <a:prstGeom prst="rect">
            <a:avLst/>
          </a:prstGeom>
          <a:noFill/>
        </p:spPr>
        <p:txBody>
          <a:bodyPr wrap="none" rtlCol="0">
            <a:spAutoFit/>
            <a:scene3d>
              <a:camera prst="orthographicFront"/>
              <a:lightRig rig="threePt" dir="t"/>
            </a:scene3d>
            <a:sp3d contourW="12700"/>
          </a:bodyPr>
          <a:lstStyle/>
          <a:p>
            <a:pPr lvl="0">
              <a:defRPr/>
            </a:pPr>
            <a:r>
              <a:rPr lang="en-US" altLang="zh-CN" sz="2800" b="1">
                <a:solidFill>
                  <a:srgbClr val="228EB0"/>
                </a:solidFill>
                <a:latin typeface="+mn-ea"/>
              </a:rPr>
              <a:t>2 </a:t>
            </a:r>
            <a:r>
              <a:rPr lang="zh-CN" altLang="en-US" sz="2800" b="1">
                <a:solidFill>
                  <a:srgbClr val="228EB0"/>
                </a:solidFill>
                <a:latin typeface="+mn-ea"/>
              </a:rPr>
              <a:t>循环语句</a:t>
            </a:r>
            <a:endParaRPr lang="zh-CN" altLang="en-US" sz="2800" b="1" dirty="0">
              <a:solidFill>
                <a:srgbClr val="228EB0"/>
              </a:solidFill>
              <a:latin typeface="+mn-ea"/>
            </a:endParaRPr>
          </a:p>
        </p:txBody>
      </p:sp>
      <p:pic>
        <p:nvPicPr>
          <p:cNvPr id="5" name="图片 4">
            <a:extLst>
              <a:ext uri="{FF2B5EF4-FFF2-40B4-BE49-F238E27FC236}">
                <a16:creationId xmlns:a16="http://schemas.microsoft.com/office/drawing/2014/main" id="{1F73DB25-E736-4FBA-8453-C89194401838}"/>
              </a:ext>
            </a:extLst>
          </p:cNvPr>
          <p:cNvPicPr>
            <a:picLocks noChangeAspect="1"/>
          </p:cNvPicPr>
          <p:nvPr/>
        </p:nvPicPr>
        <p:blipFill>
          <a:blip r:embed="rId3"/>
          <a:stretch>
            <a:fillRect/>
          </a:stretch>
        </p:blipFill>
        <p:spPr>
          <a:xfrm>
            <a:off x="7844573" y="4273334"/>
            <a:ext cx="1188571" cy="533334"/>
          </a:xfrm>
          <a:prstGeom prst="rect">
            <a:avLst/>
          </a:prstGeom>
        </p:spPr>
      </p:pic>
      <p:pic>
        <p:nvPicPr>
          <p:cNvPr id="3" name="图片 2">
            <a:extLst>
              <a:ext uri="{FF2B5EF4-FFF2-40B4-BE49-F238E27FC236}">
                <a16:creationId xmlns:a16="http://schemas.microsoft.com/office/drawing/2014/main" id="{2D3A806B-4AB3-435A-9244-9E827C6E5B21}"/>
              </a:ext>
            </a:extLst>
          </p:cNvPr>
          <p:cNvPicPr>
            <a:picLocks noChangeAspect="1"/>
          </p:cNvPicPr>
          <p:nvPr/>
        </p:nvPicPr>
        <p:blipFill>
          <a:blip r:embed="rId4"/>
          <a:stretch>
            <a:fillRect/>
          </a:stretch>
        </p:blipFill>
        <p:spPr>
          <a:xfrm>
            <a:off x="1920055" y="2256743"/>
            <a:ext cx="4624584" cy="3629312"/>
          </a:xfrm>
          <a:prstGeom prst="rect">
            <a:avLst/>
          </a:prstGeom>
        </p:spPr>
      </p:pic>
      <p:pic>
        <p:nvPicPr>
          <p:cNvPr id="4" name="图片 3">
            <a:extLst>
              <a:ext uri="{FF2B5EF4-FFF2-40B4-BE49-F238E27FC236}">
                <a16:creationId xmlns:a16="http://schemas.microsoft.com/office/drawing/2014/main" id="{2C3A1DE4-E534-4573-872D-4088D8447457}"/>
              </a:ext>
            </a:extLst>
          </p:cNvPr>
          <p:cNvPicPr>
            <a:picLocks noChangeAspect="1"/>
          </p:cNvPicPr>
          <p:nvPr/>
        </p:nvPicPr>
        <p:blipFill>
          <a:blip r:embed="rId5"/>
          <a:stretch>
            <a:fillRect/>
          </a:stretch>
        </p:blipFill>
        <p:spPr>
          <a:xfrm>
            <a:off x="7547431" y="3229909"/>
            <a:ext cx="1782857" cy="502857"/>
          </a:xfrm>
          <a:prstGeom prst="rect">
            <a:avLst/>
          </a:prstGeom>
        </p:spPr>
      </p:pic>
    </p:spTree>
    <p:extLst>
      <p:ext uri="{BB962C8B-B14F-4D97-AF65-F5344CB8AC3E}">
        <p14:creationId xmlns:p14="http://schemas.microsoft.com/office/powerpoint/2010/main" val="303035655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500"/>
                            </p:stCondLst>
                            <p:childTnLst>
                              <p:par>
                                <p:cTn id="19" presetID="22" presetClass="entr" presetSubtype="8"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ipe(left)">
                                      <p:cBhvr>
                                        <p:cTn id="21" dur="500"/>
                                        <p:tgtEl>
                                          <p:spTgt spid="3"/>
                                        </p:tgtEl>
                                      </p:cBhvr>
                                    </p:animEffect>
                                  </p:childTnLst>
                                </p:cTn>
                              </p:par>
                            </p:childTnLst>
                          </p:cTn>
                        </p:par>
                        <p:par>
                          <p:cTn id="22" fill="hold">
                            <p:stCondLst>
                              <p:cond delay="3000"/>
                            </p:stCondLst>
                            <p:childTnLst>
                              <p:par>
                                <p:cTn id="23" presetID="22" presetClass="entr" presetSubtype="8"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left)">
                                      <p:cBhvr>
                                        <p:cTn id="25" dur="500"/>
                                        <p:tgtEl>
                                          <p:spTgt spid="4"/>
                                        </p:tgtEl>
                                      </p:cBhvr>
                                    </p:animEffect>
                                  </p:childTnLst>
                                </p:cTn>
                              </p:par>
                            </p:childTnLst>
                          </p:cTn>
                        </p:par>
                        <p:par>
                          <p:cTn id="26" fill="hold">
                            <p:stCondLst>
                              <p:cond delay="3500"/>
                            </p:stCondLst>
                            <p:childTnLst>
                              <p:par>
                                <p:cTn id="27" presetID="22" presetClass="entr" presetSubtype="8" fill="hold"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left)">
                                      <p:cBhvr>
                                        <p:cTn id="2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2" grpId="0"/>
    </p:bld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1949573"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a:solidFill>
                  <a:srgbClr val="228EB0"/>
                </a:solidFill>
                <a:latin typeface="+mn-ea"/>
              </a:rPr>
              <a:t>3 </a:t>
            </a:r>
            <a:r>
              <a:rPr lang="zh-CN" altLang="en-US" sz="2800" b="1">
                <a:solidFill>
                  <a:srgbClr val="228EB0"/>
                </a:solidFill>
                <a:latin typeface="+mn-ea"/>
              </a:rPr>
              <a:t>跳转语句</a:t>
            </a:r>
            <a:endParaRPr lang="zh-CN" altLang="en-US" sz="2800" b="1" dirty="0">
              <a:solidFill>
                <a:srgbClr val="228EB0"/>
              </a:solidFill>
              <a:latin typeface="+mn-ea"/>
            </a:endParaRPr>
          </a:p>
        </p:txBody>
      </p:sp>
      <p:sp>
        <p:nvSpPr>
          <p:cNvPr id="12" name="矩形 11">
            <a:extLst>
              <a:ext uri="{FF2B5EF4-FFF2-40B4-BE49-F238E27FC236}">
                <a16:creationId xmlns:a16="http://schemas.microsoft.com/office/drawing/2014/main" id="{7B67816F-2CF8-4669-95CA-B56176B8F8A2}"/>
              </a:ext>
            </a:extLst>
          </p:cNvPr>
          <p:cNvSpPr/>
          <p:nvPr/>
        </p:nvSpPr>
        <p:spPr>
          <a:xfrm>
            <a:off x="911212" y="1387910"/>
            <a:ext cx="10369571" cy="1289456"/>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a:effectLst>
                  <a:outerShdw blurRad="50800" dist="50800" dir="5400000" sx="1000" sy="1000" algn="ctr">
                    <a:srgbClr val="000000"/>
                  </a:outerShdw>
                </a:effectLst>
              </a:rPr>
              <a:t>在遇到某些情况时可能会需要跳过接下来的某些语句，转而继续执行流程中的其他语句。为此，</a:t>
            </a:r>
            <a:r>
              <a:rPr lang="en-US" altLang="zh-CN">
                <a:effectLst>
                  <a:outerShdw blurRad="50800" dist="50800" dir="5400000" sx="1000" sy="1000" algn="ctr">
                    <a:srgbClr val="000000"/>
                  </a:outerShdw>
                </a:effectLst>
              </a:rPr>
              <a:t>MySQL</a:t>
            </a:r>
            <a:r>
              <a:rPr lang="zh-CN" altLang="zh-CN">
                <a:effectLst>
                  <a:outerShdw blurRad="50800" dist="50800" dir="5400000" sx="1000" sy="1000" algn="ctr">
                    <a:srgbClr val="000000"/>
                  </a:outerShdw>
                </a:effectLst>
              </a:rPr>
              <a:t>提供了跳转语句。常见的跳转语句有两种，分别是</a:t>
            </a:r>
            <a:r>
              <a:rPr lang="en-US" altLang="zh-CN">
                <a:effectLst>
                  <a:outerShdw blurRad="50800" dist="50800" dir="5400000" sx="1000" sy="1000" algn="ctr">
                    <a:srgbClr val="000000"/>
                  </a:outerShdw>
                </a:effectLst>
              </a:rPr>
              <a:t>LEAVE</a:t>
            </a:r>
            <a:r>
              <a:rPr lang="zh-CN" altLang="zh-CN">
                <a:effectLst>
                  <a:outerShdw blurRad="50800" dist="50800" dir="5400000" sx="1000" sy="1000" algn="ctr">
                    <a:srgbClr val="000000"/>
                  </a:outerShdw>
                </a:effectLst>
              </a:rPr>
              <a:t>和</a:t>
            </a:r>
            <a:r>
              <a:rPr lang="en-US" altLang="zh-CN">
                <a:effectLst>
                  <a:outerShdw blurRad="50800" dist="50800" dir="5400000" sx="1000" sy="1000" algn="ctr">
                    <a:srgbClr val="000000"/>
                  </a:outerShdw>
                </a:effectLst>
              </a:rPr>
              <a:t>ITERATE</a:t>
            </a:r>
            <a:r>
              <a:rPr lang="zh-CN" altLang="zh-CN">
                <a:effectLst>
                  <a:outerShdw blurRad="50800" dist="50800" dir="5400000" sx="1000" sy="1000" algn="ctr">
                    <a:srgbClr val="000000"/>
                  </a:outerShdw>
                </a:effectLst>
              </a:rPr>
              <a:t>。二者的基本语法结构相同：</a:t>
            </a:r>
            <a:endParaRPr lang="zh-CN" altLang="zh-CN"/>
          </a:p>
        </p:txBody>
      </p:sp>
      <p:sp>
        <p:nvSpPr>
          <p:cNvPr id="16" name="矩形 15">
            <a:extLst>
              <a:ext uri="{FF2B5EF4-FFF2-40B4-BE49-F238E27FC236}">
                <a16:creationId xmlns:a16="http://schemas.microsoft.com/office/drawing/2014/main" id="{3159BEFD-D66D-4F20-AEB7-5C6CD7ED8015}"/>
              </a:ext>
            </a:extLst>
          </p:cNvPr>
          <p:cNvSpPr/>
          <p:nvPr/>
        </p:nvSpPr>
        <p:spPr>
          <a:xfrm>
            <a:off x="2344206" y="2829054"/>
            <a:ext cx="7503582" cy="594394"/>
          </a:xfrm>
          <a:prstGeom prst="rect">
            <a:avLst/>
          </a:prstGeom>
          <a:solidFill>
            <a:schemeClr val="accent1">
              <a:lumMod val="20000"/>
              <a:lumOff val="80000"/>
            </a:schemeClr>
          </a:solidFill>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r>
              <a:rPr lang="en-US" altLang="zh-CN" b="1"/>
              <a:t>{ LEAVE | ITERATE } &lt;</a:t>
            </a:r>
            <a:r>
              <a:rPr lang="zh-CN" altLang="zh-CN" b="1"/>
              <a:t>标签</a:t>
            </a:r>
            <a:r>
              <a:rPr lang="en-US" altLang="zh-CN" b="1"/>
              <a:t>&gt;;</a:t>
            </a:r>
            <a:endParaRPr lang="zh-CN" altLang="zh-CN" b="1"/>
          </a:p>
        </p:txBody>
      </p:sp>
      <p:sp>
        <p:nvSpPr>
          <p:cNvPr id="17" name="矩形 16">
            <a:extLst>
              <a:ext uri="{FF2B5EF4-FFF2-40B4-BE49-F238E27FC236}">
                <a16:creationId xmlns:a16="http://schemas.microsoft.com/office/drawing/2014/main" id="{40B6D617-6EA8-4615-9ACD-05265BFFBF77}"/>
              </a:ext>
            </a:extLst>
          </p:cNvPr>
          <p:cNvSpPr/>
          <p:nvPr/>
        </p:nvSpPr>
        <p:spPr>
          <a:xfrm>
            <a:off x="911211" y="3575136"/>
            <a:ext cx="10369571" cy="458459"/>
          </a:xfrm>
          <a:prstGeom prst="rect">
            <a:avLst/>
          </a:prstGeom>
        </p:spPr>
        <p:txBody>
          <a:bodyPr wrap="square">
            <a:spAutoFit/>
            <a:scene3d>
              <a:camera prst="orthographicFront"/>
              <a:lightRig rig="threePt" dir="t"/>
            </a:scene3d>
            <a:sp3d contourW="12700"/>
          </a:bodyPr>
          <a:lstStyle/>
          <a:p>
            <a:pPr marL="285750" lvl="0" indent="-285750">
              <a:lnSpc>
                <a:spcPct val="150000"/>
              </a:lnSpc>
              <a:buFont typeface="Arial" panose="020B0604020202020204" pitchFamily="34" charset="0"/>
              <a:buChar char="•"/>
            </a:pPr>
            <a:r>
              <a:rPr lang="en-US" altLang="zh-CN" b="1">
                <a:effectLst>
                  <a:outerShdw blurRad="50800" dist="50800" dir="5400000" sx="1000" sy="1000" algn="ctr">
                    <a:srgbClr val="000000"/>
                  </a:outerShdw>
                </a:effectLst>
              </a:rPr>
              <a:t>&lt;</a:t>
            </a:r>
            <a:r>
              <a:rPr lang="zh-CN" altLang="zh-CN" b="1">
                <a:effectLst>
                  <a:outerShdw blurRad="50800" dist="50800" dir="5400000" sx="1000" sy="1000" algn="ctr">
                    <a:srgbClr val="000000"/>
                  </a:outerShdw>
                </a:effectLst>
              </a:rPr>
              <a:t>标签</a:t>
            </a:r>
            <a:r>
              <a:rPr lang="en-US" altLang="zh-CN" b="1">
                <a:effectLst>
                  <a:outerShdw blurRad="50800" dist="50800" dir="5400000" sx="1000" sy="1000" algn="ctr">
                    <a:srgbClr val="000000"/>
                  </a:outerShdw>
                </a:effectLst>
              </a:rPr>
              <a:t>&gt;</a:t>
            </a:r>
            <a:r>
              <a:rPr lang="zh-CN" altLang="zh-CN" b="1">
                <a:effectLst>
                  <a:outerShdw blurRad="50800" dist="50800" dir="5400000" sx="1000" sy="1000" algn="ctr">
                    <a:srgbClr val="000000"/>
                  </a:outerShdw>
                </a:effectLst>
              </a:rPr>
              <a:t>：</a:t>
            </a:r>
            <a:r>
              <a:rPr lang="zh-CN" altLang="zh-CN">
                <a:effectLst>
                  <a:outerShdw blurRad="50800" dist="50800" dir="5400000" sx="1000" sy="1000" algn="ctr">
                    <a:srgbClr val="000000"/>
                  </a:outerShdw>
                </a:effectLst>
              </a:rPr>
              <a:t>要跳转出的结构的名称。</a:t>
            </a:r>
            <a:endParaRPr lang="zh-CN" altLang="zh-CN"/>
          </a:p>
        </p:txBody>
      </p:sp>
      <p:sp>
        <p:nvSpPr>
          <p:cNvPr id="14" name="文本框 13">
            <a:extLst>
              <a:ext uri="{FF2B5EF4-FFF2-40B4-BE49-F238E27FC236}">
                <a16:creationId xmlns:a16="http://schemas.microsoft.com/office/drawing/2014/main" id="{121A9BF2-F026-4F41-8B7A-757B0BCEADF0}"/>
              </a:ext>
            </a:extLst>
          </p:cNvPr>
          <p:cNvSpPr txBox="1"/>
          <p:nvPr/>
        </p:nvSpPr>
        <p:spPr>
          <a:xfrm>
            <a:off x="911211" y="4185283"/>
            <a:ext cx="10369570" cy="2120452"/>
          </a:xfrm>
          <a:prstGeom prst="rect">
            <a:avLst/>
          </a:prstGeom>
          <a:noFill/>
        </p:spPr>
        <p:txBody>
          <a:bodyPr wrap="square">
            <a:spAutoFit/>
          </a:bodyPr>
          <a:lstStyle/>
          <a:p>
            <a:pPr lvl="0">
              <a:lnSpc>
                <a:spcPct val="150000"/>
              </a:lnSpc>
            </a:pPr>
            <a:r>
              <a:rPr lang="en-US" altLang="zh-CN" b="1" dirty="0"/>
              <a:t>LEAVE </a:t>
            </a:r>
            <a:r>
              <a:rPr lang="zh-CN" altLang="en-US" b="1" dirty="0"/>
              <a:t>与</a:t>
            </a:r>
            <a:r>
              <a:rPr lang="en-US" altLang="zh-CN" b="1" dirty="0"/>
              <a:t> ITERATE</a:t>
            </a:r>
            <a:r>
              <a:rPr lang="zh-CN" altLang="en-US" b="1" dirty="0"/>
              <a:t>的区别：</a:t>
            </a:r>
            <a:endParaRPr lang="en-US" altLang="zh-CN" dirty="0">
              <a:effectLst>
                <a:outerShdw blurRad="50800" dist="50800" dir="5400000" sx="1000" sy="1000" algn="ctr">
                  <a:srgbClr val="000000"/>
                </a:outerShdw>
              </a:effectLst>
            </a:endParaRPr>
          </a:p>
          <a:p>
            <a:pPr marL="285750" lvl="0" indent="-285750">
              <a:lnSpc>
                <a:spcPct val="150000"/>
              </a:lnSpc>
              <a:buFont typeface="Arial" panose="020B0604020202020204" pitchFamily="34" charset="0"/>
              <a:buChar char="•"/>
            </a:pPr>
            <a:r>
              <a:rPr lang="zh-CN" altLang="zh-CN" dirty="0">
                <a:effectLst>
                  <a:outerShdw blurRad="50800" dist="50800" dir="5400000" sx="1000" sy="1000" algn="ctr">
                    <a:srgbClr val="000000"/>
                  </a:outerShdw>
                </a:effectLst>
              </a:rPr>
              <a:t>在循环结构中</a:t>
            </a:r>
            <a:r>
              <a:rPr lang="en-US" altLang="zh-CN" b="1" dirty="0">
                <a:solidFill>
                  <a:srgbClr val="0069B8"/>
                </a:solidFill>
              </a:rPr>
              <a:t>LEAVE</a:t>
            </a:r>
            <a:r>
              <a:rPr lang="zh-CN" altLang="zh-CN" dirty="0">
                <a:effectLst>
                  <a:outerShdw blurRad="50800" dist="50800" dir="5400000" sx="1000" sy="1000" algn="ctr">
                    <a:srgbClr val="000000"/>
                  </a:outerShdw>
                </a:effectLst>
              </a:rPr>
              <a:t>用于彻底</a:t>
            </a:r>
            <a:r>
              <a:rPr lang="zh-CN" altLang="zh-CN" b="1" dirty="0">
                <a:solidFill>
                  <a:srgbClr val="0069B8"/>
                </a:solidFill>
              </a:rPr>
              <a:t>跳出循环</a:t>
            </a:r>
            <a:r>
              <a:rPr lang="zh-CN" altLang="zh-CN" dirty="0">
                <a:effectLst>
                  <a:outerShdw blurRad="50800" dist="50800" dir="5400000" sx="1000" sy="1000" algn="ctr">
                    <a:srgbClr val="000000"/>
                  </a:outerShdw>
                </a:effectLst>
              </a:rPr>
              <a:t>，继续执行循环后面的语句；而</a:t>
            </a:r>
            <a:r>
              <a:rPr lang="en-US" altLang="zh-CN" b="1" dirty="0">
                <a:solidFill>
                  <a:srgbClr val="0069B8"/>
                </a:solidFill>
              </a:rPr>
              <a:t>ITERATE</a:t>
            </a:r>
            <a:r>
              <a:rPr lang="zh-CN" altLang="zh-CN" dirty="0">
                <a:effectLst>
                  <a:outerShdw blurRad="50800" dist="50800" dir="5400000" sx="1000" sy="1000" algn="ctr">
                    <a:srgbClr val="000000"/>
                  </a:outerShdw>
                </a:effectLst>
              </a:rPr>
              <a:t>用于</a:t>
            </a:r>
            <a:r>
              <a:rPr lang="zh-CN" altLang="zh-CN" b="1" dirty="0">
                <a:solidFill>
                  <a:srgbClr val="0069B8"/>
                </a:solidFill>
              </a:rPr>
              <a:t>结束本次循环</a:t>
            </a:r>
            <a:r>
              <a:rPr lang="zh-CN" altLang="zh-CN" dirty="0">
                <a:effectLst>
                  <a:outerShdw blurRad="50800" dist="50800" dir="5400000" sx="1000" sy="1000" algn="ctr">
                    <a:srgbClr val="000000"/>
                  </a:outerShdw>
                </a:effectLst>
              </a:rPr>
              <a:t>，开始执行下一次循环。</a:t>
            </a:r>
            <a:endParaRPr lang="zh-CN" altLang="zh-CN" dirty="0"/>
          </a:p>
          <a:p>
            <a:pPr marL="285750" indent="-285750">
              <a:lnSpc>
                <a:spcPct val="150000"/>
              </a:lnSpc>
              <a:buFont typeface="Arial" panose="020B0604020202020204" pitchFamily="34" charset="0"/>
              <a:buChar char="•"/>
            </a:pPr>
            <a:r>
              <a:rPr lang="zh-CN" altLang="en-US" dirty="0">
                <a:effectLst>
                  <a:outerShdw blurRad="50800" dist="50800" dir="5400000" sx="1000" sy="1000" algn="ctr">
                    <a:srgbClr val="000000"/>
                  </a:outerShdw>
                </a:effectLst>
              </a:rPr>
              <a:t>此外，</a:t>
            </a:r>
            <a:r>
              <a:rPr lang="en-US" altLang="zh-CN" b="1" dirty="0">
                <a:solidFill>
                  <a:srgbClr val="0069B8"/>
                </a:solidFill>
              </a:rPr>
              <a:t>ITERATE</a:t>
            </a:r>
            <a:r>
              <a:rPr lang="zh-CN" altLang="zh-CN" dirty="0">
                <a:effectLst>
                  <a:outerShdw blurRad="50800" dist="50800" dir="5400000" sx="1000" sy="1000" algn="ctr">
                    <a:srgbClr val="000000"/>
                  </a:outerShdw>
                </a:effectLst>
              </a:rPr>
              <a:t>只能在</a:t>
            </a:r>
            <a:r>
              <a:rPr lang="zh-CN" altLang="zh-CN" b="1" dirty="0">
                <a:solidFill>
                  <a:srgbClr val="0069B8"/>
                </a:solidFill>
              </a:rPr>
              <a:t>循环结构中</a:t>
            </a:r>
            <a:r>
              <a:rPr lang="zh-CN" altLang="zh-CN" dirty="0">
                <a:effectLst>
                  <a:outerShdw blurRad="50800" dist="50800" dir="5400000" sx="1000" sy="1000" algn="ctr">
                    <a:srgbClr val="000000"/>
                  </a:outerShdw>
                </a:effectLst>
              </a:rPr>
              <a:t>使用，而</a:t>
            </a:r>
            <a:r>
              <a:rPr lang="en-US" altLang="zh-CN" b="1" dirty="0">
                <a:solidFill>
                  <a:srgbClr val="0069B8"/>
                </a:solidFill>
              </a:rPr>
              <a:t>LEAVE</a:t>
            </a:r>
            <a:r>
              <a:rPr lang="zh-CN" altLang="zh-CN" dirty="0">
                <a:effectLst>
                  <a:outerShdw blurRad="50800" dist="50800" dir="5400000" sx="1000" sy="1000" algn="ctr">
                    <a:srgbClr val="000000"/>
                  </a:outerShdw>
                </a:effectLst>
              </a:rPr>
              <a:t>除了可以在</a:t>
            </a:r>
            <a:r>
              <a:rPr lang="zh-CN" altLang="zh-CN" b="1" dirty="0">
                <a:solidFill>
                  <a:srgbClr val="0069B8"/>
                </a:solidFill>
              </a:rPr>
              <a:t>循环结构中</a:t>
            </a:r>
            <a:r>
              <a:rPr lang="zh-CN" altLang="zh-CN" dirty="0">
                <a:effectLst>
                  <a:outerShdw blurRad="50800" dist="50800" dir="5400000" sx="1000" sy="1000" algn="ctr">
                    <a:srgbClr val="000000"/>
                  </a:outerShdw>
                </a:effectLst>
              </a:rPr>
              <a:t>使用之外，还可以用在</a:t>
            </a:r>
            <a:r>
              <a:rPr lang="en-US" altLang="zh-CN" b="1" dirty="0">
                <a:solidFill>
                  <a:srgbClr val="0069B8"/>
                </a:solidFill>
              </a:rPr>
              <a:t>BEGING…END</a:t>
            </a:r>
            <a:r>
              <a:rPr lang="zh-CN" altLang="zh-CN" dirty="0">
                <a:effectLst>
                  <a:outerShdw blurRad="50800" dist="50800" dir="5400000" sx="1000" sy="1000" algn="ctr">
                    <a:srgbClr val="000000"/>
                  </a:outerShdw>
                </a:effectLst>
              </a:rPr>
              <a:t>结构中。</a:t>
            </a:r>
            <a:endParaRPr lang="zh-CN" altLang="zh-CN" dirty="0"/>
          </a:p>
        </p:txBody>
      </p:sp>
    </p:spTree>
    <p:extLst>
      <p:ext uri="{BB962C8B-B14F-4D97-AF65-F5344CB8AC3E}">
        <p14:creationId xmlns:p14="http://schemas.microsoft.com/office/powerpoint/2010/main" val="123466283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up)">
                                      <p:cBhvr>
                                        <p:cTn id="17" dur="500"/>
                                        <p:tgtEl>
                                          <p:spTgt spid="12"/>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wipe(left)">
                                      <p:cBhvr>
                                        <p:cTn id="21" dur="500"/>
                                        <p:tgtEl>
                                          <p:spTgt spid="16"/>
                                        </p:tgtEl>
                                      </p:cBhvr>
                                    </p:animEffect>
                                  </p:childTnLst>
                                </p:cTn>
                              </p:par>
                            </p:childTnLst>
                          </p:cTn>
                        </p:par>
                        <p:par>
                          <p:cTn id="22" fill="hold">
                            <p:stCondLst>
                              <p:cond delay="2500"/>
                            </p:stCondLst>
                            <p:childTnLst>
                              <p:par>
                                <p:cTn id="23" presetID="22" presetClass="entr" presetSubtype="1"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wipe(up)">
                                      <p:cBhvr>
                                        <p:cTn id="25" dur="500"/>
                                        <p:tgtEl>
                                          <p:spTgt spid="17"/>
                                        </p:tgtEl>
                                      </p:cBhvr>
                                    </p:animEffect>
                                  </p:childTnLst>
                                </p:cTn>
                              </p:par>
                            </p:childTnLst>
                          </p:cTn>
                        </p:par>
                        <p:par>
                          <p:cTn id="26" fill="hold">
                            <p:stCondLst>
                              <p:cond delay="3000"/>
                            </p:stCondLst>
                            <p:childTnLst>
                              <p:par>
                                <p:cTn id="27" presetID="22" presetClass="entr" presetSubtype="1"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up)">
                                      <p:cBhvr>
                                        <p:cTn id="2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12" grpId="0"/>
      <p:bldP spid="16" grpId="0" animBg="1"/>
      <p:bldP spid="17" grpId="0"/>
      <p:bldP spid="14" grpId="0"/>
    </p:bld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BCE2F27-1948-4AAF-B7D2-B7B4F23C2784}"/>
              </a:ext>
            </a:extLst>
          </p:cNvPr>
          <p:cNvSpPr/>
          <p:nvPr/>
        </p:nvSpPr>
        <p:spPr>
          <a:xfrm>
            <a:off x="911214" y="1395309"/>
            <a:ext cx="10369571" cy="458459"/>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a:t>【实例</a:t>
            </a:r>
            <a:r>
              <a:rPr lang="en-US" altLang="zh-CN" b="1"/>
              <a:t>10-49</a:t>
            </a:r>
            <a:r>
              <a:rPr lang="zh-CN" altLang="zh-CN" b="1"/>
              <a:t>】</a:t>
            </a:r>
            <a:r>
              <a:rPr lang="zh-CN" altLang="zh-CN"/>
              <a:t>：</a:t>
            </a:r>
            <a:r>
              <a:rPr lang="zh-CN" altLang="zh-CN">
                <a:effectLst>
                  <a:outerShdw blurRad="50800" dist="50800" dir="5400000" sx="1000" sy="1000" algn="ctr">
                    <a:srgbClr val="000000"/>
                  </a:outerShdw>
                </a:effectLst>
              </a:rPr>
              <a:t>使用</a:t>
            </a:r>
            <a:r>
              <a:rPr lang="en-US" altLang="zh-CN">
                <a:effectLst>
                  <a:outerShdw blurRad="50800" dist="50800" dir="5400000" sx="1000" sy="1000" algn="ctr">
                    <a:srgbClr val="000000"/>
                  </a:outerShdw>
                </a:effectLst>
              </a:rPr>
              <a:t>ITERATE</a:t>
            </a:r>
            <a:r>
              <a:rPr lang="zh-CN" altLang="zh-CN">
                <a:effectLst>
                  <a:outerShdw blurRad="50800" dist="50800" dir="5400000" sx="1000" sy="1000" algn="ctr">
                    <a:srgbClr val="000000"/>
                  </a:outerShdw>
                </a:effectLst>
              </a:rPr>
              <a:t>计算从</a:t>
            </a:r>
            <a:r>
              <a:rPr lang="en-US" altLang="zh-CN">
                <a:effectLst>
                  <a:outerShdw blurRad="50800" dist="50800" dir="5400000" sx="1000" sy="1000" algn="ctr">
                    <a:srgbClr val="000000"/>
                  </a:outerShdw>
                </a:effectLst>
              </a:rPr>
              <a:t>1</a:t>
            </a:r>
            <a:r>
              <a:rPr lang="zh-CN" altLang="zh-CN">
                <a:effectLst>
                  <a:outerShdw blurRad="50800" dist="50800" dir="5400000" sx="1000" sy="1000" algn="ctr">
                    <a:srgbClr val="000000"/>
                  </a:outerShdw>
                </a:effectLst>
              </a:rPr>
              <a:t>开始到</a:t>
            </a:r>
            <a:r>
              <a:rPr lang="en-US" altLang="zh-CN">
                <a:effectLst>
                  <a:outerShdw blurRad="50800" dist="50800" dir="5400000" sx="1000" sy="1000" algn="ctr">
                    <a:srgbClr val="000000"/>
                  </a:outerShdw>
                </a:effectLst>
              </a:rPr>
              <a:t>99</a:t>
            </a:r>
            <a:r>
              <a:rPr lang="zh-CN" altLang="zh-CN">
                <a:effectLst>
                  <a:outerShdw blurRad="50800" dist="50800" dir="5400000" sx="1000" sy="1000" algn="ctr">
                    <a:srgbClr val="000000"/>
                  </a:outerShdw>
                </a:effectLst>
              </a:rPr>
              <a:t>为止的所有奇数的累加和</a:t>
            </a:r>
            <a:endParaRPr lang="zh-CN" altLang="zh-CN"/>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1949573" cy="523220"/>
          </a:xfrm>
          <a:prstGeom prst="rect">
            <a:avLst/>
          </a:prstGeom>
          <a:noFill/>
        </p:spPr>
        <p:txBody>
          <a:bodyPr wrap="none" rtlCol="0">
            <a:spAutoFit/>
            <a:scene3d>
              <a:camera prst="orthographicFront"/>
              <a:lightRig rig="threePt" dir="t"/>
            </a:scene3d>
            <a:sp3d contourW="12700"/>
          </a:bodyPr>
          <a:lstStyle/>
          <a:p>
            <a:pPr lvl="0">
              <a:defRPr/>
            </a:pPr>
            <a:r>
              <a:rPr lang="en-US" altLang="zh-CN" sz="2800" b="1">
                <a:solidFill>
                  <a:srgbClr val="228EB0"/>
                </a:solidFill>
                <a:latin typeface="+mn-ea"/>
              </a:rPr>
              <a:t>2 </a:t>
            </a:r>
            <a:r>
              <a:rPr lang="zh-CN" altLang="en-US" sz="2800" b="1">
                <a:solidFill>
                  <a:srgbClr val="228EB0"/>
                </a:solidFill>
                <a:latin typeface="+mn-ea"/>
              </a:rPr>
              <a:t>循环语句</a:t>
            </a:r>
            <a:endParaRPr lang="zh-CN" altLang="en-US" sz="2800" b="1" dirty="0">
              <a:solidFill>
                <a:srgbClr val="228EB0"/>
              </a:solidFill>
              <a:latin typeface="+mn-ea"/>
            </a:endParaRPr>
          </a:p>
        </p:txBody>
      </p:sp>
      <p:pic>
        <p:nvPicPr>
          <p:cNvPr id="7" name="图片 6">
            <a:extLst>
              <a:ext uri="{FF2B5EF4-FFF2-40B4-BE49-F238E27FC236}">
                <a16:creationId xmlns:a16="http://schemas.microsoft.com/office/drawing/2014/main" id="{14B05BC5-FB07-448A-9508-2212E3A925AA}"/>
              </a:ext>
            </a:extLst>
          </p:cNvPr>
          <p:cNvPicPr>
            <a:picLocks noChangeAspect="1"/>
          </p:cNvPicPr>
          <p:nvPr/>
        </p:nvPicPr>
        <p:blipFill>
          <a:blip r:embed="rId3"/>
          <a:stretch>
            <a:fillRect/>
          </a:stretch>
        </p:blipFill>
        <p:spPr>
          <a:xfrm>
            <a:off x="2119957" y="2001589"/>
            <a:ext cx="5113626" cy="4422811"/>
          </a:xfrm>
          <a:prstGeom prst="rect">
            <a:avLst/>
          </a:prstGeom>
        </p:spPr>
      </p:pic>
      <p:pic>
        <p:nvPicPr>
          <p:cNvPr id="8" name="图片 7">
            <a:extLst>
              <a:ext uri="{FF2B5EF4-FFF2-40B4-BE49-F238E27FC236}">
                <a16:creationId xmlns:a16="http://schemas.microsoft.com/office/drawing/2014/main" id="{E1D0E859-1956-4BDF-A627-386BB7B13B82}"/>
              </a:ext>
            </a:extLst>
          </p:cNvPr>
          <p:cNvPicPr>
            <a:picLocks noChangeAspect="1"/>
          </p:cNvPicPr>
          <p:nvPr/>
        </p:nvPicPr>
        <p:blipFill>
          <a:blip r:embed="rId4"/>
          <a:stretch>
            <a:fillRect/>
          </a:stretch>
        </p:blipFill>
        <p:spPr>
          <a:xfrm>
            <a:off x="8147582" y="3294511"/>
            <a:ext cx="1805714" cy="533334"/>
          </a:xfrm>
          <a:prstGeom prst="rect">
            <a:avLst/>
          </a:prstGeom>
        </p:spPr>
      </p:pic>
      <p:pic>
        <p:nvPicPr>
          <p:cNvPr id="9" name="图片 8">
            <a:extLst>
              <a:ext uri="{FF2B5EF4-FFF2-40B4-BE49-F238E27FC236}">
                <a16:creationId xmlns:a16="http://schemas.microsoft.com/office/drawing/2014/main" id="{3B1F2BB1-665E-4688-AE8F-C8EB691A59AF}"/>
              </a:ext>
            </a:extLst>
          </p:cNvPr>
          <p:cNvPicPr>
            <a:picLocks noChangeAspect="1"/>
          </p:cNvPicPr>
          <p:nvPr/>
        </p:nvPicPr>
        <p:blipFill>
          <a:blip r:embed="rId5"/>
          <a:stretch>
            <a:fillRect/>
          </a:stretch>
        </p:blipFill>
        <p:spPr>
          <a:xfrm>
            <a:off x="8463772" y="4212995"/>
            <a:ext cx="1173334" cy="518095"/>
          </a:xfrm>
          <a:prstGeom prst="rect">
            <a:avLst/>
          </a:prstGeom>
        </p:spPr>
      </p:pic>
    </p:spTree>
    <p:extLst>
      <p:ext uri="{BB962C8B-B14F-4D97-AF65-F5344CB8AC3E}">
        <p14:creationId xmlns:p14="http://schemas.microsoft.com/office/powerpoint/2010/main" val="77676996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childTnLst>
                          </p:cTn>
                        </p:par>
                        <p:par>
                          <p:cTn id="22" fill="hold">
                            <p:stCondLst>
                              <p:cond delay="2500"/>
                            </p:stCondLst>
                            <p:childTnLst>
                              <p:par>
                                <p:cTn id="23" presetID="22" presetClass="entr" presetSubtype="8"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left)">
                                      <p:cBhvr>
                                        <p:cTn id="25" dur="500"/>
                                        <p:tgtEl>
                                          <p:spTgt spid="8"/>
                                        </p:tgtEl>
                                      </p:cBhvr>
                                    </p:animEffect>
                                  </p:childTnLst>
                                </p:cTn>
                              </p:par>
                            </p:childTnLst>
                          </p:cTn>
                        </p:par>
                        <p:par>
                          <p:cTn id="26" fill="hold">
                            <p:stCondLst>
                              <p:cond delay="3000"/>
                            </p:stCondLst>
                            <p:childTnLst>
                              <p:par>
                                <p:cTn id="27" presetID="22" presetClass="entr" presetSubtype="8" fill="hold"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wipe(left)">
                                      <p:cBhvr>
                                        <p:cTn id="2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2" grpId="0"/>
    </p:bld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 name="淘宝网Chenying0907出品 163"/>
          <p:cNvCxnSpPr>
            <a:cxnSpLocks/>
            <a:stCxn id="24" idx="4"/>
            <a:endCxn id="39" idx="0"/>
          </p:cNvCxnSpPr>
          <p:nvPr/>
        </p:nvCxnSpPr>
        <p:spPr>
          <a:xfrm>
            <a:off x="6912778" y="1595179"/>
            <a:ext cx="6490" cy="3195249"/>
          </a:xfrm>
          <a:prstGeom prst="line">
            <a:avLst/>
          </a:prstGeom>
          <a:noFill/>
          <a:ln w="6350" cap="flat" cmpd="sng" algn="ctr">
            <a:solidFill>
              <a:sysClr val="windowText" lastClr="000000">
                <a:lumMod val="65000"/>
                <a:lumOff val="35000"/>
              </a:sysClr>
            </a:solidFill>
            <a:prstDash val="solid"/>
            <a:miter lim="800000"/>
          </a:ln>
          <a:effectLst/>
        </p:spPr>
      </p:cxnSp>
      <p:sp>
        <p:nvSpPr>
          <p:cNvPr id="20" name="TextBox 42"/>
          <p:cNvSpPr txBox="1"/>
          <p:nvPr/>
        </p:nvSpPr>
        <p:spPr>
          <a:xfrm>
            <a:off x="7237198" y="1359785"/>
            <a:ext cx="1800493" cy="346239"/>
          </a:xfrm>
          <a:prstGeom prst="rect">
            <a:avLst/>
          </a:prstGeom>
          <a:noFill/>
        </p:spPr>
        <p:txBody>
          <a:bodyPr wrap="square" lIns="68571" tIns="34285" rIns="68571" bIns="34285" rtlCol="0">
            <a:spAutoFit/>
          </a:bodyPr>
          <a:lstStyle/>
          <a:p>
            <a:r>
              <a:rPr lang="zh-CN" altLang="en-US">
                <a:solidFill>
                  <a:prstClr val="black">
                    <a:lumMod val="75000"/>
                    <a:lumOff val="25000"/>
                  </a:prstClr>
                </a:solidFill>
                <a:latin typeface="微软雅黑" panose="020B0503020204020204" pitchFamily="34" charset="-122"/>
                <a:ea typeface="微软雅黑" panose="020B0503020204020204" pitchFamily="34" charset="-122"/>
              </a:rPr>
              <a:t>触发器简介</a:t>
            </a:r>
            <a:endParaRPr lang="en-US" altLang="zh-CN"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22" name="淘宝网Chenying0907出品 86"/>
          <p:cNvGrpSpPr/>
          <p:nvPr/>
        </p:nvGrpSpPr>
        <p:grpSpPr>
          <a:xfrm>
            <a:off x="6839813" y="1441363"/>
            <a:ext cx="216591" cy="266829"/>
            <a:chOff x="7501951" y="2927402"/>
            <a:chExt cx="2190437" cy="2880512"/>
          </a:xfrm>
          <a:solidFill>
            <a:sysClr val="windowText" lastClr="000000">
              <a:lumMod val="50000"/>
              <a:lumOff val="50000"/>
            </a:sysClr>
          </a:solidFill>
          <a:effectLst/>
        </p:grpSpPr>
        <p:sp>
          <p:nvSpPr>
            <p:cNvPr id="23" name="淘宝网Chenying0907出品 50"/>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w="12700" cap="flat" cmpd="sng" algn="ctr">
              <a:noFill/>
              <a:prstDash val="solid"/>
              <a:miter lim="800000"/>
            </a:ln>
            <a:effectLst>
              <a:softEdge rad="4318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24" name="淘宝网Chenying0907出品 93"/>
            <p:cNvSpPr/>
            <p:nvPr/>
          </p:nvSpPr>
          <p:spPr>
            <a:xfrm>
              <a:off x="7567586" y="3243360"/>
              <a:ext cx="1344545" cy="1344539"/>
            </a:xfrm>
            <a:prstGeom prst="ellipse">
              <a:avLst/>
            </a:prstGeom>
            <a:grpFill/>
            <a:ln w="12700" cap="flat" cmpd="sng" algn="ctr">
              <a:noFill/>
              <a:prstDash val="solid"/>
              <a:miter lim="800000"/>
            </a:ln>
            <a:effectLst>
              <a:outerShdw blurRad="177800" dist="139700" dir="2700000" algn="tl" rotWithShape="0">
                <a:srgbClr val="494949">
                  <a:alpha val="4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grpSp>
      <p:grpSp>
        <p:nvGrpSpPr>
          <p:cNvPr id="25" name="淘宝网Chenying0907出品 95"/>
          <p:cNvGrpSpPr/>
          <p:nvPr/>
        </p:nvGrpSpPr>
        <p:grpSpPr>
          <a:xfrm>
            <a:off x="6839813" y="2280688"/>
            <a:ext cx="216591" cy="266829"/>
            <a:chOff x="7501951" y="2927402"/>
            <a:chExt cx="2190437" cy="2880512"/>
          </a:xfrm>
          <a:solidFill>
            <a:sysClr val="windowText" lastClr="000000">
              <a:lumMod val="50000"/>
              <a:lumOff val="50000"/>
            </a:sysClr>
          </a:solidFill>
          <a:effectLst/>
        </p:grpSpPr>
        <p:sp>
          <p:nvSpPr>
            <p:cNvPr id="26" name="淘宝网Chenying0907出品 50"/>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w="12700" cap="flat" cmpd="sng" algn="ctr">
              <a:noFill/>
              <a:prstDash val="solid"/>
              <a:miter lim="800000"/>
            </a:ln>
            <a:effectLst>
              <a:softEdge rad="4318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27" name="淘宝网Chenying0907出品 97"/>
            <p:cNvSpPr/>
            <p:nvPr/>
          </p:nvSpPr>
          <p:spPr>
            <a:xfrm>
              <a:off x="7567586" y="3243360"/>
              <a:ext cx="1344545" cy="1344539"/>
            </a:xfrm>
            <a:prstGeom prst="ellipse">
              <a:avLst/>
            </a:prstGeom>
            <a:grpFill/>
            <a:ln w="12700" cap="flat" cmpd="sng" algn="ctr">
              <a:noFill/>
              <a:prstDash val="solid"/>
              <a:miter lim="800000"/>
            </a:ln>
            <a:effectLst>
              <a:outerShdw blurRad="177800" dist="139700" dir="2700000" algn="tl" rotWithShape="0">
                <a:srgbClr val="494949">
                  <a:alpha val="4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grpSp>
      <p:grpSp>
        <p:nvGrpSpPr>
          <p:cNvPr id="28" name="淘宝网Chenying0907出品 99"/>
          <p:cNvGrpSpPr/>
          <p:nvPr/>
        </p:nvGrpSpPr>
        <p:grpSpPr>
          <a:xfrm>
            <a:off x="6839813" y="3120013"/>
            <a:ext cx="216591" cy="266829"/>
            <a:chOff x="7501951" y="2927402"/>
            <a:chExt cx="2190437" cy="2880512"/>
          </a:xfrm>
          <a:solidFill>
            <a:sysClr val="windowText" lastClr="000000">
              <a:lumMod val="50000"/>
              <a:lumOff val="50000"/>
            </a:sysClr>
          </a:solidFill>
          <a:effectLst/>
        </p:grpSpPr>
        <p:sp>
          <p:nvSpPr>
            <p:cNvPr id="29" name="淘宝网Chenying0907出品 50"/>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w="12700" cap="flat" cmpd="sng" algn="ctr">
              <a:noFill/>
              <a:prstDash val="solid"/>
              <a:miter lim="800000"/>
            </a:ln>
            <a:effectLst>
              <a:softEdge rad="4318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30" name="淘宝网Chenying0907出品 101"/>
            <p:cNvSpPr/>
            <p:nvPr/>
          </p:nvSpPr>
          <p:spPr>
            <a:xfrm>
              <a:off x="7567586" y="3243360"/>
              <a:ext cx="1344545" cy="1344539"/>
            </a:xfrm>
            <a:prstGeom prst="ellipse">
              <a:avLst/>
            </a:prstGeom>
            <a:grpFill/>
            <a:ln w="12700" cap="flat" cmpd="sng" algn="ctr">
              <a:noFill/>
              <a:prstDash val="solid"/>
              <a:miter lim="800000"/>
            </a:ln>
            <a:effectLst>
              <a:outerShdw blurRad="177800" dist="139700" dir="2700000" algn="tl" rotWithShape="0">
                <a:srgbClr val="494949">
                  <a:alpha val="4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grpSp>
      <p:grpSp>
        <p:nvGrpSpPr>
          <p:cNvPr id="31" name="淘宝网Chenying0907出品 103"/>
          <p:cNvGrpSpPr/>
          <p:nvPr/>
        </p:nvGrpSpPr>
        <p:grpSpPr>
          <a:xfrm>
            <a:off x="6839813" y="3959337"/>
            <a:ext cx="216591" cy="266829"/>
            <a:chOff x="7501951" y="2927402"/>
            <a:chExt cx="2190437" cy="2880512"/>
          </a:xfrm>
          <a:solidFill>
            <a:sysClr val="windowText" lastClr="000000">
              <a:lumMod val="50000"/>
              <a:lumOff val="50000"/>
            </a:sysClr>
          </a:solidFill>
          <a:effectLst/>
        </p:grpSpPr>
        <p:sp>
          <p:nvSpPr>
            <p:cNvPr id="32" name="淘宝网Chenying0907出品 50"/>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w="12700" cap="flat" cmpd="sng" algn="ctr">
              <a:noFill/>
              <a:prstDash val="solid"/>
              <a:miter lim="800000"/>
            </a:ln>
            <a:effectLst>
              <a:softEdge rad="4318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33" name="淘宝网Chenying0907出品 105"/>
            <p:cNvSpPr/>
            <p:nvPr/>
          </p:nvSpPr>
          <p:spPr>
            <a:xfrm>
              <a:off x="7567586" y="3243360"/>
              <a:ext cx="1344545" cy="1344539"/>
            </a:xfrm>
            <a:prstGeom prst="ellipse">
              <a:avLst/>
            </a:prstGeom>
            <a:grpFill/>
            <a:ln w="12700" cap="flat" cmpd="sng" algn="ctr">
              <a:noFill/>
              <a:prstDash val="solid"/>
              <a:miter lim="800000"/>
            </a:ln>
            <a:effectLst>
              <a:outerShdw blurRad="177800" dist="139700" dir="2700000" algn="tl" rotWithShape="0">
                <a:srgbClr val="494949">
                  <a:alpha val="4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grpSp>
      <p:sp>
        <p:nvSpPr>
          <p:cNvPr id="43" name="淘宝网Chenying0907出品 1"/>
          <p:cNvSpPr/>
          <p:nvPr/>
        </p:nvSpPr>
        <p:spPr>
          <a:xfrm>
            <a:off x="7237196" y="2187565"/>
            <a:ext cx="1338828" cy="369332"/>
          </a:xfrm>
          <a:prstGeom prst="rect">
            <a:avLst/>
          </a:prstGeom>
        </p:spPr>
        <p:txBody>
          <a:bodyPr wrap="none">
            <a:spAutoFit/>
          </a:bodyPr>
          <a:lstStyle/>
          <a:p>
            <a:r>
              <a:rPr lang="zh-CN" altLang="en-US">
                <a:solidFill>
                  <a:prstClr val="black">
                    <a:lumMod val="75000"/>
                    <a:lumOff val="25000"/>
                  </a:prstClr>
                </a:solidFill>
                <a:latin typeface="微软雅黑" panose="020B0503020204020204" pitchFamily="34" charset="-122"/>
                <a:ea typeface="微软雅黑" panose="020B0503020204020204" pitchFamily="34" charset="-122"/>
              </a:rPr>
              <a:t>创建触发器</a:t>
            </a:r>
            <a:endParaRPr lang="zh-CN" altLang="zh-CN"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44" name="淘宝网Chenying0907出品 2"/>
          <p:cNvSpPr/>
          <p:nvPr/>
        </p:nvSpPr>
        <p:spPr>
          <a:xfrm>
            <a:off x="7237196" y="3026889"/>
            <a:ext cx="1338828" cy="369332"/>
          </a:xfrm>
          <a:prstGeom prst="rect">
            <a:avLst/>
          </a:prstGeom>
        </p:spPr>
        <p:txBody>
          <a:bodyPr wrap="none">
            <a:spAutoFit/>
          </a:bodyPr>
          <a:lstStyle/>
          <a:p>
            <a:r>
              <a:rPr lang="zh-CN" altLang="en-US">
                <a:solidFill>
                  <a:prstClr val="black">
                    <a:lumMod val="75000"/>
                    <a:lumOff val="25000"/>
                  </a:prstClr>
                </a:solidFill>
                <a:latin typeface="微软雅黑" panose="020B0503020204020204" pitchFamily="34" charset="-122"/>
                <a:ea typeface="微软雅黑" panose="020B0503020204020204" pitchFamily="34" charset="-122"/>
              </a:rPr>
              <a:t>查看触发器</a:t>
            </a:r>
            <a:endParaRPr lang="zh-CN" altLang="zh-CN"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45" name="淘宝网Chenying0907出品 4"/>
          <p:cNvSpPr/>
          <p:nvPr/>
        </p:nvSpPr>
        <p:spPr>
          <a:xfrm>
            <a:off x="7237197" y="3866213"/>
            <a:ext cx="1338828" cy="369332"/>
          </a:xfrm>
          <a:prstGeom prst="rect">
            <a:avLst/>
          </a:prstGeom>
        </p:spPr>
        <p:txBody>
          <a:bodyPr wrap="none">
            <a:spAutoFit/>
          </a:bodyPr>
          <a:lstStyle/>
          <a:p>
            <a:r>
              <a:rPr lang="zh-CN" altLang="en-US">
                <a:solidFill>
                  <a:prstClr val="black">
                    <a:lumMod val="75000"/>
                    <a:lumOff val="25000"/>
                  </a:prstClr>
                </a:solidFill>
                <a:latin typeface="微软雅黑" panose="020B0503020204020204" pitchFamily="34" charset="-122"/>
                <a:ea typeface="微软雅黑" panose="020B0503020204020204" pitchFamily="34" charset="-122"/>
              </a:rPr>
              <a:t>触发触发器</a:t>
            </a:r>
            <a:endParaRPr lang="zh-CN" altLang="zh-CN"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37" name="淘宝网Chenying0907出品 103">
            <a:extLst>
              <a:ext uri="{FF2B5EF4-FFF2-40B4-BE49-F238E27FC236}">
                <a16:creationId xmlns:a16="http://schemas.microsoft.com/office/drawing/2014/main" id="{4F972D57-CD57-4FF1-9FE7-37672F44CF70}"/>
              </a:ext>
            </a:extLst>
          </p:cNvPr>
          <p:cNvGrpSpPr/>
          <p:nvPr/>
        </p:nvGrpSpPr>
        <p:grpSpPr>
          <a:xfrm>
            <a:off x="6846303" y="4761160"/>
            <a:ext cx="216591" cy="266829"/>
            <a:chOff x="7501951" y="2927402"/>
            <a:chExt cx="2190437" cy="2880512"/>
          </a:xfrm>
          <a:solidFill>
            <a:sysClr val="windowText" lastClr="000000">
              <a:lumMod val="50000"/>
              <a:lumOff val="50000"/>
            </a:sysClr>
          </a:solidFill>
          <a:effectLst/>
        </p:grpSpPr>
        <p:sp>
          <p:nvSpPr>
            <p:cNvPr id="38" name="淘宝网Chenying0907出品 50">
              <a:extLst>
                <a:ext uri="{FF2B5EF4-FFF2-40B4-BE49-F238E27FC236}">
                  <a16:creationId xmlns:a16="http://schemas.microsoft.com/office/drawing/2014/main" id="{744D5A0F-9167-4A38-963D-52AEEAFCE55A}"/>
                </a:ext>
              </a:extLst>
            </p:cNvPr>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w="12700" cap="flat" cmpd="sng" algn="ctr">
              <a:noFill/>
              <a:prstDash val="solid"/>
              <a:miter lim="800000"/>
            </a:ln>
            <a:effectLst>
              <a:softEdge rad="4318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39" name="淘宝网Chenying0907出品 105">
              <a:extLst>
                <a:ext uri="{FF2B5EF4-FFF2-40B4-BE49-F238E27FC236}">
                  <a16:creationId xmlns:a16="http://schemas.microsoft.com/office/drawing/2014/main" id="{50BCE01D-70F9-44EA-BC76-417AB3331C89}"/>
                </a:ext>
              </a:extLst>
            </p:cNvPr>
            <p:cNvSpPr/>
            <p:nvPr/>
          </p:nvSpPr>
          <p:spPr>
            <a:xfrm>
              <a:off x="7567586" y="3243360"/>
              <a:ext cx="1344545" cy="1344539"/>
            </a:xfrm>
            <a:prstGeom prst="ellipse">
              <a:avLst/>
            </a:prstGeom>
            <a:grpFill/>
            <a:ln w="12700" cap="flat" cmpd="sng" algn="ctr">
              <a:noFill/>
              <a:prstDash val="solid"/>
              <a:miter lim="800000"/>
            </a:ln>
            <a:effectLst>
              <a:outerShdw blurRad="177800" dist="139700" dir="2700000" algn="tl" rotWithShape="0">
                <a:srgbClr val="494949">
                  <a:alpha val="4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grpSp>
      <p:sp>
        <p:nvSpPr>
          <p:cNvPr id="40" name="淘宝网Chenying0907出品 4">
            <a:extLst>
              <a:ext uri="{FF2B5EF4-FFF2-40B4-BE49-F238E27FC236}">
                <a16:creationId xmlns:a16="http://schemas.microsoft.com/office/drawing/2014/main" id="{CFA382E5-44A2-4593-843A-F6427B852011}"/>
              </a:ext>
            </a:extLst>
          </p:cNvPr>
          <p:cNvSpPr/>
          <p:nvPr/>
        </p:nvSpPr>
        <p:spPr>
          <a:xfrm>
            <a:off x="7237198" y="4668036"/>
            <a:ext cx="1338828" cy="369332"/>
          </a:xfrm>
          <a:prstGeom prst="rect">
            <a:avLst/>
          </a:prstGeom>
        </p:spPr>
        <p:txBody>
          <a:bodyPr wrap="none">
            <a:spAutoFit/>
          </a:bodyPr>
          <a:lstStyle/>
          <a:p>
            <a:r>
              <a:rPr lang="zh-CN" altLang="en-US" dirty="0">
                <a:solidFill>
                  <a:prstClr val="black">
                    <a:lumMod val="75000"/>
                    <a:lumOff val="25000"/>
                  </a:prstClr>
                </a:solidFill>
                <a:latin typeface="微软雅黑" panose="020B0503020204020204" pitchFamily="34" charset="-122"/>
                <a:ea typeface="微软雅黑" panose="020B0503020204020204" pitchFamily="34" charset="-122"/>
              </a:rPr>
              <a:t>删除触发器</a:t>
            </a:r>
            <a:endParaRPr lang="zh-CN" altLang="zh-CN"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34" name="组合 33">
            <a:extLst>
              <a:ext uri="{FF2B5EF4-FFF2-40B4-BE49-F238E27FC236}">
                <a16:creationId xmlns:a16="http://schemas.microsoft.com/office/drawing/2014/main" id="{D14F9843-0C9D-45F5-B323-FDB822FC3179}"/>
              </a:ext>
            </a:extLst>
          </p:cNvPr>
          <p:cNvGrpSpPr/>
          <p:nvPr/>
        </p:nvGrpSpPr>
        <p:grpSpPr>
          <a:xfrm>
            <a:off x="3770343" y="2279193"/>
            <a:ext cx="889000" cy="889000"/>
            <a:chOff x="10275888" y="1968952"/>
            <a:chExt cx="889000" cy="889000"/>
          </a:xfrm>
        </p:grpSpPr>
        <p:sp>
          <p:nvSpPr>
            <p:cNvPr id="35" name="椭圆 34">
              <a:extLst>
                <a:ext uri="{FF2B5EF4-FFF2-40B4-BE49-F238E27FC236}">
                  <a16:creationId xmlns:a16="http://schemas.microsoft.com/office/drawing/2014/main" id="{51C31B67-6784-4483-85A9-064BA799112C}"/>
                </a:ext>
              </a:extLst>
            </p:cNvPr>
            <p:cNvSpPr/>
            <p:nvPr/>
          </p:nvSpPr>
          <p:spPr>
            <a:xfrm>
              <a:off x="10275888" y="1968952"/>
              <a:ext cx="889000" cy="889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a:extLst>
                <a:ext uri="{FF2B5EF4-FFF2-40B4-BE49-F238E27FC236}">
                  <a16:creationId xmlns:a16="http://schemas.microsoft.com/office/drawing/2014/main" id="{2FC9016D-51C9-4AAE-81FB-A94FFD08B22D}"/>
                </a:ext>
              </a:extLst>
            </p:cNvPr>
            <p:cNvSpPr txBox="1"/>
            <p:nvPr/>
          </p:nvSpPr>
          <p:spPr>
            <a:xfrm>
              <a:off x="10400428" y="2123009"/>
              <a:ext cx="639919" cy="584775"/>
            </a:xfrm>
            <a:prstGeom prst="rect">
              <a:avLst/>
            </a:prstGeom>
            <a:noFill/>
          </p:spPr>
          <p:txBody>
            <a:bodyPr wrap="none" rtlCol="0">
              <a:spAutoFit/>
              <a:scene3d>
                <a:camera prst="orthographicFront"/>
                <a:lightRig rig="threePt" dir="t"/>
              </a:scene3d>
              <a:sp3d contourW="12700"/>
            </a:bodyPr>
            <a:lstStyle/>
            <a:p>
              <a:pPr algn="ctr"/>
              <a:r>
                <a:rPr lang="en-US" altLang="zh-CN" sz="3200" b="1">
                  <a:solidFill>
                    <a:schemeClr val="bg1"/>
                  </a:solidFill>
                </a:rPr>
                <a:t>06</a:t>
              </a:r>
              <a:endParaRPr lang="zh-CN" altLang="en-US" sz="3200" b="1" dirty="0">
                <a:solidFill>
                  <a:schemeClr val="bg1"/>
                </a:solidFill>
              </a:endParaRPr>
            </a:p>
          </p:txBody>
        </p:sp>
      </p:grpSp>
      <p:grpSp>
        <p:nvGrpSpPr>
          <p:cNvPr id="41" name="组合 40">
            <a:extLst>
              <a:ext uri="{FF2B5EF4-FFF2-40B4-BE49-F238E27FC236}">
                <a16:creationId xmlns:a16="http://schemas.microsoft.com/office/drawing/2014/main" id="{CCA3D6A4-BED6-4618-88BD-0F45E5B1C8E1}"/>
              </a:ext>
            </a:extLst>
          </p:cNvPr>
          <p:cNvGrpSpPr/>
          <p:nvPr/>
        </p:nvGrpSpPr>
        <p:grpSpPr>
          <a:xfrm>
            <a:off x="2813604" y="3470569"/>
            <a:ext cx="2802477" cy="673196"/>
            <a:chOff x="8358097" y="3196524"/>
            <a:chExt cx="2802477" cy="1128019"/>
          </a:xfrm>
        </p:grpSpPr>
        <p:sp>
          <p:nvSpPr>
            <p:cNvPr id="42" name="文本框 41">
              <a:extLst>
                <a:ext uri="{FF2B5EF4-FFF2-40B4-BE49-F238E27FC236}">
                  <a16:creationId xmlns:a16="http://schemas.microsoft.com/office/drawing/2014/main" id="{8CD47F74-A927-4BDE-B02E-FF39E8EAB8A9}"/>
                </a:ext>
              </a:extLst>
            </p:cNvPr>
            <p:cNvSpPr txBox="1"/>
            <p:nvPr/>
          </p:nvSpPr>
          <p:spPr>
            <a:xfrm>
              <a:off x="8358097" y="3196524"/>
              <a:ext cx="2802475" cy="876717"/>
            </a:xfrm>
            <a:prstGeom prst="rect">
              <a:avLst/>
            </a:prstGeom>
            <a:noFill/>
          </p:spPr>
          <p:txBody>
            <a:bodyPr wrap="square" rtlCol="0">
              <a:spAutoFit/>
              <a:scene3d>
                <a:camera prst="orthographicFront"/>
                <a:lightRig rig="threePt" dir="t"/>
              </a:scene3d>
              <a:sp3d contourW="12700"/>
            </a:bodyPr>
            <a:lstStyle/>
            <a:p>
              <a:pPr algn="ctr"/>
              <a:r>
                <a:rPr lang="zh-CN" altLang="en-US" sz="2800"/>
                <a:t>触发器</a:t>
              </a:r>
              <a:endParaRPr lang="zh-CN" altLang="en-US" sz="2800" dirty="0"/>
            </a:p>
          </p:txBody>
        </p:sp>
        <p:cxnSp>
          <p:nvCxnSpPr>
            <p:cNvPr id="46" name="直接连接符 45">
              <a:extLst>
                <a:ext uri="{FF2B5EF4-FFF2-40B4-BE49-F238E27FC236}">
                  <a16:creationId xmlns:a16="http://schemas.microsoft.com/office/drawing/2014/main" id="{1013EBE6-A923-4788-9A68-F7260FD72A2E}"/>
                </a:ext>
              </a:extLst>
            </p:cNvPr>
            <p:cNvCxnSpPr/>
            <p:nvPr/>
          </p:nvCxnSpPr>
          <p:spPr>
            <a:xfrm>
              <a:off x="8358098" y="4324543"/>
              <a:ext cx="2802476"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27165825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Effect transition="in" filter="fade">
                                      <p:cBhvr>
                                        <p:cTn id="9" dur="500"/>
                                        <p:tgtEl>
                                          <p:spTgt spid="34"/>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41"/>
                                        </p:tgtEl>
                                        <p:attrNameLst>
                                          <p:attrName>style.visibility</p:attrName>
                                        </p:attrNameLst>
                                      </p:cBhvr>
                                      <p:to>
                                        <p:strVal val="visible"/>
                                      </p:to>
                                    </p:set>
                                    <p:anim calcmode="lin" valueType="num">
                                      <p:cBhvr additive="base">
                                        <p:cTn id="13" dur="500"/>
                                        <p:tgtEl>
                                          <p:spTgt spid="41"/>
                                        </p:tgtEl>
                                        <p:attrNameLst>
                                          <p:attrName>ppt_y</p:attrName>
                                        </p:attrNameLst>
                                      </p:cBhvr>
                                      <p:tavLst>
                                        <p:tav tm="0">
                                          <p:val>
                                            <p:strVal val="#ppt_y-#ppt_h*1.125000"/>
                                          </p:val>
                                        </p:tav>
                                        <p:tav tm="100000">
                                          <p:val>
                                            <p:strVal val="#ppt_y"/>
                                          </p:val>
                                        </p:tav>
                                      </p:tavLst>
                                    </p:anim>
                                    <p:animEffect transition="in" filter="wipe(down)">
                                      <p:cBhvr>
                                        <p:cTn id="14" dur="500"/>
                                        <p:tgtEl>
                                          <p:spTgt spid="41"/>
                                        </p:tgtEl>
                                      </p:cBhvr>
                                    </p:animEffect>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wipe(up)">
                                      <p:cBhvr>
                                        <p:cTn id="18" dur="500"/>
                                        <p:tgtEl>
                                          <p:spTgt spid="17"/>
                                        </p:tgtEl>
                                      </p:cBhvr>
                                    </p:animEffect>
                                  </p:childTnLst>
                                </p:cTn>
                              </p:par>
                              <p:par>
                                <p:cTn id="19" presetID="23" presetClass="entr" presetSubtype="288" fill="hold" nodeType="withEffect">
                                  <p:stCondLst>
                                    <p:cond delay="100"/>
                                  </p:stCondLst>
                                  <p:childTnLst>
                                    <p:set>
                                      <p:cBhvr>
                                        <p:cTn id="20" dur="1" fill="hold">
                                          <p:stCondLst>
                                            <p:cond delay="0"/>
                                          </p:stCondLst>
                                        </p:cTn>
                                        <p:tgtEl>
                                          <p:spTgt spid="22"/>
                                        </p:tgtEl>
                                        <p:attrNameLst>
                                          <p:attrName>style.visibility</p:attrName>
                                        </p:attrNameLst>
                                      </p:cBhvr>
                                      <p:to>
                                        <p:strVal val="visible"/>
                                      </p:to>
                                    </p:set>
                                    <p:anim calcmode="lin" valueType="num">
                                      <p:cBhvr>
                                        <p:cTn id="21" dur="500" fill="hold"/>
                                        <p:tgtEl>
                                          <p:spTgt spid="22"/>
                                        </p:tgtEl>
                                        <p:attrNameLst>
                                          <p:attrName>ppt_w</p:attrName>
                                        </p:attrNameLst>
                                      </p:cBhvr>
                                      <p:tavLst>
                                        <p:tav tm="0">
                                          <p:val>
                                            <p:strVal val="4/3*#ppt_w"/>
                                          </p:val>
                                        </p:tav>
                                        <p:tav tm="100000">
                                          <p:val>
                                            <p:strVal val="#ppt_w"/>
                                          </p:val>
                                        </p:tav>
                                      </p:tavLst>
                                    </p:anim>
                                    <p:anim calcmode="lin" valueType="num">
                                      <p:cBhvr>
                                        <p:cTn id="22" dur="500" fill="hold"/>
                                        <p:tgtEl>
                                          <p:spTgt spid="22"/>
                                        </p:tgtEl>
                                        <p:attrNameLst>
                                          <p:attrName>ppt_h</p:attrName>
                                        </p:attrNameLst>
                                      </p:cBhvr>
                                      <p:tavLst>
                                        <p:tav tm="0">
                                          <p:val>
                                            <p:strVal val="4/3*#ppt_h"/>
                                          </p:val>
                                        </p:tav>
                                        <p:tav tm="100000">
                                          <p:val>
                                            <p:strVal val="#ppt_h"/>
                                          </p:val>
                                        </p:tav>
                                      </p:tavLst>
                                    </p:anim>
                                  </p:childTnLst>
                                </p:cTn>
                              </p:par>
                              <p:par>
                                <p:cTn id="23" presetID="23" presetClass="entr" presetSubtype="288" fill="hold" nodeType="withEffect">
                                  <p:stCondLst>
                                    <p:cond delay="200"/>
                                  </p:stCondLst>
                                  <p:childTnLst>
                                    <p:set>
                                      <p:cBhvr>
                                        <p:cTn id="24" dur="1" fill="hold">
                                          <p:stCondLst>
                                            <p:cond delay="0"/>
                                          </p:stCondLst>
                                        </p:cTn>
                                        <p:tgtEl>
                                          <p:spTgt spid="25"/>
                                        </p:tgtEl>
                                        <p:attrNameLst>
                                          <p:attrName>style.visibility</p:attrName>
                                        </p:attrNameLst>
                                      </p:cBhvr>
                                      <p:to>
                                        <p:strVal val="visible"/>
                                      </p:to>
                                    </p:set>
                                    <p:anim calcmode="lin" valueType="num">
                                      <p:cBhvr>
                                        <p:cTn id="25" dur="500" fill="hold"/>
                                        <p:tgtEl>
                                          <p:spTgt spid="25"/>
                                        </p:tgtEl>
                                        <p:attrNameLst>
                                          <p:attrName>ppt_w</p:attrName>
                                        </p:attrNameLst>
                                      </p:cBhvr>
                                      <p:tavLst>
                                        <p:tav tm="0">
                                          <p:val>
                                            <p:strVal val="4/3*#ppt_w"/>
                                          </p:val>
                                        </p:tav>
                                        <p:tav tm="100000">
                                          <p:val>
                                            <p:strVal val="#ppt_w"/>
                                          </p:val>
                                        </p:tav>
                                      </p:tavLst>
                                    </p:anim>
                                    <p:anim calcmode="lin" valueType="num">
                                      <p:cBhvr>
                                        <p:cTn id="26" dur="500" fill="hold"/>
                                        <p:tgtEl>
                                          <p:spTgt spid="25"/>
                                        </p:tgtEl>
                                        <p:attrNameLst>
                                          <p:attrName>ppt_h</p:attrName>
                                        </p:attrNameLst>
                                      </p:cBhvr>
                                      <p:tavLst>
                                        <p:tav tm="0">
                                          <p:val>
                                            <p:strVal val="4/3*#ppt_h"/>
                                          </p:val>
                                        </p:tav>
                                        <p:tav tm="100000">
                                          <p:val>
                                            <p:strVal val="#ppt_h"/>
                                          </p:val>
                                        </p:tav>
                                      </p:tavLst>
                                    </p:anim>
                                  </p:childTnLst>
                                </p:cTn>
                              </p:par>
                              <p:par>
                                <p:cTn id="27" presetID="23" presetClass="entr" presetSubtype="288" fill="hold" nodeType="withEffect">
                                  <p:stCondLst>
                                    <p:cond delay="300"/>
                                  </p:stCondLst>
                                  <p:childTnLst>
                                    <p:set>
                                      <p:cBhvr>
                                        <p:cTn id="28" dur="1" fill="hold">
                                          <p:stCondLst>
                                            <p:cond delay="0"/>
                                          </p:stCondLst>
                                        </p:cTn>
                                        <p:tgtEl>
                                          <p:spTgt spid="28"/>
                                        </p:tgtEl>
                                        <p:attrNameLst>
                                          <p:attrName>style.visibility</p:attrName>
                                        </p:attrNameLst>
                                      </p:cBhvr>
                                      <p:to>
                                        <p:strVal val="visible"/>
                                      </p:to>
                                    </p:set>
                                    <p:anim calcmode="lin" valueType="num">
                                      <p:cBhvr>
                                        <p:cTn id="29" dur="500" fill="hold"/>
                                        <p:tgtEl>
                                          <p:spTgt spid="28"/>
                                        </p:tgtEl>
                                        <p:attrNameLst>
                                          <p:attrName>ppt_w</p:attrName>
                                        </p:attrNameLst>
                                      </p:cBhvr>
                                      <p:tavLst>
                                        <p:tav tm="0">
                                          <p:val>
                                            <p:strVal val="4/3*#ppt_w"/>
                                          </p:val>
                                        </p:tav>
                                        <p:tav tm="100000">
                                          <p:val>
                                            <p:strVal val="#ppt_w"/>
                                          </p:val>
                                        </p:tav>
                                      </p:tavLst>
                                    </p:anim>
                                    <p:anim calcmode="lin" valueType="num">
                                      <p:cBhvr>
                                        <p:cTn id="30" dur="500" fill="hold"/>
                                        <p:tgtEl>
                                          <p:spTgt spid="28"/>
                                        </p:tgtEl>
                                        <p:attrNameLst>
                                          <p:attrName>ppt_h</p:attrName>
                                        </p:attrNameLst>
                                      </p:cBhvr>
                                      <p:tavLst>
                                        <p:tav tm="0">
                                          <p:val>
                                            <p:strVal val="4/3*#ppt_h"/>
                                          </p:val>
                                        </p:tav>
                                        <p:tav tm="100000">
                                          <p:val>
                                            <p:strVal val="#ppt_h"/>
                                          </p:val>
                                        </p:tav>
                                      </p:tavLst>
                                    </p:anim>
                                  </p:childTnLst>
                                </p:cTn>
                              </p:par>
                              <p:par>
                                <p:cTn id="31" presetID="23" presetClass="entr" presetSubtype="288" fill="hold" nodeType="withEffect">
                                  <p:stCondLst>
                                    <p:cond delay="400"/>
                                  </p:stCondLst>
                                  <p:childTnLst>
                                    <p:set>
                                      <p:cBhvr>
                                        <p:cTn id="32" dur="1" fill="hold">
                                          <p:stCondLst>
                                            <p:cond delay="0"/>
                                          </p:stCondLst>
                                        </p:cTn>
                                        <p:tgtEl>
                                          <p:spTgt spid="31"/>
                                        </p:tgtEl>
                                        <p:attrNameLst>
                                          <p:attrName>style.visibility</p:attrName>
                                        </p:attrNameLst>
                                      </p:cBhvr>
                                      <p:to>
                                        <p:strVal val="visible"/>
                                      </p:to>
                                    </p:set>
                                    <p:anim calcmode="lin" valueType="num">
                                      <p:cBhvr>
                                        <p:cTn id="33" dur="500" fill="hold"/>
                                        <p:tgtEl>
                                          <p:spTgt spid="31"/>
                                        </p:tgtEl>
                                        <p:attrNameLst>
                                          <p:attrName>ppt_w</p:attrName>
                                        </p:attrNameLst>
                                      </p:cBhvr>
                                      <p:tavLst>
                                        <p:tav tm="0">
                                          <p:val>
                                            <p:strVal val="4/3*#ppt_w"/>
                                          </p:val>
                                        </p:tav>
                                        <p:tav tm="100000">
                                          <p:val>
                                            <p:strVal val="#ppt_w"/>
                                          </p:val>
                                        </p:tav>
                                      </p:tavLst>
                                    </p:anim>
                                    <p:anim calcmode="lin" valueType="num">
                                      <p:cBhvr>
                                        <p:cTn id="34" dur="500" fill="hold"/>
                                        <p:tgtEl>
                                          <p:spTgt spid="31"/>
                                        </p:tgtEl>
                                        <p:attrNameLst>
                                          <p:attrName>ppt_h</p:attrName>
                                        </p:attrNameLst>
                                      </p:cBhvr>
                                      <p:tavLst>
                                        <p:tav tm="0">
                                          <p:val>
                                            <p:strVal val="4/3*#ppt_h"/>
                                          </p:val>
                                        </p:tav>
                                        <p:tav tm="100000">
                                          <p:val>
                                            <p:strVal val="#ppt_h"/>
                                          </p:val>
                                        </p:tav>
                                      </p:tavLst>
                                    </p:anim>
                                  </p:childTnLst>
                                </p:cTn>
                              </p:par>
                              <p:par>
                                <p:cTn id="35" presetID="23" presetClass="entr" presetSubtype="288" fill="hold" nodeType="withEffect">
                                  <p:stCondLst>
                                    <p:cond delay="500"/>
                                  </p:stCondLst>
                                  <p:childTnLst>
                                    <p:set>
                                      <p:cBhvr>
                                        <p:cTn id="36" dur="1" fill="hold">
                                          <p:stCondLst>
                                            <p:cond delay="0"/>
                                          </p:stCondLst>
                                        </p:cTn>
                                        <p:tgtEl>
                                          <p:spTgt spid="37"/>
                                        </p:tgtEl>
                                        <p:attrNameLst>
                                          <p:attrName>style.visibility</p:attrName>
                                        </p:attrNameLst>
                                      </p:cBhvr>
                                      <p:to>
                                        <p:strVal val="visible"/>
                                      </p:to>
                                    </p:set>
                                    <p:anim calcmode="lin" valueType="num">
                                      <p:cBhvr>
                                        <p:cTn id="37" dur="500" fill="hold"/>
                                        <p:tgtEl>
                                          <p:spTgt spid="37"/>
                                        </p:tgtEl>
                                        <p:attrNameLst>
                                          <p:attrName>ppt_w</p:attrName>
                                        </p:attrNameLst>
                                      </p:cBhvr>
                                      <p:tavLst>
                                        <p:tav tm="0">
                                          <p:val>
                                            <p:strVal val="4/3*#ppt_w"/>
                                          </p:val>
                                        </p:tav>
                                        <p:tav tm="100000">
                                          <p:val>
                                            <p:strVal val="#ppt_w"/>
                                          </p:val>
                                        </p:tav>
                                      </p:tavLst>
                                    </p:anim>
                                    <p:anim calcmode="lin" valueType="num">
                                      <p:cBhvr>
                                        <p:cTn id="38" dur="500" fill="hold"/>
                                        <p:tgtEl>
                                          <p:spTgt spid="37"/>
                                        </p:tgtEl>
                                        <p:attrNameLst>
                                          <p:attrName>ppt_h</p:attrName>
                                        </p:attrNameLst>
                                      </p:cBhvr>
                                      <p:tavLst>
                                        <p:tav tm="0">
                                          <p:val>
                                            <p:strVal val="4/3*#ppt_h"/>
                                          </p:val>
                                        </p:tav>
                                        <p:tav tm="100000">
                                          <p:val>
                                            <p:strVal val="#ppt_h"/>
                                          </p:val>
                                        </p:tav>
                                      </p:tavLst>
                                    </p:anim>
                                  </p:childTnLst>
                                </p:cTn>
                              </p:par>
                              <p:par>
                                <p:cTn id="39" presetID="22" presetClass="entr" presetSubtype="8" fill="hold" grpId="0" nodeType="withEffect">
                                  <p:stCondLst>
                                    <p:cond delay="700"/>
                                  </p:stCondLst>
                                  <p:childTnLst>
                                    <p:set>
                                      <p:cBhvr>
                                        <p:cTn id="40" dur="1" fill="hold">
                                          <p:stCondLst>
                                            <p:cond delay="0"/>
                                          </p:stCondLst>
                                        </p:cTn>
                                        <p:tgtEl>
                                          <p:spTgt spid="20"/>
                                        </p:tgtEl>
                                        <p:attrNameLst>
                                          <p:attrName>style.visibility</p:attrName>
                                        </p:attrNameLst>
                                      </p:cBhvr>
                                      <p:to>
                                        <p:strVal val="visible"/>
                                      </p:to>
                                    </p:set>
                                    <p:animEffect transition="in" filter="wipe(left)">
                                      <p:cBhvr>
                                        <p:cTn id="41" dur="500"/>
                                        <p:tgtEl>
                                          <p:spTgt spid="20"/>
                                        </p:tgtEl>
                                      </p:cBhvr>
                                    </p:animEffect>
                                  </p:childTnLst>
                                </p:cTn>
                              </p:par>
                              <p:par>
                                <p:cTn id="42" presetID="22" presetClass="entr" presetSubtype="8" fill="hold" grpId="0" nodeType="withEffect">
                                  <p:stCondLst>
                                    <p:cond delay="800"/>
                                  </p:stCondLst>
                                  <p:childTnLst>
                                    <p:set>
                                      <p:cBhvr>
                                        <p:cTn id="43" dur="1" fill="hold">
                                          <p:stCondLst>
                                            <p:cond delay="0"/>
                                          </p:stCondLst>
                                        </p:cTn>
                                        <p:tgtEl>
                                          <p:spTgt spid="43"/>
                                        </p:tgtEl>
                                        <p:attrNameLst>
                                          <p:attrName>style.visibility</p:attrName>
                                        </p:attrNameLst>
                                      </p:cBhvr>
                                      <p:to>
                                        <p:strVal val="visible"/>
                                      </p:to>
                                    </p:set>
                                    <p:animEffect transition="in" filter="wipe(left)">
                                      <p:cBhvr>
                                        <p:cTn id="44" dur="500"/>
                                        <p:tgtEl>
                                          <p:spTgt spid="43"/>
                                        </p:tgtEl>
                                      </p:cBhvr>
                                    </p:animEffect>
                                  </p:childTnLst>
                                </p:cTn>
                              </p:par>
                              <p:par>
                                <p:cTn id="45" presetID="22" presetClass="entr" presetSubtype="8" fill="hold" grpId="0" nodeType="withEffect">
                                  <p:stCondLst>
                                    <p:cond delay="900"/>
                                  </p:stCondLst>
                                  <p:childTnLst>
                                    <p:set>
                                      <p:cBhvr>
                                        <p:cTn id="46" dur="1" fill="hold">
                                          <p:stCondLst>
                                            <p:cond delay="0"/>
                                          </p:stCondLst>
                                        </p:cTn>
                                        <p:tgtEl>
                                          <p:spTgt spid="44"/>
                                        </p:tgtEl>
                                        <p:attrNameLst>
                                          <p:attrName>style.visibility</p:attrName>
                                        </p:attrNameLst>
                                      </p:cBhvr>
                                      <p:to>
                                        <p:strVal val="visible"/>
                                      </p:to>
                                    </p:set>
                                    <p:animEffect transition="in" filter="wipe(left)">
                                      <p:cBhvr>
                                        <p:cTn id="47" dur="500"/>
                                        <p:tgtEl>
                                          <p:spTgt spid="44"/>
                                        </p:tgtEl>
                                      </p:cBhvr>
                                    </p:animEffect>
                                  </p:childTnLst>
                                </p:cTn>
                              </p:par>
                              <p:par>
                                <p:cTn id="48" presetID="22" presetClass="entr" presetSubtype="8" fill="hold" grpId="0" nodeType="withEffect">
                                  <p:stCondLst>
                                    <p:cond delay="1000"/>
                                  </p:stCondLst>
                                  <p:childTnLst>
                                    <p:set>
                                      <p:cBhvr>
                                        <p:cTn id="49" dur="1" fill="hold">
                                          <p:stCondLst>
                                            <p:cond delay="0"/>
                                          </p:stCondLst>
                                        </p:cTn>
                                        <p:tgtEl>
                                          <p:spTgt spid="45"/>
                                        </p:tgtEl>
                                        <p:attrNameLst>
                                          <p:attrName>style.visibility</p:attrName>
                                        </p:attrNameLst>
                                      </p:cBhvr>
                                      <p:to>
                                        <p:strVal val="visible"/>
                                      </p:to>
                                    </p:set>
                                    <p:animEffect transition="in" filter="wipe(left)">
                                      <p:cBhvr>
                                        <p:cTn id="50" dur="500"/>
                                        <p:tgtEl>
                                          <p:spTgt spid="45"/>
                                        </p:tgtEl>
                                      </p:cBhvr>
                                    </p:animEffect>
                                  </p:childTnLst>
                                </p:cTn>
                              </p:par>
                              <p:par>
                                <p:cTn id="51" presetID="22" presetClass="entr" presetSubtype="8" fill="hold" grpId="0" nodeType="withEffect">
                                  <p:stCondLst>
                                    <p:cond delay="1100"/>
                                  </p:stCondLst>
                                  <p:childTnLst>
                                    <p:set>
                                      <p:cBhvr>
                                        <p:cTn id="52" dur="1" fill="hold">
                                          <p:stCondLst>
                                            <p:cond delay="0"/>
                                          </p:stCondLst>
                                        </p:cTn>
                                        <p:tgtEl>
                                          <p:spTgt spid="40"/>
                                        </p:tgtEl>
                                        <p:attrNameLst>
                                          <p:attrName>style.visibility</p:attrName>
                                        </p:attrNameLst>
                                      </p:cBhvr>
                                      <p:to>
                                        <p:strVal val="visible"/>
                                      </p:to>
                                    </p:set>
                                    <p:animEffect transition="in" filter="wipe(left)">
                                      <p:cBhvr>
                                        <p:cTn id="53"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43" grpId="0"/>
      <p:bldP spid="44" grpId="0"/>
      <p:bldP spid="45" grpId="0"/>
      <p:bldP spid="40" grpId="0"/>
    </p:bld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BCE2F27-1948-4AAF-B7D2-B7B4F23C2784}"/>
              </a:ext>
            </a:extLst>
          </p:cNvPr>
          <p:cNvSpPr/>
          <p:nvPr/>
        </p:nvSpPr>
        <p:spPr>
          <a:xfrm>
            <a:off x="911214" y="1728172"/>
            <a:ext cx="10369571" cy="1289456"/>
          </a:xfrm>
          <a:prstGeom prst="rect">
            <a:avLst/>
          </a:prstGeom>
        </p:spPr>
        <p:txBody>
          <a:bodyPr wrap="square">
            <a:spAutoFit/>
            <a:scene3d>
              <a:camera prst="orthographicFront"/>
              <a:lightRig rig="threePt" dir="t"/>
            </a:scene3d>
            <a:sp3d contourW="12700"/>
          </a:bodyPr>
          <a:lstStyle/>
          <a:p>
            <a:pPr>
              <a:lnSpc>
                <a:spcPct val="150000"/>
              </a:lnSpc>
            </a:pPr>
            <a:r>
              <a:rPr lang="zh-CN" altLang="zh-CN">
                <a:effectLst>
                  <a:outerShdw blurRad="50800" dist="50800" dir="5400000" sx="1000" sy="1000" algn="ctr">
                    <a:srgbClr val="000000"/>
                  </a:outerShdw>
                </a:effectLst>
              </a:rPr>
              <a:t>触发器可以被看作一种特殊的存储过程。二者的区别在于</a:t>
            </a:r>
            <a:r>
              <a:rPr lang="zh-CN" altLang="en-US">
                <a:effectLst>
                  <a:outerShdw blurRad="50800" dist="50800" dir="5400000" sx="1000" sy="1000" algn="ctr">
                    <a:srgbClr val="000000"/>
                  </a:outerShdw>
                </a:effectLst>
              </a:rPr>
              <a:t>：</a:t>
            </a:r>
            <a:endParaRPr lang="en-US" altLang="zh-CN">
              <a:effectLst>
                <a:outerShdw blurRad="50800" dist="50800" dir="5400000" sx="1000" sy="1000" algn="ctr">
                  <a:srgbClr val="000000"/>
                </a:outerShdw>
              </a:effectLst>
            </a:endParaRPr>
          </a:p>
          <a:p>
            <a:pPr marL="285750" indent="-285750">
              <a:lnSpc>
                <a:spcPct val="150000"/>
              </a:lnSpc>
              <a:buFont typeface="Arial" panose="020B0604020202020204" pitchFamily="34" charset="0"/>
              <a:buChar char="•"/>
            </a:pPr>
            <a:r>
              <a:rPr lang="zh-CN" altLang="zh-CN">
                <a:effectLst>
                  <a:outerShdw blurRad="50800" dist="50800" dir="5400000" sx="1000" sy="1000" algn="ctr">
                    <a:srgbClr val="000000"/>
                  </a:outerShdw>
                </a:effectLst>
              </a:rPr>
              <a:t>使用存储过程是</a:t>
            </a:r>
            <a:r>
              <a:rPr lang="zh-CN" altLang="zh-CN" b="1">
                <a:solidFill>
                  <a:srgbClr val="0069B8"/>
                </a:solidFill>
              </a:rPr>
              <a:t>需要使用特定语句进行调用</a:t>
            </a:r>
            <a:endParaRPr lang="en-US" altLang="zh-CN" b="1">
              <a:solidFill>
                <a:srgbClr val="0069B8"/>
              </a:solidFill>
            </a:endParaRPr>
          </a:p>
          <a:p>
            <a:pPr marL="285750" indent="-285750">
              <a:lnSpc>
                <a:spcPct val="150000"/>
              </a:lnSpc>
              <a:buFont typeface="Arial" panose="020B0604020202020204" pitchFamily="34" charset="0"/>
              <a:buChar char="•"/>
            </a:pPr>
            <a:r>
              <a:rPr lang="zh-CN" altLang="zh-CN">
                <a:effectLst>
                  <a:outerShdw blurRad="50800" dist="50800" dir="5400000" sx="1000" sy="1000" algn="ctr">
                    <a:srgbClr val="000000"/>
                  </a:outerShdw>
                </a:effectLst>
              </a:rPr>
              <a:t>触发器则是在发生指定事件时</a:t>
            </a:r>
            <a:r>
              <a:rPr lang="zh-CN" altLang="zh-CN" b="1">
                <a:solidFill>
                  <a:srgbClr val="0069B8"/>
                </a:solidFill>
              </a:rPr>
              <a:t>由</a:t>
            </a:r>
            <a:r>
              <a:rPr lang="en-US" altLang="zh-CN" b="1">
                <a:solidFill>
                  <a:srgbClr val="0069B8"/>
                </a:solidFill>
              </a:rPr>
              <a:t>MySQL</a:t>
            </a:r>
            <a:r>
              <a:rPr lang="zh-CN" altLang="zh-CN" b="1">
                <a:solidFill>
                  <a:srgbClr val="0069B8"/>
                </a:solidFill>
              </a:rPr>
              <a:t>自动调用</a:t>
            </a:r>
            <a:r>
              <a:rPr lang="zh-CN" altLang="zh-CN">
                <a:effectLst>
                  <a:outerShdw blurRad="50800" dist="50800" dir="5400000" sx="1000" sy="1000" algn="ctr">
                    <a:srgbClr val="000000"/>
                  </a:outerShdw>
                </a:effectLst>
              </a:rPr>
              <a:t>。</a:t>
            </a:r>
            <a:endParaRPr lang="en-US" altLang="zh-CN">
              <a:effectLst>
                <a:outerShdw blurRad="50800" dist="50800" dir="5400000" sx="1000" sy="1000" algn="ctr">
                  <a:srgbClr val="000000"/>
                </a:outerShdw>
              </a:effectLst>
            </a:endParaRPr>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308645"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a:solidFill>
                  <a:srgbClr val="228EB0"/>
                </a:solidFill>
                <a:latin typeface="+mn-ea"/>
              </a:rPr>
              <a:t>1 </a:t>
            </a:r>
            <a:r>
              <a:rPr lang="zh-CN" altLang="en-US" sz="2800" b="1">
                <a:solidFill>
                  <a:srgbClr val="228EB0"/>
                </a:solidFill>
                <a:latin typeface="+mn-ea"/>
              </a:rPr>
              <a:t>触发器简介</a:t>
            </a:r>
            <a:endParaRPr lang="zh-CN" altLang="en-US" sz="2800" b="1" dirty="0">
              <a:solidFill>
                <a:srgbClr val="228EB0"/>
              </a:solidFill>
              <a:latin typeface="+mn-ea"/>
            </a:endParaRPr>
          </a:p>
        </p:txBody>
      </p:sp>
      <p:sp>
        <p:nvSpPr>
          <p:cNvPr id="9" name="矩形 8">
            <a:extLst>
              <a:ext uri="{FF2B5EF4-FFF2-40B4-BE49-F238E27FC236}">
                <a16:creationId xmlns:a16="http://schemas.microsoft.com/office/drawing/2014/main" id="{CD2B995D-A3D7-476E-829C-BE43F4525695}"/>
              </a:ext>
            </a:extLst>
          </p:cNvPr>
          <p:cNvSpPr/>
          <p:nvPr/>
        </p:nvSpPr>
        <p:spPr>
          <a:xfrm>
            <a:off x="911214" y="3317209"/>
            <a:ext cx="10369571" cy="1704954"/>
          </a:xfrm>
          <a:prstGeom prst="rect">
            <a:avLst/>
          </a:prstGeom>
        </p:spPr>
        <p:txBody>
          <a:bodyPr wrap="square">
            <a:spAutoFit/>
            <a:scene3d>
              <a:camera prst="orthographicFront"/>
              <a:lightRig rig="threePt" dir="t"/>
            </a:scene3d>
            <a:sp3d contourW="12700"/>
          </a:bodyPr>
          <a:lstStyle/>
          <a:p>
            <a:pPr>
              <a:lnSpc>
                <a:spcPct val="150000"/>
              </a:lnSpc>
            </a:pPr>
            <a:r>
              <a:rPr lang="zh-CN" altLang="zh-CN">
                <a:effectLst>
                  <a:outerShdw blurRad="50800" dist="50800" dir="5400000" sx="1000" sy="1000" algn="ctr">
                    <a:srgbClr val="000000"/>
                  </a:outerShdw>
                </a:effectLst>
              </a:rPr>
              <a:t>使用触发器不仅可以通过数据库中的相关表实现级联无痕更改操作保证数据安全，还能进行安全校验。但使用触发器也会造成如下问题：</a:t>
            </a:r>
            <a:endParaRPr lang="zh-CN" altLang="zh-CN"/>
          </a:p>
          <a:p>
            <a:pPr marL="285750" lvl="0" indent="-285750">
              <a:lnSpc>
                <a:spcPct val="150000"/>
              </a:lnSpc>
              <a:buFont typeface="Arial" panose="020B0604020202020204" pitchFamily="34" charset="0"/>
              <a:buChar char="•"/>
            </a:pPr>
            <a:r>
              <a:rPr lang="zh-CN" altLang="zh-CN">
                <a:effectLst>
                  <a:outerShdw blurRad="50800" dist="50800" dir="5400000" sx="1000" sy="1000" algn="ctr">
                    <a:srgbClr val="000000"/>
                  </a:outerShdw>
                </a:effectLst>
              </a:rPr>
              <a:t>触发器的使用会</a:t>
            </a:r>
            <a:r>
              <a:rPr lang="zh-CN" altLang="zh-CN" b="1">
                <a:solidFill>
                  <a:srgbClr val="0069B8"/>
                </a:solidFill>
              </a:rPr>
              <a:t>影响数据库的结构</a:t>
            </a:r>
            <a:r>
              <a:rPr lang="zh-CN" altLang="zh-CN">
                <a:effectLst>
                  <a:outerShdw blurRad="50800" dist="50800" dir="5400000" sx="1000" sy="1000" algn="ctr">
                    <a:srgbClr val="000000"/>
                  </a:outerShdw>
                </a:effectLst>
              </a:rPr>
              <a:t>，同时</a:t>
            </a:r>
            <a:r>
              <a:rPr lang="zh-CN" altLang="zh-CN" b="1">
                <a:solidFill>
                  <a:srgbClr val="0069B8"/>
                </a:solidFill>
              </a:rPr>
              <a:t>增加了维护的复杂程度</a:t>
            </a:r>
          </a:p>
          <a:p>
            <a:pPr marL="285750" lvl="0" indent="-285750">
              <a:lnSpc>
                <a:spcPct val="150000"/>
              </a:lnSpc>
              <a:buFont typeface="Arial" panose="020B0604020202020204" pitchFamily="34" charset="0"/>
              <a:buChar char="•"/>
            </a:pPr>
            <a:r>
              <a:rPr lang="zh-CN" altLang="zh-CN">
                <a:effectLst>
                  <a:outerShdw blurRad="50800" dist="50800" dir="5400000" sx="1000" sy="1000" algn="ctr">
                    <a:srgbClr val="000000"/>
                  </a:outerShdw>
                </a:effectLst>
              </a:rPr>
              <a:t>触发器的无痕操作会</a:t>
            </a:r>
            <a:r>
              <a:rPr lang="zh-CN" altLang="zh-CN" b="1">
                <a:solidFill>
                  <a:srgbClr val="0069B8"/>
                </a:solidFill>
              </a:rPr>
              <a:t>造成数据在程序层面不可控</a:t>
            </a:r>
            <a:r>
              <a:rPr lang="zh-CN" altLang="zh-CN">
                <a:effectLst>
                  <a:outerShdw blurRad="50800" dist="50800" dir="5400000" sx="1000" sy="1000" algn="ctr">
                    <a:srgbClr val="000000"/>
                  </a:outerShdw>
                </a:effectLst>
              </a:rPr>
              <a:t>。</a:t>
            </a:r>
            <a:endParaRPr lang="zh-CN" altLang="zh-CN"/>
          </a:p>
        </p:txBody>
      </p:sp>
    </p:spTree>
    <p:extLst>
      <p:ext uri="{BB962C8B-B14F-4D97-AF65-F5344CB8AC3E}">
        <p14:creationId xmlns:p14="http://schemas.microsoft.com/office/powerpoint/2010/main" val="88537632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1"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up)">
                                      <p:cBhvr>
                                        <p:cTn id="2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2" grpId="0"/>
      <p:bldP spid="9" grpId="0"/>
    </p:bld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BCE2F27-1948-4AAF-B7D2-B7B4F23C2784}"/>
              </a:ext>
            </a:extLst>
          </p:cNvPr>
          <p:cNvSpPr/>
          <p:nvPr/>
        </p:nvSpPr>
        <p:spPr>
          <a:xfrm>
            <a:off x="911214" y="1409518"/>
            <a:ext cx="10369571" cy="873957"/>
          </a:xfrm>
          <a:prstGeom prst="rect">
            <a:avLst/>
          </a:prstGeom>
        </p:spPr>
        <p:txBody>
          <a:bodyPr wrap="square">
            <a:spAutoFit/>
            <a:scene3d>
              <a:camera prst="orthographicFront"/>
              <a:lightRig rig="threePt" dir="t"/>
            </a:scene3d>
            <a:sp3d contourW="12700"/>
          </a:bodyPr>
          <a:lstStyle/>
          <a:p>
            <a:pPr>
              <a:lnSpc>
                <a:spcPct val="150000"/>
              </a:lnSpc>
            </a:pPr>
            <a:r>
              <a:rPr lang="zh-CN" altLang="zh-CN" dirty="0">
                <a:effectLst>
                  <a:outerShdw blurRad="50800" dist="50800" dir="5400000" sx="1000" sy="1000" algn="ctr">
                    <a:srgbClr val="000000"/>
                  </a:outerShdw>
                </a:effectLst>
              </a:rPr>
              <a:t>在创建触发器时，需要将相应的数据表指定为触发器的操作对象。并且被指定的数据表不能是临时表或视图。创建触发器的基本语法格式为：</a:t>
            </a:r>
            <a:endParaRPr lang="en-US" altLang="zh-CN" dirty="0">
              <a:effectLst>
                <a:outerShdw blurRad="50800" dist="50800" dir="5400000" sx="1000" sy="1000" algn="ctr">
                  <a:srgbClr val="000000"/>
                </a:outerShdw>
              </a:effectLst>
            </a:endParaRPr>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308645"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a:solidFill>
                  <a:srgbClr val="228EB0"/>
                </a:solidFill>
                <a:latin typeface="+mn-ea"/>
              </a:rPr>
              <a:t>2 </a:t>
            </a:r>
            <a:r>
              <a:rPr lang="zh-CN" altLang="en-US" sz="2800" b="1">
                <a:solidFill>
                  <a:srgbClr val="228EB0"/>
                </a:solidFill>
                <a:latin typeface="+mn-ea"/>
              </a:rPr>
              <a:t>创建触发器</a:t>
            </a:r>
            <a:endParaRPr lang="zh-CN" altLang="en-US" sz="2800" b="1" dirty="0">
              <a:solidFill>
                <a:srgbClr val="228EB0"/>
              </a:solidFill>
              <a:latin typeface="+mn-ea"/>
            </a:endParaRPr>
          </a:p>
        </p:txBody>
      </p:sp>
      <p:sp>
        <p:nvSpPr>
          <p:cNvPr id="11" name="矩形 10">
            <a:extLst>
              <a:ext uri="{FF2B5EF4-FFF2-40B4-BE49-F238E27FC236}">
                <a16:creationId xmlns:a16="http://schemas.microsoft.com/office/drawing/2014/main" id="{86532E5C-B277-462D-BD52-601859FE2D45}"/>
              </a:ext>
            </a:extLst>
          </p:cNvPr>
          <p:cNvSpPr/>
          <p:nvPr/>
        </p:nvSpPr>
        <p:spPr>
          <a:xfrm>
            <a:off x="2344208" y="2372936"/>
            <a:ext cx="7503582" cy="1767549"/>
          </a:xfrm>
          <a:prstGeom prst="rect">
            <a:avLst/>
          </a:prstGeom>
          <a:solidFill>
            <a:schemeClr val="accent1">
              <a:lumMod val="20000"/>
              <a:lumOff val="80000"/>
            </a:schemeClr>
          </a:solidFill>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25000"/>
              </a:lnSpc>
            </a:pPr>
            <a:r>
              <a:rPr lang="en-US" altLang="zh-CN" b="1" dirty="0"/>
              <a:t>CREATE TRIGGER &lt;</a:t>
            </a:r>
            <a:r>
              <a:rPr lang="zh-CN" altLang="zh-CN" b="1" dirty="0"/>
              <a:t>触发器名</a:t>
            </a:r>
            <a:r>
              <a:rPr lang="en-US" altLang="zh-CN" b="1" dirty="0"/>
              <a:t>&gt; &lt;</a:t>
            </a:r>
            <a:r>
              <a:rPr lang="zh-CN" altLang="zh-CN" b="1" dirty="0"/>
              <a:t>触发时机</a:t>
            </a:r>
            <a:r>
              <a:rPr lang="en-US" altLang="zh-CN" b="1" dirty="0"/>
              <a:t>&gt; &lt;</a:t>
            </a:r>
            <a:r>
              <a:rPr lang="zh-CN" altLang="zh-CN" b="1" dirty="0"/>
              <a:t>触发事件</a:t>
            </a:r>
            <a:r>
              <a:rPr lang="en-US" altLang="zh-CN" b="1" dirty="0"/>
              <a:t>&gt;</a:t>
            </a:r>
            <a:endParaRPr lang="zh-CN" altLang="zh-CN" b="1" dirty="0"/>
          </a:p>
          <a:p>
            <a:pPr>
              <a:lnSpc>
                <a:spcPct val="125000"/>
              </a:lnSpc>
            </a:pPr>
            <a:r>
              <a:rPr lang="en-US" altLang="zh-CN" b="1" dirty="0"/>
              <a:t>ON &lt;</a:t>
            </a:r>
            <a:r>
              <a:rPr lang="zh-CN" altLang="zh-CN" b="1" dirty="0"/>
              <a:t>数据表</a:t>
            </a:r>
            <a:r>
              <a:rPr lang="en-US" altLang="zh-CN" b="1" dirty="0"/>
              <a:t>&gt; FOR EACH ROW &lt;</a:t>
            </a:r>
            <a:r>
              <a:rPr lang="zh-CN" altLang="zh-CN" b="1" dirty="0"/>
              <a:t>触发顺序</a:t>
            </a:r>
            <a:r>
              <a:rPr lang="en-US" altLang="zh-CN" b="1" dirty="0"/>
              <a:t>&gt;</a:t>
            </a:r>
            <a:endParaRPr lang="zh-CN" altLang="zh-CN" b="1" dirty="0"/>
          </a:p>
          <a:p>
            <a:pPr>
              <a:lnSpc>
                <a:spcPct val="125000"/>
              </a:lnSpc>
            </a:pPr>
            <a:r>
              <a:rPr lang="en-US" altLang="zh-CN" b="1" dirty="0"/>
              <a:t>BEGIN</a:t>
            </a:r>
            <a:endParaRPr lang="zh-CN" altLang="zh-CN" b="1" dirty="0"/>
          </a:p>
          <a:p>
            <a:pPr>
              <a:lnSpc>
                <a:spcPct val="125000"/>
              </a:lnSpc>
            </a:pPr>
            <a:r>
              <a:rPr lang="en-US" altLang="zh-CN" b="1" dirty="0"/>
              <a:t>  &lt;</a:t>
            </a:r>
            <a:r>
              <a:rPr lang="zh-CN" altLang="zh-CN" b="1" dirty="0"/>
              <a:t>语句列表</a:t>
            </a:r>
            <a:r>
              <a:rPr lang="en-US" altLang="zh-CN" b="1" dirty="0"/>
              <a:t>&gt;</a:t>
            </a:r>
            <a:endParaRPr lang="zh-CN" altLang="zh-CN" b="1" dirty="0"/>
          </a:p>
          <a:p>
            <a:pPr>
              <a:lnSpc>
                <a:spcPct val="125000"/>
              </a:lnSpc>
            </a:pPr>
            <a:r>
              <a:rPr lang="en-US" altLang="zh-CN" b="1" dirty="0"/>
              <a:t>END</a:t>
            </a:r>
            <a:endParaRPr lang="zh-CN" altLang="zh-CN" b="1" dirty="0"/>
          </a:p>
        </p:txBody>
      </p:sp>
      <p:sp>
        <p:nvSpPr>
          <p:cNvPr id="12" name="矩形 11">
            <a:extLst>
              <a:ext uri="{FF2B5EF4-FFF2-40B4-BE49-F238E27FC236}">
                <a16:creationId xmlns:a16="http://schemas.microsoft.com/office/drawing/2014/main" id="{83BEDA8E-370E-46F0-9F43-6C6A4267994D}"/>
              </a:ext>
            </a:extLst>
          </p:cNvPr>
          <p:cNvSpPr/>
          <p:nvPr/>
        </p:nvSpPr>
        <p:spPr>
          <a:xfrm>
            <a:off x="911214" y="4140485"/>
            <a:ext cx="10369571" cy="2120452"/>
          </a:xfrm>
          <a:prstGeom prst="rect">
            <a:avLst/>
          </a:prstGeom>
        </p:spPr>
        <p:txBody>
          <a:bodyPr wrap="square">
            <a:spAutoFit/>
            <a:scene3d>
              <a:camera prst="orthographicFront"/>
              <a:lightRig rig="threePt" dir="t"/>
            </a:scene3d>
            <a:sp3d contourW="12700"/>
          </a:bodyPr>
          <a:lstStyle/>
          <a:p>
            <a:pPr marL="285750" lvl="0" indent="-285750">
              <a:lnSpc>
                <a:spcPct val="150000"/>
              </a:lnSpc>
              <a:buFont typeface="Arial" panose="020B0604020202020204" pitchFamily="34" charset="0"/>
              <a:buChar char="•"/>
            </a:pPr>
            <a:r>
              <a:rPr lang="en-US" altLang="zh-CN" b="1" dirty="0">
                <a:effectLst>
                  <a:outerShdw blurRad="50800" dist="50800" dir="5400000" sx="1000" sy="1000" algn="ctr">
                    <a:srgbClr val="000000"/>
                  </a:outerShdw>
                </a:effectLst>
              </a:rPr>
              <a:t>&lt;</a:t>
            </a:r>
            <a:r>
              <a:rPr lang="zh-CN" altLang="zh-CN" b="1" dirty="0">
                <a:effectLst>
                  <a:outerShdw blurRad="50800" dist="50800" dir="5400000" sx="1000" sy="1000" algn="ctr">
                    <a:srgbClr val="000000"/>
                  </a:outerShdw>
                </a:effectLst>
              </a:rPr>
              <a:t>触发时机</a:t>
            </a:r>
            <a:r>
              <a:rPr lang="en-US" altLang="zh-CN" b="1" dirty="0">
                <a:effectLst>
                  <a:outerShdw blurRad="50800" dist="50800" dir="5400000" sx="1000" sy="1000" algn="ctr">
                    <a:srgbClr val="000000"/>
                  </a:outerShdw>
                </a:effectLst>
              </a:rPr>
              <a:t>&gt;</a:t>
            </a:r>
            <a:r>
              <a:rPr lang="zh-CN" altLang="zh-CN" b="1" dirty="0">
                <a:effectLst>
                  <a:outerShdw blurRad="50800" dist="50800" dir="5400000" sx="1000" sy="1000" algn="ctr">
                    <a:srgbClr val="000000"/>
                  </a:outerShdw>
                </a:effectLst>
              </a:rPr>
              <a:t>：</a:t>
            </a:r>
            <a:r>
              <a:rPr lang="zh-CN" altLang="zh-CN" dirty="0">
                <a:effectLst>
                  <a:outerShdw blurRad="50800" dist="50800" dir="5400000" sx="1000" sy="1000" algn="ctr">
                    <a:srgbClr val="000000"/>
                  </a:outerShdw>
                </a:effectLst>
              </a:rPr>
              <a:t>希望触发器被触发的时间点。 </a:t>
            </a:r>
            <a:endParaRPr lang="zh-CN" altLang="zh-CN" dirty="0"/>
          </a:p>
          <a:p>
            <a:pPr marL="285750" lvl="0" indent="-285750">
              <a:lnSpc>
                <a:spcPct val="150000"/>
              </a:lnSpc>
              <a:buFont typeface="Arial" panose="020B0604020202020204" pitchFamily="34" charset="0"/>
              <a:buChar char="•"/>
            </a:pPr>
            <a:r>
              <a:rPr lang="en-US" altLang="zh-CN" b="1" dirty="0">
                <a:effectLst>
                  <a:outerShdw blurRad="50800" dist="50800" dir="5400000" sx="1000" sy="1000" algn="ctr">
                    <a:srgbClr val="000000"/>
                  </a:outerShdw>
                </a:effectLst>
              </a:rPr>
              <a:t>&lt;</a:t>
            </a:r>
            <a:r>
              <a:rPr lang="zh-CN" altLang="zh-CN" b="1" dirty="0">
                <a:effectLst>
                  <a:outerShdw blurRad="50800" dist="50800" dir="5400000" sx="1000" sy="1000" algn="ctr">
                    <a:srgbClr val="000000"/>
                  </a:outerShdw>
                </a:effectLst>
              </a:rPr>
              <a:t>触发事件</a:t>
            </a:r>
            <a:r>
              <a:rPr lang="en-US" altLang="zh-CN" b="1" dirty="0">
                <a:effectLst>
                  <a:outerShdw blurRad="50800" dist="50800" dir="5400000" sx="1000" sy="1000" algn="ctr">
                    <a:srgbClr val="000000"/>
                  </a:outerShdw>
                </a:effectLst>
              </a:rPr>
              <a:t>&gt;</a:t>
            </a:r>
            <a:r>
              <a:rPr lang="zh-CN" altLang="zh-CN" b="1" dirty="0">
                <a:effectLst>
                  <a:outerShdw blurRad="50800" dist="50800" dir="5400000" sx="1000" sy="1000" algn="ctr">
                    <a:srgbClr val="000000"/>
                  </a:outerShdw>
                </a:effectLst>
              </a:rPr>
              <a:t>：</a:t>
            </a:r>
            <a:r>
              <a:rPr lang="zh-CN" altLang="zh-CN" dirty="0">
                <a:effectLst>
                  <a:outerShdw blurRad="50800" dist="50800" dir="5400000" sx="1000" sy="1000" algn="ctr">
                    <a:srgbClr val="000000"/>
                  </a:outerShdw>
                </a:effectLst>
              </a:rPr>
              <a:t>希望导致触发器被触发的操作。</a:t>
            </a:r>
            <a:endParaRPr lang="zh-CN" altLang="zh-CN" dirty="0"/>
          </a:p>
          <a:p>
            <a:pPr marL="285750" lvl="0" indent="-285750">
              <a:lnSpc>
                <a:spcPct val="150000"/>
              </a:lnSpc>
              <a:buFont typeface="Arial" panose="020B0604020202020204" pitchFamily="34" charset="0"/>
              <a:buChar char="•"/>
            </a:pPr>
            <a:r>
              <a:rPr lang="en-US" altLang="zh-CN" b="1" dirty="0">
                <a:effectLst>
                  <a:outerShdw blurRad="50800" dist="50800" dir="5400000" sx="1000" sy="1000" algn="ctr">
                    <a:srgbClr val="000000"/>
                  </a:outerShdw>
                </a:effectLst>
              </a:rPr>
              <a:t>&lt;</a:t>
            </a:r>
            <a:r>
              <a:rPr lang="zh-CN" altLang="zh-CN" b="1" dirty="0">
                <a:effectLst>
                  <a:outerShdw blurRad="50800" dist="50800" dir="5400000" sx="1000" sy="1000" algn="ctr">
                    <a:srgbClr val="000000"/>
                  </a:outerShdw>
                </a:effectLst>
              </a:rPr>
              <a:t>数据表</a:t>
            </a:r>
            <a:r>
              <a:rPr lang="en-US" altLang="zh-CN" b="1" dirty="0">
                <a:effectLst>
                  <a:outerShdw blurRad="50800" dist="50800" dir="5400000" sx="1000" sy="1000" algn="ctr">
                    <a:srgbClr val="000000"/>
                  </a:outerShdw>
                </a:effectLst>
              </a:rPr>
              <a:t>&gt;</a:t>
            </a:r>
            <a:r>
              <a:rPr lang="zh-CN" altLang="zh-CN" b="1" dirty="0">
                <a:effectLst>
                  <a:outerShdw blurRad="50800" dist="50800" dir="5400000" sx="1000" sy="1000" algn="ctr">
                    <a:srgbClr val="000000"/>
                  </a:outerShdw>
                </a:effectLst>
              </a:rPr>
              <a:t>：</a:t>
            </a:r>
            <a:r>
              <a:rPr lang="zh-CN" altLang="zh-CN" dirty="0">
                <a:effectLst>
                  <a:outerShdw blurRad="50800" dist="50800" dir="5400000" sx="1000" sy="1000" algn="ctr">
                    <a:srgbClr val="000000"/>
                  </a:outerShdw>
                </a:effectLst>
              </a:rPr>
              <a:t>触发器的操作对象。</a:t>
            </a:r>
            <a:endParaRPr lang="zh-CN" altLang="zh-CN" dirty="0"/>
          </a:p>
          <a:p>
            <a:pPr marL="285750" lvl="0" indent="-285750">
              <a:lnSpc>
                <a:spcPct val="150000"/>
              </a:lnSpc>
              <a:buFont typeface="Arial" panose="020B0604020202020204" pitchFamily="34" charset="0"/>
              <a:buChar char="•"/>
            </a:pPr>
            <a:r>
              <a:rPr lang="en-US" altLang="zh-CN" b="1" dirty="0">
                <a:effectLst>
                  <a:outerShdw blurRad="50800" dist="50800" dir="5400000" sx="1000" sy="1000" algn="ctr">
                    <a:srgbClr val="000000"/>
                  </a:outerShdw>
                </a:effectLst>
              </a:rPr>
              <a:t>&lt;</a:t>
            </a:r>
            <a:r>
              <a:rPr lang="zh-CN" altLang="zh-CN" b="1" dirty="0">
                <a:effectLst>
                  <a:outerShdw blurRad="50800" dist="50800" dir="5400000" sx="1000" sy="1000" algn="ctr">
                    <a:srgbClr val="000000"/>
                  </a:outerShdw>
                </a:effectLst>
              </a:rPr>
              <a:t>触发顺序</a:t>
            </a:r>
            <a:r>
              <a:rPr lang="en-US" altLang="zh-CN" b="1" dirty="0">
                <a:effectLst>
                  <a:outerShdw blurRad="50800" dist="50800" dir="5400000" sx="1000" sy="1000" algn="ctr">
                    <a:srgbClr val="000000"/>
                  </a:outerShdw>
                </a:effectLst>
              </a:rPr>
              <a:t>&gt;</a:t>
            </a:r>
            <a:r>
              <a:rPr lang="zh-CN" altLang="zh-CN" b="1" dirty="0">
                <a:effectLst>
                  <a:outerShdw blurRad="50800" dist="50800" dir="5400000" sx="1000" sy="1000" algn="ctr">
                    <a:srgbClr val="000000"/>
                  </a:outerShdw>
                </a:effectLst>
              </a:rPr>
              <a:t>：</a:t>
            </a:r>
            <a:r>
              <a:rPr lang="zh-CN" altLang="zh-CN" dirty="0">
                <a:effectLst>
                  <a:outerShdw blurRad="50800" dist="50800" dir="5400000" sx="1000" sy="1000" algn="ctr">
                    <a:srgbClr val="000000"/>
                  </a:outerShdw>
                </a:effectLst>
              </a:rPr>
              <a:t>同一个表中多个触发器被触发的顺序。默认顺序为触发器的创建顺序。</a:t>
            </a:r>
            <a:endParaRPr lang="zh-CN" altLang="zh-CN" dirty="0"/>
          </a:p>
          <a:p>
            <a:pPr marL="285750" indent="-285750">
              <a:lnSpc>
                <a:spcPct val="150000"/>
              </a:lnSpc>
              <a:buFont typeface="Arial" panose="020B0604020202020204" pitchFamily="34" charset="0"/>
              <a:buChar char="•"/>
            </a:pPr>
            <a:r>
              <a:rPr lang="en-US" altLang="zh-CN" b="1" dirty="0">
                <a:effectLst>
                  <a:outerShdw blurRad="50800" dist="50800" dir="5400000" sx="1000" sy="1000" algn="ctr">
                    <a:srgbClr val="000000"/>
                  </a:outerShdw>
                </a:effectLst>
              </a:rPr>
              <a:t>&lt;</a:t>
            </a:r>
            <a:r>
              <a:rPr lang="zh-CN" altLang="zh-CN" b="1" dirty="0">
                <a:effectLst>
                  <a:outerShdw blurRad="50800" dist="50800" dir="5400000" sx="1000" sy="1000" algn="ctr">
                    <a:srgbClr val="000000"/>
                  </a:outerShdw>
                </a:effectLst>
              </a:rPr>
              <a:t>语句列表</a:t>
            </a:r>
            <a:r>
              <a:rPr lang="en-US" altLang="zh-CN" b="1" dirty="0">
                <a:effectLst>
                  <a:outerShdw blurRad="50800" dist="50800" dir="5400000" sx="1000" sy="1000" algn="ctr">
                    <a:srgbClr val="000000"/>
                  </a:outerShdw>
                </a:effectLst>
              </a:rPr>
              <a:t>&gt;</a:t>
            </a:r>
            <a:r>
              <a:rPr lang="zh-CN" altLang="zh-CN" b="1" dirty="0">
                <a:effectLst>
                  <a:outerShdw blurRad="50800" dist="50800" dir="5400000" sx="1000" sy="1000" algn="ctr">
                    <a:srgbClr val="000000"/>
                  </a:outerShdw>
                </a:effectLst>
              </a:rPr>
              <a:t>：</a:t>
            </a:r>
            <a:r>
              <a:rPr lang="zh-CN" altLang="zh-CN" dirty="0">
                <a:effectLst>
                  <a:outerShdw blurRad="50800" dist="50800" dir="5400000" sx="1000" sy="1000" algn="ctr">
                    <a:srgbClr val="000000"/>
                  </a:outerShdw>
                </a:effectLst>
              </a:rPr>
              <a:t>触发器被触发后要执行的具体操作内容。</a:t>
            </a:r>
            <a:endParaRPr lang="en-US" altLang="zh-CN" dirty="0">
              <a:effectLst>
                <a:outerShdw blurRad="50800" dist="50800" dir="5400000" sx="1000" sy="1000" algn="ctr">
                  <a:srgbClr val="000000"/>
                </a:outerShdw>
              </a:effectLst>
            </a:endParaRPr>
          </a:p>
        </p:txBody>
      </p:sp>
    </p:spTree>
    <p:extLst>
      <p:ext uri="{BB962C8B-B14F-4D97-AF65-F5344CB8AC3E}">
        <p14:creationId xmlns:p14="http://schemas.microsoft.com/office/powerpoint/2010/main" val="189915459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left)">
                                      <p:cBhvr>
                                        <p:cTn id="21" dur="500"/>
                                        <p:tgtEl>
                                          <p:spTgt spid="11"/>
                                        </p:tgtEl>
                                      </p:cBhvr>
                                    </p:animEffect>
                                  </p:childTnLst>
                                </p:cTn>
                              </p:par>
                            </p:childTnLst>
                          </p:cTn>
                        </p:par>
                        <p:par>
                          <p:cTn id="22" fill="hold">
                            <p:stCondLst>
                              <p:cond delay="2500"/>
                            </p:stCondLst>
                            <p:childTnLst>
                              <p:par>
                                <p:cTn id="23" presetID="22" presetClass="entr" presetSubtype="1"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up)">
                                      <p:cBhvr>
                                        <p:cTn id="2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2" grpId="0"/>
      <p:bldP spid="11" grpId="0" animBg="1"/>
      <p:bldP spid="12" grpId="0"/>
    </p:bld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BCE2F27-1948-4AAF-B7D2-B7B4F23C2784}"/>
              </a:ext>
            </a:extLst>
          </p:cNvPr>
          <p:cNvSpPr/>
          <p:nvPr/>
        </p:nvSpPr>
        <p:spPr>
          <a:xfrm>
            <a:off x="911214" y="1326392"/>
            <a:ext cx="10369571" cy="458459"/>
          </a:xfrm>
          <a:prstGeom prst="rect">
            <a:avLst/>
          </a:prstGeom>
        </p:spPr>
        <p:txBody>
          <a:bodyPr wrap="square">
            <a:spAutoFit/>
            <a:scene3d>
              <a:camera prst="orthographicFront"/>
              <a:lightRig rig="threePt" dir="t"/>
            </a:scene3d>
            <a:sp3d contourW="12700"/>
          </a:bodyPr>
          <a:lstStyle/>
          <a:p>
            <a:pPr>
              <a:lnSpc>
                <a:spcPct val="150000"/>
              </a:lnSpc>
            </a:pPr>
            <a:r>
              <a:rPr lang="zh-CN" altLang="en-US">
                <a:effectLst>
                  <a:outerShdw blurRad="50800" dist="50800" dir="5400000" sx="1000" sy="1000" algn="ctr">
                    <a:srgbClr val="000000"/>
                  </a:outerShdw>
                </a:effectLst>
              </a:rPr>
              <a:t>在创建触发器的</a:t>
            </a:r>
            <a:r>
              <a:rPr lang="zh-CN" altLang="zh-CN">
                <a:effectLst>
                  <a:outerShdw blurRad="50800" dist="50800" dir="5400000" sx="1000" sy="1000" algn="ctr">
                    <a:srgbClr val="000000"/>
                  </a:outerShdw>
                </a:effectLst>
              </a:rPr>
              <a:t>基本语法格式中</a:t>
            </a:r>
            <a:r>
              <a:rPr lang="zh-CN" altLang="en-US">
                <a:effectLst>
                  <a:outerShdw blurRad="50800" dist="50800" dir="5400000" sx="1000" sy="1000" algn="ctr">
                    <a:srgbClr val="000000"/>
                  </a:outerShdw>
                </a:effectLst>
              </a:rPr>
              <a:t>，</a:t>
            </a:r>
            <a:r>
              <a:rPr lang="zh-CN" altLang="zh-CN">
                <a:effectLst>
                  <a:outerShdw blurRad="50800" dist="50800" dir="5400000" sx="1000" sy="1000" algn="ctr">
                    <a:srgbClr val="000000"/>
                  </a:outerShdw>
                </a:effectLst>
              </a:rPr>
              <a:t>触发时机，触发事件和触发顺序都有固定的可选值。具体如下所示</a:t>
            </a:r>
            <a:r>
              <a:rPr lang="zh-CN" altLang="en-US">
                <a:effectLst>
                  <a:outerShdw blurRad="50800" dist="50800" dir="5400000" sx="1000" sy="1000" algn="ctr">
                    <a:srgbClr val="000000"/>
                  </a:outerShdw>
                </a:effectLst>
              </a:rPr>
              <a:t>：</a:t>
            </a:r>
            <a:endParaRPr lang="en-US" altLang="zh-CN">
              <a:effectLst>
                <a:outerShdw blurRad="50800" dist="50800" dir="5400000" sx="1000" sy="1000" algn="ctr">
                  <a:srgbClr val="000000"/>
                </a:outerShdw>
              </a:effectLst>
            </a:endParaRPr>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308645"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a:solidFill>
                  <a:srgbClr val="228EB0"/>
                </a:solidFill>
                <a:latin typeface="+mn-ea"/>
              </a:rPr>
              <a:t>2 </a:t>
            </a:r>
            <a:r>
              <a:rPr lang="zh-CN" altLang="en-US" sz="2800" b="1">
                <a:solidFill>
                  <a:srgbClr val="228EB0"/>
                </a:solidFill>
                <a:latin typeface="+mn-ea"/>
              </a:rPr>
              <a:t>创建触发器</a:t>
            </a:r>
            <a:endParaRPr lang="zh-CN" altLang="en-US" sz="2800" b="1" dirty="0">
              <a:solidFill>
                <a:srgbClr val="228EB0"/>
              </a:solidFill>
              <a:latin typeface="+mn-ea"/>
            </a:endParaRPr>
          </a:p>
        </p:txBody>
      </p:sp>
      <p:graphicFrame>
        <p:nvGraphicFramePr>
          <p:cNvPr id="14" name="表格 13">
            <a:extLst>
              <a:ext uri="{FF2B5EF4-FFF2-40B4-BE49-F238E27FC236}">
                <a16:creationId xmlns:a16="http://schemas.microsoft.com/office/drawing/2014/main" id="{A38B790E-285D-4D73-9650-A561EC186374}"/>
              </a:ext>
            </a:extLst>
          </p:cNvPr>
          <p:cNvGraphicFramePr>
            <a:graphicFrameLocks noGrp="1"/>
          </p:cNvGraphicFramePr>
          <p:nvPr>
            <p:extLst>
              <p:ext uri="{D42A27DB-BD31-4B8C-83A1-F6EECF244321}">
                <p14:modId xmlns:p14="http://schemas.microsoft.com/office/powerpoint/2010/main" val="876714154"/>
              </p:ext>
            </p:extLst>
          </p:nvPr>
        </p:nvGraphicFramePr>
        <p:xfrm>
          <a:off x="2000793" y="1935839"/>
          <a:ext cx="8190411" cy="3412764"/>
        </p:xfrm>
        <a:graphic>
          <a:graphicData uri="http://schemas.openxmlformats.org/drawingml/2006/table">
            <a:tbl>
              <a:tblPr firstRow="1" firstCol="1" bandRow="1">
                <a:tableStyleId>{5A111915-BE36-4E01-A7E5-04B1672EAD32}</a:tableStyleId>
              </a:tblPr>
              <a:tblGrid>
                <a:gridCol w="1227316">
                  <a:extLst>
                    <a:ext uri="{9D8B030D-6E8A-4147-A177-3AD203B41FA5}">
                      <a16:colId xmlns:a16="http://schemas.microsoft.com/office/drawing/2014/main" val="1224122416"/>
                    </a:ext>
                  </a:extLst>
                </a:gridCol>
                <a:gridCol w="2992582">
                  <a:extLst>
                    <a:ext uri="{9D8B030D-6E8A-4147-A177-3AD203B41FA5}">
                      <a16:colId xmlns:a16="http://schemas.microsoft.com/office/drawing/2014/main" val="2760790580"/>
                    </a:ext>
                  </a:extLst>
                </a:gridCol>
                <a:gridCol w="3970513">
                  <a:extLst>
                    <a:ext uri="{9D8B030D-6E8A-4147-A177-3AD203B41FA5}">
                      <a16:colId xmlns:a16="http://schemas.microsoft.com/office/drawing/2014/main" val="4151654533"/>
                    </a:ext>
                  </a:extLst>
                </a:gridCol>
              </a:tblGrid>
              <a:tr h="391186">
                <a:tc>
                  <a:txBody>
                    <a:bodyPr/>
                    <a:lstStyle/>
                    <a:p>
                      <a:pPr algn="ctr">
                        <a:lnSpc>
                          <a:spcPct val="125000"/>
                        </a:lnSpc>
                        <a:tabLst>
                          <a:tab pos="90170" algn="l"/>
                        </a:tabLst>
                      </a:pPr>
                      <a:r>
                        <a:rPr lang="zh-CN" altLang="en-US" sz="1800" b="1" kern="0">
                          <a:solidFill>
                            <a:schemeClr val="bg1"/>
                          </a:solidFill>
                          <a:effectLst/>
                          <a:latin typeface="+mn-lt"/>
                          <a:ea typeface="+mn-ea"/>
                          <a:cs typeface="+mn-cs"/>
                        </a:rPr>
                        <a:t>相关项</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tabLst>
                          <a:tab pos="90170" algn="l"/>
                        </a:tabLst>
                      </a:pPr>
                      <a:r>
                        <a:rPr lang="zh-CN" altLang="en-US" sz="1800" b="1" kern="0">
                          <a:solidFill>
                            <a:schemeClr val="bg1"/>
                          </a:solidFill>
                          <a:effectLst/>
                          <a:latin typeface="+mn-lt"/>
                          <a:ea typeface="+mn-ea"/>
                          <a:cs typeface="+mn-cs"/>
                        </a:rPr>
                        <a:t>类型</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tabLst>
                          <a:tab pos="90170" algn="l"/>
                        </a:tabLst>
                      </a:pPr>
                      <a:r>
                        <a:rPr lang="zh-CN" altLang="en-US" sz="1800" b="1" kern="0">
                          <a:solidFill>
                            <a:schemeClr val="bg1"/>
                          </a:solidFill>
                          <a:effectLst/>
                          <a:latin typeface="+mn-lt"/>
                          <a:ea typeface="+mn-ea"/>
                          <a:cs typeface="+mn-cs"/>
                        </a:rPr>
                        <a:t>说明</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96497045"/>
                  </a:ext>
                </a:extLst>
              </a:tr>
              <a:tr h="431654">
                <a:tc rowSpan="2">
                  <a:txBody>
                    <a:bodyPr/>
                    <a:lstStyle/>
                    <a:p>
                      <a:pPr algn="ctr">
                        <a:lnSpc>
                          <a:spcPct val="150000"/>
                        </a:lnSpc>
                        <a:tabLst>
                          <a:tab pos="90170" algn="l"/>
                        </a:tabLst>
                      </a:pPr>
                      <a:r>
                        <a:rPr lang="zh-CN" sz="1800" kern="0" dirty="0">
                          <a:effectLst/>
                          <a:latin typeface="+mn-ea"/>
                          <a:ea typeface="+mn-ea"/>
                          <a:cs typeface="Times New Roman" panose="02020603050405020304" pitchFamily="18" charset="0"/>
                        </a:rPr>
                        <a:t>触发时机</a:t>
                      </a:r>
                      <a:endParaRPr lang="zh-CN" sz="1800" kern="100" dirty="0">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50000"/>
                        </a:lnSpc>
                        <a:tabLst>
                          <a:tab pos="90170" algn="l"/>
                        </a:tabLst>
                      </a:pPr>
                      <a:r>
                        <a:rPr lang="en-US" sz="1800" kern="0">
                          <a:effectLst/>
                          <a:latin typeface="+mn-ea"/>
                          <a:ea typeface="+mn-ea"/>
                          <a:cs typeface="Times New Roman" panose="02020603050405020304" pitchFamily="18" charset="0"/>
                        </a:rPr>
                        <a:t>BEFORE</a:t>
                      </a:r>
                      <a:endParaRPr lang="zh-CN" sz="1800" kern="100">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50000"/>
                        </a:lnSpc>
                        <a:tabLst>
                          <a:tab pos="90170" algn="l"/>
                        </a:tabLst>
                      </a:pPr>
                      <a:r>
                        <a:rPr lang="zh-CN" sz="1800" kern="0">
                          <a:effectLst/>
                          <a:latin typeface="+mn-ea"/>
                          <a:ea typeface="+mn-ea"/>
                          <a:cs typeface="Times New Roman" panose="02020603050405020304" pitchFamily="18" charset="0"/>
                        </a:rPr>
                        <a:t>在表中数据发生变化前触发</a:t>
                      </a:r>
                      <a:endParaRPr lang="zh-CN" sz="1800" kern="100">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79869868"/>
                  </a:ext>
                </a:extLst>
              </a:tr>
              <a:tr h="431654">
                <a:tc vMerge="1">
                  <a:txBody>
                    <a:bodyPr/>
                    <a:lstStyle/>
                    <a:p>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50000"/>
                        </a:lnSpc>
                        <a:tabLst>
                          <a:tab pos="90170" algn="l"/>
                        </a:tabLst>
                      </a:pPr>
                      <a:r>
                        <a:rPr lang="en-US" sz="1800" kern="0">
                          <a:effectLst/>
                          <a:latin typeface="+mn-ea"/>
                          <a:ea typeface="+mn-ea"/>
                          <a:cs typeface="Times New Roman" panose="02020603050405020304" pitchFamily="18" charset="0"/>
                        </a:rPr>
                        <a:t>AFTER</a:t>
                      </a:r>
                      <a:endParaRPr lang="zh-CN" sz="1800" kern="100">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50000"/>
                        </a:lnSpc>
                        <a:tabLst>
                          <a:tab pos="90170" algn="l"/>
                        </a:tabLst>
                      </a:pPr>
                      <a:r>
                        <a:rPr lang="zh-CN" sz="1800" kern="0">
                          <a:effectLst/>
                          <a:latin typeface="+mn-ea"/>
                          <a:ea typeface="+mn-ea"/>
                          <a:cs typeface="Times New Roman" panose="02020603050405020304" pitchFamily="18" charset="0"/>
                        </a:rPr>
                        <a:t>在变中数据发生变化后触发</a:t>
                      </a:r>
                      <a:endParaRPr lang="zh-CN" sz="1800" kern="100">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20409918"/>
                  </a:ext>
                </a:extLst>
              </a:tr>
              <a:tr h="431654">
                <a:tc rowSpan="3">
                  <a:txBody>
                    <a:bodyPr/>
                    <a:lstStyle/>
                    <a:p>
                      <a:pPr algn="ctr">
                        <a:lnSpc>
                          <a:spcPct val="150000"/>
                        </a:lnSpc>
                        <a:tabLst>
                          <a:tab pos="90170" algn="l"/>
                        </a:tabLst>
                      </a:pPr>
                      <a:r>
                        <a:rPr lang="zh-CN" sz="1800" kern="0">
                          <a:effectLst/>
                          <a:latin typeface="+mn-ea"/>
                          <a:ea typeface="+mn-ea"/>
                          <a:cs typeface="Times New Roman" panose="02020603050405020304" pitchFamily="18" charset="0"/>
                        </a:rPr>
                        <a:t>触发事件</a:t>
                      </a:r>
                      <a:endParaRPr lang="zh-CN" sz="1800" kern="100">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50000"/>
                        </a:lnSpc>
                        <a:tabLst>
                          <a:tab pos="90170" algn="l"/>
                        </a:tabLst>
                      </a:pPr>
                      <a:r>
                        <a:rPr lang="en-US" sz="1800" kern="0">
                          <a:effectLst/>
                          <a:latin typeface="+mn-ea"/>
                          <a:ea typeface="+mn-ea"/>
                          <a:cs typeface="Times New Roman" panose="02020603050405020304" pitchFamily="18" charset="0"/>
                        </a:rPr>
                        <a:t>INSERT</a:t>
                      </a:r>
                      <a:endParaRPr lang="zh-CN" sz="1800" kern="100">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50000"/>
                        </a:lnSpc>
                        <a:tabLst>
                          <a:tab pos="90170" algn="l"/>
                        </a:tabLst>
                      </a:pPr>
                      <a:r>
                        <a:rPr lang="zh-CN" sz="1800" kern="0">
                          <a:effectLst/>
                          <a:latin typeface="+mn-ea"/>
                          <a:ea typeface="+mn-ea"/>
                          <a:cs typeface="Times New Roman" panose="02020603050405020304" pitchFamily="18" charset="0"/>
                        </a:rPr>
                        <a:t>插入操作</a:t>
                      </a:r>
                      <a:endParaRPr lang="zh-CN" sz="1800" kern="100">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56380696"/>
                  </a:ext>
                </a:extLst>
              </a:tr>
              <a:tr h="431654">
                <a:tc vMerge="1">
                  <a:txBody>
                    <a:bodyPr/>
                    <a:lstStyle/>
                    <a:p>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50000"/>
                        </a:lnSpc>
                        <a:tabLst>
                          <a:tab pos="90170" algn="l"/>
                        </a:tabLst>
                      </a:pPr>
                      <a:r>
                        <a:rPr lang="en-US" sz="1800" kern="0">
                          <a:effectLst/>
                          <a:latin typeface="+mn-ea"/>
                          <a:ea typeface="+mn-ea"/>
                          <a:cs typeface="Times New Roman" panose="02020603050405020304" pitchFamily="18" charset="0"/>
                        </a:rPr>
                        <a:t>UPDATE</a:t>
                      </a:r>
                      <a:endParaRPr lang="zh-CN" sz="1800" kern="100">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50000"/>
                        </a:lnSpc>
                        <a:tabLst>
                          <a:tab pos="90170" algn="l"/>
                        </a:tabLst>
                      </a:pPr>
                      <a:r>
                        <a:rPr lang="zh-CN" sz="1800" kern="0">
                          <a:effectLst/>
                          <a:latin typeface="+mn-ea"/>
                          <a:ea typeface="+mn-ea"/>
                          <a:cs typeface="Times New Roman" panose="02020603050405020304" pitchFamily="18" charset="0"/>
                        </a:rPr>
                        <a:t>更新操作</a:t>
                      </a:r>
                      <a:endParaRPr lang="zh-CN" sz="1800" kern="100">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38813916"/>
                  </a:ext>
                </a:extLst>
              </a:tr>
              <a:tr h="431654">
                <a:tc vMerge="1">
                  <a:txBody>
                    <a:bodyPr/>
                    <a:lstStyle/>
                    <a:p>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50000"/>
                        </a:lnSpc>
                        <a:tabLst>
                          <a:tab pos="90170" algn="l"/>
                        </a:tabLst>
                      </a:pPr>
                      <a:r>
                        <a:rPr lang="en-US" sz="1800" kern="0">
                          <a:effectLst/>
                          <a:latin typeface="+mn-ea"/>
                          <a:ea typeface="+mn-ea"/>
                          <a:cs typeface="Times New Roman" panose="02020603050405020304" pitchFamily="18" charset="0"/>
                        </a:rPr>
                        <a:t>DELETE</a:t>
                      </a:r>
                      <a:endParaRPr lang="zh-CN" sz="1800" kern="100">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50000"/>
                        </a:lnSpc>
                        <a:tabLst>
                          <a:tab pos="90170" algn="l"/>
                        </a:tabLst>
                      </a:pPr>
                      <a:r>
                        <a:rPr lang="zh-CN" sz="1800" kern="0">
                          <a:effectLst/>
                          <a:latin typeface="+mn-ea"/>
                          <a:ea typeface="+mn-ea"/>
                          <a:cs typeface="Times New Roman" panose="02020603050405020304" pitchFamily="18" charset="0"/>
                        </a:rPr>
                        <a:t>删除操作</a:t>
                      </a:r>
                      <a:endParaRPr lang="zh-CN" sz="1800" kern="100">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0680316"/>
                  </a:ext>
                </a:extLst>
              </a:tr>
              <a:tr h="431654">
                <a:tc rowSpan="2">
                  <a:txBody>
                    <a:bodyPr/>
                    <a:lstStyle/>
                    <a:p>
                      <a:pPr algn="ctr">
                        <a:lnSpc>
                          <a:spcPct val="150000"/>
                        </a:lnSpc>
                        <a:tabLst>
                          <a:tab pos="90170" algn="l"/>
                        </a:tabLst>
                      </a:pPr>
                      <a:r>
                        <a:rPr lang="zh-CN" sz="1800" kern="0">
                          <a:effectLst/>
                          <a:latin typeface="+mn-ea"/>
                          <a:ea typeface="+mn-ea"/>
                          <a:cs typeface="Times New Roman" panose="02020603050405020304" pitchFamily="18" charset="0"/>
                        </a:rPr>
                        <a:t>触发顺序</a:t>
                      </a:r>
                      <a:endParaRPr lang="zh-CN" sz="1800" kern="100">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50000"/>
                        </a:lnSpc>
                        <a:tabLst>
                          <a:tab pos="90170" algn="l"/>
                        </a:tabLst>
                      </a:pPr>
                      <a:r>
                        <a:rPr lang="en-US" sz="1800" kern="0">
                          <a:effectLst/>
                          <a:latin typeface="+mn-ea"/>
                          <a:ea typeface="+mn-ea"/>
                          <a:cs typeface="Times New Roman" panose="02020603050405020304" pitchFamily="18" charset="0"/>
                        </a:rPr>
                        <a:t>FOLLOWS </a:t>
                      </a:r>
                      <a:r>
                        <a:rPr lang="zh-CN" sz="1800" kern="0">
                          <a:effectLst/>
                          <a:latin typeface="+mn-ea"/>
                          <a:ea typeface="+mn-ea"/>
                          <a:cs typeface="Times New Roman" panose="02020603050405020304" pitchFamily="18" charset="0"/>
                        </a:rPr>
                        <a:t>其他触发器名</a:t>
                      </a:r>
                      <a:endParaRPr lang="zh-CN" sz="1800" kern="100">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50000"/>
                        </a:lnSpc>
                        <a:tabLst>
                          <a:tab pos="90170" algn="l"/>
                        </a:tabLst>
                      </a:pPr>
                      <a:r>
                        <a:rPr lang="zh-CN" sz="1800" kern="0">
                          <a:effectLst/>
                          <a:latin typeface="+mn-ea"/>
                          <a:ea typeface="+mn-ea"/>
                          <a:cs typeface="Times New Roman" panose="02020603050405020304" pitchFamily="18" charset="0"/>
                        </a:rPr>
                        <a:t>在指定名称的触发器之后触发</a:t>
                      </a:r>
                      <a:endParaRPr lang="zh-CN" sz="1800" kern="100">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15836336"/>
                  </a:ext>
                </a:extLst>
              </a:tr>
              <a:tr h="431654">
                <a:tc vMerge="1">
                  <a:txBody>
                    <a:bodyPr/>
                    <a:lstStyle/>
                    <a:p>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50000"/>
                        </a:lnSpc>
                        <a:tabLst>
                          <a:tab pos="90170" algn="l"/>
                        </a:tabLst>
                      </a:pPr>
                      <a:r>
                        <a:rPr lang="en-US" sz="1800" kern="0">
                          <a:effectLst/>
                          <a:latin typeface="+mn-ea"/>
                          <a:ea typeface="+mn-ea"/>
                          <a:cs typeface="Times New Roman" panose="02020603050405020304" pitchFamily="18" charset="0"/>
                        </a:rPr>
                        <a:t>PRECEDES </a:t>
                      </a:r>
                      <a:r>
                        <a:rPr lang="zh-CN" sz="1800" kern="0">
                          <a:effectLst/>
                          <a:latin typeface="+mn-ea"/>
                          <a:ea typeface="+mn-ea"/>
                          <a:cs typeface="Times New Roman" panose="02020603050405020304" pitchFamily="18" charset="0"/>
                        </a:rPr>
                        <a:t>其他触发器名</a:t>
                      </a:r>
                      <a:endParaRPr lang="zh-CN" sz="1800" kern="100">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50000"/>
                        </a:lnSpc>
                        <a:tabLst>
                          <a:tab pos="90170" algn="l"/>
                        </a:tabLst>
                      </a:pPr>
                      <a:r>
                        <a:rPr lang="zh-CN" sz="1800" kern="0" dirty="0">
                          <a:effectLst/>
                          <a:latin typeface="+mn-ea"/>
                          <a:ea typeface="+mn-ea"/>
                          <a:cs typeface="Times New Roman" panose="02020603050405020304" pitchFamily="18" charset="0"/>
                        </a:rPr>
                        <a:t>在指定名称的触发器之前触发</a:t>
                      </a:r>
                      <a:endParaRPr lang="zh-CN" sz="1800" kern="100" dirty="0">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25527422"/>
                  </a:ext>
                </a:extLst>
              </a:tr>
            </a:tbl>
          </a:graphicData>
        </a:graphic>
      </p:graphicFrame>
      <p:sp>
        <p:nvSpPr>
          <p:cNvPr id="15" name="矩形 14">
            <a:extLst>
              <a:ext uri="{FF2B5EF4-FFF2-40B4-BE49-F238E27FC236}">
                <a16:creationId xmlns:a16="http://schemas.microsoft.com/office/drawing/2014/main" id="{6247AC89-3CEE-40EF-AEEC-0840AEABFD69}"/>
              </a:ext>
            </a:extLst>
          </p:cNvPr>
          <p:cNvSpPr/>
          <p:nvPr/>
        </p:nvSpPr>
        <p:spPr>
          <a:xfrm>
            <a:off x="911214" y="5480868"/>
            <a:ext cx="10369571" cy="873957"/>
          </a:xfrm>
          <a:prstGeom prst="rect">
            <a:avLst/>
          </a:prstGeom>
        </p:spPr>
        <p:txBody>
          <a:bodyPr wrap="square">
            <a:spAutoFit/>
            <a:scene3d>
              <a:camera prst="orthographicFront"/>
              <a:lightRig rig="threePt" dir="t"/>
            </a:scene3d>
            <a:sp3d contourW="12700"/>
          </a:bodyPr>
          <a:lstStyle/>
          <a:p>
            <a:pPr>
              <a:lnSpc>
                <a:spcPct val="150000"/>
              </a:lnSpc>
            </a:pPr>
            <a:r>
              <a:rPr lang="zh-CN" altLang="en-US" b="1">
                <a:solidFill>
                  <a:srgbClr val="0069B8"/>
                </a:solidFill>
              </a:rPr>
              <a:t>注意：</a:t>
            </a:r>
            <a:r>
              <a:rPr lang="zh-CN" altLang="zh-CN">
                <a:effectLst>
                  <a:outerShdw blurRad="50800" dist="50800" dir="5400000" sx="1000" sy="1000" algn="ctr">
                    <a:srgbClr val="000000"/>
                  </a:outerShdw>
                </a:effectLst>
              </a:rPr>
              <a:t>在同一个表中，相同的触发时机和触发事件只能创建一个触发器。这意味着，</a:t>
            </a:r>
            <a:r>
              <a:rPr lang="zh-CN" altLang="zh-CN" b="1">
                <a:effectLst>
                  <a:outerShdw blurRad="50800" dist="50800" dir="5400000" sx="1000" sy="1000" algn="ctr">
                    <a:srgbClr val="000000"/>
                  </a:outerShdw>
                </a:effectLst>
              </a:rPr>
              <a:t>一个表中最多只能支持创建</a:t>
            </a:r>
            <a:r>
              <a:rPr lang="en-US" altLang="zh-CN" b="1">
                <a:effectLst>
                  <a:outerShdw blurRad="50800" dist="50800" dir="5400000" sx="1000" sy="1000" algn="ctr">
                    <a:srgbClr val="000000"/>
                  </a:outerShdw>
                </a:effectLst>
              </a:rPr>
              <a:t>6</a:t>
            </a:r>
            <a:r>
              <a:rPr lang="zh-CN" altLang="zh-CN" b="1">
                <a:effectLst>
                  <a:outerShdw blurRad="50800" dist="50800" dir="5400000" sx="1000" sy="1000" algn="ctr">
                    <a:srgbClr val="000000"/>
                  </a:outerShdw>
                </a:effectLst>
              </a:rPr>
              <a:t>个触发器</a:t>
            </a:r>
            <a:r>
              <a:rPr lang="zh-CN" altLang="zh-CN">
                <a:effectLst>
                  <a:outerShdw blurRad="50800" dist="50800" dir="5400000" sx="1000" sy="1000" algn="ctr">
                    <a:srgbClr val="000000"/>
                  </a:outerShdw>
                </a:effectLst>
              </a:rPr>
              <a:t>。</a:t>
            </a:r>
            <a:endParaRPr lang="en-US" altLang="zh-CN">
              <a:effectLst>
                <a:outerShdw blurRad="50800" dist="50800" dir="5400000" sx="1000" sy="1000" algn="ctr">
                  <a:srgbClr val="000000"/>
                </a:outerShdw>
              </a:effectLst>
            </a:endParaRPr>
          </a:p>
        </p:txBody>
      </p:sp>
    </p:spTree>
    <p:extLst>
      <p:ext uri="{BB962C8B-B14F-4D97-AF65-F5344CB8AC3E}">
        <p14:creationId xmlns:p14="http://schemas.microsoft.com/office/powerpoint/2010/main" val="98958891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ipe(left)">
                                      <p:cBhvr>
                                        <p:cTn id="21" dur="500"/>
                                        <p:tgtEl>
                                          <p:spTgt spid="14"/>
                                        </p:tgtEl>
                                      </p:cBhvr>
                                    </p:animEffect>
                                  </p:childTnLst>
                                </p:cTn>
                              </p:par>
                            </p:childTnLst>
                          </p:cTn>
                        </p:par>
                        <p:par>
                          <p:cTn id="22" fill="hold">
                            <p:stCondLst>
                              <p:cond delay="2500"/>
                            </p:stCondLst>
                            <p:childTnLst>
                              <p:par>
                                <p:cTn id="23" presetID="22" presetClass="entr" presetSubtype="1"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up)">
                                      <p:cBhvr>
                                        <p:cTn id="2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2" grpId="0"/>
      <p:bldP spid="1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BCE2F27-1948-4AAF-B7D2-B7B4F23C2784}"/>
              </a:ext>
            </a:extLst>
          </p:cNvPr>
          <p:cNvSpPr/>
          <p:nvPr/>
        </p:nvSpPr>
        <p:spPr>
          <a:xfrm>
            <a:off x="911214" y="1813277"/>
            <a:ext cx="10369571" cy="873957"/>
          </a:xfrm>
          <a:prstGeom prst="rect">
            <a:avLst/>
          </a:prstGeom>
        </p:spPr>
        <p:txBody>
          <a:bodyPr wrap="square">
            <a:spAutoFit/>
            <a:scene3d>
              <a:camera prst="orthographicFront"/>
              <a:lightRig rig="threePt" dir="t"/>
            </a:scene3d>
            <a:sp3d contourW="12700"/>
          </a:bodyPr>
          <a:lstStyle/>
          <a:p>
            <a:pPr algn="just">
              <a:lnSpc>
                <a:spcPct val="150000"/>
              </a:lnSpc>
            </a:pPr>
            <a:r>
              <a:rPr lang="en-US" altLang="zh-CN" dirty="0"/>
              <a:t>SQL</a:t>
            </a:r>
            <a:r>
              <a:rPr lang="zh-CN" altLang="zh-CN" dirty="0"/>
              <a:t>语言中，所有逻辑运算符求值所得的结果均为</a:t>
            </a:r>
            <a:r>
              <a:rPr lang="en-US" altLang="zh-CN" dirty="0"/>
              <a:t>TRUE</a:t>
            </a:r>
            <a:r>
              <a:rPr lang="zh-CN" altLang="zh-CN" dirty="0"/>
              <a:t>、</a:t>
            </a:r>
            <a:r>
              <a:rPr lang="en-US" altLang="zh-CN" dirty="0"/>
              <a:t>FALSE</a:t>
            </a:r>
            <a:r>
              <a:rPr lang="zh-CN" altLang="zh-CN" dirty="0"/>
              <a:t>或</a:t>
            </a:r>
            <a:r>
              <a:rPr lang="en-US" altLang="zh-CN" dirty="0"/>
              <a:t>NULL</a:t>
            </a:r>
            <a:r>
              <a:rPr lang="zh-CN" altLang="zh-CN" dirty="0"/>
              <a:t>。在</a:t>
            </a:r>
            <a:r>
              <a:rPr lang="en-US" altLang="zh-CN" dirty="0"/>
              <a:t>MySQL</a:t>
            </a:r>
            <a:r>
              <a:rPr lang="zh-CN" altLang="zh-CN" dirty="0"/>
              <a:t>中分别体现为</a:t>
            </a:r>
            <a:r>
              <a:rPr lang="en-US" altLang="zh-CN" dirty="0"/>
              <a:t>1</a:t>
            </a:r>
            <a:r>
              <a:rPr lang="zh-CN" altLang="zh-CN" dirty="0"/>
              <a:t>（</a:t>
            </a:r>
            <a:r>
              <a:rPr lang="en-US" altLang="zh-CN" dirty="0"/>
              <a:t>TRUE</a:t>
            </a:r>
            <a:r>
              <a:rPr lang="zh-CN" altLang="zh-CN" dirty="0"/>
              <a:t>）、</a:t>
            </a:r>
            <a:r>
              <a:rPr lang="en-US" altLang="zh-CN" dirty="0"/>
              <a:t>0</a:t>
            </a:r>
            <a:r>
              <a:rPr lang="zh-CN" altLang="zh-CN" dirty="0"/>
              <a:t>（</a:t>
            </a:r>
            <a:r>
              <a:rPr lang="en-US" altLang="zh-CN" dirty="0"/>
              <a:t>FALSE</a:t>
            </a:r>
            <a:r>
              <a:rPr lang="zh-CN" altLang="zh-CN" dirty="0"/>
              <a:t>）和</a:t>
            </a:r>
            <a:r>
              <a:rPr lang="en-US" altLang="zh-CN" dirty="0"/>
              <a:t>NULL</a:t>
            </a:r>
            <a:r>
              <a:rPr lang="zh-CN" altLang="zh-CN" dirty="0"/>
              <a:t>。</a:t>
            </a:r>
            <a:r>
              <a:rPr lang="en-US" altLang="zh-CN" dirty="0"/>
              <a:t>MySQL</a:t>
            </a:r>
            <a:r>
              <a:rPr lang="zh-CN" altLang="zh-CN" dirty="0"/>
              <a:t>中</a:t>
            </a:r>
            <a:r>
              <a:rPr lang="zh-CN" altLang="en-US" dirty="0"/>
              <a:t>常用</a:t>
            </a:r>
            <a:r>
              <a:rPr lang="zh-CN" altLang="zh-CN" dirty="0"/>
              <a:t>的逻辑运算符如</a:t>
            </a:r>
            <a:r>
              <a:rPr lang="zh-CN" altLang="en-US" dirty="0"/>
              <a:t>下：</a:t>
            </a:r>
            <a:endParaRPr lang="zh-CN" altLang="zh-CN" dirty="0"/>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308645"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a:solidFill>
                  <a:srgbClr val="228EB0"/>
                </a:solidFill>
                <a:latin typeface="+mn-ea"/>
              </a:rPr>
              <a:t>3 </a:t>
            </a:r>
            <a:r>
              <a:rPr lang="zh-CN" altLang="en-US" sz="2800" b="1">
                <a:solidFill>
                  <a:srgbClr val="228EB0"/>
                </a:solidFill>
                <a:latin typeface="+mn-ea"/>
              </a:rPr>
              <a:t>逻辑运算符</a:t>
            </a:r>
            <a:endParaRPr lang="zh-CN" altLang="en-US" sz="2800" b="1" dirty="0">
              <a:solidFill>
                <a:srgbClr val="228EB0"/>
              </a:solidFill>
              <a:latin typeface="+mn-ea"/>
            </a:endParaRPr>
          </a:p>
        </p:txBody>
      </p:sp>
      <p:graphicFrame>
        <p:nvGraphicFramePr>
          <p:cNvPr id="15" name="表格 14">
            <a:extLst>
              <a:ext uri="{FF2B5EF4-FFF2-40B4-BE49-F238E27FC236}">
                <a16:creationId xmlns:a16="http://schemas.microsoft.com/office/drawing/2014/main" id="{6298464B-FE14-4FB5-B421-7169DD2096DE}"/>
              </a:ext>
            </a:extLst>
          </p:cNvPr>
          <p:cNvGraphicFramePr>
            <a:graphicFrameLocks noGrp="1"/>
          </p:cNvGraphicFramePr>
          <p:nvPr>
            <p:extLst>
              <p:ext uri="{D42A27DB-BD31-4B8C-83A1-F6EECF244321}">
                <p14:modId xmlns:p14="http://schemas.microsoft.com/office/powerpoint/2010/main" val="1695122024"/>
              </p:ext>
            </p:extLst>
          </p:nvPr>
        </p:nvGraphicFramePr>
        <p:xfrm>
          <a:off x="2914720" y="3167904"/>
          <a:ext cx="6362557" cy="1714500"/>
        </p:xfrm>
        <a:graphic>
          <a:graphicData uri="http://schemas.openxmlformats.org/drawingml/2006/table">
            <a:tbl>
              <a:tblPr firstRow="1" firstCol="1" bandRow="1">
                <a:tableStyleId>{5A111915-BE36-4E01-A7E5-04B1672EAD32}</a:tableStyleId>
              </a:tblPr>
              <a:tblGrid>
                <a:gridCol w="2305001">
                  <a:extLst>
                    <a:ext uri="{9D8B030D-6E8A-4147-A177-3AD203B41FA5}">
                      <a16:colId xmlns:a16="http://schemas.microsoft.com/office/drawing/2014/main" val="2760790580"/>
                    </a:ext>
                  </a:extLst>
                </a:gridCol>
                <a:gridCol w="4057556">
                  <a:extLst>
                    <a:ext uri="{9D8B030D-6E8A-4147-A177-3AD203B41FA5}">
                      <a16:colId xmlns:a16="http://schemas.microsoft.com/office/drawing/2014/main" val="4151654533"/>
                    </a:ext>
                  </a:extLst>
                </a:gridCol>
              </a:tblGrid>
              <a:tr h="70398">
                <a:tc>
                  <a:txBody>
                    <a:bodyPr/>
                    <a:lstStyle/>
                    <a:p>
                      <a:pPr algn="ctr">
                        <a:lnSpc>
                          <a:spcPct val="125000"/>
                        </a:lnSpc>
                      </a:pPr>
                      <a:r>
                        <a:rPr lang="zh-CN" altLang="en-US" sz="1800" kern="0">
                          <a:effectLst/>
                        </a:rPr>
                        <a:t>逻辑</a:t>
                      </a:r>
                      <a:r>
                        <a:rPr lang="zh-CN" sz="1800" kern="0">
                          <a:effectLst/>
                        </a:rPr>
                        <a:t>运算符</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pPr>
                      <a:r>
                        <a:rPr lang="zh-CN" sz="1800" kern="0" dirty="0">
                          <a:effectLst/>
                        </a:rPr>
                        <a:t>说明</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96497045"/>
                  </a:ext>
                </a:extLst>
              </a:tr>
              <a:tr h="0">
                <a:tc>
                  <a:txBody>
                    <a:bodyPr/>
                    <a:lstStyle/>
                    <a:p>
                      <a:pPr algn="ctr">
                        <a:lnSpc>
                          <a:spcPct val="125000"/>
                        </a:lnSpc>
                      </a:pPr>
                      <a:r>
                        <a:rPr lang="en-US" sz="1800" b="0" kern="0">
                          <a:effectLst/>
                          <a:latin typeface="+mn-ea"/>
                          <a:ea typeface="+mn-ea"/>
                          <a:cs typeface="Times New Roman" panose="02020603050405020304" pitchFamily="18" charset="0"/>
                        </a:rPr>
                        <a:t>NOT </a:t>
                      </a:r>
                      <a:r>
                        <a:rPr lang="zh-CN" sz="1800" b="0" kern="0">
                          <a:effectLst/>
                          <a:latin typeface="+mn-ea"/>
                          <a:ea typeface="+mn-ea"/>
                          <a:cs typeface="Times New Roman" panose="02020603050405020304" pitchFamily="18" charset="0"/>
                        </a:rPr>
                        <a:t>或者</a:t>
                      </a:r>
                      <a:r>
                        <a:rPr lang="en-US" sz="1800" b="0" kern="0">
                          <a:effectLst/>
                          <a:latin typeface="+mn-ea"/>
                          <a:ea typeface="+mn-ea"/>
                          <a:cs typeface="Times New Roman" panose="02020603050405020304" pitchFamily="18" charset="0"/>
                        </a:rPr>
                        <a:t> !</a:t>
                      </a:r>
                      <a:endParaRPr lang="zh-CN" sz="1800" b="0" kern="100">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pPr>
                      <a:r>
                        <a:rPr lang="zh-CN" sz="1800" b="0" kern="0">
                          <a:effectLst/>
                          <a:latin typeface="+mn-ea"/>
                          <a:ea typeface="+mn-ea"/>
                          <a:cs typeface="Times New Roman" panose="02020603050405020304" pitchFamily="18" charset="0"/>
                        </a:rPr>
                        <a:t>逻辑非</a:t>
                      </a:r>
                      <a:endParaRPr lang="zh-CN" sz="1800" b="0" kern="100">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79869868"/>
                  </a:ext>
                </a:extLst>
              </a:tr>
              <a:tr h="0">
                <a:tc>
                  <a:txBody>
                    <a:bodyPr/>
                    <a:lstStyle/>
                    <a:p>
                      <a:pPr algn="ctr">
                        <a:lnSpc>
                          <a:spcPct val="125000"/>
                        </a:lnSpc>
                      </a:pPr>
                      <a:r>
                        <a:rPr lang="en-US" sz="1800" b="0" kern="0">
                          <a:effectLst/>
                          <a:latin typeface="+mn-ea"/>
                          <a:ea typeface="+mn-ea"/>
                          <a:cs typeface="Times New Roman" panose="02020603050405020304" pitchFamily="18" charset="0"/>
                        </a:rPr>
                        <a:t>AND </a:t>
                      </a:r>
                      <a:r>
                        <a:rPr lang="zh-CN" sz="1800" b="0" kern="0">
                          <a:effectLst/>
                          <a:latin typeface="+mn-ea"/>
                          <a:ea typeface="+mn-ea"/>
                          <a:cs typeface="Times New Roman" panose="02020603050405020304" pitchFamily="18" charset="0"/>
                        </a:rPr>
                        <a:t>或者</a:t>
                      </a:r>
                      <a:r>
                        <a:rPr lang="en-US" sz="1800" b="0" kern="0">
                          <a:effectLst/>
                          <a:latin typeface="+mn-ea"/>
                          <a:ea typeface="+mn-ea"/>
                          <a:cs typeface="Times New Roman" panose="02020603050405020304" pitchFamily="18" charset="0"/>
                        </a:rPr>
                        <a:t> &amp;&amp;</a:t>
                      </a:r>
                      <a:endParaRPr lang="zh-CN" sz="1800" b="0" kern="100">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pPr>
                      <a:r>
                        <a:rPr lang="zh-CN" sz="1800" b="0" kern="0">
                          <a:effectLst/>
                          <a:latin typeface="+mn-ea"/>
                          <a:ea typeface="+mn-ea"/>
                          <a:cs typeface="Times New Roman" panose="02020603050405020304" pitchFamily="18" charset="0"/>
                        </a:rPr>
                        <a:t>逻辑与</a:t>
                      </a:r>
                      <a:endParaRPr lang="zh-CN" sz="1800" b="0" kern="100">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20409918"/>
                  </a:ext>
                </a:extLst>
              </a:tr>
              <a:tr h="0">
                <a:tc>
                  <a:txBody>
                    <a:bodyPr/>
                    <a:lstStyle/>
                    <a:p>
                      <a:pPr algn="ctr">
                        <a:lnSpc>
                          <a:spcPct val="125000"/>
                        </a:lnSpc>
                      </a:pPr>
                      <a:r>
                        <a:rPr lang="en-US" sz="1800" b="0" kern="0">
                          <a:effectLst/>
                          <a:latin typeface="+mn-ea"/>
                          <a:ea typeface="+mn-ea"/>
                          <a:cs typeface="Times New Roman" panose="02020603050405020304" pitchFamily="18" charset="0"/>
                        </a:rPr>
                        <a:t>OR </a:t>
                      </a:r>
                      <a:r>
                        <a:rPr lang="zh-CN" sz="1800" b="0" kern="0">
                          <a:effectLst/>
                          <a:latin typeface="+mn-ea"/>
                          <a:ea typeface="+mn-ea"/>
                          <a:cs typeface="Times New Roman" panose="02020603050405020304" pitchFamily="18" charset="0"/>
                        </a:rPr>
                        <a:t>或者</a:t>
                      </a:r>
                      <a:r>
                        <a:rPr lang="en-US" sz="1800" b="0" kern="0">
                          <a:effectLst/>
                          <a:latin typeface="+mn-ea"/>
                          <a:ea typeface="+mn-ea"/>
                          <a:cs typeface="Times New Roman" panose="02020603050405020304" pitchFamily="18" charset="0"/>
                        </a:rPr>
                        <a:t> ||</a:t>
                      </a:r>
                      <a:endParaRPr lang="zh-CN" sz="1800" b="0" kern="100">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pPr>
                      <a:r>
                        <a:rPr lang="zh-CN" sz="1800" b="0" kern="0">
                          <a:effectLst/>
                          <a:latin typeface="+mn-ea"/>
                          <a:ea typeface="+mn-ea"/>
                          <a:cs typeface="Times New Roman" panose="02020603050405020304" pitchFamily="18" charset="0"/>
                        </a:rPr>
                        <a:t>逻辑或</a:t>
                      </a:r>
                      <a:endParaRPr lang="zh-CN" sz="1800" b="0" kern="100">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29568474"/>
                  </a:ext>
                </a:extLst>
              </a:tr>
              <a:tr h="0">
                <a:tc>
                  <a:txBody>
                    <a:bodyPr/>
                    <a:lstStyle/>
                    <a:p>
                      <a:pPr algn="ctr">
                        <a:lnSpc>
                          <a:spcPct val="125000"/>
                        </a:lnSpc>
                      </a:pPr>
                      <a:r>
                        <a:rPr lang="en-US" sz="1800" b="0" kern="0">
                          <a:effectLst/>
                          <a:latin typeface="+mn-ea"/>
                          <a:ea typeface="+mn-ea"/>
                          <a:cs typeface="Times New Roman" panose="02020603050405020304" pitchFamily="18" charset="0"/>
                        </a:rPr>
                        <a:t>XOR</a:t>
                      </a:r>
                      <a:endParaRPr lang="zh-CN" sz="1800" b="0" kern="100">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pPr>
                      <a:r>
                        <a:rPr lang="zh-CN" sz="1800" b="0" kern="0" dirty="0">
                          <a:effectLst/>
                          <a:latin typeface="+mn-ea"/>
                          <a:ea typeface="+mn-ea"/>
                          <a:cs typeface="Times New Roman" panose="02020603050405020304" pitchFamily="18" charset="0"/>
                        </a:rPr>
                        <a:t>逻辑异或</a:t>
                      </a:r>
                      <a:endParaRPr lang="zh-CN" sz="1800" b="0" kern="100" dirty="0">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95866536"/>
                  </a:ext>
                </a:extLst>
              </a:tr>
            </a:tbl>
          </a:graphicData>
        </a:graphic>
      </p:graphicFrame>
    </p:spTree>
    <p:extLst>
      <p:ext uri="{BB962C8B-B14F-4D97-AF65-F5344CB8AC3E}">
        <p14:creationId xmlns:p14="http://schemas.microsoft.com/office/powerpoint/2010/main" val="3917935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left)">
                                      <p:cBhvr>
                                        <p:cTn id="2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2" grpId="0"/>
    </p:bld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BCE2F27-1948-4AAF-B7D2-B7B4F23C2784}"/>
              </a:ext>
            </a:extLst>
          </p:cNvPr>
          <p:cNvSpPr/>
          <p:nvPr/>
        </p:nvSpPr>
        <p:spPr>
          <a:xfrm>
            <a:off x="911214" y="1395309"/>
            <a:ext cx="10369571" cy="873957"/>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a:t>【实例</a:t>
            </a:r>
            <a:r>
              <a:rPr lang="en-US" altLang="zh-CN" b="1"/>
              <a:t>10-50</a:t>
            </a:r>
            <a:r>
              <a:rPr lang="zh-CN" altLang="zh-CN" b="1"/>
              <a:t>】</a:t>
            </a:r>
            <a:r>
              <a:rPr lang="zh-CN" altLang="zh-CN"/>
              <a:t>：编写</a:t>
            </a:r>
            <a:r>
              <a:rPr lang="zh-CN" altLang="zh-CN">
                <a:effectLst>
                  <a:outerShdw blurRad="50800" dist="50800" dir="5400000" sx="1000" sy="1000" algn="ctr">
                    <a:srgbClr val="000000"/>
                  </a:outerShdw>
                </a:effectLst>
              </a:rPr>
              <a:t>触发器</a:t>
            </a:r>
            <a:r>
              <a:rPr lang="zh-CN" altLang="zh-CN"/>
              <a:t>，实现如下功能：向</a:t>
            </a:r>
            <a:r>
              <a:rPr lang="en-US" altLang="zh-CN"/>
              <a:t>stucourse</a:t>
            </a:r>
            <a:r>
              <a:rPr lang="zh-CN" altLang="zh-CN"/>
              <a:t>表中插入数据时，若</a:t>
            </a:r>
            <a:r>
              <a:rPr lang="en-US" altLang="zh-CN"/>
              <a:t>score</a:t>
            </a:r>
            <a:r>
              <a:rPr lang="zh-CN" altLang="zh-CN"/>
              <a:t>字段的值超过</a:t>
            </a:r>
            <a:r>
              <a:rPr lang="en-US" altLang="zh-CN"/>
              <a:t>100</a:t>
            </a:r>
            <a:r>
              <a:rPr lang="zh-CN" altLang="zh-CN"/>
              <a:t>，则强制修改为</a:t>
            </a:r>
            <a:r>
              <a:rPr lang="en-US" altLang="zh-CN"/>
              <a:t>100</a:t>
            </a:r>
            <a:r>
              <a:rPr lang="zh-CN" altLang="zh-CN"/>
              <a:t>。</a:t>
            </a:r>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308645" cy="523220"/>
          </a:xfrm>
          <a:prstGeom prst="rect">
            <a:avLst/>
          </a:prstGeom>
          <a:noFill/>
        </p:spPr>
        <p:txBody>
          <a:bodyPr wrap="none" rtlCol="0">
            <a:spAutoFit/>
            <a:scene3d>
              <a:camera prst="orthographicFront"/>
              <a:lightRig rig="threePt" dir="t"/>
            </a:scene3d>
            <a:sp3d contourW="12700"/>
          </a:bodyPr>
          <a:lstStyle/>
          <a:p>
            <a:pPr lvl="0">
              <a:defRPr/>
            </a:pPr>
            <a:r>
              <a:rPr lang="en-US" altLang="zh-CN" sz="2800" b="1">
                <a:solidFill>
                  <a:srgbClr val="228EB0"/>
                </a:solidFill>
                <a:latin typeface="+mn-ea"/>
              </a:rPr>
              <a:t>2 </a:t>
            </a:r>
            <a:r>
              <a:rPr lang="zh-CN" altLang="en-US" sz="2800" b="1">
                <a:solidFill>
                  <a:srgbClr val="228EB0"/>
                </a:solidFill>
                <a:latin typeface="+mn-ea"/>
              </a:rPr>
              <a:t>创建触发器</a:t>
            </a:r>
            <a:endParaRPr lang="zh-CN" altLang="en-US" sz="2800" b="1" dirty="0">
              <a:solidFill>
                <a:srgbClr val="228EB0"/>
              </a:solidFill>
              <a:latin typeface="+mn-ea"/>
            </a:endParaRPr>
          </a:p>
        </p:txBody>
      </p:sp>
      <p:pic>
        <p:nvPicPr>
          <p:cNvPr id="4" name="图片 3">
            <a:extLst>
              <a:ext uri="{FF2B5EF4-FFF2-40B4-BE49-F238E27FC236}">
                <a16:creationId xmlns:a16="http://schemas.microsoft.com/office/drawing/2014/main" id="{704E2593-9662-4569-9CCD-BC80CB6B9198}"/>
              </a:ext>
            </a:extLst>
          </p:cNvPr>
          <p:cNvPicPr>
            <a:picLocks noChangeAspect="1"/>
          </p:cNvPicPr>
          <p:nvPr/>
        </p:nvPicPr>
        <p:blipFill>
          <a:blip r:embed="rId3"/>
          <a:stretch>
            <a:fillRect/>
          </a:stretch>
        </p:blipFill>
        <p:spPr>
          <a:xfrm>
            <a:off x="3873357" y="2448181"/>
            <a:ext cx="4428162" cy="3950354"/>
          </a:xfrm>
          <a:prstGeom prst="rect">
            <a:avLst/>
          </a:prstGeom>
        </p:spPr>
      </p:pic>
    </p:spTree>
    <p:extLst>
      <p:ext uri="{BB962C8B-B14F-4D97-AF65-F5344CB8AC3E}">
        <p14:creationId xmlns:p14="http://schemas.microsoft.com/office/powerpoint/2010/main" val="410684695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2" grpId="0"/>
    </p:bld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BCE2F27-1948-4AAF-B7D2-B7B4F23C2784}"/>
              </a:ext>
            </a:extLst>
          </p:cNvPr>
          <p:cNvSpPr/>
          <p:nvPr/>
        </p:nvSpPr>
        <p:spPr>
          <a:xfrm>
            <a:off x="911214" y="1326392"/>
            <a:ext cx="10369571" cy="1704954"/>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dirty="0">
                <a:effectLst>
                  <a:outerShdw blurRad="50800" dist="50800" dir="5400000" sx="1000" sy="1000" algn="ctr">
                    <a:srgbClr val="000000"/>
                  </a:outerShdw>
                </a:effectLst>
              </a:rPr>
              <a:t>在触发器被“触发”的过程中系统会自动生成两张特殊的临时表，分别是</a:t>
            </a:r>
            <a:r>
              <a:rPr lang="en-US" altLang="zh-CN" dirty="0">
                <a:effectLst>
                  <a:outerShdw blurRad="50800" dist="50800" dir="5400000" sx="1000" sy="1000" algn="ctr">
                    <a:srgbClr val="000000"/>
                  </a:outerShdw>
                </a:effectLst>
              </a:rPr>
              <a:t>Inserted</a:t>
            </a:r>
            <a:r>
              <a:rPr lang="zh-CN" altLang="zh-CN" dirty="0">
                <a:effectLst>
                  <a:outerShdw blurRad="50800" dist="50800" dir="5400000" sx="1000" sy="1000" algn="ctr">
                    <a:srgbClr val="000000"/>
                  </a:outerShdw>
                </a:effectLst>
              </a:rPr>
              <a:t>表和</a:t>
            </a:r>
            <a:r>
              <a:rPr lang="en-US" altLang="zh-CN" dirty="0">
                <a:effectLst>
                  <a:outerShdw blurRad="50800" dist="50800" dir="5400000" sx="1000" sy="1000" algn="ctr">
                    <a:srgbClr val="000000"/>
                  </a:outerShdw>
                </a:effectLst>
              </a:rPr>
              <a:t>Deleted</a:t>
            </a:r>
            <a:r>
              <a:rPr lang="zh-CN" altLang="zh-CN" dirty="0">
                <a:effectLst>
                  <a:outerShdw blurRad="50800" dist="50800" dir="5400000" sx="1000" sy="1000" algn="ctr">
                    <a:srgbClr val="000000"/>
                  </a:outerShdw>
                </a:effectLst>
              </a:rPr>
              <a:t>表。这两张表在结构上与作为触发器操作对象的数据表相同，但仅在触发器运行期间存在。并且这两张表中的数据虽然可以用于触发器的条件测试，但用户并不能直接更改它们的内容。这两张表在</a:t>
            </a:r>
            <a:r>
              <a:rPr lang="en-US" altLang="zh-CN" dirty="0">
                <a:effectLst>
                  <a:outerShdw blurRad="50800" dist="50800" dir="5400000" sx="1000" sy="1000" algn="ctr">
                    <a:srgbClr val="000000"/>
                  </a:outerShdw>
                </a:effectLst>
              </a:rPr>
              <a:t>INSERT</a:t>
            </a:r>
            <a:r>
              <a:rPr lang="zh-CN" altLang="zh-CN" dirty="0">
                <a:effectLst>
                  <a:outerShdw blurRad="50800" dist="50800" dir="5400000" sx="1000" sy="1000" algn="ctr">
                    <a:srgbClr val="000000"/>
                  </a:outerShdw>
                </a:effectLst>
              </a:rPr>
              <a:t>，</a:t>
            </a:r>
            <a:r>
              <a:rPr lang="en-US" altLang="zh-CN" dirty="0">
                <a:effectLst>
                  <a:outerShdw blurRad="50800" dist="50800" dir="5400000" sx="1000" sy="1000" algn="ctr">
                    <a:srgbClr val="000000"/>
                  </a:outerShdw>
                </a:effectLst>
              </a:rPr>
              <a:t>DELETE</a:t>
            </a:r>
            <a:r>
              <a:rPr lang="zh-CN" altLang="zh-CN" dirty="0">
                <a:effectLst>
                  <a:outerShdw blurRad="50800" dist="50800" dir="5400000" sx="1000" sy="1000" algn="ctr">
                    <a:srgbClr val="000000"/>
                  </a:outerShdw>
                </a:effectLst>
              </a:rPr>
              <a:t>，</a:t>
            </a:r>
            <a:r>
              <a:rPr lang="en-US" altLang="zh-CN" dirty="0">
                <a:effectLst>
                  <a:outerShdw blurRad="50800" dist="50800" dir="5400000" sx="1000" sy="1000" algn="ctr">
                    <a:srgbClr val="000000"/>
                  </a:outerShdw>
                </a:effectLst>
              </a:rPr>
              <a:t>UPDATE</a:t>
            </a:r>
            <a:r>
              <a:rPr lang="zh-CN" altLang="zh-CN" dirty="0">
                <a:effectLst>
                  <a:outerShdw blurRad="50800" dist="50800" dir="5400000" sx="1000" sy="1000" algn="ctr">
                    <a:srgbClr val="000000"/>
                  </a:outerShdw>
                </a:effectLst>
              </a:rPr>
              <a:t>三种触发事件中的内容如下：</a:t>
            </a:r>
            <a:endParaRPr lang="en-US" altLang="zh-CN" dirty="0">
              <a:effectLst>
                <a:outerShdw blurRad="50800" dist="50800" dir="5400000" sx="1000" sy="1000" algn="ctr">
                  <a:srgbClr val="000000"/>
                </a:outerShdw>
              </a:effectLst>
            </a:endParaRPr>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308645"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a:solidFill>
                  <a:srgbClr val="228EB0"/>
                </a:solidFill>
                <a:latin typeface="+mn-ea"/>
              </a:rPr>
              <a:t>2 </a:t>
            </a:r>
            <a:r>
              <a:rPr lang="zh-CN" altLang="en-US" sz="2800" b="1">
                <a:solidFill>
                  <a:srgbClr val="228EB0"/>
                </a:solidFill>
                <a:latin typeface="+mn-ea"/>
              </a:rPr>
              <a:t>创建触发器</a:t>
            </a:r>
            <a:endParaRPr lang="zh-CN" altLang="en-US" sz="2800" b="1" dirty="0">
              <a:solidFill>
                <a:srgbClr val="228EB0"/>
              </a:solidFill>
              <a:latin typeface="+mn-ea"/>
            </a:endParaRPr>
          </a:p>
        </p:txBody>
      </p:sp>
      <p:graphicFrame>
        <p:nvGraphicFramePr>
          <p:cNvPr id="14" name="表格 13">
            <a:extLst>
              <a:ext uri="{FF2B5EF4-FFF2-40B4-BE49-F238E27FC236}">
                <a16:creationId xmlns:a16="http://schemas.microsoft.com/office/drawing/2014/main" id="{A38B790E-285D-4D73-9650-A561EC186374}"/>
              </a:ext>
            </a:extLst>
          </p:cNvPr>
          <p:cNvGraphicFramePr>
            <a:graphicFrameLocks noGrp="1"/>
          </p:cNvGraphicFramePr>
          <p:nvPr>
            <p:extLst>
              <p:ext uri="{D42A27DB-BD31-4B8C-83A1-F6EECF244321}">
                <p14:modId xmlns:p14="http://schemas.microsoft.com/office/powerpoint/2010/main" val="1806714550"/>
              </p:ext>
            </p:extLst>
          </p:nvPr>
        </p:nvGraphicFramePr>
        <p:xfrm>
          <a:off x="2614451" y="3195676"/>
          <a:ext cx="6963095" cy="1274788"/>
        </p:xfrm>
        <a:graphic>
          <a:graphicData uri="http://schemas.openxmlformats.org/drawingml/2006/table">
            <a:tbl>
              <a:tblPr firstRow="1" firstCol="1" bandRow="1">
                <a:tableStyleId>{5A111915-BE36-4E01-A7E5-04B1672EAD32}</a:tableStyleId>
              </a:tblPr>
              <a:tblGrid>
                <a:gridCol w="1609300">
                  <a:extLst>
                    <a:ext uri="{9D8B030D-6E8A-4147-A177-3AD203B41FA5}">
                      <a16:colId xmlns:a16="http://schemas.microsoft.com/office/drawing/2014/main" val="4077727206"/>
                    </a:ext>
                  </a:extLst>
                </a:gridCol>
                <a:gridCol w="1609300">
                  <a:extLst>
                    <a:ext uri="{9D8B030D-6E8A-4147-A177-3AD203B41FA5}">
                      <a16:colId xmlns:a16="http://schemas.microsoft.com/office/drawing/2014/main" val="3049600255"/>
                    </a:ext>
                  </a:extLst>
                </a:gridCol>
                <a:gridCol w="1609300">
                  <a:extLst>
                    <a:ext uri="{9D8B030D-6E8A-4147-A177-3AD203B41FA5}">
                      <a16:colId xmlns:a16="http://schemas.microsoft.com/office/drawing/2014/main" val="2760790580"/>
                    </a:ext>
                  </a:extLst>
                </a:gridCol>
                <a:gridCol w="2135195">
                  <a:extLst>
                    <a:ext uri="{9D8B030D-6E8A-4147-A177-3AD203B41FA5}">
                      <a16:colId xmlns:a16="http://schemas.microsoft.com/office/drawing/2014/main" val="4151654533"/>
                    </a:ext>
                  </a:extLst>
                </a:gridCol>
              </a:tblGrid>
              <a:tr h="391186">
                <a:tc>
                  <a:txBody>
                    <a:bodyPr/>
                    <a:lstStyle/>
                    <a:p>
                      <a:pPr algn="ctr">
                        <a:lnSpc>
                          <a:spcPct val="150000"/>
                        </a:lnSpc>
                        <a:tabLst>
                          <a:tab pos="90170" algn="l"/>
                        </a:tabLst>
                      </a:pPr>
                      <a:r>
                        <a:rPr lang="zh-CN" altLang="en-US" sz="1800" b="1" kern="0" dirty="0">
                          <a:solidFill>
                            <a:schemeClr val="bg1"/>
                          </a:solidFill>
                          <a:effectLst/>
                          <a:latin typeface="+mn-lt"/>
                          <a:ea typeface="+mn-ea"/>
                          <a:cs typeface="+mn-cs"/>
                        </a:rPr>
                        <a:t>临时表</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tabLst>
                          <a:tab pos="90170" algn="l"/>
                        </a:tabLst>
                      </a:pPr>
                      <a:r>
                        <a:rPr lang="en-US" sz="1800" b="1" kern="0">
                          <a:solidFill>
                            <a:schemeClr val="bg1"/>
                          </a:solidFill>
                          <a:effectLst/>
                          <a:latin typeface="+mn-lt"/>
                          <a:ea typeface="+mn-ea"/>
                          <a:cs typeface="+mn-cs"/>
                        </a:rPr>
                        <a:t>INSERT</a:t>
                      </a:r>
                      <a:endParaRPr lang="zh-CN" altLang="en-US" sz="1800" b="1" kern="0">
                        <a:solidFill>
                          <a:schemeClr val="bg1"/>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tabLst>
                          <a:tab pos="90170" algn="l"/>
                        </a:tabLst>
                      </a:pPr>
                      <a:r>
                        <a:rPr lang="en-US" sz="1800" b="1" kern="0">
                          <a:solidFill>
                            <a:schemeClr val="bg1"/>
                          </a:solidFill>
                          <a:effectLst/>
                          <a:latin typeface="+mn-lt"/>
                          <a:ea typeface="+mn-ea"/>
                          <a:cs typeface="+mn-cs"/>
                        </a:rPr>
                        <a:t>DELETE</a:t>
                      </a:r>
                      <a:endParaRPr lang="zh-CN" altLang="en-US" sz="1800" b="1" kern="0">
                        <a:solidFill>
                          <a:schemeClr val="bg1"/>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tabLst>
                          <a:tab pos="90170" algn="l"/>
                        </a:tabLst>
                      </a:pPr>
                      <a:r>
                        <a:rPr lang="en-US" sz="1800" b="1" kern="0">
                          <a:solidFill>
                            <a:schemeClr val="bg1"/>
                          </a:solidFill>
                          <a:effectLst/>
                          <a:latin typeface="+mn-lt"/>
                          <a:ea typeface="+mn-ea"/>
                          <a:cs typeface="+mn-cs"/>
                        </a:rPr>
                        <a:t>UPDATE</a:t>
                      </a:r>
                      <a:endParaRPr lang="zh-CN" altLang="en-US" sz="1800" b="1" kern="0">
                        <a:solidFill>
                          <a:schemeClr val="bg1"/>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96497045"/>
                  </a:ext>
                </a:extLst>
              </a:tr>
              <a:tr h="431654">
                <a:tc>
                  <a:txBody>
                    <a:bodyPr/>
                    <a:lstStyle/>
                    <a:p>
                      <a:pPr algn="ctr">
                        <a:lnSpc>
                          <a:spcPct val="150000"/>
                        </a:lnSpc>
                        <a:tabLst>
                          <a:tab pos="90170" algn="l"/>
                        </a:tabLst>
                      </a:pPr>
                      <a:r>
                        <a:rPr lang="en-US" altLang="zh-CN" sz="1800" kern="0">
                          <a:solidFill>
                            <a:schemeClr val="tx1"/>
                          </a:solidFill>
                          <a:effectLst/>
                          <a:latin typeface="+mn-ea"/>
                          <a:ea typeface="+mn-ea"/>
                          <a:cs typeface="Times New Roman" panose="02020603050405020304" pitchFamily="18" charset="0"/>
                        </a:rPr>
                        <a:t>NEW</a:t>
                      </a:r>
                      <a:endParaRPr lang="zh-CN" altLang="en-US" sz="1800" kern="0">
                        <a:solidFill>
                          <a:schemeClr val="tx1"/>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tabLst>
                          <a:tab pos="90170" algn="l"/>
                        </a:tabLst>
                      </a:pPr>
                      <a:r>
                        <a:rPr lang="zh-CN" altLang="en-US" sz="1800" kern="0">
                          <a:solidFill>
                            <a:schemeClr val="tx1"/>
                          </a:solidFill>
                          <a:effectLst/>
                          <a:latin typeface="+mn-ea"/>
                          <a:ea typeface="+mn-ea"/>
                          <a:cs typeface="Times New Roman" panose="02020603050405020304" pitchFamily="18" charset="0"/>
                        </a:rPr>
                        <a:t>所插入的内容</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tabLst>
                          <a:tab pos="90170" algn="l"/>
                        </a:tabLst>
                      </a:pPr>
                      <a:r>
                        <a:rPr lang="zh-CN" altLang="en-US" sz="1800" kern="0">
                          <a:solidFill>
                            <a:schemeClr val="tx1"/>
                          </a:solidFill>
                          <a:effectLst/>
                          <a:latin typeface="+mn-ea"/>
                          <a:ea typeface="+mn-ea"/>
                          <a:cs typeface="Times New Roman" panose="02020603050405020304" pitchFamily="18" charset="0"/>
                        </a:rPr>
                        <a:t>空</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tabLst>
                          <a:tab pos="90170" algn="l"/>
                        </a:tabLst>
                      </a:pPr>
                      <a:r>
                        <a:rPr lang="zh-CN" altLang="en-US" sz="1800" kern="0">
                          <a:solidFill>
                            <a:schemeClr val="tx1"/>
                          </a:solidFill>
                          <a:effectLst/>
                          <a:latin typeface="+mn-ea"/>
                          <a:ea typeface="+mn-ea"/>
                          <a:cs typeface="Times New Roman" panose="02020603050405020304" pitchFamily="18" charset="0"/>
                        </a:rPr>
                        <a:t>修改后的内容</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79869868"/>
                  </a:ext>
                </a:extLst>
              </a:tr>
              <a:tr h="431654">
                <a:tc>
                  <a:txBody>
                    <a:bodyPr/>
                    <a:lstStyle/>
                    <a:p>
                      <a:pPr algn="ctr">
                        <a:lnSpc>
                          <a:spcPct val="150000"/>
                        </a:lnSpc>
                        <a:tabLst>
                          <a:tab pos="90170" algn="l"/>
                        </a:tabLst>
                      </a:pPr>
                      <a:r>
                        <a:rPr lang="en-US" altLang="zh-CN" sz="1800" kern="0">
                          <a:solidFill>
                            <a:schemeClr val="tx1"/>
                          </a:solidFill>
                          <a:effectLst/>
                          <a:latin typeface="+mn-ea"/>
                          <a:ea typeface="+mn-ea"/>
                          <a:cs typeface="Times New Roman" panose="02020603050405020304" pitchFamily="18" charset="0"/>
                        </a:rPr>
                        <a:t>OLD</a:t>
                      </a:r>
                      <a:endParaRPr lang="zh-CN" altLang="en-US" sz="1800" kern="0">
                        <a:solidFill>
                          <a:schemeClr val="tx1"/>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tabLst>
                          <a:tab pos="90170" algn="l"/>
                        </a:tabLst>
                      </a:pPr>
                      <a:r>
                        <a:rPr lang="zh-CN" altLang="en-US" sz="1800" kern="0">
                          <a:solidFill>
                            <a:schemeClr val="tx1"/>
                          </a:solidFill>
                          <a:effectLst/>
                          <a:latin typeface="+mn-ea"/>
                          <a:ea typeface="+mn-ea"/>
                          <a:cs typeface="Times New Roman" panose="02020603050405020304" pitchFamily="18" charset="0"/>
                        </a:rPr>
                        <a:t>空</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tabLst>
                          <a:tab pos="90170" algn="l"/>
                        </a:tabLst>
                      </a:pPr>
                      <a:r>
                        <a:rPr lang="zh-CN" altLang="en-US" sz="1800" kern="0">
                          <a:solidFill>
                            <a:schemeClr val="tx1"/>
                          </a:solidFill>
                          <a:effectLst/>
                          <a:latin typeface="+mn-ea"/>
                          <a:ea typeface="+mn-ea"/>
                          <a:cs typeface="Times New Roman" panose="02020603050405020304" pitchFamily="18" charset="0"/>
                        </a:rPr>
                        <a:t>所删除的内容</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tabLst>
                          <a:tab pos="90170" algn="l"/>
                        </a:tabLst>
                      </a:pPr>
                      <a:r>
                        <a:rPr lang="zh-CN" altLang="en-US" sz="1800" kern="0" dirty="0">
                          <a:solidFill>
                            <a:schemeClr val="tx1"/>
                          </a:solidFill>
                          <a:effectLst/>
                          <a:latin typeface="+mn-ea"/>
                          <a:ea typeface="+mn-ea"/>
                          <a:cs typeface="Times New Roman" panose="02020603050405020304" pitchFamily="18" charset="0"/>
                        </a:rPr>
                        <a:t>修改前的内容</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20409918"/>
                  </a:ext>
                </a:extLst>
              </a:tr>
            </a:tbl>
          </a:graphicData>
        </a:graphic>
      </p:graphicFrame>
      <p:sp>
        <p:nvSpPr>
          <p:cNvPr id="16" name="矩形 15">
            <a:extLst>
              <a:ext uri="{FF2B5EF4-FFF2-40B4-BE49-F238E27FC236}">
                <a16:creationId xmlns:a16="http://schemas.microsoft.com/office/drawing/2014/main" id="{98521A12-56C6-4C49-8048-F52DB2E4F585}"/>
              </a:ext>
            </a:extLst>
          </p:cNvPr>
          <p:cNvSpPr/>
          <p:nvPr/>
        </p:nvSpPr>
        <p:spPr>
          <a:xfrm>
            <a:off x="911214" y="4653417"/>
            <a:ext cx="10369571" cy="1289456"/>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dirty="0">
                <a:effectLst>
                  <a:outerShdw blurRad="50800" dist="50800" dir="5400000" sx="1000" sy="1000" algn="ctr">
                    <a:srgbClr val="000000"/>
                  </a:outerShdw>
                </a:effectLst>
              </a:rPr>
              <a:t>由于上述两个临时表的存在，创建触发器时可以使用</a:t>
            </a:r>
            <a:r>
              <a:rPr lang="en-US" altLang="zh-CN" dirty="0">
                <a:effectLst>
                  <a:outerShdw blurRad="50800" dist="50800" dir="5400000" sx="1000" sy="1000" algn="ctr">
                    <a:srgbClr val="000000"/>
                  </a:outerShdw>
                </a:effectLst>
              </a:rPr>
              <a:t>new</a:t>
            </a:r>
            <a:r>
              <a:rPr lang="zh-CN" altLang="zh-CN" dirty="0">
                <a:effectLst>
                  <a:outerShdw blurRad="50800" dist="50800" dir="5400000" sx="1000" sy="1000" algn="ctr">
                    <a:srgbClr val="000000"/>
                  </a:outerShdw>
                </a:effectLst>
              </a:rPr>
              <a:t>关键字获取插入或更新时产生的新值，使用</a:t>
            </a:r>
            <a:r>
              <a:rPr lang="en-US" altLang="zh-CN" dirty="0">
                <a:effectLst>
                  <a:outerShdw blurRad="50800" dist="50800" dir="5400000" sx="1000" sy="1000" algn="ctr">
                    <a:srgbClr val="000000"/>
                  </a:outerShdw>
                </a:effectLst>
              </a:rPr>
              <a:t>OLD</a:t>
            </a:r>
            <a:r>
              <a:rPr lang="zh-CN" altLang="zh-CN" dirty="0">
                <a:effectLst>
                  <a:outerShdw blurRad="50800" dist="50800" dir="5400000" sx="1000" sy="1000" algn="ctr">
                    <a:srgbClr val="000000"/>
                  </a:outerShdw>
                </a:effectLst>
              </a:rPr>
              <a:t>关键字获取删除或更新以前的值。在使用这两个关键字时只需在关键字后添加一个点</a:t>
            </a:r>
            <a:r>
              <a:rPr lang="en-US" altLang="zh-CN" dirty="0">
                <a:effectLst>
                  <a:outerShdw blurRad="50800" dist="50800" dir="5400000" sx="1000" sy="1000" algn="ctr">
                    <a:srgbClr val="000000"/>
                  </a:outerShdw>
                </a:effectLst>
              </a:rPr>
              <a:t>“.”</a:t>
            </a:r>
            <a:r>
              <a:rPr lang="zh-CN" altLang="zh-CN" dirty="0">
                <a:effectLst>
                  <a:outerShdw blurRad="50800" dist="50800" dir="5400000" sx="1000" sy="1000" algn="ctr">
                    <a:srgbClr val="000000"/>
                  </a:outerShdw>
                </a:effectLst>
              </a:rPr>
              <a:t>，然后再跟上具体的字段名称即可。</a:t>
            </a:r>
            <a:endParaRPr lang="en-US" altLang="zh-CN" dirty="0">
              <a:effectLst>
                <a:outerShdw blurRad="50800" dist="50800" dir="5400000" sx="1000" sy="1000" algn="ctr">
                  <a:srgbClr val="000000"/>
                </a:outerShdw>
              </a:effectLst>
            </a:endParaRPr>
          </a:p>
        </p:txBody>
      </p:sp>
    </p:spTree>
    <p:extLst>
      <p:ext uri="{BB962C8B-B14F-4D97-AF65-F5344CB8AC3E}">
        <p14:creationId xmlns:p14="http://schemas.microsoft.com/office/powerpoint/2010/main" val="94447559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ipe(left)">
                                      <p:cBhvr>
                                        <p:cTn id="21" dur="500"/>
                                        <p:tgtEl>
                                          <p:spTgt spid="14"/>
                                        </p:tgtEl>
                                      </p:cBhvr>
                                    </p:animEffect>
                                  </p:childTnLst>
                                </p:cTn>
                              </p:par>
                            </p:childTnLst>
                          </p:cTn>
                        </p:par>
                        <p:par>
                          <p:cTn id="22" fill="hold">
                            <p:stCondLst>
                              <p:cond delay="2500"/>
                            </p:stCondLst>
                            <p:childTnLst>
                              <p:par>
                                <p:cTn id="23" presetID="22" presetClass="entr" presetSubtype="1"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ipe(up)">
                                      <p:cBhvr>
                                        <p:cTn id="2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2" grpId="0"/>
      <p:bldP spid="16" grpId="0"/>
    </p:bld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BCE2F27-1948-4AAF-B7D2-B7B4F23C2784}"/>
              </a:ext>
            </a:extLst>
          </p:cNvPr>
          <p:cNvSpPr/>
          <p:nvPr/>
        </p:nvSpPr>
        <p:spPr>
          <a:xfrm>
            <a:off x="911214" y="1665828"/>
            <a:ext cx="10369571" cy="458459"/>
          </a:xfrm>
          <a:prstGeom prst="rect">
            <a:avLst/>
          </a:prstGeom>
        </p:spPr>
        <p:txBody>
          <a:bodyPr wrap="square">
            <a:spAutoFit/>
            <a:scene3d>
              <a:camera prst="orthographicFront"/>
              <a:lightRig rig="threePt" dir="t"/>
            </a:scene3d>
            <a:sp3d contourW="12700"/>
          </a:bodyPr>
          <a:lstStyle/>
          <a:p>
            <a:pPr>
              <a:lnSpc>
                <a:spcPct val="150000"/>
              </a:lnSpc>
            </a:pPr>
            <a:r>
              <a:rPr lang="zh-CN" altLang="zh-CN">
                <a:effectLst>
                  <a:outerShdw blurRad="50800" dist="50800" dir="5400000" sx="1000" sy="1000" algn="ctr">
                    <a:srgbClr val="000000"/>
                  </a:outerShdw>
                </a:effectLst>
              </a:rPr>
              <a:t>查看数据库中已经存在的触发器及其详细信息的</a:t>
            </a:r>
            <a:r>
              <a:rPr lang="en-US" altLang="zh-CN">
                <a:effectLst>
                  <a:outerShdw blurRad="50800" dist="50800" dir="5400000" sx="1000" sy="1000" algn="ctr">
                    <a:srgbClr val="000000"/>
                  </a:outerShdw>
                </a:effectLst>
              </a:rPr>
              <a:t>SQL</a:t>
            </a:r>
            <a:r>
              <a:rPr lang="zh-CN" altLang="zh-CN">
                <a:effectLst>
                  <a:outerShdw blurRad="50800" dist="50800" dir="5400000" sx="1000" sy="1000" algn="ctr">
                    <a:srgbClr val="000000"/>
                  </a:outerShdw>
                </a:effectLst>
              </a:rPr>
              <a:t>语句基本语法格式为：</a:t>
            </a:r>
            <a:endParaRPr lang="en-US" altLang="zh-CN">
              <a:effectLst>
                <a:outerShdw blurRad="50800" dist="50800" dir="5400000" sx="1000" sy="1000" algn="ctr">
                  <a:srgbClr val="000000"/>
                </a:outerShdw>
              </a:effectLst>
            </a:endParaRPr>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308645"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a:solidFill>
                  <a:srgbClr val="228EB0"/>
                </a:solidFill>
                <a:latin typeface="+mn-ea"/>
              </a:rPr>
              <a:t>3 </a:t>
            </a:r>
            <a:r>
              <a:rPr lang="zh-CN" altLang="en-US" sz="2800" b="1">
                <a:solidFill>
                  <a:srgbClr val="228EB0"/>
                </a:solidFill>
                <a:latin typeface="+mn-ea"/>
              </a:rPr>
              <a:t>查看触发器</a:t>
            </a:r>
            <a:endParaRPr lang="zh-CN" altLang="en-US" sz="2800" b="1" dirty="0">
              <a:solidFill>
                <a:srgbClr val="228EB0"/>
              </a:solidFill>
              <a:latin typeface="+mn-ea"/>
            </a:endParaRPr>
          </a:p>
        </p:txBody>
      </p:sp>
      <p:sp>
        <p:nvSpPr>
          <p:cNvPr id="11" name="矩形 10">
            <a:extLst>
              <a:ext uri="{FF2B5EF4-FFF2-40B4-BE49-F238E27FC236}">
                <a16:creationId xmlns:a16="http://schemas.microsoft.com/office/drawing/2014/main" id="{86532E5C-B277-462D-BD52-601859FE2D45}"/>
              </a:ext>
            </a:extLst>
          </p:cNvPr>
          <p:cNvSpPr/>
          <p:nvPr/>
        </p:nvSpPr>
        <p:spPr>
          <a:xfrm>
            <a:off x="2344207" y="2512804"/>
            <a:ext cx="7503582" cy="962828"/>
          </a:xfrm>
          <a:prstGeom prst="rect">
            <a:avLst/>
          </a:prstGeom>
          <a:solidFill>
            <a:schemeClr val="accent1">
              <a:lumMod val="20000"/>
              <a:lumOff val="80000"/>
            </a:schemeClr>
          </a:solidFill>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25000"/>
              </a:lnSpc>
            </a:pPr>
            <a:r>
              <a:rPr lang="en-US" altLang="zh-CN" b="1"/>
              <a:t>SHOW TRIGGERS [{FROM | IN} &lt;</a:t>
            </a:r>
            <a:r>
              <a:rPr lang="zh-CN" altLang="zh-CN" b="1"/>
              <a:t>数据库名称</a:t>
            </a:r>
            <a:r>
              <a:rPr lang="en-US" altLang="zh-CN" b="1"/>
              <a:t>&gt;]</a:t>
            </a:r>
            <a:endParaRPr lang="zh-CN" altLang="zh-CN" b="1"/>
          </a:p>
          <a:p>
            <a:pPr>
              <a:lnSpc>
                <a:spcPct val="125000"/>
              </a:lnSpc>
            </a:pPr>
            <a:r>
              <a:rPr lang="en-US" altLang="zh-CN" b="1"/>
              <a:t>[LIKE '&lt;</a:t>
            </a:r>
            <a:r>
              <a:rPr lang="zh-CN" altLang="zh-CN" b="1"/>
              <a:t>匹配模式</a:t>
            </a:r>
            <a:r>
              <a:rPr lang="en-US" altLang="zh-CN" b="1"/>
              <a:t>&gt;' | WHERE </a:t>
            </a:r>
            <a:r>
              <a:rPr lang="zh-CN" altLang="zh-CN" b="1"/>
              <a:t>条件表达式</a:t>
            </a:r>
            <a:r>
              <a:rPr lang="en-US" altLang="zh-CN" b="1"/>
              <a:t>]</a:t>
            </a:r>
            <a:endParaRPr lang="zh-CN" altLang="zh-CN" b="1"/>
          </a:p>
        </p:txBody>
      </p:sp>
      <p:sp>
        <p:nvSpPr>
          <p:cNvPr id="12" name="矩形 11">
            <a:extLst>
              <a:ext uri="{FF2B5EF4-FFF2-40B4-BE49-F238E27FC236}">
                <a16:creationId xmlns:a16="http://schemas.microsoft.com/office/drawing/2014/main" id="{83BEDA8E-370E-46F0-9F43-6C6A4267994D}"/>
              </a:ext>
            </a:extLst>
          </p:cNvPr>
          <p:cNvSpPr/>
          <p:nvPr/>
        </p:nvSpPr>
        <p:spPr>
          <a:xfrm>
            <a:off x="911214" y="3864149"/>
            <a:ext cx="10369571" cy="1289456"/>
          </a:xfrm>
          <a:prstGeom prst="rect">
            <a:avLst/>
          </a:prstGeom>
        </p:spPr>
        <p:txBody>
          <a:bodyPr wrap="square">
            <a:spAutoFit/>
            <a:scene3d>
              <a:camera prst="orthographicFront"/>
              <a:lightRig rig="threePt" dir="t"/>
            </a:scene3d>
            <a:sp3d contourW="12700"/>
          </a:bodyPr>
          <a:lstStyle/>
          <a:p>
            <a:pPr marL="285750" lvl="0" indent="-285750">
              <a:lnSpc>
                <a:spcPct val="150000"/>
              </a:lnSpc>
              <a:buFont typeface="Arial" panose="020B0604020202020204" pitchFamily="34" charset="0"/>
              <a:buChar char="•"/>
            </a:pPr>
            <a:r>
              <a:rPr lang="en-US" altLang="zh-CN" b="1" dirty="0">
                <a:effectLst>
                  <a:outerShdw blurRad="50800" dist="50800" dir="5400000" sx="1000" sy="1000" algn="ctr">
                    <a:srgbClr val="000000"/>
                  </a:outerShdw>
                </a:effectLst>
              </a:rPr>
              <a:t>&lt;</a:t>
            </a:r>
            <a:r>
              <a:rPr lang="zh-CN" altLang="zh-CN" b="1" dirty="0">
                <a:effectLst>
                  <a:outerShdw blurRad="50800" dist="50800" dir="5400000" sx="1000" sy="1000" algn="ctr">
                    <a:srgbClr val="000000"/>
                  </a:outerShdw>
                </a:effectLst>
              </a:rPr>
              <a:t>数据库名称</a:t>
            </a:r>
            <a:r>
              <a:rPr lang="en-US" altLang="zh-CN" b="1" dirty="0">
                <a:effectLst>
                  <a:outerShdw blurRad="50800" dist="50800" dir="5400000" sx="1000" sy="1000" algn="ctr">
                    <a:srgbClr val="000000"/>
                  </a:outerShdw>
                </a:effectLst>
              </a:rPr>
              <a:t>&gt;</a:t>
            </a:r>
            <a:r>
              <a:rPr lang="zh-CN" altLang="zh-CN" b="1" dirty="0">
                <a:effectLst>
                  <a:outerShdw blurRad="50800" dist="50800" dir="5400000" sx="1000" sy="1000" algn="ctr">
                    <a:srgbClr val="000000"/>
                  </a:outerShdw>
                </a:effectLst>
              </a:rPr>
              <a:t>：</a:t>
            </a:r>
            <a:r>
              <a:rPr lang="zh-CN" altLang="zh-CN" dirty="0">
                <a:effectLst>
                  <a:outerShdw blurRad="50800" dist="50800" dir="5400000" sx="1000" sy="1000" algn="ctr">
                    <a:srgbClr val="000000"/>
                  </a:outerShdw>
                </a:effectLst>
              </a:rPr>
              <a:t>用于指定要查看哪个数据库中的触发器。若不指定，则默认查看当前数据库中的触发器。</a:t>
            </a:r>
            <a:endParaRPr lang="zh-CN" altLang="zh-CN" dirty="0"/>
          </a:p>
          <a:p>
            <a:pPr marL="285750" lvl="0" indent="-285750">
              <a:lnSpc>
                <a:spcPct val="150000"/>
              </a:lnSpc>
              <a:buFont typeface="Arial" panose="020B0604020202020204" pitchFamily="34" charset="0"/>
              <a:buChar char="•"/>
            </a:pPr>
            <a:r>
              <a:rPr lang="en-US" altLang="zh-CN" b="1" dirty="0">
                <a:effectLst>
                  <a:outerShdw blurRad="50800" dist="50800" dir="5400000" sx="1000" sy="1000" algn="ctr">
                    <a:srgbClr val="000000"/>
                  </a:outerShdw>
                </a:effectLst>
              </a:rPr>
              <a:t>&lt;</a:t>
            </a:r>
            <a:r>
              <a:rPr lang="zh-CN" altLang="zh-CN" b="1" dirty="0">
                <a:effectLst>
                  <a:outerShdw blurRad="50800" dist="50800" dir="5400000" sx="1000" sy="1000" algn="ctr">
                    <a:srgbClr val="000000"/>
                  </a:outerShdw>
                </a:effectLst>
              </a:rPr>
              <a:t>匹配模式</a:t>
            </a:r>
            <a:r>
              <a:rPr lang="en-US" altLang="zh-CN" b="1" dirty="0">
                <a:effectLst>
                  <a:outerShdw blurRad="50800" dist="50800" dir="5400000" sx="1000" sy="1000" algn="ctr">
                    <a:srgbClr val="000000"/>
                  </a:outerShdw>
                </a:effectLst>
              </a:rPr>
              <a:t>&gt;</a:t>
            </a:r>
            <a:r>
              <a:rPr lang="zh-CN" altLang="zh-CN" b="1" dirty="0">
                <a:effectLst>
                  <a:outerShdw blurRad="50800" dist="50800" dir="5400000" sx="1000" sy="1000" algn="ctr">
                    <a:srgbClr val="000000"/>
                  </a:outerShdw>
                </a:effectLst>
              </a:rPr>
              <a:t>：</a:t>
            </a:r>
            <a:r>
              <a:rPr lang="zh-CN" altLang="zh-CN" dirty="0">
                <a:effectLst>
                  <a:outerShdw blurRad="50800" dist="50800" dir="5400000" sx="1000" sy="1000" algn="ctr">
                    <a:srgbClr val="000000"/>
                  </a:outerShdw>
                </a:effectLst>
              </a:rPr>
              <a:t>该匹配模式用于匹配的是作为触发器操作对象的数据表，而非触发器的名称。</a:t>
            </a:r>
            <a:endParaRPr lang="zh-CN" altLang="zh-CN" dirty="0"/>
          </a:p>
        </p:txBody>
      </p:sp>
    </p:spTree>
    <p:extLst>
      <p:ext uri="{BB962C8B-B14F-4D97-AF65-F5344CB8AC3E}">
        <p14:creationId xmlns:p14="http://schemas.microsoft.com/office/powerpoint/2010/main" val="17153771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left)">
                                      <p:cBhvr>
                                        <p:cTn id="21" dur="500"/>
                                        <p:tgtEl>
                                          <p:spTgt spid="11"/>
                                        </p:tgtEl>
                                      </p:cBhvr>
                                    </p:animEffect>
                                  </p:childTnLst>
                                </p:cTn>
                              </p:par>
                            </p:childTnLst>
                          </p:cTn>
                        </p:par>
                        <p:par>
                          <p:cTn id="22" fill="hold">
                            <p:stCondLst>
                              <p:cond delay="2500"/>
                            </p:stCondLst>
                            <p:childTnLst>
                              <p:par>
                                <p:cTn id="23" presetID="22" presetClass="entr" presetSubtype="1"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up)">
                                      <p:cBhvr>
                                        <p:cTn id="2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2" grpId="0"/>
      <p:bldP spid="11" grpId="0" animBg="1"/>
      <p:bldP spid="12" grpId="0"/>
    </p:bld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BCE2F27-1948-4AAF-B7D2-B7B4F23C2784}"/>
              </a:ext>
            </a:extLst>
          </p:cNvPr>
          <p:cNvSpPr/>
          <p:nvPr/>
        </p:nvSpPr>
        <p:spPr>
          <a:xfrm>
            <a:off x="911214" y="1506500"/>
            <a:ext cx="10369571" cy="458459"/>
          </a:xfrm>
          <a:prstGeom prst="rect">
            <a:avLst/>
          </a:prstGeom>
        </p:spPr>
        <p:txBody>
          <a:bodyPr wrap="square">
            <a:spAutoFit/>
            <a:scene3d>
              <a:camera prst="orthographicFront"/>
              <a:lightRig rig="threePt" dir="t"/>
            </a:scene3d>
            <a:sp3d contourW="12700"/>
          </a:bodyPr>
          <a:lstStyle/>
          <a:p>
            <a:pPr>
              <a:lnSpc>
                <a:spcPct val="150000"/>
              </a:lnSpc>
            </a:pPr>
            <a:r>
              <a:rPr lang="zh-CN" altLang="zh-CN">
                <a:effectLst>
                  <a:outerShdw blurRad="50800" dist="50800" dir="5400000" sx="1000" sy="1000" algn="ctr">
                    <a:srgbClr val="000000"/>
                  </a:outerShdw>
                </a:effectLst>
              </a:rPr>
              <a:t>执行触发器查看语句后，可以看到的详细信息中有几项需要格外注意：</a:t>
            </a:r>
            <a:endParaRPr lang="en-US" altLang="zh-CN">
              <a:effectLst>
                <a:outerShdw blurRad="50800" dist="50800" dir="5400000" sx="1000" sy="1000" algn="ctr">
                  <a:srgbClr val="000000"/>
                </a:outerShdw>
              </a:effectLst>
            </a:endParaRPr>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308645"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a:solidFill>
                  <a:srgbClr val="228EB0"/>
                </a:solidFill>
                <a:latin typeface="+mn-ea"/>
              </a:rPr>
              <a:t>3 </a:t>
            </a:r>
            <a:r>
              <a:rPr lang="zh-CN" altLang="en-US" sz="2800" b="1">
                <a:solidFill>
                  <a:srgbClr val="228EB0"/>
                </a:solidFill>
                <a:latin typeface="+mn-ea"/>
              </a:rPr>
              <a:t>查看触发器</a:t>
            </a:r>
            <a:endParaRPr lang="zh-CN" altLang="en-US" sz="2800" b="1" dirty="0">
              <a:solidFill>
                <a:srgbClr val="228EB0"/>
              </a:solidFill>
              <a:latin typeface="+mn-ea"/>
            </a:endParaRPr>
          </a:p>
        </p:txBody>
      </p:sp>
      <p:graphicFrame>
        <p:nvGraphicFramePr>
          <p:cNvPr id="14" name="表格 13">
            <a:extLst>
              <a:ext uri="{FF2B5EF4-FFF2-40B4-BE49-F238E27FC236}">
                <a16:creationId xmlns:a16="http://schemas.microsoft.com/office/drawing/2014/main" id="{B97D8103-7F0A-4955-A1CB-B4767923D76F}"/>
              </a:ext>
            </a:extLst>
          </p:cNvPr>
          <p:cNvGraphicFramePr>
            <a:graphicFrameLocks noGrp="1"/>
          </p:cNvGraphicFramePr>
          <p:nvPr>
            <p:extLst>
              <p:ext uri="{D42A27DB-BD31-4B8C-83A1-F6EECF244321}">
                <p14:modId xmlns:p14="http://schemas.microsoft.com/office/powerpoint/2010/main" val="3138842270"/>
              </p:ext>
            </p:extLst>
          </p:nvPr>
        </p:nvGraphicFramePr>
        <p:xfrm>
          <a:off x="3079173" y="2164437"/>
          <a:ext cx="6033652" cy="3844418"/>
        </p:xfrm>
        <a:graphic>
          <a:graphicData uri="http://schemas.openxmlformats.org/drawingml/2006/table">
            <a:tbl>
              <a:tblPr firstRow="1" firstCol="1" bandRow="1">
                <a:tableStyleId>{5A111915-BE36-4E01-A7E5-04B1672EAD32}</a:tableStyleId>
              </a:tblPr>
              <a:tblGrid>
                <a:gridCol w="1801091">
                  <a:extLst>
                    <a:ext uri="{9D8B030D-6E8A-4147-A177-3AD203B41FA5}">
                      <a16:colId xmlns:a16="http://schemas.microsoft.com/office/drawing/2014/main" val="2760790580"/>
                    </a:ext>
                  </a:extLst>
                </a:gridCol>
                <a:gridCol w="4232561">
                  <a:extLst>
                    <a:ext uri="{9D8B030D-6E8A-4147-A177-3AD203B41FA5}">
                      <a16:colId xmlns:a16="http://schemas.microsoft.com/office/drawing/2014/main" val="4151654533"/>
                    </a:ext>
                  </a:extLst>
                </a:gridCol>
              </a:tblGrid>
              <a:tr h="391186">
                <a:tc>
                  <a:txBody>
                    <a:bodyPr/>
                    <a:lstStyle/>
                    <a:p>
                      <a:pPr algn="ctr">
                        <a:lnSpc>
                          <a:spcPct val="125000"/>
                        </a:lnSpc>
                        <a:tabLst>
                          <a:tab pos="90170" algn="l"/>
                        </a:tabLst>
                      </a:pPr>
                      <a:r>
                        <a:rPr lang="zh-CN" altLang="en-US" sz="1800" b="1" kern="0">
                          <a:solidFill>
                            <a:schemeClr val="bg1"/>
                          </a:solidFill>
                          <a:effectLst/>
                          <a:latin typeface="+mn-lt"/>
                          <a:ea typeface="+mn-ea"/>
                          <a:cs typeface="+mn-cs"/>
                        </a:rPr>
                        <a:t>名称</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tabLst>
                          <a:tab pos="90170" algn="l"/>
                        </a:tabLst>
                      </a:pPr>
                      <a:r>
                        <a:rPr lang="zh-CN" altLang="en-US" sz="1800" b="1" kern="0">
                          <a:solidFill>
                            <a:schemeClr val="bg1"/>
                          </a:solidFill>
                          <a:effectLst/>
                          <a:latin typeface="+mn-lt"/>
                          <a:ea typeface="+mn-ea"/>
                          <a:cs typeface="+mn-cs"/>
                        </a:rPr>
                        <a:t>含义</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96497045"/>
                  </a:ext>
                </a:extLst>
              </a:tr>
              <a:tr h="431654">
                <a:tc>
                  <a:txBody>
                    <a:bodyPr/>
                    <a:lstStyle/>
                    <a:p>
                      <a:pPr algn="ctr">
                        <a:lnSpc>
                          <a:spcPct val="150000"/>
                        </a:lnSpc>
                        <a:tabLst>
                          <a:tab pos="90170" algn="l"/>
                        </a:tabLst>
                      </a:pPr>
                      <a:r>
                        <a:rPr lang="en-US" sz="1800" b="0" kern="0" dirty="0">
                          <a:solidFill>
                            <a:schemeClr val="tx1"/>
                          </a:solidFill>
                          <a:effectLst/>
                          <a:latin typeface="+mn-ea"/>
                          <a:ea typeface="+mn-ea"/>
                          <a:cs typeface="Times New Roman" panose="02020603050405020304" pitchFamily="18" charset="0"/>
                        </a:rPr>
                        <a:t>Trigger</a:t>
                      </a:r>
                      <a:endParaRPr lang="zh-CN" altLang="en-US" sz="1800" b="0" kern="0" dirty="0">
                        <a:solidFill>
                          <a:schemeClr val="tx1"/>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50000"/>
                        </a:lnSpc>
                        <a:tabLst>
                          <a:tab pos="90170" algn="l"/>
                        </a:tabLst>
                      </a:pPr>
                      <a:r>
                        <a:rPr lang="zh-CN" altLang="en-US" sz="1800" kern="0">
                          <a:solidFill>
                            <a:schemeClr val="tx1"/>
                          </a:solidFill>
                          <a:effectLst/>
                          <a:latin typeface="+mn-ea"/>
                          <a:ea typeface="+mn-ea"/>
                          <a:cs typeface="Times New Roman" panose="02020603050405020304" pitchFamily="18" charset="0"/>
                        </a:rPr>
                        <a:t>触发器的名称</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79869868"/>
                  </a:ext>
                </a:extLst>
              </a:tr>
              <a:tr h="431654">
                <a:tc>
                  <a:txBody>
                    <a:bodyPr/>
                    <a:lstStyle/>
                    <a:p>
                      <a:pPr algn="ctr">
                        <a:lnSpc>
                          <a:spcPct val="150000"/>
                        </a:lnSpc>
                        <a:tabLst>
                          <a:tab pos="90170" algn="l"/>
                        </a:tabLst>
                      </a:pPr>
                      <a:r>
                        <a:rPr lang="en-US" sz="1800" b="0" kern="0" dirty="0">
                          <a:solidFill>
                            <a:schemeClr val="tx1"/>
                          </a:solidFill>
                          <a:effectLst/>
                          <a:latin typeface="+mn-ea"/>
                          <a:ea typeface="+mn-ea"/>
                          <a:cs typeface="Times New Roman" panose="02020603050405020304" pitchFamily="18" charset="0"/>
                        </a:rPr>
                        <a:t>Event</a:t>
                      </a:r>
                      <a:endParaRPr lang="zh-CN" altLang="en-US" sz="1800" b="0" kern="0" dirty="0">
                        <a:solidFill>
                          <a:schemeClr val="tx1"/>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50000"/>
                        </a:lnSpc>
                        <a:tabLst>
                          <a:tab pos="90170" algn="l"/>
                        </a:tabLst>
                      </a:pPr>
                      <a:r>
                        <a:rPr lang="zh-CN" altLang="en-US" sz="1800" kern="0">
                          <a:solidFill>
                            <a:schemeClr val="tx1"/>
                          </a:solidFill>
                          <a:effectLst/>
                          <a:latin typeface="+mn-ea"/>
                          <a:ea typeface="+mn-ea"/>
                          <a:cs typeface="Times New Roman" panose="02020603050405020304" pitchFamily="18" charset="0"/>
                        </a:rPr>
                        <a:t>触发器的触发事件</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20409918"/>
                  </a:ext>
                </a:extLst>
              </a:tr>
              <a:tr h="431654">
                <a:tc>
                  <a:txBody>
                    <a:bodyPr/>
                    <a:lstStyle/>
                    <a:p>
                      <a:pPr algn="ctr">
                        <a:lnSpc>
                          <a:spcPct val="150000"/>
                        </a:lnSpc>
                        <a:tabLst>
                          <a:tab pos="90170" algn="l"/>
                        </a:tabLst>
                      </a:pPr>
                      <a:r>
                        <a:rPr lang="en-US" sz="1800" b="0" kern="0" dirty="0">
                          <a:solidFill>
                            <a:schemeClr val="tx1"/>
                          </a:solidFill>
                          <a:effectLst/>
                          <a:latin typeface="+mn-ea"/>
                          <a:ea typeface="+mn-ea"/>
                          <a:cs typeface="Times New Roman" panose="02020603050405020304" pitchFamily="18" charset="0"/>
                        </a:rPr>
                        <a:t>Table</a:t>
                      </a:r>
                      <a:endParaRPr lang="zh-CN" altLang="en-US" sz="1800" b="0" kern="0" dirty="0">
                        <a:solidFill>
                          <a:schemeClr val="tx1"/>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50000"/>
                        </a:lnSpc>
                        <a:tabLst>
                          <a:tab pos="90170" algn="l"/>
                        </a:tabLst>
                      </a:pPr>
                      <a:r>
                        <a:rPr lang="zh-CN" altLang="en-US" sz="1800" kern="0">
                          <a:solidFill>
                            <a:schemeClr val="tx1"/>
                          </a:solidFill>
                          <a:effectLst/>
                          <a:latin typeface="+mn-ea"/>
                          <a:ea typeface="+mn-ea"/>
                          <a:cs typeface="Times New Roman" panose="02020603050405020304" pitchFamily="18" charset="0"/>
                        </a:rPr>
                        <a:t>作为触发器作用对象的数据表的名字</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56380696"/>
                  </a:ext>
                </a:extLst>
              </a:tr>
              <a:tr h="431654">
                <a:tc>
                  <a:txBody>
                    <a:bodyPr/>
                    <a:lstStyle/>
                    <a:p>
                      <a:pPr algn="ctr">
                        <a:lnSpc>
                          <a:spcPct val="150000"/>
                        </a:lnSpc>
                        <a:tabLst>
                          <a:tab pos="90170" algn="l"/>
                        </a:tabLst>
                      </a:pPr>
                      <a:r>
                        <a:rPr lang="en-US" sz="1800" b="0" kern="0" dirty="0">
                          <a:solidFill>
                            <a:schemeClr val="tx1"/>
                          </a:solidFill>
                          <a:effectLst/>
                          <a:latin typeface="+mn-ea"/>
                          <a:ea typeface="+mn-ea"/>
                          <a:cs typeface="Times New Roman" panose="02020603050405020304" pitchFamily="18" charset="0"/>
                        </a:rPr>
                        <a:t>Statement</a:t>
                      </a:r>
                      <a:endParaRPr lang="zh-CN" altLang="en-US" sz="1800" b="0" kern="0" dirty="0">
                        <a:solidFill>
                          <a:schemeClr val="tx1"/>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50000"/>
                        </a:lnSpc>
                        <a:tabLst>
                          <a:tab pos="90170" algn="l"/>
                        </a:tabLst>
                      </a:pPr>
                      <a:r>
                        <a:rPr lang="zh-CN" altLang="en-US" sz="1800" kern="0">
                          <a:solidFill>
                            <a:schemeClr val="tx1"/>
                          </a:solidFill>
                          <a:effectLst/>
                          <a:latin typeface="+mn-ea"/>
                          <a:ea typeface="+mn-ea"/>
                          <a:cs typeface="Times New Roman" panose="02020603050405020304" pitchFamily="18" charset="0"/>
                        </a:rPr>
                        <a:t>触发器被触发后将要执行的语句</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38813916"/>
                  </a:ext>
                </a:extLst>
              </a:tr>
              <a:tr h="431654">
                <a:tc>
                  <a:txBody>
                    <a:bodyPr/>
                    <a:lstStyle/>
                    <a:p>
                      <a:pPr algn="ctr">
                        <a:lnSpc>
                          <a:spcPct val="150000"/>
                        </a:lnSpc>
                        <a:tabLst>
                          <a:tab pos="90170" algn="l"/>
                        </a:tabLst>
                      </a:pPr>
                      <a:r>
                        <a:rPr lang="en-US" sz="1800" b="0" kern="0" dirty="0">
                          <a:solidFill>
                            <a:schemeClr val="tx1"/>
                          </a:solidFill>
                          <a:effectLst/>
                          <a:latin typeface="+mn-ea"/>
                          <a:ea typeface="+mn-ea"/>
                          <a:cs typeface="Times New Roman" panose="02020603050405020304" pitchFamily="18" charset="0"/>
                        </a:rPr>
                        <a:t>Timing</a:t>
                      </a:r>
                      <a:endParaRPr lang="zh-CN" altLang="en-US" sz="1800" b="0" kern="0" dirty="0">
                        <a:solidFill>
                          <a:schemeClr val="tx1"/>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50000"/>
                        </a:lnSpc>
                        <a:tabLst>
                          <a:tab pos="90170" algn="l"/>
                        </a:tabLst>
                      </a:pPr>
                      <a:r>
                        <a:rPr lang="zh-CN" altLang="en-US" sz="1800" kern="0">
                          <a:solidFill>
                            <a:schemeClr val="tx1"/>
                          </a:solidFill>
                          <a:effectLst/>
                          <a:latin typeface="+mn-ea"/>
                          <a:ea typeface="+mn-ea"/>
                          <a:cs typeface="Times New Roman" panose="02020603050405020304" pitchFamily="18" charset="0"/>
                        </a:rPr>
                        <a:t>触发器的触发时机</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0680316"/>
                  </a:ext>
                </a:extLst>
              </a:tr>
              <a:tr h="431654">
                <a:tc>
                  <a:txBody>
                    <a:bodyPr/>
                    <a:lstStyle/>
                    <a:p>
                      <a:pPr algn="ctr">
                        <a:lnSpc>
                          <a:spcPct val="150000"/>
                        </a:lnSpc>
                        <a:tabLst>
                          <a:tab pos="90170" algn="l"/>
                        </a:tabLst>
                      </a:pPr>
                      <a:r>
                        <a:rPr lang="en-US" sz="1800" b="0" kern="0" dirty="0">
                          <a:solidFill>
                            <a:schemeClr val="tx1"/>
                          </a:solidFill>
                          <a:effectLst/>
                          <a:latin typeface="+mn-ea"/>
                          <a:ea typeface="+mn-ea"/>
                          <a:cs typeface="Times New Roman" panose="02020603050405020304" pitchFamily="18" charset="0"/>
                        </a:rPr>
                        <a:t>Created</a:t>
                      </a:r>
                      <a:endParaRPr lang="zh-CN" altLang="en-US" sz="1800" b="0" kern="0" dirty="0">
                        <a:solidFill>
                          <a:schemeClr val="tx1"/>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50000"/>
                        </a:lnSpc>
                        <a:tabLst>
                          <a:tab pos="90170" algn="l"/>
                        </a:tabLst>
                      </a:pPr>
                      <a:r>
                        <a:rPr lang="zh-CN" altLang="en-US" sz="1800" kern="0">
                          <a:solidFill>
                            <a:schemeClr val="tx1"/>
                          </a:solidFill>
                          <a:effectLst/>
                          <a:latin typeface="+mn-ea"/>
                          <a:ea typeface="+mn-ea"/>
                          <a:cs typeface="Times New Roman" panose="02020603050405020304" pitchFamily="18" charset="0"/>
                        </a:rPr>
                        <a:t>触发器被创建的时间</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15836336"/>
                  </a:ext>
                </a:extLst>
              </a:tr>
              <a:tr h="431654">
                <a:tc>
                  <a:txBody>
                    <a:bodyPr/>
                    <a:lstStyle/>
                    <a:p>
                      <a:pPr algn="ctr">
                        <a:lnSpc>
                          <a:spcPct val="150000"/>
                        </a:lnSpc>
                        <a:tabLst>
                          <a:tab pos="90170" algn="l"/>
                        </a:tabLst>
                      </a:pPr>
                      <a:r>
                        <a:rPr lang="en-US" sz="1800" b="0" kern="0" dirty="0" err="1">
                          <a:solidFill>
                            <a:schemeClr val="tx1"/>
                          </a:solidFill>
                          <a:effectLst/>
                          <a:latin typeface="+mn-ea"/>
                          <a:ea typeface="+mn-ea"/>
                          <a:cs typeface="Times New Roman" panose="02020603050405020304" pitchFamily="18" charset="0"/>
                        </a:rPr>
                        <a:t>sql_mode</a:t>
                      </a:r>
                      <a:endParaRPr lang="zh-CN" altLang="en-US" sz="1800" b="0" kern="0" dirty="0">
                        <a:solidFill>
                          <a:schemeClr val="tx1"/>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50000"/>
                        </a:lnSpc>
                        <a:tabLst>
                          <a:tab pos="90170" algn="l"/>
                        </a:tabLst>
                      </a:pPr>
                      <a:r>
                        <a:rPr lang="zh-CN" altLang="en-US" sz="1800" kern="0">
                          <a:solidFill>
                            <a:schemeClr val="tx1"/>
                          </a:solidFill>
                          <a:effectLst/>
                          <a:latin typeface="+mn-ea"/>
                          <a:ea typeface="+mn-ea"/>
                          <a:cs typeface="Times New Roman" panose="02020603050405020304" pitchFamily="18" charset="0"/>
                        </a:rPr>
                        <a:t>触发器执行有效的</a:t>
                      </a:r>
                      <a:r>
                        <a:rPr lang="en-US" sz="1800" kern="0">
                          <a:solidFill>
                            <a:schemeClr val="tx1"/>
                          </a:solidFill>
                          <a:effectLst/>
                          <a:latin typeface="+mn-ea"/>
                          <a:ea typeface="+mn-ea"/>
                          <a:cs typeface="Times New Roman" panose="02020603050405020304" pitchFamily="18" charset="0"/>
                        </a:rPr>
                        <a:t>SQL</a:t>
                      </a:r>
                      <a:r>
                        <a:rPr lang="zh-CN" altLang="en-US" sz="1800" kern="0">
                          <a:solidFill>
                            <a:schemeClr val="tx1"/>
                          </a:solidFill>
                          <a:effectLst/>
                          <a:latin typeface="+mn-ea"/>
                          <a:ea typeface="+mn-ea"/>
                          <a:cs typeface="Times New Roman" panose="02020603050405020304" pitchFamily="18" charset="0"/>
                        </a:rPr>
                        <a:t>模式</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25527422"/>
                  </a:ext>
                </a:extLst>
              </a:tr>
              <a:tr h="431654">
                <a:tc>
                  <a:txBody>
                    <a:bodyPr/>
                    <a:lstStyle/>
                    <a:p>
                      <a:pPr algn="ctr">
                        <a:lnSpc>
                          <a:spcPct val="150000"/>
                        </a:lnSpc>
                        <a:tabLst>
                          <a:tab pos="90170" algn="l"/>
                        </a:tabLst>
                      </a:pPr>
                      <a:r>
                        <a:rPr lang="en-US" sz="1800" b="0" kern="0" dirty="0">
                          <a:solidFill>
                            <a:schemeClr val="tx1"/>
                          </a:solidFill>
                          <a:effectLst/>
                          <a:latin typeface="+mn-ea"/>
                          <a:ea typeface="+mn-ea"/>
                          <a:cs typeface="Times New Roman" panose="02020603050405020304" pitchFamily="18" charset="0"/>
                        </a:rPr>
                        <a:t>Definer</a:t>
                      </a:r>
                      <a:endParaRPr lang="zh-CN" altLang="en-US" sz="1800" b="0" kern="0" dirty="0">
                        <a:solidFill>
                          <a:schemeClr val="tx1"/>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50000"/>
                        </a:lnSpc>
                        <a:tabLst>
                          <a:tab pos="90170" algn="l"/>
                        </a:tabLst>
                      </a:pPr>
                      <a:r>
                        <a:rPr lang="zh-CN" altLang="en-US" sz="1800" kern="0" dirty="0">
                          <a:solidFill>
                            <a:schemeClr val="tx1"/>
                          </a:solidFill>
                          <a:effectLst/>
                          <a:latin typeface="+mn-ea"/>
                          <a:ea typeface="+mn-ea"/>
                          <a:cs typeface="Times New Roman" panose="02020603050405020304" pitchFamily="18" charset="0"/>
                        </a:rPr>
                        <a:t>创建触发器的用户信息</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07392295"/>
                  </a:ext>
                </a:extLst>
              </a:tr>
            </a:tbl>
          </a:graphicData>
        </a:graphic>
      </p:graphicFrame>
    </p:spTree>
    <p:extLst>
      <p:ext uri="{BB962C8B-B14F-4D97-AF65-F5344CB8AC3E}">
        <p14:creationId xmlns:p14="http://schemas.microsoft.com/office/powerpoint/2010/main" val="179820309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ipe(left)">
                                      <p:cBhvr>
                                        <p:cTn id="2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2" grpId="0"/>
    </p:bld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BCE2F27-1948-4AAF-B7D2-B7B4F23C2784}"/>
              </a:ext>
            </a:extLst>
          </p:cNvPr>
          <p:cNvSpPr/>
          <p:nvPr/>
        </p:nvSpPr>
        <p:spPr>
          <a:xfrm>
            <a:off x="911214" y="1395309"/>
            <a:ext cx="10369571" cy="458459"/>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a:t>【实例</a:t>
            </a:r>
            <a:r>
              <a:rPr lang="en-US" altLang="zh-CN" b="1"/>
              <a:t>10-51</a:t>
            </a:r>
            <a:r>
              <a:rPr lang="zh-CN" altLang="zh-CN" b="1"/>
              <a:t>】</a:t>
            </a:r>
            <a:r>
              <a:rPr lang="zh-CN" altLang="zh-CN"/>
              <a:t>：查看当前数据库中的触发器。</a:t>
            </a:r>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308645" cy="523220"/>
          </a:xfrm>
          <a:prstGeom prst="rect">
            <a:avLst/>
          </a:prstGeom>
          <a:noFill/>
        </p:spPr>
        <p:txBody>
          <a:bodyPr wrap="none" rtlCol="0">
            <a:spAutoFit/>
            <a:scene3d>
              <a:camera prst="orthographicFront"/>
              <a:lightRig rig="threePt" dir="t"/>
            </a:scene3d>
            <a:sp3d contourW="12700"/>
          </a:bodyPr>
          <a:lstStyle/>
          <a:p>
            <a:pPr lvl="0">
              <a:defRPr/>
            </a:pPr>
            <a:r>
              <a:rPr lang="en-US" altLang="zh-CN" sz="2800" b="1">
                <a:solidFill>
                  <a:srgbClr val="228EB0"/>
                </a:solidFill>
                <a:latin typeface="+mn-ea"/>
              </a:rPr>
              <a:t>3 </a:t>
            </a:r>
            <a:r>
              <a:rPr lang="zh-CN" altLang="en-US" sz="2800" b="1">
                <a:solidFill>
                  <a:srgbClr val="228EB0"/>
                </a:solidFill>
                <a:latin typeface="+mn-ea"/>
              </a:rPr>
              <a:t>查看触发器</a:t>
            </a:r>
            <a:endParaRPr lang="zh-CN" altLang="en-US" sz="2800" b="1" dirty="0">
              <a:solidFill>
                <a:srgbClr val="228EB0"/>
              </a:solidFill>
              <a:latin typeface="+mn-ea"/>
            </a:endParaRPr>
          </a:p>
        </p:txBody>
      </p:sp>
      <p:pic>
        <p:nvPicPr>
          <p:cNvPr id="4" name="图片 3">
            <a:extLst>
              <a:ext uri="{FF2B5EF4-FFF2-40B4-BE49-F238E27FC236}">
                <a16:creationId xmlns:a16="http://schemas.microsoft.com/office/drawing/2014/main" id="{4B4FED48-D773-41DC-95C6-77E280D915AE}"/>
              </a:ext>
            </a:extLst>
          </p:cNvPr>
          <p:cNvPicPr>
            <a:picLocks noChangeAspect="1"/>
          </p:cNvPicPr>
          <p:nvPr/>
        </p:nvPicPr>
        <p:blipFill>
          <a:blip r:embed="rId3"/>
          <a:stretch>
            <a:fillRect/>
          </a:stretch>
        </p:blipFill>
        <p:spPr>
          <a:xfrm>
            <a:off x="4343141" y="1991197"/>
            <a:ext cx="3505714" cy="574286"/>
          </a:xfrm>
          <a:prstGeom prst="rect">
            <a:avLst/>
          </a:prstGeom>
        </p:spPr>
      </p:pic>
      <p:pic>
        <p:nvPicPr>
          <p:cNvPr id="9" name="图片 8">
            <a:extLst>
              <a:ext uri="{FF2B5EF4-FFF2-40B4-BE49-F238E27FC236}">
                <a16:creationId xmlns:a16="http://schemas.microsoft.com/office/drawing/2014/main" id="{9E9FAF41-0C7C-4047-AFC8-D374062C4FA4}"/>
              </a:ext>
            </a:extLst>
          </p:cNvPr>
          <p:cNvPicPr>
            <a:picLocks noChangeAspect="1"/>
          </p:cNvPicPr>
          <p:nvPr/>
        </p:nvPicPr>
        <p:blipFill>
          <a:blip r:embed="rId4"/>
          <a:stretch>
            <a:fillRect/>
          </a:stretch>
        </p:blipFill>
        <p:spPr>
          <a:xfrm>
            <a:off x="1351713" y="2702912"/>
            <a:ext cx="9488571" cy="3454286"/>
          </a:xfrm>
          <a:prstGeom prst="rect">
            <a:avLst/>
          </a:prstGeom>
        </p:spPr>
      </p:pic>
    </p:spTree>
    <p:extLst>
      <p:ext uri="{BB962C8B-B14F-4D97-AF65-F5344CB8AC3E}">
        <p14:creationId xmlns:p14="http://schemas.microsoft.com/office/powerpoint/2010/main" val="355365073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childTnLst>
                          </p:cTn>
                        </p:par>
                        <p:par>
                          <p:cTn id="22" fill="hold">
                            <p:stCondLst>
                              <p:cond delay="2500"/>
                            </p:stCondLst>
                            <p:childTnLst>
                              <p:par>
                                <p:cTn id="23" presetID="22" presetClass="entr" presetSubtype="8" fill="hold"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2" grpId="0"/>
    </p:bld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BCE2F27-1948-4AAF-B7D2-B7B4F23C2784}"/>
              </a:ext>
            </a:extLst>
          </p:cNvPr>
          <p:cNvSpPr/>
          <p:nvPr/>
        </p:nvSpPr>
        <p:spPr>
          <a:xfrm>
            <a:off x="911214" y="1478791"/>
            <a:ext cx="10369571" cy="458459"/>
          </a:xfrm>
          <a:prstGeom prst="rect">
            <a:avLst/>
          </a:prstGeom>
        </p:spPr>
        <p:txBody>
          <a:bodyPr wrap="square">
            <a:spAutoFit/>
            <a:scene3d>
              <a:camera prst="orthographicFront"/>
              <a:lightRig rig="threePt" dir="t"/>
            </a:scene3d>
            <a:sp3d contourW="12700"/>
          </a:bodyPr>
          <a:lstStyle/>
          <a:p>
            <a:pPr>
              <a:lnSpc>
                <a:spcPct val="150000"/>
              </a:lnSpc>
            </a:pPr>
            <a:r>
              <a:rPr lang="zh-CN" altLang="zh-CN">
                <a:effectLst>
                  <a:outerShdw blurRad="50800" dist="50800" dir="5400000" sx="1000" sy="1000" algn="ctr">
                    <a:srgbClr val="000000"/>
                  </a:outerShdw>
                </a:effectLst>
              </a:rPr>
              <a:t>想要触发已经存在的触发器，需要对作为触发器指定对象的数据表执行创建触发器时指定的触发事件。</a:t>
            </a:r>
            <a:endParaRPr lang="en-US" altLang="zh-CN">
              <a:effectLst>
                <a:outerShdw blurRad="50800" dist="50800" dir="5400000" sx="1000" sy="1000" algn="ctr">
                  <a:srgbClr val="000000"/>
                </a:outerShdw>
              </a:effectLst>
            </a:endParaRPr>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667718"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a:solidFill>
                  <a:srgbClr val="228EB0"/>
                </a:solidFill>
                <a:latin typeface="+mn-ea"/>
              </a:rPr>
              <a:t>4 </a:t>
            </a:r>
            <a:r>
              <a:rPr lang="zh-CN" altLang="en-US" sz="2800" b="1">
                <a:solidFill>
                  <a:srgbClr val="228EB0"/>
                </a:solidFill>
                <a:latin typeface="+mn-ea"/>
              </a:rPr>
              <a:t>触发器的触发</a:t>
            </a:r>
            <a:endParaRPr lang="zh-CN" altLang="en-US" sz="2800" b="1" dirty="0">
              <a:solidFill>
                <a:srgbClr val="228EB0"/>
              </a:solidFill>
              <a:latin typeface="+mn-ea"/>
            </a:endParaRPr>
          </a:p>
        </p:txBody>
      </p:sp>
      <p:sp>
        <p:nvSpPr>
          <p:cNvPr id="14" name="矩形 13">
            <a:extLst>
              <a:ext uri="{FF2B5EF4-FFF2-40B4-BE49-F238E27FC236}">
                <a16:creationId xmlns:a16="http://schemas.microsoft.com/office/drawing/2014/main" id="{EFB23CA9-64DF-41C3-BD4C-E2F293E4E7A0}"/>
              </a:ext>
            </a:extLst>
          </p:cNvPr>
          <p:cNvSpPr/>
          <p:nvPr/>
        </p:nvSpPr>
        <p:spPr>
          <a:xfrm>
            <a:off x="911214" y="2195192"/>
            <a:ext cx="10369571" cy="458459"/>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a:t>【实例</a:t>
            </a:r>
            <a:r>
              <a:rPr lang="en-US" altLang="zh-CN" b="1"/>
              <a:t>10-52</a:t>
            </a:r>
            <a:r>
              <a:rPr lang="zh-CN" altLang="zh-CN" b="1"/>
              <a:t>】</a:t>
            </a:r>
            <a:r>
              <a:rPr lang="zh-CN" altLang="zh-CN"/>
              <a:t>：触发名为</a:t>
            </a:r>
            <a:r>
              <a:rPr lang="en-US" altLang="zh-CN"/>
              <a:t>new_course</a:t>
            </a:r>
            <a:r>
              <a:rPr lang="zh-CN" altLang="zh-CN"/>
              <a:t>的触发器。</a:t>
            </a:r>
          </a:p>
        </p:txBody>
      </p:sp>
      <p:pic>
        <p:nvPicPr>
          <p:cNvPr id="4" name="图片 3">
            <a:extLst>
              <a:ext uri="{FF2B5EF4-FFF2-40B4-BE49-F238E27FC236}">
                <a16:creationId xmlns:a16="http://schemas.microsoft.com/office/drawing/2014/main" id="{597888E8-CF02-4510-85EA-4A30EB569E35}"/>
              </a:ext>
            </a:extLst>
          </p:cNvPr>
          <p:cNvPicPr>
            <a:picLocks noChangeAspect="1"/>
          </p:cNvPicPr>
          <p:nvPr/>
        </p:nvPicPr>
        <p:blipFill>
          <a:blip r:embed="rId3"/>
          <a:stretch>
            <a:fillRect/>
          </a:stretch>
        </p:blipFill>
        <p:spPr>
          <a:xfrm>
            <a:off x="2757903" y="2831667"/>
            <a:ext cx="6676190" cy="628571"/>
          </a:xfrm>
          <a:prstGeom prst="rect">
            <a:avLst/>
          </a:prstGeom>
        </p:spPr>
      </p:pic>
      <p:pic>
        <p:nvPicPr>
          <p:cNvPr id="5" name="图片 4">
            <a:extLst>
              <a:ext uri="{FF2B5EF4-FFF2-40B4-BE49-F238E27FC236}">
                <a16:creationId xmlns:a16="http://schemas.microsoft.com/office/drawing/2014/main" id="{2BC349AC-AB90-4DD9-BF09-66F16C75BAC6}"/>
              </a:ext>
            </a:extLst>
          </p:cNvPr>
          <p:cNvPicPr>
            <a:picLocks noChangeAspect="1"/>
          </p:cNvPicPr>
          <p:nvPr/>
        </p:nvPicPr>
        <p:blipFill>
          <a:blip r:embed="rId4"/>
          <a:stretch>
            <a:fillRect/>
          </a:stretch>
        </p:blipFill>
        <p:spPr>
          <a:xfrm>
            <a:off x="4024569" y="3638254"/>
            <a:ext cx="4142857" cy="1942857"/>
          </a:xfrm>
          <a:prstGeom prst="rect">
            <a:avLst/>
          </a:prstGeom>
        </p:spPr>
      </p:pic>
    </p:spTree>
    <p:extLst>
      <p:ext uri="{BB962C8B-B14F-4D97-AF65-F5344CB8AC3E}">
        <p14:creationId xmlns:p14="http://schemas.microsoft.com/office/powerpoint/2010/main" val="149297122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ipe(up)">
                                      <p:cBhvr>
                                        <p:cTn id="22" dur="500"/>
                                        <p:tgtEl>
                                          <p:spTgt spid="14"/>
                                        </p:tgtEl>
                                      </p:cBhvr>
                                    </p:animEffect>
                                  </p:childTnLst>
                                </p:cTn>
                              </p:par>
                            </p:childTnLst>
                          </p:cTn>
                        </p:par>
                        <p:par>
                          <p:cTn id="23" fill="hold">
                            <p:stCondLst>
                              <p:cond delay="500"/>
                            </p:stCondLst>
                            <p:childTnLst>
                              <p:par>
                                <p:cTn id="24" presetID="22" presetClass="entr" presetSubtype="8" fill="hold"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left)">
                                      <p:cBhvr>
                                        <p:cTn id="26" dur="500"/>
                                        <p:tgtEl>
                                          <p:spTgt spid="4"/>
                                        </p:tgtEl>
                                      </p:cBhvr>
                                    </p:animEffect>
                                  </p:childTnLst>
                                </p:cTn>
                              </p:par>
                            </p:childTnLst>
                          </p:cTn>
                        </p:par>
                        <p:par>
                          <p:cTn id="27" fill="hold">
                            <p:stCondLst>
                              <p:cond delay="1000"/>
                            </p:stCondLst>
                            <p:childTnLst>
                              <p:par>
                                <p:cTn id="28" presetID="22" presetClass="entr" presetSubtype="8" fill="hold"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left)">
                                      <p:cBhvr>
                                        <p:cTn id="3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2" grpId="0"/>
      <p:bldP spid="14" grpId="0"/>
    </p:bld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667718"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a:solidFill>
                  <a:srgbClr val="228EB0"/>
                </a:solidFill>
                <a:latin typeface="+mn-ea"/>
              </a:rPr>
              <a:t>4 </a:t>
            </a:r>
            <a:r>
              <a:rPr lang="zh-CN" altLang="en-US" sz="2800" b="1">
                <a:solidFill>
                  <a:srgbClr val="228EB0"/>
                </a:solidFill>
                <a:latin typeface="+mn-ea"/>
              </a:rPr>
              <a:t>触发器的触发</a:t>
            </a:r>
            <a:endParaRPr lang="zh-CN" altLang="en-US" sz="2800" b="1" dirty="0">
              <a:solidFill>
                <a:srgbClr val="228EB0"/>
              </a:solidFill>
              <a:latin typeface="+mn-ea"/>
            </a:endParaRPr>
          </a:p>
        </p:txBody>
      </p:sp>
      <p:pic>
        <p:nvPicPr>
          <p:cNvPr id="2" name="图片 1">
            <a:extLst>
              <a:ext uri="{FF2B5EF4-FFF2-40B4-BE49-F238E27FC236}">
                <a16:creationId xmlns:a16="http://schemas.microsoft.com/office/drawing/2014/main" id="{924D2939-5580-4108-9FFA-FBDF34624335}"/>
              </a:ext>
            </a:extLst>
          </p:cNvPr>
          <p:cNvPicPr>
            <a:picLocks noChangeAspect="1"/>
          </p:cNvPicPr>
          <p:nvPr/>
        </p:nvPicPr>
        <p:blipFill>
          <a:blip r:embed="rId3"/>
          <a:stretch>
            <a:fillRect/>
          </a:stretch>
        </p:blipFill>
        <p:spPr>
          <a:xfrm>
            <a:off x="3976952" y="1482061"/>
            <a:ext cx="4238095" cy="942857"/>
          </a:xfrm>
          <a:prstGeom prst="rect">
            <a:avLst/>
          </a:prstGeom>
        </p:spPr>
      </p:pic>
      <p:pic>
        <p:nvPicPr>
          <p:cNvPr id="3" name="图片 2">
            <a:extLst>
              <a:ext uri="{FF2B5EF4-FFF2-40B4-BE49-F238E27FC236}">
                <a16:creationId xmlns:a16="http://schemas.microsoft.com/office/drawing/2014/main" id="{44FA7834-B1CE-4723-A5E1-AEA4609E3271}"/>
              </a:ext>
            </a:extLst>
          </p:cNvPr>
          <p:cNvPicPr>
            <a:picLocks noChangeAspect="1"/>
          </p:cNvPicPr>
          <p:nvPr/>
        </p:nvPicPr>
        <p:blipFill>
          <a:blip r:embed="rId4"/>
          <a:stretch>
            <a:fillRect/>
          </a:stretch>
        </p:blipFill>
        <p:spPr>
          <a:xfrm>
            <a:off x="2743618" y="2684791"/>
            <a:ext cx="6704762" cy="657143"/>
          </a:xfrm>
          <a:prstGeom prst="rect">
            <a:avLst/>
          </a:prstGeom>
        </p:spPr>
      </p:pic>
      <p:pic>
        <p:nvPicPr>
          <p:cNvPr id="6" name="图片 5">
            <a:extLst>
              <a:ext uri="{FF2B5EF4-FFF2-40B4-BE49-F238E27FC236}">
                <a16:creationId xmlns:a16="http://schemas.microsoft.com/office/drawing/2014/main" id="{B4E44BE7-6B6E-4B4D-A1FE-A9D75CF04194}"/>
              </a:ext>
            </a:extLst>
          </p:cNvPr>
          <p:cNvPicPr>
            <a:picLocks noChangeAspect="1"/>
          </p:cNvPicPr>
          <p:nvPr/>
        </p:nvPicPr>
        <p:blipFill>
          <a:blip r:embed="rId5"/>
          <a:stretch>
            <a:fillRect/>
          </a:stretch>
        </p:blipFill>
        <p:spPr>
          <a:xfrm>
            <a:off x="4038856" y="3601807"/>
            <a:ext cx="4114286" cy="2219048"/>
          </a:xfrm>
          <a:prstGeom prst="rect">
            <a:avLst/>
          </a:prstGeom>
        </p:spPr>
      </p:pic>
    </p:spTree>
    <p:extLst>
      <p:ext uri="{BB962C8B-B14F-4D97-AF65-F5344CB8AC3E}">
        <p14:creationId xmlns:p14="http://schemas.microsoft.com/office/powerpoint/2010/main" val="99490351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500"/>
                                        <p:tgtEl>
                                          <p:spTgt spid="2"/>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ipe(left)">
                                      <p:cBhvr>
                                        <p:cTn id="21" dur="500"/>
                                        <p:tgtEl>
                                          <p:spTgt spid="3"/>
                                        </p:tgtEl>
                                      </p:cBhvr>
                                    </p:animEffect>
                                  </p:childTnLst>
                                </p:cTn>
                              </p:par>
                            </p:childTnLst>
                          </p:cTn>
                        </p:par>
                        <p:par>
                          <p:cTn id="22" fill="hold">
                            <p:stCondLst>
                              <p:cond delay="2500"/>
                            </p:stCondLst>
                            <p:childTnLst>
                              <p:par>
                                <p:cTn id="23" presetID="22" presetClass="entr" presetSubtype="8"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left)">
                                      <p:cBhvr>
                                        <p:cTn id="2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BCE2F27-1948-4AAF-B7D2-B7B4F23C2784}"/>
              </a:ext>
            </a:extLst>
          </p:cNvPr>
          <p:cNvSpPr/>
          <p:nvPr/>
        </p:nvSpPr>
        <p:spPr>
          <a:xfrm>
            <a:off x="911214" y="1451082"/>
            <a:ext cx="10369571" cy="458459"/>
          </a:xfrm>
          <a:prstGeom prst="rect">
            <a:avLst/>
          </a:prstGeom>
        </p:spPr>
        <p:txBody>
          <a:bodyPr wrap="square">
            <a:spAutoFit/>
            <a:scene3d>
              <a:camera prst="orthographicFront"/>
              <a:lightRig rig="threePt" dir="t"/>
            </a:scene3d>
            <a:sp3d contourW="12700"/>
          </a:bodyPr>
          <a:lstStyle/>
          <a:p>
            <a:pPr>
              <a:lnSpc>
                <a:spcPct val="150000"/>
              </a:lnSpc>
            </a:pPr>
            <a:r>
              <a:rPr lang="zh-CN" altLang="zh-CN">
                <a:effectLst>
                  <a:outerShdw blurRad="50800" dist="50800" dir="5400000" sx="1000" sy="1000" algn="ctr">
                    <a:srgbClr val="000000"/>
                  </a:outerShdw>
                </a:effectLst>
              </a:rPr>
              <a:t>用户只需使用</a:t>
            </a:r>
            <a:r>
              <a:rPr lang="en-US" altLang="zh-CN">
                <a:effectLst>
                  <a:outerShdw blurRad="50800" dist="50800" dir="5400000" sx="1000" sy="1000" algn="ctr">
                    <a:srgbClr val="000000"/>
                  </a:outerShdw>
                </a:effectLst>
              </a:rPr>
              <a:t>DROP</a:t>
            </a:r>
            <a:r>
              <a:rPr lang="zh-CN" altLang="zh-CN">
                <a:effectLst>
                  <a:outerShdw blurRad="50800" dist="50800" dir="5400000" sx="1000" sy="1000" algn="ctr">
                    <a:srgbClr val="000000"/>
                  </a:outerShdw>
                </a:effectLst>
              </a:rPr>
              <a:t>语句即可删除已经创建的触发器。基本语法格式为：</a:t>
            </a:r>
            <a:endParaRPr lang="en-US" altLang="zh-CN">
              <a:effectLst>
                <a:outerShdw blurRad="50800" dist="50800" dir="5400000" sx="1000" sy="1000" algn="ctr">
                  <a:srgbClr val="000000"/>
                </a:outerShdw>
              </a:effectLst>
            </a:endParaRPr>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308645"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a:solidFill>
                  <a:srgbClr val="228EB0"/>
                </a:solidFill>
                <a:latin typeface="+mn-ea"/>
              </a:rPr>
              <a:t>5 </a:t>
            </a:r>
            <a:r>
              <a:rPr lang="zh-CN" altLang="en-US" sz="2800" b="1">
                <a:solidFill>
                  <a:srgbClr val="228EB0"/>
                </a:solidFill>
                <a:latin typeface="+mn-ea"/>
              </a:rPr>
              <a:t>删除触发器</a:t>
            </a:r>
            <a:endParaRPr lang="zh-CN" altLang="en-US" sz="2800" b="1" dirty="0">
              <a:solidFill>
                <a:srgbClr val="228EB0"/>
              </a:solidFill>
              <a:latin typeface="+mn-ea"/>
            </a:endParaRPr>
          </a:p>
        </p:txBody>
      </p:sp>
      <p:sp>
        <p:nvSpPr>
          <p:cNvPr id="12" name="矩形 11">
            <a:extLst>
              <a:ext uri="{FF2B5EF4-FFF2-40B4-BE49-F238E27FC236}">
                <a16:creationId xmlns:a16="http://schemas.microsoft.com/office/drawing/2014/main" id="{83BEDA8E-370E-46F0-9F43-6C6A4267994D}"/>
              </a:ext>
            </a:extLst>
          </p:cNvPr>
          <p:cNvSpPr/>
          <p:nvPr/>
        </p:nvSpPr>
        <p:spPr>
          <a:xfrm>
            <a:off x="911214" y="2963361"/>
            <a:ext cx="10369571" cy="873957"/>
          </a:xfrm>
          <a:prstGeom prst="rect">
            <a:avLst/>
          </a:prstGeom>
        </p:spPr>
        <p:txBody>
          <a:bodyPr wrap="square">
            <a:spAutoFit/>
            <a:scene3d>
              <a:camera prst="orthographicFront"/>
              <a:lightRig rig="threePt" dir="t"/>
            </a:scene3d>
            <a:sp3d contourW="12700"/>
          </a:bodyPr>
          <a:lstStyle/>
          <a:p>
            <a:pPr marL="285750" lvl="0" indent="-285750">
              <a:lnSpc>
                <a:spcPct val="150000"/>
              </a:lnSpc>
              <a:buFont typeface="Arial" panose="020B0604020202020204" pitchFamily="34" charset="0"/>
              <a:buChar char="•"/>
            </a:pPr>
            <a:r>
              <a:rPr lang="en-US" altLang="zh-CN" b="1">
                <a:effectLst>
                  <a:outerShdw blurRad="50800" dist="50800" dir="5400000" sx="1000" sy="1000" algn="ctr">
                    <a:srgbClr val="000000"/>
                  </a:outerShdw>
                </a:effectLst>
              </a:rPr>
              <a:t>&lt;</a:t>
            </a:r>
            <a:r>
              <a:rPr lang="zh-CN" altLang="zh-CN" b="1">
                <a:effectLst>
                  <a:outerShdw blurRad="50800" dist="50800" dir="5400000" sx="1000" sy="1000" algn="ctr">
                    <a:srgbClr val="000000"/>
                  </a:outerShdw>
                </a:effectLst>
              </a:rPr>
              <a:t>数据库</a:t>
            </a:r>
            <a:r>
              <a:rPr lang="en-US" altLang="zh-CN" b="1">
                <a:effectLst>
                  <a:outerShdw blurRad="50800" dist="50800" dir="5400000" sx="1000" sy="1000" algn="ctr">
                    <a:srgbClr val="000000"/>
                  </a:outerShdw>
                </a:effectLst>
              </a:rPr>
              <a:t>&gt;</a:t>
            </a:r>
            <a:r>
              <a:rPr lang="zh-CN" altLang="zh-CN" b="1">
                <a:effectLst>
                  <a:outerShdw blurRad="50800" dist="50800" dir="5400000" sx="1000" sy="1000" algn="ctr">
                    <a:srgbClr val="000000"/>
                  </a:outerShdw>
                </a:effectLst>
              </a:rPr>
              <a:t>：</a:t>
            </a:r>
            <a:r>
              <a:rPr lang="zh-CN" altLang="zh-CN">
                <a:effectLst>
                  <a:outerShdw blurRad="50800" dist="50800" dir="5400000" sx="1000" sy="1000" algn="ctr">
                    <a:srgbClr val="000000"/>
                  </a:outerShdw>
                </a:effectLst>
              </a:rPr>
              <a:t>指定想要删除的触发器属于哪个数据库。默认值为当前数据库。</a:t>
            </a:r>
            <a:endParaRPr lang="zh-CN" altLang="zh-CN"/>
          </a:p>
          <a:p>
            <a:pPr marL="285750" lvl="0" indent="-285750">
              <a:lnSpc>
                <a:spcPct val="150000"/>
              </a:lnSpc>
              <a:buFont typeface="Arial" panose="020B0604020202020204" pitchFamily="34" charset="0"/>
              <a:buChar char="•"/>
            </a:pPr>
            <a:r>
              <a:rPr lang="en-US" altLang="zh-CN" b="1">
                <a:effectLst>
                  <a:outerShdw blurRad="50800" dist="50800" dir="5400000" sx="1000" sy="1000" algn="ctr">
                    <a:srgbClr val="000000"/>
                  </a:outerShdw>
                </a:effectLst>
              </a:rPr>
              <a:t>&lt;</a:t>
            </a:r>
            <a:r>
              <a:rPr lang="zh-CN" altLang="zh-CN" b="1">
                <a:effectLst>
                  <a:outerShdw blurRad="50800" dist="50800" dir="5400000" sx="1000" sy="1000" algn="ctr">
                    <a:srgbClr val="000000"/>
                  </a:outerShdw>
                </a:effectLst>
              </a:rPr>
              <a:t>触发器名</a:t>
            </a:r>
            <a:r>
              <a:rPr lang="en-US" altLang="zh-CN" b="1">
                <a:effectLst>
                  <a:outerShdw blurRad="50800" dist="50800" dir="5400000" sx="1000" sy="1000" algn="ctr">
                    <a:srgbClr val="000000"/>
                  </a:outerShdw>
                </a:effectLst>
              </a:rPr>
              <a:t>&gt;</a:t>
            </a:r>
            <a:r>
              <a:rPr lang="zh-CN" altLang="zh-CN" b="1">
                <a:effectLst>
                  <a:outerShdw blurRad="50800" dist="50800" dir="5400000" sx="1000" sy="1000" algn="ctr">
                    <a:srgbClr val="000000"/>
                  </a:outerShdw>
                </a:effectLst>
              </a:rPr>
              <a:t>：</a:t>
            </a:r>
            <a:r>
              <a:rPr lang="zh-CN" altLang="zh-CN">
                <a:effectLst>
                  <a:outerShdw blurRad="50800" dist="50800" dir="5400000" sx="1000" sy="1000" algn="ctr">
                    <a:srgbClr val="000000"/>
                  </a:outerShdw>
                </a:effectLst>
              </a:rPr>
              <a:t>想要删除的触发器的名称。</a:t>
            </a:r>
            <a:endParaRPr lang="zh-CN" altLang="zh-CN"/>
          </a:p>
        </p:txBody>
      </p:sp>
      <p:sp>
        <p:nvSpPr>
          <p:cNvPr id="17" name="矩形 16">
            <a:extLst>
              <a:ext uri="{FF2B5EF4-FFF2-40B4-BE49-F238E27FC236}">
                <a16:creationId xmlns:a16="http://schemas.microsoft.com/office/drawing/2014/main" id="{081B9245-A582-4B9D-A1F4-1693D2A547D7}"/>
              </a:ext>
            </a:extLst>
          </p:cNvPr>
          <p:cNvSpPr/>
          <p:nvPr/>
        </p:nvSpPr>
        <p:spPr>
          <a:xfrm>
            <a:off x="2344207" y="2139254"/>
            <a:ext cx="7503582" cy="594394"/>
          </a:xfrm>
          <a:prstGeom prst="rect">
            <a:avLst/>
          </a:prstGeom>
          <a:solidFill>
            <a:schemeClr val="accent1">
              <a:lumMod val="20000"/>
              <a:lumOff val="80000"/>
            </a:schemeClr>
          </a:solidFill>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r>
              <a:rPr lang="en-US" altLang="zh-CN" b="1"/>
              <a:t>DROP TRIGGER [IF EXISTS] [&lt;</a:t>
            </a:r>
            <a:r>
              <a:rPr lang="zh-CN" altLang="zh-CN" b="1"/>
              <a:t>数据库</a:t>
            </a:r>
            <a:r>
              <a:rPr lang="en-US" altLang="zh-CN" b="1"/>
              <a:t>&gt;.] &lt;</a:t>
            </a:r>
            <a:r>
              <a:rPr lang="zh-CN" altLang="zh-CN" b="1"/>
              <a:t>触发器名</a:t>
            </a:r>
            <a:r>
              <a:rPr lang="en-US" altLang="zh-CN" b="1"/>
              <a:t>&gt;</a:t>
            </a:r>
            <a:endParaRPr lang="zh-CN" altLang="zh-CN" b="1"/>
          </a:p>
        </p:txBody>
      </p:sp>
      <p:sp>
        <p:nvSpPr>
          <p:cNvPr id="23" name="矩形 22">
            <a:extLst>
              <a:ext uri="{FF2B5EF4-FFF2-40B4-BE49-F238E27FC236}">
                <a16:creationId xmlns:a16="http://schemas.microsoft.com/office/drawing/2014/main" id="{6BE12FA6-DE1B-4089-A7CA-FD8301C3F147}"/>
              </a:ext>
            </a:extLst>
          </p:cNvPr>
          <p:cNvSpPr/>
          <p:nvPr/>
        </p:nvSpPr>
        <p:spPr>
          <a:xfrm>
            <a:off x="911214" y="3954719"/>
            <a:ext cx="10369571" cy="458459"/>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a:t>【实例</a:t>
            </a:r>
            <a:r>
              <a:rPr lang="en-US" altLang="zh-CN" b="1"/>
              <a:t>10-53</a:t>
            </a:r>
            <a:r>
              <a:rPr lang="zh-CN" altLang="zh-CN" b="1"/>
              <a:t>】</a:t>
            </a:r>
            <a:r>
              <a:rPr lang="zh-CN" altLang="zh-CN"/>
              <a:t>：删除当前数据库中名为</a:t>
            </a:r>
            <a:r>
              <a:rPr lang="en-US" altLang="zh-CN"/>
              <a:t>new_course</a:t>
            </a:r>
            <a:r>
              <a:rPr lang="zh-CN" altLang="zh-CN"/>
              <a:t>的触发器。</a:t>
            </a:r>
          </a:p>
        </p:txBody>
      </p:sp>
      <p:pic>
        <p:nvPicPr>
          <p:cNvPr id="8" name="图片 7">
            <a:extLst>
              <a:ext uri="{FF2B5EF4-FFF2-40B4-BE49-F238E27FC236}">
                <a16:creationId xmlns:a16="http://schemas.microsoft.com/office/drawing/2014/main" id="{6983CF87-9080-4898-924E-800ECD4AE5B0}"/>
              </a:ext>
            </a:extLst>
          </p:cNvPr>
          <p:cNvPicPr>
            <a:picLocks noChangeAspect="1"/>
          </p:cNvPicPr>
          <p:nvPr/>
        </p:nvPicPr>
        <p:blipFill>
          <a:blip r:embed="rId3"/>
          <a:stretch>
            <a:fillRect/>
          </a:stretch>
        </p:blipFill>
        <p:spPr>
          <a:xfrm>
            <a:off x="2966243" y="4615784"/>
            <a:ext cx="6028206" cy="734620"/>
          </a:xfrm>
          <a:prstGeom prst="rect">
            <a:avLst/>
          </a:prstGeom>
        </p:spPr>
      </p:pic>
      <p:sp>
        <p:nvSpPr>
          <p:cNvPr id="24" name="矩形 23">
            <a:extLst>
              <a:ext uri="{FF2B5EF4-FFF2-40B4-BE49-F238E27FC236}">
                <a16:creationId xmlns:a16="http://schemas.microsoft.com/office/drawing/2014/main" id="{22A37D6A-BA24-4BF8-BEC2-62327319BA07}"/>
              </a:ext>
            </a:extLst>
          </p:cNvPr>
          <p:cNvSpPr/>
          <p:nvPr/>
        </p:nvSpPr>
        <p:spPr>
          <a:xfrm>
            <a:off x="911214" y="5558954"/>
            <a:ext cx="10369571" cy="458459"/>
          </a:xfrm>
          <a:prstGeom prst="rect">
            <a:avLst/>
          </a:prstGeom>
        </p:spPr>
        <p:txBody>
          <a:bodyPr wrap="square">
            <a:spAutoFit/>
            <a:scene3d>
              <a:camera prst="orthographicFront"/>
              <a:lightRig rig="threePt" dir="t"/>
            </a:scene3d>
            <a:sp3d contourW="12700"/>
          </a:bodyPr>
          <a:lstStyle/>
          <a:p>
            <a:pPr>
              <a:lnSpc>
                <a:spcPct val="150000"/>
              </a:lnSpc>
            </a:pPr>
            <a:r>
              <a:rPr lang="zh-CN" altLang="en-US" b="1">
                <a:solidFill>
                  <a:srgbClr val="0069B8"/>
                </a:solidFill>
              </a:rPr>
              <a:t>注意：</a:t>
            </a:r>
            <a:r>
              <a:rPr lang="zh-CN" altLang="zh-CN">
                <a:effectLst>
                  <a:outerShdw blurRad="50800" dist="50800" dir="5400000" sx="1000" sy="1000" algn="ctr">
                    <a:srgbClr val="000000"/>
                  </a:outerShdw>
                </a:effectLst>
              </a:rPr>
              <a:t>删除作为触发器作用对象的数据表时，会同时将表上的触发器一并删除。</a:t>
            </a:r>
            <a:endParaRPr lang="en-US" altLang="zh-CN">
              <a:effectLst>
                <a:outerShdw blurRad="50800" dist="50800" dir="5400000" sx="1000" sy="1000" algn="ctr">
                  <a:srgbClr val="000000"/>
                </a:outerShdw>
              </a:effectLst>
            </a:endParaRPr>
          </a:p>
        </p:txBody>
      </p:sp>
    </p:spTree>
    <p:extLst>
      <p:ext uri="{BB962C8B-B14F-4D97-AF65-F5344CB8AC3E}">
        <p14:creationId xmlns:p14="http://schemas.microsoft.com/office/powerpoint/2010/main" val="355123586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1"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up)">
                                      <p:cBhvr>
                                        <p:cTn id="21" dur="500"/>
                                        <p:tgtEl>
                                          <p:spTgt spid="12"/>
                                        </p:tgtEl>
                                      </p:cBhvr>
                                    </p:animEffect>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wipe(left)">
                                      <p:cBhvr>
                                        <p:cTn id="25" dur="500"/>
                                        <p:tgtEl>
                                          <p:spTgt spid="17"/>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grpId="0" nodeType="click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wipe(up)">
                                      <p:cBhvr>
                                        <p:cTn id="30" dur="500"/>
                                        <p:tgtEl>
                                          <p:spTgt spid="23"/>
                                        </p:tgtEl>
                                      </p:cBhvr>
                                    </p:animEffect>
                                  </p:childTnLst>
                                </p:cTn>
                              </p:par>
                            </p:childTnLst>
                          </p:cTn>
                        </p:par>
                        <p:par>
                          <p:cTn id="31" fill="hold">
                            <p:stCondLst>
                              <p:cond delay="500"/>
                            </p:stCondLst>
                            <p:childTnLst>
                              <p:par>
                                <p:cTn id="32" presetID="22" presetClass="entr" presetSubtype="8" fill="hold" nodeType="after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wipe(left)">
                                      <p:cBhvr>
                                        <p:cTn id="34" dur="500"/>
                                        <p:tgtEl>
                                          <p:spTgt spid="8"/>
                                        </p:tgtEl>
                                      </p:cBhvr>
                                    </p:animEffect>
                                  </p:childTnLst>
                                </p:cTn>
                              </p:par>
                            </p:childTnLst>
                          </p:cTn>
                        </p:par>
                        <p:par>
                          <p:cTn id="35" fill="hold">
                            <p:stCondLst>
                              <p:cond delay="1000"/>
                            </p:stCondLst>
                            <p:childTnLst>
                              <p:par>
                                <p:cTn id="36" presetID="22" presetClass="entr" presetSubtype="1" fill="hold" grpId="0" nodeType="afterEffect">
                                  <p:stCondLst>
                                    <p:cond delay="0"/>
                                  </p:stCondLst>
                                  <p:childTnLst>
                                    <p:set>
                                      <p:cBhvr>
                                        <p:cTn id="37" dur="1" fill="hold">
                                          <p:stCondLst>
                                            <p:cond delay="0"/>
                                          </p:stCondLst>
                                        </p:cTn>
                                        <p:tgtEl>
                                          <p:spTgt spid="24"/>
                                        </p:tgtEl>
                                        <p:attrNameLst>
                                          <p:attrName>style.visibility</p:attrName>
                                        </p:attrNameLst>
                                      </p:cBhvr>
                                      <p:to>
                                        <p:strVal val="visible"/>
                                      </p:to>
                                    </p:set>
                                    <p:animEffect transition="in" filter="wipe(up)">
                                      <p:cBhvr>
                                        <p:cTn id="3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2" grpId="0"/>
      <p:bldP spid="12" grpId="0"/>
      <p:bldP spid="17" grpId="0" animBg="1"/>
      <p:bldP spid="23" grpId="0"/>
      <p:bldP spid="24" grpId="0"/>
    </p:bld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 name="淘宝网Chenying0907出品 163"/>
          <p:cNvCxnSpPr>
            <a:cxnSpLocks/>
            <a:stCxn id="24" idx="4"/>
            <a:endCxn id="33" idx="0"/>
          </p:cNvCxnSpPr>
          <p:nvPr/>
        </p:nvCxnSpPr>
        <p:spPr>
          <a:xfrm>
            <a:off x="6912778" y="2066232"/>
            <a:ext cx="0" cy="2393426"/>
          </a:xfrm>
          <a:prstGeom prst="line">
            <a:avLst/>
          </a:prstGeom>
          <a:noFill/>
          <a:ln w="6350" cap="flat" cmpd="sng" algn="ctr">
            <a:solidFill>
              <a:sysClr val="windowText" lastClr="000000">
                <a:lumMod val="65000"/>
                <a:lumOff val="35000"/>
              </a:sysClr>
            </a:solidFill>
            <a:prstDash val="solid"/>
            <a:miter lim="800000"/>
          </a:ln>
          <a:effectLst/>
        </p:spPr>
      </p:cxnSp>
      <p:sp>
        <p:nvSpPr>
          <p:cNvPr id="20" name="TextBox 42"/>
          <p:cNvSpPr txBox="1"/>
          <p:nvPr/>
        </p:nvSpPr>
        <p:spPr>
          <a:xfrm>
            <a:off x="7237198" y="1830838"/>
            <a:ext cx="1800493" cy="346239"/>
          </a:xfrm>
          <a:prstGeom prst="rect">
            <a:avLst/>
          </a:prstGeom>
          <a:noFill/>
        </p:spPr>
        <p:txBody>
          <a:bodyPr wrap="square" lIns="68571" tIns="34285" rIns="68571" bIns="34285" rtlCol="0">
            <a:spAutoFit/>
          </a:bodyPr>
          <a:lstStyle/>
          <a:p>
            <a:r>
              <a:rPr lang="zh-CN" altLang="en-US">
                <a:solidFill>
                  <a:prstClr val="black">
                    <a:lumMod val="75000"/>
                    <a:lumOff val="25000"/>
                  </a:prstClr>
                </a:solidFill>
                <a:latin typeface="微软雅黑" panose="020B0503020204020204" pitchFamily="34" charset="-122"/>
                <a:ea typeface="微软雅黑" panose="020B0503020204020204" pitchFamily="34" charset="-122"/>
              </a:rPr>
              <a:t>定义游标</a:t>
            </a:r>
            <a:endParaRPr lang="en-US" altLang="zh-CN"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22" name="淘宝网Chenying0907出品 86"/>
          <p:cNvGrpSpPr/>
          <p:nvPr/>
        </p:nvGrpSpPr>
        <p:grpSpPr>
          <a:xfrm>
            <a:off x="6839813" y="1912416"/>
            <a:ext cx="216591" cy="266829"/>
            <a:chOff x="7501951" y="2927402"/>
            <a:chExt cx="2190437" cy="2880512"/>
          </a:xfrm>
          <a:solidFill>
            <a:sysClr val="windowText" lastClr="000000">
              <a:lumMod val="50000"/>
              <a:lumOff val="50000"/>
            </a:sysClr>
          </a:solidFill>
          <a:effectLst/>
        </p:grpSpPr>
        <p:sp>
          <p:nvSpPr>
            <p:cNvPr id="23" name="淘宝网Chenying0907出品 50"/>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w="12700" cap="flat" cmpd="sng" algn="ctr">
              <a:noFill/>
              <a:prstDash val="solid"/>
              <a:miter lim="800000"/>
            </a:ln>
            <a:effectLst>
              <a:softEdge rad="4318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24" name="淘宝网Chenying0907出品 93"/>
            <p:cNvSpPr/>
            <p:nvPr/>
          </p:nvSpPr>
          <p:spPr>
            <a:xfrm>
              <a:off x="7567586" y="3243360"/>
              <a:ext cx="1344545" cy="1344539"/>
            </a:xfrm>
            <a:prstGeom prst="ellipse">
              <a:avLst/>
            </a:prstGeom>
            <a:grpFill/>
            <a:ln w="12700" cap="flat" cmpd="sng" algn="ctr">
              <a:noFill/>
              <a:prstDash val="solid"/>
              <a:miter lim="800000"/>
            </a:ln>
            <a:effectLst>
              <a:outerShdw blurRad="177800" dist="139700" dir="2700000" algn="tl" rotWithShape="0">
                <a:srgbClr val="494949">
                  <a:alpha val="4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grpSp>
      <p:grpSp>
        <p:nvGrpSpPr>
          <p:cNvPr id="25" name="淘宝网Chenying0907出品 95"/>
          <p:cNvGrpSpPr/>
          <p:nvPr/>
        </p:nvGrpSpPr>
        <p:grpSpPr>
          <a:xfrm>
            <a:off x="6839813" y="2751741"/>
            <a:ext cx="216591" cy="266829"/>
            <a:chOff x="7501951" y="2927402"/>
            <a:chExt cx="2190437" cy="2880512"/>
          </a:xfrm>
          <a:solidFill>
            <a:sysClr val="windowText" lastClr="000000">
              <a:lumMod val="50000"/>
              <a:lumOff val="50000"/>
            </a:sysClr>
          </a:solidFill>
          <a:effectLst/>
        </p:grpSpPr>
        <p:sp>
          <p:nvSpPr>
            <p:cNvPr id="26" name="淘宝网Chenying0907出品 50"/>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w="12700" cap="flat" cmpd="sng" algn="ctr">
              <a:noFill/>
              <a:prstDash val="solid"/>
              <a:miter lim="800000"/>
            </a:ln>
            <a:effectLst>
              <a:softEdge rad="4318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27" name="淘宝网Chenying0907出品 97"/>
            <p:cNvSpPr/>
            <p:nvPr/>
          </p:nvSpPr>
          <p:spPr>
            <a:xfrm>
              <a:off x="7567586" y="3243360"/>
              <a:ext cx="1344545" cy="1344539"/>
            </a:xfrm>
            <a:prstGeom prst="ellipse">
              <a:avLst/>
            </a:prstGeom>
            <a:grpFill/>
            <a:ln w="12700" cap="flat" cmpd="sng" algn="ctr">
              <a:noFill/>
              <a:prstDash val="solid"/>
              <a:miter lim="800000"/>
            </a:ln>
            <a:effectLst>
              <a:outerShdw blurRad="177800" dist="139700" dir="2700000" algn="tl" rotWithShape="0">
                <a:srgbClr val="494949">
                  <a:alpha val="4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grpSp>
      <p:grpSp>
        <p:nvGrpSpPr>
          <p:cNvPr id="28" name="淘宝网Chenying0907出品 99"/>
          <p:cNvGrpSpPr/>
          <p:nvPr/>
        </p:nvGrpSpPr>
        <p:grpSpPr>
          <a:xfrm>
            <a:off x="6839813" y="3591066"/>
            <a:ext cx="216591" cy="266829"/>
            <a:chOff x="7501951" y="2927402"/>
            <a:chExt cx="2190437" cy="2880512"/>
          </a:xfrm>
          <a:solidFill>
            <a:sysClr val="windowText" lastClr="000000">
              <a:lumMod val="50000"/>
              <a:lumOff val="50000"/>
            </a:sysClr>
          </a:solidFill>
          <a:effectLst/>
        </p:grpSpPr>
        <p:sp>
          <p:nvSpPr>
            <p:cNvPr id="29" name="淘宝网Chenying0907出品 50"/>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w="12700" cap="flat" cmpd="sng" algn="ctr">
              <a:noFill/>
              <a:prstDash val="solid"/>
              <a:miter lim="800000"/>
            </a:ln>
            <a:effectLst>
              <a:softEdge rad="4318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30" name="淘宝网Chenying0907出品 101"/>
            <p:cNvSpPr/>
            <p:nvPr/>
          </p:nvSpPr>
          <p:spPr>
            <a:xfrm>
              <a:off x="7567586" y="3243360"/>
              <a:ext cx="1344545" cy="1344539"/>
            </a:xfrm>
            <a:prstGeom prst="ellipse">
              <a:avLst/>
            </a:prstGeom>
            <a:grpFill/>
            <a:ln w="12700" cap="flat" cmpd="sng" algn="ctr">
              <a:noFill/>
              <a:prstDash val="solid"/>
              <a:miter lim="800000"/>
            </a:ln>
            <a:effectLst>
              <a:outerShdw blurRad="177800" dist="139700" dir="2700000" algn="tl" rotWithShape="0">
                <a:srgbClr val="494949">
                  <a:alpha val="4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grpSp>
      <p:grpSp>
        <p:nvGrpSpPr>
          <p:cNvPr id="31" name="淘宝网Chenying0907出品 103"/>
          <p:cNvGrpSpPr/>
          <p:nvPr/>
        </p:nvGrpSpPr>
        <p:grpSpPr>
          <a:xfrm>
            <a:off x="6839813" y="4430390"/>
            <a:ext cx="216591" cy="266829"/>
            <a:chOff x="7501951" y="2927402"/>
            <a:chExt cx="2190437" cy="2880512"/>
          </a:xfrm>
          <a:solidFill>
            <a:sysClr val="windowText" lastClr="000000">
              <a:lumMod val="50000"/>
              <a:lumOff val="50000"/>
            </a:sysClr>
          </a:solidFill>
          <a:effectLst/>
        </p:grpSpPr>
        <p:sp>
          <p:nvSpPr>
            <p:cNvPr id="32" name="淘宝网Chenying0907出品 50"/>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w="12700" cap="flat" cmpd="sng" algn="ctr">
              <a:noFill/>
              <a:prstDash val="solid"/>
              <a:miter lim="800000"/>
            </a:ln>
            <a:effectLst>
              <a:softEdge rad="4318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33" name="淘宝网Chenying0907出品 105"/>
            <p:cNvSpPr/>
            <p:nvPr/>
          </p:nvSpPr>
          <p:spPr>
            <a:xfrm>
              <a:off x="7567586" y="3243360"/>
              <a:ext cx="1344545" cy="1344539"/>
            </a:xfrm>
            <a:prstGeom prst="ellipse">
              <a:avLst/>
            </a:prstGeom>
            <a:grpFill/>
            <a:ln w="12700" cap="flat" cmpd="sng" algn="ctr">
              <a:noFill/>
              <a:prstDash val="solid"/>
              <a:miter lim="800000"/>
            </a:ln>
            <a:effectLst>
              <a:outerShdw blurRad="177800" dist="139700" dir="2700000" algn="tl" rotWithShape="0">
                <a:srgbClr val="494949">
                  <a:alpha val="4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grpSp>
      <p:sp>
        <p:nvSpPr>
          <p:cNvPr id="43" name="淘宝网Chenying0907出品 1"/>
          <p:cNvSpPr/>
          <p:nvPr/>
        </p:nvSpPr>
        <p:spPr>
          <a:xfrm>
            <a:off x="7237196" y="2658618"/>
            <a:ext cx="1107996" cy="369332"/>
          </a:xfrm>
          <a:prstGeom prst="rect">
            <a:avLst/>
          </a:prstGeom>
        </p:spPr>
        <p:txBody>
          <a:bodyPr wrap="none">
            <a:spAutoFit/>
          </a:bodyPr>
          <a:lstStyle/>
          <a:p>
            <a:r>
              <a:rPr lang="zh-CN" altLang="en-US">
                <a:solidFill>
                  <a:prstClr val="black">
                    <a:lumMod val="75000"/>
                    <a:lumOff val="25000"/>
                  </a:prstClr>
                </a:solidFill>
                <a:latin typeface="微软雅黑" panose="020B0503020204020204" pitchFamily="34" charset="-122"/>
                <a:ea typeface="微软雅黑" panose="020B0503020204020204" pitchFamily="34" charset="-122"/>
              </a:rPr>
              <a:t>打开游标</a:t>
            </a:r>
            <a:endParaRPr lang="zh-CN" altLang="zh-CN"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44" name="淘宝网Chenying0907出品 2"/>
          <p:cNvSpPr/>
          <p:nvPr/>
        </p:nvSpPr>
        <p:spPr>
          <a:xfrm>
            <a:off x="7237196" y="3497942"/>
            <a:ext cx="1107996" cy="369332"/>
          </a:xfrm>
          <a:prstGeom prst="rect">
            <a:avLst/>
          </a:prstGeom>
        </p:spPr>
        <p:txBody>
          <a:bodyPr wrap="none">
            <a:spAutoFit/>
          </a:bodyPr>
          <a:lstStyle/>
          <a:p>
            <a:r>
              <a:rPr lang="zh-CN" altLang="en-US">
                <a:solidFill>
                  <a:prstClr val="black">
                    <a:lumMod val="75000"/>
                    <a:lumOff val="25000"/>
                  </a:prstClr>
                </a:solidFill>
                <a:latin typeface="微软雅黑" panose="020B0503020204020204" pitchFamily="34" charset="-122"/>
                <a:ea typeface="微软雅黑" panose="020B0503020204020204" pitchFamily="34" charset="-122"/>
              </a:rPr>
              <a:t>检索数据</a:t>
            </a:r>
            <a:endParaRPr lang="zh-CN" altLang="zh-CN"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45" name="淘宝网Chenying0907出品 4"/>
          <p:cNvSpPr/>
          <p:nvPr/>
        </p:nvSpPr>
        <p:spPr>
          <a:xfrm>
            <a:off x="7237197" y="4337266"/>
            <a:ext cx="1107996" cy="369332"/>
          </a:xfrm>
          <a:prstGeom prst="rect">
            <a:avLst/>
          </a:prstGeom>
        </p:spPr>
        <p:txBody>
          <a:bodyPr wrap="none">
            <a:spAutoFit/>
          </a:bodyPr>
          <a:lstStyle/>
          <a:p>
            <a:r>
              <a:rPr lang="zh-CN" altLang="en-US">
                <a:solidFill>
                  <a:prstClr val="black">
                    <a:lumMod val="75000"/>
                    <a:lumOff val="25000"/>
                  </a:prstClr>
                </a:solidFill>
                <a:latin typeface="微软雅黑" panose="020B0503020204020204" pitchFamily="34" charset="-122"/>
                <a:ea typeface="微软雅黑" panose="020B0503020204020204" pitchFamily="34" charset="-122"/>
              </a:rPr>
              <a:t>关闭游标</a:t>
            </a:r>
            <a:endParaRPr lang="zh-CN" altLang="zh-CN"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34" name="组合 33">
            <a:extLst>
              <a:ext uri="{FF2B5EF4-FFF2-40B4-BE49-F238E27FC236}">
                <a16:creationId xmlns:a16="http://schemas.microsoft.com/office/drawing/2014/main" id="{D14F9843-0C9D-45F5-B323-FDB822FC3179}"/>
              </a:ext>
            </a:extLst>
          </p:cNvPr>
          <p:cNvGrpSpPr/>
          <p:nvPr/>
        </p:nvGrpSpPr>
        <p:grpSpPr>
          <a:xfrm>
            <a:off x="3770343" y="2279193"/>
            <a:ext cx="889000" cy="889000"/>
            <a:chOff x="10275888" y="1968952"/>
            <a:chExt cx="889000" cy="889000"/>
          </a:xfrm>
        </p:grpSpPr>
        <p:sp>
          <p:nvSpPr>
            <p:cNvPr id="35" name="椭圆 34">
              <a:extLst>
                <a:ext uri="{FF2B5EF4-FFF2-40B4-BE49-F238E27FC236}">
                  <a16:creationId xmlns:a16="http://schemas.microsoft.com/office/drawing/2014/main" id="{51C31B67-6784-4483-85A9-064BA799112C}"/>
                </a:ext>
              </a:extLst>
            </p:cNvPr>
            <p:cNvSpPr/>
            <p:nvPr/>
          </p:nvSpPr>
          <p:spPr>
            <a:xfrm>
              <a:off x="10275888" y="1968952"/>
              <a:ext cx="889000" cy="889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a:extLst>
                <a:ext uri="{FF2B5EF4-FFF2-40B4-BE49-F238E27FC236}">
                  <a16:creationId xmlns:a16="http://schemas.microsoft.com/office/drawing/2014/main" id="{2FC9016D-51C9-4AAE-81FB-A94FFD08B22D}"/>
                </a:ext>
              </a:extLst>
            </p:cNvPr>
            <p:cNvSpPr txBox="1"/>
            <p:nvPr/>
          </p:nvSpPr>
          <p:spPr>
            <a:xfrm>
              <a:off x="10400428" y="2123009"/>
              <a:ext cx="639919" cy="584775"/>
            </a:xfrm>
            <a:prstGeom prst="rect">
              <a:avLst/>
            </a:prstGeom>
            <a:noFill/>
          </p:spPr>
          <p:txBody>
            <a:bodyPr wrap="none" rtlCol="0">
              <a:spAutoFit/>
              <a:scene3d>
                <a:camera prst="orthographicFront"/>
                <a:lightRig rig="threePt" dir="t"/>
              </a:scene3d>
              <a:sp3d contourW="12700"/>
            </a:bodyPr>
            <a:lstStyle/>
            <a:p>
              <a:pPr algn="ctr"/>
              <a:r>
                <a:rPr lang="en-US" altLang="zh-CN" sz="3200" b="1">
                  <a:solidFill>
                    <a:schemeClr val="bg1"/>
                  </a:solidFill>
                </a:rPr>
                <a:t>07</a:t>
              </a:r>
              <a:endParaRPr lang="zh-CN" altLang="en-US" sz="3200" b="1" dirty="0">
                <a:solidFill>
                  <a:schemeClr val="bg1"/>
                </a:solidFill>
              </a:endParaRPr>
            </a:p>
          </p:txBody>
        </p:sp>
      </p:grpSp>
      <p:grpSp>
        <p:nvGrpSpPr>
          <p:cNvPr id="41" name="组合 40">
            <a:extLst>
              <a:ext uri="{FF2B5EF4-FFF2-40B4-BE49-F238E27FC236}">
                <a16:creationId xmlns:a16="http://schemas.microsoft.com/office/drawing/2014/main" id="{CCA3D6A4-BED6-4618-88BD-0F45E5B1C8E1}"/>
              </a:ext>
            </a:extLst>
          </p:cNvPr>
          <p:cNvGrpSpPr/>
          <p:nvPr/>
        </p:nvGrpSpPr>
        <p:grpSpPr>
          <a:xfrm>
            <a:off x="2813604" y="3470569"/>
            <a:ext cx="2802477" cy="673196"/>
            <a:chOff x="8358097" y="3196524"/>
            <a:chExt cx="2802477" cy="1128019"/>
          </a:xfrm>
        </p:grpSpPr>
        <p:sp>
          <p:nvSpPr>
            <p:cNvPr id="42" name="文本框 41">
              <a:extLst>
                <a:ext uri="{FF2B5EF4-FFF2-40B4-BE49-F238E27FC236}">
                  <a16:creationId xmlns:a16="http://schemas.microsoft.com/office/drawing/2014/main" id="{8CD47F74-A927-4BDE-B02E-FF39E8EAB8A9}"/>
                </a:ext>
              </a:extLst>
            </p:cNvPr>
            <p:cNvSpPr txBox="1"/>
            <p:nvPr/>
          </p:nvSpPr>
          <p:spPr>
            <a:xfrm>
              <a:off x="8358097" y="3196524"/>
              <a:ext cx="2802475" cy="876717"/>
            </a:xfrm>
            <a:prstGeom prst="rect">
              <a:avLst/>
            </a:prstGeom>
            <a:noFill/>
          </p:spPr>
          <p:txBody>
            <a:bodyPr wrap="square" rtlCol="0">
              <a:spAutoFit/>
              <a:scene3d>
                <a:camera prst="orthographicFront"/>
                <a:lightRig rig="threePt" dir="t"/>
              </a:scene3d>
              <a:sp3d contourW="12700"/>
            </a:bodyPr>
            <a:lstStyle/>
            <a:p>
              <a:pPr algn="ctr"/>
              <a:r>
                <a:rPr lang="zh-CN" altLang="en-US" sz="2800"/>
                <a:t>游标</a:t>
              </a:r>
              <a:endParaRPr lang="zh-CN" altLang="en-US" sz="2800" dirty="0"/>
            </a:p>
          </p:txBody>
        </p:sp>
        <p:cxnSp>
          <p:nvCxnSpPr>
            <p:cNvPr id="46" name="直接连接符 45">
              <a:extLst>
                <a:ext uri="{FF2B5EF4-FFF2-40B4-BE49-F238E27FC236}">
                  <a16:creationId xmlns:a16="http://schemas.microsoft.com/office/drawing/2014/main" id="{1013EBE6-A923-4788-9A68-F7260FD72A2E}"/>
                </a:ext>
              </a:extLst>
            </p:cNvPr>
            <p:cNvCxnSpPr/>
            <p:nvPr/>
          </p:nvCxnSpPr>
          <p:spPr>
            <a:xfrm>
              <a:off x="8358098" y="4324543"/>
              <a:ext cx="2802476"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39482550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Effect transition="in" filter="fade">
                                      <p:cBhvr>
                                        <p:cTn id="9" dur="500"/>
                                        <p:tgtEl>
                                          <p:spTgt spid="34"/>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41"/>
                                        </p:tgtEl>
                                        <p:attrNameLst>
                                          <p:attrName>style.visibility</p:attrName>
                                        </p:attrNameLst>
                                      </p:cBhvr>
                                      <p:to>
                                        <p:strVal val="visible"/>
                                      </p:to>
                                    </p:set>
                                    <p:anim calcmode="lin" valueType="num">
                                      <p:cBhvr additive="base">
                                        <p:cTn id="13" dur="500"/>
                                        <p:tgtEl>
                                          <p:spTgt spid="41"/>
                                        </p:tgtEl>
                                        <p:attrNameLst>
                                          <p:attrName>ppt_y</p:attrName>
                                        </p:attrNameLst>
                                      </p:cBhvr>
                                      <p:tavLst>
                                        <p:tav tm="0">
                                          <p:val>
                                            <p:strVal val="#ppt_y-#ppt_h*1.125000"/>
                                          </p:val>
                                        </p:tav>
                                        <p:tav tm="100000">
                                          <p:val>
                                            <p:strVal val="#ppt_y"/>
                                          </p:val>
                                        </p:tav>
                                      </p:tavLst>
                                    </p:anim>
                                    <p:animEffect transition="in" filter="wipe(down)">
                                      <p:cBhvr>
                                        <p:cTn id="14" dur="500"/>
                                        <p:tgtEl>
                                          <p:spTgt spid="41"/>
                                        </p:tgtEl>
                                      </p:cBhvr>
                                    </p:animEffect>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wipe(up)">
                                      <p:cBhvr>
                                        <p:cTn id="18" dur="500"/>
                                        <p:tgtEl>
                                          <p:spTgt spid="17"/>
                                        </p:tgtEl>
                                      </p:cBhvr>
                                    </p:animEffect>
                                  </p:childTnLst>
                                </p:cTn>
                              </p:par>
                              <p:par>
                                <p:cTn id="19" presetID="23" presetClass="entr" presetSubtype="288" fill="hold" nodeType="withEffect">
                                  <p:stCondLst>
                                    <p:cond delay="100"/>
                                  </p:stCondLst>
                                  <p:childTnLst>
                                    <p:set>
                                      <p:cBhvr>
                                        <p:cTn id="20" dur="1" fill="hold">
                                          <p:stCondLst>
                                            <p:cond delay="0"/>
                                          </p:stCondLst>
                                        </p:cTn>
                                        <p:tgtEl>
                                          <p:spTgt spid="22"/>
                                        </p:tgtEl>
                                        <p:attrNameLst>
                                          <p:attrName>style.visibility</p:attrName>
                                        </p:attrNameLst>
                                      </p:cBhvr>
                                      <p:to>
                                        <p:strVal val="visible"/>
                                      </p:to>
                                    </p:set>
                                    <p:anim calcmode="lin" valueType="num">
                                      <p:cBhvr>
                                        <p:cTn id="21" dur="500" fill="hold"/>
                                        <p:tgtEl>
                                          <p:spTgt spid="22"/>
                                        </p:tgtEl>
                                        <p:attrNameLst>
                                          <p:attrName>ppt_w</p:attrName>
                                        </p:attrNameLst>
                                      </p:cBhvr>
                                      <p:tavLst>
                                        <p:tav tm="0">
                                          <p:val>
                                            <p:strVal val="4/3*#ppt_w"/>
                                          </p:val>
                                        </p:tav>
                                        <p:tav tm="100000">
                                          <p:val>
                                            <p:strVal val="#ppt_w"/>
                                          </p:val>
                                        </p:tav>
                                      </p:tavLst>
                                    </p:anim>
                                    <p:anim calcmode="lin" valueType="num">
                                      <p:cBhvr>
                                        <p:cTn id="22" dur="500" fill="hold"/>
                                        <p:tgtEl>
                                          <p:spTgt spid="22"/>
                                        </p:tgtEl>
                                        <p:attrNameLst>
                                          <p:attrName>ppt_h</p:attrName>
                                        </p:attrNameLst>
                                      </p:cBhvr>
                                      <p:tavLst>
                                        <p:tav tm="0">
                                          <p:val>
                                            <p:strVal val="4/3*#ppt_h"/>
                                          </p:val>
                                        </p:tav>
                                        <p:tav tm="100000">
                                          <p:val>
                                            <p:strVal val="#ppt_h"/>
                                          </p:val>
                                        </p:tav>
                                      </p:tavLst>
                                    </p:anim>
                                  </p:childTnLst>
                                </p:cTn>
                              </p:par>
                              <p:par>
                                <p:cTn id="23" presetID="23" presetClass="entr" presetSubtype="288" fill="hold" nodeType="withEffect">
                                  <p:stCondLst>
                                    <p:cond delay="200"/>
                                  </p:stCondLst>
                                  <p:childTnLst>
                                    <p:set>
                                      <p:cBhvr>
                                        <p:cTn id="24" dur="1" fill="hold">
                                          <p:stCondLst>
                                            <p:cond delay="0"/>
                                          </p:stCondLst>
                                        </p:cTn>
                                        <p:tgtEl>
                                          <p:spTgt spid="25"/>
                                        </p:tgtEl>
                                        <p:attrNameLst>
                                          <p:attrName>style.visibility</p:attrName>
                                        </p:attrNameLst>
                                      </p:cBhvr>
                                      <p:to>
                                        <p:strVal val="visible"/>
                                      </p:to>
                                    </p:set>
                                    <p:anim calcmode="lin" valueType="num">
                                      <p:cBhvr>
                                        <p:cTn id="25" dur="500" fill="hold"/>
                                        <p:tgtEl>
                                          <p:spTgt spid="25"/>
                                        </p:tgtEl>
                                        <p:attrNameLst>
                                          <p:attrName>ppt_w</p:attrName>
                                        </p:attrNameLst>
                                      </p:cBhvr>
                                      <p:tavLst>
                                        <p:tav tm="0">
                                          <p:val>
                                            <p:strVal val="4/3*#ppt_w"/>
                                          </p:val>
                                        </p:tav>
                                        <p:tav tm="100000">
                                          <p:val>
                                            <p:strVal val="#ppt_w"/>
                                          </p:val>
                                        </p:tav>
                                      </p:tavLst>
                                    </p:anim>
                                    <p:anim calcmode="lin" valueType="num">
                                      <p:cBhvr>
                                        <p:cTn id="26" dur="500" fill="hold"/>
                                        <p:tgtEl>
                                          <p:spTgt spid="25"/>
                                        </p:tgtEl>
                                        <p:attrNameLst>
                                          <p:attrName>ppt_h</p:attrName>
                                        </p:attrNameLst>
                                      </p:cBhvr>
                                      <p:tavLst>
                                        <p:tav tm="0">
                                          <p:val>
                                            <p:strVal val="4/3*#ppt_h"/>
                                          </p:val>
                                        </p:tav>
                                        <p:tav tm="100000">
                                          <p:val>
                                            <p:strVal val="#ppt_h"/>
                                          </p:val>
                                        </p:tav>
                                      </p:tavLst>
                                    </p:anim>
                                  </p:childTnLst>
                                </p:cTn>
                              </p:par>
                              <p:par>
                                <p:cTn id="27" presetID="23" presetClass="entr" presetSubtype="288" fill="hold" nodeType="withEffect">
                                  <p:stCondLst>
                                    <p:cond delay="300"/>
                                  </p:stCondLst>
                                  <p:childTnLst>
                                    <p:set>
                                      <p:cBhvr>
                                        <p:cTn id="28" dur="1" fill="hold">
                                          <p:stCondLst>
                                            <p:cond delay="0"/>
                                          </p:stCondLst>
                                        </p:cTn>
                                        <p:tgtEl>
                                          <p:spTgt spid="28"/>
                                        </p:tgtEl>
                                        <p:attrNameLst>
                                          <p:attrName>style.visibility</p:attrName>
                                        </p:attrNameLst>
                                      </p:cBhvr>
                                      <p:to>
                                        <p:strVal val="visible"/>
                                      </p:to>
                                    </p:set>
                                    <p:anim calcmode="lin" valueType="num">
                                      <p:cBhvr>
                                        <p:cTn id="29" dur="500" fill="hold"/>
                                        <p:tgtEl>
                                          <p:spTgt spid="28"/>
                                        </p:tgtEl>
                                        <p:attrNameLst>
                                          <p:attrName>ppt_w</p:attrName>
                                        </p:attrNameLst>
                                      </p:cBhvr>
                                      <p:tavLst>
                                        <p:tav tm="0">
                                          <p:val>
                                            <p:strVal val="4/3*#ppt_w"/>
                                          </p:val>
                                        </p:tav>
                                        <p:tav tm="100000">
                                          <p:val>
                                            <p:strVal val="#ppt_w"/>
                                          </p:val>
                                        </p:tav>
                                      </p:tavLst>
                                    </p:anim>
                                    <p:anim calcmode="lin" valueType="num">
                                      <p:cBhvr>
                                        <p:cTn id="30" dur="500" fill="hold"/>
                                        <p:tgtEl>
                                          <p:spTgt spid="28"/>
                                        </p:tgtEl>
                                        <p:attrNameLst>
                                          <p:attrName>ppt_h</p:attrName>
                                        </p:attrNameLst>
                                      </p:cBhvr>
                                      <p:tavLst>
                                        <p:tav tm="0">
                                          <p:val>
                                            <p:strVal val="4/3*#ppt_h"/>
                                          </p:val>
                                        </p:tav>
                                        <p:tav tm="100000">
                                          <p:val>
                                            <p:strVal val="#ppt_h"/>
                                          </p:val>
                                        </p:tav>
                                      </p:tavLst>
                                    </p:anim>
                                  </p:childTnLst>
                                </p:cTn>
                              </p:par>
                              <p:par>
                                <p:cTn id="31" presetID="23" presetClass="entr" presetSubtype="288" fill="hold" nodeType="withEffect">
                                  <p:stCondLst>
                                    <p:cond delay="400"/>
                                  </p:stCondLst>
                                  <p:childTnLst>
                                    <p:set>
                                      <p:cBhvr>
                                        <p:cTn id="32" dur="1" fill="hold">
                                          <p:stCondLst>
                                            <p:cond delay="0"/>
                                          </p:stCondLst>
                                        </p:cTn>
                                        <p:tgtEl>
                                          <p:spTgt spid="31"/>
                                        </p:tgtEl>
                                        <p:attrNameLst>
                                          <p:attrName>style.visibility</p:attrName>
                                        </p:attrNameLst>
                                      </p:cBhvr>
                                      <p:to>
                                        <p:strVal val="visible"/>
                                      </p:to>
                                    </p:set>
                                    <p:anim calcmode="lin" valueType="num">
                                      <p:cBhvr>
                                        <p:cTn id="33" dur="500" fill="hold"/>
                                        <p:tgtEl>
                                          <p:spTgt spid="31"/>
                                        </p:tgtEl>
                                        <p:attrNameLst>
                                          <p:attrName>ppt_w</p:attrName>
                                        </p:attrNameLst>
                                      </p:cBhvr>
                                      <p:tavLst>
                                        <p:tav tm="0">
                                          <p:val>
                                            <p:strVal val="4/3*#ppt_w"/>
                                          </p:val>
                                        </p:tav>
                                        <p:tav tm="100000">
                                          <p:val>
                                            <p:strVal val="#ppt_w"/>
                                          </p:val>
                                        </p:tav>
                                      </p:tavLst>
                                    </p:anim>
                                    <p:anim calcmode="lin" valueType="num">
                                      <p:cBhvr>
                                        <p:cTn id="34" dur="500" fill="hold"/>
                                        <p:tgtEl>
                                          <p:spTgt spid="31"/>
                                        </p:tgtEl>
                                        <p:attrNameLst>
                                          <p:attrName>ppt_h</p:attrName>
                                        </p:attrNameLst>
                                      </p:cBhvr>
                                      <p:tavLst>
                                        <p:tav tm="0">
                                          <p:val>
                                            <p:strVal val="4/3*#ppt_h"/>
                                          </p:val>
                                        </p:tav>
                                        <p:tav tm="100000">
                                          <p:val>
                                            <p:strVal val="#ppt_h"/>
                                          </p:val>
                                        </p:tav>
                                      </p:tavLst>
                                    </p:anim>
                                  </p:childTnLst>
                                </p:cTn>
                              </p:par>
                              <p:par>
                                <p:cTn id="35" presetID="22" presetClass="entr" presetSubtype="8" fill="hold" grpId="0" nodeType="withEffect">
                                  <p:stCondLst>
                                    <p:cond delay="700"/>
                                  </p:stCondLst>
                                  <p:childTnLst>
                                    <p:set>
                                      <p:cBhvr>
                                        <p:cTn id="36" dur="1" fill="hold">
                                          <p:stCondLst>
                                            <p:cond delay="0"/>
                                          </p:stCondLst>
                                        </p:cTn>
                                        <p:tgtEl>
                                          <p:spTgt spid="20"/>
                                        </p:tgtEl>
                                        <p:attrNameLst>
                                          <p:attrName>style.visibility</p:attrName>
                                        </p:attrNameLst>
                                      </p:cBhvr>
                                      <p:to>
                                        <p:strVal val="visible"/>
                                      </p:to>
                                    </p:set>
                                    <p:animEffect transition="in" filter="wipe(left)">
                                      <p:cBhvr>
                                        <p:cTn id="37" dur="500"/>
                                        <p:tgtEl>
                                          <p:spTgt spid="20"/>
                                        </p:tgtEl>
                                      </p:cBhvr>
                                    </p:animEffect>
                                  </p:childTnLst>
                                </p:cTn>
                              </p:par>
                              <p:par>
                                <p:cTn id="38" presetID="22" presetClass="entr" presetSubtype="8" fill="hold" grpId="0" nodeType="withEffect">
                                  <p:stCondLst>
                                    <p:cond delay="800"/>
                                  </p:stCondLst>
                                  <p:childTnLst>
                                    <p:set>
                                      <p:cBhvr>
                                        <p:cTn id="39" dur="1" fill="hold">
                                          <p:stCondLst>
                                            <p:cond delay="0"/>
                                          </p:stCondLst>
                                        </p:cTn>
                                        <p:tgtEl>
                                          <p:spTgt spid="43"/>
                                        </p:tgtEl>
                                        <p:attrNameLst>
                                          <p:attrName>style.visibility</p:attrName>
                                        </p:attrNameLst>
                                      </p:cBhvr>
                                      <p:to>
                                        <p:strVal val="visible"/>
                                      </p:to>
                                    </p:set>
                                    <p:animEffect transition="in" filter="wipe(left)">
                                      <p:cBhvr>
                                        <p:cTn id="40" dur="500"/>
                                        <p:tgtEl>
                                          <p:spTgt spid="43"/>
                                        </p:tgtEl>
                                      </p:cBhvr>
                                    </p:animEffect>
                                  </p:childTnLst>
                                </p:cTn>
                              </p:par>
                              <p:par>
                                <p:cTn id="41" presetID="22" presetClass="entr" presetSubtype="8" fill="hold" grpId="0" nodeType="withEffect">
                                  <p:stCondLst>
                                    <p:cond delay="900"/>
                                  </p:stCondLst>
                                  <p:childTnLst>
                                    <p:set>
                                      <p:cBhvr>
                                        <p:cTn id="42" dur="1" fill="hold">
                                          <p:stCondLst>
                                            <p:cond delay="0"/>
                                          </p:stCondLst>
                                        </p:cTn>
                                        <p:tgtEl>
                                          <p:spTgt spid="44"/>
                                        </p:tgtEl>
                                        <p:attrNameLst>
                                          <p:attrName>style.visibility</p:attrName>
                                        </p:attrNameLst>
                                      </p:cBhvr>
                                      <p:to>
                                        <p:strVal val="visible"/>
                                      </p:to>
                                    </p:set>
                                    <p:animEffect transition="in" filter="wipe(left)">
                                      <p:cBhvr>
                                        <p:cTn id="43" dur="500"/>
                                        <p:tgtEl>
                                          <p:spTgt spid="44"/>
                                        </p:tgtEl>
                                      </p:cBhvr>
                                    </p:animEffect>
                                  </p:childTnLst>
                                </p:cTn>
                              </p:par>
                              <p:par>
                                <p:cTn id="44" presetID="22" presetClass="entr" presetSubtype="8" fill="hold" grpId="0" nodeType="withEffect">
                                  <p:stCondLst>
                                    <p:cond delay="1000"/>
                                  </p:stCondLst>
                                  <p:childTnLst>
                                    <p:set>
                                      <p:cBhvr>
                                        <p:cTn id="45" dur="1" fill="hold">
                                          <p:stCondLst>
                                            <p:cond delay="0"/>
                                          </p:stCondLst>
                                        </p:cTn>
                                        <p:tgtEl>
                                          <p:spTgt spid="45"/>
                                        </p:tgtEl>
                                        <p:attrNameLst>
                                          <p:attrName>style.visibility</p:attrName>
                                        </p:attrNameLst>
                                      </p:cBhvr>
                                      <p:to>
                                        <p:strVal val="visible"/>
                                      </p:to>
                                    </p:set>
                                    <p:animEffect transition="in" filter="wipe(left)">
                                      <p:cBhvr>
                                        <p:cTn id="46"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43" grpId="0"/>
      <p:bldP spid="44" grpId="0"/>
      <p:bldP spid="45" grpId="0"/>
    </p:bld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BCE2F27-1948-4AAF-B7D2-B7B4F23C2784}"/>
              </a:ext>
            </a:extLst>
          </p:cNvPr>
          <p:cNvSpPr/>
          <p:nvPr/>
        </p:nvSpPr>
        <p:spPr>
          <a:xfrm>
            <a:off x="911214" y="2081463"/>
            <a:ext cx="10369571" cy="1289456"/>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dirty="0">
                <a:effectLst>
                  <a:outerShdw blurRad="50800" dist="50800" dir="5400000" sx="1000" sy="1000" algn="ctr">
                    <a:srgbClr val="000000"/>
                  </a:outerShdw>
                </a:effectLst>
              </a:rPr>
              <a:t>在对</a:t>
            </a:r>
            <a:r>
              <a:rPr lang="en-US" altLang="zh-CN" dirty="0">
                <a:effectLst>
                  <a:outerShdw blurRad="50800" dist="50800" dir="5400000" sx="1000" sy="1000" algn="ctr">
                    <a:srgbClr val="000000"/>
                  </a:outerShdw>
                </a:effectLst>
              </a:rPr>
              <a:t>MySQL</a:t>
            </a:r>
            <a:r>
              <a:rPr lang="zh-CN" altLang="zh-CN" dirty="0">
                <a:effectLst>
                  <a:outerShdw blurRad="50800" dist="50800" dir="5400000" sx="1000" sy="1000" algn="ctr">
                    <a:srgbClr val="000000"/>
                  </a:outerShdw>
                </a:effectLst>
              </a:rPr>
              <a:t>数据库中的数据进行管理时经常会需要逐条遍历并处理结果集中的记录。针对这种情况，</a:t>
            </a:r>
            <a:r>
              <a:rPr lang="en-US" altLang="zh-CN" dirty="0">
                <a:effectLst>
                  <a:outerShdw blurRad="50800" dist="50800" dir="5400000" sx="1000" sy="1000" algn="ctr">
                    <a:srgbClr val="000000"/>
                  </a:outerShdw>
                </a:effectLst>
              </a:rPr>
              <a:t>MySQL</a:t>
            </a:r>
            <a:r>
              <a:rPr lang="zh-CN" altLang="zh-CN" dirty="0">
                <a:effectLst>
                  <a:outerShdw blurRad="50800" dist="50800" dir="5400000" sx="1000" sy="1000" algn="ctr">
                    <a:srgbClr val="000000"/>
                  </a:outerShdw>
                </a:effectLst>
              </a:rPr>
              <a:t>提供了游标机制。</a:t>
            </a:r>
            <a:r>
              <a:rPr lang="zh-CN" altLang="zh-CN" b="1" dirty="0">
                <a:solidFill>
                  <a:srgbClr val="0069B8"/>
                </a:solidFill>
              </a:rPr>
              <a:t>游标的本质是一种指针</a:t>
            </a:r>
            <a:r>
              <a:rPr lang="zh-CN" altLang="zh-CN" dirty="0">
                <a:effectLst>
                  <a:outerShdw blurRad="50800" dist="50800" dir="5400000" sx="1000" sy="1000" algn="ctr">
                    <a:srgbClr val="000000"/>
                  </a:outerShdw>
                </a:effectLst>
              </a:rPr>
              <a:t>。用户可以利用游标从</a:t>
            </a:r>
            <a:r>
              <a:rPr lang="en-US" altLang="zh-CN" dirty="0">
                <a:effectLst>
                  <a:outerShdw blurRad="50800" dist="50800" dir="5400000" sx="1000" sy="1000" algn="ctr">
                    <a:srgbClr val="000000"/>
                  </a:outerShdw>
                </a:effectLst>
              </a:rPr>
              <a:t>SELECT</a:t>
            </a:r>
            <a:r>
              <a:rPr lang="zh-CN" altLang="zh-CN" dirty="0">
                <a:effectLst>
                  <a:outerShdw blurRad="50800" dist="50800" dir="5400000" sx="1000" sy="1000" algn="ctr">
                    <a:srgbClr val="000000"/>
                  </a:outerShdw>
                </a:effectLst>
              </a:rPr>
              <a:t>结果集中每次提取一条记录。</a:t>
            </a:r>
            <a:endParaRPr lang="en-US" altLang="zh-CN" dirty="0">
              <a:effectLst>
                <a:outerShdw blurRad="50800" dist="50800" dir="5400000" sx="1000" sy="1000" algn="ctr">
                  <a:srgbClr val="000000"/>
                </a:outerShdw>
              </a:effectLst>
            </a:endParaRPr>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902811"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800" b="1">
                <a:solidFill>
                  <a:srgbClr val="228EB0"/>
                </a:solidFill>
                <a:latin typeface="+mn-ea"/>
              </a:rPr>
              <a:t>游标</a:t>
            </a:r>
            <a:endParaRPr lang="zh-CN" altLang="en-US" sz="2800" b="1" dirty="0">
              <a:solidFill>
                <a:srgbClr val="228EB0"/>
              </a:solidFill>
              <a:latin typeface="+mn-ea"/>
            </a:endParaRPr>
          </a:p>
        </p:txBody>
      </p:sp>
    </p:spTree>
    <p:extLst>
      <p:ext uri="{BB962C8B-B14F-4D97-AF65-F5344CB8AC3E}">
        <p14:creationId xmlns:p14="http://schemas.microsoft.com/office/powerpoint/2010/main" val="127212551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2" grpId="0"/>
    </p:bld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BCE2F27-1948-4AAF-B7D2-B7B4F23C2784}"/>
              </a:ext>
            </a:extLst>
          </p:cNvPr>
          <p:cNvSpPr/>
          <p:nvPr/>
        </p:nvSpPr>
        <p:spPr>
          <a:xfrm>
            <a:off x="911214" y="1841373"/>
            <a:ext cx="10369571" cy="1289456"/>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a:t>（</a:t>
            </a:r>
            <a:r>
              <a:rPr lang="en-US" altLang="zh-CN" b="1"/>
              <a:t>1</a:t>
            </a:r>
            <a:r>
              <a:rPr lang="zh-CN" altLang="zh-CN" b="1"/>
              <a:t>）“</a:t>
            </a:r>
            <a:r>
              <a:rPr lang="en-US" altLang="zh-CN" b="1"/>
              <a:t>NOT</a:t>
            </a:r>
            <a:r>
              <a:rPr lang="zh-CN" altLang="zh-CN" b="1"/>
              <a:t>”或者“</a:t>
            </a:r>
            <a:r>
              <a:rPr lang="en-US" altLang="zh-CN" b="1"/>
              <a:t>!</a:t>
            </a:r>
            <a:r>
              <a:rPr lang="zh-CN" altLang="zh-CN" b="1"/>
              <a:t>”</a:t>
            </a:r>
          </a:p>
          <a:p>
            <a:pPr marL="625475" algn="just">
              <a:lnSpc>
                <a:spcPct val="150000"/>
              </a:lnSpc>
            </a:pPr>
            <a:r>
              <a:rPr lang="zh-CN" altLang="zh-CN"/>
              <a:t>表示当操作数为</a:t>
            </a:r>
            <a:r>
              <a:rPr lang="en-US" altLang="zh-CN"/>
              <a:t>0</a:t>
            </a:r>
            <a:r>
              <a:rPr lang="zh-CN" altLang="zh-CN"/>
              <a:t>时，返回值为</a:t>
            </a:r>
            <a:r>
              <a:rPr lang="en-US" altLang="zh-CN"/>
              <a:t>1</a:t>
            </a:r>
            <a:r>
              <a:rPr lang="zh-CN" altLang="zh-CN"/>
              <a:t>；当操作数为非零值时，返回值为</a:t>
            </a:r>
            <a:r>
              <a:rPr lang="en-US" altLang="zh-CN"/>
              <a:t>0</a:t>
            </a:r>
            <a:r>
              <a:rPr lang="zh-CN" altLang="zh-CN"/>
              <a:t>；当操作数为</a:t>
            </a:r>
            <a:r>
              <a:rPr lang="en-US" altLang="zh-CN"/>
              <a:t>NULL</a:t>
            </a:r>
            <a:r>
              <a:rPr lang="zh-CN" altLang="zh-CN"/>
              <a:t>时，返回值为</a:t>
            </a:r>
            <a:r>
              <a:rPr lang="en-US" altLang="zh-CN"/>
              <a:t>NULL</a:t>
            </a:r>
            <a:r>
              <a:rPr lang="zh-CN" altLang="zh-CN"/>
              <a:t>。</a:t>
            </a:r>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308645" cy="523220"/>
          </a:xfrm>
          <a:prstGeom prst="rect">
            <a:avLst/>
          </a:prstGeom>
          <a:noFill/>
        </p:spPr>
        <p:txBody>
          <a:bodyPr wrap="none" rtlCol="0">
            <a:spAutoFit/>
            <a:scene3d>
              <a:camera prst="orthographicFront"/>
              <a:lightRig rig="threePt" dir="t"/>
            </a:scene3d>
            <a:sp3d contourW="12700"/>
          </a:bodyPr>
          <a:lstStyle/>
          <a:p>
            <a:pPr lvl="0">
              <a:defRPr/>
            </a:pPr>
            <a:r>
              <a:rPr lang="en-US" altLang="zh-CN" sz="2800" b="1">
                <a:solidFill>
                  <a:srgbClr val="228EB0"/>
                </a:solidFill>
                <a:latin typeface="+mn-ea"/>
              </a:rPr>
              <a:t>3 </a:t>
            </a:r>
            <a:r>
              <a:rPr lang="zh-CN" altLang="en-US" sz="2800" b="1">
                <a:solidFill>
                  <a:srgbClr val="228EB0"/>
                </a:solidFill>
                <a:latin typeface="+mn-ea"/>
              </a:rPr>
              <a:t>逻辑运算符</a:t>
            </a:r>
            <a:endParaRPr lang="zh-CN" altLang="en-US" sz="2800" b="1" dirty="0">
              <a:solidFill>
                <a:srgbClr val="228EB0"/>
              </a:solidFill>
              <a:latin typeface="+mn-ea"/>
            </a:endParaRPr>
          </a:p>
        </p:txBody>
      </p:sp>
      <p:sp>
        <p:nvSpPr>
          <p:cNvPr id="14" name="矩形 13">
            <a:extLst>
              <a:ext uri="{FF2B5EF4-FFF2-40B4-BE49-F238E27FC236}">
                <a16:creationId xmlns:a16="http://schemas.microsoft.com/office/drawing/2014/main" id="{587A914B-B51C-4ACE-BDD5-6EE7C7C6956A}"/>
              </a:ext>
            </a:extLst>
          </p:cNvPr>
          <p:cNvSpPr/>
          <p:nvPr/>
        </p:nvSpPr>
        <p:spPr>
          <a:xfrm>
            <a:off x="911214" y="3455395"/>
            <a:ext cx="10369571" cy="1289456"/>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a:t>（</a:t>
            </a:r>
            <a:r>
              <a:rPr lang="en-US" altLang="zh-CN" b="1"/>
              <a:t>2</a:t>
            </a:r>
            <a:r>
              <a:rPr lang="zh-CN" altLang="zh-CN" b="1"/>
              <a:t>）“</a:t>
            </a:r>
            <a:r>
              <a:rPr lang="en-US" altLang="zh-CN" b="1"/>
              <a:t>AND</a:t>
            </a:r>
            <a:r>
              <a:rPr lang="zh-CN" altLang="zh-CN" b="1"/>
              <a:t>”或者“</a:t>
            </a:r>
            <a:r>
              <a:rPr lang="en-US" altLang="zh-CN" b="1"/>
              <a:t>&amp;&amp;</a:t>
            </a:r>
            <a:r>
              <a:rPr lang="zh-CN" altLang="zh-CN" b="1"/>
              <a:t>”</a:t>
            </a:r>
          </a:p>
          <a:p>
            <a:pPr marL="625475" algn="just">
              <a:lnSpc>
                <a:spcPct val="150000"/>
              </a:lnSpc>
            </a:pPr>
            <a:r>
              <a:rPr lang="zh-CN" altLang="zh-CN"/>
              <a:t>表示当所有操作数均为非零值并且不为</a:t>
            </a:r>
            <a:r>
              <a:rPr lang="en-US" altLang="zh-CN"/>
              <a:t>NULL</a:t>
            </a:r>
            <a:r>
              <a:rPr lang="zh-CN" altLang="zh-CN"/>
              <a:t>时，返回值为</a:t>
            </a:r>
            <a:r>
              <a:rPr lang="en-US" altLang="zh-CN"/>
              <a:t>1</a:t>
            </a:r>
            <a:r>
              <a:rPr lang="zh-CN" altLang="zh-CN"/>
              <a:t>；当一个或多个操作数为</a:t>
            </a:r>
            <a:r>
              <a:rPr lang="en-US" altLang="zh-CN"/>
              <a:t>0</a:t>
            </a:r>
            <a:r>
              <a:rPr lang="zh-CN" altLang="zh-CN"/>
              <a:t>时，返回值为</a:t>
            </a:r>
            <a:r>
              <a:rPr lang="en-US" altLang="zh-CN"/>
              <a:t>0</a:t>
            </a:r>
            <a:r>
              <a:rPr lang="zh-CN" altLang="zh-CN"/>
              <a:t>；其余情况返回值为</a:t>
            </a:r>
            <a:r>
              <a:rPr lang="en-US" altLang="zh-CN"/>
              <a:t>NULL</a:t>
            </a:r>
            <a:r>
              <a:rPr lang="zh-CN" altLang="zh-CN"/>
              <a:t>。</a:t>
            </a:r>
          </a:p>
        </p:txBody>
      </p:sp>
    </p:spTree>
    <p:extLst>
      <p:ext uri="{BB962C8B-B14F-4D97-AF65-F5344CB8AC3E}">
        <p14:creationId xmlns:p14="http://schemas.microsoft.com/office/powerpoint/2010/main" val="27388240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1"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ipe(up)">
                                      <p:cBhvr>
                                        <p:cTn id="2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2" grpId="0"/>
      <p:bldP spid="14" grpId="0"/>
    </p:bld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BCE2F27-1948-4AAF-B7D2-B7B4F23C2784}"/>
              </a:ext>
            </a:extLst>
          </p:cNvPr>
          <p:cNvSpPr/>
          <p:nvPr/>
        </p:nvSpPr>
        <p:spPr>
          <a:xfrm>
            <a:off x="911214" y="1728172"/>
            <a:ext cx="10369571" cy="873957"/>
          </a:xfrm>
          <a:prstGeom prst="rect">
            <a:avLst/>
          </a:prstGeom>
        </p:spPr>
        <p:txBody>
          <a:bodyPr wrap="square">
            <a:spAutoFit/>
            <a:scene3d>
              <a:camera prst="orthographicFront"/>
              <a:lightRig rig="threePt" dir="t"/>
            </a:scene3d>
            <a:sp3d contourW="12700"/>
          </a:bodyPr>
          <a:lstStyle/>
          <a:p>
            <a:pPr>
              <a:lnSpc>
                <a:spcPct val="150000"/>
              </a:lnSpc>
            </a:pPr>
            <a:r>
              <a:rPr lang="zh-CN" altLang="zh-CN">
                <a:effectLst>
                  <a:outerShdw blurRad="50800" dist="50800" dir="5400000" sx="1000" sy="1000" algn="ctr">
                    <a:srgbClr val="000000"/>
                  </a:outerShdw>
                </a:effectLst>
              </a:rPr>
              <a:t>在使用游标之前，必须首先确定游标要操作的</a:t>
            </a:r>
            <a:r>
              <a:rPr lang="en-US" altLang="zh-CN">
                <a:effectLst>
                  <a:outerShdw blurRad="50800" dist="50800" dir="5400000" sx="1000" sy="1000" algn="ctr">
                    <a:srgbClr val="000000"/>
                  </a:outerShdw>
                </a:effectLst>
              </a:rPr>
              <a:t>SELECT</a:t>
            </a:r>
            <a:r>
              <a:rPr lang="zh-CN" altLang="zh-CN">
                <a:effectLst>
                  <a:outerShdw blurRad="50800" dist="50800" dir="5400000" sx="1000" sy="1000" algn="ctr">
                    <a:srgbClr val="000000"/>
                  </a:outerShdw>
                </a:effectLst>
              </a:rPr>
              <a:t>结果集对象。此时就要通过定义的方式将游标与指定的</a:t>
            </a:r>
            <a:r>
              <a:rPr lang="en-US" altLang="zh-CN">
                <a:effectLst>
                  <a:outerShdw blurRad="50800" dist="50800" dir="5400000" sx="1000" sy="1000" algn="ctr">
                    <a:srgbClr val="000000"/>
                  </a:outerShdw>
                </a:effectLst>
              </a:rPr>
              <a:t>SELECT</a:t>
            </a:r>
            <a:r>
              <a:rPr lang="zh-CN" altLang="zh-CN">
                <a:effectLst>
                  <a:outerShdw blurRad="50800" dist="50800" dir="5400000" sx="1000" sy="1000" algn="ctr">
                    <a:srgbClr val="000000"/>
                  </a:outerShdw>
                </a:effectLst>
              </a:rPr>
              <a:t>语句关联在一起。基本语法格式为：</a:t>
            </a:r>
            <a:endParaRPr lang="en-US" altLang="zh-CN">
              <a:effectLst>
                <a:outerShdw blurRad="50800" dist="50800" dir="5400000" sx="1000" sy="1000" algn="ctr">
                  <a:srgbClr val="000000"/>
                </a:outerShdw>
              </a:effectLst>
            </a:endParaRPr>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1949573"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a:solidFill>
                  <a:srgbClr val="228EB0"/>
                </a:solidFill>
                <a:latin typeface="+mn-ea"/>
              </a:rPr>
              <a:t>1 </a:t>
            </a:r>
            <a:r>
              <a:rPr lang="zh-CN" altLang="en-US" sz="2800" b="1">
                <a:solidFill>
                  <a:srgbClr val="228EB0"/>
                </a:solidFill>
                <a:latin typeface="+mn-ea"/>
              </a:rPr>
              <a:t>定义游标</a:t>
            </a:r>
            <a:endParaRPr lang="zh-CN" altLang="en-US" sz="2800" b="1" dirty="0">
              <a:solidFill>
                <a:srgbClr val="228EB0"/>
              </a:solidFill>
              <a:latin typeface="+mn-ea"/>
            </a:endParaRPr>
          </a:p>
        </p:txBody>
      </p:sp>
      <p:sp>
        <p:nvSpPr>
          <p:cNvPr id="9" name="矩形 8">
            <a:extLst>
              <a:ext uri="{FF2B5EF4-FFF2-40B4-BE49-F238E27FC236}">
                <a16:creationId xmlns:a16="http://schemas.microsoft.com/office/drawing/2014/main" id="{CD2B995D-A3D7-476E-829C-BE43F4525695}"/>
              </a:ext>
            </a:extLst>
          </p:cNvPr>
          <p:cNvSpPr/>
          <p:nvPr/>
        </p:nvSpPr>
        <p:spPr>
          <a:xfrm>
            <a:off x="874713" y="3802118"/>
            <a:ext cx="10369571" cy="1289456"/>
          </a:xfrm>
          <a:prstGeom prst="rect">
            <a:avLst/>
          </a:prstGeom>
        </p:spPr>
        <p:txBody>
          <a:bodyPr wrap="square">
            <a:spAutoFit/>
            <a:scene3d>
              <a:camera prst="orthographicFront"/>
              <a:lightRig rig="threePt" dir="t"/>
            </a:scene3d>
            <a:sp3d contourW="12700"/>
          </a:bodyPr>
          <a:lstStyle/>
          <a:p>
            <a:pPr marL="285750" lvl="0" indent="-285750">
              <a:lnSpc>
                <a:spcPct val="150000"/>
              </a:lnSpc>
              <a:buFont typeface="Arial" panose="020B0604020202020204" pitchFamily="34" charset="0"/>
              <a:buChar char="•"/>
            </a:pPr>
            <a:r>
              <a:rPr lang="en-US" altLang="zh-CN" b="1">
                <a:effectLst>
                  <a:outerShdw blurRad="50800" dist="50800" dir="5400000" sx="1000" sy="1000" algn="ctr">
                    <a:srgbClr val="000000"/>
                  </a:outerShdw>
                </a:effectLst>
              </a:rPr>
              <a:t>&lt;</a:t>
            </a:r>
            <a:r>
              <a:rPr lang="zh-CN" altLang="zh-CN" b="1">
                <a:effectLst>
                  <a:outerShdw blurRad="50800" dist="50800" dir="5400000" sx="1000" sy="1000" algn="ctr">
                    <a:srgbClr val="000000"/>
                  </a:outerShdw>
                </a:effectLst>
              </a:rPr>
              <a:t>游标名称</a:t>
            </a:r>
            <a:r>
              <a:rPr lang="en-US" altLang="zh-CN" b="1">
                <a:effectLst>
                  <a:outerShdw blurRad="50800" dist="50800" dir="5400000" sx="1000" sy="1000" algn="ctr">
                    <a:srgbClr val="000000"/>
                  </a:outerShdw>
                </a:effectLst>
              </a:rPr>
              <a:t>&gt;</a:t>
            </a:r>
            <a:r>
              <a:rPr lang="zh-CN" altLang="zh-CN" b="1">
                <a:effectLst>
                  <a:outerShdw blurRad="50800" dist="50800" dir="5400000" sx="1000" sy="1000" algn="ctr">
                    <a:srgbClr val="000000"/>
                  </a:outerShdw>
                </a:effectLst>
              </a:rPr>
              <a:t>：</a:t>
            </a:r>
            <a:r>
              <a:rPr lang="zh-CN" altLang="zh-CN">
                <a:effectLst>
                  <a:outerShdw blurRad="50800" dist="50800" dir="5400000" sx="1000" sy="1000" algn="ctr">
                    <a:srgbClr val="000000"/>
                  </a:outerShdw>
                </a:effectLst>
              </a:rPr>
              <a:t>游标的名称是唯一用于区分不同游标的标识。因此游标的名称必须具有唯一性。</a:t>
            </a:r>
            <a:endParaRPr lang="zh-CN" altLang="zh-CN"/>
          </a:p>
          <a:p>
            <a:pPr marL="285750" lvl="0" indent="-285750">
              <a:lnSpc>
                <a:spcPct val="150000"/>
              </a:lnSpc>
              <a:buFont typeface="Arial" panose="020B0604020202020204" pitchFamily="34" charset="0"/>
              <a:buChar char="•"/>
            </a:pPr>
            <a:r>
              <a:rPr lang="en-US" altLang="zh-CN" b="1">
                <a:effectLst>
                  <a:outerShdw blurRad="50800" dist="50800" dir="5400000" sx="1000" sy="1000" algn="ctr">
                    <a:srgbClr val="000000"/>
                  </a:outerShdw>
                </a:effectLst>
              </a:rPr>
              <a:t>SELECT</a:t>
            </a:r>
            <a:r>
              <a:rPr lang="zh-CN" altLang="zh-CN" b="1">
                <a:effectLst>
                  <a:outerShdw blurRad="50800" dist="50800" dir="5400000" sx="1000" sy="1000" algn="ctr">
                    <a:srgbClr val="000000"/>
                  </a:outerShdw>
                </a:effectLst>
              </a:rPr>
              <a:t>语句：</a:t>
            </a:r>
            <a:r>
              <a:rPr lang="zh-CN" altLang="zh-CN">
                <a:effectLst>
                  <a:outerShdw blurRad="50800" dist="50800" dir="5400000" sx="1000" sy="1000" algn="ctr">
                    <a:srgbClr val="000000"/>
                  </a:outerShdw>
                </a:effectLst>
              </a:rPr>
              <a:t>游标要关联的</a:t>
            </a:r>
            <a:r>
              <a:rPr lang="en-US" altLang="zh-CN">
                <a:effectLst>
                  <a:outerShdw blurRad="50800" dist="50800" dir="5400000" sx="1000" sy="1000" algn="ctr">
                    <a:srgbClr val="000000"/>
                  </a:outerShdw>
                </a:effectLst>
              </a:rPr>
              <a:t>SELECT</a:t>
            </a:r>
            <a:r>
              <a:rPr lang="zh-CN" altLang="zh-CN">
                <a:effectLst>
                  <a:outerShdw blurRad="50800" dist="50800" dir="5400000" sx="1000" sy="1000" algn="ctr">
                    <a:srgbClr val="000000"/>
                  </a:outerShdw>
                </a:effectLst>
              </a:rPr>
              <a:t>语句。该语句中不能含有</a:t>
            </a:r>
            <a:r>
              <a:rPr lang="en-US" altLang="zh-CN">
                <a:effectLst>
                  <a:outerShdw blurRad="50800" dist="50800" dir="5400000" sx="1000" sy="1000" algn="ctr">
                    <a:srgbClr val="000000"/>
                  </a:outerShdw>
                </a:effectLst>
              </a:rPr>
              <a:t>INTO</a:t>
            </a:r>
            <a:r>
              <a:rPr lang="zh-CN" altLang="zh-CN">
                <a:effectLst>
                  <a:outerShdw blurRad="50800" dist="50800" dir="5400000" sx="1000" sy="1000" algn="ctr">
                    <a:srgbClr val="000000"/>
                  </a:outerShdw>
                </a:effectLst>
              </a:rPr>
              <a:t>关键字。</a:t>
            </a:r>
            <a:endParaRPr lang="zh-CN" altLang="zh-CN"/>
          </a:p>
          <a:p>
            <a:pPr marL="285750" lvl="0" indent="-285750">
              <a:lnSpc>
                <a:spcPct val="150000"/>
              </a:lnSpc>
              <a:buFont typeface="Arial" panose="020B0604020202020204" pitchFamily="34" charset="0"/>
              <a:buChar char="•"/>
            </a:pPr>
            <a:r>
              <a:rPr lang="zh-CN" altLang="zh-CN">
                <a:effectLst>
                  <a:outerShdw blurRad="50800" dist="50800" dir="5400000" sx="1000" sy="1000" algn="ctr">
                    <a:srgbClr val="000000"/>
                  </a:outerShdw>
                </a:effectLst>
              </a:rPr>
              <a:t>必须</a:t>
            </a:r>
            <a:r>
              <a:rPr lang="zh-CN" altLang="zh-CN" b="1">
                <a:solidFill>
                  <a:srgbClr val="0069B8"/>
                </a:solidFill>
              </a:rPr>
              <a:t>在局部变量声明与错误处理程序语句之间定义游标</a:t>
            </a:r>
            <a:r>
              <a:rPr lang="zh-CN" altLang="zh-CN">
                <a:effectLst>
                  <a:outerShdw blurRad="50800" dist="50800" dir="5400000" sx="1000" sy="1000" algn="ctr">
                    <a:srgbClr val="000000"/>
                  </a:outerShdw>
                </a:effectLst>
              </a:rPr>
              <a:t>。</a:t>
            </a:r>
            <a:endParaRPr lang="zh-CN" altLang="zh-CN"/>
          </a:p>
        </p:txBody>
      </p:sp>
      <p:sp>
        <p:nvSpPr>
          <p:cNvPr id="11" name="矩形 10">
            <a:extLst>
              <a:ext uri="{FF2B5EF4-FFF2-40B4-BE49-F238E27FC236}">
                <a16:creationId xmlns:a16="http://schemas.microsoft.com/office/drawing/2014/main" id="{38D22691-778C-4B78-A241-0672910F6BFE}"/>
              </a:ext>
            </a:extLst>
          </p:cNvPr>
          <p:cNvSpPr/>
          <p:nvPr/>
        </p:nvSpPr>
        <p:spPr>
          <a:xfrm>
            <a:off x="2344208" y="2904926"/>
            <a:ext cx="7503582" cy="594394"/>
          </a:xfrm>
          <a:prstGeom prst="rect">
            <a:avLst/>
          </a:prstGeom>
          <a:solidFill>
            <a:schemeClr val="accent1">
              <a:lumMod val="20000"/>
              <a:lumOff val="80000"/>
            </a:schemeClr>
          </a:solidFill>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r>
              <a:rPr lang="en-US" altLang="zh-CN" b="1"/>
              <a:t>DECLARE &lt;</a:t>
            </a:r>
            <a:r>
              <a:rPr lang="zh-CN" altLang="zh-CN" b="1"/>
              <a:t>游标名称</a:t>
            </a:r>
            <a:r>
              <a:rPr lang="en-US" altLang="zh-CN" b="1"/>
              <a:t>&gt; CURSOR FOR SELECT</a:t>
            </a:r>
            <a:r>
              <a:rPr lang="zh-CN" altLang="zh-CN" b="1"/>
              <a:t>语句</a:t>
            </a:r>
          </a:p>
        </p:txBody>
      </p:sp>
    </p:spTree>
    <p:extLst>
      <p:ext uri="{BB962C8B-B14F-4D97-AF65-F5344CB8AC3E}">
        <p14:creationId xmlns:p14="http://schemas.microsoft.com/office/powerpoint/2010/main" val="201293311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left)">
                                      <p:cBhvr>
                                        <p:cTn id="21" dur="500"/>
                                        <p:tgtEl>
                                          <p:spTgt spid="11"/>
                                        </p:tgtEl>
                                      </p:cBhvr>
                                    </p:animEffect>
                                  </p:childTnLst>
                                </p:cTn>
                              </p:par>
                            </p:childTnLst>
                          </p:cTn>
                        </p:par>
                        <p:par>
                          <p:cTn id="22" fill="hold">
                            <p:stCondLst>
                              <p:cond delay="2500"/>
                            </p:stCondLst>
                            <p:childTnLst>
                              <p:par>
                                <p:cTn id="23" presetID="22" presetClass="entr" presetSubtype="1"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up)">
                                      <p:cBhvr>
                                        <p:cTn id="2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2" grpId="0"/>
      <p:bldP spid="9" grpId="0"/>
      <p:bldP spid="11" grpId="0" animBg="1"/>
    </p:bld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BCE2F27-1948-4AAF-B7D2-B7B4F23C2784}"/>
              </a:ext>
            </a:extLst>
          </p:cNvPr>
          <p:cNvSpPr/>
          <p:nvPr/>
        </p:nvSpPr>
        <p:spPr>
          <a:xfrm>
            <a:off x="911214" y="1728172"/>
            <a:ext cx="10369571" cy="873957"/>
          </a:xfrm>
          <a:prstGeom prst="rect">
            <a:avLst/>
          </a:prstGeom>
        </p:spPr>
        <p:txBody>
          <a:bodyPr wrap="square">
            <a:spAutoFit/>
            <a:scene3d>
              <a:camera prst="orthographicFront"/>
              <a:lightRig rig="threePt" dir="t"/>
            </a:scene3d>
            <a:sp3d contourW="12700"/>
          </a:bodyPr>
          <a:lstStyle/>
          <a:p>
            <a:pPr>
              <a:lnSpc>
                <a:spcPct val="150000"/>
              </a:lnSpc>
            </a:pPr>
            <a:r>
              <a:rPr lang="zh-CN" altLang="zh-CN">
                <a:effectLst>
                  <a:outerShdw blurRad="50800" dist="50800" dir="5400000" sx="1000" sy="1000" algn="ctr">
                    <a:srgbClr val="000000"/>
                  </a:outerShdw>
                </a:effectLst>
              </a:rPr>
              <a:t>在游标定义完成后，接下来需要打开游标，使得</a:t>
            </a:r>
            <a:r>
              <a:rPr lang="en-US" altLang="zh-CN">
                <a:effectLst>
                  <a:outerShdw blurRad="50800" dist="50800" dir="5400000" sx="1000" sy="1000" algn="ctr">
                    <a:srgbClr val="000000"/>
                  </a:outerShdw>
                </a:effectLst>
              </a:rPr>
              <a:t>SELECT</a:t>
            </a:r>
            <a:r>
              <a:rPr lang="zh-CN" altLang="zh-CN">
                <a:effectLst>
                  <a:outerShdw blurRad="50800" dist="50800" dir="5400000" sx="1000" sy="1000" algn="ctr">
                    <a:srgbClr val="000000"/>
                  </a:outerShdw>
                </a:effectLst>
              </a:rPr>
              <a:t>语句能够根据查询条件将数据存储到服务器内存中。打开游标的基本语法为：</a:t>
            </a:r>
            <a:endParaRPr lang="zh-CN" altLang="zh-CN"/>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1949573"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a:solidFill>
                  <a:srgbClr val="228EB0"/>
                </a:solidFill>
                <a:latin typeface="+mn-ea"/>
              </a:rPr>
              <a:t>2 </a:t>
            </a:r>
            <a:r>
              <a:rPr lang="zh-CN" altLang="en-US" sz="2800" b="1">
                <a:solidFill>
                  <a:srgbClr val="228EB0"/>
                </a:solidFill>
                <a:latin typeface="+mn-ea"/>
              </a:rPr>
              <a:t>打开游标</a:t>
            </a:r>
            <a:endParaRPr lang="zh-CN" altLang="en-US" sz="2800" b="1" dirty="0">
              <a:solidFill>
                <a:srgbClr val="228EB0"/>
              </a:solidFill>
              <a:latin typeface="+mn-ea"/>
            </a:endParaRPr>
          </a:p>
        </p:txBody>
      </p:sp>
      <p:sp>
        <p:nvSpPr>
          <p:cNvPr id="11" name="矩形 10">
            <a:extLst>
              <a:ext uri="{FF2B5EF4-FFF2-40B4-BE49-F238E27FC236}">
                <a16:creationId xmlns:a16="http://schemas.microsoft.com/office/drawing/2014/main" id="{38D22691-778C-4B78-A241-0672910F6BFE}"/>
              </a:ext>
            </a:extLst>
          </p:cNvPr>
          <p:cNvSpPr/>
          <p:nvPr/>
        </p:nvSpPr>
        <p:spPr>
          <a:xfrm>
            <a:off x="2344208" y="3154308"/>
            <a:ext cx="7503582" cy="594394"/>
          </a:xfrm>
          <a:prstGeom prst="rect">
            <a:avLst/>
          </a:prstGeom>
          <a:solidFill>
            <a:schemeClr val="accent1">
              <a:lumMod val="20000"/>
              <a:lumOff val="80000"/>
            </a:schemeClr>
          </a:solidFill>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r>
              <a:rPr lang="en-US" altLang="zh-CN" b="1"/>
              <a:t>OPEN &lt;</a:t>
            </a:r>
            <a:r>
              <a:rPr lang="zh-CN" altLang="zh-CN" b="1"/>
              <a:t>游标名称</a:t>
            </a:r>
            <a:r>
              <a:rPr lang="en-US" altLang="zh-CN" b="1"/>
              <a:t>&gt;</a:t>
            </a:r>
            <a:endParaRPr lang="zh-CN" altLang="zh-CN" b="1"/>
          </a:p>
        </p:txBody>
      </p:sp>
    </p:spTree>
    <p:extLst>
      <p:ext uri="{BB962C8B-B14F-4D97-AF65-F5344CB8AC3E}">
        <p14:creationId xmlns:p14="http://schemas.microsoft.com/office/powerpoint/2010/main" val="217091592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left)">
                                      <p:cBhvr>
                                        <p:cTn id="2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2" grpId="0"/>
      <p:bldP spid="11" grpId="0" animBg="1"/>
    </p:bld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BCE2F27-1948-4AAF-B7D2-B7B4F23C2784}"/>
              </a:ext>
            </a:extLst>
          </p:cNvPr>
          <p:cNvSpPr/>
          <p:nvPr/>
        </p:nvSpPr>
        <p:spPr>
          <a:xfrm>
            <a:off x="911214" y="1700464"/>
            <a:ext cx="10369571" cy="1289456"/>
          </a:xfrm>
          <a:prstGeom prst="rect">
            <a:avLst/>
          </a:prstGeom>
        </p:spPr>
        <p:txBody>
          <a:bodyPr wrap="square">
            <a:spAutoFit/>
            <a:scene3d>
              <a:camera prst="orthographicFront"/>
              <a:lightRig rig="threePt" dir="t"/>
            </a:scene3d>
            <a:sp3d contourW="12700"/>
          </a:bodyPr>
          <a:lstStyle/>
          <a:p>
            <a:pPr>
              <a:lnSpc>
                <a:spcPct val="150000"/>
              </a:lnSpc>
            </a:pPr>
            <a:r>
              <a:rPr lang="zh-CN" altLang="zh-CN">
                <a:effectLst>
                  <a:outerShdw blurRad="50800" dist="50800" dir="5400000" sx="1000" sy="1000" algn="ctr">
                    <a:srgbClr val="000000"/>
                  </a:outerShdw>
                </a:effectLst>
              </a:rPr>
              <a:t>在定义并打开游标之后就可以使用游标检索</a:t>
            </a:r>
            <a:r>
              <a:rPr lang="en-US" altLang="zh-CN">
                <a:effectLst>
                  <a:outerShdw blurRad="50800" dist="50800" dir="5400000" sx="1000" sy="1000" algn="ctr">
                    <a:srgbClr val="000000"/>
                  </a:outerShdw>
                </a:effectLst>
              </a:rPr>
              <a:t>SELECT</a:t>
            </a:r>
            <a:r>
              <a:rPr lang="zh-CN" altLang="zh-CN">
                <a:effectLst>
                  <a:outerShdw blurRad="50800" dist="50800" dir="5400000" sx="1000" sy="1000" algn="ctr">
                    <a:srgbClr val="000000"/>
                  </a:outerShdw>
                </a:effectLst>
              </a:rPr>
              <a:t>结果集中的数据。检索过程中每次可以获取一条记录中的数据，并且游标中的指针会在获取数据后指向下一条记录。使用游标检索数据的基本语法格式为</a:t>
            </a:r>
            <a:endParaRPr lang="en-US" altLang="zh-CN">
              <a:effectLst>
                <a:outerShdw blurRad="50800" dist="50800" dir="5400000" sx="1000" sy="1000" algn="ctr">
                  <a:srgbClr val="000000"/>
                </a:outerShdw>
              </a:effectLst>
            </a:endParaRPr>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1949573"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a:solidFill>
                  <a:srgbClr val="228EB0"/>
                </a:solidFill>
                <a:latin typeface="+mn-ea"/>
              </a:rPr>
              <a:t>3 </a:t>
            </a:r>
            <a:r>
              <a:rPr lang="zh-CN" altLang="en-US" sz="2800" b="1">
                <a:solidFill>
                  <a:srgbClr val="228EB0"/>
                </a:solidFill>
                <a:latin typeface="+mn-ea"/>
              </a:rPr>
              <a:t>检索数据</a:t>
            </a:r>
            <a:endParaRPr lang="zh-CN" altLang="en-US" sz="2800" b="1" dirty="0">
              <a:solidFill>
                <a:srgbClr val="228EB0"/>
              </a:solidFill>
              <a:latin typeface="+mn-ea"/>
            </a:endParaRPr>
          </a:p>
        </p:txBody>
      </p:sp>
      <p:sp>
        <p:nvSpPr>
          <p:cNvPr id="9" name="矩形 8">
            <a:extLst>
              <a:ext uri="{FF2B5EF4-FFF2-40B4-BE49-F238E27FC236}">
                <a16:creationId xmlns:a16="http://schemas.microsoft.com/office/drawing/2014/main" id="{CD2B995D-A3D7-476E-829C-BE43F4525695}"/>
              </a:ext>
            </a:extLst>
          </p:cNvPr>
          <p:cNvSpPr/>
          <p:nvPr/>
        </p:nvSpPr>
        <p:spPr>
          <a:xfrm>
            <a:off x="911214" y="4117462"/>
            <a:ext cx="10369571" cy="873957"/>
          </a:xfrm>
          <a:prstGeom prst="rect">
            <a:avLst/>
          </a:prstGeom>
        </p:spPr>
        <p:txBody>
          <a:bodyPr wrap="square">
            <a:spAutoFit/>
            <a:scene3d>
              <a:camera prst="orthographicFront"/>
              <a:lightRig rig="threePt" dir="t"/>
            </a:scene3d>
            <a:sp3d contourW="12700"/>
          </a:bodyPr>
          <a:lstStyle/>
          <a:p>
            <a:pPr marL="285750" lvl="0" indent="-285750">
              <a:lnSpc>
                <a:spcPct val="150000"/>
              </a:lnSpc>
              <a:buFont typeface="Arial" panose="020B0604020202020204" pitchFamily="34" charset="0"/>
              <a:buChar char="•"/>
            </a:pPr>
            <a:r>
              <a:rPr lang="en-US" altLang="zh-CN" b="1">
                <a:effectLst>
                  <a:outerShdw blurRad="50800" dist="50800" dir="5400000" sx="1000" sy="1000" algn="ctr">
                    <a:srgbClr val="000000"/>
                  </a:outerShdw>
                </a:effectLst>
              </a:rPr>
              <a:t>&lt;</a:t>
            </a:r>
            <a:r>
              <a:rPr lang="zh-CN" altLang="zh-CN" b="1">
                <a:effectLst>
                  <a:outerShdw blurRad="50800" dist="50800" dir="5400000" sx="1000" sy="1000" algn="ctr">
                    <a:srgbClr val="000000"/>
                  </a:outerShdw>
                </a:effectLst>
              </a:rPr>
              <a:t>变量名</a:t>
            </a:r>
            <a:r>
              <a:rPr lang="en-US" altLang="zh-CN" b="1">
                <a:effectLst>
                  <a:outerShdw blurRad="50800" dist="50800" dir="5400000" sx="1000" sy="1000" algn="ctr">
                    <a:srgbClr val="000000"/>
                  </a:outerShdw>
                </a:effectLst>
              </a:rPr>
              <a:t>&gt;</a:t>
            </a:r>
            <a:r>
              <a:rPr lang="zh-CN" altLang="zh-CN" b="1">
                <a:effectLst>
                  <a:outerShdw blurRad="50800" dist="50800" dir="5400000" sx="1000" sy="1000" algn="ctr">
                    <a:srgbClr val="000000"/>
                  </a:outerShdw>
                </a:effectLst>
              </a:rPr>
              <a:t>：</a:t>
            </a:r>
            <a:r>
              <a:rPr lang="zh-CN" altLang="zh-CN">
                <a:effectLst>
                  <a:outerShdw blurRad="50800" dist="50800" dir="5400000" sx="1000" sy="1000" algn="ctr">
                    <a:srgbClr val="000000"/>
                  </a:outerShdw>
                </a:effectLst>
              </a:rPr>
              <a:t>利用</a:t>
            </a:r>
            <a:r>
              <a:rPr lang="en-US" altLang="zh-CN">
                <a:effectLst>
                  <a:outerShdw blurRad="50800" dist="50800" dir="5400000" sx="1000" sy="1000" algn="ctr">
                    <a:srgbClr val="000000"/>
                  </a:outerShdw>
                </a:effectLst>
              </a:rPr>
              <a:t>FETCH</a:t>
            </a:r>
            <a:r>
              <a:rPr lang="zh-CN" altLang="zh-CN">
                <a:effectLst>
                  <a:outerShdw blurRad="50800" dist="50800" dir="5400000" sx="1000" sy="1000" algn="ctr">
                    <a:srgbClr val="000000"/>
                  </a:outerShdw>
                </a:effectLst>
              </a:rPr>
              <a:t>语句根据指定游标检索出的数据会存放到对应的变量名中。因此变量名的数量要与定义游标时</a:t>
            </a:r>
            <a:r>
              <a:rPr lang="en-US" altLang="zh-CN">
                <a:effectLst>
                  <a:outerShdw blurRad="50800" dist="50800" dir="5400000" sx="1000" sy="1000" algn="ctr">
                    <a:srgbClr val="000000"/>
                  </a:outerShdw>
                </a:effectLst>
              </a:rPr>
              <a:t>SELECT</a:t>
            </a:r>
            <a:r>
              <a:rPr lang="zh-CN" altLang="zh-CN">
                <a:effectLst>
                  <a:outerShdw blurRad="50800" dist="50800" dir="5400000" sx="1000" sy="1000" algn="ctr">
                    <a:srgbClr val="000000"/>
                  </a:outerShdw>
                </a:effectLst>
              </a:rPr>
              <a:t>语句查询结果集中的字段数量一致。</a:t>
            </a:r>
            <a:endParaRPr lang="zh-CN" altLang="zh-CN"/>
          </a:p>
        </p:txBody>
      </p:sp>
      <p:sp>
        <p:nvSpPr>
          <p:cNvPr id="11" name="矩形 10">
            <a:extLst>
              <a:ext uri="{FF2B5EF4-FFF2-40B4-BE49-F238E27FC236}">
                <a16:creationId xmlns:a16="http://schemas.microsoft.com/office/drawing/2014/main" id="{38D22691-778C-4B78-A241-0672910F6BFE}"/>
              </a:ext>
            </a:extLst>
          </p:cNvPr>
          <p:cNvSpPr/>
          <p:nvPr/>
        </p:nvSpPr>
        <p:spPr>
          <a:xfrm>
            <a:off x="2344208" y="3131803"/>
            <a:ext cx="7503582" cy="594394"/>
          </a:xfrm>
          <a:prstGeom prst="rect">
            <a:avLst/>
          </a:prstGeom>
          <a:solidFill>
            <a:schemeClr val="accent1">
              <a:lumMod val="20000"/>
              <a:lumOff val="80000"/>
            </a:schemeClr>
          </a:solidFill>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r>
              <a:rPr lang="en-US" altLang="zh-CN" b="1"/>
              <a:t>FETCH [[NEXT] FROM] &lt;</a:t>
            </a:r>
            <a:r>
              <a:rPr lang="zh-CN" altLang="zh-CN" b="1"/>
              <a:t>游标名称</a:t>
            </a:r>
            <a:r>
              <a:rPr lang="en-US" altLang="zh-CN" b="1"/>
              <a:t>&gt; INTO &lt;</a:t>
            </a:r>
            <a:r>
              <a:rPr lang="zh-CN" altLang="zh-CN" b="1"/>
              <a:t>变量名</a:t>
            </a:r>
            <a:r>
              <a:rPr lang="en-US" altLang="zh-CN" b="1"/>
              <a:t>1&gt; [, &lt;</a:t>
            </a:r>
            <a:r>
              <a:rPr lang="zh-CN" altLang="zh-CN" b="1"/>
              <a:t>变量名</a:t>
            </a:r>
            <a:r>
              <a:rPr lang="en-US" altLang="zh-CN" b="1"/>
              <a:t>2&gt;] …</a:t>
            </a:r>
            <a:endParaRPr lang="zh-CN" altLang="zh-CN" b="1"/>
          </a:p>
        </p:txBody>
      </p:sp>
    </p:spTree>
    <p:extLst>
      <p:ext uri="{BB962C8B-B14F-4D97-AF65-F5344CB8AC3E}">
        <p14:creationId xmlns:p14="http://schemas.microsoft.com/office/powerpoint/2010/main" val="201199430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left)">
                                      <p:cBhvr>
                                        <p:cTn id="21" dur="500"/>
                                        <p:tgtEl>
                                          <p:spTgt spid="11"/>
                                        </p:tgtEl>
                                      </p:cBhvr>
                                    </p:animEffect>
                                  </p:childTnLst>
                                </p:cTn>
                              </p:par>
                            </p:childTnLst>
                          </p:cTn>
                        </p:par>
                        <p:par>
                          <p:cTn id="22" fill="hold">
                            <p:stCondLst>
                              <p:cond delay="2500"/>
                            </p:stCondLst>
                            <p:childTnLst>
                              <p:par>
                                <p:cTn id="23" presetID="22" presetClass="entr" presetSubtype="1"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up)">
                                      <p:cBhvr>
                                        <p:cTn id="2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2" grpId="0"/>
      <p:bldP spid="9" grpId="0"/>
      <p:bldP spid="11" grpId="0" animBg="1"/>
    </p:bld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BCE2F27-1948-4AAF-B7D2-B7B4F23C2784}"/>
              </a:ext>
            </a:extLst>
          </p:cNvPr>
          <p:cNvSpPr/>
          <p:nvPr/>
        </p:nvSpPr>
        <p:spPr>
          <a:xfrm>
            <a:off x="911214" y="1984482"/>
            <a:ext cx="10369571" cy="458459"/>
          </a:xfrm>
          <a:prstGeom prst="rect">
            <a:avLst/>
          </a:prstGeom>
        </p:spPr>
        <p:txBody>
          <a:bodyPr wrap="square">
            <a:spAutoFit/>
            <a:scene3d>
              <a:camera prst="orthographicFront"/>
              <a:lightRig rig="threePt" dir="t"/>
            </a:scene3d>
            <a:sp3d contourW="12700"/>
          </a:bodyPr>
          <a:lstStyle/>
          <a:p>
            <a:pPr>
              <a:lnSpc>
                <a:spcPct val="150000"/>
              </a:lnSpc>
            </a:pPr>
            <a:r>
              <a:rPr lang="zh-CN" altLang="zh-CN">
                <a:effectLst>
                  <a:outerShdw blurRad="50800" dist="50800" dir="5400000" sx="1000" sy="1000" algn="ctr">
                    <a:srgbClr val="000000"/>
                  </a:outerShdw>
                </a:effectLst>
              </a:rPr>
              <a:t>在使用游标检索数据时，</a:t>
            </a:r>
            <a:r>
              <a:rPr lang="zh-CN" altLang="en-US">
                <a:effectLst>
                  <a:outerShdw blurRad="50800" dist="50800" dir="5400000" sx="1000" sy="1000" algn="ctr">
                    <a:srgbClr val="000000"/>
                  </a:outerShdw>
                </a:effectLst>
              </a:rPr>
              <a:t>要注意以下两点：</a:t>
            </a:r>
            <a:endParaRPr lang="en-US" altLang="zh-CN">
              <a:effectLst>
                <a:outerShdw blurRad="50800" dist="50800" dir="5400000" sx="1000" sy="1000" algn="ctr">
                  <a:srgbClr val="000000"/>
                </a:outerShdw>
              </a:effectLst>
            </a:endParaRPr>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1949573"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a:solidFill>
                  <a:srgbClr val="228EB0"/>
                </a:solidFill>
                <a:latin typeface="+mn-ea"/>
              </a:rPr>
              <a:t>3 </a:t>
            </a:r>
            <a:r>
              <a:rPr lang="zh-CN" altLang="en-US" sz="2800" b="1">
                <a:solidFill>
                  <a:srgbClr val="228EB0"/>
                </a:solidFill>
                <a:latin typeface="+mn-ea"/>
              </a:rPr>
              <a:t>检索数据</a:t>
            </a:r>
            <a:endParaRPr lang="zh-CN" altLang="en-US" sz="2800" b="1" dirty="0">
              <a:solidFill>
                <a:srgbClr val="228EB0"/>
              </a:solidFill>
              <a:latin typeface="+mn-ea"/>
            </a:endParaRPr>
          </a:p>
        </p:txBody>
      </p:sp>
      <p:sp>
        <p:nvSpPr>
          <p:cNvPr id="9" name="矩形 8">
            <a:extLst>
              <a:ext uri="{FF2B5EF4-FFF2-40B4-BE49-F238E27FC236}">
                <a16:creationId xmlns:a16="http://schemas.microsoft.com/office/drawing/2014/main" id="{CD2B995D-A3D7-476E-829C-BE43F4525695}"/>
              </a:ext>
            </a:extLst>
          </p:cNvPr>
          <p:cNvSpPr/>
          <p:nvPr/>
        </p:nvSpPr>
        <p:spPr>
          <a:xfrm>
            <a:off x="911214" y="2628096"/>
            <a:ext cx="10369571" cy="2120452"/>
          </a:xfrm>
          <a:prstGeom prst="rect">
            <a:avLst/>
          </a:prstGeom>
        </p:spPr>
        <p:txBody>
          <a:bodyPr wrap="square">
            <a:spAutoFit/>
            <a:scene3d>
              <a:camera prst="orthographicFront"/>
              <a:lightRig rig="threePt" dir="t"/>
            </a:scene3d>
            <a:sp3d contourW="12700"/>
          </a:bodyPr>
          <a:lstStyle/>
          <a:p>
            <a:pPr marL="285750" lvl="0" indent="-285750" algn="just">
              <a:lnSpc>
                <a:spcPct val="150000"/>
              </a:lnSpc>
              <a:buFont typeface="Arial" panose="020B0604020202020204" pitchFamily="34" charset="0"/>
              <a:buChar char="•"/>
            </a:pPr>
            <a:r>
              <a:rPr lang="zh-CN" altLang="zh-CN">
                <a:effectLst>
                  <a:outerShdw blurRad="50800" dist="50800" dir="5400000" sx="1000" sy="1000" algn="ctr">
                    <a:srgbClr val="000000"/>
                  </a:outerShdw>
                </a:effectLst>
              </a:rPr>
              <a:t>利用</a:t>
            </a:r>
            <a:r>
              <a:rPr lang="en-US" altLang="zh-CN">
                <a:effectLst>
                  <a:outerShdw blurRad="50800" dist="50800" dir="5400000" sx="1000" sy="1000" algn="ctr">
                    <a:srgbClr val="000000"/>
                  </a:outerShdw>
                </a:effectLst>
              </a:rPr>
              <a:t>FETCH</a:t>
            </a:r>
            <a:r>
              <a:rPr lang="zh-CN" altLang="zh-CN">
                <a:effectLst>
                  <a:outerShdw blurRad="50800" dist="50800" dir="5400000" sx="1000" sy="1000" algn="ctr">
                    <a:srgbClr val="000000"/>
                  </a:outerShdw>
                </a:effectLst>
              </a:rPr>
              <a:t>语句每次只能获取一条记录中的数据。所以想要检索所有数据则需要将</a:t>
            </a:r>
            <a:r>
              <a:rPr lang="en-US" altLang="zh-CN">
                <a:effectLst>
                  <a:outerShdw blurRad="50800" dist="50800" dir="5400000" sx="1000" sy="1000" algn="ctr">
                    <a:srgbClr val="000000"/>
                  </a:outerShdw>
                </a:effectLst>
              </a:rPr>
              <a:t>FETCH</a:t>
            </a:r>
            <a:r>
              <a:rPr lang="zh-CN" altLang="zh-CN">
                <a:effectLst>
                  <a:outerShdw blurRad="50800" dist="50800" dir="5400000" sx="1000" sy="1000" algn="ctr">
                    <a:srgbClr val="000000"/>
                  </a:outerShdw>
                </a:effectLst>
              </a:rPr>
              <a:t>语句和循环语句配合起来一起使用。</a:t>
            </a:r>
            <a:endParaRPr lang="en-US" altLang="zh-CN">
              <a:effectLst>
                <a:outerShdw blurRad="50800" dist="50800" dir="5400000" sx="1000" sy="1000" algn="ctr">
                  <a:srgbClr val="000000"/>
                </a:outerShdw>
              </a:effectLst>
            </a:endParaRPr>
          </a:p>
          <a:p>
            <a:pPr marL="285750" lvl="0" indent="-285750" algn="just">
              <a:lnSpc>
                <a:spcPct val="150000"/>
              </a:lnSpc>
              <a:buFont typeface="Arial" panose="020B0604020202020204" pitchFamily="34" charset="0"/>
              <a:buChar char="•"/>
            </a:pPr>
            <a:r>
              <a:rPr lang="zh-CN" altLang="zh-CN">
                <a:effectLst>
                  <a:outerShdw blurRad="50800" dist="50800" dir="5400000" sx="1000" sy="1000" algn="ctr">
                    <a:srgbClr val="000000"/>
                  </a:outerShdw>
                </a:effectLst>
              </a:rPr>
              <a:t>当</a:t>
            </a:r>
            <a:r>
              <a:rPr lang="en-US" altLang="zh-CN">
                <a:effectLst>
                  <a:outerShdw blurRad="50800" dist="50800" dir="5400000" sx="1000" sy="1000" algn="ctr">
                    <a:srgbClr val="000000"/>
                  </a:outerShdw>
                </a:effectLst>
              </a:rPr>
              <a:t>FETCH</a:t>
            </a:r>
            <a:r>
              <a:rPr lang="zh-CN" altLang="zh-CN">
                <a:effectLst>
                  <a:outerShdw blurRad="50800" dist="50800" dir="5400000" sx="1000" sy="1000" algn="ctr">
                    <a:srgbClr val="000000"/>
                  </a:outerShdw>
                </a:effectLst>
              </a:rPr>
              <a:t>语句检索出结果集中的最后一条记录后，若再次执行</a:t>
            </a:r>
            <a:r>
              <a:rPr lang="en-US" altLang="zh-CN">
                <a:effectLst>
                  <a:outerShdw blurRad="50800" dist="50800" dir="5400000" sx="1000" sy="1000" algn="ctr">
                    <a:srgbClr val="000000"/>
                  </a:outerShdw>
                </a:effectLst>
              </a:rPr>
              <a:t>FETCH</a:t>
            </a:r>
            <a:r>
              <a:rPr lang="zh-CN" altLang="zh-CN">
                <a:effectLst>
                  <a:outerShdw blurRad="50800" dist="50800" dir="5400000" sx="1000" sy="1000" algn="ctr">
                    <a:srgbClr val="000000"/>
                  </a:outerShdw>
                </a:effectLst>
              </a:rPr>
              <a:t>语句则会出现“</a:t>
            </a:r>
            <a:r>
              <a:rPr lang="en-US" altLang="zh-CN">
                <a:effectLst>
                  <a:outerShdw blurRad="50800" dist="50800" dir="5400000" sx="1000" sy="1000" algn="ctr">
                    <a:srgbClr val="000000"/>
                  </a:outerShdw>
                </a:effectLst>
              </a:rPr>
              <a:t>ERROR 1329(02000):No data to FETCH</a:t>
            </a:r>
            <a:r>
              <a:rPr lang="zh-CN" altLang="zh-CN">
                <a:effectLst>
                  <a:outerShdw blurRad="50800" dist="50800" dir="5400000" sx="1000" sy="1000" algn="ctr">
                    <a:srgbClr val="000000"/>
                  </a:outerShdw>
                </a:effectLst>
              </a:rPr>
              <a:t>”的报错。</a:t>
            </a:r>
            <a:r>
              <a:rPr lang="zh-CN" altLang="en-US">
                <a:effectLst>
                  <a:outerShdw blurRad="50800" dist="50800" dir="5400000" sx="1000" sy="1000" algn="ctr">
                    <a:srgbClr val="000000"/>
                  </a:outerShdw>
                </a:effectLst>
              </a:rPr>
              <a:t>此时可</a:t>
            </a:r>
            <a:r>
              <a:rPr lang="zh-CN" altLang="zh-CN">
                <a:effectLst>
                  <a:outerShdw blurRad="50800" dist="50800" dir="5400000" sx="1000" sy="1000" algn="ctr">
                    <a:srgbClr val="000000"/>
                  </a:outerShdw>
                </a:effectLst>
              </a:rPr>
              <a:t>使用错误处理程</a:t>
            </a:r>
            <a:r>
              <a:rPr lang="zh-CN" altLang="en-US">
                <a:effectLst>
                  <a:outerShdw blurRad="50800" dist="50800" dir="5400000" sx="1000" sy="1000" algn="ctr">
                    <a:srgbClr val="000000"/>
                  </a:outerShdw>
                </a:effectLst>
              </a:rPr>
              <a:t>序</a:t>
            </a:r>
            <a:r>
              <a:rPr lang="zh-CN" altLang="zh-CN">
                <a:effectLst>
                  <a:outerShdw blurRad="50800" dist="50800" dir="5400000" sx="1000" sy="1000" algn="ctr">
                    <a:srgbClr val="000000"/>
                  </a:outerShdw>
                </a:effectLst>
              </a:rPr>
              <a:t>“</a:t>
            </a:r>
            <a:r>
              <a:rPr lang="en-US" altLang="zh-CN">
                <a:effectLst>
                  <a:outerShdw blurRad="50800" dist="50800" dir="5400000" sx="1000" sy="1000" algn="ctr">
                    <a:srgbClr val="000000"/>
                  </a:outerShdw>
                </a:effectLst>
              </a:rPr>
              <a:t>DECLARE…HANDLER…</a:t>
            </a:r>
            <a:r>
              <a:rPr lang="zh-CN" altLang="zh-CN">
                <a:effectLst>
                  <a:outerShdw blurRad="50800" dist="50800" dir="5400000" sx="1000" sy="1000" algn="ctr">
                    <a:srgbClr val="000000"/>
                  </a:outerShdw>
                </a:effectLst>
              </a:rPr>
              <a:t>”结束对结果集的循环遍历。</a:t>
            </a:r>
            <a:endParaRPr lang="zh-CN" altLang="zh-CN"/>
          </a:p>
        </p:txBody>
      </p:sp>
    </p:spTree>
    <p:extLst>
      <p:ext uri="{BB962C8B-B14F-4D97-AF65-F5344CB8AC3E}">
        <p14:creationId xmlns:p14="http://schemas.microsoft.com/office/powerpoint/2010/main" val="178945562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1"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up)">
                                      <p:cBhvr>
                                        <p:cTn id="2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2" grpId="0"/>
      <p:bldP spid="9" grpId="0"/>
    </p:bld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BCE2F27-1948-4AAF-B7D2-B7B4F23C2784}"/>
              </a:ext>
            </a:extLst>
          </p:cNvPr>
          <p:cNvSpPr/>
          <p:nvPr/>
        </p:nvSpPr>
        <p:spPr>
          <a:xfrm>
            <a:off x="911214" y="1700464"/>
            <a:ext cx="10369571" cy="458459"/>
          </a:xfrm>
          <a:prstGeom prst="rect">
            <a:avLst/>
          </a:prstGeom>
        </p:spPr>
        <p:txBody>
          <a:bodyPr wrap="square">
            <a:spAutoFit/>
            <a:scene3d>
              <a:camera prst="orthographicFront"/>
              <a:lightRig rig="threePt" dir="t"/>
            </a:scene3d>
            <a:sp3d contourW="12700"/>
          </a:bodyPr>
          <a:lstStyle/>
          <a:p>
            <a:pPr>
              <a:lnSpc>
                <a:spcPct val="150000"/>
              </a:lnSpc>
            </a:pPr>
            <a:r>
              <a:rPr lang="zh-CN" altLang="zh-CN">
                <a:effectLst>
                  <a:outerShdw blurRad="50800" dist="50800" dir="5400000" sx="1000" sy="1000" algn="ctr">
                    <a:srgbClr val="000000"/>
                  </a:outerShdw>
                </a:effectLst>
              </a:rPr>
              <a:t>为节省</a:t>
            </a:r>
            <a:r>
              <a:rPr lang="en-US" altLang="zh-CN">
                <a:effectLst>
                  <a:outerShdw blurRad="50800" dist="50800" dir="5400000" sx="1000" sy="1000" algn="ctr">
                    <a:srgbClr val="000000"/>
                  </a:outerShdw>
                </a:effectLst>
              </a:rPr>
              <a:t>MySQL</a:t>
            </a:r>
            <a:r>
              <a:rPr lang="zh-CN" altLang="zh-CN">
                <a:effectLst>
                  <a:outerShdw blurRad="50800" dist="50800" dir="5400000" sx="1000" sy="1000" algn="ctr">
                    <a:srgbClr val="000000"/>
                  </a:outerShdw>
                </a:effectLst>
              </a:rPr>
              <a:t>服务器的内存资源，应在完成数据检索之后关闭游标。关闭游标的基本语法格式为：</a:t>
            </a:r>
            <a:endParaRPr lang="en-US" altLang="zh-CN">
              <a:effectLst>
                <a:outerShdw blurRad="50800" dist="50800" dir="5400000" sx="1000" sy="1000" algn="ctr">
                  <a:srgbClr val="000000"/>
                </a:outerShdw>
              </a:effectLst>
            </a:endParaRPr>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1949573"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a:solidFill>
                  <a:srgbClr val="228EB0"/>
                </a:solidFill>
                <a:latin typeface="+mn-ea"/>
              </a:rPr>
              <a:t>4 </a:t>
            </a:r>
            <a:r>
              <a:rPr lang="zh-CN" altLang="en-US" sz="2800" b="1">
                <a:solidFill>
                  <a:srgbClr val="228EB0"/>
                </a:solidFill>
                <a:latin typeface="+mn-ea"/>
              </a:rPr>
              <a:t>关闭游标</a:t>
            </a:r>
            <a:endParaRPr lang="zh-CN" altLang="en-US" sz="2800" b="1" dirty="0">
              <a:solidFill>
                <a:srgbClr val="228EB0"/>
              </a:solidFill>
              <a:latin typeface="+mn-ea"/>
            </a:endParaRPr>
          </a:p>
        </p:txBody>
      </p:sp>
      <p:sp>
        <p:nvSpPr>
          <p:cNvPr id="9" name="矩形 8">
            <a:extLst>
              <a:ext uri="{FF2B5EF4-FFF2-40B4-BE49-F238E27FC236}">
                <a16:creationId xmlns:a16="http://schemas.microsoft.com/office/drawing/2014/main" id="{CD2B995D-A3D7-476E-829C-BE43F4525695}"/>
              </a:ext>
            </a:extLst>
          </p:cNvPr>
          <p:cNvSpPr/>
          <p:nvPr/>
        </p:nvSpPr>
        <p:spPr>
          <a:xfrm>
            <a:off x="911214" y="3625625"/>
            <a:ext cx="10369571" cy="1289456"/>
          </a:xfrm>
          <a:prstGeom prst="rect">
            <a:avLst/>
          </a:prstGeom>
        </p:spPr>
        <p:txBody>
          <a:bodyPr wrap="square">
            <a:spAutoFit/>
            <a:scene3d>
              <a:camera prst="orthographicFront"/>
              <a:lightRig rig="threePt" dir="t"/>
            </a:scene3d>
            <a:sp3d contourW="12700"/>
          </a:bodyPr>
          <a:lstStyle/>
          <a:p>
            <a:pPr lvl="0">
              <a:lnSpc>
                <a:spcPct val="150000"/>
              </a:lnSpc>
            </a:pPr>
            <a:r>
              <a:rPr lang="zh-CN" altLang="en-US" b="1">
                <a:solidFill>
                  <a:srgbClr val="0069B8"/>
                </a:solidFill>
              </a:rPr>
              <a:t>注意：</a:t>
            </a:r>
            <a:endParaRPr lang="en-US" altLang="zh-CN" b="1">
              <a:solidFill>
                <a:srgbClr val="0069B8"/>
              </a:solidFill>
            </a:endParaRPr>
          </a:p>
          <a:p>
            <a:pPr marL="285750" lvl="0" indent="-285750">
              <a:lnSpc>
                <a:spcPct val="150000"/>
              </a:lnSpc>
              <a:buFont typeface="Arial" panose="020B0604020202020204" pitchFamily="34" charset="0"/>
              <a:buChar char="•"/>
            </a:pPr>
            <a:r>
              <a:rPr lang="zh-CN" altLang="zh-CN">
                <a:effectLst>
                  <a:outerShdw blurRad="50800" dist="50800" dir="5400000" sx="1000" sy="1000" algn="ctr">
                    <a:srgbClr val="000000"/>
                  </a:outerShdw>
                </a:effectLst>
              </a:rPr>
              <a:t>关闭游标后若需要利用游标再次检索数据，无需重新定义游标。只需要再次打开游标即可。</a:t>
            </a:r>
            <a:endParaRPr lang="en-US" altLang="zh-CN">
              <a:effectLst>
                <a:outerShdw blurRad="50800" dist="50800" dir="5400000" sx="1000" sy="1000" algn="ctr">
                  <a:srgbClr val="000000"/>
                </a:outerShdw>
              </a:effectLst>
            </a:endParaRPr>
          </a:p>
          <a:p>
            <a:pPr marL="285750" lvl="0" indent="-285750">
              <a:lnSpc>
                <a:spcPct val="150000"/>
              </a:lnSpc>
              <a:buFont typeface="Arial" panose="020B0604020202020204" pitchFamily="34" charset="0"/>
              <a:buChar char="•"/>
            </a:pPr>
            <a:r>
              <a:rPr lang="zh-CN" altLang="zh-CN">
                <a:effectLst>
                  <a:outerShdw blurRad="50800" dist="50800" dir="5400000" sx="1000" sy="1000" algn="ctr">
                    <a:srgbClr val="000000"/>
                  </a:outerShdw>
                </a:effectLst>
              </a:rPr>
              <a:t>即便用户没有关闭游标，游标也会在程序最后的</a:t>
            </a:r>
            <a:r>
              <a:rPr lang="en-US" altLang="zh-CN">
                <a:effectLst>
                  <a:outerShdw blurRad="50800" dist="50800" dir="5400000" sx="1000" sy="1000" algn="ctr">
                    <a:srgbClr val="000000"/>
                  </a:outerShdw>
                </a:effectLst>
              </a:rPr>
              <a:t>END</a:t>
            </a:r>
            <a:r>
              <a:rPr lang="zh-CN" altLang="zh-CN">
                <a:effectLst>
                  <a:outerShdw blurRad="50800" dist="50800" dir="5400000" sx="1000" sy="1000" algn="ctr">
                    <a:srgbClr val="000000"/>
                  </a:outerShdw>
                </a:effectLst>
              </a:rPr>
              <a:t>处自动关闭。</a:t>
            </a:r>
            <a:endParaRPr lang="zh-CN" altLang="zh-CN"/>
          </a:p>
        </p:txBody>
      </p:sp>
      <p:sp>
        <p:nvSpPr>
          <p:cNvPr id="11" name="矩形 10">
            <a:extLst>
              <a:ext uri="{FF2B5EF4-FFF2-40B4-BE49-F238E27FC236}">
                <a16:creationId xmlns:a16="http://schemas.microsoft.com/office/drawing/2014/main" id="{38D22691-778C-4B78-A241-0672910F6BFE}"/>
              </a:ext>
            </a:extLst>
          </p:cNvPr>
          <p:cNvSpPr/>
          <p:nvPr/>
        </p:nvSpPr>
        <p:spPr>
          <a:xfrm>
            <a:off x="2344208" y="2660749"/>
            <a:ext cx="7503582" cy="594394"/>
          </a:xfrm>
          <a:prstGeom prst="rect">
            <a:avLst/>
          </a:prstGeom>
          <a:solidFill>
            <a:schemeClr val="accent1">
              <a:lumMod val="20000"/>
              <a:lumOff val="80000"/>
            </a:schemeClr>
          </a:solidFill>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r>
              <a:rPr lang="en-US" altLang="zh-CN" b="1"/>
              <a:t>CLOSE &lt;</a:t>
            </a:r>
            <a:r>
              <a:rPr lang="zh-CN" altLang="zh-CN" b="1"/>
              <a:t>游标名称</a:t>
            </a:r>
            <a:r>
              <a:rPr lang="en-US" altLang="zh-CN" b="1"/>
              <a:t>&gt;</a:t>
            </a:r>
            <a:endParaRPr lang="zh-CN" altLang="zh-CN" b="1"/>
          </a:p>
        </p:txBody>
      </p:sp>
    </p:spTree>
    <p:extLst>
      <p:ext uri="{BB962C8B-B14F-4D97-AF65-F5344CB8AC3E}">
        <p14:creationId xmlns:p14="http://schemas.microsoft.com/office/powerpoint/2010/main" val="225177979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left)">
                                      <p:cBhvr>
                                        <p:cTn id="21" dur="500"/>
                                        <p:tgtEl>
                                          <p:spTgt spid="11"/>
                                        </p:tgtEl>
                                      </p:cBhvr>
                                    </p:animEffect>
                                  </p:childTnLst>
                                </p:cTn>
                              </p:par>
                            </p:childTnLst>
                          </p:cTn>
                        </p:par>
                        <p:par>
                          <p:cTn id="22" fill="hold">
                            <p:stCondLst>
                              <p:cond delay="2500"/>
                            </p:stCondLst>
                            <p:childTnLst>
                              <p:par>
                                <p:cTn id="23" presetID="22" presetClass="entr" presetSubtype="1"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up)">
                                      <p:cBhvr>
                                        <p:cTn id="2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2" grpId="0"/>
      <p:bldP spid="9" grpId="0"/>
      <p:bldP spid="11" grpId="0" animBg="1"/>
    </p:bld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占位符 6"/>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a:xfrm>
            <a:off x="1400626" y="1268413"/>
            <a:ext cx="3889830" cy="3889830"/>
          </a:xfrm>
        </p:spPr>
      </p:pic>
      <p:sp>
        <p:nvSpPr>
          <p:cNvPr id="5" name="矩形 4"/>
          <p:cNvSpPr/>
          <p:nvPr/>
        </p:nvSpPr>
        <p:spPr>
          <a:xfrm>
            <a:off x="5013098" y="1064419"/>
            <a:ext cx="580573" cy="58057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prstClr val="white"/>
              </a:solidFill>
              <a:effectLst/>
              <a:uLnTx/>
              <a:uFillTx/>
              <a:latin typeface="Arial"/>
              <a:ea typeface="微软雅黑"/>
              <a:cs typeface="+mn-cs"/>
            </a:endParaRPr>
          </a:p>
        </p:txBody>
      </p:sp>
      <p:sp>
        <p:nvSpPr>
          <p:cNvPr id="3" name="矩形 2"/>
          <p:cNvSpPr/>
          <p:nvPr/>
        </p:nvSpPr>
        <p:spPr>
          <a:xfrm>
            <a:off x="1097411" y="4486951"/>
            <a:ext cx="1001492" cy="1001492"/>
          </a:xfrm>
          <a:prstGeom prst="rect">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prstClr val="white"/>
              </a:solidFill>
              <a:effectLst/>
              <a:uLnTx/>
              <a:uFillTx/>
              <a:latin typeface="Arial"/>
              <a:ea typeface="微软雅黑"/>
              <a:cs typeface="+mn-cs"/>
            </a:endParaRPr>
          </a:p>
        </p:txBody>
      </p:sp>
      <p:sp>
        <p:nvSpPr>
          <p:cNvPr id="4" name="矩形 3"/>
          <p:cNvSpPr/>
          <p:nvPr/>
        </p:nvSpPr>
        <p:spPr>
          <a:xfrm>
            <a:off x="4305070" y="4136571"/>
            <a:ext cx="1624015" cy="162401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prstClr val="white"/>
              </a:solidFill>
              <a:effectLst/>
              <a:uLnTx/>
              <a:uFillTx/>
              <a:latin typeface="Arial"/>
              <a:ea typeface="微软雅黑"/>
              <a:cs typeface="+mn-cs"/>
            </a:endParaRPr>
          </a:p>
        </p:txBody>
      </p:sp>
      <p:sp>
        <p:nvSpPr>
          <p:cNvPr id="11" name="椭圆 10"/>
          <p:cNvSpPr/>
          <p:nvPr/>
        </p:nvSpPr>
        <p:spPr>
          <a:xfrm>
            <a:off x="8473899" y="2146925"/>
            <a:ext cx="1116000" cy="1116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prstClr val="white"/>
              </a:solidFill>
              <a:effectLst/>
              <a:uLnTx/>
              <a:uFillTx/>
              <a:latin typeface="Arial"/>
              <a:ea typeface="微软雅黑"/>
              <a:cs typeface="+mn-cs"/>
            </a:endParaRPr>
          </a:p>
        </p:txBody>
      </p:sp>
      <p:grpSp>
        <p:nvGrpSpPr>
          <p:cNvPr id="21" name="组合 20"/>
          <p:cNvGrpSpPr/>
          <p:nvPr/>
        </p:nvGrpSpPr>
        <p:grpSpPr>
          <a:xfrm>
            <a:off x="8077899" y="3438138"/>
            <a:ext cx="1908000" cy="698433"/>
            <a:chOff x="9580795" y="3089795"/>
            <a:chExt cx="1908000" cy="698433"/>
          </a:xfrm>
        </p:grpSpPr>
        <p:sp>
          <p:nvSpPr>
            <p:cNvPr id="14" name="文本框 13"/>
            <p:cNvSpPr txBox="1"/>
            <p:nvPr/>
          </p:nvSpPr>
          <p:spPr>
            <a:xfrm>
              <a:off x="9621724" y="3089795"/>
              <a:ext cx="1826142" cy="584775"/>
            </a:xfrm>
            <a:prstGeom prst="rect">
              <a:avLst/>
            </a:prstGeom>
            <a:noFill/>
          </p:spPr>
          <p:txBody>
            <a:bodyPr wrap="none" rtlCol="0">
              <a:spAutoFit/>
              <a:scene3d>
                <a:camera prst="orthographicFront"/>
                <a:lightRig rig="threePt" dir="t"/>
              </a:scene3d>
              <a:sp3d contourW="12700"/>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smtClean="0">
                  <a:ln>
                    <a:noFill/>
                  </a:ln>
                  <a:solidFill>
                    <a:prstClr val="black"/>
                  </a:solidFill>
                  <a:effectLst/>
                  <a:uLnTx/>
                  <a:uFillTx/>
                  <a:latin typeface="Arial"/>
                  <a:ea typeface="微软雅黑"/>
                  <a:cs typeface="+mn-cs"/>
                </a:rPr>
                <a:t>任务实践</a:t>
              </a:r>
            </a:p>
          </p:txBody>
        </p:sp>
        <p:cxnSp>
          <p:nvCxnSpPr>
            <p:cNvPr id="18" name="直接连接符 17"/>
            <p:cNvCxnSpPr/>
            <p:nvPr/>
          </p:nvCxnSpPr>
          <p:spPr>
            <a:xfrm>
              <a:off x="9580795" y="3788228"/>
              <a:ext cx="1908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7" name="椭圆 47"/>
          <p:cNvSpPr/>
          <p:nvPr/>
        </p:nvSpPr>
        <p:spPr>
          <a:xfrm>
            <a:off x="8715051" y="2367529"/>
            <a:ext cx="715888" cy="715888"/>
          </a:xfrm>
          <a:custGeom>
            <a:avLst/>
            <a:gdLst>
              <a:gd name="connsiteX0" fmla="*/ 157638 w 338138"/>
              <a:gd name="connsiteY0" fmla="*/ 144463 h 338138"/>
              <a:gd name="connsiteX1" fmla="*/ 165544 w 338138"/>
              <a:gd name="connsiteY1" fmla="*/ 148443 h 338138"/>
              <a:gd name="connsiteX2" fmla="*/ 249865 w 338138"/>
              <a:gd name="connsiteY2" fmla="*/ 233341 h 338138"/>
              <a:gd name="connsiteX3" fmla="*/ 280167 w 338138"/>
              <a:gd name="connsiteY3" fmla="*/ 232015 h 338138"/>
              <a:gd name="connsiteX4" fmla="*/ 286755 w 338138"/>
              <a:gd name="connsiteY4" fmla="*/ 234668 h 338138"/>
              <a:gd name="connsiteX5" fmla="*/ 335503 w 338138"/>
              <a:gd name="connsiteY5" fmla="*/ 283750 h 338138"/>
              <a:gd name="connsiteX6" fmla="*/ 338138 w 338138"/>
              <a:gd name="connsiteY6" fmla="*/ 293036 h 338138"/>
              <a:gd name="connsiteX7" fmla="*/ 330233 w 338138"/>
              <a:gd name="connsiteY7" fmla="*/ 298342 h 338138"/>
              <a:gd name="connsiteX8" fmla="*/ 311788 w 338138"/>
              <a:gd name="connsiteY8" fmla="*/ 303648 h 338138"/>
              <a:gd name="connsiteX9" fmla="*/ 303883 w 338138"/>
              <a:gd name="connsiteY9" fmla="*/ 310281 h 338138"/>
              <a:gd name="connsiteX10" fmla="*/ 299930 w 338138"/>
              <a:gd name="connsiteY10" fmla="*/ 331505 h 338138"/>
              <a:gd name="connsiteX11" fmla="*/ 293343 w 338138"/>
              <a:gd name="connsiteY11" fmla="*/ 338138 h 338138"/>
              <a:gd name="connsiteX12" fmla="*/ 290708 w 338138"/>
              <a:gd name="connsiteY12" fmla="*/ 338138 h 338138"/>
              <a:gd name="connsiteX13" fmla="*/ 284120 w 338138"/>
              <a:gd name="connsiteY13" fmla="*/ 335485 h 338138"/>
              <a:gd name="connsiteX14" fmla="*/ 235372 w 338138"/>
              <a:gd name="connsiteY14" fmla="*/ 286403 h 338138"/>
              <a:gd name="connsiteX15" fmla="*/ 232737 w 338138"/>
              <a:gd name="connsiteY15" fmla="*/ 279770 h 338138"/>
              <a:gd name="connsiteX16" fmla="*/ 234054 w 338138"/>
              <a:gd name="connsiteY16" fmla="*/ 249260 h 338138"/>
              <a:gd name="connsiteX17" fmla="*/ 149733 w 338138"/>
              <a:gd name="connsiteY17" fmla="*/ 164361 h 338138"/>
              <a:gd name="connsiteX18" fmla="*/ 149733 w 338138"/>
              <a:gd name="connsiteY18" fmla="*/ 148443 h 338138"/>
              <a:gd name="connsiteX19" fmla="*/ 157638 w 338138"/>
              <a:gd name="connsiteY19" fmla="*/ 144463 h 338138"/>
              <a:gd name="connsiteX20" fmla="*/ 145922 w 338138"/>
              <a:gd name="connsiteY20" fmla="*/ 120650 h 338138"/>
              <a:gd name="connsiteX21" fmla="*/ 169863 w 338138"/>
              <a:gd name="connsiteY21" fmla="*/ 137383 h 338138"/>
              <a:gd name="connsiteX22" fmla="*/ 157893 w 338138"/>
              <a:gd name="connsiteY22" fmla="*/ 133522 h 338138"/>
              <a:gd name="connsiteX23" fmla="*/ 141931 w 338138"/>
              <a:gd name="connsiteY23" fmla="*/ 141245 h 338138"/>
              <a:gd name="connsiteX24" fmla="*/ 137941 w 338138"/>
              <a:gd name="connsiteY24" fmla="*/ 168275 h 338138"/>
              <a:gd name="connsiteX25" fmla="*/ 120650 w 338138"/>
              <a:gd name="connsiteY25" fmla="*/ 145106 h 338138"/>
              <a:gd name="connsiteX26" fmla="*/ 145922 w 338138"/>
              <a:gd name="connsiteY26" fmla="*/ 120650 h 338138"/>
              <a:gd name="connsiteX27" fmla="*/ 146051 w 338138"/>
              <a:gd name="connsiteY27" fmla="*/ 60325 h 338138"/>
              <a:gd name="connsiteX28" fmla="*/ 230188 w 338138"/>
              <a:gd name="connsiteY28" fmla="*/ 145257 h 338138"/>
              <a:gd name="connsiteX29" fmla="*/ 219671 w 338138"/>
              <a:gd name="connsiteY29" fmla="*/ 186395 h 338138"/>
              <a:gd name="connsiteX30" fmla="*/ 193378 w 338138"/>
              <a:gd name="connsiteY30" fmla="*/ 161181 h 338138"/>
              <a:gd name="connsiteX31" fmla="*/ 196007 w 338138"/>
              <a:gd name="connsiteY31" fmla="*/ 145257 h 338138"/>
              <a:gd name="connsiteX32" fmla="*/ 146051 w 338138"/>
              <a:gd name="connsiteY32" fmla="*/ 94828 h 338138"/>
              <a:gd name="connsiteX33" fmla="*/ 96094 w 338138"/>
              <a:gd name="connsiteY33" fmla="*/ 145257 h 338138"/>
              <a:gd name="connsiteX34" fmla="*/ 146051 w 338138"/>
              <a:gd name="connsiteY34" fmla="*/ 195685 h 338138"/>
              <a:gd name="connsiteX35" fmla="*/ 161827 w 338138"/>
              <a:gd name="connsiteY35" fmla="*/ 193031 h 338138"/>
              <a:gd name="connsiteX36" fmla="*/ 188119 w 338138"/>
              <a:gd name="connsiteY36" fmla="*/ 219572 h 338138"/>
              <a:gd name="connsiteX37" fmla="*/ 146051 w 338138"/>
              <a:gd name="connsiteY37" fmla="*/ 230188 h 338138"/>
              <a:gd name="connsiteX38" fmla="*/ 61913 w 338138"/>
              <a:gd name="connsiteY38" fmla="*/ 145257 h 338138"/>
              <a:gd name="connsiteX39" fmla="*/ 146051 w 338138"/>
              <a:gd name="connsiteY39" fmla="*/ 60325 h 338138"/>
              <a:gd name="connsiteX40" fmla="*/ 145257 w 338138"/>
              <a:gd name="connsiteY40" fmla="*/ 0 h 338138"/>
              <a:gd name="connsiteX41" fmla="*/ 290513 w 338138"/>
              <a:gd name="connsiteY41" fmla="*/ 145257 h 338138"/>
              <a:gd name="connsiteX42" fmla="*/ 269385 w 338138"/>
              <a:gd name="connsiteY42" fmla="*/ 221846 h 338138"/>
              <a:gd name="connsiteX43" fmla="*/ 254859 w 338138"/>
              <a:gd name="connsiteY43" fmla="*/ 221846 h 338138"/>
              <a:gd name="connsiteX44" fmla="*/ 239013 w 338138"/>
              <a:gd name="connsiteY44" fmla="*/ 206000 h 338138"/>
              <a:gd name="connsiteX45" fmla="*/ 256180 w 338138"/>
              <a:gd name="connsiteY45" fmla="*/ 145257 h 338138"/>
              <a:gd name="connsiteX46" fmla="*/ 145257 w 338138"/>
              <a:gd name="connsiteY46" fmla="*/ 34333 h 338138"/>
              <a:gd name="connsiteX47" fmla="*/ 34333 w 338138"/>
              <a:gd name="connsiteY47" fmla="*/ 145257 h 338138"/>
              <a:gd name="connsiteX48" fmla="*/ 145257 w 338138"/>
              <a:gd name="connsiteY48" fmla="*/ 256180 h 338138"/>
              <a:gd name="connsiteX49" fmla="*/ 206000 w 338138"/>
              <a:gd name="connsiteY49" fmla="*/ 239013 h 338138"/>
              <a:gd name="connsiteX50" fmla="*/ 221847 w 338138"/>
              <a:gd name="connsiteY50" fmla="*/ 254859 h 338138"/>
              <a:gd name="connsiteX51" fmla="*/ 221847 w 338138"/>
              <a:gd name="connsiteY51" fmla="*/ 269385 h 338138"/>
              <a:gd name="connsiteX52" fmla="*/ 145257 w 338138"/>
              <a:gd name="connsiteY52" fmla="*/ 290513 h 338138"/>
              <a:gd name="connsiteX53" fmla="*/ 0 w 338138"/>
              <a:gd name="connsiteY53" fmla="*/ 145257 h 338138"/>
              <a:gd name="connsiteX54" fmla="*/ 145257 w 338138"/>
              <a:gd name="connsiteY5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38138" h="338138">
                <a:moveTo>
                  <a:pt x="157638" y="144463"/>
                </a:moveTo>
                <a:cubicBezTo>
                  <a:pt x="160273" y="144463"/>
                  <a:pt x="162908" y="145790"/>
                  <a:pt x="165544" y="148443"/>
                </a:cubicBezTo>
                <a:cubicBezTo>
                  <a:pt x="165544" y="148443"/>
                  <a:pt x="165544" y="148443"/>
                  <a:pt x="249865" y="233341"/>
                </a:cubicBezTo>
                <a:cubicBezTo>
                  <a:pt x="249865" y="233341"/>
                  <a:pt x="249865" y="233341"/>
                  <a:pt x="280167" y="232015"/>
                </a:cubicBezTo>
                <a:cubicBezTo>
                  <a:pt x="282803" y="232015"/>
                  <a:pt x="285438" y="233341"/>
                  <a:pt x="286755" y="234668"/>
                </a:cubicBezTo>
                <a:cubicBezTo>
                  <a:pt x="286755" y="234668"/>
                  <a:pt x="286755" y="234668"/>
                  <a:pt x="335503" y="283750"/>
                </a:cubicBezTo>
                <a:cubicBezTo>
                  <a:pt x="338138" y="286403"/>
                  <a:pt x="338138" y="289056"/>
                  <a:pt x="338138" y="293036"/>
                </a:cubicBezTo>
                <a:cubicBezTo>
                  <a:pt x="336821" y="295689"/>
                  <a:pt x="334186" y="298342"/>
                  <a:pt x="330233" y="298342"/>
                </a:cubicBezTo>
                <a:cubicBezTo>
                  <a:pt x="330233" y="298342"/>
                  <a:pt x="330233" y="298342"/>
                  <a:pt x="311788" y="303648"/>
                </a:cubicBezTo>
                <a:cubicBezTo>
                  <a:pt x="307835" y="303648"/>
                  <a:pt x="305200" y="306301"/>
                  <a:pt x="303883" y="310281"/>
                </a:cubicBezTo>
                <a:cubicBezTo>
                  <a:pt x="303883" y="310281"/>
                  <a:pt x="303883" y="310281"/>
                  <a:pt x="299930" y="331505"/>
                </a:cubicBezTo>
                <a:cubicBezTo>
                  <a:pt x="298613" y="334158"/>
                  <a:pt x="295978" y="336812"/>
                  <a:pt x="293343" y="338138"/>
                </a:cubicBezTo>
                <a:cubicBezTo>
                  <a:pt x="292025" y="338138"/>
                  <a:pt x="292025" y="338138"/>
                  <a:pt x="290708" y="338138"/>
                </a:cubicBezTo>
                <a:cubicBezTo>
                  <a:pt x="288073" y="338138"/>
                  <a:pt x="285438" y="336812"/>
                  <a:pt x="284120" y="335485"/>
                </a:cubicBezTo>
                <a:cubicBezTo>
                  <a:pt x="284120" y="335485"/>
                  <a:pt x="284120" y="335485"/>
                  <a:pt x="235372" y="286403"/>
                </a:cubicBezTo>
                <a:cubicBezTo>
                  <a:pt x="232737" y="283750"/>
                  <a:pt x="232737" y="281097"/>
                  <a:pt x="232737" y="279770"/>
                </a:cubicBezTo>
                <a:cubicBezTo>
                  <a:pt x="232737" y="279770"/>
                  <a:pt x="232737" y="279770"/>
                  <a:pt x="234054" y="249260"/>
                </a:cubicBezTo>
                <a:cubicBezTo>
                  <a:pt x="234054" y="249260"/>
                  <a:pt x="234054" y="249260"/>
                  <a:pt x="149733" y="164361"/>
                </a:cubicBezTo>
                <a:cubicBezTo>
                  <a:pt x="144463" y="159055"/>
                  <a:pt x="144463" y="152422"/>
                  <a:pt x="149733" y="148443"/>
                </a:cubicBezTo>
                <a:cubicBezTo>
                  <a:pt x="151051" y="145790"/>
                  <a:pt x="155003" y="144463"/>
                  <a:pt x="157638" y="144463"/>
                </a:cubicBezTo>
                <a:close/>
                <a:moveTo>
                  <a:pt x="145922" y="120650"/>
                </a:moveTo>
                <a:cubicBezTo>
                  <a:pt x="157893" y="120650"/>
                  <a:pt x="167203" y="128373"/>
                  <a:pt x="169863" y="137383"/>
                </a:cubicBezTo>
                <a:cubicBezTo>
                  <a:pt x="167203" y="134809"/>
                  <a:pt x="161883" y="133522"/>
                  <a:pt x="157893" y="133522"/>
                </a:cubicBezTo>
                <a:cubicBezTo>
                  <a:pt x="151242" y="133522"/>
                  <a:pt x="145922" y="136096"/>
                  <a:pt x="141931" y="141245"/>
                </a:cubicBezTo>
                <a:cubicBezTo>
                  <a:pt x="133951" y="147680"/>
                  <a:pt x="132620" y="160552"/>
                  <a:pt x="137941" y="168275"/>
                </a:cubicBezTo>
                <a:cubicBezTo>
                  <a:pt x="128630" y="165701"/>
                  <a:pt x="120650" y="156691"/>
                  <a:pt x="120650" y="145106"/>
                </a:cubicBezTo>
                <a:cubicBezTo>
                  <a:pt x="120650" y="132234"/>
                  <a:pt x="132620" y="120650"/>
                  <a:pt x="145922" y="120650"/>
                </a:cubicBezTo>
                <a:close/>
                <a:moveTo>
                  <a:pt x="146051" y="60325"/>
                </a:moveTo>
                <a:cubicBezTo>
                  <a:pt x="192063" y="60325"/>
                  <a:pt x="230188" y="98810"/>
                  <a:pt x="230188" y="145257"/>
                </a:cubicBezTo>
                <a:cubicBezTo>
                  <a:pt x="230188" y="159854"/>
                  <a:pt x="226244" y="174452"/>
                  <a:pt x="219671" y="186395"/>
                </a:cubicBezTo>
                <a:lnTo>
                  <a:pt x="193378" y="161181"/>
                </a:lnTo>
                <a:cubicBezTo>
                  <a:pt x="196007" y="155873"/>
                  <a:pt x="196007" y="150565"/>
                  <a:pt x="196007" y="145257"/>
                </a:cubicBezTo>
                <a:cubicBezTo>
                  <a:pt x="196007" y="117388"/>
                  <a:pt x="173658" y="94828"/>
                  <a:pt x="146051" y="94828"/>
                </a:cubicBezTo>
                <a:cubicBezTo>
                  <a:pt x="118443" y="94828"/>
                  <a:pt x="96094" y="117388"/>
                  <a:pt x="96094" y="145257"/>
                </a:cubicBezTo>
                <a:cubicBezTo>
                  <a:pt x="96094" y="173125"/>
                  <a:pt x="118443" y="195685"/>
                  <a:pt x="146051" y="195685"/>
                </a:cubicBezTo>
                <a:cubicBezTo>
                  <a:pt x="151309" y="195685"/>
                  <a:pt x="156568" y="194358"/>
                  <a:pt x="161827" y="193031"/>
                </a:cubicBezTo>
                <a:cubicBezTo>
                  <a:pt x="161827" y="193031"/>
                  <a:pt x="161827" y="193031"/>
                  <a:pt x="188119" y="219572"/>
                </a:cubicBezTo>
                <a:cubicBezTo>
                  <a:pt x="174973" y="226207"/>
                  <a:pt x="161827" y="230188"/>
                  <a:pt x="146051" y="230188"/>
                </a:cubicBezTo>
                <a:cubicBezTo>
                  <a:pt x="100038" y="230188"/>
                  <a:pt x="61913" y="191703"/>
                  <a:pt x="61913" y="145257"/>
                </a:cubicBezTo>
                <a:cubicBezTo>
                  <a:pt x="61913" y="98810"/>
                  <a:pt x="100038" y="60325"/>
                  <a:pt x="146051" y="60325"/>
                </a:cubicBezTo>
                <a:close/>
                <a:moveTo>
                  <a:pt x="145257" y="0"/>
                </a:moveTo>
                <a:cubicBezTo>
                  <a:pt x="225808" y="0"/>
                  <a:pt x="290513" y="64705"/>
                  <a:pt x="290513" y="145257"/>
                </a:cubicBezTo>
                <a:cubicBezTo>
                  <a:pt x="290513" y="172987"/>
                  <a:pt x="282590" y="199398"/>
                  <a:pt x="269385" y="221846"/>
                </a:cubicBezTo>
                <a:cubicBezTo>
                  <a:pt x="269385" y="221846"/>
                  <a:pt x="269385" y="221846"/>
                  <a:pt x="254859" y="221846"/>
                </a:cubicBezTo>
                <a:cubicBezTo>
                  <a:pt x="254859" y="221846"/>
                  <a:pt x="254859" y="221846"/>
                  <a:pt x="239013" y="206000"/>
                </a:cubicBezTo>
                <a:cubicBezTo>
                  <a:pt x="249577" y="188833"/>
                  <a:pt x="256180" y="167705"/>
                  <a:pt x="256180" y="145257"/>
                </a:cubicBezTo>
                <a:cubicBezTo>
                  <a:pt x="256180" y="84513"/>
                  <a:pt x="207321" y="34333"/>
                  <a:pt x="145257" y="34333"/>
                </a:cubicBezTo>
                <a:cubicBezTo>
                  <a:pt x="84513" y="34333"/>
                  <a:pt x="34333" y="84513"/>
                  <a:pt x="34333" y="145257"/>
                </a:cubicBezTo>
                <a:cubicBezTo>
                  <a:pt x="34333" y="207321"/>
                  <a:pt x="84513" y="256180"/>
                  <a:pt x="145257" y="256180"/>
                </a:cubicBezTo>
                <a:cubicBezTo>
                  <a:pt x="167705" y="256180"/>
                  <a:pt x="188834" y="249577"/>
                  <a:pt x="206000" y="239013"/>
                </a:cubicBezTo>
                <a:cubicBezTo>
                  <a:pt x="206000" y="239013"/>
                  <a:pt x="206000" y="239013"/>
                  <a:pt x="221847" y="254859"/>
                </a:cubicBezTo>
                <a:cubicBezTo>
                  <a:pt x="221847" y="254859"/>
                  <a:pt x="221847" y="254859"/>
                  <a:pt x="221847" y="269385"/>
                </a:cubicBezTo>
                <a:cubicBezTo>
                  <a:pt x="199398" y="282590"/>
                  <a:pt x="172988" y="290513"/>
                  <a:pt x="145257" y="290513"/>
                </a:cubicBezTo>
                <a:cubicBezTo>
                  <a:pt x="64705" y="290513"/>
                  <a:pt x="0" y="225808"/>
                  <a:pt x="0" y="145257"/>
                </a:cubicBezTo>
                <a:cubicBezTo>
                  <a:pt x="0" y="64705"/>
                  <a:pt x="64705" y="0"/>
                  <a:pt x="14525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231992232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withEffect">
                                  <p:stCondLst>
                                    <p:cond delay="25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0-#ppt_w/2"/>
                                          </p:val>
                                        </p:tav>
                                        <p:tav tm="100000">
                                          <p:val>
                                            <p:strVal val="#ppt_x"/>
                                          </p:val>
                                        </p:tav>
                                      </p:tavLst>
                                    </p:anim>
                                    <p:anim calcmode="lin" valueType="num">
                                      <p:cBhvr additive="base">
                                        <p:cTn id="8" dur="10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ppt_x"/>
                                          </p:val>
                                        </p:tav>
                                        <p:tav tm="100000">
                                          <p:val>
                                            <p:strVal val="#ppt_x"/>
                                          </p:val>
                                        </p:tav>
                                      </p:tavLst>
                                    </p:anim>
                                    <p:anim calcmode="lin" valueType="num">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6" decel="100000" fill="hold" grpId="0" nodeType="withEffect">
                                  <p:stCondLst>
                                    <p:cond delay="25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1000" fill="hold"/>
                                        <p:tgtEl>
                                          <p:spTgt spid="4"/>
                                        </p:tgtEl>
                                        <p:attrNameLst>
                                          <p:attrName>ppt_x</p:attrName>
                                        </p:attrNameLst>
                                      </p:cBhvr>
                                      <p:tavLst>
                                        <p:tav tm="0">
                                          <p:val>
                                            <p:strVal val="1+#ppt_w/2"/>
                                          </p:val>
                                        </p:tav>
                                        <p:tav tm="100000">
                                          <p:val>
                                            <p:strVal val="#ppt_x"/>
                                          </p:val>
                                        </p:tav>
                                      </p:tavLst>
                                    </p:anim>
                                    <p:anim calcmode="lin" valueType="num">
                                      <p:cBhvr additive="base">
                                        <p:cTn id="16" dur="1000" fill="hold"/>
                                        <p:tgtEl>
                                          <p:spTgt spid="4"/>
                                        </p:tgtEl>
                                        <p:attrNameLst>
                                          <p:attrName>ppt_y</p:attrName>
                                        </p:attrNameLst>
                                      </p:cBhvr>
                                      <p:tavLst>
                                        <p:tav tm="0">
                                          <p:val>
                                            <p:strVal val="1+#ppt_h/2"/>
                                          </p:val>
                                        </p:tav>
                                        <p:tav tm="100000">
                                          <p:val>
                                            <p:strVal val="#ppt_y"/>
                                          </p:val>
                                        </p:tav>
                                      </p:tavLst>
                                    </p:anim>
                                  </p:childTnLst>
                                </p:cTn>
                              </p:par>
                              <p:par>
                                <p:cTn id="17" presetID="2" presetClass="entr" presetSubtype="12" decel="100000" fill="hold" grpId="0" nodeType="withEffect">
                                  <p:stCondLst>
                                    <p:cond delay="25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1000" fill="hold"/>
                                        <p:tgtEl>
                                          <p:spTgt spid="3"/>
                                        </p:tgtEl>
                                        <p:attrNameLst>
                                          <p:attrName>ppt_x</p:attrName>
                                        </p:attrNameLst>
                                      </p:cBhvr>
                                      <p:tavLst>
                                        <p:tav tm="0">
                                          <p:val>
                                            <p:strVal val="0-#ppt_w/2"/>
                                          </p:val>
                                        </p:tav>
                                        <p:tav tm="100000">
                                          <p:val>
                                            <p:strVal val="#ppt_x"/>
                                          </p:val>
                                        </p:tav>
                                      </p:tavLst>
                                    </p:anim>
                                    <p:anim calcmode="lin" valueType="num">
                                      <p:cBhvr additive="base">
                                        <p:cTn id="20" dur="1000" fill="hold"/>
                                        <p:tgtEl>
                                          <p:spTgt spid="3"/>
                                        </p:tgtEl>
                                        <p:attrNameLst>
                                          <p:attrName>ppt_y</p:attrName>
                                        </p:attrNameLst>
                                      </p:cBhvr>
                                      <p:tavLst>
                                        <p:tav tm="0">
                                          <p:val>
                                            <p:strVal val="1+#ppt_h/2"/>
                                          </p:val>
                                        </p:tav>
                                        <p:tav tm="100000">
                                          <p:val>
                                            <p:strVal val="#ppt_y"/>
                                          </p:val>
                                        </p:tav>
                                      </p:tavLst>
                                    </p:anim>
                                  </p:childTnLst>
                                </p:cTn>
                              </p:par>
                            </p:childTnLst>
                          </p:cTn>
                        </p:par>
                        <p:par>
                          <p:cTn id="21" fill="hold">
                            <p:stCondLst>
                              <p:cond delay="1250"/>
                            </p:stCondLst>
                            <p:childTnLst>
                              <p:par>
                                <p:cTn id="22" presetID="6" presetClass="entr" presetSubtype="32"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circle(out)">
                                      <p:cBhvr>
                                        <p:cTn id="24" dur="500"/>
                                        <p:tgtEl>
                                          <p:spTgt spid="11"/>
                                        </p:tgtEl>
                                      </p:cBhvr>
                                    </p:animEffect>
                                  </p:childTnLst>
                                </p:cTn>
                              </p:par>
                              <p:par>
                                <p:cTn id="25" presetID="6" presetClass="entr" presetSubtype="32"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circle(out)">
                                      <p:cBhvr>
                                        <p:cTn id="27" dur="500"/>
                                        <p:tgtEl>
                                          <p:spTgt spid="17"/>
                                        </p:tgtEl>
                                      </p:cBhvr>
                                    </p:animEffect>
                                  </p:childTnLst>
                                </p:cTn>
                              </p:par>
                            </p:childTnLst>
                          </p:cTn>
                        </p:par>
                        <p:par>
                          <p:cTn id="28" fill="hold">
                            <p:stCondLst>
                              <p:cond delay="1750"/>
                            </p:stCondLst>
                            <p:childTnLst>
                              <p:par>
                                <p:cTn id="29" presetID="12" presetClass="entr" presetSubtype="1" fill="hold" nodeType="after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additive="base">
                                        <p:cTn id="31" dur="500"/>
                                        <p:tgtEl>
                                          <p:spTgt spid="21"/>
                                        </p:tgtEl>
                                        <p:attrNameLst>
                                          <p:attrName>ppt_y</p:attrName>
                                        </p:attrNameLst>
                                      </p:cBhvr>
                                      <p:tavLst>
                                        <p:tav tm="0">
                                          <p:val>
                                            <p:strVal val="#ppt_y-#ppt_h*1.125000"/>
                                          </p:val>
                                        </p:tav>
                                        <p:tav tm="100000">
                                          <p:val>
                                            <p:strVal val="#ppt_y"/>
                                          </p:val>
                                        </p:tav>
                                      </p:tavLst>
                                    </p:anim>
                                    <p:animEffect transition="in" filter="wipe(down)">
                                      <p:cBhvr>
                                        <p:cTn id="3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3" grpId="0" animBg="1"/>
      <p:bldP spid="4" grpId="0" animBg="1"/>
      <p:bldP spid="11" grpId="0" animBg="1"/>
      <p:bldP spid="17" grpId="0" animBg="1"/>
    </p:bld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1620957" cy="523220"/>
          </a:xfrm>
          <a:prstGeom prst="rect">
            <a:avLst/>
          </a:prstGeom>
          <a:noFill/>
        </p:spPr>
        <p:txBody>
          <a:bodyPr wrap="none" rtlCol="0">
            <a:spAutoFit/>
            <a:scene3d>
              <a:camera prst="orthographicFront"/>
              <a:lightRig rig="threePt" dir="t"/>
            </a:scene3d>
            <a:sp3d contourW="12700"/>
          </a:bodyPr>
          <a:lstStyle/>
          <a:p>
            <a:pPr lvl="0">
              <a:defRPr/>
            </a:pPr>
            <a:r>
              <a:rPr lang="zh-CN" altLang="zh-CN" sz="2800" b="1" dirty="0" smtClean="0">
                <a:solidFill>
                  <a:srgbClr val="228EB0"/>
                </a:solidFill>
                <a:latin typeface="+mn-ea"/>
              </a:rPr>
              <a:t>学习</a:t>
            </a:r>
            <a:r>
              <a:rPr lang="zh-CN" altLang="zh-CN" sz="2800" b="1" dirty="0">
                <a:solidFill>
                  <a:srgbClr val="228EB0"/>
                </a:solidFill>
                <a:latin typeface="+mn-ea"/>
              </a:rPr>
              <a:t>任务</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055688" y="1817486"/>
            <a:ext cx="10257225" cy="873957"/>
          </a:xfrm>
          <a:prstGeom prst="rect">
            <a:avLst/>
          </a:prstGeom>
        </p:spPr>
        <p:txBody>
          <a:bodyPr wrap="square">
            <a:spAutoFit/>
            <a:scene3d>
              <a:camera prst="orthographicFront"/>
              <a:lightRig rig="threePt" dir="t"/>
            </a:scene3d>
            <a:sp3d contourW="12700"/>
          </a:bodyPr>
          <a:lstStyle/>
          <a:p>
            <a:pPr marL="285750" indent="-285750" algn="just">
              <a:lnSpc>
                <a:spcPct val="150000"/>
              </a:lnSpc>
              <a:buFont typeface="Arial" panose="020B0604020202020204" pitchFamily="34" charset="0"/>
              <a:buChar char="•"/>
            </a:pPr>
            <a:r>
              <a:rPr lang="zh-CN" altLang="zh-CN" dirty="0" smtClean="0"/>
              <a:t>在</a:t>
            </a:r>
            <a:r>
              <a:rPr lang="zh-CN" altLang="zh-CN" dirty="0"/>
              <a:t>教务管理系统数据库“</a:t>
            </a:r>
            <a:r>
              <a:rPr lang="en-US" altLang="zh-CN" dirty="0" err="1"/>
              <a:t>EduSys</a:t>
            </a:r>
            <a:r>
              <a:rPr lang="zh-CN" altLang="zh-CN" dirty="0"/>
              <a:t>”中，创建存储过程，结合使用游标，实现根据学号统计学生所有科目的总成绩</a:t>
            </a:r>
            <a:r>
              <a:rPr lang="zh-CN" altLang="zh-CN" dirty="0" smtClean="0"/>
              <a:t>。</a:t>
            </a:r>
            <a:endParaRPr lang="zh-CN" altLang="zh-CN" dirty="0"/>
          </a:p>
        </p:txBody>
      </p:sp>
    </p:spTree>
    <p:extLst>
      <p:ext uri="{BB962C8B-B14F-4D97-AF65-F5344CB8AC3E}">
        <p14:creationId xmlns:p14="http://schemas.microsoft.com/office/powerpoint/2010/main" val="36843733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1620957" cy="523220"/>
          </a:xfrm>
          <a:prstGeom prst="rect">
            <a:avLst/>
          </a:prstGeom>
          <a:noFill/>
        </p:spPr>
        <p:txBody>
          <a:bodyPr wrap="none" rtlCol="0">
            <a:spAutoFit/>
            <a:scene3d>
              <a:camera prst="orthographicFront"/>
              <a:lightRig rig="threePt" dir="t"/>
            </a:scene3d>
            <a:sp3d contourW="12700"/>
          </a:bodyPr>
          <a:lstStyle/>
          <a:p>
            <a:pPr lvl="0">
              <a:defRPr/>
            </a:pPr>
            <a:r>
              <a:rPr lang="zh-CN" altLang="zh-CN" sz="2800" b="1" dirty="0">
                <a:solidFill>
                  <a:srgbClr val="228EB0"/>
                </a:solidFill>
                <a:latin typeface="+mn-ea"/>
              </a:rPr>
              <a:t>任务</a:t>
            </a:r>
            <a:r>
              <a:rPr lang="zh-CN" altLang="en-US" sz="2800" b="1" dirty="0">
                <a:solidFill>
                  <a:srgbClr val="228EB0"/>
                </a:solidFill>
                <a:latin typeface="+mn-ea"/>
              </a:rPr>
              <a:t>实现</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055688" y="1752260"/>
            <a:ext cx="9968482" cy="4247317"/>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dirty="0" smtClean="0"/>
              <a:t>根据</a:t>
            </a:r>
            <a:r>
              <a:rPr lang="zh-CN" altLang="zh-CN" dirty="0"/>
              <a:t>【学习任务】中的实践需求，在教务管理系统数据库“</a:t>
            </a:r>
            <a:r>
              <a:rPr lang="en-US" altLang="zh-CN" dirty="0" err="1"/>
              <a:t>EduSys</a:t>
            </a:r>
            <a:r>
              <a:rPr lang="zh-CN" altLang="zh-CN" dirty="0"/>
              <a:t>”中，须</a:t>
            </a:r>
            <a:r>
              <a:rPr lang="zh-CN" altLang="zh-CN" dirty="0">
                <a:effectLst>
                  <a:outerShdw blurRad="50800" dist="50800" dir="5400000" sx="1000" sy="1000" algn="ctr">
                    <a:srgbClr val="000000"/>
                  </a:outerShdw>
                </a:effectLst>
              </a:rPr>
              <a:t>根据学号计算学生所有科目的总成绩。根据要求进行思考分析，可得代码编写思路如下：</a:t>
            </a:r>
            <a:endParaRPr lang="zh-CN" altLang="zh-CN" dirty="0"/>
          </a:p>
          <a:p>
            <a:pPr algn="just">
              <a:lnSpc>
                <a:spcPct val="150000"/>
              </a:lnSpc>
            </a:pPr>
            <a:r>
              <a:rPr lang="zh-CN" altLang="zh-CN" dirty="0">
                <a:effectLst>
                  <a:outerShdw blurRad="50800" dist="50800" dir="5400000" sx="1000" sy="1000" algn="ctr">
                    <a:srgbClr val="000000"/>
                  </a:outerShdw>
                </a:effectLst>
              </a:rPr>
              <a:t>（</a:t>
            </a:r>
            <a:r>
              <a:rPr lang="en-US" altLang="zh-CN" dirty="0">
                <a:effectLst>
                  <a:outerShdw blurRad="50800" dist="50800" dir="5400000" sx="1000" sy="1000" algn="ctr">
                    <a:srgbClr val="000000"/>
                  </a:outerShdw>
                </a:effectLst>
              </a:rPr>
              <a:t>1</a:t>
            </a:r>
            <a:r>
              <a:rPr lang="zh-CN" altLang="zh-CN" dirty="0">
                <a:effectLst>
                  <a:outerShdw blurRad="50800" dist="50800" dir="5400000" sx="1000" sy="1000" algn="ctr">
                    <a:srgbClr val="000000"/>
                  </a:outerShdw>
                </a:effectLst>
              </a:rPr>
              <a:t>）想满足上述需求须用到函数或存储过程，本例选择存储过程。</a:t>
            </a:r>
            <a:endParaRPr lang="zh-CN" altLang="zh-CN" dirty="0"/>
          </a:p>
          <a:p>
            <a:pPr algn="just">
              <a:lnSpc>
                <a:spcPct val="150000"/>
              </a:lnSpc>
            </a:pPr>
            <a:r>
              <a:rPr lang="zh-CN" altLang="zh-CN" dirty="0">
                <a:effectLst>
                  <a:outerShdw blurRad="50800" dist="50800" dir="5400000" sx="1000" sy="1000" algn="ctr">
                    <a:srgbClr val="000000"/>
                  </a:outerShdw>
                </a:effectLst>
              </a:rPr>
              <a:t>（</a:t>
            </a:r>
            <a:r>
              <a:rPr lang="en-US" altLang="zh-CN" dirty="0">
                <a:effectLst>
                  <a:outerShdw blurRad="50800" dist="50800" dir="5400000" sx="1000" sy="1000" algn="ctr">
                    <a:srgbClr val="000000"/>
                  </a:outerShdw>
                </a:effectLst>
              </a:rPr>
              <a:t>2</a:t>
            </a:r>
            <a:r>
              <a:rPr lang="zh-CN" altLang="zh-CN" dirty="0">
                <a:effectLst>
                  <a:outerShdw blurRad="50800" dist="50800" dir="5400000" sx="1000" sy="1000" algn="ctr">
                    <a:srgbClr val="000000"/>
                  </a:outerShdw>
                </a:effectLst>
              </a:rPr>
              <a:t>）所有学生的各科成绩都存储在表“</a:t>
            </a:r>
            <a:r>
              <a:rPr lang="en-US" altLang="zh-CN" dirty="0" err="1"/>
              <a:t>S</a:t>
            </a:r>
            <a:r>
              <a:rPr lang="en-US" altLang="zh-CN" dirty="0" err="1">
                <a:effectLst>
                  <a:outerShdw blurRad="50800" dist="50800" dir="5400000" sx="1000" sy="1000" algn="ctr">
                    <a:srgbClr val="000000"/>
                  </a:outerShdw>
                </a:effectLst>
              </a:rPr>
              <a:t>tuCourse</a:t>
            </a:r>
            <a:r>
              <a:rPr lang="en-US" altLang="zh-CN" dirty="0">
                <a:effectLst>
                  <a:outerShdw blurRad="50800" dist="50800" dir="5400000" sx="1000" sy="1000" algn="ctr">
                    <a:srgbClr val="000000"/>
                  </a:outerShdw>
                </a:effectLst>
              </a:rPr>
              <a:t>”</a:t>
            </a:r>
            <a:r>
              <a:rPr lang="zh-CN" altLang="zh-CN" dirty="0">
                <a:effectLst>
                  <a:outerShdw blurRad="50800" dist="50800" dir="5400000" sx="1000" sy="1000" algn="ctr">
                    <a:srgbClr val="000000"/>
                  </a:outerShdw>
                </a:effectLst>
              </a:rPr>
              <a:t>中，想要根据学号查询学生成绩需要用到语句“</a:t>
            </a:r>
            <a:r>
              <a:rPr lang="en-US" altLang="zh-CN" dirty="0">
                <a:effectLst>
                  <a:outerShdw blurRad="50800" dist="50800" dir="5400000" sx="1000" sy="1000" algn="ctr">
                    <a:srgbClr val="000000"/>
                  </a:outerShdw>
                </a:effectLst>
              </a:rPr>
              <a:t>SELECT Score FROM </a:t>
            </a:r>
            <a:r>
              <a:rPr lang="en-US" altLang="zh-CN" dirty="0" err="1">
                <a:effectLst>
                  <a:outerShdw blurRad="50800" dist="50800" dir="5400000" sx="1000" sy="1000" algn="ctr">
                    <a:srgbClr val="000000"/>
                  </a:outerShdw>
                </a:effectLst>
              </a:rPr>
              <a:t>StuSourse</a:t>
            </a:r>
            <a:r>
              <a:rPr lang="en-US" altLang="zh-CN" dirty="0">
                <a:effectLst>
                  <a:outerShdw blurRad="50800" dist="50800" dir="5400000" sx="1000" sy="1000" algn="ctr">
                    <a:srgbClr val="000000"/>
                  </a:outerShdw>
                </a:effectLst>
              </a:rPr>
              <a:t> WHERE </a:t>
            </a:r>
            <a:r>
              <a:rPr lang="en-US" altLang="zh-CN" dirty="0" err="1">
                <a:effectLst>
                  <a:outerShdw blurRad="50800" dist="50800" dir="5400000" sx="1000" sy="1000" algn="ctr">
                    <a:srgbClr val="000000"/>
                  </a:outerShdw>
                </a:effectLst>
              </a:rPr>
              <a:t>Sno</a:t>
            </a:r>
            <a:r>
              <a:rPr lang="en-US" altLang="zh-CN" dirty="0">
                <a:effectLst>
                  <a:outerShdw blurRad="50800" dist="50800" dir="5400000" sx="1000" sy="1000" algn="ctr">
                    <a:srgbClr val="000000"/>
                  </a:outerShdw>
                </a:effectLst>
              </a:rPr>
              <a:t> =</a:t>
            </a:r>
            <a:r>
              <a:rPr lang="zh-CN" altLang="zh-CN" dirty="0">
                <a:effectLst>
                  <a:outerShdw blurRad="50800" dist="50800" dir="5400000" sx="1000" sy="1000" algn="ctr">
                    <a:srgbClr val="000000"/>
                  </a:outerShdw>
                </a:effectLst>
              </a:rPr>
              <a:t>指定学号”。所以存储过程的参数部分需要将学号传入。</a:t>
            </a:r>
            <a:endParaRPr lang="zh-CN" altLang="zh-CN" dirty="0"/>
          </a:p>
          <a:p>
            <a:pPr algn="just">
              <a:lnSpc>
                <a:spcPct val="150000"/>
              </a:lnSpc>
            </a:pPr>
            <a:r>
              <a:rPr lang="zh-CN" altLang="zh-CN" dirty="0">
                <a:effectLst>
                  <a:outerShdw blurRad="50800" dist="50800" dir="5400000" sx="1000" sy="1000" algn="ctr">
                    <a:srgbClr val="000000"/>
                  </a:outerShdw>
                </a:effectLst>
              </a:rPr>
              <a:t>（</a:t>
            </a:r>
            <a:r>
              <a:rPr lang="en-US" altLang="zh-CN" dirty="0">
                <a:effectLst>
                  <a:outerShdw blurRad="50800" dist="50800" dir="5400000" sx="1000" sy="1000" algn="ctr">
                    <a:srgbClr val="000000"/>
                  </a:outerShdw>
                </a:effectLst>
              </a:rPr>
              <a:t>3</a:t>
            </a:r>
            <a:r>
              <a:rPr lang="zh-CN" altLang="zh-CN" dirty="0">
                <a:effectLst>
                  <a:outerShdw blurRad="50800" dist="50800" dir="5400000" sx="1000" sy="1000" algn="ctr">
                    <a:srgbClr val="000000"/>
                  </a:outerShdw>
                </a:effectLst>
              </a:rPr>
              <a:t>）想要获得某位同学的所有成绩的累加和，需要利用游标对</a:t>
            </a:r>
            <a:r>
              <a:rPr lang="en-US" altLang="zh-CN" dirty="0">
                <a:effectLst>
                  <a:outerShdw blurRad="50800" dist="50800" dir="5400000" sx="1000" sy="1000" algn="ctr">
                    <a:srgbClr val="000000"/>
                  </a:outerShdw>
                </a:effectLst>
              </a:rPr>
              <a:t>SQL</a:t>
            </a:r>
            <a:r>
              <a:rPr lang="zh-CN" altLang="zh-CN" dirty="0">
                <a:effectLst>
                  <a:outerShdw blurRad="50800" dist="50800" dir="5400000" sx="1000" sy="1000" algn="ctr">
                    <a:srgbClr val="000000"/>
                  </a:outerShdw>
                </a:effectLst>
              </a:rPr>
              <a:t>语句“</a:t>
            </a:r>
            <a:r>
              <a:rPr lang="en-US" altLang="zh-CN" dirty="0">
                <a:effectLst>
                  <a:outerShdw blurRad="50800" dist="50800" dir="5400000" sx="1000" sy="1000" algn="ctr">
                    <a:srgbClr val="000000"/>
                  </a:outerShdw>
                </a:effectLst>
              </a:rPr>
              <a:t>SELECT Score FROM </a:t>
            </a:r>
            <a:r>
              <a:rPr lang="en-US" altLang="zh-CN" dirty="0" err="1">
                <a:effectLst>
                  <a:outerShdw blurRad="50800" dist="50800" dir="5400000" sx="1000" sy="1000" algn="ctr">
                    <a:srgbClr val="000000"/>
                  </a:outerShdw>
                </a:effectLst>
              </a:rPr>
              <a:t>StuSourse</a:t>
            </a:r>
            <a:r>
              <a:rPr lang="en-US" altLang="zh-CN" dirty="0">
                <a:effectLst>
                  <a:outerShdw blurRad="50800" dist="50800" dir="5400000" sx="1000" sy="1000" algn="ctr">
                    <a:srgbClr val="000000"/>
                  </a:outerShdw>
                </a:effectLst>
              </a:rPr>
              <a:t> WHERE </a:t>
            </a:r>
            <a:r>
              <a:rPr lang="en-US" altLang="zh-CN" dirty="0" err="1">
                <a:effectLst>
                  <a:outerShdw blurRad="50800" dist="50800" dir="5400000" sx="1000" sy="1000" algn="ctr">
                    <a:srgbClr val="000000"/>
                  </a:outerShdw>
                </a:effectLst>
              </a:rPr>
              <a:t>Sno</a:t>
            </a:r>
            <a:r>
              <a:rPr lang="en-US" altLang="zh-CN" dirty="0">
                <a:effectLst>
                  <a:outerShdw blurRad="50800" dist="50800" dir="5400000" sx="1000" sy="1000" algn="ctr">
                    <a:srgbClr val="000000"/>
                  </a:outerShdw>
                </a:effectLst>
              </a:rPr>
              <a:t> =</a:t>
            </a:r>
            <a:r>
              <a:rPr lang="zh-CN" altLang="zh-CN" dirty="0">
                <a:effectLst>
                  <a:outerShdw blurRad="50800" dist="50800" dir="5400000" sx="1000" sy="1000" algn="ctr">
                    <a:srgbClr val="000000"/>
                  </a:outerShdw>
                </a:effectLst>
              </a:rPr>
              <a:t>指定学号”的结果集进行遍历。所以上述语句应作为定义游标的语法结构中的</a:t>
            </a:r>
            <a:r>
              <a:rPr lang="en-US" altLang="zh-CN" dirty="0">
                <a:effectLst>
                  <a:outerShdw blurRad="50800" dist="50800" dir="5400000" sx="1000" sy="1000" algn="ctr">
                    <a:srgbClr val="000000"/>
                  </a:outerShdw>
                </a:effectLst>
              </a:rPr>
              <a:t>SELECT</a:t>
            </a:r>
            <a:r>
              <a:rPr lang="zh-CN" altLang="zh-CN" dirty="0">
                <a:effectLst>
                  <a:outerShdw blurRad="50800" dist="50800" dir="5400000" sx="1000" sy="1000" algn="ctr">
                    <a:srgbClr val="000000"/>
                  </a:outerShdw>
                </a:effectLst>
              </a:rPr>
              <a:t>语句部分。</a:t>
            </a:r>
            <a:endParaRPr lang="zh-CN" altLang="zh-CN" dirty="0"/>
          </a:p>
          <a:p>
            <a:pPr marL="285750" indent="-285750" algn="just">
              <a:lnSpc>
                <a:spcPct val="150000"/>
              </a:lnSpc>
              <a:buFont typeface="Arial" panose="020B0604020202020204" pitchFamily="34" charset="0"/>
              <a:buChar char="•"/>
            </a:pPr>
            <a:endParaRPr lang="zh-CN" altLang="zh-CN" dirty="0"/>
          </a:p>
        </p:txBody>
      </p:sp>
    </p:spTree>
    <p:extLst>
      <p:ext uri="{BB962C8B-B14F-4D97-AF65-F5344CB8AC3E}">
        <p14:creationId xmlns:p14="http://schemas.microsoft.com/office/powerpoint/2010/main" val="357617942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1620957" cy="523220"/>
          </a:xfrm>
          <a:prstGeom prst="rect">
            <a:avLst/>
          </a:prstGeom>
          <a:noFill/>
        </p:spPr>
        <p:txBody>
          <a:bodyPr wrap="none" rtlCol="0">
            <a:spAutoFit/>
            <a:scene3d>
              <a:camera prst="orthographicFront"/>
              <a:lightRig rig="threePt" dir="t"/>
            </a:scene3d>
            <a:sp3d contourW="12700"/>
          </a:bodyPr>
          <a:lstStyle/>
          <a:p>
            <a:pPr>
              <a:defRPr/>
            </a:pPr>
            <a:r>
              <a:rPr lang="zh-CN" altLang="zh-CN" sz="2800" b="1" dirty="0">
                <a:solidFill>
                  <a:srgbClr val="228EB0"/>
                </a:solidFill>
                <a:latin typeface="+mn-ea"/>
              </a:rPr>
              <a:t>任务</a:t>
            </a:r>
            <a:r>
              <a:rPr lang="zh-CN" altLang="en-US" sz="2800" b="1" dirty="0" smtClean="0">
                <a:solidFill>
                  <a:srgbClr val="228EB0"/>
                </a:solidFill>
                <a:latin typeface="+mn-ea"/>
              </a:rPr>
              <a:t>实现</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055688" y="1532185"/>
            <a:ext cx="9968482" cy="4613442"/>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dirty="0">
                <a:effectLst>
                  <a:outerShdw blurRad="50800" dist="50800" dir="5400000" sx="1000" sy="1000" algn="ctr">
                    <a:srgbClr val="000000"/>
                  </a:outerShdw>
                </a:effectLst>
              </a:rPr>
              <a:t>（</a:t>
            </a:r>
            <a:r>
              <a:rPr lang="en-US" altLang="zh-CN" dirty="0">
                <a:effectLst>
                  <a:outerShdw blurRad="50800" dist="50800" dir="5400000" sx="1000" sy="1000" algn="ctr">
                    <a:srgbClr val="000000"/>
                  </a:outerShdw>
                </a:effectLst>
              </a:rPr>
              <a:t>4</a:t>
            </a:r>
            <a:r>
              <a:rPr lang="zh-CN" altLang="zh-CN" dirty="0">
                <a:effectLst>
                  <a:outerShdw blurRad="50800" dist="50800" dir="5400000" sx="1000" sy="1000" algn="ctr">
                    <a:srgbClr val="000000"/>
                  </a:outerShdw>
                </a:effectLst>
              </a:rPr>
              <a:t>）想要遍历结果集中所有成绩信息则应当将游标与循环语句配合使用，因此存储过程中还应该有一个循环过程。大多数情况下，一般会使用</a:t>
            </a:r>
            <a:r>
              <a:rPr lang="en-US" altLang="zh-CN" dirty="0">
                <a:effectLst>
                  <a:outerShdw blurRad="50800" dist="50800" dir="5400000" sx="1000" sy="1000" algn="ctr">
                    <a:srgbClr val="000000"/>
                  </a:outerShdw>
                </a:effectLst>
              </a:rPr>
              <a:t>REPEAT</a:t>
            </a:r>
            <a:r>
              <a:rPr lang="zh-CN" altLang="zh-CN" dirty="0">
                <a:effectLst>
                  <a:outerShdw blurRad="50800" dist="50800" dir="5400000" sx="1000" sy="1000" algn="ctr">
                    <a:srgbClr val="000000"/>
                  </a:outerShdw>
                </a:effectLst>
              </a:rPr>
              <a:t>循环语句和游标搭配使用。</a:t>
            </a:r>
            <a:endParaRPr lang="zh-CN" altLang="zh-CN" dirty="0"/>
          </a:p>
          <a:p>
            <a:pPr algn="just">
              <a:lnSpc>
                <a:spcPct val="150000"/>
              </a:lnSpc>
            </a:pPr>
            <a:r>
              <a:rPr lang="zh-CN" altLang="zh-CN" dirty="0">
                <a:effectLst>
                  <a:outerShdw blurRad="50800" dist="50800" dir="5400000" sx="1000" sy="1000" algn="ctr">
                    <a:srgbClr val="000000"/>
                  </a:outerShdw>
                </a:effectLst>
              </a:rPr>
              <a:t>（</a:t>
            </a:r>
            <a:r>
              <a:rPr lang="en-US" altLang="zh-CN" dirty="0">
                <a:effectLst>
                  <a:outerShdw blurRad="50800" dist="50800" dir="5400000" sx="1000" sy="1000" algn="ctr">
                    <a:srgbClr val="000000"/>
                  </a:outerShdw>
                </a:effectLst>
              </a:rPr>
              <a:t>5</a:t>
            </a:r>
            <a:r>
              <a:rPr lang="zh-CN" altLang="zh-CN" dirty="0">
                <a:effectLst>
                  <a:outerShdw blurRad="50800" dist="50800" dir="5400000" sx="1000" sy="1000" algn="ctr">
                    <a:srgbClr val="000000"/>
                  </a:outerShdw>
                </a:effectLst>
              </a:rPr>
              <a:t>）在循环过程中，需要用到两个变量（</a:t>
            </a:r>
            <a:r>
              <a:rPr lang="en-US" altLang="zh-CN" dirty="0">
                <a:effectLst>
                  <a:outerShdw blurRad="50800" dist="50800" dir="5400000" sx="1000" sy="1000" algn="ctr">
                    <a:srgbClr val="000000"/>
                  </a:outerShdw>
                </a:effectLst>
              </a:rPr>
              <a:t>mark</a:t>
            </a:r>
            <a:r>
              <a:rPr lang="zh-CN" altLang="zh-CN" dirty="0">
                <a:effectLst>
                  <a:outerShdw blurRad="50800" dist="50800" dir="5400000" sx="1000" sy="1000" algn="ctr">
                    <a:srgbClr val="000000"/>
                  </a:outerShdw>
                </a:effectLst>
              </a:rPr>
              <a:t>，</a:t>
            </a:r>
            <a:r>
              <a:rPr lang="en-US" altLang="zh-CN" dirty="0">
                <a:effectLst>
                  <a:outerShdw blurRad="50800" dist="50800" dir="5400000" sx="1000" sy="1000" algn="ctr">
                    <a:srgbClr val="000000"/>
                  </a:outerShdw>
                </a:effectLst>
              </a:rPr>
              <a:t>sum</a:t>
            </a:r>
            <a:r>
              <a:rPr lang="zh-CN" altLang="zh-CN" dirty="0">
                <a:effectLst>
                  <a:outerShdw blurRad="50800" dist="50800" dir="5400000" sx="1000" sy="1000" algn="ctr">
                    <a:srgbClr val="000000"/>
                  </a:outerShdw>
                </a:effectLst>
              </a:rPr>
              <a:t>）分别用于存储学生的当前科目成绩和学生所有科目成绩的累加和。</a:t>
            </a:r>
            <a:endParaRPr lang="zh-CN" altLang="zh-CN" dirty="0"/>
          </a:p>
          <a:p>
            <a:pPr algn="just">
              <a:lnSpc>
                <a:spcPct val="150000"/>
              </a:lnSpc>
            </a:pPr>
            <a:r>
              <a:rPr lang="zh-CN" altLang="zh-CN" dirty="0">
                <a:effectLst>
                  <a:outerShdw blurRad="50800" dist="50800" dir="5400000" sx="1000" sy="1000" algn="ctr">
                    <a:srgbClr val="000000"/>
                  </a:outerShdw>
                </a:effectLst>
              </a:rPr>
              <a:t>（</a:t>
            </a:r>
            <a:r>
              <a:rPr lang="en-US" altLang="zh-CN" dirty="0">
                <a:effectLst>
                  <a:outerShdw blurRad="50800" dist="50800" dir="5400000" sx="1000" sy="1000" algn="ctr">
                    <a:srgbClr val="000000"/>
                  </a:outerShdw>
                </a:effectLst>
              </a:rPr>
              <a:t>6</a:t>
            </a:r>
            <a:r>
              <a:rPr lang="zh-CN" altLang="zh-CN" dirty="0">
                <a:effectLst>
                  <a:outerShdw blurRad="50800" dist="50800" dir="5400000" sx="1000" sy="1000" algn="ctr">
                    <a:srgbClr val="000000"/>
                  </a:outerShdw>
                </a:effectLst>
              </a:rPr>
              <a:t>）循环的语句列表中应至少包含两条语句。首先使用</a:t>
            </a:r>
            <a:r>
              <a:rPr lang="en-US" altLang="zh-CN" dirty="0">
                <a:effectLst>
                  <a:outerShdw blurRad="50800" dist="50800" dir="5400000" sx="1000" sy="1000" algn="ctr">
                    <a:srgbClr val="000000"/>
                  </a:outerShdw>
                </a:effectLst>
              </a:rPr>
              <a:t>FETCH</a:t>
            </a:r>
            <a:r>
              <a:rPr lang="zh-CN" altLang="zh-CN" dirty="0">
                <a:effectLst>
                  <a:outerShdw blurRad="50800" dist="50800" dir="5400000" sx="1000" sy="1000" algn="ctr">
                    <a:srgbClr val="000000"/>
                  </a:outerShdw>
                </a:effectLst>
              </a:rPr>
              <a:t>语句从结果集中取出一条记录，再将这条数据中的</a:t>
            </a:r>
            <a:r>
              <a:rPr lang="en-US" altLang="zh-CN" dirty="0">
                <a:effectLst>
                  <a:outerShdw blurRad="50800" dist="50800" dir="5400000" sx="1000" sy="1000" algn="ctr">
                    <a:srgbClr val="000000"/>
                  </a:outerShdw>
                </a:effectLst>
              </a:rPr>
              <a:t>Score</a:t>
            </a:r>
            <a:r>
              <a:rPr lang="zh-CN" altLang="zh-CN" dirty="0">
                <a:effectLst>
                  <a:outerShdw blurRad="50800" dist="50800" dir="5400000" sx="1000" sy="1000" algn="ctr">
                    <a:srgbClr val="000000"/>
                  </a:outerShdw>
                </a:effectLst>
              </a:rPr>
              <a:t>字段的值赋值给</a:t>
            </a:r>
            <a:r>
              <a:rPr lang="en-US" altLang="zh-CN" dirty="0">
                <a:effectLst>
                  <a:outerShdw blurRad="50800" dist="50800" dir="5400000" sx="1000" sy="1000" algn="ctr">
                    <a:srgbClr val="000000"/>
                  </a:outerShdw>
                </a:effectLst>
              </a:rPr>
              <a:t>mark</a:t>
            </a:r>
            <a:r>
              <a:rPr lang="zh-CN" altLang="zh-CN" dirty="0">
                <a:effectLst>
                  <a:outerShdw blurRad="50800" dist="50800" dir="5400000" sx="1000" sy="1000" algn="ctr">
                    <a:srgbClr val="000000"/>
                  </a:outerShdw>
                </a:effectLst>
              </a:rPr>
              <a:t>，并将指针指向下一条记录。另一条语句则用来将当前</a:t>
            </a:r>
            <a:r>
              <a:rPr lang="en-US" altLang="zh-CN" dirty="0">
                <a:effectLst>
                  <a:outerShdw blurRad="50800" dist="50800" dir="5400000" sx="1000" sy="1000" algn="ctr">
                    <a:srgbClr val="000000"/>
                  </a:outerShdw>
                </a:effectLst>
              </a:rPr>
              <a:t>sum</a:t>
            </a:r>
            <a:r>
              <a:rPr lang="zh-CN" altLang="zh-CN" dirty="0">
                <a:effectLst>
                  <a:outerShdw blurRad="50800" dist="50800" dir="5400000" sx="1000" sy="1000" algn="ctr">
                    <a:srgbClr val="000000"/>
                  </a:outerShdw>
                </a:effectLst>
              </a:rPr>
              <a:t>的值与当前</a:t>
            </a:r>
            <a:r>
              <a:rPr lang="en-US" altLang="zh-CN" dirty="0">
                <a:effectLst>
                  <a:outerShdw blurRad="50800" dist="50800" dir="5400000" sx="1000" sy="1000" algn="ctr">
                    <a:srgbClr val="000000"/>
                  </a:outerShdw>
                </a:effectLst>
              </a:rPr>
              <a:t>mark</a:t>
            </a:r>
            <a:r>
              <a:rPr lang="zh-CN" altLang="zh-CN" dirty="0">
                <a:effectLst>
                  <a:outerShdw blurRad="50800" dist="50800" dir="5400000" sx="1000" sy="1000" algn="ctr">
                    <a:srgbClr val="000000"/>
                  </a:outerShdw>
                </a:effectLst>
              </a:rPr>
              <a:t>的值相加，并将和重新赋值给</a:t>
            </a:r>
            <a:r>
              <a:rPr lang="en-US" altLang="zh-CN" dirty="0">
                <a:effectLst>
                  <a:outerShdw blurRad="50800" dist="50800" dir="5400000" sx="1000" sy="1000" algn="ctr">
                    <a:srgbClr val="000000"/>
                  </a:outerShdw>
                </a:effectLst>
              </a:rPr>
              <a:t>sum</a:t>
            </a:r>
            <a:r>
              <a:rPr lang="zh-CN" altLang="zh-CN" dirty="0">
                <a:effectLst>
                  <a:outerShdw blurRad="50800" dist="50800" dir="5400000" sx="1000" sy="1000" algn="ctr">
                    <a:srgbClr val="000000"/>
                  </a:outerShdw>
                </a:effectLst>
              </a:rPr>
              <a:t>。</a:t>
            </a:r>
            <a:endParaRPr lang="zh-CN" altLang="zh-CN" dirty="0"/>
          </a:p>
          <a:p>
            <a:pPr algn="just">
              <a:lnSpc>
                <a:spcPct val="150000"/>
              </a:lnSpc>
            </a:pPr>
            <a:r>
              <a:rPr lang="zh-CN" altLang="zh-CN" dirty="0">
                <a:effectLst>
                  <a:outerShdw blurRad="50800" dist="50800" dir="5400000" sx="1000" sy="1000" algn="ctr">
                    <a:srgbClr val="000000"/>
                  </a:outerShdw>
                </a:effectLst>
              </a:rPr>
              <a:t>（</a:t>
            </a:r>
            <a:r>
              <a:rPr lang="en-US" altLang="zh-CN" dirty="0">
                <a:effectLst>
                  <a:outerShdw blurRad="50800" dist="50800" dir="5400000" sx="1000" sy="1000" algn="ctr">
                    <a:srgbClr val="000000"/>
                  </a:outerShdw>
                </a:effectLst>
              </a:rPr>
              <a:t>7</a:t>
            </a:r>
            <a:r>
              <a:rPr lang="zh-CN" altLang="zh-CN" dirty="0">
                <a:effectLst>
                  <a:outerShdw blurRad="50800" dist="50800" dir="5400000" sx="1000" sy="1000" algn="ctr">
                    <a:srgbClr val="000000"/>
                  </a:outerShdw>
                </a:effectLst>
              </a:rPr>
              <a:t>）</a:t>
            </a:r>
            <a:r>
              <a:rPr lang="en-US" altLang="zh-CN" dirty="0">
                <a:effectLst>
                  <a:outerShdw blurRad="50800" dist="50800" dir="5400000" sx="1000" sy="1000" algn="ctr">
                    <a:srgbClr val="000000"/>
                  </a:outerShdw>
                </a:effectLst>
              </a:rPr>
              <a:t>REPEAT</a:t>
            </a:r>
            <a:r>
              <a:rPr lang="zh-CN" altLang="zh-CN" dirty="0">
                <a:effectLst>
                  <a:outerShdw blurRad="50800" dist="50800" dir="5400000" sx="1000" sy="1000" algn="ctr">
                    <a:srgbClr val="000000"/>
                  </a:outerShdw>
                </a:effectLst>
              </a:rPr>
              <a:t>语句需要一个条件表达式用来结束循环，而</a:t>
            </a:r>
            <a:r>
              <a:rPr lang="en-US" altLang="zh-CN" dirty="0">
                <a:effectLst>
                  <a:outerShdw blurRad="50800" dist="50800" dir="5400000" sx="1000" sy="1000" algn="ctr">
                    <a:srgbClr val="000000"/>
                  </a:outerShdw>
                </a:effectLst>
              </a:rPr>
              <a:t>FETCH</a:t>
            </a:r>
            <a:r>
              <a:rPr lang="zh-CN" altLang="zh-CN" dirty="0">
                <a:effectLst>
                  <a:outerShdw blurRad="50800" dist="50800" dir="5400000" sx="1000" sy="1000" algn="ctr">
                    <a:srgbClr val="000000"/>
                  </a:outerShdw>
                </a:effectLst>
              </a:rPr>
              <a:t>语句读取完结果集中的最后一条记录后若再次执行则会出现</a:t>
            </a:r>
            <a:r>
              <a:rPr lang="en-US" altLang="zh-CN" dirty="0">
                <a:effectLst>
                  <a:outerShdw blurRad="50800" dist="50800" dir="5400000" sx="1000" sy="1000" algn="ctr">
                    <a:srgbClr val="000000"/>
                  </a:outerShdw>
                </a:effectLst>
              </a:rPr>
              <a:t>SQLSTATE</a:t>
            </a:r>
            <a:r>
              <a:rPr lang="zh-CN" altLang="zh-CN" dirty="0">
                <a:effectLst>
                  <a:outerShdw blurRad="50800" dist="50800" dir="5400000" sx="1000" sy="1000" algn="ctr">
                    <a:srgbClr val="000000"/>
                  </a:outerShdw>
                </a:effectLst>
              </a:rPr>
              <a:t>值为</a:t>
            </a:r>
            <a:r>
              <a:rPr lang="en-US" altLang="zh-CN" dirty="0">
                <a:effectLst>
                  <a:outerShdw blurRad="50800" dist="50800" dir="5400000" sx="1000" sy="1000" algn="ctr">
                    <a:srgbClr val="000000"/>
                  </a:outerShdw>
                </a:effectLst>
              </a:rPr>
              <a:t>02000</a:t>
            </a:r>
            <a:r>
              <a:rPr lang="zh-CN" altLang="zh-CN" dirty="0">
                <a:effectLst>
                  <a:outerShdw blurRad="50800" dist="50800" dir="5400000" sx="1000" sy="1000" algn="ctr">
                    <a:srgbClr val="000000"/>
                  </a:outerShdw>
                </a:effectLst>
              </a:rPr>
              <a:t>的报错。因此可以使用“</a:t>
            </a:r>
            <a:r>
              <a:rPr lang="en-US" altLang="zh-CN" dirty="0">
                <a:effectLst>
                  <a:outerShdw blurRad="50800" dist="50800" dir="5400000" sx="1000" sy="1000" algn="ctr">
                    <a:srgbClr val="000000"/>
                  </a:outerShdw>
                </a:effectLst>
              </a:rPr>
              <a:t>DECLARE…HANDLER…</a:t>
            </a:r>
            <a:r>
              <a:rPr lang="zh-CN" altLang="zh-CN" dirty="0">
                <a:effectLst>
                  <a:outerShdw blurRad="50800" dist="50800" dir="5400000" sx="1000" sy="1000" algn="ctr">
                    <a:srgbClr val="000000"/>
                  </a:outerShdw>
                </a:effectLst>
              </a:rPr>
              <a:t>”语句将某个变量（此处变量名为</a:t>
            </a:r>
            <a:r>
              <a:rPr lang="en-US" altLang="zh-CN" dirty="0" err="1">
                <a:effectLst>
                  <a:outerShdw blurRad="50800" dist="50800" dir="5400000" sx="1000" sy="1000" algn="ctr">
                    <a:srgbClr val="000000"/>
                  </a:outerShdw>
                </a:effectLst>
              </a:rPr>
              <a:t>i</a:t>
            </a:r>
            <a:r>
              <a:rPr lang="zh-CN" altLang="zh-CN" dirty="0">
                <a:effectLst>
                  <a:outerShdw blurRad="50800" dist="50800" dir="5400000" sx="1000" sy="1000" algn="ctr">
                    <a:srgbClr val="000000"/>
                  </a:outerShdw>
                </a:effectLst>
              </a:rPr>
              <a:t>）的值设置为</a:t>
            </a:r>
            <a:r>
              <a:rPr lang="en-US" altLang="zh-CN" dirty="0">
                <a:effectLst>
                  <a:outerShdw blurRad="50800" dist="50800" dir="5400000" sx="1000" sy="1000" algn="ctr">
                    <a:srgbClr val="000000"/>
                  </a:outerShdw>
                </a:effectLst>
              </a:rPr>
              <a:t>1</a:t>
            </a:r>
            <a:r>
              <a:rPr lang="zh-CN" altLang="zh-CN" dirty="0">
                <a:effectLst>
                  <a:outerShdw blurRad="50800" dist="50800" dir="5400000" sx="1000" sy="1000" algn="ctr">
                    <a:srgbClr val="000000"/>
                  </a:outerShdw>
                </a:effectLst>
              </a:rPr>
              <a:t>，并将这个变量作为</a:t>
            </a:r>
            <a:r>
              <a:rPr lang="en-US" altLang="zh-CN" dirty="0">
                <a:effectLst>
                  <a:outerShdw blurRad="50800" dist="50800" dir="5400000" sx="1000" sy="1000" algn="ctr">
                    <a:srgbClr val="000000"/>
                  </a:outerShdw>
                </a:effectLst>
              </a:rPr>
              <a:t>UNTIL</a:t>
            </a:r>
            <a:r>
              <a:rPr lang="zh-CN" altLang="zh-CN" dirty="0">
                <a:effectLst>
                  <a:outerShdw blurRad="50800" dist="50800" dir="5400000" sx="1000" sy="1000" algn="ctr">
                    <a:srgbClr val="000000"/>
                  </a:outerShdw>
                </a:effectLst>
              </a:rPr>
              <a:t>后面的条件表达式（表达式值为</a:t>
            </a:r>
            <a:r>
              <a:rPr lang="en-US" altLang="zh-CN" dirty="0">
                <a:effectLst>
                  <a:outerShdw blurRad="50800" dist="50800" dir="5400000" sx="1000" sy="1000" algn="ctr">
                    <a:srgbClr val="000000"/>
                  </a:outerShdw>
                </a:effectLst>
              </a:rPr>
              <a:t>1</a:t>
            </a:r>
            <a:r>
              <a:rPr lang="zh-CN" altLang="zh-CN" dirty="0">
                <a:effectLst>
                  <a:outerShdw blurRad="50800" dist="50800" dir="5400000" sx="1000" sy="1000" algn="ctr">
                    <a:srgbClr val="000000"/>
                  </a:outerShdw>
                </a:effectLst>
              </a:rPr>
              <a:t>判断结果为</a:t>
            </a:r>
            <a:r>
              <a:rPr lang="en-US" altLang="zh-CN" dirty="0">
                <a:effectLst>
                  <a:outerShdw blurRad="50800" dist="50800" dir="5400000" sx="1000" sy="1000" algn="ctr">
                    <a:srgbClr val="000000"/>
                  </a:outerShdw>
                </a:effectLst>
              </a:rPr>
              <a:t>TRUE</a:t>
            </a:r>
            <a:r>
              <a:rPr lang="zh-CN" altLang="zh-CN" dirty="0">
                <a:effectLst>
                  <a:outerShdw blurRad="50800" dist="50800" dir="5400000" sx="1000" sy="1000" algn="ctr">
                    <a:srgbClr val="000000"/>
                  </a:outerShdw>
                </a:effectLst>
              </a:rPr>
              <a:t>，值为</a:t>
            </a:r>
            <a:r>
              <a:rPr lang="en-US" altLang="zh-CN" dirty="0">
                <a:effectLst>
                  <a:outerShdw blurRad="50800" dist="50800" dir="5400000" sx="1000" sy="1000" algn="ctr">
                    <a:srgbClr val="000000"/>
                  </a:outerShdw>
                </a:effectLst>
              </a:rPr>
              <a:t>0</a:t>
            </a:r>
            <a:r>
              <a:rPr lang="zh-CN" altLang="zh-CN" dirty="0">
                <a:effectLst>
                  <a:outerShdw blurRad="50800" dist="50800" dir="5400000" sx="1000" sy="1000" algn="ctr">
                    <a:srgbClr val="000000"/>
                  </a:outerShdw>
                </a:effectLst>
              </a:rPr>
              <a:t>判断结果为</a:t>
            </a:r>
            <a:r>
              <a:rPr lang="en-US" altLang="zh-CN" dirty="0">
                <a:effectLst>
                  <a:outerShdw blurRad="50800" dist="50800" dir="5400000" sx="1000" sy="1000" algn="ctr">
                    <a:srgbClr val="000000"/>
                  </a:outerShdw>
                </a:effectLst>
              </a:rPr>
              <a:t>FALSE</a:t>
            </a:r>
            <a:r>
              <a:rPr lang="zh-CN" altLang="zh-CN" dirty="0">
                <a:effectLst>
                  <a:outerShdw blurRad="50800" dist="50800" dir="5400000" sx="1000" sy="1000" algn="ctr">
                    <a:srgbClr val="000000"/>
                  </a:outerShdw>
                </a:effectLst>
              </a:rPr>
              <a:t>）</a:t>
            </a:r>
            <a:r>
              <a:rPr lang="zh-CN" altLang="zh-CN" dirty="0" smtClean="0">
                <a:effectLst>
                  <a:outerShdw blurRad="50800" dist="50800" dir="5400000" sx="1000" sy="1000" algn="ctr">
                    <a:srgbClr val="000000"/>
                  </a:outerShdw>
                </a:effectLst>
              </a:rPr>
              <a:t>。</a:t>
            </a:r>
            <a:endParaRPr lang="zh-CN" altLang="zh-CN" dirty="0"/>
          </a:p>
        </p:txBody>
      </p:sp>
    </p:spTree>
    <p:extLst>
      <p:ext uri="{BB962C8B-B14F-4D97-AF65-F5344CB8AC3E}">
        <p14:creationId xmlns:p14="http://schemas.microsoft.com/office/powerpoint/2010/main" val="364208147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1620957" cy="523220"/>
          </a:xfrm>
          <a:prstGeom prst="rect">
            <a:avLst/>
          </a:prstGeom>
          <a:noFill/>
        </p:spPr>
        <p:txBody>
          <a:bodyPr wrap="none" rtlCol="0">
            <a:spAutoFit/>
            <a:scene3d>
              <a:camera prst="orthographicFront"/>
              <a:lightRig rig="threePt" dir="t"/>
            </a:scene3d>
            <a:sp3d contourW="12700"/>
          </a:bodyPr>
          <a:lstStyle/>
          <a:p>
            <a:pPr lvl="0">
              <a:defRPr/>
            </a:pPr>
            <a:r>
              <a:rPr lang="zh-CN" altLang="zh-CN" sz="2800" b="1" dirty="0">
                <a:solidFill>
                  <a:srgbClr val="228EB0"/>
                </a:solidFill>
                <a:latin typeface="+mn-ea"/>
              </a:rPr>
              <a:t>任务</a:t>
            </a:r>
            <a:r>
              <a:rPr lang="zh-CN" altLang="en-US" sz="2800" b="1" dirty="0">
                <a:solidFill>
                  <a:srgbClr val="228EB0"/>
                </a:solidFill>
                <a:latin typeface="+mn-ea"/>
              </a:rPr>
              <a:t>实现</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055688" y="1752260"/>
            <a:ext cx="9968482" cy="1338828"/>
          </a:xfrm>
          <a:prstGeom prst="rect">
            <a:avLst/>
          </a:prstGeom>
        </p:spPr>
        <p:txBody>
          <a:bodyPr wrap="square">
            <a:spAutoFit/>
            <a:scene3d>
              <a:camera prst="orthographicFront"/>
              <a:lightRig rig="threePt" dir="t"/>
            </a:scene3d>
            <a:sp3d contourW="12700"/>
          </a:bodyPr>
          <a:lstStyle/>
          <a:p>
            <a:pPr>
              <a:lnSpc>
                <a:spcPct val="150000"/>
              </a:lnSpc>
            </a:pPr>
            <a:r>
              <a:rPr lang="zh-CN" altLang="zh-CN" dirty="0">
                <a:effectLst>
                  <a:outerShdw blurRad="50800" dist="50800" dir="5400000" sx="1000" sy="1000" algn="ctr">
                    <a:srgbClr val="000000"/>
                  </a:outerShdw>
                </a:effectLst>
              </a:rPr>
              <a:t>（</a:t>
            </a:r>
            <a:r>
              <a:rPr lang="en-US" altLang="zh-CN" dirty="0">
                <a:effectLst>
                  <a:outerShdw blurRad="50800" dist="50800" dir="5400000" sx="1000" sy="1000" algn="ctr">
                    <a:srgbClr val="000000"/>
                  </a:outerShdw>
                </a:effectLst>
              </a:rPr>
              <a:t>8</a:t>
            </a:r>
            <a:r>
              <a:rPr lang="zh-CN" altLang="zh-CN" dirty="0">
                <a:effectLst>
                  <a:outerShdw blurRad="50800" dist="50800" dir="5400000" sx="1000" sy="1000" algn="ctr">
                    <a:srgbClr val="000000"/>
                  </a:outerShdw>
                </a:effectLst>
              </a:rPr>
              <a:t>）回顾上述过程可知，整个存储过程中共用到</a:t>
            </a:r>
            <a:r>
              <a:rPr lang="en-US" altLang="zh-CN" dirty="0">
                <a:effectLst>
                  <a:outerShdw blurRad="50800" dist="50800" dir="5400000" sx="1000" sy="1000" algn="ctr">
                    <a:srgbClr val="000000"/>
                  </a:outerShdw>
                </a:effectLst>
              </a:rPr>
              <a:t>mark</a:t>
            </a:r>
            <a:r>
              <a:rPr lang="zh-CN" altLang="zh-CN" dirty="0">
                <a:effectLst>
                  <a:outerShdw blurRad="50800" dist="50800" dir="5400000" sx="1000" sy="1000" algn="ctr">
                    <a:srgbClr val="000000"/>
                  </a:outerShdw>
                </a:effectLst>
              </a:rPr>
              <a:t>，</a:t>
            </a:r>
            <a:r>
              <a:rPr lang="en-US" altLang="zh-CN" dirty="0">
                <a:effectLst>
                  <a:outerShdw blurRad="50800" dist="50800" dir="5400000" sx="1000" sy="1000" algn="ctr">
                    <a:srgbClr val="000000"/>
                  </a:outerShdw>
                </a:effectLst>
              </a:rPr>
              <a:t>sum</a:t>
            </a:r>
            <a:r>
              <a:rPr lang="zh-CN" altLang="zh-CN" dirty="0">
                <a:effectLst>
                  <a:outerShdw blurRad="50800" dist="50800" dir="5400000" sx="1000" sy="1000" algn="ctr">
                    <a:srgbClr val="000000"/>
                  </a:outerShdw>
                </a:effectLst>
              </a:rPr>
              <a:t>，</a:t>
            </a:r>
            <a:r>
              <a:rPr lang="en-US" altLang="zh-CN" dirty="0" err="1">
                <a:effectLst>
                  <a:outerShdw blurRad="50800" dist="50800" dir="5400000" sx="1000" sy="1000" algn="ctr">
                    <a:srgbClr val="000000"/>
                  </a:outerShdw>
                </a:effectLst>
              </a:rPr>
              <a:t>i</a:t>
            </a:r>
            <a:r>
              <a:rPr lang="zh-CN" altLang="zh-CN" dirty="0">
                <a:effectLst>
                  <a:outerShdw blurRad="50800" dist="50800" dir="5400000" sx="1000" sy="1000" algn="ctr">
                    <a:srgbClr val="000000"/>
                  </a:outerShdw>
                </a:effectLst>
              </a:rPr>
              <a:t>三个变量，且所有变量的数据类型均是整数类型，初值设置为</a:t>
            </a:r>
            <a:r>
              <a:rPr lang="en-US" altLang="zh-CN" dirty="0">
                <a:effectLst>
                  <a:outerShdw blurRad="50800" dist="50800" dir="5400000" sx="1000" sy="1000" algn="ctr">
                    <a:srgbClr val="000000"/>
                  </a:outerShdw>
                </a:effectLst>
              </a:rPr>
              <a:t>0</a:t>
            </a:r>
            <a:r>
              <a:rPr lang="zh-CN" altLang="zh-CN" dirty="0">
                <a:effectLst>
                  <a:outerShdw blurRad="50800" dist="50800" dir="5400000" sx="1000" sy="1000" algn="ctr">
                    <a:srgbClr val="000000"/>
                  </a:outerShdw>
                </a:effectLst>
              </a:rPr>
              <a:t>。</a:t>
            </a:r>
            <a:endParaRPr lang="zh-CN" altLang="zh-CN" dirty="0"/>
          </a:p>
          <a:p>
            <a:pPr>
              <a:lnSpc>
                <a:spcPct val="150000"/>
              </a:lnSpc>
            </a:pPr>
            <a:r>
              <a:rPr lang="zh-CN" altLang="zh-CN" dirty="0">
                <a:effectLst>
                  <a:outerShdw blurRad="50800" dist="50800" dir="5400000" sx="1000" sy="1000" algn="ctr">
                    <a:srgbClr val="000000"/>
                  </a:outerShdw>
                </a:effectLst>
              </a:rPr>
              <a:t>根据上述思路，可得出最终</a:t>
            </a:r>
            <a:r>
              <a:rPr lang="en-US" altLang="zh-CN" dirty="0">
                <a:effectLst>
                  <a:outerShdw blurRad="50800" dist="50800" dir="5400000" sx="1000" sy="1000" algn="ctr">
                    <a:srgbClr val="000000"/>
                  </a:outerShdw>
                </a:effectLst>
              </a:rPr>
              <a:t>SQL</a:t>
            </a:r>
            <a:r>
              <a:rPr lang="zh-CN" altLang="zh-CN" dirty="0">
                <a:effectLst>
                  <a:outerShdw blurRad="50800" dist="50800" dir="5400000" sx="1000" sy="1000" algn="ctr">
                    <a:srgbClr val="000000"/>
                  </a:outerShdw>
                </a:effectLst>
              </a:rPr>
              <a:t>代码如下</a:t>
            </a:r>
            <a:r>
              <a:rPr lang="zh-CN" altLang="zh-CN" dirty="0" smtClean="0">
                <a:effectLst>
                  <a:outerShdw blurRad="50800" dist="50800" dir="5400000" sx="1000" sy="1000" algn="ctr">
                    <a:srgbClr val="000000"/>
                  </a:outerShdw>
                </a:effectLst>
              </a:rPr>
              <a:t>：</a:t>
            </a:r>
            <a:endParaRPr lang="zh-CN" altLang="zh-CN" dirty="0"/>
          </a:p>
        </p:txBody>
      </p:sp>
      <p:sp>
        <p:nvSpPr>
          <p:cNvPr id="8" name="矩形 7"/>
          <p:cNvSpPr/>
          <p:nvPr/>
        </p:nvSpPr>
        <p:spPr>
          <a:xfrm>
            <a:off x="2464619" y="3217048"/>
            <a:ext cx="7150619" cy="2928114"/>
          </a:xfrm>
          <a:prstGeom prst="rect">
            <a:avLst/>
          </a:prstGeom>
          <a:solidFill>
            <a:srgbClr val="F8FCF6"/>
          </a:solidFill>
          <a:ln>
            <a:solidFill>
              <a:schemeClr val="accent6">
                <a:lumMod val="75000"/>
              </a:schemeClr>
            </a:solidFill>
          </a:ln>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5113">
              <a:lnSpc>
                <a:spcPct val="130000"/>
              </a:lnSpc>
            </a:pPr>
            <a:r>
              <a:rPr lang="en-US" altLang="zh-CN" sz="1600" kern="0" dirty="0" err="1" smtClean="0">
                <a:latin typeface="Times New Roman" panose="02020603050405020304" pitchFamily="18" charset="0"/>
                <a:ea typeface="宋体" panose="02010600030101010101" pitchFamily="2" charset="-122"/>
                <a:cs typeface="Times New Roman" panose="02020603050405020304" pitchFamily="18" charset="0"/>
              </a:rPr>
              <a:t>mysql</a:t>
            </a:r>
            <a:r>
              <a:rPr lang="en-US" altLang="zh-CN" sz="1600" kern="0" dirty="0">
                <a:latin typeface="Times New Roman" panose="02020603050405020304" pitchFamily="18" charset="0"/>
                <a:ea typeface="宋体" panose="02010600030101010101" pitchFamily="2" charset="-122"/>
                <a:cs typeface="Times New Roman" panose="02020603050405020304" pitchFamily="18" charset="0"/>
              </a:rPr>
              <a:t>&gt; DELIMITER $$</a:t>
            </a:r>
            <a:endParaRPr lang="zh-CN" altLang="zh-CN" sz="1600" kern="0" dirty="0">
              <a:latin typeface="Times New Roman" panose="02020603050405020304" pitchFamily="18" charset="0"/>
              <a:ea typeface="宋体" panose="02010600030101010101" pitchFamily="2" charset="-122"/>
              <a:cs typeface="Times New Roman" panose="02020603050405020304" pitchFamily="18" charset="0"/>
            </a:endParaRPr>
          </a:p>
          <a:p>
            <a:pPr indent="265113">
              <a:lnSpc>
                <a:spcPct val="130000"/>
              </a:lnSpc>
            </a:pPr>
            <a:r>
              <a:rPr lang="en-US" altLang="zh-CN" sz="1600" kern="0" dirty="0" err="1">
                <a:latin typeface="Times New Roman" panose="02020603050405020304" pitchFamily="18" charset="0"/>
                <a:ea typeface="宋体" panose="02010600030101010101" pitchFamily="2" charset="-122"/>
                <a:cs typeface="Times New Roman" panose="02020603050405020304" pitchFamily="18" charset="0"/>
              </a:rPr>
              <a:t>mysql</a:t>
            </a:r>
            <a:r>
              <a:rPr lang="en-US" altLang="zh-CN" sz="1600" kern="0" dirty="0">
                <a:latin typeface="Times New Roman" panose="02020603050405020304" pitchFamily="18" charset="0"/>
                <a:ea typeface="宋体" panose="02010600030101010101" pitchFamily="2" charset="-122"/>
                <a:cs typeface="Times New Roman" panose="02020603050405020304" pitchFamily="18" charset="0"/>
              </a:rPr>
              <a:t>&gt; CREATE PROCEDURE </a:t>
            </a:r>
            <a:r>
              <a:rPr lang="en-US" altLang="zh-CN" sz="1600" kern="0" dirty="0" err="1">
                <a:latin typeface="Times New Roman" panose="02020603050405020304" pitchFamily="18" charset="0"/>
                <a:ea typeface="宋体" panose="02010600030101010101" pitchFamily="2" charset="-122"/>
                <a:cs typeface="Times New Roman" panose="02020603050405020304" pitchFamily="18" charset="0"/>
              </a:rPr>
              <a:t>Mark_Sum</a:t>
            </a:r>
            <a:r>
              <a:rPr lang="en-US" altLang="zh-CN" sz="1600" kern="0" dirty="0">
                <a:latin typeface="Times New Roman" panose="02020603050405020304" pitchFamily="18" charset="0"/>
                <a:ea typeface="宋体" panose="02010600030101010101" pitchFamily="2" charset="-122"/>
                <a:cs typeface="Times New Roman" panose="02020603050405020304" pitchFamily="18" charset="0"/>
              </a:rPr>
              <a:t>(IN </a:t>
            </a:r>
            <a:r>
              <a:rPr lang="en-US" altLang="zh-CN" sz="1600" kern="0" dirty="0" err="1">
                <a:latin typeface="Times New Roman" panose="02020603050405020304" pitchFamily="18" charset="0"/>
                <a:ea typeface="宋体" panose="02010600030101010101" pitchFamily="2" charset="-122"/>
                <a:cs typeface="Times New Roman" panose="02020603050405020304" pitchFamily="18" charset="0"/>
              </a:rPr>
              <a:t>Stu_no</a:t>
            </a:r>
            <a:r>
              <a:rPr lang="en-US" altLang="zh-CN" sz="1600" kern="0" dirty="0">
                <a:latin typeface="Times New Roman" panose="02020603050405020304" pitchFamily="18" charset="0"/>
                <a:ea typeface="宋体" panose="02010600030101010101" pitchFamily="2" charset="-122"/>
                <a:cs typeface="Times New Roman" panose="02020603050405020304" pitchFamily="18" charset="0"/>
              </a:rPr>
              <a:t> CHAR(8))</a:t>
            </a:r>
            <a:endParaRPr lang="zh-CN" altLang="zh-CN" sz="1600" kern="0" dirty="0">
              <a:latin typeface="Times New Roman" panose="02020603050405020304" pitchFamily="18" charset="0"/>
              <a:ea typeface="宋体" panose="02010600030101010101" pitchFamily="2" charset="-122"/>
              <a:cs typeface="Times New Roman" panose="02020603050405020304" pitchFamily="18" charset="0"/>
            </a:endParaRPr>
          </a:p>
          <a:p>
            <a:pPr indent="265113">
              <a:lnSpc>
                <a:spcPct val="130000"/>
              </a:lnSpc>
            </a:pPr>
            <a:r>
              <a:rPr lang="en-US" altLang="zh-CN" sz="1600" kern="0" dirty="0">
                <a:latin typeface="Times New Roman" panose="02020603050405020304" pitchFamily="18" charset="0"/>
                <a:ea typeface="宋体" panose="02010600030101010101" pitchFamily="2" charset="-122"/>
                <a:cs typeface="Times New Roman" panose="02020603050405020304" pitchFamily="18" charset="0"/>
              </a:rPr>
              <a:t>    -&gt; BEGIN</a:t>
            </a:r>
            <a:endParaRPr lang="zh-CN" altLang="zh-CN" sz="1600" kern="0" dirty="0">
              <a:latin typeface="Times New Roman" panose="02020603050405020304" pitchFamily="18" charset="0"/>
              <a:ea typeface="宋体" panose="02010600030101010101" pitchFamily="2" charset="-122"/>
              <a:cs typeface="Times New Roman" panose="02020603050405020304" pitchFamily="18" charset="0"/>
            </a:endParaRPr>
          </a:p>
          <a:p>
            <a:pPr indent="265113">
              <a:lnSpc>
                <a:spcPct val="130000"/>
              </a:lnSpc>
            </a:pPr>
            <a:r>
              <a:rPr lang="en-US" altLang="zh-CN" sz="1600" kern="0" dirty="0">
                <a:latin typeface="Times New Roman" panose="02020603050405020304" pitchFamily="18" charset="0"/>
                <a:ea typeface="宋体" panose="02010600030101010101" pitchFamily="2" charset="-122"/>
                <a:cs typeface="Times New Roman" panose="02020603050405020304" pitchFamily="18" charset="0"/>
              </a:rPr>
              <a:t>    -&gt;   DECLARE mark, sum, </a:t>
            </a:r>
            <a:r>
              <a:rPr lang="en-US" altLang="zh-CN" sz="1600" kern="0" dirty="0" err="1">
                <a:latin typeface="Times New Roman" panose="02020603050405020304" pitchFamily="18" charset="0"/>
                <a:ea typeface="宋体" panose="02010600030101010101" pitchFamily="2" charset="-122"/>
                <a:cs typeface="Times New Roman" panose="02020603050405020304" pitchFamily="18" charset="0"/>
              </a:rPr>
              <a:t>i</a:t>
            </a:r>
            <a:r>
              <a:rPr lang="en-US" altLang="zh-CN" sz="1600" kern="0" dirty="0">
                <a:latin typeface="Times New Roman" panose="02020603050405020304" pitchFamily="18" charset="0"/>
                <a:ea typeface="宋体" panose="02010600030101010101" pitchFamily="2" charset="-122"/>
                <a:cs typeface="Times New Roman" panose="02020603050405020304" pitchFamily="18" charset="0"/>
              </a:rPr>
              <a:t> INT(4) DEFAULT 0;</a:t>
            </a:r>
            <a:endParaRPr lang="zh-CN" altLang="zh-CN" sz="1600" kern="0" dirty="0">
              <a:latin typeface="Times New Roman" panose="02020603050405020304" pitchFamily="18" charset="0"/>
              <a:ea typeface="宋体" panose="02010600030101010101" pitchFamily="2" charset="-122"/>
              <a:cs typeface="Times New Roman" panose="02020603050405020304" pitchFamily="18" charset="0"/>
            </a:endParaRPr>
          </a:p>
          <a:p>
            <a:pPr indent="265113">
              <a:lnSpc>
                <a:spcPct val="130000"/>
              </a:lnSpc>
            </a:pPr>
            <a:r>
              <a:rPr lang="en-US" altLang="zh-CN" sz="1600" kern="0" dirty="0">
                <a:latin typeface="Times New Roman" panose="02020603050405020304" pitchFamily="18" charset="0"/>
                <a:ea typeface="宋体" panose="02010600030101010101" pitchFamily="2" charset="-122"/>
                <a:cs typeface="Times New Roman" panose="02020603050405020304" pitchFamily="18" charset="0"/>
              </a:rPr>
              <a:t>    -&gt;   DECLARE </a:t>
            </a:r>
            <a:r>
              <a:rPr lang="en-US" altLang="zh-CN" sz="1600" kern="0" dirty="0" err="1">
                <a:latin typeface="Times New Roman" panose="02020603050405020304" pitchFamily="18" charset="0"/>
                <a:ea typeface="宋体" panose="02010600030101010101" pitchFamily="2" charset="-122"/>
                <a:cs typeface="Times New Roman" panose="02020603050405020304" pitchFamily="18" charset="0"/>
              </a:rPr>
              <a:t>s_mark</a:t>
            </a:r>
            <a:r>
              <a:rPr lang="en-US" altLang="zh-CN" sz="1600" kern="0" dirty="0">
                <a:latin typeface="Times New Roman" panose="02020603050405020304" pitchFamily="18" charset="0"/>
                <a:ea typeface="宋体" panose="02010600030101010101" pitchFamily="2" charset="-122"/>
                <a:cs typeface="Times New Roman" panose="02020603050405020304" pitchFamily="18" charset="0"/>
              </a:rPr>
              <a:t> CURSOR FOR</a:t>
            </a:r>
            <a:endParaRPr lang="zh-CN" altLang="zh-CN" sz="1600" kern="0" dirty="0">
              <a:latin typeface="Times New Roman" panose="02020603050405020304" pitchFamily="18" charset="0"/>
              <a:ea typeface="宋体" panose="02010600030101010101" pitchFamily="2" charset="-122"/>
              <a:cs typeface="Times New Roman" panose="02020603050405020304" pitchFamily="18" charset="0"/>
            </a:endParaRPr>
          </a:p>
          <a:p>
            <a:pPr indent="265113">
              <a:lnSpc>
                <a:spcPct val="130000"/>
              </a:lnSpc>
            </a:pPr>
            <a:r>
              <a:rPr lang="en-US" altLang="zh-CN" sz="1600" kern="0" dirty="0">
                <a:latin typeface="Times New Roman" panose="02020603050405020304" pitchFamily="18" charset="0"/>
                <a:ea typeface="宋体" panose="02010600030101010101" pitchFamily="2" charset="-122"/>
                <a:cs typeface="Times New Roman" panose="02020603050405020304" pitchFamily="18" charset="0"/>
              </a:rPr>
              <a:t>    -&gt;   SELECT Score FROM </a:t>
            </a:r>
            <a:r>
              <a:rPr lang="en-US" altLang="zh-CN" sz="1600" kern="0" dirty="0" err="1">
                <a:latin typeface="Times New Roman" panose="02020603050405020304" pitchFamily="18" charset="0"/>
                <a:ea typeface="宋体" panose="02010600030101010101" pitchFamily="2" charset="-122"/>
                <a:cs typeface="Times New Roman" panose="02020603050405020304" pitchFamily="18" charset="0"/>
              </a:rPr>
              <a:t>StuCourse</a:t>
            </a:r>
            <a:r>
              <a:rPr lang="en-US" altLang="zh-CN" sz="1600" kern="0" dirty="0">
                <a:latin typeface="Times New Roman" panose="02020603050405020304" pitchFamily="18" charset="0"/>
                <a:ea typeface="宋体" panose="02010600030101010101" pitchFamily="2" charset="-122"/>
                <a:cs typeface="Times New Roman" panose="02020603050405020304" pitchFamily="18" charset="0"/>
              </a:rPr>
              <a:t> WHERE </a:t>
            </a:r>
            <a:r>
              <a:rPr lang="en-US" altLang="zh-CN" sz="1600" kern="0" dirty="0" err="1">
                <a:latin typeface="Times New Roman" panose="02020603050405020304" pitchFamily="18" charset="0"/>
                <a:ea typeface="宋体" panose="02010600030101010101" pitchFamily="2" charset="-122"/>
                <a:cs typeface="Times New Roman" panose="02020603050405020304" pitchFamily="18" charset="0"/>
              </a:rPr>
              <a:t>Sno</a:t>
            </a:r>
            <a:r>
              <a:rPr lang="en-US" altLang="zh-CN" sz="1600" kern="0" dirty="0">
                <a:latin typeface="Times New Roman" panose="02020603050405020304" pitchFamily="18" charset="0"/>
                <a:ea typeface="宋体" panose="02010600030101010101" pitchFamily="2" charset="-122"/>
                <a:cs typeface="Times New Roman" panose="02020603050405020304" pitchFamily="18" charset="0"/>
              </a:rPr>
              <a:t> = </a:t>
            </a:r>
            <a:r>
              <a:rPr lang="en-US" altLang="zh-CN" sz="1600" kern="0" dirty="0" err="1">
                <a:latin typeface="Times New Roman" panose="02020603050405020304" pitchFamily="18" charset="0"/>
                <a:ea typeface="宋体" panose="02010600030101010101" pitchFamily="2" charset="-122"/>
                <a:cs typeface="Times New Roman" panose="02020603050405020304" pitchFamily="18" charset="0"/>
              </a:rPr>
              <a:t>Stu_no</a:t>
            </a:r>
            <a:r>
              <a:rPr lang="en-US" altLang="zh-CN" sz="1600" kern="0"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1600" kern="0" dirty="0">
              <a:latin typeface="Times New Roman" panose="02020603050405020304" pitchFamily="18" charset="0"/>
              <a:ea typeface="宋体" panose="02010600030101010101" pitchFamily="2" charset="-122"/>
              <a:cs typeface="Times New Roman" panose="02020603050405020304" pitchFamily="18" charset="0"/>
            </a:endParaRPr>
          </a:p>
          <a:p>
            <a:pPr indent="265113">
              <a:lnSpc>
                <a:spcPct val="130000"/>
              </a:lnSpc>
            </a:pPr>
            <a:r>
              <a:rPr lang="en-US" altLang="zh-CN" sz="1600" kern="0" dirty="0">
                <a:latin typeface="Times New Roman" panose="02020603050405020304" pitchFamily="18" charset="0"/>
                <a:ea typeface="宋体" panose="02010600030101010101" pitchFamily="2" charset="-122"/>
                <a:cs typeface="Times New Roman" panose="02020603050405020304" pitchFamily="18" charset="0"/>
              </a:rPr>
              <a:t>    -&gt;   DECLARE CONTINUE HANDLER FOR SQLSTATE '02000'</a:t>
            </a:r>
            <a:endParaRPr lang="zh-CN" altLang="zh-CN" sz="1600" kern="0" dirty="0">
              <a:latin typeface="Times New Roman" panose="02020603050405020304" pitchFamily="18" charset="0"/>
              <a:ea typeface="宋体" panose="02010600030101010101" pitchFamily="2" charset="-122"/>
              <a:cs typeface="Times New Roman" panose="02020603050405020304" pitchFamily="18" charset="0"/>
            </a:endParaRPr>
          </a:p>
          <a:p>
            <a:pPr indent="265113">
              <a:lnSpc>
                <a:spcPct val="130000"/>
              </a:lnSpc>
            </a:pPr>
            <a:r>
              <a:rPr lang="en-US" altLang="zh-CN" sz="1600" kern="0" dirty="0">
                <a:latin typeface="Times New Roman" panose="02020603050405020304" pitchFamily="18" charset="0"/>
                <a:ea typeface="宋体" panose="02010600030101010101" pitchFamily="2" charset="-122"/>
                <a:cs typeface="Times New Roman" panose="02020603050405020304" pitchFamily="18" charset="0"/>
              </a:rPr>
              <a:t>    -&gt;   SET </a:t>
            </a:r>
            <a:r>
              <a:rPr lang="en-US" altLang="zh-CN" sz="1600" kern="0" dirty="0" err="1">
                <a:latin typeface="Times New Roman" panose="02020603050405020304" pitchFamily="18" charset="0"/>
                <a:ea typeface="宋体" panose="02010600030101010101" pitchFamily="2" charset="-122"/>
                <a:cs typeface="Times New Roman" panose="02020603050405020304" pitchFamily="18" charset="0"/>
              </a:rPr>
              <a:t>i</a:t>
            </a:r>
            <a:r>
              <a:rPr lang="en-US" altLang="zh-CN" sz="1600" kern="0" dirty="0">
                <a:latin typeface="Times New Roman" panose="02020603050405020304" pitchFamily="18" charset="0"/>
                <a:ea typeface="宋体" panose="02010600030101010101" pitchFamily="2" charset="-122"/>
                <a:cs typeface="Times New Roman" panose="02020603050405020304" pitchFamily="18" charset="0"/>
              </a:rPr>
              <a:t> = 1</a:t>
            </a:r>
            <a:r>
              <a:rPr lang="en-US" altLang="zh-CN" sz="1600" kern="0" dirty="0" smtClean="0">
                <a:latin typeface="Times New Roman" panose="02020603050405020304" pitchFamily="18" charset="0"/>
                <a:ea typeface="宋体" panose="02010600030101010101" pitchFamily="2" charset="-122"/>
                <a:cs typeface="Times New Roman" panose="02020603050405020304" pitchFamily="18" charset="0"/>
              </a:rPr>
              <a:t>;</a:t>
            </a:r>
            <a:endParaRPr lang="zh-CN" sz="1600" kern="100" dirty="0">
              <a:effectLst/>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16575808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308645" cy="523220"/>
          </a:xfrm>
          <a:prstGeom prst="rect">
            <a:avLst/>
          </a:prstGeom>
          <a:noFill/>
        </p:spPr>
        <p:txBody>
          <a:bodyPr wrap="none" rtlCol="0">
            <a:spAutoFit/>
            <a:scene3d>
              <a:camera prst="orthographicFront"/>
              <a:lightRig rig="threePt" dir="t"/>
            </a:scene3d>
            <a:sp3d contourW="12700"/>
          </a:bodyPr>
          <a:lstStyle/>
          <a:p>
            <a:pPr lvl="0">
              <a:defRPr/>
            </a:pPr>
            <a:r>
              <a:rPr lang="en-US" altLang="zh-CN" sz="2800" b="1">
                <a:solidFill>
                  <a:srgbClr val="228EB0"/>
                </a:solidFill>
                <a:latin typeface="+mn-ea"/>
              </a:rPr>
              <a:t>3 </a:t>
            </a:r>
            <a:r>
              <a:rPr lang="zh-CN" altLang="en-US" sz="2800" b="1">
                <a:solidFill>
                  <a:srgbClr val="228EB0"/>
                </a:solidFill>
                <a:latin typeface="+mn-ea"/>
              </a:rPr>
              <a:t>逻辑运算符</a:t>
            </a:r>
            <a:endParaRPr lang="zh-CN" altLang="en-US" sz="2800" b="1" dirty="0">
              <a:solidFill>
                <a:srgbClr val="228EB0"/>
              </a:solidFill>
              <a:latin typeface="+mn-ea"/>
            </a:endParaRPr>
          </a:p>
        </p:txBody>
      </p:sp>
      <p:sp>
        <p:nvSpPr>
          <p:cNvPr id="16" name="矩形 15">
            <a:extLst>
              <a:ext uri="{FF2B5EF4-FFF2-40B4-BE49-F238E27FC236}">
                <a16:creationId xmlns:a16="http://schemas.microsoft.com/office/drawing/2014/main" id="{15C1CEDA-127F-4618-A096-94539DA12311}"/>
              </a:ext>
            </a:extLst>
          </p:cNvPr>
          <p:cNvSpPr/>
          <p:nvPr/>
        </p:nvSpPr>
        <p:spPr>
          <a:xfrm>
            <a:off x="911214" y="1694698"/>
            <a:ext cx="10369571" cy="1704954"/>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a:t>（</a:t>
            </a:r>
            <a:r>
              <a:rPr lang="en-US" altLang="zh-CN" b="1"/>
              <a:t>3</a:t>
            </a:r>
            <a:r>
              <a:rPr lang="zh-CN" altLang="zh-CN" b="1"/>
              <a:t>）“</a:t>
            </a:r>
            <a:r>
              <a:rPr lang="en-US" altLang="zh-CN" b="1"/>
              <a:t>OR</a:t>
            </a:r>
            <a:r>
              <a:rPr lang="zh-CN" altLang="zh-CN" b="1"/>
              <a:t>或者“</a:t>
            </a:r>
            <a:r>
              <a:rPr lang="en-US" altLang="zh-CN" b="1"/>
              <a:t>||</a:t>
            </a:r>
            <a:r>
              <a:rPr lang="zh-CN" altLang="zh-CN" b="1"/>
              <a:t>”</a:t>
            </a:r>
          </a:p>
          <a:p>
            <a:pPr marL="625475" algn="just">
              <a:lnSpc>
                <a:spcPct val="150000"/>
              </a:lnSpc>
            </a:pPr>
            <a:r>
              <a:rPr lang="zh-CN" altLang="zh-CN"/>
              <a:t>表示当两个操作数均为非</a:t>
            </a:r>
            <a:r>
              <a:rPr lang="en-US" altLang="zh-CN"/>
              <a:t>NULL</a:t>
            </a:r>
            <a:r>
              <a:rPr lang="zh-CN" altLang="zh-CN"/>
              <a:t>值且任意一个操作数为非零值时，结果为</a:t>
            </a:r>
            <a:r>
              <a:rPr lang="en-US" altLang="zh-CN"/>
              <a:t>1</a:t>
            </a:r>
            <a:r>
              <a:rPr lang="zh-CN" altLang="zh-CN"/>
              <a:t>，否则结果为</a:t>
            </a:r>
            <a:r>
              <a:rPr lang="en-US" altLang="zh-CN"/>
              <a:t>0</a:t>
            </a:r>
            <a:r>
              <a:rPr lang="zh-CN" altLang="zh-CN"/>
              <a:t>；当有一个操作数为</a:t>
            </a:r>
            <a:r>
              <a:rPr lang="en-US" altLang="zh-CN"/>
              <a:t>NULL</a:t>
            </a:r>
            <a:r>
              <a:rPr lang="zh-CN" altLang="zh-CN"/>
              <a:t>且另一个操作数为非零值时，结果为</a:t>
            </a:r>
            <a:r>
              <a:rPr lang="en-US" altLang="zh-CN"/>
              <a:t>1</a:t>
            </a:r>
            <a:r>
              <a:rPr lang="zh-CN" altLang="zh-CN"/>
              <a:t>，否则结果为</a:t>
            </a:r>
            <a:r>
              <a:rPr lang="en-US" altLang="zh-CN"/>
              <a:t>NULL</a:t>
            </a:r>
            <a:r>
              <a:rPr lang="zh-CN" altLang="zh-CN"/>
              <a:t>；当两个操作数均为</a:t>
            </a:r>
            <a:r>
              <a:rPr lang="en-US" altLang="zh-CN"/>
              <a:t>NULL</a:t>
            </a:r>
            <a:r>
              <a:rPr lang="zh-CN" altLang="zh-CN"/>
              <a:t>时，所得结果为</a:t>
            </a:r>
            <a:r>
              <a:rPr lang="en-US" altLang="zh-CN"/>
              <a:t>NULL</a:t>
            </a:r>
            <a:r>
              <a:rPr lang="zh-CN" altLang="zh-CN"/>
              <a:t>。 </a:t>
            </a:r>
          </a:p>
        </p:txBody>
      </p:sp>
      <p:sp>
        <p:nvSpPr>
          <p:cNvPr id="11" name="矩形 10">
            <a:extLst>
              <a:ext uri="{FF2B5EF4-FFF2-40B4-BE49-F238E27FC236}">
                <a16:creationId xmlns:a16="http://schemas.microsoft.com/office/drawing/2014/main" id="{72C21EC4-F4EA-4E62-8BEA-1BC9921AC4B2}"/>
              </a:ext>
            </a:extLst>
          </p:cNvPr>
          <p:cNvSpPr/>
          <p:nvPr/>
        </p:nvSpPr>
        <p:spPr>
          <a:xfrm>
            <a:off x="911214" y="3596957"/>
            <a:ext cx="10369571" cy="1289456"/>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a:t>（</a:t>
            </a:r>
            <a:r>
              <a:rPr lang="en-US" altLang="zh-CN" b="1"/>
              <a:t>4</a:t>
            </a:r>
            <a:r>
              <a:rPr lang="zh-CN" altLang="zh-CN" b="1"/>
              <a:t>）“</a:t>
            </a:r>
            <a:r>
              <a:rPr lang="en-US" altLang="zh-CN" b="1"/>
              <a:t>XOR</a:t>
            </a:r>
            <a:r>
              <a:rPr lang="zh-CN" altLang="zh-CN" b="1"/>
              <a:t>”</a:t>
            </a:r>
          </a:p>
          <a:p>
            <a:pPr marL="625475" algn="just">
              <a:lnSpc>
                <a:spcPct val="150000"/>
              </a:lnSpc>
            </a:pPr>
            <a:r>
              <a:rPr lang="zh-CN" altLang="zh-CN"/>
              <a:t>当任意一个操作数为</a:t>
            </a:r>
            <a:r>
              <a:rPr lang="en-US" altLang="zh-CN"/>
              <a:t>NULL</a:t>
            </a:r>
            <a:r>
              <a:rPr lang="zh-CN" altLang="zh-CN"/>
              <a:t>时，返回值为</a:t>
            </a:r>
            <a:r>
              <a:rPr lang="en-US" altLang="zh-CN"/>
              <a:t>NULL</a:t>
            </a:r>
            <a:r>
              <a:rPr lang="zh-CN" altLang="zh-CN"/>
              <a:t>；对于非</a:t>
            </a:r>
            <a:r>
              <a:rPr lang="en-US" altLang="zh-CN"/>
              <a:t>NULL</a:t>
            </a:r>
            <a:r>
              <a:rPr lang="zh-CN" altLang="zh-CN"/>
              <a:t>的操作数，若两个操作数都不是</a:t>
            </a:r>
            <a:r>
              <a:rPr lang="en-US" altLang="zh-CN"/>
              <a:t>0</a:t>
            </a:r>
            <a:r>
              <a:rPr lang="zh-CN" altLang="zh-CN"/>
              <a:t>或者都是</a:t>
            </a:r>
            <a:r>
              <a:rPr lang="en-US" altLang="zh-CN"/>
              <a:t>0</a:t>
            </a:r>
            <a:r>
              <a:rPr lang="zh-CN" altLang="zh-CN"/>
              <a:t>值，则返回结果为</a:t>
            </a:r>
            <a:r>
              <a:rPr lang="en-US" altLang="zh-CN"/>
              <a:t>0</a:t>
            </a:r>
            <a:r>
              <a:rPr lang="zh-CN" altLang="zh-CN"/>
              <a:t>；若一个为</a:t>
            </a:r>
            <a:r>
              <a:rPr lang="en-US" altLang="zh-CN"/>
              <a:t>0</a:t>
            </a:r>
            <a:r>
              <a:rPr lang="zh-CN" altLang="zh-CN"/>
              <a:t>，另一个不为非</a:t>
            </a:r>
            <a:r>
              <a:rPr lang="en-US" altLang="zh-CN"/>
              <a:t>0</a:t>
            </a:r>
            <a:r>
              <a:rPr lang="zh-CN" altLang="zh-CN"/>
              <a:t>，则返回结果为</a:t>
            </a:r>
            <a:r>
              <a:rPr lang="en-US" altLang="zh-CN"/>
              <a:t>1</a:t>
            </a:r>
            <a:r>
              <a:rPr lang="zh-CN" altLang="zh-CN"/>
              <a:t>。</a:t>
            </a:r>
          </a:p>
        </p:txBody>
      </p:sp>
    </p:spTree>
    <p:extLst>
      <p:ext uri="{BB962C8B-B14F-4D97-AF65-F5344CB8AC3E}">
        <p14:creationId xmlns:p14="http://schemas.microsoft.com/office/powerpoint/2010/main" val="381305696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up)">
                                      <p:cBhvr>
                                        <p:cTn id="17" dur="500"/>
                                        <p:tgtEl>
                                          <p:spTgt spid="16"/>
                                        </p:tgtEl>
                                      </p:cBhvr>
                                    </p:animEffect>
                                  </p:childTnLst>
                                </p:cTn>
                              </p:par>
                            </p:childTnLst>
                          </p:cTn>
                        </p:par>
                        <p:par>
                          <p:cTn id="18" fill="hold">
                            <p:stCondLst>
                              <p:cond delay="2000"/>
                            </p:stCondLst>
                            <p:childTnLst>
                              <p:par>
                                <p:cTn id="19" presetID="22" presetClass="entr" presetSubtype="1"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up)">
                                      <p:cBhvr>
                                        <p:cTn id="2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16" grpId="0"/>
      <p:bldP spid="11" grpId="0"/>
    </p:bld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1620957" cy="523220"/>
          </a:xfrm>
          <a:prstGeom prst="rect">
            <a:avLst/>
          </a:prstGeom>
          <a:noFill/>
        </p:spPr>
        <p:txBody>
          <a:bodyPr wrap="none" rtlCol="0">
            <a:spAutoFit/>
            <a:scene3d>
              <a:camera prst="orthographicFront"/>
              <a:lightRig rig="threePt" dir="t"/>
            </a:scene3d>
            <a:sp3d contourW="12700"/>
          </a:bodyPr>
          <a:lstStyle/>
          <a:p>
            <a:pPr lvl="0">
              <a:defRPr/>
            </a:pPr>
            <a:r>
              <a:rPr lang="zh-CN" altLang="zh-CN" sz="2800" b="1" dirty="0">
                <a:solidFill>
                  <a:srgbClr val="228EB0"/>
                </a:solidFill>
                <a:latin typeface="+mn-ea"/>
              </a:rPr>
              <a:t>任务</a:t>
            </a:r>
            <a:r>
              <a:rPr lang="zh-CN" altLang="en-US" sz="2800" b="1" dirty="0">
                <a:solidFill>
                  <a:srgbClr val="228EB0"/>
                </a:solidFill>
                <a:latin typeface="+mn-ea"/>
              </a:rPr>
              <a:t>实现</a:t>
            </a:r>
            <a:endParaRPr lang="zh-CN" altLang="en-US" sz="2800" b="1" dirty="0">
              <a:solidFill>
                <a:srgbClr val="228EB0"/>
              </a:solidFill>
              <a:latin typeface="+mn-ea"/>
            </a:endParaRPr>
          </a:p>
        </p:txBody>
      </p:sp>
      <p:sp>
        <p:nvSpPr>
          <p:cNvPr id="8" name="矩形 7"/>
          <p:cNvSpPr/>
          <p:nvPr/>
        </p:nvSpPr>
        <p:spPr>
          <a:xfrm>
            <a:off x="2542745" y="1710815"/>
            <a:ext cx="7150619" cy="4070553"/>
          </a:xfrm>
          <a:prstGeom prst="rect">
            <a:avLst/>
          </a:prstGeom>
          <a:solidFill>
            <a:srgbClr val="F8FCF6"/>
          </a:solidFill>
          <a:ln>
            <a:solidFill>
              <a:schemeClr val="accent6">
                <a:lumMod val="75000"/>
              </a:schemeClr>
            </a:solidFill>
          </a:ln>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30000"/>
              </a:lnSpc>
            </a:pPr>
            <a:r>
              <a:rPr lang="en-US" altLang="zh-CN" sz="1600" kern="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1600" kern="0" dirty="0" smtClean="0">
                <a:latin typeface="Times New Roman" panose="02020603050405020304" pitchFamily="18" charset="0"/>
                <a:ea typeface="宋体" panose="02010600030101010101" pitchFamily="2" charset="-122"/>
                <a:cs typeface="Times New Roman" panose="02020603050405020304" pitchFamily="18" charset="0"/>
              </a:rPr>
              <a:t>   -&gt;   </a:t>
            </a:r>
            <a:r>
              <a:rPr lang="en-US" altLang="zh-CN" sz="1600" kern="0" dirty="0">
                <a:latin typeface="Times New Roman" panose="02020603050405020304" pitchFamily="18" charset="0"/>
                <a:ea typeface="宋体" panose="02010600030101010101" pitchFamily="2" charset="-122"/>
                <a:cs typeface="Times New Roman" panose="02020603050405020304" pitchFamily="18" charset="0"/>
              </a:rPr>
              <a:t>OPEN </a:t>
            </a:r>
            <a:r>
              <a:rPr lang="en-US" altLang="zh-CN" sz="1600" kern="0" dirty="0" err="1">
                <a:latin typeface="Times New Roman" panose="02020603050405020304" pitchFamily="18" charset="0"/>
                <a:ea typeface="宋体" panose="02010600030101010101" pitchFamily="2" charset="-122"/>
                <a:cs typeface="Times New Roman" panose="02020603050405020304" pitchFamily="18" charset="0"/>
              </a:rPr>
              <a:t>s_mark</a:t>
            </a:r>
            <a:r>
              <a:rPr lang="en-US" altLang="zh-CN" sz="1600" kern="0"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1600" kern="0" dirty="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pPr>
            <a:r>
              <a:rPr lang="en-US" altLang="zh-CN" sz="1600" kern="0" dirty="0">
                <a:latin typeface="Times New Roman" panose="02020603050405020304" pitchFamily="18" charset="0"/>
                <a:ea typeface="宋体" panose="02010600030101010101" pitchFamily="2" charset="-122"/>
                <a:cs typeface="Times New Roman" panose="02020603050405020304" pitchFamily="18" charset="0"/>
              </a:rPr>
              <a:t>    -&gt;     </a:t>
            </a:r>
            <a:r>
              <a:rPr lang="en-US" altLang="zh-CN" sz="1600" kern="0" dirty="0" err="1">
                <a:latin typeface="Times New Roman" panose="02020603050405020304" pitchFamily="18" charset="0"/>
                <a:ea typeface="宋体" panose="02010600030101010101" pitchFamily="2" charset="-122"/>
                <a:cs typeface="Times New Roman" panose="02020603050405020304" pitchFamily="18" charset="0"/>
              </a:rPr>
              <a:t>m_sum</a:t>
            </a:r>
            <a:r>
              <a:rPr lang="en-US" altLang="zh-CN" sz="1600" kern="0" dirty="0">
                <a:latin typeface="Times New Roman" panose="02020603050405020304" pitchFamily="18" charset="0"/>
                <a:ea typeface="宋体" panose="02010600030101010101" pitchFamily="2" charset="-122"/>
                <a:cs typeface="Times New Roman" panose="02020603050405020304" pitchFamily="18" charset="0"/>
              </a:rPr>
              <a:t>: REPEAT</a:t>
            </a:r>
            <a:endParaRPr lang="zh-CN" altLang="zh-CN" sz="1600" kern="0" dirty="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pPr>
            <a:r>
              <a:rPr lang="en-US" altLang="zh-CN" sz="1600" kern="0" dirty="0">
                <a:latin typeface="Times New Roman" panose="02020603050405020304" pitchFamily="18" charset="0"/>
                <a:ea typeface="宋体" panose="02010600030101010101" pitchFamily="2" charset="-122"/>
                <a:cs typeface="Times New Roman" panose="02020603050405020304" pitchFamily="18" charset="0"/>
              </a:rPr>
              <a:t>    -&gt;       FETCH </a:t>
            </a:r>
            <a:r>
              <a:rPr lang="en-US" altLang="zh-CN" sz="1600" kern="0" dirty="0" err="1">
                <a:latin typeface="Times New Roman" panose="02020603050405020304" pitchFamily="18" charset="0"/>
                <a:ea typeface="宋体" panose="02010600030101010101" pitchFamily="2" charset="-122"/>
                <a:cs typeface="Times New Roman" panose="02020603050405020304" pitchFamily="18" charset="0"/>
              </a:rPr>
              <a:t>s_mark</a:t>
            </a:r>
            <a:r>
              <a:rPr lang="en-US" altLang="zh-CN" sz="1600" kern="0" dirty="0">
                <a:latin typeface="Times New Roman" panose="02020603050405020304" pitchFamily="18" charset="0"/>
                <a:ea typeface="宋体" panose="02010600030101010101" pitchFamily="2" charset="-122"/>
                <a:cs typeface="Times New Roman" panose="02020603050405020304" pitchFamily="18" charset="0"/>
              </a:rPr>
              <a:t> INTO mark;</a:t>
            </a:r>
            <a:endParaRPr lang="zh-CN" altLang="zh-CN" sz="1600" kern="0" dirty="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pPr>
            <a:r>
              <a:rPr lang="en-US" altLang="zh-CN" sz="1600" kern="0" dirty="0">
                <a:latin typeface="Times New Roman" panose="02020603050405020304" pitchFamily="18" charset="0"/>
                <a:ea typeface="宋体" panose="02010600030101010101" pitchFamily="2" charset="-122"/>
                <a:cs typeface="Times New Roman" panose="02020603050405020304" pitchFamily="18" charset="0"/>
              </a:rPr>
              <a:t>    -&gt;       IF </a:t>
            </a:r>
            <a:r>
              <a:rPr lang="en-US" altLang="zh-CN" sz="1600" kern="0" dirty="0" err="1">
                <a:latin typeface="Times New Roman" panose="02020603050405020304" pitchFamily="18" charset="0"/>
                <a:ea typeface="宋体" panose="02010600030101010101" pitchFamily="2" charset="-122"/>
                <a:cs typeface="Times New Roman" panose="02020603050405020304" pitchFamily="18" charset="0"/>
              </a:rPr>
              <a:t>i</a:t>
            </a:r>
            <a:r>
              <a:rPr lang="en-US" altLang="zh-CN" sz="1600" kern="0" dirty="0">
                <a:latin typeface="Times New Roman" panose="02020603050405020304" pitchFamily="18" charset="0"/>
                <a:ea typeface="宋体" panose="02010600030101010101" pitchFamily="2" charset="-122"/>
                <a:cs typeface="Times New Roman" panose="02020603050405020304" pitchFamily="18" charset="0"/>
              </a:rPr>
              <a:t> = 0</a:t>
            </a:r>
            <a:endParaRPr lang="zh-CN" altLang="zh-CN" sz="1600" kern="0" dirty="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pPr>
            <a:r>
              <a:rPr lang="en-US" altLang="zh-CN" sz="1600" kern="0" dirty="0">
                <a:latin typeface="Times New Roman" panose="02020603050405020304" pitchFamily="18" charset="0"/>
                <a:ea typeface="宋体" panose="02010600030101010101" pitchFamily="2" charset="-122"/>
                <a:cs typeface="Times New Roman" panose="02020603050405020304" pitchFamily="18" charset="0"/>
              </a:rPr>
              <a:t>    -&gt;         THEN</a:t>
            </a:r>
            <a:endParaRPr lang="zh-CN" altLang="zh-CN" sz="1600" kern="0" dirty="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pPr>
            <a:r>
              <a:rPr lang="en-US" altLang="zh-CN" sz="1600" kern="0" dirty="0">
                <a:latin typeface="Times New Roman" panose="02020603050405020304" pitchFamily="18" charset="0"/>
                <a:ea typeface="宋体" panose="02010600030101010101" pitchFamily="2" charset="-122"/>
                <a:cs typeface="Times New Roman" panose="02020603050405020304" pitchFamily="18" charset="0"/>
              </a:rPr>
              <a:t>    -&gt;         SET sum = sum + mark;</a:t>
            </a:r>
            <a:endParaRPr lang="zh-CN" altLang="zh-CN" sz="1600" kern="0" dirty="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pPr>
            <a:r>
              <a:rPr lang="en-US" altLang="zh-CN" sz="1600" kern="0" dirty="0">
                <a:latin typeface="Times New Roman" panose="02020603050405020304" pitchFamily="18" charset="0"/>
                <a:ea typeface="宋体" panose="02010600030101010101" pitchFamily="2" charset="-122"/>
                <a:cs typeface="Times New Roman" panose="02020603050405020304" pitchFamily="18" charset="0"/>
              </a:rPr>
              <a:t>    -&gt;       END IF;</a:t>
            </a:r>
            <a:endParaRPr lang="zh-CN" altLang="zh-CN" sz="1600" kern="0" dirty="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pPr>
            <a:r>
              <a:rPr lang="en-US" altLang="zh-CN" sz="1600" kern="0" dirty="0">
                <a:latin typeface="Times New Roman" panose="02020603050405020304" pitchFamily="18" charset="0"/>
                <a:ea typeface="宋体" panose="02010600030101010101" pitchFamily="2" charset="-122"/>
                <a:cs typeface="Times New Roman" panose="02020603050405020304" pitchFamily="18" charset="0"/>
              </a:rPr>
              <a:t>    -&gt;     UNTIL </a:t>
            </a:r>
            <a:r>
              <a:rPr lang="en-US" altLang="zh-CN" sz="1600" kern="0" dirty="0" err="1">
                <a:latin typeface="Times New Roman" panose="02020603050405020304" pitchFamily="18" charset="0"/>
                <a:ea typeface="宋体" panose="02010600030101010101" pitchFamily="2" charset="-122"/>
                <a:cs typeface="Times New Roman" panose="02020603050405020304" pitchFamily="18" charset="0"/>
              </a:rPr>
              <a:t>i</a:t>
            </a:r>
            <a:r>
              <a:rPr lang="en-US" altLang="zh-CN" sz="1600" kern="0" dirty="0">
                <a:latin typeface="Times New Roman" panose="02020603050405020304" pitchFamily="18" charset="0"/>
                <a:ea typeface="宋体" panose="02010600030101010101" pitchFamily="2" charset="-122"/>
                <a:cs typeface="Times New Roman" panose="02020603050405020304" pitchFamily="18" charset="0"/>
              </a:rPr>
              <a:t> END REPEAT </a:t>
            </a:r>
            <a:r>
              <a:rPr lang="en-US" altLang="zh-CN" sz="1600" kern="0" dirty="0" err="1">
                <a:latin typeface="Times New Roman" panose="02020603050405020304" pitchFamily="18" charset="0"/>
                <a:ea typeface="宋体" panose="02010600030101010101" pitchFamily="2" charset="-122"/>
                <a:cs typeface="Times New Roman" panose="02020603050405020304" pitchFamily="18" charset="0"/>
              </a:rPr>
              <a:t>m_sum</a:t>
            </a:r>
            <a:r>
              <a:rPr lang="en-US" altLang="zh-CN" sz="1600" kern="0"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1600" kern="0" dirty="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pPr>
            <a:r>
              <a:rPr lang="en-US" altLang="zh-CN" sz="1600" kern="0" dirty="0">
                <a:latin typeface="Times New Roman" panose="02020603050405020304" pitchFamily="18" charset="0"/>
                <a:ea typeface="宋体" panose="02010600030101010101" pitchFamily="2" charset="-122"/>
                <a:cs typeface="Times New Roman" panose="02020603050405020304" pitchFamily="18" charset="0"/>
              </a:rPr>
              <a:t>    -&gt;   SELECT sum AS '</a:t>
            </a:r>
            <a:r>
              <a:rPr lang="zh-CN" altLang="zh-CN" sz="1600" kern="0" dirty="0">
                <a:latin typeface="Times New Roman" panose="02020603050405020304" pitchFamily="18" charset="0"/>
                <a:ea typeface="宋体" panose="02010600030101010101" pitchFamily="2" charset="-122"/>
                <a:cs typeface="Times New Roman" panose="02020603050405020304" pitchFamily="18" charset="0"/>
              </a:rPr>
              <a:t>总成绩</a:t>
            </a:r>
            <a:r>
              <a:rPr lang="en-US" altLang="zh-CN" sz="1600" kern="0"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1600" kern="0" dirty="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pPr>
            <a:r>
              <a:rPr lang="en-US" altLang="zh-CN" sz="1600" kern="0" dirty="0">
                <a:latin typeface="Times New Roman" panose="02020603050405020304" pitchFamily="18" charset="0"/>
                <a:ea typeface="宋体" panose="02010600030101010101" pitchFamily="2" charset="-122"/>
                <a:cs typeface="Times New Roman" panose="02020603050405020304" pitchFamily="18" charset="0"/>
              </a:rPr>
              <a:t>    -&gt;   CLOSE </a:t>
            </a:r>
            <a:r>
              <a:rPr lang="en-US" altLang="zh-CN" sz="1600" kern="0" dirty="0" err="1">
                <a:latin typeface="Times New Roman" panose="02020603050405020304" pitchFamily="18" charset="0"/>
                <a:ea typeface="宋体" panose="02010600030101010101" pitchFamily="2" charset="-122"/>
                <a:cs typeface="Times New Roman" panose="02020603050405020304" pitchFamily="18" charset="0"/>
              </a:rPr>
              <a:t>s_mark</a:t>
            </a:r>
            <a:r>
              <a:rPr lang="en-US" altLang="zh-CN" sz="1600" kern="0"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1600" kern="0" dirty="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pPr>
            <a:r>
              <a:rPr lang="en-US" altLang="zh-CN" sz="1600" kern="0" dirty="0">
                <a:latin typeface="Times New Roman" panose="02020603050405020304" pitchFamily="18" charset="0"/>
                <a:ea typeface="宋体" panose="02010600030101010101" pitchFamily="2" charset="-122"/>
                <a:cs typeface="Times New Roman" panose="02020603050405020304" pitchFamily="18" charset="0"/>
              </a:rPr>
              <a:t>    -&gt; END</a:t>
            </a:r>
            <a:endParaRPr lang="zh-CN" altLang="zh-CN" sz="1600" kern="0" dirty="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pPr>
            <a:r>
              <a:rPr lang="en-US" altLang="zh-CN" sz="1600" kern="0" dirty="0">
                <a:latin typeface="Times New Roman" panose="02020603050405020304" pitchFamily="18" charset="0"/>
                <a:ea typeface="宋体" panose="02010600030101010101" pitchFamily="2" charset="-122"/>
                <a:cs typeface="Times New Roman" panose="02020603050405020304" pitchFamily="18" charset="0"/>
              </a:rPr>
              <a:t>    -&gt; $$</a:t>
            </a:r>
            <a:endParaRPr lang="zh-CN" sz="1600" kern="0" dirty="0">
              <a:latin typeface="Times New Roman" panose="02020603050405020304" pitchFamily="18"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53192725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773308" y="1181099"/>
            <a:ext cx="13425710" cy="4091928"/>
            <a:chOff x="1697108" y="1219199"/>
            <a:chExt cx="13425710" cy="4091928"/>
          </a:xfrm>
        </p:grpSpPr>
        <p:sp>
          <p:nvSpPr>
            <p:cNvPr id="10" name="矩形 9"/>
            <p:cNvSpPr/>
            <p:nvPr/>
          </p:nvSpPr>
          <p:spPr>
            <a:xfrm rot="1800000">
              <a:off x="1697108" y="4403586"/>
              <a:ext cx="13425710" cy="907541"/>
            </a:xfrm>
            <a:custGeom>
              <a:avLst/>
              <a:gdLst>
                <a:gd name="connsiteX0" fmla="*/ 0 w 13677900"/>
                <a:gd name="connsiteY0" fmla="*/ 0 h 897257"/>
                <a:gd name="connsiteX1" fmla="*/ 13677900 w 13677900"/>
                <a:gd name="connsiteY1" fmla="*/ 0 h 897257"/>
                <a:gd name="connsiteX2" fmla="*/ 13677900 w 13677900"/>
                <a:gd name="connsiteY2" fmla="*/ 897257 h 897257"/>
                <a:gd name="connsiteX3" fmla="*/ 0 w 13677900"/>
                <a:gd name="connsiteY3" fmla="*/ 897257 h 897257"/>
                <a:gd name="connsiteX4" fmla="*/ 0 w 13677900"/>
                <a:gd name="connsiteY4" fmla="*/ 0 h 897257"/>
                <a:gd name="connsiteX0" fmla="*/ 0 w 13677900"/>
                <a:gd name="connsiteY0" fmla="*/ 0 h 897257"/>
                <a:gd name="connsiteX1" fmla="*/ 13677900 w 13677900"/>
                <a:gd name="connsiteY1" fmla="*/ 0 h 897257"/>
                <a:gd name="connsiteX2" fmla="*/ 13677900 w 13677900"/>
                <a:gd name="connsiteY2" fmla="*/ 897257 h 897257"/>
                <a:gd name="connsiteX3" fmla="*/ 252190 w 13677900"/>
                <a:gd name="connsiteY3" fmla="*/ 892550 h 897257"/>
                <a:gd name="connsiteX4" fmla="*/ 0 w 13677900"/>
                <a:gd name="connsiteY4" fmla="*/ 897257 h 897257"/>
                <a:gd name="connsiteX5" fmla="*/ 0 w 13677900"/>
                <a:gd name="connsiteY5" fmla="*/ 0 h 897257"/>
                <a:gd name="connsiteX0" fmla="*/ 0 w 13677900"/>
                <a:gd name="connsiteY0" fmla="*/ 10284 h 907541"/>
                <a:gd name="connsiteX1" fmla="*/ 451603 w 13677900"/>
                <a:gd name="connsiteY1" fmla="*/ 0 h 907541"/>
                <a:gd name="connsiteX2" fmla="*/ 13677900 w 13677900"/>
                <a:gd name="connsiteY2" fmla="*/ 10284 h 907541"/>
                <a:gd name="connsiteX3" fmla="*/ 13677900 w 13677900"/>
                <a:gd name="connsiteY3" fmla="*/ 907541 h 907541"/>
                <a:gd name="connsiteX4" fmla="*/ 252190 w 13677900"/>
                <a:gd name="connsiteY4" fmla="*/ 902834 h 907541"/>
                <a:gd name="connsiteX5" fmla="*/ 0 w 13677900"/>
                <a:gd name="connsiteY5" fmla="*/ 907541 h 907541"/>
                <a:gd name="connsiteX6" fmla="*/ 0 w 13677900"/>
                <a:gd name="connsiteY6" fmla="*/ 10284 h 907541"/>
                <a:gd name="connsiteX0" fmla="*/ 0 w 13677900"/>
                <a:gd name="connsiteY0" fmla="*/ 907541 h 907541"/>
                <a:gd name="connsiteX1" fmla="*/ 451603 w 13677900"/>
                <a:gd name="connsiteY1" fmla="*/ 0 h 907541"/>
                <a:gd name="connsiteX2" fmla="*/ 13677900 w 13677900"/>
                <a:gd name="connsiteY2" fmla="*/ 10284 h 907541"/>
                <a:gd name="connsiteX3" fmla="*/ 13677900 w 13677900"/>
                <a:gd name="connsiteY3" fmla="*/ 907541 h 907541"/>
                <a:gd name="connsiteX4" fmla="*/ 252190 w 13677900"/>
                <a:gd name="connsiteY4" fmla="*/ 902834 h 907541"/>
                <a:gd name="connsiteX5" fmla="*/ 0 w 13677900"/>
                <a:gd name="connsiteY5" fmla="*/ 907541 h 907541"/>
                <a:gd name="connsiteX0" fmla="*/ 0 w 13425710"/>
                <a:gd name="connsiteY0" fmla="*/ 902834 h 907541"/>
                <a:gd name="connsiteX1" fmla="*/ 199413 w 13425710"/>
                <a:gd name="connsiteY1" fmla="*/ 0 h 907541"/>
                <a:gd name="connsiteX2" fmla="*/ 13425710 w 13425710"/>
                <a:gd name="connsiteY2" fmla="*/ 10284 h 907541"/>
                <a:gd name="connsiteX3" fmla="*/ 13425710 w 13425710"/>
                <a:gd name="connsiteY3" fmla="*/ 907541 h 907541"/>
                <a:gd name="connsiteX4" fmla="*/ 0 w 13425710"/>
                <a:gd name="connsiteY4" fmla="*/ 902834 h 9075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25710" h="907541">
                  <a:moveTo>
                    <a:pt x="0" y="902834"/>
                  </a:moveTo>
                  <a:lnTo>
                    <a:pt x="199413" y="0"/>
                  </a:lnTo>
                  <a:lnTo>
                    <a:pt x="13425710" y="10284"/>
                  </a:lnTo>
                  <a:lnTo>
                    <a:pt x="13425710" y="907541"/>
                  </a:lnTo>
                  <a:lnTo>
                    <a:pt x="0" y="902834"/>
                  </a:lnTo>
                  <a:close/>
                </a:path>
              </a:pathLst>
            </a:custGeom>
            <a:gradFill flip="none" rotWithShape="1">
              <a:gsLst>
                <a:gs pos="0">
                  <a:schemeClr val="bg1">
                    <a:lumMod val="85000"/>
                    <a:alpha val="4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5" name="矩形 4"/>
            <p:cNvSpPr/>
            <p:nvPr/>
          </p:nvSpPr>
          <p:spPr>
            <a:xfrm>
              <a:off x="2371272" y="1219199"/>
              <a:ext cx="667658" cy="66765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sp>
        <p:nvSpPr>
          <p:cNvPr id="6" name="矩形 5"/>
          <p:cNvSpPr/>
          <p:nvPr/>
        </p:nvSpPr>
        <p:spPr>
          <a:xfrm>
            <a:off x="4158344" y="1407884"/>
            <a:ext cx="1625600" cy="1625600"/>
          </a:xfrm>
          <a:prstGeom prst="rect">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nvGrpSpPr>
          <p:cNvPr id="22" name="组合 21"/>
          <p:cNvGrpSpPr/>
          <p:nvPr/>
        </p:nvGrpSpPr>
        <p:grpSpPr>
          <a:xfrm>
            <a:off x="1763483" y="2002969"/>
            <a:ext cx="13353088" cy="6893833"/>
            <a:chOff x="1763483" y="2002969"/>
            <a:chExt cx="13353088" cy="6893833"/>
          </a:xfrm>
        </p:grpSpPr>
        <p:sp>
          <p:nvSpPr>
            <p:cNvPr id="8" name="矩形 7"/>
            <p:cNvSpPr/>
            <p:nvPr/>
          </p:nvSpPr>
          <p:spPr>
            <a:xfrm rot="1800000">
              <a:off x="1977604" y="4383926"/>
              <a:ext cx="13138967" cy="4512876"/>
            </a:xfrm>
            <a:custGeom>
              <a:avLst/>
              <a:gdLst>
                <a:gd name="connsiteX0" fmla="*/ 0 w 13677900"/>
                <a:gd name="connsiteY0" fmla="*/ 0 h 4499376"/>
                <a:gd name="connsiteX1" fmla="*/ 13677900 w 13677900"/>
                <a:gd name="connsiteY1" fmla="*/ 0 h 4499376"/>
                <a:gd name="connsiteX2" fmla="*/ 13677900 w 13677900"/>
                <a:gd name="connsiteY2" fmla="*/ 4499376 h 4499376"/>
                <a:gd name="connsiteX3" fmla="*/ 0 w 13677900"/>
                <a:gd name="connsiteY3" fmla="*/ 4499376 h 4499376"/>
                <a:gd name="connsiteX4" fmla="*/ 0 w 13677900"/>
                <a:gd name="connsiteY4" fmla="*/ 0 h 4499376"/>
                <a:gd name="connsiteX0" fmla="*/ 0 w 13677900"/>
                <a:gd name="connsiteY0" fmla="*/ 13500 h 4512876"/>
                <a:gd name="connsiteX1" fmla="*/ 1732323 w 13677900"/>
                <a:gd name="connsiteY1" fmla="*/ 0 h 4512876"/>
                <a:gd name="connsiteX2" fmla="*/ 13677900 w 13677900"/>
                <a:gd name="connsiteY2" fmla="*/ 13500 h 4512876"/>
                <a:gd name="connsiteX3" fmla="*/ 13677900 w 13677900"/>
                <a:gd name="connsiteY3" fmla="*/ 4512876 h 4512876"/>
                <a:gd name="connsiteX4" fmla="*/ 0 w 13677900"/>
                <a:gd name="connsiteY4" fmla="*/ 4512876 h 4512876"/>
                <a:gd name="connsiteX5" fmla="*/ 0 w 13677900"/>
                <a:gd name="connsiteY5" fmla="*/ 13500 h 4512876"/>
                <a:gd name="connsiteX0" fmla="*/ 0 w 13677900"/>
                <a:gd name="connsiteY0" fmla="*/ 13500 h 4512876"/>
                <a:gd name="connsiteX1" fmla="*/ 1732323 w 13677900"/>
                <a:gd name="connsiteY1" fmla="*/ 0 h 4512876"/>
                <a:gd name="connsiteX2" fmla="*/ 13677900 w 13677900"/>
                <a:gd name="connsiteY2" fmla="*/ 13500 h 4512876"/>
                <a:gd name="connsiteX3" fmla="*/ 13677900 w 13677900"/>
                <a:gd name="connsiteY3" fmla="*/ 4512876 h 4512876"/>
                <a:gd name="connsiteX4" fmla="*/ 538933 w 13677900"/>
                <a:gd name="connsiteY4" fmla="*/ 4493446 h 4512876"/>
                <a:gd name="connsiteX5" fmla="*/ 0 w 13677900"/>
                <a:gd name="connsiteY5" fmla="*/ 4512876 h 4512876"/>
                <a:gd name="connsiteX6" fmla="*/ 0 w 13677900"/>
                <a:gd name="connsiteY6" fmla="*/ 13500 h 4512876"/>
                <a:gd name="connsiteX0" fmla="*/ 0 w 13677900"/>
                <a:gd name="connsiteY0" fmla="*/ 13500 h 4512876"/>
                <a:gd name="connsiteX1" fmla="*/ 1732323 w 13677900"/>
                <a:gd name="connsiteY1" fmla="*/ 0 h 4512876"/>
                <a:gd name="connsiteX2" fmla="*/ 13677900 w 13677900"/>
                <a:gd name="connsiteY2" fmla="*/ 13500 h 4512876"/>
                <a:gd name="connsiteX3" fmla="*/ 13677900 w 13677900"/>
                <a:gd name="connsiteY3" fmla="*/ 4512876 h 4512876"/>
                <a:gd name="connsiteX4" fmla="*/ 538933 w 13677900"/>
                <a:gd name="connsiteY4" fmla="*/ 4493446 h 4512876"/>
                <a:gd name="connsiteX5" fmla="*/ 0 w 13677900"/>
                <a:gd name="connsiteY5" fmla="*/ 13500 h 4512876"/>
                <a:gd name="connsiteX0" fmla="*/ 0 w 13138967"/>
                <a:gd name="connsiteY0" fmla="*/ 4493446 h 4512876"/>
                <a:gd name="connsiteX1" fmla="*/ 1193390 w 13138967"/>
                <a:gd name="connsiteY1" fmla="*/ 0 h 4512876"/>
                <a:gd name="connsiteX2" fmla="*/ 13138967 w 13138967"/>
                <a:gd name="connsiteY2" fmla="*/ 13500 h 4512876"/>
                <a:gd name="connsiteX3" fmla="*/ 13138967 w 13138967"/>
                <a:gd name="connsiteY3" fmla="*/ 4512876 h 4512876"/>
                <a:gd name="connsiteX4" fmla="*/ 0 w 13138967"/>
                <a:gd name="connsiteY4" fmla="*/ 4493446 h 45128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38967" h="4512876">
                  <a:moveTo>
                    <a:pt x="0" y="4493446"/>
                  </a:moveTo>
                  <a:lnTo>
                    <a:pt x="1193390" y="0"/>
                  </a:lnTo>
                  <a:lnTo>
                    <a:pt x="13138967" y="13500"/>
                  </a:lnTo>
                  <a:lnTo>
                    <a:pt x="13138967" y="4512876"/>
                  </a:lnTo>
                  <a:lnTo>
                    <a:pt x="0" y="4493446"/>
                  </a:lnTo>
                  <a:close/>
                </a:path>
              </a:pathLst>
            </a:custGeom>
            <a:gradFill flip="none" rotWithShape="1">
              <a:gsLst>
                <a:gs pos="0">
                  <a:schemeClr val="bg1">
                    <a:lumMod val="85000"/>
                    <a:alpha val="6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3" name="矩形 2"/>
            <p:cNvSpPr/>
            <p:nvPr/>
          </p:nvSpPr>
          <p:spPr>
            <a:xfrm>
              <a:off x="1763483" y="2002969"/>
              <a:ext cx="3294745" cy="32947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sp>
        <p:nvSpPr>
          <p:cNvPr id="12" name="文本框 11"/>
          <p:cNvSpPr txBox="1"/>
          <p:nvPr/>
        </p:nvSpPr>
        <p:spPr>
          <a:xfrm>
            <a:off x="6175208" y="3353288"/>
            <a:ext cx="3262432" cy="707886"/>
          </a:xfrm>
          <a:prstGeom prst="rect">
            <a:avLst/>
          </a:prstGeom>
          <a:noFill/>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4000" noProof="0" dirty="0">
                <a:solidFill>
                  <a:prstClr val="black"/>
                </a:solidFill>
                <a:latin typeface="Arial"/>
                <a:ea typeface="微软雅黑"/>
              </a:rPr>
              <a:t>感谢您的观看</a:t>
            </a:r>
            <a:endParaRPr kumimoji="0" lang="zh-CN" altLang="en-US" sz="4000" b="0" i="0" u="none" strike="noStrike" kern="1200" cap="none" spc="0" normalizeH="0" baseline="0" noProof="0" dirty="0">
              <a:ln>
                <a:noFill/>
              </a:ln>
              <a:solidFill>
                <a:prstClr val="black"/>
              </a:solidFill>
              <a:effectLst/>
              <a:uLnTx/>
              <a:uFillTx/>
              <a:latin typeface="Arial"/>
              <a:ea typeface="微软雅黑"/>
              <a:cs typeface="+mn-cs"/>
            </a:endParaRPr>
          </a:p>
        </p:txBody>
      </p:sp>
      <p:sp>
        <p:nvSpPr>
          <p:cNvPr id="13" name="文本框 12"/>
          <p:cNvSpPr txBox="1"/>
          <p:nvPr/>
        </p:nvSpPr>
        <p:spPr>
          <a:xfrm>
            <a:off x="6156158" y="2255191"/>
            <a:ext cx="4031873" cy="1200329"/>
          </a:xfrm>
          <a:prstGeom prst="rect">
            <a:avLst/>
          </a:prstGeom>
          <a:noFill/>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7200" b="1" i="0" u="none" strike="noStrike" kern="1200" cap="none" spc="0" normalizeH="0" baseline="0" noProof="0" dirty="0">
                <a:ln>
                  <a:noFill/>
                </a:ln>
                <a:solidFill>
                  <a:srgbClr val="228EB0"/>
                </a:solidFill>
                <a:effectLst/>
                <a:uLnTx/>
                <a:uFillTx/>
                <a:latin typeface="Arial"/>
                <a:ea typeface="微软雅黑"/>
                <a:cs typeface="+mn-cs"/>
              </a:rPr>
              <a:t>THANKS</a:t>
            </a:r>
            <a:endParaRPr kumimoji="0" lang="zh-CN" altLang="en-US" sz="7200" b="1" i="0" u="none" strike="noStrike" kern="1200" cap="none" spc="0" normalizeH="0" baseline="0" noProof="0" dirty="0">
              <a:ln>
                <a:noFill/>
              </a:ln>
              <a:solidFill>
                <a:srgbClr val="228EB0"/>
              </a:solidFill>
              <a:effectLst/>
              <a:uLnTx/>
              <a:uFillTx/>
              <a:latin typeface="Arial"/>
              <a:ea typeface="微软雅黑"/>
              <a:cs typeface="+mn-cs"/>
            </a:endParaRPr>
          </a:p>
        </p:txBody>
      </p:sp>
      <p:cxnSp>
        <p:nvCxnSpPr>
          <p:cNvPr id="15" name="直接连接符 14"/>
          <p:cNvCxnSpPr/>
          <p:nvPr/>
        </p:nvCxnSpPr>
        <p:spPr>
          <a:xfrm>
            <a:off x="6320453" y="4311326"/>
            <a:ext cx="9144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1" name="组合 20"/>
          <p:cNvGrpSpPr/>
          <p:nvPr/>
        </p:nvGrpSpPr>
        <p:grpSpPr>
          <a:xfrm>
            <a:off x="850274" y="4702628"/>
            <a:ext cx="12474999" cy="4416484"/>
            <a:chOff x="850274" y="4702628"/>
            <a:chExt cx="12474999" cy="4416484"/>
          </a:xfrm>
        </p:grpSpPr>
        <p:sp>
          <p:nvSpPr>
            <p:cNvPr id="11" name="矩形 10"/>
            <p:cNvSpPr/>
            <p:nvPr/>
          </p:nvSpPr>
          <p:spPr>
            <a:xfrm rot="1800000">
              <a:off x="850274" y="7513404"/>
              <a:ext cx="12474999" cy="1605708"/>
            </a:xfrm>
            <a:custGeom>
              <a:avLst/>
              <a:gdLst>
                <a:gd name="connsiteX0" fmla="*/ 0 w 13677900"/>
                <a:gd name="connsiteY0" fmla="*/ 0 h 1587113"/>
                <a:gd name="connsiteX1" fmla="*/ 13677900 w 13677900"/>
                <a:gd name="connsiteY1" fmla="*/ 0 h 1587113"/>
                <a:gd name="connsiteX2" fmla="*/ 13677900 w 13677900"/>
                <a:gd name="connsiteY2" fmla="*/ 1587113 h 1587113"/>
                <a:gd name="connsiteX3" fmla="*/ 0 w 13677900"/>
                <a:gd name="connsiteY3" fmla="*/ 1587113 h 1587113"/>
                <a:gd name="connsiteX4" fmla="*/ 0 w 13677900"/>
                <a:gd name="connsiteY4" fmla="*/ 0 h 1587113"/>
                <a:gd name="connsiteX0" fmla="*/ 0 w 13677900"/>
                <a:gd name="connsiteY0" fmla="*/ 0 h 1587113"/>
                <a:gd name="connsiteX1" fmla="*/ 1620651 w 13677900"/>
                <a:gd name="connsiteY1" fmla="*/ 6988 h 1587113"/>
                <a:gd name="connsiteX2" fmla="*/ 13677900 w 13677900"/>
                <a:gd name="connsiteY2" fmla="*/ 0 h 1587113"/>
                <a:gd name="connsiteX3" fmla="*/ 13677900 w 13677900"/>
                <a:gd name="connsiteY3" fmla="*/ 1587113 h 1587113"/>
                <a:gd name="connsiteX4" fmla="*/ 0 w 13677900"/>
                <a:gd name="connsiteY4" fmla="*/ 1587113 h 1587113"/>
                <a:gd name="connsiteX5" fmla="*/ 0 w 13677900"/>
                <a:gd name="connsiteY5" fmla="*/ 0 h 1587113"/>
                <a:gd name="connsiteX0" fmla="*/ 0 w 13677900"/>
                <a:gd name="connsiteY0" fmla="*/ 0 h 1605708"/>
                <a:gd name="connsiteX1" fmla="*/ 1620651 w 13677900"/>
                <a:gd name="connsiteY1" fmla="*/ 6988 h 1605708"/>
                <a:gd name="connsiteX2" fmla="*/ 13677900 w 13677900"/>
                <a:gd name="connsiteY2" fmla="*/ 0 h 1605708"/>
                <a:gd name="connsiteX3" fmla="*/ 13677900 w 13677900"/>
                <a:gd name="connsiteY3" fmla="*/ 1587113 h 1605708"/>
                <a:gd name="connsiteX4" fmla="*/ 1202901 w 13677900"/>
                <a:gd name="connsiteY4" fmla="*/ 1605708 h 1605708"/>
                <a:gd name="connsiteX5" fmla="*/ 0 w 13677900"/>
                <a:gd name="connsiteY5" fmla="*/ 1587113 h 1605708"/>
                <a:gd name="connsiteX6" fmla="*/ 0 w 13677900"/>
                <a:gd name="connsiteY6" fmla="*/ 0 h 1605708"/>
                <a:gd name="connsiteX0" fmla="*/ 0 w 13677900"/>
                <a:gd name="connsiteY0" fmla="*/ 0 h 1605708"/>
                <a:gd name="connsiteX1" fmla="*/ 1620651 w 13677900"/>
                <a:gd name="connsiteY1" fmla="*/ 6988 h 1605708"/>
                <a:gd name="connsiteX2" fmla="*/ 13677900 w 13677900"/>
                <a:gd name="connsiteY2" fmla="*/ 0 h 1605708"/>
                <a:gd name="connsiteX3" fmla="*/ 13677900 w 13677900"/>
                <a:gd name="connsiteY3" fmla="*/ 1587113 h 1605708"/>
                <a:gd name="connsiteX4" fmla="*/ 1202901 w 13677900"/>
                <a:gd name="connsiteY4" fmla="*/ 1605708 h 1605708"/>
                <a:gd name="connsiteX5" fmla="*/ 0 w 13677900"/>
                <a:gd name="connsiteY5" fmla="*/ 0 h 1605708"/>
                <a:gd name="connsiteX0" fmla="*/ 0 w 12474999"/>
                <a:gd name="connsiteY0" fmla="*/ 1605708 h 1605708"/>
                <a:gd name="connsiteX1" fmla="*/ 417750 w 12474999"/>
                <a:gd name="connsiteY1" fmla="*/ 6988 h 1605708"/>
                <a:gd name="connsiteX2" fmla="*/ 12474999 w 12474999"/>
                <a:gd name="connsiteY2" fmla="*/ 0 h 1605708"/>
                <a:gd name="connsiteX3" fmla="*/ 12474999 w 12474999"/>
                <a:gd name="connsiteY3" fmla="*/ 1587113 h 1605708"/>
                <a:gd name="connsiteX4" fmla="*/ 0 w 12474999"/>
                <a:gd name="connsiteY4" fmla="*/ 1605708 h 16057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74999" h="1605708">
                  <a:moveTo>
                    <a:pt x="0" y="1605708"/>
                  </a:moveTo>
                  <a:lnTo>
                    <a:pt x="417750" y="6988"/>
                  </a:lnTo>
                  <a:lnTo>
                    <a:pt x="12474999" y="0"/>
                  </a:lnTo>
                  <a:lnTo>
                    <a:pt x="12474999" y="1587113"/>
                  </a:lnTo>
                  <a:lnTo>
                    <a:pt x="0" y="1605708"/>
                  </a:lnTo>
                  <a:close/>
                </a:path>
              </a:pathLst>
            </a:custGeom>
            <a:gradFill flip="none" rotWithShape="1">
              <a:gsLst>
                <a:gs pos="0">
                  <a:schemeClr val="bg1">
                    <a:lumMod val="85000"/>
                    <a:alpha val="4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4" name="矩形 3"/>
            <p:cNvSpPr/>
            <p:nvPr/>
          </p:nvSpPr>
          <p:spPr>
            <a:xfrm>
              <a:off x="1269995" y="4702628"/>
              <a:ext cx="1190171" cy="119017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spTree>
    <p:extLst>
      <p:ext uri="{BB962C8B-B14F-4D97-AF65-F5344CB8AC3E}">
        <p14:creationId xmlns:p14="http://schemas.microsoft.com/office/powerpoint/2010/main" val="3575195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decel="10000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1+#ppt_w/2"/>
                                          </p:val>
                                        </p:tav>
                                        <p:tav tm="100000">
                                          <p:val>
                                            <p:strVal val="#ppt_x"/>
                                          </p:val>
                                        </p:tav>
                                      </p:tavLst>
                                    </p:anim>
                                    <p:anim calcmode="lin" valueType="num">
                                      <p:cBhvr additive="base">
                                        <p:cTn id="8" dur="1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6" decel="100000" fill="hold" nodeType="withEffect">
                                  <p:stCondLst>
                                    <p:cond delay="25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1000" fill="hold"/>
                                        <p:tgtEl>
                                          <p:spTgt spid="22"/>
                                        </p:tgtEl>
                                        <p:attrNameLst>
                                          <p:attrName>ppt_x</p:attrName>
                                        </p:attrNameLst>
                                      </p:cBhvr>
                                      <p:tavLst>
                                        <p:tav tm="0">
                                          <p:val>
                                            <p:strVal val="1+#ppt_w/2"/>
                                          </p:val>
                                        </p:tav>
                                        <p:tav tm="100000">
                                          <p:val>
                                            <p:strVal val="#ppt_x"/>
                                          </p:val>
                                        </p:tav>
                                      </p:tavLst>
                                    </p:anim>
                                    <p:anim calcmode="lin" valueType="num">
                                      <p:cBhvr additive="base">
                                        <p:cTn id="12" dur="1000" fill="hold"/>
                                        <p:tgtEl>
                                          <p:spTgt spid="22"/>
                                        </p:tgtEl>
                                        <p:attrNameLst>
                                          <p:attrName>ppt_y</p:attrName>
                                        </p:attrNameLst>
                                      </p:cBhvr>
                                      <p:tavLst>
                                        <p:tav tm="0">
                                          <p:val>
                                            <p:strVal val="1+#ppt_h/2"/>
                                          </p:val>
                                        </p:tav>
                                        <p:tav tm="100000">
                                          <p:val>
                                            <p:strVal val="#ppt_y"/>
                                          </p:val>
                                        </p:tav>
                                      </p:tavLst>
                                    </p:anim>
                                  </p:childTnLst>
                                </p:cTn>
                              </p:par>
                              <p:par>
                                <p:cTn id="13" presetID="2" presetClass="entr" presetSubtype="6" decel="100000" fill="hold" nodeType="withEffect">
                                  <p:stCondLst>
                                    <p:cond delay="50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1000" fill="hold"/>
                                        <p:tgtEl>
                                          <p:spTgt spid="21"/>
                                        </p:tgtEl>
                                        <p:attrNameLst>
                                          <p:attrName>ppt_x</p:attrName>
                                        </p:attrNameLst>
                                      </p:cBhvr>
                                      <p:tavLst>
                                        <p:tav tm="0">
                                          <p:val>
                                            <p:strVal val="1+#ppt_w/2"/>
                                          </p:val>
                                        </p:tav>
                                        <p:tav tm="100000">
                                          <p:val>
                                            <p:strVal val="#ppt_x"/>
                                          </p:val>
                                        </p:tav>
                                      </p:tavLst>
                                    </p:anim>
                                    <p:anim calcmode="lin" valueType="num">
                                      <p:cBhvr additive="base">
                                        <p:cTn id="16" dur="1000" fill="hold"/>
                                        <p:tgtEl>
                                          <p:spTgt spid="21"/>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ppt_w</p:attrName>
                                        </p:attrNameLst>
                                      </p:cBhvr>
                                      <p:tavLst>
                                        <p:tav tm="0">
                                          <p:val>
                                            <p:fltVal val="0"/>
                                          </p:val>
                                        </p:tav>
                                        <p:tav tm="100000">
                                          <p:val>
                                            <p:strVal val="#ppt_w"/>
                                          </p:val>
                                        </p:tav>
                                      </p:tavLst>
                                    </p:anim>
                                    <p:anim calcmode="lin" valueType="num">
                                      <p:cBhvr>
                                        <p:cTn id="21" dur="500" fill="hold"/>
                                        <p:tgtEl>
                                          <p:spTgt spid="6"/>
                                        </p:tgtEl>
                                        <p:attrNameLst>
                                          <p:attrName>ppt_h</p:attrName>
                                        </p:attrNameLst>
                                      </p:cBhvr>
                                      <p:tavLst>
                                        <p:tav tm="0">
                                          <p:val>
                                            <p:fltVal val="0"/>
                                          </p:val>
                                        </p:tav>
                                        <p:tav tm="100000">
                                          <p:val>
                                            <p:strVal val="#ppt_h"/>
                                          </p:val>
                                        </p:tav>
                                      </p:tavLst>
                                    </p:anim>
                                    <p:animEffect transition="in" filter="fade">
                                      <p:cBhvr>
                                        <p:cTn id="22" dur="500"/>
                                        <p:tgtEl>
                                          <p:spTgt spid="6"/>
                                        </p:tgtEl>
                                      </p:cBhvr>
                                    </p:animEffect>
                                  </p:childTnLst>
                                </p:cTn>
                              </p:par>
                            </p:childTnLst>
                          </p:cTn>
                        </p:par>
                        <p:par>
                          <p:cTn id="23" fill="hold">
                            <p:stCondLst>
                              <p:cond delay="2000"/>
                            </p:stCondLst>
                            <p:childTnLst>
                              <p:par>
                                <p:cTn id="24" presetID="12" presetClass="entr" presetSubtype="4"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additive="base">
                                        <p:cTn id="26" dur="500"/>
                                        <p:tgtEl>
                                          <p:spTgt spid="13"/>
                                        </p:tgtEl>
                                        <p:attrNameLst>
                                          <p:attrName>ppt_y</p:attrName>
                                        </p:attrNameLst>
                                      </p:cBhvr>
                                      <p:tavLst>
                                        <p:tav tm="0">
                                          <p:val>
                                            <p:strVal val="#ppt_y+#ppt_h*1.125000"/>
                                          </p:val>
                                        </p:tav>
                                        <p:tav tm="100000">
                                          <p:val>
                                            <p:strVal val="#ppt_y"/>
                                          </p:val>
                                        </p:tav>
                                      </p:tavLst>
                                    </p:anim>
                                    <p:animEffect transition="in" filter="wipe(up)">
                                      <p:cBhvr>
                                        <p:cTn id="27" dur="500"/>
                                        <p:tgtEl>
                                          <p:spTgt spid="13"/>
                                        </p:tgtEl>
                                      </p:cBhvr>
                                    </p:animEffect>
                                  </p:childTnLst>
                                </p:cTn>
                              </p:par>
                            </p:childTnLst>
                          </p:cTn>
                        </p:par>
                        <p:par>
                          <p:cTn id="28" fill="hold">
                            <p:stCondLst>
                              <p:cond delay="2500"/>
                            </p:stCondLst>
                            <p:childTnLst>
                              <p:par>
                                <p:cTn id="29" presetID="22" presetClass="entr" presetSubtype="8"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left)">
                                      <p:cBhvr>
                                        <p:cTn id="31" dur="1000"/>
                                        <p:tgtEl>
                                          <p:spTgt spid="12"/>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left)">
                                      <p:cBhvr>
                                        <p:cTn id="3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2" grpId="0"/>
      <p:bldP spid="1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BCE2F27-1948-4AAF-B7D2-B7B4F23C2784}"/>
              </a:ext>
            </a:extLst>
          </p:cNvPr>
          <p:cNvSpPr/>
          <p:nvPr/>
        </p:nvSpPr>
        <p:spPr>
          <a:xfrm>
            <a:off x="911214" y="1813277"/>
            <a:ext cx="10369571" cy="458459"/>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a:t>位运算符是用来对二进制字节中的位进行移位或者测试处理的。</a:t>
            </a:r>
            <a:r>
              <a:rPr lang="en-US" altLang="zh-CN"/>
              <a:t>MySQL</a:t>
            </a:r>
            <a:r>
              <a:rPr lang="zh-CN" altLang="zh-CN"/>
              <a:t>中提供的位运算符</a:t>
            </a:r>
            <a:r>
              <a:rPr lang="zh-CN" altLang="en-US"/>
              <a:t>如下：</a:t>
            </a:r>
            <a:endParaRPr lang="zh-CN" altLang="zh-CN"/>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1949573"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a:solidFill>
                  <a:srgbClr val="228EB0"/>
                </a:solidFill>
                <a:latin typeface="+mn-ea"/>
              </a:rPr>
              <a:t>4 </a:t>
            </a:r>
            <a:r>
              <a:rPr lang="zh-CN" altLang="en-US" sz="2800" b="1">
                <a:solidFill>
                  <a:srgbClr val="228EB0"/>
                </a:solidFill>
                <a:latin typeface="+mn-ea"/>
              </a:rPr>
              <a:t>位运算符</a:t>
            </a:r>
            <a:endParaRPr lang="zh-CN" altLang="en-US" sz="2800" b="1" dirty="0">
              <a:solidFill>
                <a:srgbClr val="228EB0"/>
              </a:solidFill>
              <a:latin typeface="+mn-ea"/>
            </a:endParaRPr>
          </a:p>
        </p:txBody>
      </p:sp>
      <p:graphicFrame>
        <p:nvGraphicFramePr>
          <p:cNvPr id="15" name="表格 14">
            <a:extLst>
              <a:ext uri="{FF2B5EF4-FFF2-40B4-BE49-F238E27FC236}">
                <a16:creationId xmlns:a16="http://schemas.microsoft.com/office/drawing/2014/main" id="{6298464B-FE14-4FB5-B421-7169DD2096DE}"/>
              </a:ext>
            </a:extLst>
          </p:cNvPr>
          <p:cNvGraphicFramePr>
            <a:graphicFrameLocks noGrp="1"/>
          </p:cNvGraphicFramePr>
          <p:nvPr>
            <p:extLst>
              <p:ext uri="{D42A27DB-BD31-4B8C-83A1-F6EECF244321}">
                <p14:modId xmlns:p14="http://schemas.microsoft.com/office/powerpoint/2010/main" val="4243330992"/>
              </p:ext>
            </p:extLst>
          </p:nvPr>
        </p:nvGraphicFramePr>
        <p:xfrm>
          <a:off x="2914720" y="2818163"/>
          <a:ext cx="6362557" cy="2400300"/>
        </p:xfrm>
        <a:graphic>
          <a:graphicData uri="http://schemas.openxmlformats.org/drawingml/2006/table">
            <a:tbl>
              <a:tblPr firstRow="1" firstCol="1" bandRow="1">
                <a:tableStyleId>{5A111915-BE36-4E01-A7E5-04B1672EAD32}</a:tableStyleId>
              </a:tblPr>
              <a:tblGrid>
                <a:gridCol w="2305001">
                  <a:extLst>
                    <a:ext uri="{9D8B030D-6E8A-4147-A177-3AD203B41FA5}">
                      <a16:colId xmlns:a16="http://schemas.microsoft.com/office/drawing/2014/main" val="2760790580"/>
                    </a:ext>
                  </a:extLst>
                </a:gridCol>
                <a:gridCol w="4057556">
                  <a:extLst>
                    <a:ext uri="{9D8B030D-6E8A-4147-A177-3AD203B41FA5}">
                      <a16:colId xmlns:a16="http://schemas.microsoft.com/office/drawing/2014/main" val="4151654533"/>
                    </a:ext>
                  </a:extLst>
                </a:gridCol>
              </a:tblGrid>
              <a:tr h="70398">
                <a:tc>
                  <a:txBody>
                    <a:bodyPr/>
                    <a:lstStyle/>
                    <a:p>
                      <a:pPr algn="ctr">
                        <a:lnSpc>
                          <a:spcPct val="125000"/>
                        </a:lnSpc>
                      </a:pPr>
                      <a:r>
                        <a:rPr lang="zh-CN" altLang="en-US" sz="1800" kern="0">
                          <a:effectLst/>
                        </a:rPr>
                        <a:t>位</a:t>
                      </a:r>
                      <a:r>
                        <a:rPr lang="zh-CN" sz="1800" kern="0">
                          <a:effectLst/>
                        </a:rPr>
                        <a:t>运算符</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pPr>
                      <a:r>
                        <a:rPr lang="zh-CN" sz="1800" kern="0">
                          <a:effectLst/>
                        </a:rPr>
                        <a:t>说明</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96497045"/>
                  </a:ext>
                </a:extLst>
              </a:tr>
              <a:tr h="0">
                <a:tc>
                  <a:txBody>
                    <a:bodyPr/>
                    <a:lstStyle/>
                    <a:p>
                      <a:pPr algn="ctr">
                        <a:lnSpc>
                          <a:spcPct val="125000"/>
                        </a:lnSpc>
                      </a:pPr>
                      <a:r>
                        <a:rPr lang="en-US" sz="1800" b="0" kern="0">
                          <a:solidFill>
                            <a:schemeClr val="tx1"/>
                          </a:solidFill>
                          <a:effectLst/>
                          <a:latin typeface="+mn-ea"/>
                          <a:ea typeface="+mn-ea"/>
                          <a:cs typeface="Times New Roman" panose="02020603050405020304" pitchFamily="18" charset="0"/>
                        </a:rPr>
                        <a:t>|</a:t>
                      </a:r>
                      <a:endParaRPr lang="zh-CN" altLang="en-US" sz="1800" b="0" kern="0">
                        <a:solidFill>
                          <a:schemeClr val="tx1"/>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pPr>
                      <a:r>
                        <a:rPr lang="zh-CN" altLang="en-US" sz="1800" b="0" kern="0">
                          <a:solidFill>
                            <a:schemeClr val="tx1"/>
                          </a:solidFill>
                          <a:effectLst/>
                          <a:latin typeface="+mn-ea"/>
                          <a:ea typeface="+mn-ea"/>
                          <a:cs typeface="Times New Roman" panose="02020603050405020304" pitchFamily="18" charset="0"/>
                        </a:rPr>
                        <a:t>按位或</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79869868"/>
                  </a:ext>
                </a:extLst>
              </a:tr>
              <a:tr h="0">
                <a:tc>
                  <a:txBody>
                    <a:bodyPr/>
                    <a:lstStyle/>
                    <a:p>
                      <a:pPr algn="ctr">
                        <a:lnSpc>
                          <a:spcPct val="125000"/>
                        </a:lnSpc>
                      </a:pPr>
                      <a:r>
                        <a:rPr lang="en-US" sz="1800" b="0" kern="0">
                          <a:solidFill>
                            <a:schemeClr val="tx1"/>
                          </a:solidFill>
                          <a:effectLst/>
                          <a:latin typeface="+mn-ea"/>
                          <a:ea typeface="+mn-ea"/>
                          <a:cs typeface="Times New Roman" panose="02020603050405020304" pitchFamily="18" charset="0"/>
                        </a:rPr>
                        <a:t>&amp;</a:t>
                      </a:r>
                      <a:endParaRPr lang="zh-CN" altLang="en-US" sz="1800" b="0" kern="0">
                        <a:solidFill>
                          <a:schemeClr val="tx1"/>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pPr>
                      <a:r>
                        <a:rPr lang="zh-CN" altLang="en-US" sz="1800" b="0" kern="0">
                          <a:solidFill>
                            <a:schemeClr val="tx1"/>
                          </a:solidFill>
                          <a:effectLst/>
                          <a:latin typeface="+mn-ea"/>
                          <a:ea typeface="+mn-ea"/>
                          <a:cs typeface="Times New Roman" panose="02020603050405020304" pitchFamily="18" charset="0"/>
                        </a:rPr>
                        <a:t>按位与</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20409918"/>
                  </a:ext>
                </a:extLst>
              </a:tr>
              <a:tr h="0">
                <a:tc>
                  <a:txBody>
                    <a:bodyPr/>
                    <a:lstStyle/>
                    <a:p>
                      <a:pPr algn="ctr">
                        <a:lnSpc>
                          <a:spcPct val="125000"/>
                        </a:lnSpc>
                      </a:pPr>
                      <a:r>
                        <a:rPr lang="en-US" sz="1800" b="0" kern="0">
                          <a:solidFill>
                            <a:schemeClr val="tx1"/>
                          </a:solidFill>
                          <a:effectLst/>
                          <a:latin typeface="+mn-ea"/>
                          <a:ea typeface="+mn-ea"/>
                          <a:cs typeface="Times New Roman" panose="02020603050405020304" pitchFamily="18" charset="0"/>
                        </a:rPr>
                        <a:t>^</a:t>
                      </a:r>
                      <a:endParaRPr lang="zh-CN" altLang="en-US" sz="1800" b="0" kern="0">
                        <a:solidFill>
                          <a:schemeClr val="tx1"/>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pPr>
                      <a:r>
                        <a:rPr lang="zh-CN" altLang="en-US" sz="1800" b="0" kern="0">
                          <a:solidFill>
                            <a:schemeClr val="tx1"/>
                          </a:solidFill>
                          <a:effectLst/>
                          <a:latin typeface="+mn-ea"/>
                          <a:ea typeface="+mn-ea"/>
                          <a:cs typeface="Times New Roman" panose="02020603050405020304" pitchFamily="18" charset="0"/>
                        </a:rPr>
                        <a:t>按位异或</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29568474"/>
                  </a:ext>
                </a:extLst>
              </a:tr>
              <a:tr h="0">
                <a:tc>
                  <a:txBody>
                    <a:bodyPr/>
                    <a:lstStyle/>
                    <a:p>
                      <a:pPr algn="ctr">
                        <a:lnSpc>
                          <a:spcPct val="125000"/>
                        </a:lnSpc>
                      </a:pPr>
                      <a:r>
                        <a:rPr lang="en-US" sz="1800" b="0" kern="0">
                          <a:solidFill>
                            <a:schemeClr val="tx1"/>
                          </a:solidFill>
                          <a:effectLst/>
                          <a:latin typeface="+mn-ea"/>
                          <a:ea typeface="+mn-ea"/>
                          <a:cs typeface="Times New Roman" panose="02020603050405020304" pitchFamily="18" charset="0"/>
                        </a:rPr>
                        <a:t>&lt;&lt; </a:t>
                      </a:r>
                      <a:endParaRPr lang="zh-CN" altLang="en-US" sz="1800" b="0" kern="0">
                        <a:solidFill>
                          <a:schemeClr val="tx1"/>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pPr>
                      <a:r>
                        <a:rPr lang="zh-CN" altLang="en-US" sz="1800" b="0" kern="0">
                          <a:solidFill>
                            <a:schemeClr val="tx1"/>
                          </a:solidFill>
                          <a:effectLst/>
                          <a:latin typeface="+mn-ea"/>
                          <a:ea typeface="+mn-ea"/>
                          <a:cs typeface="Times New Roman" panose="02020603050405020304" pitchFamily="18" charset="0"/>
                        </a:rPr>
                        <a:t>按位左移</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95866536"/>
                  </a:ext>
                </a:extLst>
              </a:tr>
              <a:tr h="0">
                <a:tc>
                  <a:txBody>
                    <a:bodyPr/>
                    <a:lstStyle/>
                    <a:p>
                      <a:pPr algn="ctr">
                        <a:lnSpc>
                          <a:spcPct val="125000"/>
                        </a:lnSpc>
                      </a:pPr>
                      <a:r>
                        <a:rPr lang="en-US" sz="1800" b="0" kern="0">
                          <a:solidFill>
                            <a:schemeClr val="tx1"/>
                          </a:solidFill>
                          <a:effectLst/>
                          <a:latin typeface="+mn-ea"/>
                          <a:ea typeface="+mn-ea"/>
                          <a:cs typeface="Times New Roman" panose="02020603050405020304" pitchFamily="18" charset="0"/>
                        </a:rPr>
                        <a:t>&gt;&gt; </a:t>
                      </a:r>
                      <a:endParaRPr lang="zh-CN" altLang="en-US" sz="1800" b="0" kern="0">
                        <a:solidFill>
                          <a:schemeClr val="tx1"/>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pPr>
                      <a:r>
                        <a:rPr lang="zh-CN" altLang="en-US" sz="1800" b="0" kern="0">
                          <a:solidFill>
                            <a:schemeClr val="tx1"/>
                          </a:solidFill>
                          <a:effectLst/>
                          <a:latin typeface="+mn-ea"/>
                          <a:ea typeface="+mn-ea"/>
                          <a:cs typeface="Times New Roman" panose="02020603050405020304" pitchFamily="18" charset="0"/>
                        </a:rPr>
                        <a:t>按位右移</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15805971"/>
                  </a:ext>
                </a:extLst>
              </a:tr>
              <a:tr h="0">
                <a:tc>
                  <a:txBody>
                    <a:bodyPr/>
                    <a:lstStyle/>
                    <a:p>
                      <a:pPr algn="ctr">
                        <a:lnSpc>
                          <a:spcPct val="125000"/>
                        </a:lnSpc>
                      </a:pPr>
                      <a:r>
                        <a:rPr lang="en-US" sz="1800" b="0" kern="0">
                          <a:solidFill>
                            <a:schemeClr val="tx1"/>
                          </a:solidFill>
                          <a:effectLst/>
                          <a:latin typeface="+mn-ea"/>
                          <a:ea typeface="+mn-ea"/>
                          <a:cs typeface="Times New Roman" panose="02020603050405020304" pitchFamily="18" charset="0"/>
                        </a:rPr>
                        <a:t>~</a:t>
                      </a:r>
                      <a:endParaRPr lang="zh-CN" altLang="en-US" sz="1800" b="0" kern="0">
                        <a:solidFill>
                          <a:schemeClr val="tx1"/>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pPr>
                      <a:r>
                        <a:rPr lang="zh-CN" altLang="en-US" sz="1800" b="0" kern="0" dirty="0">
                          <a:solidFill>
                            <a:schemeClr val="tx1"/>
                          </a:solidFill>
                          <a:effectLst/>
                          <a:latin typeface="+mn-ea"/>
                          <a:ea typeface="+mn-ea"/>
                          <a:cs typeface="Times New Roman" panose="02020603050405020304" pitchFamily="18" charset="0"/>
                        </a:rPr>
                        <a:t>按位取反，反转所有比特</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59709448"/>
                  </a:ext>
                </a:extLst>
              </a:tr>
            </a:tbl>
          </a:graphicData>
        </a:graphic>
      </p:graphicFrame>
    </p:spTree>
    <p:extLst>
      <p:ext uri="{BB962C8B-B14F-4D97-AF65-F5344CB8AC3E}">
        <p14:creationId xmlns:p14="http://schemas.microsoft.com/office/powerpoint/2010/main" val="53960806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left)">
                                      <p:cBhvr>
                                        <p:cTn id="2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2" grpId="0"/>
    </p:bld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BCE2F27-1948-4AAF-B7D2-B7B4F23C2784}"/>
              </a:ext>
            </a:extLst>
          </p:cNvPr>
          <p:cNvSpPr/>
          <p:nvPr/>
        </p:nvSpPr>
        <p:spPr>
          <a:xfrm>
            <a:off x="911214" y="1532185"/>
            <a:ext cx="10369571" cy="1289456"/>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a:t>（</a:t>
            </a:r>
            <a:r>
              <a:rPr lang="en-US" altLang="zh-CN" b="1"/>
              <a:t>1</a:t>
            </a:r>
            <a:r>
              <a:rPr lang="zh-CN" altLang="zh-CN" b="1"/>
              <a:t>）位或运算符“</a:t>
            </a:r>
            <a:r>
              <a:rPr lang="en-US" altLang="zh-CN" b="1"/>
              <a:t>|</a:t>
            </a:r>
            <a:r>
              <a:rPr lang="zh-CN" altLang="zh-CN" b="1"/>
              <a:t>”</a:t>
            </a:r>
          </a:p>
          <a:p>
            <a:pPr marL="539750" algn="just">
              <a:lnSpc>
                <a:spcPct val="150000"/>
              </a:lnSpc>
            </a:pPr>
            <a:r>
              <a:rPr lang="zh-CN" altLang="zh-CN"/>
              <a:t>将参与运算的两个数据按对应的二进制数逐位进行逻辑或运算。若对应的二进制位有一个或两个为</a:t>
            </a:r>
            <a:r>
              <a:rPr lang="en-US" altLang="zh-CN"/>
              <a:t>1</a:t>
            </a:r>
            <a:r>
              <a:rPr lang="zh-CN" altLang="zh-CN"/>
              <a:t>，则该位的运算结果为</a:t>
            </a:r>
            <a:r>
              <a:rPr lang="en-US" altLang="zh-CN"/>
              <a:t>1</a:t>
            </a:r>
            <a:r>
              <a:rPr lang="zh-CN" altLang="zh-CN"/>
              <a:t>，否则为</a:t>
            </a:r>
            <a:r>
              <a:rPr lang="en-US" altLang="zh-CN"/>
              <a:t>0</a:t>
            </a:r>
            <a:r>
              <a:rPr lang="zh-CN" altLang="zh-CN"/>
              <a:t>。</a:t>
            </a:r>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1949573" cy="523220"/>
          </a:xfrm>
          <a:prstGeom prst="rect">
            <a:avLst/>
          </a:prstGeom>
          <a:noFill/>
        </p:spPr>
        <p:txBody>
          <a:bodyPr wrap="none" rtlCol="0">
            <a:spAutoFit/>
            <a:scene3d>
              <a:camera prst="orthographicFront"/>
              <a:lightRig rig="threePt" dir="t"/>
            </a:scene3d>
            <a:sp3d contourW="12700"/>
          </a:bodyPr>
          <a:lstStyle/>
          <a:p>
            <a:pPr lvl="0">
              <a:defRPr/>
            </a:pPr>
            <a:r>
              <a:rPr lang="en-US" altLang="zh-CN" sz="2800" b="1">
                <a:solidFill>
                  <a:srgbClr val="228EB0"/>
                </a:solidFill>
                <a:latin typeface="+mn-ea"/>
              </a:rPr>
              <a:t>4 </a:t>
            </a:r>
            <a:r>
              <a:rPr lang="zh-CN" altLang="en-US" sz="2800" b="1">
                <a:solidFill>
                  <a:srgbClr val="228EB0"/>
                </a:solidFill>
                <a:latin typeface="+mn-ea"/>
              </a:rPr>
              <a:t>位运算符</a:t>
            </a:r>
            <a:endParaRPr lang="zh-CN" altLang="en-US" sz="2800" b="1" dirty="0">
              <a:solidFill>
                <a:srgbClr val="228EB0"/>
              </a:solidFill>
              <a:latin typeface="+mn-ea"/>
            </a:endParaRPr>
          </a:p>
        </p:txBody>
      </p:sp>
      <p:sp>
        <p:nvSpPr>
          <p:cNvPr id="14" name="矩形 13">
            <a:extLst>
              <a:ext uri="{FF2B5EF4-FFF2-40B4-BE49-F238E27FC236}">
                <a16:creationId xmlns:a16="http://schemas.microsoft.com/office/drawing/2014/main" id="{587A914B-B51C-4ACE-BDD5-6EE7C7C6956A}"/>
              </a:ext>
            </a:extLst>
          </p:cNvPr>
          <p:cNvSpPr/>
          <p:nvPr/>
        </p:nvSpPr>
        <p:spPr>
          <a:xfrm>
            <a:off x="911214" y="3021219"/>
            <a:ext cx="10369571" cy="1289456"/>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a:t>（</a:t>
            </a:r>
            <a:r>
              <a:rPr lang="en-US" altLang="zh-CN" b="1"/>
              <a:t>2</a:t>
            </a:r>
            <a:r>
              <a:rPr lang="zh-CN" altLang="zh-CN" b="1"/>
              <a:t>）位与运算符“</a:t>
            </a:r>
            <a:r>
              <a:rPr lang="en-US" altLang="zh-CN" b="1"/>
              <a:t>&amp;</a:t>
            </a:r>
            <a:r>
              <a:rPr lang="zh-CN" altLang="zh-CN" b="1"/>
              <a:t>”</a:t>
            </a:r>
          </a:p>
          <a:p>
            <a:pPr marL="539750" algn="just">
              <a:lnSpc>
                <a:spcPct val="150000"/>
              </a:lnSpc>
            </a:pPr>
            <a:r>
              <a:rPr lang="zh-CN" altLang="zh-CN"/>
              <a:t>将参与运算的两个数据按对应的二进制数逐位进行逻辑与运算。若对应的二进制位都为</a:t>
            </a:r>
            <a:r>
              <a:rPr lang="en-US" altLang="zh-CN"/>
              <a:t>1</a:t>
            </a:r>
            <a:r>
              <a:rPr lang="zh-CN" altLang="zh-CN"/>
              <a:t>，则该位的运算结果为</a:t>
            </a:r>
            <a:r>
              <a:rPr lang="en-US" altLang="zh-CN"/>
              <a:t>1</a:t>
            </a:r>
            <a:r>
              <a:rPr lang="zh-CN" altLang="zh-CN"/>
              <a:t>，否则为</a:t>
            </a:r>
            <a:r>
              <a:rPr lang="en-US" altLang="zh-CN"/>
              <a:t>0</a:t>
            </a:r>
            <a:r>
              <a:rPr lang="zh-CN" altLang="zh-CN"/>
              <a:t>。</a:t>
            </a:r>
          </a:p>
        </p:txBody>
      </p:sp>
      <p:sp>
        <p:nvSpPr>
          <p:cNvPr id="16" name="矩形 15">
            <a:extLst>
              <a:ext uri="{FF2B5EF4-FFF2-40B4-BE49-F238E27FC236}">
                <a16:creationId xmlns:a16="http://schemas.microsoft.com/office/drawing/2014/main" id="{15C1CEDA-127F-4618-A096-94539DA12311}"/>
              </a:ext>
            </a:extLst>
          </p:cNvPr>
          <p:cNvSpPr/>
          <p:nvPr/>
        </p:nvSpPr>
        <p:spPr>
          <a:xfrm>
            <a:off x="911214" y="4510253"/>
            <a:ext cx="10369571" cy="1289456"/>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a:t>（</a:t>
            </a:r>
            <a:r>
              <a:rPr lang="en-US" altLang="zh-CN" b="1"/>
              <a:t>3</a:t>
            </a:r>
            <a:r>
              <a:rPr lang="zh-CN" altLang="zh-CN" b="1"/>
              <a:t>）位异或运算符“</a:t>
            </a:r>
            <a:r>
              <a:rPr lang="en-US" altLang="zh-CN" b="1"/>
              <a:t>^</a:t>
            </a:r>
            <a:r>
              <a:rPr lang="zh-CN" altLang="zh-CN" b="1"/>
              <a:t>”</a:t>
            </a:r>
          </a:p>
          <a:p>
            <a:pPr marL="539750" algn="just">
              <a:lnSpc>
                <a:spcPct val="150000"/>
              </a:lnSpc>
            </a:pPr>
            <a:r>
              <a:rPr lang="zh-CN" altLang="zh-CN"/>
              <a:t>将参与运算的两个数据按对应的二进制数逐位进行逻辑异或运算。对应的二进制位不同时，对应位的结果才为</a:t>
            </a:r>
            <a:r>
              <a:rPr lang="en-US" altLang="zh-CN"/>
              <a:t>1</a:t>
            </a:r>
            <a:r>
              <a:rPr lang="zh-CN" altLang="zh-CN"/>
              <a:t>。如果两个对应位都为</a:t>
            </a:r>
            <a:r>
              <a:rPr lang="en-US" altLang="zh-CN"/>
              <a:t>0</a:t>
            </a:r>
            <a:r>
              <a:rPr lang="zh-CN" altLang="zh-CN"/>
              <a:t>或者都为</a:t>
            </a:r>
            <a:r>
              <a:rPr lang="en-US" altLang="zh-CN"/>
              <a:t>1</a:t>
            </a:r>
            <a:r>
              <a:rPr lang="zh-CN" altLang="zh-CN"/>
              <a:t>，则对应位的结果为</a:t>
            </a:r>
            <a:r>
              <a:rPr lang="en-US" altLang="zh-CN"/>
              <a:t>0</a:t>
            </a:r>
            <a:r>
              <a:rPr lang="zh-CN" altLang="zh-CN"/>
              <a:t>。</a:t>
            </a:r>
          </a:p>
        </p:txBody>
      </p:sp>
    </p:spTree>
    <p:extLst>
      <p:ext uri="{BB962C8B-B14F-4D97-AF65-F5344CB8AC3E}">
        <p14:creationId xmlns:p14="http://schemas.microsoft.com/office/powerpoint/2010/main" val="262140657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1"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ipe(up)">
                                      <p:cBhvr>
                                        <p:cTn id="21" dur="500"/>
                                        <p:tgtEl>
                                          <p:spTgt spid="14"/>
                                        </p:tgtEl>
                                      </p:cBhvr>
                                    </p:animEffect>
                                  </p:childTnLst>
                                </p:cTn>
                              </p:par>
                            </p:childTnLst>
                          </p:cTn>
                        </p:par>
                        <p:par>
                          <p:cTn id="22" fill="hold">
                            <p:stCondLst>
                              <p:cond delay="2500"/>
                            </p:stCondLst>
                            <p:childTnLst>
                              <p:par>
                                <p:cTn id="23" presetID="22" presetClass="entr" presetSubtype="1"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ipe(up)">
                                      <p:cBhvr>
                                        <p:cTn id="2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2" grpId="0"/>
      <p:bldP spid="14" grpId="0"/>
      <p:bldP spid="16" grpId="0"/>
    </p:bld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BCE2F27-1948-4AAF-B7D2-B7B4F23C2784}"/>
              </a:ext>
            </a:extLst>
          </p:cNvPr>
          <p:cNvSpPr/>
          <p:nvPr/>
        </p:nvSpPr>
        <p:spPr>
          <a:xfrm>
            <a:off x="911214" y="1532185"/>
            <a:ext cx="10369571" cy="1289456"/>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a:t>（</a:t>
            </a:r>
            <a:r>
              <a:rPr lang="en-US" altLang="zh-CN" b="1"/>
              <a:t>4</a:t>
            </a:r>
            <a:r>
              <a:rPr lang="zh-CN" altLang="zh-CN" b="1"/>
              <a:t>）位左移运算符“</a:t>
            </a:r>
            <a:r>
              <a:rPr lang="en-US" altLang="zh-CN" b="1"/>
              <a:t>&lt;&lt;</a:t>
            </a:r>
            <a:r>
              <a:rPr lang="zh-CN" altLang="zh-CN" b="1"/>
              <a:t>”</a:t>
            </a:r>
          </a:p>
          <a:p>
            <a:pPr marL="539750" algn="just">
              <a:lnSpc>
                <a:spcPct val="150000"/>
              </a:lnSpc>
            </a:pPr>
            <a:r>
              <a:rPr lang="zh-CN" altLang="zh-CN"/>
              <a:t>使指定的二进制值的所有位都左移指定的位数。左移指定位数之后，左边高位的数值将被移出并丢弃，右边低位空出的位置用</a:t>
            </a:r>
            <a:r>
              <a:rPr lang="en-US" altLang="zh-CN"/>
              <a:t>0</a:t>
            </a:r>
            <a:r>
              <a:rPr lang="zh-CN" altLang="zh-CN"/>
              <a:t>补齐。语法格式为表达式</a:t>
            </a:r>
            <a:r>
              <a:rPr lang="en-US" altLang="zh-CN"/>
              <a:t>&lt;&lt;n</a:t>
            </a:r>
            <a:r>
              <a:rPr lang="zh-CN" altLang="zh-CN"/>
              <a:t>，这里</a:t>
            </a:r>
            <a:r>
              <a:rPr lang="en-US" altLang="zh-CN"/>
              <a:t>n</a:t>
            </a:r>
            <a:r>
              <a:rPr lang="zh-CN" altLang="zh-CN"/>
              <a:t>指定值要移位的位数。</a:t>
            </a:r>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1949573" cy="523220"/>
          </a:xfrm>
          <a:prstGeom prst="rect">
            <a:avLst/>
          </a:prstGeom>
          <a:noFill/>
        </p:spPr>
        <p:txBody>
          <a:bodyPr wrap="none" rtlCol="0">
            <a:spAutoFit/>
            <a:scene3d>
              <a:camera prst="orthographicFront"/>
              <a:lightRig rig="threePt" dir="t"/>
            </a:scene3d>
            <a:sp3d contourW="12700"/>
          </a:bodyPr>
          <a:lstStyle/>
          <a:p>
            <a:pPr lvl="0">
              <a:defRPr/>
            </a:pPr>
            <a:r>
              <a:rPr lang="en-US" altLang="zh-CN" sz="2800" b="1">
                <a:solidFill>
                  <a:srgbClr val="228EB0"/>
                </a:solidFill>
                <a:latin typeface="+mn-ea"/>
              </a:rPr>
              <a:t>4 </a:t>
            </a:r>
            <a:r>
              <a:rPr lang="zh-CN" altLang="en-US" sz="2800" b="1">
                <a:solidFill>
                  <a:srgbClr val="228EB0"/>
                </a:solidFill>
                <a:latin typeface="+mn-ea"/>
              </a:rPr>
              <a:t>位运算符</a:t>
            </a:r>
            <a:endParaRPr lang="zh-CN" altLang="en-US" sz="2800" b="1" dirty="0">
              <a:solidFill>
                <a:srgbClr val="228EB0"/>
              </a:solidFill>
              <a:latin typeface="+mn-ea"/>
            </a:endParaRPr>
          </a:p>
        </p:txBody>
      </p:sp>
      <p:sp>
        <p:nvSpPr>
          <p:cNvPr id="14" name="矩形 13">
            <a:extLst>
              <a:ext uri="{FF2B5EF4-FFF2-40B4-BE49-F238E27FC236}">
                <a16:creationId xmlns:a16="http://schemas.microsoft.com/office/drawing/2014/main" id="{587A914B-B51C-4ACE-BDD5-6EE7C7C6956A}"/>
              </a:ext>
            </a:extLst>
          </p:cNvPr>
          <p:cNvSpPr/>
          <p:nvPr/>
        </p:nvSpPr>
        <p:spPr>
          <a:xfrm>
            <a:off x="911214" y="3021219"/>
            <a:ext cx="10369571" cy="1289456"/>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a:t>（</a:t>
            </a:r>
            <a:r>
              <a:rPr lang="en-US" altLang="zh-CN" b="1"/>
              <a:t>5</a:t>
            </a:r>
            <a:r>
              <a:rPr lang="zh-CN" altLang="zh-CN" b="1"/>
              <a:t>）位右移运算符“</a:t>
            </a:r>
            <a:r>
              <a:rPr lang="en-US" altLang="zh-CN" b="1"/>
              <a:t>&gt;&gt;</a:t>
            </a:r>
            <a:r>
              <a:rPr lang="zh-CN" altLang="zh-CN" b="1"/>
              <a:t>”</a:t>
            </a:r>
          </a:p>
          <a:p>
            <a:pPr marL="539750" algn="just">
              <a:lnSpc>
                <a:spcPct val="150000"/>
              </a:lnSpc>
            </a:pPr>
            <a:r>
              <a:rPr lang="zh-CN" altLang="zh-CN"/>
              <a:t>使指定的二进制值的所有位都右移指定的位数。右移指定位数之后，右边高位的数值将被移出并丢弃，左边低位空出的位置用</a:t>
            </a:r>
            <a:r>
              <a:rPr lang="en-US" altLang="zh-CN"/>
              <a:t>0</a:t>
            </a:r>
            <a:r>
              <a:rPr lang="zh-CN" altLang="zh-CN"/>
              <a:t>补齐。语法格式为表达式</a:t>
            </a:r>
            <a:r>
              <a:rPr lang="en-US" altLang="zh-CN"/>
              <a:t>&gt;&gt;n</a:t>
            </a:r>
            <a:r>
              <a:rPr lang="zh-CN" altLang="zh-CN"/>
              <a:t>，这里</a:t>
            </a:r>
            <a:r>
              <a:rPr lang="en-US" altLang="zh-CN"/>
              <a:t>n</a:t>
            </a:r>
            <a:r>
              <a:rPr lang="zh-CN" altLang="zh-CN"/>
              <a:t>指定值要移位的位数。</a:t>
            </a:r>
          </a:p>
        </p:txBody>
      </p:sp>
      <p:sp>
        <p:nvSpPr>
          <p:cNvPr id="16" name="矩形 15">
            <a:extLst>
              <a:ext uri="{FF2B5EF4-FFF2-40B4-BE49-F238E27FC236}">
                <a16:creationId xmlns:a16="http://schemas.microsoft.com/office/drawing/2014/main" id="{15C1CEDA-127F-4618-A096-94539DA12311}"/>
              </a:ext>
            </a:extLst>
          </p:cNvPr>
          <p:cNvSpPr/>
          <p:nvPr/>
        </p:nvSpPr>
        <p:spPr>
          <a:xfrm>
            <a:off x="911214" y="4510253"/>
            <a:ext cx="10369571" cy="873957"/>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a:t>（</a:t>
            </a:r>
            <a:r>
              <a:rPr lang="en-US" altLang="zh-CN" b="1"/>
              <a:t>6</a:t>
            </a:r>
            <a:r>
              <a:rPr lang="zh-CN" altLang="zh-CN" b="1"/>
              <a:t>）位取反运算符“</a:t>
            </a:r>
            <a:r>
              <a:rPr lang="en-US" altLang="zh-CN" b="1"/>
              <a:t>~</a:t>
            </a:r>
            <a:r>
              <a:rPr lang="zh-CN" altLang="zh-CN" b="1"/>
              <a:t>”</a:t>
            </a:r>
          </a:p>
          <a:p>
            <a:pPr marL="539750" algn="just">
              <a:lnSpc>
                <a:spcPct val="150000"/>
              </a:lnSpc>
            </a:pPr>
            <a:r>
              <a:rPr lang="zh-CN" altLang="zh-CN"/>
              <a:t>将参与运算的数据按对应的二进制数逐位反转，即</a:t>
            </a:r>
            <a:r>
              <a:rPr lang="en-US" altLang="zh-CN"/>
              <a:t>1</a:t>
            </a:r>
            <a:r>
              <a:rPr lang="zh-CN" altLang="zh-CN"/>
              <a:t>取反后变</a:t>
            </a:r>
            <a:r>
              <a:rPr lang="en-US" altLang="zh-CN"/>
              <a:t>0</a:t>
            </a:r>
            <a:r>
              <a:rPr lang="zh-CN" altLang="zh-CN"/>
              <a:t>，</a:t>
            </a:r>
            <a:r>
              <a:rPr lang="en-US" altLang="zh-CN"/>
              <a:t>0</a:t>
            </a:r>
            <a:r>
              <a:rPr lang="zh-CN" altLang="zh-CN"/>
              <a:t>取反后变为</a:t>
            </a:r>
            <a:r>
              <a:rPr lang="en-US" altLang="zh-CN"/>
              <a:t>1</a:t>
            </a:r>
            <a:r>
              <a:rPr lang="zh-CN" altLang="zh-CN"/>
              <a:t>。</a:t>
            </a:r>
          </a:p>
        </p:txBody>
      </p:sp>
    </p:spTree>
    <p:extLst>
      <p:ext uri="{BB962C8B-B14F-4D97-AF65-F5344CB8AC3E}">
        <p14:creationId xmlns:p14="http://schemas.microsoft.com/office/powerpoint/2010/main" val="20528123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1"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ipe(up)">
                                      <p:cBhvr>
                                        <p:cTn id="21" dur="500"/>
                                        <p:tgtEl>
                                          <p:spTgt spid="14"/>
                                        </p:tgtEl>
                                      </p:cBhvr>
                                    </p:animEffect>
                                  </p:childTnLst>
                                </p:cTn>
                              </p:par>
                            </p:childTnLst>
                          </p:cTn>
                        </p:par>
                        <p:par>
                          <p:cTn id="22" fill="hold">
                            <p:stCondLst>
                              <p:cond delay="2500"/>
                            </p:stCondLst>
                            <p:childTnLst>
                              <p:par>
                                <p:cTn id="23" presetID="22" presetClass="entr" presetSubtype="1"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ipe(up)">
                                      <p:cBhvr>
                                        <p:cTn id="2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2" grpId="0"/>
      <p:bldP spid="14" grpId="0"/>
      <p:bldP spid="1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296317" y="1233632"/>
            <a:ext cx="7352888" cy="4095160"/>
          </a:xfrm>
          <a:prstGeom prst="rect">
            <a:avLst/>
          </a:prstGeom>
        </p:spPr>
        <p:txBody>
          <a:bodyPr wrap="square">
            <a:spAutoFit/>
          </a:bodyPr>
          <a:lstStyle/>
          <a:p>
            <a:pPr marL="342900" indent="-342900" algn="just">
              <a:lnSpc>
                <a:spcPct val="150000"/>
              </a:lnSpc>
              <a:buFont typeface="Wingdings" panose="05000000000000000000" pitchFamily="2" charset="2"/>
              <a:buChar char=""/>
            </a:pPr>
            <a:r>
              <a:rPr lang="zh-CN" altLang="zh-CN" sz="2200" kern="0" dirty="0">
                <a:latin typeface="+mn-ea"/>
                <a:cs typeface="Times New Roman" panose="02020603050405020304" pitchFamily="18" charset="0"/>
              </a:rPr>
              <a:t>掌握不同类型变量的用法；</a:t>
            </a:r>
          </a:p>
          <a:p>
            <a:pPr marL="342900" indent="-342900" algn="just">
              <a:lnSpc>
                <a:spcPct val="150000"/>
              </a:lnSpc>
              <a:buFont typeface="Wingdings" panose="05000000000000000000" pitchFamily="2" charset="2"/>
              <a:buChar char=""/>
            </a:pPr>
            <a:r>
              <a:rPr lang="zh-CN" altLang="zh-CN" sz="2200" kern="0" dirty="0">
                <a:latin typeface="+mn-ea"/>
                <a:cs typeface="Times New Roman" panose="02020603050405020304" pitchFamily="18" charset="0"/>
              </a:rPr>
              <a:t>了解内置函数的功能；</a:t>
            </a:r>
          </a:p>
          <a:p>
            <a:pPr marL="342900" indent="-342900" algn="just">
              <a:lnSpc>
                <a:spcPct val="150000"/>
              </a:lnSpc>
              <a:buFont typeface="Wingdings" panose="05000000000000000000" pitchFamily="2" charset="2"/>
              <a:buChar char=""/>
            </a:pPr>
            <a:r>
              <a:rPr lang="zh-CN" altLang="zh-CN" sz="2200" kern="0" dirty="0">
                <a:latin typeface="+mn-ea"/>
                <a:cs typeface="Times New Roman" panose="02020603050405020304" pitchFamily="18" charset="0"/>
              </a:rPr>
              <a:t>掌握自定义函数的方法；</a:t>
            </a:r>
          </a:p>
          <a:p>
            <a:pPr marL="342900" indent="-342900" algn="just">
              <a:lnSpc>
                <a:spcPct val="150000"/>
              </a:lnSpc>
              <a:buFont typeface="Wingdings" panose="05000000000000000000" pitchFamily="2" charset="2"/>
              <a:buChar char=""/>
            </a:pPr>
            <a:r>
              <a:rPr lang="zh-CN" altLang="zh-CN" sz="2200" kern="0" dirty="0">
                <a:latin typeface="+mn-ea"/>
                <a:cs typeface="Times New Roman" panose="02020603050405020304" pitchFamily="18" charset="0"/>
              </a:rPr>
              <a:t>掌握流程控制的使用；</a:t>
            </a:r>
          </a:p>
          <a:p>
            <a:pPr marL="342900" indent="-342900" algn="just">
              <a:lnSpc>
                <a:spcPct val="150000"/>
              </a:lnSpc>
              <a:buFont typeface="Wingdings" panose="05000000000000000000" pitchFamily="2" charset="2"/>
              <a:buChar char=""/>
            </a:pPr>
            <a:r>
              <a:rPr lang="zh-CN" altLang="zh-CN" sz="2200" kern="0" dirty="0">
                <a:latin typeface="+mn-ea"/>
                <a:cs typeface="Times New Roman" panose="02020603050405020304" pitchFamily="18" charset="0"/>
              </a:rPr>
              <a:t>掌握存储过程的用法；</a:t>
            </a:r>
          </a:p>
          <a:p>
            <a:pPr marL="342900" indent="-342900" algn="just">
              <a:lnSpc>
                <a:spcPct val="150000"/>
              </a:lnSpc>
              <a:buFont typeface="Wingdings" panose="05000000000000000000" pitchFamily="2" charset="2"/>
              <a:buChar char=""/>
            </a:pPr>
            <a:r>
              <a:rPr lang="zh-CN" altLang="zh-CN" sz="2200" kern="0" dirty="0">
                <a:latin typeface="+mn-ea"/>
                <a:cs typeface="Times New Roman" panose="02020603050405020304" pitchFamily="18" charset="0"/>
              </a:rPr>
              <a:t>掌握触发器的用法；</a:t>
            </a:r>
          </a:p>
          <a:p>
            <a:pPr marL="342900" indent="-342900" algn="just">
              <a:lnSpc>
                <a:spcPct val="150000"/>
              </a:lnSpc>
              <a:buFont typeface="Wingdings" panose="05000000000000000000" pitchFamily="2" charset="2"/>
              <a:buChar char=""/>
            </a:pPr>
            <a:r>
              <a:rPr lang="zh-CN" altLang="zh-CN" sz="2200" kern="0" dirty="0">
                <a:latin typeface="+mn-ea"/>
                <a:cs typeface="Times New Roman" panose="02020603050405020304" pitchFamily="18" charset="0"/>
              </a:rPr>
              <a:t>熟悉游标的使用；</a:t>
            </a:r>
          </a:p>
          <a:p>
            <a:pPr marL="342900" indent="-342900" algn="just">
              <a:lnSpc>
                <a:spcPct val="150000"/>
              </a:lnSpc>
              <a:buFont typeface="Wingdings" panose="05000000000000000000" pitchFamily="2" charset="2"/>
              <a:buChar char=""/>
            </a:pPr>
            <a:r>
              <a:rPr lang="zh-CN" altLang="zh-CN" sz="2200" kern="0" dirty="0">
                <a:latin typeface="+mn-ea"/>
                <a:cs typeface="Times New Roman" panose="02020603050405020304" pitchFamily="18" charset="0"/>
              </a:rPr>
              <a:t>锻炼逻辑思维，提升分析问题和解决问题的能力。</a:t>
            </a:r>
          </a:p>
        </p:txBody>
      </p:sp>
      <p:sp>
        <p:nvSpPr>
          <p:cNvPr id="3" name="淘宝网Chenying0907出品 182"/>
          <p:cNvSpPr/>
          <p:nvPr/>
        </p:nvSpPr>
        <p:spPr>
          <a:xfrm>
            <a:off x="1910281" y="3833550"/>
            <a:ext cx="152400" cy="152400"/>
          </a:xfrm>
          <a:prstGeom prst="ellipse">
            <a:avLst/>
          </a:prstGeom>
          <a:solidFill>
            <a:srgbClr val="FFB850"/>
          </a:solidFill>
          <a:ln w="12700" cap="flat" cmpd="sng" algn="ctr">
            <a:noFill/>
            <a:prstDash val="solid"/>
            <a:miter lim="800000"/>
          </a:ln>
          <a:effectLst>
            <a:outerShdw blurRad="254000" dist="254000" dir="2700000" algn="tl"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4" name="淘宝网Chenying0907出品 185"/>
          <p:cNvSpPr/>
          <p:nvPr/>
        </p:nvSpPr>
        <p:spPr>
          <a:xfrm>
            <a:off x="1035340" y="3401641"/>
            <a:ext cx="344929" cy="341658"/>
          </a:xfrm>
          <a:prstGeom prst="ellipse">
            <a:avLst/>
          </a:prstGeom>
          <a:solidFill>
            <a:srgbClr val="21AB82"/>
          </a:solidFill>
          <a:ln w="12700" cap="flat" cmpd="sng" algn="ctr">
            <a:noFill/>
            <a:prstDash val="solid"/>
            <a:miter lim="800000"/>
          </a:ln>
          <a:effectLst>
            <a:outerShdw blurRad="254000" dist="254000" dir="2700000" algn="tl"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5" name="淘宝网Chenying0907出品 186"/>
          <p:cNvSpPr/>
          <p:nvPr/>
        </p:nvSpPr>
        <p:spPr>
          <a:xfrm>
            <a:off x="2001592" y="4075330"/>
            <a:ext cx="361092" cy="362744"/>
          </a:xfrm>
          <a:prstGeom prst="ellipse">
            <a:avLst/>
          </a:prstGeom>
          <a:solidFill>
            <a:srgbClr val="00B0F0"/>
          </a:solidFill>
          <a:ln w="12700" cap="flat" cmpd="sng" algn="ctr">
            <a:noFill/>
            <a:prstDash val="solid"/>
            <a:miter lim="800000"/>
          </a:ln>
          <a:effectLst>
            <a:outerShdw blurRad="254000" dist="254000" dir="2700000" algn="tl"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6" name="淘宝网Chenying0907出品 187"/>
          <p:cNvSpPr/>
          <p:nvPr/>
        </p:nvSpPr>
        <p:spPr>
          <a:xfrm>
            <a:off x="1212927" y="3924454"/>
            <a:ext cx="248992" cy="252335"/>
          </a:xfrm>
          <a:prstGeom prst="ellipse">
            <a:avLst/>
          </a:prstGeom>
          <a:solidFill>
            <a:srgbClr val="FFB850"/>
          </a:solidFill>
          <a:ln w="12700" cap="flat" cmpd="sng" algn="ctr">
            <a:noFill/>
            <a:prstDash val="solid"/>
            <a:miter lim="800000"/>
          </a:ln>
          <a:effectLst>
            <a:outerShdw blurRad="254000" dist="254000" dir="2700000" algn="tl"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7" name="淘宝网Chenying0907出品 188"/>
          <p:cNvSpPr/>
          <p:nvPr/>
        </p:nvSpPr>
        <p:spPr>
          <a:xfrm>
            <a:off x="3468039" y="3438724"/>
            <a:ext cx="388539" cy="394826"/>
          </a:xfrm>
          <a:prstGeom prst="ellipse">
            <a:avLst/>
          </a:prstGeom>
          <a:solidFill>
            <a:srgbClr val="21AB82"/>
          </a:solidFill>
          <a:ln w="12700" cap="flat" cmpd="sng" algn="ctr">
            <a:noFill/>
            <a:prstDash val="solid"/>
            <a:miter lim="800000"/>
          </a:ln>
          <a:effectLst>
            <a:outerShdw blurRad="254000" dist="254000" dir="2700000" algn="tl"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8" name="淘宝网Chenying0907出品 189"/>
          <p:cNvSpPr/>
          <p:nvPr/>
        </p:nvSpPr>
        <p:spPr>
          <a:xfrm>
            <a:off x="3116521" y="3865217"/>
            <a:ext cx="181799" cy="184531"/>
          </a:xfrm>
          <a:prstGeom prst="ellipse">
            <a:avLst/>
          </a:prstGeom>
          <a:solidFill>
            <a:srgbClr val="C65885"/>
          </a:solidFill>
          <a:ln w="12700" cap="flat" cmpd="sng" algn="ctr">
            <a:noFill/>
            <a:prstDash val="solid"/>
            <a:miter lim="800000"/>
          </a:ln>
          <a:effectLst>
            <a:outerShdw blurRad="254000" dist="254000" dir="2700000" algn="tl"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9" name="淘宝网Chenying0907出品 190"/>
          <p:cNvSpPr/>
          <p:nvPr/>
        </p:nvSpPr>
        <p:spPr>
          <a:xfrm>
            <a:off x="1499673" y="3733497"/>
            <a:ext cx="133085" cy="132371"/>
          </a:xfrm>
          <a:prstGeom prst="ellipse">
            <a:avLst/>
          </a:prstGeom>
          <a:solidFill>
            <a:srgbClr val="00B0F0"/>
          </a:solidFill>
          <a:ln w="12700" cap="flat" cmpd="sng" algn="ctr">
            <a:noFill/>
            <a:prstDash val="solid"/>
            <a:miter lim="800000"/>
          </a:ln>
          <a:effectLst>
            <a:outerShdw blurRad="254000" dist="254000" dir="2700000" algn="tl"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0" name="淘宝网Chenying0907出品 191"/>
          <p:cNvSpPr/>
          <p:nvPr/>
        </p:nvSpPr>
        <p:spPr>
          <a:xfrm>
            <a:off x="1566216" y="3975412"/>
            <a:ext cx="220690" cy="208796"/>
          </a:xfrm>
          <a:prstGeom prst="ellipse">
            <a:avLst/>
          </a:prstGeom>
          <a:solidFill>
            <a:srgbClr val="663C77"/>
          </a:solidFill>
          <a:ln w="12700" cap="flat" cmpd="sng" algn="ctr">
            <a:noFill/>
            <a:prstDash val="solid"/>
            <a:miter lim="800000"/>
          </a:ln>
          <a:effectLst>
            <a:outerShdw blurRad="254000" dist="254000" dir="2700000" algn="tl"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1" name="淘宝网Chenying0907出品 192"/>
          <p:cNvSpPr/>
          <p:nvPr/>
        </p:nvSpPr>
        <p:spPr>
          <a:xfrm>
            <a:off x="3375012" y="4018852"/>
            <a:ext cx="312743" cy="319394"/>
          </a:xfrm>
          <a:prstGeom prst="ellipse">
            <a:avLst/>
          </a:prstGeom>
          <a:solidFill>
            <a:srgbClr val="C65885"/>
          </a:solidFill>
          <a:ln w="12700" cap="flat" cmpd="sng" algn="ctr">
            <a:noFill/>
            <a:prstDash val="solid"/>
            <a:miter lim="800000"/>
          </a:ln>
          <a:effectLst>
            <a:outerShdw blurRad="254000" dist="254000" dir="2700000" algn="tl"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2" name="淘宝网Chenying0907出品 194"/>
          <p:cNvSpPr/>
          <p:nvPr/>
        </p:nvSpPr>
        <p:spPr>
          <a:xfrm>
            <a:off x="2495740" y="3933266"/>
            <a:ext cx="270710" cy="264087"/>
          </a:xfrm>
          <a:prstGeom prst="ellipse">
            <a:avLst/>
          </a:prstGeom>
          <a:solidFill>
            <a:srgbClr val="663C77"/>
          </a:solidFill>
          <a:ln w="12700" cap="flat" cmpd="sng" algn="ctr">
            <a:noFill/>
            <a:prstDash val="solid"/>
            <a:miter lim="800000"/>
          </a:ln>
          <a:effectLst>
            <a:outerShdw blurRad="254000" dist="254000" dir="2700000" algn="tl"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3" name="淘宝网Chenying0907出品 195"/>
          <p:cNvSpPr/>
          <p:nvPr/>
        </p:nvSpPr>
        <p:spPr>
          <a:xfrm>
            <a:off x="2445312" y="4358277"/>
            <a:ext cx="207201" cy="205064"/>
          </a:xfrm>
          <a:prstGeom prst="ellipse">
            <a:avLst/>
          </a:prstGeom>
          <a:solidFill>
            <a:srgbClr val="FFB850"/>
          </a:solidFill>
          <a:ln w="12700" cap="flat" cmpd="sng" algn="ctr">
            <a:noFill/>
            <a:prstDash val="solid"/>
            <a:miter lim="800000"/>
          </a:ln>
          <a:effectLst>
            <a:outerShdw blurRad="254000" dist="254000" dir="2700000" algn="tl"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4" name="淘宝网Chenying0907出品 226"/>
          <p:cNvSpPr/>
          <p:nvPr/>
        </p:nvSpPr>
        <p:spPr>
          <a:xfrm>
            <a:off x="1627227" y="4293752"/>
            <a:ext cx="211111" cy="202476"/>
          </a:xfrm>
          <a:prstGeom prst="ellipse">
            <a:avLst/>
          </a:prstGeom>
          <a:solidFill>
            <a:srgbClr val="C65885"/>
          </a:solidFill>
          <a:ln w="12700" cap="flat" cmpd="sng" algn="ctr">
            <a:noFill/>
            <a:prstDash val="solid"/>
            <a:miter lim="800000"/>
          </a:ln>
          <a:effectLst>
            <a:outerShdw blurRad="254000" dist="254000" dir="2700000" algn="tl"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5" name="淘宝网Chenying0907出品 62"/>
          <p:cNvSpPr/>
          <p:nvPr/>
        </p:nvSpPr>
        <p:spPr>
          <a:xfrm>
            <a:off x="2899506" y="4197302"/>
            <a:ext cx="248992" cy="252335"/>
          </a:xfrm>
          <a:prstGeom prst="ellipse">
            <a:avLst/>
          </a:prstGeom>
          <a:solidFill>
            <a:srgbClr val="01ACBE"/>
          </a:solidFill>
          <a:ln w="12700" cap="flat" cmpd="sng" algn="ctr">
            <a:noFill/>
            <a:prstDash val="solid"/>
            <a:miter lim="800000"/>
          </a:ln>
          <a:effectLst>
            <a:outerShdw blurRad="254000" dist="254000" dir="2700000" algn="tl"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grpSp>
        <p:nvGrpSpPr>
          <p:cNvPr id="16" name="淘宝网Chenying0907出品 177"/>
          <p:cNvGrpSpPr/>
          <p:nvPr/>
        </p:nvGrpSpPr>
        <p:grpSpPr>
          <a:xfrm>
            <a:off x="1461919" y="1878903"/>
            <a:ext cx="1980000" cy="1980000"/>
            <a:chOff x="3881858" y="5509627"/>
            <a:chExt cx="1016511" cy="1016511"/>
          </a:xfrm>
        </p:grpSpPr>
        <p:sp>
          <p:nvSpPr>
            <p:cNvPr id="17" name="淘宝网Chenying0907出品 178"/>
            <p:cNvSpPr/>
            <p:nvPr/>
          </p:nvSpPr>
          <p:spPr>
            <a:xfrm>
              <a:off x="3881858" y="5509627"/>
              <a:ext cx="1016511" cy="1016511"/>
            </a:xfrm>
            <a:prstGeom prst="ellipse">
              <a:avLst/>
            </a:prstGeom>
            <a:gradFill>
              <a:gsLst>
                <a:gs pos="0">
                  <a:sysClr val="window" lastClr="FFFFFF">
                    <a:lumMod val="80000"/>
                  </a:sysClr>
                </a:gs>
                <a:gs pos="100000">
                  <a:sysClr val="window" lastClr="FFFFFF">
                    <a:lumMod val="97000"/>
                  </a:sysClr>
                </a:gs>
              </a:gsLst>
              <a:lin ang="2700000" scaled="1"/>
            </a:gradFill>
            <a:ln w="22225" cap="flat" cmpd="sng" algn="ctr">
              <a:gradFill flip="none" rotWithShape="1">
                <a:gsLst>
                  <a:gs pos="0">
                    <a:sysClr val="window" lastClr="FFFFFF"/>
                  </a:gs>
                  <a:gs pos="100000">
                    <a:sysClr val="window" lastClr="FFFFFF">
                      <a:lumMod val="75000"/>
                    </a:sysClr>
                  </a:gs>
                </a:gsLst>
                <a:lin ang="2700000" scaled="1"/>
                <a:tileRect/>
              </a:gradFill>
              <a:prstDash val="solid"/>
              <a:miter lim="800000"/>
            </a:ln>
            <a:effectLst>
              <a:outerShdw blurRad="203200" dist="101600" dir="2700000" algn="tl" rotWithShape="0">
                <a:prstClr val="black">
                  <a:alpha val="3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8" name="淘宝网Chenying0907出品 179"/>
            <p:cNvSpPr/>
            <p:nvPr/>
          </p:nvSpPr>
          <p:spPr>
            <a:xfrm>
              <a:off x="4021598" y="5649370"/>
              <a:ext cx="739281" cy="739281"/>
            </a:xfrm>
            <a:prstGeom prst="ellipse">
              <a:avLst/>
            </a:prstGeom>
            <a:solidFill>
              <a:srgbClr val="E87071"/>
            </a:solidFill>
            <a:ln w="15875" cap="flat" cmpd="sng" algn="ctr">
              <a:solidFill>
                <a:sysClr val="window" lastClr="FFFFFF"/>
              </a:solidFill>
              <a:prstDash val="solid"/>
              <a:miter lim="800000"/>
            </a:ln>
            <a:effectLst>
              <a:outerShdw blurRad="63500" dist="25400" dir="2700000" algn="tl" rotWithShape="0">
                <a:prstClr val="black">
                  <a:alpha val="3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9" name="淘宝网Chenying0907出品 22"/>
            <p:cNvSpPr txBox="1"/>
            <p:nvPr/>
          </p:nvSpPr>
          <p:spPr>
            <a:xfrm>
              <a:off x="4086014" y="5803591"/>
              <a:ext cx="596725" cy="436018"/>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学习成果目标</a:t>
              </a:r>
            </a:p>
          </p:txBody>
        </p:sp>
      </p:grpSp>
    </p:spTree>
    <p:extLst>
      <p:ext uri="{BB962C8B-B14F-4D97-AF65-F5344CB8AC3E}">
        <p14:creationId xmlns:p14="http://schemas.microsoft.com/office/powerpoint/2010/main" val="30197548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900" decel="100000" fill="hold"/>
                                        <p:tgtEl>
                                          <p:spTgt spid="16"/>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6"/>
                                        </p:tgtEl>
                                        <p:attrNameLst>
                                          <p:attrName>ppt_y</p:attrName>
                                        </p:attrNameLst>
                                      </p:cBhvr>
                                      <p:tavLst>
                                        <p:tav tm="0">
                                          <p:val>
                                            <p:strVal val="#ppt_y-.03"/>
                                          </p:val>
                                        </p:tav>
                                        <p:tav tm="100000">
                                          <p:val>
                                            <p:strVal val="#ppt_y"/>
                                          </p:val>
                                        </p:tav>
                                      </p:tavLst>
                                    </p:anim>
                                  </p:childTnLst>
                                </p:cTn>
                              </p:par>
                              <p:par>
                                <p:cTn id="11" presetID="10" presetClass="entr" presetSubtype="0" fill="hold" grpId="0" nodeType="withEffect">
                                  <p:stCondLst>
                                    <p:cond delay="50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par>
                                <p:cTn id="14" presetID="10" presetClass="entr" presetSubtype="0" fill="hold" grpId="0" nodeType="withEffect">
                                  <p:stCondLst>
                                    <p:cond delay="60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grpId="0" nodeType="withEffect">
                                  <p:stCondLst>
                                    <p:cond delay="70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par>
                                <p:cTn id="20" presetID="10" presetClass="entr" presetSubtype="0" fill="hold" grpId="0" nodeType="withEffect">
                                  <p:stCondLst>
                                    <p:cond delay="80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par>
                                <p:cTn id="23" presetID="10" presetClass="entr" presetSubtype="0" fill="hold" grpId="0" nodeType="withEffect">
                                  <p:stCondLst>
                                    <p:cond delay="90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par>
                                <p:cTn id="26" presetID="10" presetClass="entr" presetSubtype="0" fill="hold" grpId="0" nodeType="withEffect">
                                  <p:stCondLst>
                                    <p:cond delay="100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childTnLst>
                                </p:cTn>
                              </p:par>
                              <p:par>
                                <p:cTn id="29" presetID="10" presetClass="entr" presetSubtype="0" fill="hold" grpId="0" nodeType="withEffect">
                                  <p:stCondLst>
                                    <p:cond delay="110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par>
                                <p:cTn id="32" presetID="10" presetClass="entr" presetSubtype="0" fill="hold" grpId="0" nodeType="withEffect">
                                  <p:stCondLst>
                                    <p:cond delay="120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500"/>
                                        <p:tgtEl>
                                          <p:spTgt spid="10"/>
                                        </p:tgtEl>
                                      </p:cBhvr>
                                    </p:animEffect>
                                  </p:childTnLst>
                                </p:cTn>
                              </p:par>
                              <p:par>
                                <p:cTn id="35" presetID="10" presetClass="entr" presetSubtype="0" fill="hold" grpId="0" nodeType="withEffect">
                                  <p:stCondLst>
                                    <p:cond delay="130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500"/>
                                        <p:tgtEl>
                                          <p:spTgt spid="11"/>
                                        </p:tgtEl>
                                      </p:cBhvr>
                                    </p:animEffect>
                                  </p:childTnLst>
                                </p:cTn>
                              </p:par>
                              <p:par>
                                <p:cTn id="38" presetID="10" presetClass="entr" presetSubtype="0" fill="hold" grpId="0" nodeType="withEffect">
                                  <p:stCondLst>
                                    <p:cond delay="140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500"/>
                                        <p:tgtEl>
                                          <p:spTgt spid="12"/>
                                        </p:tgtEl>
                                      </p:cBhvr>
                                    </p:animEffect>
                                  </p:childTnLst>
                                </p:cTn>
                              </p:par>
                              <p:par>
                                <p:cTn id="41" presetID="10" presetClass="entr" presetSubtype="0" fill="hold" grpId="0" nodeType="withEffect">
                                  <p:stCondLst>
                                    <p:cond delay="150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500"/>
                                        <p:tgtEl>
                                          <p:spTgt spid="13"/>
                                        </p:tgtEl>
                                      </p:cBhvr>
                                    </p:animEffect>
                                  </p:childTnLst>
                                </p:cTn>
                              </p:par>
                              <p:par>
                                <p:cTn id="44" presetID="10" presetClass="entr" presetSubtype="0" fill="hold" grpId="0" nodeType="withEffect">
                                  <p:stCondLst>
                                    <p:cond delay="1600"/>
                                  </p:stCondLst>
                                  <p:childTnLst>
                                    <p:set>
                                      <p:cBhvr>
                                        <p:cTn id="45" dur="1" fill="hold">
                                          <p:stCondLst>
                                            <p:cond delay="0"/>
                                          </p:stCondLst>
                                        </p:cTn>
                                        <p:tgtEl>
                                          <p:spTgt spid="14"/>
                                        </p:tgtEl>
                                        <p:attrNameLst>
                                          <p:attrName>style.visibility</p:attrName>
                                        </p:attrNameLst>
                                      </p:cBhvr>
                                      <p:to>
                                        <p:strVal val="visible"/>
                                      </p:to>
                                    </p:set>
                                    <p:animEffect transition="in" filter="fade">
                                      <p:cBhvr>
                                        <p:cTn id="46" dur="500"/>
                                        <p:tgtEl>
                                          <p:spTgt spid="14"/>
                                        </p:tgtEl>
                                      </p:cBhvr>
                                    </p:animEffect>
                                  </p:childTnLst>
                                </p:cTn>
                              </p:par>
                              <p:par>
                                <p:cTn id="47" presetID="10" presetClass="entr" presetSubtype="0" fill="hold" grpId="0" nodeType="withEffect">
                                  <p:stCondLst>
                                    <p:cond delay="1700"/>
                                  </p:stCondLst>
                                  <p:childTnLst>
                                    <p:set>
                                      <p:cBhvr>
                                        <p:cTn id="48" dur="1" fill="hold">
                                          <p:stCondLst>
                                            <p:cond delay="0"/>
                                          </p:stCondLst>
                                        </p:cTn>
                                        <p:tgtEl>
                                          <p:spTgt spid="15"/>
                                        </p:tgtEl>
                                        <p:attrNameLst>
                                          <p:attrName>style.visibility</p:attrName>
                                        </p:attrNameLst>
                                      </p:cBhvr>
                                      <p:to>
                                        <p:strVal val="visible"/>
                                      </p:to>
                                    </p:set>
                                    <p:animEffect transition="in" filter="fade">
                                      <p:cBhvr>
                                        <p:cTn id="49" dur="500"/>
                                        <p:tgtEl>
                                          <p:spTgt spid="15"/>
                                        </p:tgtEl>
                                      </p:cBhvr>
                                    </p:animEffect>
                                  </p:childTnLst>
                                </p:cTn>
                              </p:par>
                              <p:par>
                                <p:cTn id="50" presetID="42" presetClass="path" presetSubtype="0" accel="50000" decel="50000" fill="hold" grpId="1" nodeType="withEffect">
                                  <p:stCondLst>
                                    <p:cond delay="600"/>
                                  </p:stCondLst>
                                  <p:childTnLst>
                                    <p:animMotion origin="layout" path="M 1.99618E-7 2.84172E-6 L 0.04652 -0.17618 " pathEditMode="relative" rAng="0" ptsTypes="AA">
                                      <p:cBhvr>
                                        <p:cTn id="51" dur="2000" spd="-100000" fill="hold"/>
                                        <p:tgtEl>
                                          <p:spTgt spid="3"/>
                                        </p:tgtEl>
                                        <p:attrNameLst>
                                          <p:attrName>ppt_x</p:attrName>
                                          <p:attrName>ppt_y</p:attrName>
                                        </p:attrNameLst>
                                      </p:cBhvr>
                                      <p:rCtr x="2326" y="-8824"/>
                                    </p:animMotion>
                                  </p:childTnLst>
                                </p:cTn>
                              </p:par>
                              <p:par>
                                <p:cTn id="52" presetID="42" presetClass="path" presetSubtype="0" accel="50000" decel="50000" fill="hold" grpId="1" nodeType="withEffect">
                                  <p:stCondLst>
                                    <p:cond delay="600"/>
                                  </p:stCondLst>
                                  <p:childTnLst>
                                    <p:animMotion origin="layout" path="M -1.5414E-6 3.29836E-6 L 0.13366 -0.11509 " pathEditMode="relative" rAng="0" ptsTypes="AA">
                                      <p:cBhvr>
                                        <p:cTn id="53" dur="2000" spd="-100000" fill="hold"/>
                                        <p:tgtEl>
                                          <p:spTgt spid="4"/>
                                        </p:tgtEl>
                                        <p:attrNameLst>
                                          <p:attrName>ppt_x</p:attrName>
                                          <p:attrName>ppt_y</p:attrName>
                                        </p:attrNameLst>
                                      </p:cBhvr>
                                      <p:rCtr x="6683" y="-5770"/>
                                    </p:animMotion>
                                  </p:childTnLst>
                                </p:cTn>
                              </p:par>
                              <p:par>
                                <p:cTn id="54" presetID="42" presetClass="path" presetSubtype="0" accel="50000" decel="50000" fill="hold" grpId="1" nodeType="withEffect">
                                  <p:stCondLst>
                                    <p:cond delay="700"/>
                                  </p:stCondLst>
                                  <p:childTnLst>
                                    <p:animMotion origin="layout" path="M -2.60371E-7 -3.48658E-7 L 0.02517 -0.24344 " pathEditMode="relative" rAng="0" ptsTypes="AA">
                                      <p:cBhvr>
                                        <p:cTn id="55" dur="2000" spd="-100000" fill="hold"/>
                                        <p:tgtEl>
                                          <p:spTgt spid="5"/>
                                        </p:tgtEl>
                                        <p:attrNameLst>
                                          <p:attrName>ppt_x</p:attrName>
                                          <p:attrName>ppt_y</p:attrName>
                                        </p:attrNameLst>
                                      </p:cBhvr>
                                      <p:rCtr x="1250" y="-12188"/>
                                    </p:animMotion>
                                  </p:childTnLst>
                                </p:cTn>
                              </p:par>
                              <p:par>
                                <p:cTn id="56" presetID="42" presetClass="path" presetSubtype="0" accel="50000" decel="50000" fill="hold" grpId="1" nodeType="withEffect">
                                  <p:stCondLst>
                                    <p:cond delay="800"/>
                                  </p:stCondLst>
                                  <p:childTnLst>
                                    <p:animMotion origin="layout" path="M 4.81861E-6 7.2817E-7 L 0.11959 -0.20796 " pathEditMode="relative" rAng="0" ptsTypes="AA">
                                      <p:cBhvr>
                                        <p:cTn id="57" dur="2000" spd="-100000" fill="hold"/>
                                        <p:tgtEl>
                                          <p:spTgt spid="6"/>
                                        </p:tgtEl>
                                        <p:attrNameLst>
                                          <p:attrName>ppt_x</p:attrName>
                                          <p:attrName>ppt_y</p:attrName>
                                        </p:attrNameLst>
                                      </p:cBhvr>
                                      <p:rCtr x="5971" y="-10398"/>
                                    </p:animMotion>
                                  </p:childTnLst>
                                </p:cTn>
                              </p:par>
                              <p:par>
                                <p:cTn id="58" presetID="42" presetClass="path" presetSubtype="0" accel="50000" decel="50000" fill="hold" grpId="1" nodeType="withEffect">
                                  <p:stCondLst>
                                    <p:cond delay="900"/>
                                  </p:stCondLst>
                                  <p:childTnLst>
                                    <p:animMotion origin="layout" path="M -1.31054E-6 1.42857E-6 L -0.1347 -0.1228 " pathEditMode="relative" rAng="0" ptsTypes="AA">
                                      <p:cBhvr>
                                        <p:cTn id="59" dur="2000" spd="-100000" fill="hold"/>
                                        <p:tgtEl>
                                          <p:spTgt spid="7"/>
                                        </p:tgtEl>
                                        <p:attrNameLst>
                                          <p:attrName>ppt_x</p:attrName>
                                          <p:attrName>ppt_y</p:attrName>
                                        </p:attrNameLst>
                                      </p:cBhvr>
                                      <p:rCtr x="-6735" y="-6140"/>
                                    </p:animMotion>
                                  </p:childTnLst>
                                </p:cTn>
                              </p:par>
                              <p:par>
                                <p:cTn id="60" presetID="42" presetClass="path" presetSubtype="0" accel="50000" decel="50000" fill="hold" grpId="1" nodeType="withEffect">
                                  <p:stCondLst>
                                    <p:cond delay="1000"/>
                                  </p:stCondLst>
                                  <p:childTnLst>
                                    <p:animMotion origin="layout" path="M -3.57056E-6 -3.56063E-6 L -0.08505 -0.18512 " pathEditMode="relative" rAng="0" ptsTypes="AA">
                                      <p:cBhvr>
                                        <p:cTn id="61" dur="2000" spd="-100000" fill="hold"/>
                                        <p:tgtEl>
                                          <p:spTgt spid="8"/>
                                        </p:tgtEl>
                                        <p:attrNameLst>
                                          <p:attrName>ppt_x</p:attrName>
                                          <p:attrName>ppt_y</p:attrName>
                                        </p:attrNameLst>
                                      </p:cBhvr>
                                      <p:rCtr x="-4253" y="-9256"/>
                                    </p:animMotion>
                                  </p:childTnLst>
                                </p:cTn>
                              </p:par>
                              <p:par>
                                <p:cTn id="62" presetID="42" presetClass="path" presetSubtype="0" accel="50000" decel="50000" fill="hold" grpId="1" nodeType="withEffect">
                                  <p:stCondLst>
                                    <p:cond delay="1100"/>
                                  </p:stCondLst>
                                  <p:childTnLst>
                                    <p:animMotion origin="layout" path="M -4.42284E-6 1.11385E-6 L 0.09443 -0.15458 " pathEditMode="relative" rAng="0" ptsTypes="AA">
                                      <p:cBhvr>
                                        <p:cTn id="63" dur="2000" spd="-100000" fill="hold"/>
                                        <p:tgtEl>
                                          <p:spTgt spid="9"/>
                                        </p:tgtEl>
                                        <p:attrNameLst>
                                          <p:attrName>ppt_x</p:attrName>
                                          <p:attrName>ppt_y</p:attrName>
                                        </p:attrNameLst>
                                      </p:cBhvr>
                                      <p:rCtr x="4721" y="-7745"/>
                                    </p:animMotion>
                                  </p:childTnLst>
                                </p:cTn>
                              </p:par>
                              <p:par>
                                <p:cTn id="64" presetID="42" presetClass="path" presetSubtype="0" accel="50000" decel="50000" fill="hold" grpId="1" nodeType="withEffect">
                                  <p:stCondLst>
                                    <p:cond delay="1200"/>
                                  </p:stCondLst>
                                  <p:childTnLst>
                                    <p:animMotion origin="layout" path="M -1.51015E-6 -1.65998E-6 L 0.08124 -0.21351 " pathEditMode="relative" rAng="0" ptsTypes="AA">
                                      <p:cBhvr>
                                        <p:cTn id="65" dur="2000" spd="-100000" fill="hold"/>
                                        <p:tgtEl>
                                          <p:spTgt spid="10"/>
                                        </p:tgtEl>
                                        <p:attrNameLst>
                                          <p:attrName>ppt_x</p:attrName>
                                          <p:attrName>ppt_y</p:attrName>
                                        </p:attrNameLst>
                                      </p:cBhvr>
                                      <p:rCtr x="4062" y="-10676"/>
                                    </p:animMotion>
                                  </p:childTnLst>
                                </p:cTn>
                              </p:par>
                              <p:par>
                                <p:cTn id="66" presetID="42" presetClass="path" presetSubtype="0" accel="50000" decel="50000" fill="hold" grpId="1" nodeType="withEffect">
                                  <p:stCondLst>
                                    <p:cond delay="1300"/>
                                  </p:stCondLst>
                                  <p:childTnLst>
                                    <p:animMotion origin="layout" path="M -4.08957E-6 -1.55816E-6 L -0.12029 -0.22801 " pathEditMode="relative" rAng="0" ptsTypes="AA">
                                      <p:cBhvr>
                                        <p:cTn id="67" dur="2000" spd="-100000" fill="hold"/>
                                        <p:tgtEl>
                                          <p:spTgt spid="11"/>
                                        </p:tgtEl>
                                        <p:attrNameLst>
                                          <p:attrName>ppt_x</p:attrName>
                                          <p:attrName>ppt_y</p:attrName>
                                        </p:attrNameLst>
                                      </p:cBhvr>
                                      <p:rCtr x="-6023" y="-11416"/>
                                    </p:animMotion>
                                  </p:childTnLst>
                                </p:cTn>
                              </p:par>
                              <p:par>
                                <p:cTn id="68" presetID="42" presetClass="path" presetSubtype="0" accel="50000" decel="50000" fill="hold" grpId="1" nodeType="withEffect">
                                  <p:stCondLst>
                                    <p:cond delay="1400"/>
                                  </p:stCondLst>
                                  <p:childTnLst>
                                    <p:animMotion origin="layout" path="M -3.67645E-6 -4.73928E-6 L -0.02204 -0.2061 " pathEditMode="relative" rAng="0" ptsTypes="AA">
                                      <p:cBhvr>
                                        <p:cTn id="69" dur="2000" spd="-100000" fill="hold"/>
                                        <p:tgtEl>
                                          <p:spTgt spid="12"/>
                                        </p:tgtEl>
                                        <p:attrNameLst>
                                          <p:attrName>ppt_x</p:attrName>
                                          <p:attrName>ppt_y</p:attrName>
                                        </p:attrNameLst>
                                      </p:cBhvr>
                                      <p:rCtr x="-1111" y="-10305"/>
                                    </p:animMotion>
                                  </p:childTnLst>
                                </p:cTn>
                              </p:par>
                              <p:par>
                                <p:cTn id="70" presetID="42" presetClass="path" presetSubtype="0" accel="50000" decel="50000" fill="hold" grpId="1" nodeType="withEffect">
                                  <p:stCondLst>
                                    <p:cond delay="1500"/>
                                  </p:stCondLst>
                                  <p:childTnLst>
                                    <p:animMotion origin="layout" path="M 2.53428E-6 -2.87874E-6 L -0.01302 -0.28293 " pathEditMode="relative" rAng="0" ptsTypes="AA">
                                      <p:cBhvr>
                                        <p:cTn id="71" dur="2000" spd="-100000" fill="hold"/>
                                        <p:tgtEl>
                                          <p:spTgt spid="13"/>
                                        </p:tgtEl>
                                        <p:attrNameLst>
                                          <p:attrName>ppt_x</p:attrName>
                                          <p:attrName>ppt_y</p:attrName>
                                        </p:attrNameLst>
                                      </p:cBhvr>
                                      <p:rCtr x="-660" y="-14162"/>
                                    </p:animMotion>
                                  </p:childTnLst>
                                </p:cTn>
                              </p:par>
                              <p:par>
                                <p:cTn id="72" presetID="42" presetClass="path" presetSubtype="0" accel="50000" decel="50000" fill="hold" grpId="1" nodeType="withEffect">
                                  <p:stCondLst>
                                    <p:cond delay="1600"/>
                                  </p:stCondLst>
                                  <p:childTnLst>
                                    <p:animMotion origin="layout" path="M 3.1557E-6 -3.91546E-6 L 0.07637 -0.27028 " pathEditMode="relative" rAng="0" ptsTypes="AA">
                                      <p:cBhvr>
                                        <p:cTn id="73" dur="2000" spd="-100000" fill="hold"/>
                                        <p:tgtEl>
                                          <p:spTgt spid="14"/>
                                        </p:tgtEl>
                                        <p:attrNameLst>
                                          <p:attrName>ppt_x</p:attrName>
                                          <p:attrName>ppt_y</p:attrName>
                                        </p:attrNameLst>
                                      </p:cBhvr>
                                      <p:rCtr x="3819" y="-13514"/>
                                    </p:animMotion>
                                  </p:childTnLst>
                                </p:cTn>
                              </p:par>
                              <p:par>
                                <p:cTn id="74" presetID="42" presetClass="path" presetSubtype="0" accel="50000" decel="50000" fill="hold" grpId="1" nodeType="withEffect">
                                  <p:stCondLst>
                                    <p:cond delay="1700"/>
                                  </p:stCondLst>
                                  <p:childTnLst>
                                    <p:animMotion origin="layout" path="M 1.8226E-6 6.88059E-7 L -0.06683 -0.2564 " pathEditMode="relative" rAng="0" ptsTypes="AA">
                                      <p:cBhvr>
                                        <p:cTn id="75" dur="2000" spd="-100000" fill="hold"/>
                                        <p:tgtEl>
                                          <p:spTgt spid="15"/>
                                        </p:tgtEl>
                                        <p:attrNameLst>
                                          <p:attrName>ppt_x</p:attrName>
                                          <p:attrName>ppt_y</p:attrName>
                                        </p:attrNameLst>
                                      </p:cBhvr>
                                      <p:rCtr x="-3350" y="-12836"/>
                                    </p:animMotion>
                                  </p:childTnLst>
                                </p:cTn>
                              </p:par>
                              <p:par>
                                <p:cTn id="76" presetID="26" presetClass="emph" presetSubtype="0" fill="hold" grpId="2" nodeType="withEffect">
                                  <p:stCondLst>
                                    <p:cond delay="2000"/>
                                  </p:stCondLst>
                                  <p:childTnLst>
                                    <p:animEffect transition="out" filter="fade">
                                      <p:cBhvr>
                                        <p:cTn id="77" dur="1000" tmFilter="0, 0; .2, .5; .8, .5; 1, 0"/>
                                        <p:tgtEl>
                                          <p:spTgt spid="3"/>
                                        </p:tgtEl>
                                      </p:cBhvr>
                                    </p:animEffect>
                                    <p:animScale>
                                      <p:cBhvr>
                                        <p:cTn id="78" dur="500" autoRev="1" fill="hold"/>
                                        <p:tgtEl>
                                          <p:spTgt spid="3"/>
                                        </p:tgtEl>
                                      </p:cBhvr>
                                      <p:by x="105000" y="105000"/>
                                    </p:animScale>
                                  </p:childTnLst>
                                </p:cTn>
                              </p:par>
                              <p:par>
                                <p:cTn id="79" presetID="26" presetClass="emph" presetSubtype="0" fill="hold" grpId="2" nodeType="withEffect">
                                  <p:stCondLst>
                                    <p:cond delay="2100"/>
                                  </p:stCondLst>
                                  <p:childTnLst>
                                    <p:animEffect transition="out" filter="fade">
                                      <p:cBhvr>
                                        <p:cTn id="80" dur="1000" tmFilter="0, 0; .2, .5; .8, .5; 1, 0"/>
                                        <p:tgtEl>
                                          <p:spTgt spid="4"/>
                                        </p:tgtEl>
                                      </p:cBhvr>
                                    </p:animEffect>
                                    <p:animScale>
                                      <p:cBhvr>
                                        <p:cTn id="81" dur="500" autoRev="1" fill="hold"/>
                                        <p:tgtEl>
                                          <p:spTgt spid="4"/>
                                        </p:tgtEl>
                                      </p:cBhvr>
                                      <p:by x="105000" y="105000"/>
                                    </p:animScale>
                                  </p:childTnLst>
                                </p:cTn>
                              </p:par>
                              <p:par>
                                <p:cTn id="82" presetID="26" presetClass="emph" presetSubtype="0" fill="hold" grpId="2" nodeType="withEffect">
                                  <p:stCondLst>
                                    <p:cond delay="2200"/>
                                  </p:stCondLst>
                                  <p:childTnLst>
                                    <p:animEffect transition="out" filter="fade">
                                      <p:cBhvr>
                                        <p:cTn id="83" dur="1000" tmFilter="0, 0; .2, .5; .8, .5; 1, 0"/>
                                        <p:tgtEl>
                                          <p:spTgt spid="5"/>
                                        </p:tgtEl>
                                      </p:cBhvr>
                                    </p:animEffect>
                                    <p:animScale>
                                      <p:cBhvr>
                                        <p:cTn id="84" dur="500" autoRev="1" fill="hold"/>
                                        <p:tgtEl>
                                          <p:spTgt spid="5"/>
                                        </p:tgtEl>
                                      </p:cBhvr>
                                      <p:by x="105000" y="105000"/>
                                    </p:animScale>
                                  </p:childTnLst>
                                </p:cTn>
                              </p:par>
                              <p:par>
                                <p:cTn id="85" presetID="26" presetClass="emph" presetSubtype="0" fill="hold" grpId="2" nodeType="withEffect">
                                  <p:stCondLst>
                                    <p:cond delay="2300"/>
                                  </p:stCondLst>
                                  <p:childTnLst>
                                    <p:animEffect transition="out" filter="fade">
                                      <p:cBhvr>
                                        <p:cTn id="86" dur="1000" tmFilter="0, 0; .2, .5; .8, .5; 1, 0"/>
                                        <p:tgtEl>
                                          <p:spTgt spid="6"/>
                                        </p:tgtEl>
                                      </p:cBhvr>
                                    </p:animEffect>
                                    <p:animScale>
                                      <p:cBhvr>
                                        <p:cTn id="87" dur="500" autoRev="1" fill="hold"/>
                                        <p:tgtEl>
                                          <p:spTgt spid="6"/>
                                        </p:tgtEl>
                                      </p:cBhvr>
                                      <p:by x="105000" y="105000"/>
                                    </p:animScale>
                                  </p:childTnLst>
                                </p:cTn>
                              </p:par>
                              <p:par>
                                <p:cTn id="88" presetID="26" presetClass="emph" presetSubtype="0" fill="hold" grpId="2" nodeType="withEffect">
                                  <p:stCondLst>
                                    <p:cond delay="2400"/>
                                  </p:stCondLst>
                                  <p:childTnLst>
                                    <p:animEffect transition="out" filter="fade">
                                      <p:cBhvr>
                                        <p:cTn id="89" dur="1000" tmFilter="0, 0; .2, .5; .8, .5; 1, 0"/>
                                        <p:tgtEl>
                                          <p:spTgt spid="7"/>
                                        </p:tgtEl>
                                      </p:cBhvr>
                                    </p:animEffect>
                                    <p:animScale>
                                      <p:cBhvr>
                                        <p:cTn id="90" dur="500" autoRev="1" fill="hold"/>
                                        <p:tgtEl>
                                          <p:spTgt spid="7"/>
                                        </p:tgtEl>
                                      </p:cBhvr>
                                      <p:by x="105000" y="105000"/>
                                    </p:animScale>
                                  </p:childTnLst>
                                </p:cTn>
                              </p:par>
                              <p:par>
                                <p:cTn id="91" presetID="26" presetClass="emph" presetSubtype="0" fill="hold" grpId="2" nodeType="withEffect">
                                  <p:stCondLst>
                                    <p:cond delay="2500"/>
                                  </p:stCondLst>
                                  <p:childTnLst>
                                    <p:animEffect transition="out" filter="fade">
                                      <p:cBhvr>
                                        <p:cTn id="92" dur="1000" tmFilter="0, 0; .2, .5; .8, .5; 1, 0"/>
                                        <p:tgtEl>
                                          <p:spTgt spid="8"/>
                                        </p:tgtEl>
                                      </p:cBhvr>
                                    </p:animEffect>
                                    <p:animScale>
                                      <p:cBhvr>
                                        <p:cTn id="93" dur="500" autoRev="1" fill="hold"/>
                                        <p:tgtEl>
                                          <p:spTgt spid="8"/>
                                        </p:tgtEl>
                                      </p:cBhvr>
                                      <p:by x="105000" y="105000"/>
                                    </p:animScale>
                                  </p:childTnLst>
                                </p:cTn>
                              </p:par>
                              <p:par>
                                <p:cTn id="94" presetID="26" presetClass="emph" presetSubtype="0" fill="hold" grpId="2" nodeType="withEffect">
                                  <p:stCondLst>
                                    <p:cond delay="2600"/>
                                  </p:stCondLst>
                                  <p:childTnLst>
                                    <p:animEffect transition="out" filter="fade">
                                      <p:cBhvr>
                                        <p:cTn id="95" dur="1000" tmFilter="0, 0; .2, .5; .8, .5; 1, 0"/>
                                        <p:tgtEl>
                                          <p:spTgt spid="9"/>
                                        </p:tgtEl>
                                      </p:cBhvr>
                                    </p:animEffect>
                                    <p:animScale>
                                      <p:cBhvr>
                                        <p:cTn id="96" dur="500" autoRev="1" fill="hold"/>
                                        <p:tgtEl>
                                          <p:spTgt spid="9"/>
                                        </p:tgtEl>
                                      </p:cBhvr>
                                      <p:by x="105000" y="105000"/>
                                    </p:animScale>
                                  </p:childTnLst>
                                </p:cTn>
                              </p:par>
                              <p:par>
                                <p:cTn id="97" presetID="26" presetClass="emph" presetSubtype="0" fill="hold" grpId="2" nodeType="withEffect">
                                  <p:stCondLst>
                                    <p:cond delay="2700"/>
                                  </p:stCondLst>
                                  <p:childTnLst>
                                    <p:animEffect transition="out" filter="fade">
                                      <p:cBhvr>
                                        <p:cTn id="98" dur="1000" tmFilter="0, 0; .2, .5; .8, .5; 1, 0"/>
                                        <p:tgtEl>
                                          <p:spTgt spid="10"/>
                                        </p:tgtEl>
                                      </p:cBhvr>
                                    </p:animEffect>
                                    <p:animScale>
                                      <p:cBhvr>
                                        <p:cTn id="99" dur="500" autoRev="1" fill="hold"/>
                                        <p:tgtEl>
                                          <p:spTgt spid="10"/>
                                        </p:tgtEl>
                                      </p:cBhvr>
                                      <p:by x="105000" y="105000"/>
                                    </p:animScale>
                                  </p:childTnLst>
                                </p:cTn>
                              </p:par>
                              <p:par>
                                <p:cTn id="100" presetID="26" presetClass="emph" presetSubtype="0" fill="hold" grpId="2" nodeType="withEffect">
                                  <p:stCondLst>
                                    <p:cond delay="2800"/>
                                  </p:stCondLst>
                                  <p:childTnLst>
                                    <p:animEffect transition="out" filter="fade">
                                      <p:cBhvr>
                                        <p:cTn id="101" dur="1000" tmFilter="0, 0; .2, .5; .8, .5; 1, 0"/>
                                        <p:tgtEl>
                                          <p:spTgt spid="11"/>
                                        </p:tgtEl>
                                      </p:cBhvr>
                                    </p:animEffect>
                                    <p:animScale>
                                      <p:cBhvr>
                                        <p:cTn id="102" dur="500" autoRev="1" fill="hold"/>
                                        <p:tgtEl>
                                          <p:spTgt spid="11"/>
                                        </p:tgtEl>
                                      </p:cBhvr>
                                      <p:by x="105000" y="105000"/>
                                    </p:animScale>
                                  </p:childTnLst>
                                </p:cTn>
                              </p:par>
                              <p:par>
                                <p:cTn id="103" presetID="26" presetClass="emph" presetSubtype="0" fill="hold" grpId="2" nodeType="withEffect">
                                  <p:stCondLst>
                                    <p:cond delay="2900"/>
                                  </p:stCondLst>
                                  <p:childTnLst>
                                    <p:animEffect transition="out" filter="fade">
                                      <p:cBhvr>
                                        <p:cTn id="104" dur="1000" tmFilter="0, 0; .2, .5; .8, .5; 1, 0"/>
                                        <p:tgtEl>
                                          <p:spTgt spid="12"/>
                                        </p:tgtEl>
                                      </p:cBhvr>
                                    </p:animEffect>
                                    <p:animScale>
                                      <p:cBhvr>
                                        <p:cTn id="105" dur="500" autoRev="1" fill="hold"/>
                                        <p:tgtEl>
                                          <p:spTgt spid="12"/>
                                        </p:tgtEl>
                                      </p:cBhvr>
                                      <p:by x="105000" y="105000"/>
                                    </p:animScale>
                                  </p:childTnLst>
                                </p:cTn>
                              </p:par>
                              <p:par>
                                <p:cTn id="106" presetID="26" presetClass="emph" presetSubtype="0" fill="hold" grpId="2" nodeType="withEffect">
                                  <p:stCondLst>
                                    <p:cond delay="3000"/>
                                  </p:stCondLst>
                                  <p:childTnLst>
                                    <p:animEffect transition="out" filter="fade">
                                      <p:cBhvr>
                                        <p:cTn id="107" dur="1000" tmFilter="0, 0; .2, .5; .8, .5; 1, 0"/>
                                        <p:tgtEl>
                                          <p:spTgt spid="13"/>
                                        </p:tgtEl>
                                      </p:cBhvr>
                                    </p:animEffect>
                                    <p:animScale>
                                      <p:cBhvr>
                                        <p:cTn id="108" dur="500" autoRev="1" fill="hold"/>
                                        <p:tgtEl>
                                          <p:spTgt spid="13"/>
                                        </p:tgtEl>
                                      </p:cBhvr>
                                      <p:by x="105000" y="105000"/>
                                    </p:animScale>
                                  </p:childTnLst>
                                </p:cTn>
                              </p:par>
                              <p:par>
                                <p:cTn id="109" presetID="26" presetClass="emph" presetSubtype="0" fill="hold" grpId="2" nodeType="withEffect">
                                  <p:stCondLst>
                                    <p:cond delay="3100"/>
                                  </p:stCondLst>
                                  <p:childTnLst>
                                    <p:animEffect transition="out" filter="fade">
                                      <p:cBhvr>
                                        <p:cTn id="110" dur="1000" tmFilter="0, 0; .2, .5; .8, .5; 1, 0"/>
                                        <p:tgtEl>
                                          <p:spTgt spid="14"/>
                                        </p:tgtEl>
                                      </p:cBhvr>
                                    </p:animEffect>
                                    <p:animScale>
                                      <p:cBhvr>
                                        <p:cTn id="111" dur="500" autoRev="1" fill="hold"/>
                                        <p:tgtEl>
                                          <p:spTgt spid="14"/>
                                        </p:tgtEl>
                                      </p:cBhvr>
                                      <p:by x="105000" y="105000"/>
                                    </p:animScale>
                                  </p:childTnLst>
                                </p:cTn>
                              </p:par>
                              <p:par>
                                <p:cTn id="112" presetID="26" presetClass="emph" presetSubtype="0" fill="hold" grpId="2" nodeType="withEffect">
                                  <p:stCondLst>
                                    <p:cond delay="3200"/>
                                  </p:stCondLst>
                                  <p:childTnLst>
                                    <p:animEffect transition="out" filter="fade">
                                      <p:cBhvr>
                                        <p:cTn id="113" dur="1000" tmFilter="0, 0; .2, .5; .8, .5; 1, 0"/>
                                        <p:tgtEl>
                                          <p:spTgt spid="15"/>
                                        </p:tgtEl>
                                      </p:cBhvr>
                                    </p:animEffect>
                                    <p:animScale>
                                      <p:cBhvr>
                                        <p:cTn id="114" dur="500" autoRev="1" fill="hold"/>
                                        <p:tgtEl>
                                          <p:spTgt spid="15"/>
                                        </p:tgtEl>
                                      </p:cBhvr>
                                      <p:by x="105000" y="105000"/>
                                    </p:animScale>
                                  </p:childTnLst>
                                </p:cTn>
                              </p:par>
                            </p:childTnLst>
                          </p:cTn>
                        </p:par>
                        <p:par>
                          <p:cTn id="115" fill="hold">
                            <p:stCondLst>
                              <p:cond delay="4200"/>
                            </p:stCondLst>
                            <p:childTnLst>
                              <p:par>
                                <p:cTn id="116" presetID="22" presetClass="entr" presetSubtype="1" fill="hold" grpId="0" nodeType="afterEffect">
                                  <p:stCondLst>
                                    <p:cond delay="0"/>
                                  </p:stCondLst>
                                  <p:childTnLst>
                                    <p:set>
                                      <p:cBhvr>
                                        <p:cTn id="117" dur="1" fill="hold">
                                          <p:stCondLst>
                                            <p:cond delay="0"/>
                                          </p:stCondLst>
                                        </p:cTn>
                                        <p:tgtEl>
                                          <p:spTgt spid="2"/>
                                        </p:tgtEl>
                                        <p:attrNameLst>
                                          <p:attrName>style.visibility</p:attrName>
                                        </p:attrNameLst>
                                      </p:cBhvr>
                                      <p:to>
                                        <p:strVal val="visible"/>
                                      </p:to>
                                    </p:set>
                                    <p:animEffect transition="in" filter="wipe(up)">
                                      <p:cBhvr>
                                        <p:cTn id="11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3" grpId="1" animBg="1"/>
      <p:bldP spid="3" grpId="2" animBg="1"/>
      <p:bldP spid="4" grpId="0" animBg="1"/>
      <p:bldP spid="4" grpId="1" animBg="1"/>
      <p:bldP spid="4" grpId="2" animBg="1"/>
      <p:bldP spid="5" grpId="0" animBg="1"/>
      <p:bldP spid="5" grpId="1" animBg="1"/>
      <p:bldP spid="5" grpId="2" animBg="1"/>
      <p:bldP spid="6" grpId="0" animBg="1"/>
      <p:bldP spid="6" grpId="1" animBg="1"/>
      <p:bldP spid="6" grpId="2" animBg="1"/>
      <p:bldP spid="7" grpId="0" animBg="1"/>
      <p:bldP spid="7" grpId="1" animBg="1"/>
      <p:bldP spid="7" grpId="2" animBg="1"/>
      <p:bldP spid="8" grpId="0" animBg="1"/>
      <p:bldP spid="8" grpId="1" animBg="1"/>
      <p:bldP spid="8" grpId="2" animBg="1"/>
      <p:bldP spid="9" grpId="0" animBg="1"/>
      <p:bldP spid="9" grpId="1" animBg="1"/>
      <p:bldP spid="9" grpId="2" animBg="1"/>
      <p:bldP spid="10" grpId="0" animBg="1"/>
      <p:bldP spid="10" grpId="1" animBg="1"/>
      <p:bldP spid="10" grpId="2" animBg="1"/>
      <p:bldP spid="11" grpId="0" animBg="1"/>
      <p:bldP spid="11" grpId="1" animBg="1"/>
      <p:bldP spid="11" grpId="2" animBg="1"/>
      <p:bldP spid="12" grpId="0" animBg="1"/>
      <p:bldP spid="12" grpId="1" animBg="1"/>
      <p:bldP spid="12" grpId="2" animBg="1"/>
      <p:bldP spid="13" grpId="0" animBg="1"/>
      <p:bldP spid="13" grpId="1" animBg="1"/>
      <p:bldP spid="13" grpId="2" animBg="1"/>
      <p:bldP spid="14" grpId="0" animBg="1"/>
      <p:bldP spid="14" grpId="1" animBg="1"/>
      <p:bldP spid="14" grpId="2" animBg="1"/>
      <p:bldP spid="15" grpId="0" animBg="1"/>
      <p:bldP spid="15" grpId="1" animBg="1"/>
      <p:bldP spid="15" grpId="2"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BCE2F27-1948-4AAF-B7D2-B7B4F23C2784}"/>
              </a:ext>
            </a:extLst>
          </p:cNvPr>
          <p:cNvSpPr/>
          <p:nvPr/>
        </p:nvSpPr>
        <p:spPr>
          <a:xfrm>
            <a:off x="977454" y="2547119"/>
            <a:ext cx="2980240" cy="1704954"/>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dirty="0">
                <a:solidFill>
                  <a:srgbClr val="0069B8"/>
                </a:solidFill>
              </a:rPr>
              <a:t>运算符的优先级决定了不同的运算符在表达式中计算的先后顺序</a:t>
            </a:r>
            <a:r>
              <a:rPr lang="zh-CN" altLang="zh-CN" dirty="0"/>
              <a:t>，</a:t>
            </a:r>
            <a:r>
              <a:rPr lang="en-US" altLang="zh-CN" dirty="0"/>
              <a:t>MySQL</a:t>
            </a:r>
            <a:r>
              <a:rPr lang="zh-CN" altLang="zh-CN" dirty="0"/>
              <a:t>中的各类运算符及其优先级</a:t>
            </a:r>
            <a:r>
              <a:rPr lang="zh-CN" altLang="en-US" dirty="0"/>
              <a:t>为：</a:t>
            </a:r>
            <a:endParaRPr lang="zh-CN" altLang="zh-CN" dirty="0"/>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667718"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a:solidFill>
                  <a:srgbClr val="228EB0"/>
                </a:solidFill>
                <a:latin typeface="+mn-ea"/>
              </a:rPr>
              <a:t>5 </a:t>
            </a:r>
            <a:r>
              <a:rPr lang="zh-CN" altLang="en-US" sz="2800" b="1">
                <a:solidFill>
                  <a:srgbClr val="228EB0"/>
                </a:solidFill>
                <a:latin typeface="+mn-ea"/>
              </a:rPr>
              <a:t>运算符优先级</a:t>
            </a:r>
            <a:endParaRPr lang="zh-CN" altLang="en-US" sz="2800" b="1" dirty="0">
              <a:solidFill>
                <a:srgbClr val="228EB0"/>
              </a:solidFill>
              <a:latin typeface="+mn-ea"/>
            </a:endParaRPr>
          </a:p>
        </p:txBody>
      </p:sp>
      <p:graphicFrame>
        <p:nvGraphicFramePr>
          <p:cNvPr id="15" name="表格 14">
            <a:extLst>
              <a:ext uri="{FF2B5EF4-FFF2-40B4-BE49-F238E27FC236}">
                <a16:creationId xmlns:a16="http://schemas.microsoft.com/office/drawing/2014/main" id="{6298464B-FE14-4FB5-B421-7169DD2096DE}"/>
              </a:ext>
            </a:extLst>
          </p:cNvPr>
          <p:cNvGraphicFramePr>
            <a:graphicFrameLocks noGrp="1"/>
          </p:cNvGraphicFramePr>
          <p:nvPr>
            <p:extLst>
              <p:ext uri="{D42A27DB-BD31-4B8C-83A1-F6EECF244321}">
                <p14:modId xmlns:p14="http://schemas.microsoft.com/office/powerpoint/2010/main" val="2959746856"/>
              </p:ext>
            </p:extLst>
          </p:nvPr>
        </p:nvGraphicFramePr>
        <p:xfrm>
          <a:off x="4550584" y="1138918"/>
          <a:ext cx="7007844" cy="5477638"/>
        </p:xfrm>
        <a:graphic>
          <a:graphicData uri="http://schemas.openxmlformats.org/drawingml/2006/table">
            <a:tbl>
              <a:tblPr firstRow="1" firstCol="1" bandRow="1">
                <a:tableStyleId>{5A111915-BE36-4E01-A7E5-04B1672EAD32}</a:tableStyleId>
              </a:tblPr>
              <a:tblGrid>
                <a:gridCol w="1841356">
                  <a:extLst>
                    <a:ext uri="{9D8B030D-6E8A-4147-A177-3AD203B41FA5}">
                      <a16:colId xmlns:a16="http://schemas.microsoft.com/office/drawing/2014/main" val="2760790580"/>
                    </a:ext>
                  </a:extLst>
                </a:gridCol>
                <a:gridCol w="5166488">
                  <a:extLst>
                    <a:ext uri="{9D8B030D-6E8A-4147-A177-3AD203B41FA5}">
                      <a16:colId xmlns:a16="http://schemas.microsoft.com/office/drawing/2014/main" val="4151654533"/>
                    </a:ext>
                  </a:extLst>
                </a:gridCol>
              </a:tblGrid>
              <a:tr h="322214">
                <a:tc>
                  <a:txBody>
                    <a:bodyPr/>
                    <a:lstStyle/>
                    <a:p>
                      <a:pPr algn="ctr">
                        <a:lnSpc>
                          <a:spcPct val="125000"/>
                        </a:lnSpc>
                      </a:pPr>
                      <a:r>
                        <a:rPr lang="zh-CN" altLang="en-US" sz="1600" b="1" kern="0">
                          <a:solidFill>
                            <a:schemeClr val="bg1"/>
                          </a:solidFill>
                          <a:effectLst/>
                          <a:latin typeface="+mn-lt"/>
                          <a:ea typeface="+mn-ea"/>
                          <a:cs typeface="+mn-cs"/>
                        </a:rPr>
                        <a:t>优先级由低到高</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pPr>
                      <a:r>
                        <a:rPr lang="zh-CN" altLang="en-US" sz="1600" b="1" kern="0">
                          <a:solidFill>
                            <a:schemeClr val="bg1"/>
                          </a:solidFill>
                          <a:effectLst/>
                          <a:latin typeface="+mn-lt"/>
                          <a:ea typeface="+mn-ea"/>
                          <a:cs typeface="+mn-cs"/>
                        </a:rPr>
                        <a:t>运算符</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96497045"/>
                  </a:ext>
                </a:extLst>
              </a:tr>
              <a:tr h="322214">
                <a:tc>
                  <a:txBody>
                    <a:bodyPr/>
                    <a:lstStyle/>
                    <a:p>
                      <a:pPr algn="ctr">
                        <a:lnSpc>
                          <a:spcPct val="125000"/>
                        </a:lnSpc>
                      </a:pPr>
                      <a:r>
                        <a:rPr lang="en-US" sz="1600" b="0" kern="0">
                          <a:solidFill>
                            <a:schemeClr val="tx1"/>
                          </a:solidFill>
                          <a:effectLst/>
                          <a:latin typeface="+mn-ea"/>
                          <a:ea typeface="+mn-ea"/>
                          <a:cs typeface="Times New Roman" panose="02020603050405020304" pitchFamily="18" charset="0"/>
                        </a:rPr>
                        <a:t>1</a:t>
                      </a:r>
                      <a:endParaRPr lang="zh-CN" altLang="en-US" sz="1600" b="0" kern="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pPr>
                      <a:r>
                        <a:rPr lang="en-US" sz="1600" b="0" kern="0">
                          <a:solidFill>
                            <a:schemeClr val="tx1"/>
                          </a:solidFill>
                          <a:effectLst/>
                          <a:latin typeface="+mn-ea"/>
                          <a:ea typeface="+mn-ea"/>
                          <a:cs typeface="Times New Roman" panose="02020603050405020304" pitchFamily="18" charset="0"/>
                        </a:rPr>
                        <a:t>=(</a:t>
                      </a:r>
                      <a:r>
                        <a:rPr lang="zh-CN" altLang="en-US" sz="1600" b="0" kern="0">
                          <a:solidFill>
                            <a:schemeClr val="tx1"/>
                          </a:solidFill>
                          <a:effectLst/>
                          <a:latin typeface="+mn-ea"/>
                          <a:ea typeface="+mn-ea"/>
                          <a:cs typeface="Times New Roman" panose="02020603050405020304" pitchFamily="18" charset="0"/>
                        </a:rPr>
                        <a:t>赋值运算）、</a:t>
                      </a:r>
                      <a:r>
                        <a:rPr lang="en-US" sz="1600" b="0" kern="0">
                          <a:solidFill>
                            <a:schemeClr val="tx1"/>
                          </a:solidFill>
                          <a:effectLst/>
                          <a:latin typeface="+mn-ea"/>
                          <a:ea typeface="+mn-ea"/>
                          <a:cs typeface="Times New Roman" panose="02020603050405020304" pitchFamily="18" charset="0"/>
                        </a:rPr>
                        <a:t>:=</a:t>
                      </a:r>
                      <a:endParaRPr lang="zh-CN" altLang="en-US" sz="1600" b="0" kern="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79869868"/>
                  </a:ext>
                </a:extLst>
              </a:tr>
              <a:tr h="322214">
                <a:tc>
                  <a:txBody>
                    <a:bodyPr/>
                    <a:lstStyle/>
                    <a:p>
                      <a:pPr algn="ctr">
                        <a:lnSpc>
                          <a:spcPct val="125000"/>
                        </a:lnSpc>
                      </a:pPr>
                      <a:r>
                        <a:rPr lang="en-US" sz="1600" b="0" kern="0">
                          <a:solidFill>
                            <a:schemeClr val="tx1"/>
                          </a:solidFill>
                          <a:effectLst/>
                          <a:latin typeface="+mn-ea"/>
                          <a:ea typeface="+mn-ea"/>
                          <a:cs typeface="Times New Roman" panose="02020603050405020304" pitchFamily="18" charset="0"/>
                        </a:rPr>
                        <a:t>2</a:t>
                      </a:r>
                      <a:endParaRPr lang="zh-CN" altLang="en-US" sz="1600" b="0" kern="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pPr>
                      <a:r>
                        <a:rPr lang="en-US" sz="1600" b="0" kern="0">
                          <a:solidFill>
                            <a:schemeClr val="tx1"/>
                          </a:solidFill>
                          <a:effectLst/>
                          <a:latin typeface="+mn-ea"/>
                          <a:ea typeface="+mn-ea"/>
                          <a:cs typeface="Times New Roman" panose="02020603050405020304" pitchFamily="18" charset="0"/>
                        </a:rPr>
                        <a:t>||</a:t>
                      </a:r>
                      <a:r>
                        <a:rPr lang="zh-CN" altLang="en-US" sz="1600" b="0" kern="0">
                          <a:solidFill>
                            <a:schemeClr val="tx1"/>
                          </a:solidFill>
                          <a:effectLst/>
                          <a:latin typeface="+mn-ea"/>
                          <a:ea typeface="+mn-ea"/>
                          <a:cs typeface="Times New Roman" panose="02020603050405020304" pitchFamily="18" charset="0"/>
                        </a:rPr>
                        <a:t>、</a:t>
                      </a:r>
                      <a:r>
                        <a:rPr lang="en-US" sz="1600" b="0" kern="0">
                          <a:solidFill>
                            <a:schemeClr val="tx1"/>
                          </a:solidFill>
                          <a:effectLst/>
                          <a:latin typeface="+mn-ea"/>
                          <a:ea typeface="+mn-ea"/>
                          <a:cs typeface="Times New Roman" panose="02020603050405020304" pitchFamily="18" charset="0"/>
                        </a:rPr>
                        <a:t>OR</a:t>
                      </a:r>
                      <a:endParaRPr lang="zh-CN" altLang="en-US" sz="1600" b="0" kern="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20409918"/>
                  </a:ext>
                </a:extLst>
              </a:tr>
              <a:tr h="322214">
                <a:tc>
                  <a:txBody>
                    <a:bodyPr/>
                    <a:lstStyle/>
                    <a:p>
                      <a:pPr algn="ctr">
                        <a:lnSpc>
                          <a:spcPct val="125000"/>
                        </a:lnSpc>
                      </a:pPr>
                      <a:r>
                        <a:rPr lang="en-US" sz="1600" b="0" kern="0">
                          <a:solidFill>
                            <a:schemeClr val="tx1"/>
                          </a:solidFill>
                          <a:effectLst/>
                          <a:latin typeface="+mn-ea"/>
                          <a:ea typeface="+mn-ea"/>
                          <a:cs typeface="Times New Roman" panose="02020603050405020304" pitchFamily="18" charset="0"/>
                        </a:rPr>
                        <a:t>3</a:t>
                      </a:r>
                      <a:endParaRPr lang="zh-CN" altLang="en-US" sz="1600" b="0" kern="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pPr>
                      <a:r>
                        <a:rPr lang="en-US" sz="1600" b="0" kern="0">
                          <a:solidFill>
                            <a:schemeClr val="tx1"/>
                          </a:solidFill>
                          <a:effectLst/>
                          <a:latin typeface="+mn-ea"/>
                          <a:ea typeface="+mn-ea"/>
                          <a:cs typeface="Times New Roman" panose="02020603050405020304" pitchFamily="18" charset="0"/>
                        </a:rPr>
                        <a:t>XOR</a:t>
                      </a:r>
                      <a:endParaRPr lang="zh-CN" altLang="en-US" sz="1600" b="0" kern="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29568474"/>
                  </a:ext>
                </a:extLst>
              </a:tr>
              <a:tr h="322214">
                <a:tc>
                  <a:txBody>
                    <a:bodyPr/>
                    <a:lstStyle/>
                    <a:p>
                      <a:pPr algn="ctr">
                        <a:lnSpc>
                          <a:spcPct val="125000"/>
                        </a:lnSpc>
                      </a:pPr>
                      <a:r>
                        <a:rPr lang="en-US" sz="1600" b="0" kern="0">
                          <a:solidFill>
                            <a:schemeClr val="tx1"/>
                          </a:solidFill>
                          <a:effectLst/>
                          <a:latin typeface="+mn-ea"/>
                          <a:ea typeface="+mn-ea"/>
                          <a:cs typeface="Times New Roman" panose="02020603050405020304" pitchFamily="18" charset="0"/>
                        </a:rPr>
                        <a:t>4</a:t>
                      </a:r>
                      <a:endParaRPr lang="zh-CN" altLang="en-US" sz="1600" b="0" kern="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pPr>
                      <a:r>
                        <a:rPr lang="en-US" sz="1600" b="0" kern="0">
                          <a:solidFill>
                            <a:schemeClr val="tx1"/>
                          </a:solidFill>
                          <a:effectLst/>
                          <a:latin typeface="+mn-ea"/>
                          <a:ea typeface="+mn-ea"/>
                          <a:cs typeface="Times New Roman" panose="02020603050405020304" pitchFamily="18" charset="0"/>
                        </a:rPr>
                        <a:t>&amp;&amp;</a:t>
                      </a:r>
                      <a:r>
                        <a:rPr lang="zh-CN" altLang="en-US" sz="1600" b="0" kern="0">
                          <a:solidFill>
                            <a:schemeClr val="tx1"/>
                          </a:solidFill>
                          <a:effectLst/>
                          <a:latin typeface="+mn-ea"/>
                          <a:ea typeface="+mn-ea"/>
                          <a:cs typeface="Times New Roman" panose="02020603050405020304" pitchFamily="18" charset="0"/>
                        </a:rPr>
                        <a:t>、</a:t>
                      </a:r>
                      <a:r>
                        <a:rPr lang="en-US" sz="1600" b="0" kern="0">
                          <a:solidFill>
                            <a:schemeClr val="tx1"/>
                          </a:solidFill>
                          <a:effectLst/>
                          <a:latin typeface="+mn-ea"/>
                          <a:ea typeface="+mn-ea"/>
                          <a:cs typeface="Times New Roman" panose="02020603050405020304" pitchFamily="18" charset="0"/>
                        </a:rPr>
                        <a:t>AND</a:t>
                      </a:r>
                      <a:endParaRPr lang="zh-CN" altLang="en-US" sz="1600" b="0" kern="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95866536"/>
                  </a:ext>
                </a:extLst>
              </a:tr>
              <a:tr h="322214">
                <a:tc>
                  <a:txBody>
                    <a:bodyPr/>
                    <a:lstStyle/>
                    <a:p>
                      <a:pPr algn="ctr">
                        <a:lnSpc>
                          <a:spcPct val="125000"/>
                        </a:lnSpc>
                      </a:pPr>
                      <a:r>
                        <a:rPr lang="en-US" sz="1600" b="0" kern="0">
                          <a:solidFill>
                            <a:schemeClr val="tx1"/>
                          </a:solidFill>
                          <a:effectLst/>
                          <a:latin typeface="+mn-ea"/>
                          <a:ea typeface="+mn-ea"/>
                          <a:cs typeface="Times New Roman" panose="02020603050405020304" pitchFamily="18" charset="0"/>
                        </a:rPr>
                        <a:t>5</a:t>
                      </a:r>
                      <a:endParaRPr lang="zh-CN" altLang="en-US" sz="1600" b="0" kern="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pPr>
                      <a:r>
                        <a:rPr lang="en-US" sz="1600" b="0" kern="0">
                          <a:solidFill>
                            <a:schemeClr val="tx1"/>
                          </a:solidFill>
                          <a:effectLst/>
                          <a:latin typeface="+mn-ea"/>
                          <a:ea typeface="+mn-ea"/>
                          <a:cs typeface="Times New Roman" panose="02020603050405020304" pitchFamily="18" charset="0"/>
                        </a:rPr>
                        <a:t>NOT</a:t>
                      </a:r>
                      <a:endParaRPr lang="zh-CN" altLang="en-US" sz="1600" b="0" kern="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15805971"/>
                  </a:ext>
                </a:extLst>
              </a:tr>
              <a:tr h="322214">
                <a:tc>
                  <a:txBody>
                    <a:bodyPr/>
                    <a:lstStyle/>
                    <a:p>
                      <a:pPr algn="ctr">
                        <a:lnSpc>
                          <a:spcPct val="125000"/>
                        </a:lnSpc>
                      </a:pPr>
                      <a:r>
                        <a:rPr lang="en-US" sz="1600" b="0" kern="0">
                          <a:solidFill>
                            <a:schemeClr val="tx1"/>
                          </a:solidFill>
                          <a:effectLst/>
                          <a:latin typeface="+mn-ea"/>
                          <a:ea typeface="+mn-ea"/>
                          <a:cs typeface="Times New Roman" panose="02020603050405020304" pitchFamily="18" charset="0"/>
                        </a:rPr>
                        <a:t>6</a:t>
                      </a:r>
                      <a:endParaRPr lang="zh-CN" altLang="en-US" sz="1600" b="0" kern="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pPr>
                      <a:r>
                        <a:rPr lang="en-US" sz="1600" b="0" kern="0">
                          <a:solidFill>
                            <a:schemeClr val="tx1"/>
                          </a:solidFill>
                          <a:effectLst/>
                          <a:latin typeface="+mn-ea"/>
                          <a:ea typeface="+mn-ea"/>
                          <a:cs typeface="Times New Roman" panose="02020603050405020304" pitchFamily="18" charset="0"/>
                        </a:rPr>
                        <a:t>BETWEEN</a:t>
                      </a:r>
                      <a:r>
                        <a:rPr lang="zh-CN" altLang="en-US" sz="1600" b="0" kern="0">
                          <a:solidFill>
                            <a:schemeClr val="tx1"/>
                          </a:solidFill>
                          <a:effectLst/>
                          <a:latin typeface="+mn-ea"/>
                          <a:ea typeface="+mn-ea"/>
                          <a:cs typeface="Times New Roman" panose="02020603050405020304" pitchFamily="18" charset="0"/>
                        </a:rPr>
                        <a:t>、</a:t>
                      </a:r>
                      <a:r>
                        <a:rPr lang="en-US" sz="1600" b="0" kern="0">
                          <a:solidFill>
                            <a:schemeClr val="tx1"/>
                          </a:solidFill>
                          <a:effectLst/>
                          <a:latin typeface="+mn-ea"/>
                          <a:ea typeface="+mn-ea"/>
                          <a:cs typeface="Times New Roman" panose="02020603050405020304" pitchFamily="18" charset="0"/>
                        </a:rPr>
                        <a:t>CASE</a:t>
                      </a:r>
                      <a:r>
                        <a:rPr lang="zh-CN" altLang="en-US" sz="1600" b="0" kern="0">
                          <a:solidFill>
                            <a:schemeClr val="tx1"/>
                          </a:solidFill>
                          <a:effectLst/>
                          <a:latin typeface="+mn-ea"/>
                          <a:ea typeface="+mn-ea"/>
                          <a:cs typeface="Times New Roman" panose="02020603050405020304" pitchFamily="18" charset="0"/>
                        </a:rPr>
                        <a:t>、</a:t>
                      </a:r>
                      <a:r>
                        <a:rPr lang="en-US" sz="1600" b="0" kern="0">
                          <a:solidFill>
                            <a:schemeClr val="tx1"/>
                          </a:solidFill>
                          <a:effectLst/>
                          <a:latin typeface="+mn-ea"/>
                          <a:ea typeface="+mn-ea"/>
                          <a:cs typeface="Times New Roman" panose="02020603050405020304" pitchFamily="18" charset="0"/>
                        </a:rPr>
                        <a:t>WHEN</a:t>
                      </a:r>
                      <a:r>
                        <a:rPr lang="zh-CN" altLang="en-US" sz="1600" b="0" kern="0">
                          <a:solidFill>
                            <a:schemeClr val="tx1"/>
                          </a:solidFill>
                          <a:effectLst/>
                          <a:latin typeface="+mn-ea"/>
                          <a:ea typeface="+mn-ea"/>
                          <a:cs typeface="Times New Roman" panose="02020603050405020304" pitchFamily="18" charset="0"/>
                        </a:rPr>
                        <a:t>、</a:t>
                      </a:r>
                      <a:r>
                        <a:rPr lang="en-US" sz="1600" b="0" kern="0">
                          <a:solidFill>
                            <a:schemeClr val="tx1"/>
                          </a:solidFill>
                          <a:effectLst/>
                          <a:latin typeface="+mn-ea"/>
                          <a:ea typeface="+mn-ea"/>
                          <a:cs typeface="Times New Roman" panose="02020603050405020304" pitchFamily="18" charset="0"/>
                        </a:rPr>
                        <a:t>THEN</a:t>
                      </a:r>
                      <a:r>
                        <a:rPr lang="zh-CN" altLang="en-US" sz="1600" b="0" kern="0">
                          <a:solidFill>
                            <a:schemeClr val="tx1"/>
                          </a:solidFill>
                          <a:effectLst/>
                          <a:latin typeface="+mn-ea"/>
                          <a:ea typeface="+mn-ea"/>
                          <a:cs typeface="Times New Roman" panose="02020603050405020304" pitchFamily="18" charset="0"/>
                        </a:rPr>
                        <a:t>、</a:t>
                      </a:r>
                      <a:r>
                        <a:rPr lang="en-US" sz="1600" b="0" kern="0">
                          <a:solidFill>
                            <a:schemeClr val="tx1"/>
                          </a:solidFill>
                          <a:effectLst/>
                          <a:latin typeface="+mn-ea"/>
                          <a:ea typeface="+mn-ea"/>
                          <a:cs typeface="Times New Roman" panose="02020603050405020304" pitchFamily="18" charset="0"/>
                        </a:rPr>
                        <a:t>ELSE</a:t>
                      </a:r>
                      <a:endParaRPr lang="zh-CN" altLang="en-US" sz="1600" b="0" kern="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59709448"/>
                  </a:ext>
                </a:extLst>
              </a:tr>
              <a:tr h="644428">
                <a:tc>
                  <a:txBody>
                    <a:bodyPr/>
                    <a:lstStyle/>
                    <a:p>
                      <a:pPr algn="ctr">
                        <a:lnSpc>
                          <a:spcPct val="125000"/>
                        </a:lnSpc>
                      </a:pPr>
                      <a:r>
                        <a:rPr lang="en-US" sz="1600" b="0" kern="0">
                          <a:solidFill>
                            <a:schemeClr val="tx1"/>
                          </a:solidFill>
                          <a:effectLst/>
                          <a:latin typeface="+mn-ea"/>
                          <a:ea typeface="+mn-ea"/>
                          <a:cs typeface="Times New Roman" panose="02020603050405020304" pitchFamily="18" charset="0"/>
                        </a:rPr>
                        <a:t>7</a:t>
                      </a:r>
                      <a:endParaRPr lang="zh-CN" altLang="en-US" sz="1600" b="0" kern="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pPr>
                      <a:r>
                        <a:rPr lang="en-US" sz="1600" b="0" kern="0">
                          <a:solidFill>
                            <a:schemeClr val="tx1"/>
                          </a:solidFill>
                          <a:effectLst/>
                          <a:latin typeface="+mn-ea"/>
                          <a:ea typeface="+mn-ea"/>
                          <a:cs typeface="Times New Roman" panose="02020603050405020304" pitchFamily="18" charset="0"/>
                        </a:rPr>
                        <a:t>=(</a:t>
                      </a:r>
                      <a:r>
                        <a:rPr lang="zh-CN" altLang="en-US" sz="1600" b="0" kern="0">
                          <a:solidFill>
                            <a:schemeClr val="tx1"/>
                          </a:solidFill>
                          <a:effectLst/>
                          <a:latin typeface="+mn-ea"/>
                          <a:ea typeface="+mn-ea"/>
                          <a:cs typeface="Times New Roman" panose="02020603050405020304" pitchFamily="18" charset="0"/>
                        </a:rPr>
                        <a:t>比较运算）、</a:t>
                      </a:r>
                      <a:r>
                        <a:rPr lang="en-US" sz="1600" b="0" kern="0">
                          <a:solidFill>
                            <a:schemeClr val="tx1"/>
                          </a:solidFill>
                          <a:effectLst/>
                          <a:latin typeface="+mn-ea"/>
                          <a:ea typeface="+mn-ea"/>
                          <a:cs typeface="Times New Roman" panose="02020603050405020304" pitchFamily="18" charset="0"/>
                        </a:rPr>
                        <a:t>&lt;=&gt;</a:t>
                      </a:r>
                      <a:r>
                        <a:rPr lang="zh-CN" altLang="en-US" sz="1600" b="0" kern="0">
                          <a:solidFill>
                            <a:schemeClr val="tx1"/>
                          </a:solidFill>
                          <a:effectLst/>
                          <a:latin typeface="+mn-ea"/>
                          <a:ea typeface="+mn-ea"/>
                          <a:cs typeface="Times New Roman" panose="02020603050405020304" pitchFamily="18" charset="0"/>
                        </a:rPr>
                        <a:t>、</a:t>
                      </a:r>
                      <a:r>
                        <a:rPr lang="en-US" sz="1600" b="0" kern="0">
                          <a:solidFill>
                            <a:schemeClr val="tx1"/>
                          </a:solidFill>
                          <a:effectLst/>
                          <a:latin typeface="+mn-ea"/>
                          <a:ea typeface="+mn-ea"/>
                          <a:cs typeface="Times New Roman" panose="02020603050405020304" pitchFamily="18" charset="0"/>
                        </a:rPr>
                        <a:t>&gt;=</a:t>
                      </a:r>
                      <a:r>
                        <a:rPr lang="zh-CN" altLang="en-US" sz="1600" b="0" kern="0">
                          <a:solidFill>
                            <a:schemeClr val="tx1"/>
                          </a:solidFill>
                          <a:effectLst/>
                          <a:latin typeface="+mn-ea"/>
                          <a:ea typeface="+mn-ea"/>
                          <a:cs typeface="Times New Roman" panose="02020603050405020304" pitchFamily="18" charset="0"/>
                        </a:rPr>
                        <a:t>、</a:t>
                      </a:r>
                      <a:r>
                        <a:rPr lang="en-US" sz="1600" b="0" kern="0">
                          <a:solidFill>
                            <a:schemeClr val="tx1"/>
                          </a:solidFill>
                          <a:effectLst/>
                          <a:latin typeface="+mn-ea"/>
                          <a:ea typeface="+mn-ea"/>
                          <a:cs typeface="Times New Roman" panose="02020603050405020304" pitchFamily="18" charset="0"/>
                        </a:rPr>
                        <a:t>&gt;</a:t>
                      </a:r>
                      <a:r>
                        <a:rPr lang="zh-CN" altLang="en-US" sz="1600" b="0" kern="0">
                          <a:solidFill>
                            <a:schemeClr val="tx1"/>
                          </a:solidFill>
                          <a:effectLst/>
                          <a:latin typeface="+mn-ea"/>
                          <a:ea typeface="+mn-ea"/>
                          <a:cs typeface="Times New Roman" panose="02020603050405020304" pitchFamily="18" charset="0"/>
                        </a:rPr>
                        <a:t>、</a:t>
                      </a:r>
                      <a:r>
                        <a:rPr lang="en-US" sz="1600" b="0" kern="0">
                          <a:solidFill>
                            <a:schemeClr val="tx1"/>
                          </a:solidFill>
                          <a:effectLst/>
                          <a:latin typeface="+mn-ea"/>
                          <a:ea typeface="+mn-ea"/>
                          <a:cs typeface="Times New Roman" panose="02020603050405020304" pitchFamily="18" charset="0"/>
                        </a:rPr>
                        <a:t>&lt;=</a:t>
                      </a:r>
                      <a:r>
                        <a:rPr lang="zh-CN" altLang="en-US" sz="1600" b="0" kern="0">
                          <a:solidFill>
                            <a:schemeClr val="tx1"/>
                          </a:solidFill>
                          <a:effectLst/>
                          <a:latin typeface="+mn-ea"/>
                          <a:ea typeface="+mn-ea"/>
                          <a:cs typeface="Times New Roman" panose="02020603050405020304" pitchFamily="18" charset="0"/>
                        </a:rPr>
                        <a:t>、</a:t>
                      </a:r>
                      <a:r>
                        <a:rPr lang="en-US" sz="1600" b="0" kern="0">
                          <a:solidFill>
                            <a:schemeClr val="tx1"/>
                          </a:solidFill>
                          <a:effectLst/>
                          <a:latin typeface="+mn-ea"/>
                          <a:ea typeface="+mn-ea"/>
                          <a:cs typeface="Times New Roman" panose="02020603050405020304" pitchFamily="18" charset="0"/>
                        </a:rPr>
                        <a:t>&lt;</a:t>
                      </a:r>
                      <a:r>
                        <a:rPr lang="zh-CN" altLang="en-US" sz="1600" b="0" kern="0">
                          <a:solidFill>
                            <a:schemeClr val="tx1"/>
                          </a:solidFill>
                          <a:effectLst/>
                          <a:latin typeface="+mn-ea"/>
                          <a:ea typeface="+mn-ea"/>
                          <a:cs typeface="Times New Roman" panose="02020603050405020304" pitchFamily="18" charset="0"/>
                        </a:rPr>
                        <a:t>、</a:t>
                      </a:r>
                      <a:r>
                        <a:rPr lang="en-US" sz="1600" b="0" kern="0">
                          <a:solidFill>
                            <a:schemeClr val="tx1"/>
                          </a:solidFill>
                          <a:effectLst/>
                          <a:latin typeface="+mn-ea"/>
                          <a:ea typeface="+mn-ea"/>
                          <a:cs typeface="Times New Roman" panose="02020603050405020304" pitchFamily="18" charset="0"/>
                        </a:rPr>
                        <a:t>&lt;&gt;</a:t>
                      </a:r>
                      <a:r>
                        <a:rPr lang="zh-CN" altLang="en-US" sz="1600" b="0" kern="0">
                          <a:solidFill>
                            <a:schemeClr val="tx1"/>
                          </a:solidFill>
                          <a:effectLst/>
                          <a:latin typeface="+mn-ea"/>
                          <a:ea typeface="+mn-ea"/>
                          <a:cs typeface="Times New Roman" panose="02020603050405020304" pitchFamily="18" charset="0"/>
                        </a:rPr>
                        <a:t>、</a:t>
                      </a:r>
                      <a:r>
                        <a:rPr lang="en-US" sz="1600" b="0" kern="0">
                          <a:solidFill>
                            <a:schemeClr val="tx1"/>
                          </a:solidFill>
                          <a:effectLst/>
                          <a:latin typeface="+mn-ea"/>
                          <a:ea typeface="+mn-ea"/>
                          <a:cs typeface="Times New Roman" panose="02020603050405020304" pitchFamily="18" charset="0"/>
                        </a:rPr>
                        <a:t>!=</a:t>
                      </a:r>
                      <a:r>
                        <a:rPr lang="zh-CN" altLang="en-US" sz="1600" b="0" kern="0">
                          <a:solidFill>
                            <a:schemeClr val="tx1"/>
                          </a:solidFill>
                          <a:effectLst/>
                          <a:latin typeface="+mn-ea"/>
                          <a:ea typeface="+mn-ea"/>
                          <a:cs typeface="Times New Roman" panose="02020603050405020304" pitchFamily="18" charset="0"/>
                        </a:rPr>
                        <a:t>、</a:t>
                      </a:r>
                      <a:r>
                        <a:rPr lang="en-US" sz="1600" b="0" kern="0">
                          <a:solidFill>
                            <a:schemeClr val="tx1"/>
                          </a:solidFill>
                          <a:effectLst/>
                          <a:latin typeface="+mn-ea"/>
                          <a:ea typeface="+mn-ea"/>
                          <a:cs typeface="Times New Roman" panose="02020603050405020304" pitchFamily="18" charset="0"/>
                        </a:rPr>
                        <a:t>IS</a:t>
                      </a:r>
                      <a:r>
                        <a:rPr lang="zh-CN" altLang="en-US" sz="1600" b="0" kern="0">
                          <a:solidFill>
                            <a:schemeClr val="tx1"/>
                          </a:solidFill>
                          <a:effectLst/>
                          <a:latin typeface="+mn-ea"/>
                          <a:ea typeface="+mn-ea"/>
                          <a:cs typeface="Times New Roman" panose="02020603050405020304" pitchFamily="18" charset="0"/>
                        </a:rPr>
                        <a:t>、</a:t>
                      </a:r>
                      <a:r>
                        <a:rPr lang="en-US" sz="1600" b="0" kern="0">
                          <a:solidFill>
                            <a:schemeClr val="tx1"/>
                          </a:solidFill>
                          <a:effectLst/>
                          <a:latin typeface="+mn-ea"/>
                          <a:ea typeface="+mn-ea"/>
                          <a:cs typeface="Times New Roman" panose="02020603050405020304" pitchFamily="18" charset="0"/>
                        </a:rPr>
                        <a:t>LIKE</a:t>
                      </a:r>
                      <a:r>
                        <a:rPr lang="zh-CN" altLang="en-US" sz="1600" b="0" kern="0">
                          <a:solidFill>
                            <a:schemeClr val="tx1"/>
                          </a:solidFill>
                          <a:effectLst/>
                          <a:latin typeface="+mn-ea"/>
                          <a:ea typeface="+mn-ea"/>
                          <a:cs typeface="Times New Roman" panose="02020603050405020304" pitchFamily="18" charset="0"/>
                        </a:rPr>
                        <a:t>、</a:t>
                      </a:r>
                      <a:r>
                        <a:rPr lang="en-US" sz="1600" b="0" kern="0">
                          <a:solidFill>
                            <a:schemeClr val="tx1"/>
                          </a:solidFill>
                          <a:effectLst/>
                          <a:latin typeface="+mn-ea"/>
                          <a:ea typeface="+mn-ea"/>
                          <a:cs typeface="Times New Roman" panose="02020603050405020304" pitchFamily="18" charset="0"/>
                        </a:rPr>
                        <a:t>REGEXP</a:t>
                      </a:r>
                      <a:r>
                        <a:rPr lang="zh-CN" altLang="en-US" sz="1600" b="0" kern="0">
                          <a:solidFill>
                            <a:schemeClr val="tx1"/>
                          </a:solidFill>
                          <a:effectLst/>
                          <a:latin typeface="+mn-ea"/>
                          <a:ea typeface="+mn-ea"/>
                          <a:cs typeface="Times New Roman" panose="02020603050405020304" pitchFamily="18" charset="0"/>
                        </a:rPr>
                        <a:t>、</a:t>
                      </a:r>
                      <a:r>
                        <a:rPr lang="en-US" sz="1600" b="0" kern="0">
                          <a:solidFill>
                            <a:schemeClr val="tx1"/>
                          </a:solidFill>
                          <a:effectLst/>
                          <a:latin typeface="+mn-ea"/>
                          <a:ea typeface="+mn-ea"/>
                          <a:cs typeface="Times New Roman" panose="02020603050405020304" pitchFamily="18" charset="0"/>
                        </a:rPr>
                        <a:t>IN</a:t>
                      </a:r>
                      <a:endParaRPr lang="zh-CN" altLang="en-US" sz="1600" b="0" kern="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54880142"/>
                  </a:ext>
                </a:extLst>
              </a:tr>
              <a:tr h="322214">
                <a:tc>
                  <a:txBody>
                    <a:bodyPr/>
                    <a:lstStyle/>
                    <a:p>
                      <a:pPr algn="ctr">
                        <a:lnSpc>
                          <a:spcPct val="125000"/>
                        </a:lnSpc>
                      </a:pPr>
                      <a:r>
                        <a:rPr lang="en-US" sz="1600" b="0" kern="0">
                          <a:solidFill>
                            <a:schemeClr val="tx1"/>
                          </a:solidFill>
                          <a:effectLst/>
                          <a:latin typeface="+mn-ea"/>
                          <a:ea typeface="+mn-ea"/>
                          <a:cs typeface="Times New Roman" panose="02020603050405020304" pitchFamily="18" charset="0"/>
                        </a:rPr>
                        <a:t>8</a:t>
                      </a:r>
                      <a:endParaRPr lang="zh-CN" altLang="en-US" sz="1600" b="0" kern="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pPr>
                      <a:r>
                        <a:rPr lang="en-US" sz="1600" b="0" kern="0">
                          <a:solidFill>
                            <a:schemeClr val="tx1"/>
                          </a:solidFill>
                          <a:effectLst/>
                          <a:latin typeface="+mn-ea"/>
                          <a:ea typeface="+mn-ea"/>
                          <a:cs typeface="Times New Roman" panose="02020603050405020304" pitchFamily="18" charset="0"/>
                        </a:rPr>
                        <a:t>|</a:t>
                      </a:r>
                      <a:endParaRPr lang="zh-CN" altLang="en-US" sz="1600" b="0" kern="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82533445"/>
                  </a:ext>
                </a:extLst>
              </a:tr>
              <a:tr h="322214">
                <a:tc>
                  <a:txBody>
                    <a:bodyPr/>
                    <a:lstStyle/>
                    <a:p>
                      <a:pPr algn="ctr">
                        <a:lnSpc>
                          <a:spcPct val="125000"/>
                        </a:lnSpc>
                      </a:pPr>
                      <a:r>
                        <a:rPr lang="en-US" sz="1600" b="0" kern="0">
                          <a:solidFill>
                            <a:schemeClr val="tx1"/>
                          </a:solidFill>
                          <a:effectLst/>
                          <a:latin typeface="+mn-ea"/>
                          <a:ea typeface="+mn-ea"/>
                          <a:cs typeface="Times New Roman" panose="02020603050405020304" pitchFamily="18" charset="0"/>
                        </a:rPr>
                        <a:t>9</a:t>
                      </a:r>
                      <a:endParaRPr lang="zh-CN" altLang="en-US" sz="1600" b="0" kern="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pPr>
                      <a:r>
                        <a:rPr lang="en-US" sz="1600" b="0" kern="0">
                          <a:solidFill>
                            <a:schemeClr val="tx1"/>
                          </a:solidFill>
                          <a:effectLst/>
                          <a:latin typeface="+mn-ea"/>
                          <a:ea typeface="+mn-ea"/>
                          <a:cs typeface="Times New Roman" panose="02020603050405020304" pitchFamily="18" charset="0"/>
                        </a:rPr>
                        <a:t>&amp;</a:t>
                      </a:r>
                      <a:endParaRPr lang="zh-CN" altLang="en-US" sz="1600" b="0" kern="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02114338"/>
                  </a:ext>
                </a:extLst>
              </a:tr>
              <a:tr h="322214">
                <a:tc>
                  <a:txBody>
                    <a:bodyPr/>
                    <a:lstStyle/>
                    <a:p>
                      <a:pPr algn="ctr">
                        <a:lnSpc>
                          <a:spcPct val="125000"/>
                        </a:lnSpc>
                      </a:pPr>
                      <a:r>
                        <a:rPr lang="en-US" sz="1600" b="0" kern="0">
                          <a:solidFill>
                            <a:schemeClr val="tx1"/>
                          </a:solidFill>
                          <a:effectLst/>
                          <a:latin typeface="+mn-ea"/>
                          <a:ea typeface="+mn-ea"/>
                          <a:cs typeface="Times New Roman" panose="02020603050405020304" pitchFamily="18" charset="0"/>
                        </a:rPr>
                        <a:t>10</a:t>
                      </a:r>
                      <a:endParaRPr lang="zh-CN" altLang="en-US" sz="1600" b="0" kern="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pPr>
                      <a:r>
                        <a:rPr lang="en-US" sz="1600" b="0" kern="0">
                          <a:solidFill>
                            <a:schemeClr val="tx1"/>
                          </a:solidFill>
                          <a:effectLst/>
                          <a:latin typeface="+mn-ea"/>
                          <a:ea typeface="+mn-ea"/>
                          <a:cs typeface="Times New Roman" panose="02020603050405020304" pitchFamily="18" charset="0"/>
                        </a:rPr>
                        <a:t>&lt;&lt;</a:t>
                      </a:r>
                      <a:r>
                        <a:rPr lang="zh-CN" altLang="en-US" sz="1600" b="0" kern="0">
                          <a:solidFill>
                            <a:schemeClr val="tx1"/>
                          </a:solidFill>
                          <a:effectLst/>
                          <a:latin typeface="+mn-ea"/>
                          <a:ea typeface="+mn-ea"/>
                          <a:cs typeface="Times New Roman" panose="02020603050405020304" pitchFamily="18" charset="0"/>
                        </a:rPr>
                        <a:t>、</a:t>
                      </a:r>
                      <a:r>
                        <a:rPr lang="en-US" sz="1600" b="0" kern="0">
                          <a:solidFill>
                            <a:schemeClr val="tx1"/>
                          </a:solidFill>
                          <a:effectLst/>
                          <a:latin typeface="+mn-ea"/>
                          <a:ea typeface="+mn-ea"/>
                          <a:cs typeface="Times New Roman" panose="02020603050405020304" pitchFamily="18" charset="0"/>
                        </a:rPr>
                        <a:t>&gt;&gt;</a:t>
                      </a:r>
                      <a:endParaRPr lang="zh-CN" altLang="en-US" sz="1600" b="0" kern="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15908225"/>
                  </a:ext>
                </a:extLst>
              </a:tr>
              <a:tr h="322214">
                <a:tc>
                  <a:txBody>
                    <a:bodyPr/>
                    <a:lstStyle/>
                    <a:p>
                      <a:pPr algn="ctr">
                        <a:lnSpc>
                          <a:spcPct val="125000"/>
                        </a:lnSpc>
                      </a:pPr>
                      <a:r>
                        <a:rPr lang="en-US" sz="1600" b="0" kern="0">
                          <a:solidFill>
                            <a:schemeClr val="tx1"/>
                          </a:solidFill>
                          <a:effectLst/>
                          <a:latin typeface="+mn-ea"/>
                          <a:ea typeface="+mn-ea"/>
                          <a:cs typeface="Times New Roman" panose="02020603050405020304" pitchFamily="18" charset="0"/>
                        </a:rPr>
                        <a:t>11</a:t>
                      </a:r>
                      <a:endParaRPr lang="zh-CN" altLang="en-US" sz="1600" b="0" kern="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pPr>
                      <a:r>
                        <a:rPr lang="en-US" sz="1600" b="0" kern="0">
                          <a:solidFill>
                            <a:schemeClr val="tx1"/>
                          </a:solidFill>
                          <a:effectLst/>
                          <a:latin typeface="+mn-ea"/>
                          <a:ea typeface="+mn-ea"/>
                          <a:cs typeface="Times New Roman" panose="02020603050405020304" pitchFamily="18" charset="0"/>
                        </a:rPr>
                        <a:t>-(</a:t>
                      </a:r>
                      <a:r>
                        <a:rPr lang="zh-CN" altLang="en-US" sz="1600" b="0" kern="0">
                          <a:solidFill>
                            <a:schemeClr val="tx1"/>
                          </a:solidFill>
                          <a:effectLst/>
                          <a:latin typeface="+mn-ea"/>
                          <a:ea typeface="+mn-ea"/>
                          <a:cs typeface="Times New Roman" panose="02020603050405020304" pitchFamily="18" charset="0"/>
                        </a:rPr>
                        <a:t>减号）、</a:t>
                      </a:r>
                      <a:r>
                        <a:rPr lang="en-US" sz="1600" b="0" kern="0">
                          <a:solidFill>
                            <a:schemeClr val="tx1"/>
                          </a:solidFill>
                          <a:effectLst/>
                          <a:latin typeface="+mn-ea"/>
                          <a:ea typeface="+mn-ea"/>
                          <a:cs typeface="Times New Roman" panose="02020603050405020304" pitchFamily="18" charset="0"/>
                        </a:rPr>
                        <a:t>+</a:t>
                      </a:r>
                      <a:endParaRPr lang="zh-CN" altLang="en-US" sz="1600" b="0" kern="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33463758"/>
                  </a:ext>
                </a:extLst>
              </a:tr>
              <a:tr h="322214">
                <a:tc>
                  <a:txBody>
                    <a:bodyPr/>
                    <a:lstStyle/>
                    <a:p>
                      <a:pPr algn="ctr">
                        <a:lnSpc>
                          <a:spcPct val="125000"/>
                        </a:lnSpc>
                      </a:pPr>
                      <a:r>
                        <a:rPr lang="en-US" sz="1600" b="0" kern="0">
                          <a:solidFill>
                            <a:schemeClr val="tx1"/>
                          </a:solidFill>
                          <a:effectLst/>
                          <a:latin typeface="+mn-ea"/>
                          <a:ea typeface="+mn-ea"/>
                          <a:cs typeface="Times New Roman" panose="02020603050405020304" pitchFamily="18" charset="0"/>
                        </a:rPr>
                        <a:t>12</a:t>
                      </a:r>
                      <a:endParaRPr lang="zh-CN" altLang="en-US" sz="1600" b="0" kern="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pPr>
                      <a:r>
                        <a:rPr lang="en-US" sz="1600" b="0" kern="0">
                          <a:solidFill>
                            <a:schemeClr val="tx1"/>
                          </a:solidFill>
                          <a:effectLst/>
                          <a:latin typeface="+mn-ea"/>
                          <a:ea typeface="+mn-ea"/>
                          <a:cs typeface="Times New Roman" panose="02020603050405020304" pitchFamily="18" charset="0"/>
                        </a:rPr>
                        <a:t>*</a:t>
                      </a:r>
                      <a:r>
                        <a:rPr lang="zh-CN" altLang="en-US" sz="1600" b="0" kern="0">
                          <a:solidFill>
                            <a:schemeClr val="tx1"/>
                          </a:solidFill>
                          <a:effectLst/>
                          <a:latin typeface="+mn-ea"/>
                          <a:ea typeface="+mn-ea"/>
                          <a:cs typeface="Times New Roman" panose="02020603050405020304" pitchFamily="18" charset="0"/>
                        </a:rPr>
                        <a:t>、</a:t>
                      </a:r>
                      <a:r>
                        <a:rPr lang="en-US" sz="1600" b="0" kern="0">
                          <a:solidFill>
                            <a:schemeClr val="tx1"/>
                          </a:solidFill>
                          <a:effectLst/>
                          <a:latin typeface="+mn-ea"/>
                          <a:ea typeface="+mn-ea"/>
                          <a:cs typeface="Times New Roman" panose="02020603050405020304" pitchFamily="18" charset="0"/>
                        </a:rPr>
                        <a:t>/</a:t>
                      </a:r>
                      <a:r>
                        <a:rPr lang="zh-CN" altLang="en-US" sz="1600" b="0" kern="0">
                          <a:solidFill>
                            <a:schemeClr val="tx1"/>
                          </a:solidFill>
                          <a:effectLst/>
                          <a:latin typeface="+mn-ea"/>
                          <a:ea typeface="+mn-ea"/>
                          <a:cs typeface="Times New Roman" panose="02020603050405020304" pitchFamily="18" charset="0"/>
                        </a:rPr>
                        <a:t>、</a:t>
                      </a:r>
                      <a:r>
                        <a:rPr lang="en-US" sz="1600" b="0" kern="0">
                          <a:solidFill>
                            <a:schemeClr val="tx1"/>
                          </a:solidFill>
                          <a:effectLst/>
                          <a:latin typeface="+mn-ea"/>
                          <a:ea typeface="+mn-ea"/>
                          <a:cs typeface="Times New Roman" panose="02020603050405020304" pitchFamily="18" charset="0"/>
                        </a:rPr>
                        <a:t>%</a:t>
                      </a:r>
                      <a:endParaRPr lang="zh-CN" altLang="en-US" sz="1600" b="0" kern="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607049"/>
                  </a:ext>
                </a:extLst>
              </a:tr>
              <a:tr h="322214">
                <a:tc>
                  <a:txBody>
                    <a:bodyPr/>
                    <a:lstStyle/>
                    <a:p>
                      <a:pPr algn="ctr">
                        <a:lnSpc>
                          <a:spcPct val="125000"/>
                        </a:lnSpc>
                      </a:pPr>
                      <a:r>
                        <a:rPr lang="en-US" sz="1600" b="0" kern="0">
                          <a:solidFill>
                            <a:schemeClr val="tx1"/>
                          </a:solidFill>
                          <a:effectLst/>
                          <a:latin typeface="+mn-ea"/>
                          <a:ea typeface="+mn-ea"/>
                          <a:cs typeface="Times New Roman" panose="02020603050405020304" pitchFamily="18" charset="0"/>
                        </a:rPr>
                        <a:t>13</a:t>
                      </a:r>
                      <a:endParaRPr lang="zh-CN" altLang="en-US" sz="1600" b="0" kern="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pPr>
                      <a:r>
                        <a:rPr lang="en-US" sz="1600" b="0" kern="0">
                          <a:solidFill>
                            <a:schemeClr val="tx1"/>
                          </a:solidFill>
                          <a:effectLst/>
                          <a:latin typeface="+mn-ea"/>
                          <a:ea typeface="+mn-ea"/>
                          <a:cs typeface="Times New Roman" panose="02020603050405020304" pitchFamily="18" charset="0"/>
                        </a:rPr>
                        <a:t>^</a:t>
                      </a:r>
                      <a:endParaRPr lang="zh-CN" altLang="en-US" sz="1600" b="0" kern="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71221771"/>
                  </a:ext>
                </a:extLst>
              </a:tr>
              <a:tr h="322214">
                <a:tc>
                  <a:txBody>
                    <a:bodyPr/>
                    <a:lstStyle/>
                    <a:p>
                      <a:pPr algn="ctr">
                        <a:lnSpc>
                          <a:spcPct val="125000"/>
                        </a:lnSpc>
                      </a:pPr>
                      <a:r>
                        <a:rPr lang="en-US" sz="1600" b="0" kern="0">
                          <a:solidFill>
                            <a:schemeClr val="tx1"/>
                          </a:solidFill>
                          <a:effectLst/>
                          <a:latin typeface="+mn-ea"/>
                          <a:ea typeface="+mn-ea"/>
                          <a:cs typeface="Times New Roman" panose="02020603050405020304" pitchFamily="18" charset="0"/>
                        </a:rPr>
                        <a:t>14</a:t>
                      </a:r>
                      <a:endParaRPr lang="zh-CN" altLang="en-US" sz="1600" b="0" kern="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pPr>
                      <a:r>
                        <a:rPr lang="en-US" sz="1600" b="0" kern="0">
                          <a:solidFill>
                            <a:schemeClr val="tx1"/>
                          </a:solidFill>
                          <a:effectLst/>
                          <a:latin typeface="+mn-ea"/>
                          <a:ea typeface="+mn-ea"/>
                          <a:cs typeface="Times New Roman" panose="02020603050405020304" pitchFamily="18" charset="0"/>
                        </a:rPr>
                        <a:t>-(</a:t>
                      </a:r>
                      <a:r>
                        <a:rPr lang="zh-CN" altLang="en-US" sz="1600" b="0" kern="0">
                          <a:solidFill>
                            <a:schemeClr val="tx1"/>
                          </a:solidFill>
                          <a:effectLst/>
                          <a:latin typeface="+mn-ea"/>
                          <a:ea typeface="+mn-ea"/>
                          <a:cs typeface="Times New Roman" panose="02020603050405020304" pitchFamily="18" charset="0"/>
                        </a:rPr>
                        <a:t>负号）、</a:t>
                      </a:r>
                      <a:r>
                        <a:rPr lang="en-US" sz="1600" b="0" kern="0">
                          <a:solidFill>
                            <a:schemeClr val="tx1"/>
                          </a:solidFill>
                          <a:effectLst/>
                          <a:latin typeface="+mn-ea"/>
                          <a:ea typeface="+mn-ea"/>
                          <a:cs typeface="Times New Roman" panose="02020603050405020304" pitchFamily="18" charset="0"/>
                        </a:rPr>
                        <a:t>~</a:t>
                      </a:r>
                      <a:r>
                        <a:rPr lang="zh-CN" altLang="en-US" sz="1600" b="0" kern="0">
                          <a:solidFill>
                            <a:schemeClr val="tx1"/>
                          </a:solidFill>
                          <a:effectLst/>
                          <a:latin typeface="+mn-ea"/>
                          <a:ea typeface="+mn-ea"/>
                          <a:cs typeface="Times New Roman" panose="02020603050405020304" pitchFamily="18" charset="0"/>
                        </a:rPr>
                        <a:t>（位反转）</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46647758"/>
                  </a:ext>
                </a:extLst>
              </a:tr>
              <a:tr h="322214">
                <a:tc>
                  <a:txBody>
                    <a:bodyPr/>
                    <a:lstStyle/>
                    <a:p>
                      <a:pPr algn="ctr">
                        <a:lnSpc>
                          <a:spcPct val="125000"/>
                        </a:lnSpc>
                      </a:pPr>
                      <a:r>
                        <a:rPr lang="en-US" sz="1600" b="0" kern="0">
                          <a:solidFill>
                            <a:schemeClr val="tx1"/>
                          </a:solidFill>
                          <a:effectLst/>
                          <a:latin typeface="+mn-ea"/>
                          <a:ea typeface="+mn-ea"/>
                          <a:cs typeface="Times New Roman" panose="02020603050405020304" pitchFamily="18" charset="0"/>
                        </a:rPr>
                        <a:t>15</a:t>
                      </a:r>
                      <a:endParaRPr lang="zh-CN" altLang="en-US" sz="1600" b="0" kern="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pPr>
                      <a:r>
                        <a:rPr lang="en-US" sz="1600" b="0" kern="0" dirty="0">
                          <a:solidFill>
                            <a:schemeClr val="tx1"/>
                          </a:solidFill>
                          <a:effectLst/>
                          <a:latin typeface="+mn-ea"/>
                          <a:ea typeface="+mn-ea"/>
                          <a:cs typeface="Times New Roman" panose="02020603050405020304" pitchFamily="18" charset="0"/>
                        </a:rPr>
                        <a:t>!</a:t>
                      </a:r>
                      <a:endParaRPr lang="zh-CN" altLang="en-US" sz="1600" b="0" kern="0" dirty="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87626026"/>
                  </a:ext>
                </a:extLst>
              </a:tr>
            </a:tbl>
          </a:graphicData>
        </a:graphic>
      </p:graphicFrame>
    </p:spTree>
    <p:extLst>
      <p:ext uri="{BB962C8B-B14F-4D97-AF65-F5344CB8AC3E}">
        <p14:creationId xmlns:p14="http://schemas.microsoft.com/office/powerpoint/2010/main" val="247964094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left)">
                                      <p:cBhvr>
                                        <p:cTn id="2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BCE2F27-1948-4AAF-B7D2-B7B4F23C2784}"/>
              </a:ext>
            </a:extLst>
          </p:cNvPr>
          <p:cNvSpPr/>
          <p:nvPr/>
        </p:nvSpPr>
        <p:spPr>
          <a:xfrm>
            <a:off x="911214" y="1747494"/>
            <a:ext cx="10369571" cy="458459"/>
          </a:xfrm>
          <a:prstGeom prst="rect">
            <a:avLst/>
          </a:prstGeom>
        </p:spPr>
        <p:txBody>
          <a:bodyPr wrap="square">
            <a:spAutoFit/>
            <a:scene3d>
              <a:camera prst="orthographicFront"/>
              <a:lightRig rig="threePt" dir="t"/>
            </a:scene3d>
            <a:sp3d contourW="12700"/>
          </a:bodyPr>
          <a:lstStyle/>
          <a:p>
            <a:pPr algn="just">
              <a:lnSpc>
                <a:spcPct val="150000"/>
              </a:lnSpc>
            </a:pPr>
            <a:r>
              <a:rPr lang="zh-CN" altLang="en-US" dirty="0"/>
              <a:t>关于</a:t>
            </a:r>
            <a:r>
              <a:rPr lang="en-US" altLang="zh-CN" dirty="0"/>
              <a:t>MySQL</a:t>
            </a:r>
            <a:r>
              <a:rPr lang="zh-CN" altLang="en-US" dirty="0"/>
              <a:t>中的运算符优先级，需要注意以下几点：</a:t>
            </a:r>
            <a:endParaRPr lang="en-US" altLang="zh-CN" dirty="0"/>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667718" cy="523220"/>
          </a:xfrm>
          <a:prstGeom prst="rect">
            <a:avLst/>
          </a:prstGeom>
          <a:noFill/>
        </p:spPr>
        <p:txBody>
          <a:bodyPr wrap="none" rtlCol="0">
            <a:spAutoFit/>
            <a:scene3d>
              <a:camera prst="orthographicFront"/>
              <a:lightRig rig="threePt" dir="t"/>
            </a:scene3d>
            <a:sp3d contourW="12700"/>
          </a:bodyPr>
          <a:lstStyle/>
          <a:p>
            <a:pPr lvl="0">
              <a:defRPr/>
            </a:pPr>
            <a:r>
              <a:rPr lang="en-US" altLang="zh-CN" sz="2800" b="1">
                <a:solidFill>
                  <a:srgbClr val="228EB0"/>
                </a:solidFill>
                <a:latin typeface="+mn-ea"/>
              </a:rPr>
              <a:t>5 </a:t>
            </a:r>
            <a:r>
              <a:rPr lang="zh-CN" altLang="en-US" sz="2800" b="1">
                <a:solidFill>
                  <a:srgbClr val="228EB0"/>
                </a:solidFill>
                <a:latin typeface="+mn-ea"/>
              </a:rPr>
              <a:t>运算符优先级</a:t>
            </a:r>
            <a:endParaRPr lang="zh-CN" altLang="en-US" sz="2800" b="1" dirty="0">
              <a:solidFill>
                <a:srgbClr val="228EB0"/>
              </a:solidFill>
              <a:latin typeface="+mn-ea"/>
            </a:endParaRPr>
          </a:p>
        </p:txBody>
      </p:sp>
      <p:sp>
        <p:nvSpPr>
          <p:cNvPr id="11" name="矩形 10">
            <a:extLst>
              <a:ext uri="{FF2B5EF4-FFF2-40B4-BE49-F238E27FC236}">
                <a16:creationId xmlns:a16="http://schemas.microsoft.com/office/drawing/2014/main" id="{00AFFA5D-8544-4ABD-B9D8-819624B3D14A}"/>
              </a:ext>
            </a:extLst>
          </p:cNvPr>
          <p:cNvSpPr/>
          <p:nvPr/>
        </p:nvSpPr>
        <p:spPr>
          <a:xfrm>
            <a:off x="911214" y="2562201"/>
            <a:ext cx="10232626" cy="1704954"/>
          </a:xfrm>
          <a:prstGeom prst="rect">
            <a:avLst/>
          </a:prstGeom>
        </p:spPr>
        <p:txBody>
          <a:bodyPr wrap="square">
            <a:spAutoFit/>
            <a:scene3d>
              <a:camera prst="orthographicFront"/>
              <a:lightRig rig="threePt" dir="t"/>
            </a:scene3d>
            <a:sp3d contourW="12700"/>
          </a:bodyPr>
          <a:lstStyle/>
          <a:p>
            <a:pPr marL="285750" indent="-285750" algn="just">
              <a:lnSpc>
                <a:spcPct val="150000"/>
              </a:lnSpc>
              <a:buFont typeface="Arial" panose="020B0604020202020204" pitchFamily="34" charset="0"/>
              <a:buChar char="•"/>
            </a:pPr>
            <a:r>
              <a:rPr lang="zh-CN" altLang="zh-CN" dirty="0"/>
              <a:t>一般情况下，级别高的运算符优先进行计算，</a:t>
            </a:r>
            <a:endParaRPr lang="en-US" altLang="zh-CN" dirty="0"/>
          </a:p>
          <a:p>
            <a:pPr marL="285750" indent="-285750" algn="just">
              <a:lnSpc>
                <a:spcPct val="150000"/>
              </a:lnSpc>
              <a:buFont typeface="Arial" panose="020B0604020202020204" pitchFamily="34" charset="0"/>
              <a:buChar char="•"/>
            </a:pPr>
            <a:r>
              <a:rPr lang="zh-CN" altLang="zh-CN" dirty="0"/>
              <a:t>如果级别相同，</a:t>
            </a:r>
            <a:r>
              <a:rPr lang="en-US" altLang="zh-CN" dirty="0"/>
              <a:t>MySQL</a:t>
            </a:r>
            <a:r>
              <a:rPr lang="zh-CN" altLang="zh-CN" dirty="0"/>
              <a:t>按表达式的顺序从左到右依次计算。</a:t>
            </a:r>
            <a:endParaRPr lang="en-US" altLang="zh-CN" dirty="0"/>
          </a:p>
          <a:p>
            <a:pPr marL="285750" indent="-285750" algn="just">
              <a:lnSpc>
                <a:spcPct val="150000"/>
              </a:lnSpc>
              <a:buFont typeface="Arial" panose="020B0604020202020204" pitchFamily="34" charset="0"/>
              <a:buChar char="•"/>
            </a:pPr>
            <a:r>
              <a:rPr lang="zh-CN" altLang="zh-CN" dirty="0"/>
              <a:t>在无法确定优先级的情况下，可以使用圆括号“</a:t>
            </a:r>
            <a:r>
              <a:rPr lang="en-US" altLang="zh-CN" dirty="0"/>
              <a:t>( )</a:t>
            </a:r>
            <a:r>
              <a:rPr lang="zh-CN" altLang="zh-CN" dirty="0"/>
              <a:t>”来改变优先级，并且这样会使计算过程更加清晰。</a:t>
            </a:r>
          </a:p>
        </p:txBody>
      </p:sp>
    </p:spTree>
    <p:extLst>
      <p:ext uri="{BB962C8B-B14F-4D97-AF65-F5344CB8AC3E}">
        <p14:creationId xmlns:p14="http://schemas.microsoft.com/office/powerpoint/2010/main" val="65453178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1"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up)">
                                      <p:cBhvr>
                                        <p:cTn id="2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2" grpId="0"/>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3834037" y="2280909"/>
            <a:ext cx="889000" cy="889000"/>
            <a:chOff x="10275888" y="1968952"/>
            <a:chExt cx="889000" cy="889000"/>
          </a:xfrm>
        </p:grpSpPr>
        <p:sp>
          <p:nvSpPr>
            <p:cNvPr id="11" name="椭圆 10"/>
            <p:cNvSpPr/>
            <p:nvPr/>
          </p:nvSpPr>
          <p:spPr>
            <a:xfrm>
              <a:off x="10275888" y="1968952"/>
              <a:ext cx="889000" cy="889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10400428" y="2123009"/>
              <a:ext cx="639919" cy="584775"/>
            </a:xfrm>
            <a:prstGeom prst="rect">
              <a:avLst/>
            </a:prstGeom>
            <a:noFill/>
          </p:spPr>
          <p:txBody>
            <a:bodyPr wrap="none" rtlCol="0">
              <a:spAutoFit/>
              <a:scene3d>
                <a:camera prst="orthographicFront"/>
                <a:lightRig rig="threePt" dir="t"/>
              </a:scene3d>
              <a:sp3d contourW="12700"/>
            </a:bodyPr>
            <a:lstStyle/>
            <a:p>
              <a:pPr algn="ctr"/>
              <a:r>
                <a:rPr lang="en-US" altLang="zh-CN" sz="3200" b="1">
                  <a:solidFill>
                    <a:schemeClr val="bg1"/>
                  </a:solidFill>
                </a:rPr>
                <a:t>02</a:t>
              </a:r>
              <a:endParaRPr lang="zh-CN" altLang="en-US" sz="3200" b="1" dirty="0">
                <a:solidFill>
                  <a:schemeClr val="bg1"/>
                </a:solidFill>
              </a:endParaRPr>
            </a:p>
          </p:txBody>
        </p:sp>
      </p:grpSp>
      <p:grpSp>
        <p:nvGrpSpPr>
          <p:cNvPr id="21" name="组合 20"/>
          <p:cNvGrpSpPr/>
          <p:nvPr/>
        </p:nvGrpSpPr>
        <p:grpSpPr>
          <a:xfrm>
            <a:off x="2813605" y="3406871"/>
            <a:ext cx="2929863" cy="736892"/>
            <a:chOff x="8358098" y="3089795"/>
            <a:chExt cx="2929863" cy="1234748"/>
          </a:xfrm>
        </p:grpSpPr>
        <p:sp>
          <p:nvSpPr>
            <p:cNvPr id="14" name="文本框 13"/>
            <p:cNvSpPr txBox="1"/>
            <p:nvPr/>
          </p:nvSpPr>
          <p:spPr>
            <a:xfrm>
              <a:off x="8358099" y="3089795"/>
              <a:ext cx="2929862" cy="876716"/>
            </a:xfrm>
            <a:prstGeom prst="rect">
              <a:avLst/>
            </a:prstGeom>
            <a:noFill/>
          </p:spPr>
          <p:txBody>
            <a:bodyPr wrap="square" rtlCol="0">
              <a:spAutoFit/>
              <a:scene3d>
                <a:camera prst="orthographicFront"/>
                <a:lightRig rig="threePt" dir="t"/>
              </a:scene3d>
              <a:sp3d contourW="12700"/>
            </a:bodyPr>
            <a:lstStyle/>
            <a:p>
              <a:pPr algn="ctr"/>
              <a:r>
                <a:rPr lang="zh-CN" altLang="en-US" sz="2800"/>
                <a:t>变量</a:t>
              </a:r>
              <a:endParaRPr lang="zh-CN" altLang="en-US" sz="2800" dirty="0"/>
            </a:p>
          </p:txBody>
        </p:sp>
        <p:cxnSp>
          <p:nvCxnSpPr>
            <p:cNvPr id="18" name="直接连接符 17"/>
            <p:cNvCxnSpPr/>
            <p:nvPr/>
          </p:nvCxnSpPr>
          <p:spPr>
            <a:xfrm>
              <a:off x="8358098" y="4324543"/>
              <a:ext cx="2802476"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7" name="淘宝网Chenying0907出品 163"/>
          <p:cNvCxnSpPr>
            <a:cxnSpLocks/>
            <a:stCxn id="24" idx="0"/>
            <a:endCxn id="30" idx="0"/>
          </p:cNvCxnSpPr>
          <p:nvPr/>
        </p:nvCxnSpPr>
        <p:spPr>
          <a:xfrm>
            <a:off x="6931828" y="2296766"/>
            <a:ext cx="0" cy="1678650"/>
          </a:xfrm>
          <a:prstGeom prst="line">
            <a:avLst/>
          </a:prstGeom>
          <a:noFill/>
          <a:ln w="6350" cap="flat" cmpd="sng" algn="ctr">
            <a:solidFill>
              <a:sysClr val="windowText" lastClr="000000">
                <a:lumMod val="65000"/>
                <a:lumOff val="35000"/>
              </a:sysClr>
            </a:solidFill>
            <a:prstDash val="solid"/>
            <a:miter lim="800000"/>
          </a:ln>
          <a:effectLst/>
        </p:spPr>
      </p:cxnSp>
      <p:sp>
        <p:nvSpPr>
          <p:cNvPr id="20" name="TextBox 42"/>
          <p:cNvSpPr txBox="1"/>
          <p:nvPr/>
        </p:nvSpPr>
        <p:spPr>
          <a:xfrm>
            <a:off x="7256248" y="2185920"/>
            <a:ext cx="1557551" cy="346239"/>
          </a:xfrm>
          <a:prstGeom prst="rect">
            <a:avLst/>
          </a:prstGeom>
          <a:noFill/>
        </p:spPr>
        <p:txBody>
          <a:bodyPr wrap="square" lIns="68571" tIns="34285" rIns="68571" bIns="34285" rtlCol="0">
            <a:spAutoFit/>
          </a:bodyPr>
          <a:lstStyle/>
          <a:p>
            <a:r>
              <a:rPr lang="zh-CN" altLang="en-US">
                <a:solidFill>
                  <a:prstClr val="black">
                    <a:lumMod val="75000"/>
                    <a:lumOff val="25000"/>
                  </a:prstClr>
                </a:solidFill>
                <a:latin typeface="微软雅黑" panose="020B0503020204020204" pitchFamily="34" charset="-122"/>
                <a:ea typeface="微软雅黑" panose="020B0503020204020204" pitchFamily="34" charset="-122"/>
              </a:rPr>
              <a:t>系统变量</a:t>
            </a:r>
            <a:endParaRPr lang="en-US" altLang="zh-CN"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22" name="淘宝网Chenying0907出品 86"/>
          <p:cNvGrpSpPr/>
          <p:nvPr/>
        </p:nvGrpSpPr>
        <p:grpSpPr>
          <a:xfrm>
            <a:off x="6858863" y="2267498"/>
            <a:ext cx="216591" cy="266829"/>
            <a:chOff x="7501951" y="2927402"/>
            <a:chExt cx="2190437" cy="2880512"/>
          </a:xfrm>
          <a:solidFill>
            <a:sysClr val="windowText" lastClr="000000">
              <a:lumMod val="50000"/>
              <a:lumOff val="50000"/>
            </a:sysClr>
          </a:solidFill>
          <a:effectLst/>
        </p:grpSpPr>
        <p:sp>
          <p:nvSpPr>
            <p:cNvPr id="23" name="淘宝网Chenying0907出品 50"/>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w="12700" cap="flat" cmpd="sng" algn="ctr">
              <a:noFill/>
              <a:prstDash val="solid"/>
              <a:miter lim="800000"/>
            </a:ln>
            <a:effectLst>
              <a:softEdge rad="4318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24" name="淘宝网Chenying0907出品 93"/>
            <p:cNvSpPr/>
            <p:nvPr/>
          </p:nvSpPr>
          <p:spPr>
            <a:xfrm>
              <a:off x="7567586" y="3243360"/>
              <a:ext cx="1344545" cy="1344539"/>
            </a:xfrm>
            <a:prstGeom prst="ellipse">
              <a:avLst/>
            </a:prstGeom>
            <a:grpFill/>
            <a:ln w="12700" cap="flat" cmpd="sng" algn="ctr">
              <a:noFill/>
              <a:prstDash val="solid"/>
              <a:miter lim="800000"/>
            </a:ln>
            <a:effectLst>
              <a:outerShdw blurRad="177800" dist="139700" dir="2700000" algn="tl" rotWithShape="0">
                <a:srgbClr val="494949">
                  <a:alpha val="4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grpSp>
      <p:grpSp>
        <p:nvGrpSpPr>
          <p:cNvPr id="25" name="淘宝网Chenying0907出品 95"/>
          <p:cNvGrpSpPr/>
          <p:nvPr/>
        </p:nvGrpSpPr>
        <p:grpSpPr>
          <a:xfrm>
            <a:off x="6858863" y="3106823"/>
            <a:ext cx="216591" cy="266829"/>
            <a:chOff x="7501951" y="2927402"/>
            <a:chExt cx="2190437" cy="2880512"/>
          </a:xfrm>
          <a:solidFill>
            <a:sysClr val="windowText" lastClr="000000">
              <a:lumMod val="50000"/>
              <a:lumOff val="50000"/>
            </a:sysClr>
          </a:solidFill>
          <a:effectLst/>
        </p:grpSpPr>
        <p:sp>
          <p:nvSpPr>
            <p:cNvPr id="26" name="淘宝网Chenying0907出品 50"/>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w="12700" cap="flat" cmpd="sng" algn="ctr">
              <a:noFill/>
              <a:prstDash val="solid"/>
              <a:miter lim="800000"/>
            </a:ln>
            <a:effectLst>
              <a:softEdge rad="4318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27" name="淘宝网Chenying0907出品 97"/>
            <p:cNvSpPr/>
            <p:nvPr/>
          </p:nvSpPr>
          <p:spPr>
            <a:xfrm>
              <a:off x="7567586" y="3243360"/>
              <a:ext cx="1344545" cy="1344539"/>
            </a:xfrm>
            <a:prstGeom prst="ellipse">
              <a:avLst/>
            </a:prstGeom>
            <a:grpFill/>
            <a:ln w="12700" cap="flat" cmpd="sng" algn="ctr">
              <a:noFill/>
              <a:prstDash val="solid"/>
              <a:miter lim="800000"/>
            </a:ln>
            <a:effectLst>
              <a:outerShdw blurRad="177800" dist="139700" dir="2700000" algn="tl" rotWithShape="0">
                <a:srgbClr val="494949">
                  <a:alpha val="4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grpSp>
      <p:grpSp>
        <p:nvGrpSpPr>
          <p:cNvPr id="28" name="淘宝网Chenying0907出品 99"/>
          <p:cNvGrpSpPr/>
          <p:nvPr/>
        </p:nvGrpSpPr>
        <p:grpSpPr>
          <a:xfrm>
            <a:off x="6858863" y="3946148"/>
            <a:ext cx="216591" cy="266829"/>
            <a:chOff x="7501951" y="2927402"/>
            <a:chExt cx="2190437" cy="2880512"/>
          </a:xfrm>
          <a:solidFill>
            <a:sysClr val="windowText" lastClr="000000">
              <a:lumMod val="50000"/>
              <a:lumOff val="50000"/>
            </a:sysClr>
          </a:solidFill>
          <a:effectLst/>
        </p:grpSpPr>
        <p:sp>
          <p:nvSpPr>
            <p:cNvPr id="29" name="淘宝网Chenying0907出品 50"/>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w="12700" cap="flat" cmpd="sng" algn="ctr">
              <a:noFill/>
              <a:prstDash val="solid"/>
              <a:miter lim="800000"/>
            </a:ln>
            <a:effectLst>
              <a:softEdge rad="4318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30" name="淘宝网Chenying0907出品 101"/>
            <p:cNvSpPr/>
            <p:nvPr/>
          </p:nvSpPr>
          <p:spPr>
            <a:xfrm>
              <a:off x="7567586" y="3243360"/>
              <a:ext cx="1344545" cy="1344539"/>
            </a:xfrm>
            <a:prstGeom prst="ellipse">
              <a:avLst/>
            </a:prstGeom>
            <a:grpFill/>
            <a:ln w="12700" cap="flat" cmpd="sng" algn="ctr">
              <a:noFill/>
              <a:prstDash val="solid"/>
              <a:miter lim="800000"/>
            </a:ln>
            <a:effectLst>
              <a:outerShdw blurRad="177800" dist="139700" dir="2700000" algn="tl" rotWithShape="0">
                <a:srgbClr val="494949">
                  <a:alpha val="4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grpSp>
      <p:sp>
        <p:nvSpPr>
          <p:cNvPr id="43" name="淘宝网Chenying0907出品 1"/>
          <p:cNvSpPr/>
          <p:nvPr/>
        </p:nvSpPr>
        <p:spPr>
          <a:xfrm>
            <a:off x="7256248" y="2985243"/>
            <a:ext cx="1107996" cy="369332"/>
          </a:xfrm>
          <a:prstGeom prst="rect">
            <a:avLst/>
          </a:prstGeom>
        </p:spPr>
        <p:txBody>
          <a:bodyPr wrap="none">
            <a:spAutoFit/>
          </a:bodyPr>
          <a:lstStyle/>
          <a:p>
            <a:r>
              <a:rPr lang="zh-CN" altLang="en-US">
                <a:solidFill>
                  <a:prstClr val="black">
                    <a:lumMod val="75000"/>
                    <a:lumOff val="25000"/>
                  </a:prstClr>
                </a:solidFill>
                <a:latin typeface="微软雅黑" panose="020B0503020204020204" pitchFamily="34" charset="-122"/>
                <a:ea typeface="微软雅黑" panose="020B0503020204020204" pitchFamily="34" charset="-122"/>
              </a:rPr>
              <a:t>用户变量</a:t>
            </a:r>
            <a:endParaRPr lang="zh-CN" altLang="zh-CN"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44" name="淘宝网Chenying0907出品 2"/>
          <p:cNvSpPr/>
          <p:nvPr/>
        </p:nvSpPr>
        <p:spPr>
          <a:xfrm>
            <a:off x="7256248" y="3807659"/>
            <a:ext cx="1107996" cy="369332"/>
          </a:xfrm>
          <a:prstGeom prst="rect">
            <a:avLst/>
          </a:prstGeom>
        </p:spPr>
        <p:txBody>
          <a:bodyPr wrap="none">
            <a:spAutoFit/>
          </a:bodyPr>
          <a:lstStyle/>
          <a:p>
            <a:r>
              <a:rPr lang="zh-CN" altLang="en-US">
                <a:solidFill>
                  <a:prstClr val="black">
                    <a:lumMod val="75000"/>
                    <a:lumOff val="25000"/>
                  </a:prstClr>
                </a:solidFill>
                <a:latin typeface="微软雅黑" panose="020B0503020204020204" pitchFamily="34" charset="-122"/>
                <a:ea typeface="微软雅黑" panose="020B0503020204020204" pitchFamily="34" charset="-122"/>
              </a:rPr>
              <a:t>局部变量</a:t>
            </a:r>
            <a:endParaRPr lang="en-US" altLang="zh-CN" dirty="0">
              <a:solidFill>
                <a:prstClr val="black">
                  <a:lumMod val="75000"/>
                  <a:lumOff val="25000"/>
                </a:prst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5714045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500"/>
                                        <p:tgtEl>
                                          <p:spTgt spid="21"/>
                                        </p:tgtEl>
                                        <p:attrNameLst>
                                          <p:attrName>ppt_y</p:attrName>
                                        </p:attrNameLst>
                                      </p:cBhvr>
                                      <p:tavLst>
                                        <p:tav tm="0">
                                          <p:val>
                                            <p:strVal val="#ppt_y-#ppt_h*1.125000"/>
                                          </p:val>
                                        </p:tav>
                                        <p:tav tm="100000">
                                          <p:val>
                                            <p:strVal val="#ppt_y"/>
                                          </p:val>
                                        </p:tav>
                                      </p:tavLst>
                                    </p:anim>
                                    <p:animEffect transition="in" filter="wipe(down)">
                                      <p:cBhvr>
                                        <p:cTn id="14" dur="500"/>
                                        <p:tgtEl>
                                          <p:spTgt spid="21"/>
                                        </p:tgtEl>
                                      </p:cBhvr>
                                    </p:animEffect>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wipe(up)">
                                      <p:cBhvr>
                                        <p:cTn id="18" dur="500"/>
                                        <p:tgtEl>
                                          <p:spTgt spid="17"/>
                                        </p:tgtEl>
                                      </p:cBhvr>
                                    </p:animEffect>
                                  </p:childTnLst>
                                </p:cTn>
                              </p:par>
                              <p:par>
                                <p:cTn id="19" presetID="23" presetClass="entr" presetSubtype="288" fill="hold" nodeType="withEffect">
                                  <p:stCondLst>
                                    <p:cond delay="100"/>
                                  </p:stCondLst>
                                  <p:childTnLst>
                                    <p:set>
                                      <p:cBhvr>
                                        <p:cTn id="20" dur="1" fill="hold">
                                          <p:stCondLst>
                                            <p:cond delay="0"/>
                                          </p:stCondLst>
                                        </p:cTn>
                                        <p:tgtEl>
                                          <p:spTgt spid="22"/>
                                        </p:tgtEl>
                                        <p:attrNameLst>
                                          <p:attrName>style.visibility</p:attrName>
                                        </p:attrNameLst>
                                      </p:cBhvr>
                                      <p:to>
                                        <p:strVal val="visible"/>
                                      </p:to>
                                    </p:set>
                                    <p:anim calcmode="lin" valueType="num">
                                      <p:cBhvr>
                                        <p:cTn id="21" dur="500" fill="hold"/>
                                        <p:tgtEl>
                                          <p:spTgt spid="22"/>
                                        </p:tgtEl>
                                        <p:attrNameLst>
                                          <p:attrName>ppt_w</p:attrName>
                                        </p:attrNameLst>
                                      </p:cBhvr>
                                      <p:tavLst>
                                        <p:tav tm="0">
                                          <p:val>
                                            <p:strVal val="4/3*#ppt_w"/>
                                          </p:val>
                                        </p:tav>
                                        <p:tav tm="100000">
                                          <p:val>
                                            <p:strVal val="#ppt_w"/>
                                          </p:val>
                                        </p:tav>
                                      </p:tavLst>
                                    </p:anim>
                                    <p:anim calcmode="lin" valueType="num">
                                      <p:cBhvr>
                                        <p:cTn id="22" dur="500" fill="hold"/>
                                        <p:tgtEl>
                                          <p:spTgt spid="22"/>
                                        </p:tgtEl>
                                        <p:attrNameLst>
                                          <p:attrName>ppt_h</p:attrName>
                                        </p:attrNameLst>
                                      </p:cBhvr>
                                      <p:tavLst>
                                        <p:tav tm="0">
                                          <p:val>
                                            <p:strVal val="4/3*#ppt_h"/>
                                          </p:val>
                                        </p:tav>
                                        <p:tav tm="100000">
                                          <p:val>
                                            <p:strVal val="#ppt_h"/>
                                          </p:val>
                                        </p:tav>
                                      </p:tavLst>
                                    </p:anim>
                                  </p:childTnLst>
                                </p:cTn>
                              </p:par>
                              <p:par>
                                <p:cTn id="23" presetID="23" presetClass="entr" presetSubtype="288" fill="hold" nodeType="withEffect">
                                  <p:stCondLst>
                                    <p:cond delay="200"/>
                                  </p:stCondLst>
                                  <p:childTnLst>
                                    <p:set>
                                      <p:cBhvr>
                                        <p:cTn id="24" dur="1" fill="hold">
                                          <p:stCondLst>
                                            <p:cond delay="0"/>
                                          </p:stCondLst>
                                        </p:cTn>
                                        <p:tgtEl>
                                          <p:spTgt spid="25"/>
                                        </p:tgtEl>
                                        <p:attrNameLst>
                                          <p:attrName>style.visibility</p:attrName>
                                        </p:attrNameLst>
                                      </p:cBhvr>
                                      <p:to>
                                        <p:strVal val="visible"/>
                                      </p:to>
                                    </p:set>
                                    <p:anim calcmode="lin" valueType="num">
                                      <p:cBhvr>
                                        <p:cTn id="25" dur="500" fill="hold"/>
                                        <p:tgtEl>
                                          <p:spTgt spid="25"/>
                                        </p:tgtEl>
                                        <p:attrNameLst>
                                          <p:attrName>ppt_w</p:attrName>
                                        </p:attrNameLst>
                                      </p:cBhvr>
                                      <p:tavLst>
                                        <p:tav tm="0">
                                          <p:val>
                                            <p:strVal val="4/3*#ppt_w"/>
                                          </p:val>
                                        </p:tav>
                                        <p:tav tm="100000">
                                          <p:val>
                                            <p:strVal val="#ppt_w"/>
                                          </p:val>
                                        </p:tav>
                                      </p:tavLst>
                                    </p:anim>
                                    <p:anim calcmode="lin" valueType="num">
                                      <p:cBhvr>
                                        <p:cTn id="26" dur="500" fill="hold"/>
                                        <p:tgtEl>
                                          <p:spTgt spid="25"/>
                                        </p:tgtEl>
                                        <p:attrNameLst>
                                          <p:attrName>ppt_h</p:attrName>
                                        </p:attrNameLst>
                                      </p:cBhvr>
                                      <p:tavLst>
                                        <p:tav tm="0">
                                          <p:val>
                                            <p:strVal val="4/3*#ppt_h"/>
                                          </p:val>
                                        </p:tav>
                                        <p:tav tm="100000">
                                          <p:val>
                                            <p:strVal val="#ppt_h"/>
                                          </p:val>
                                        </p:tav>
                                      </p:tavLst>
                                    </p:anim>
                                  </p:childTnLst>
                                </p:cTn>
                              </p:par>
                              <p:par>
                                <p:cTn id="27" presetID="23" presetClass="entr" presetSubtype="288" fill="hold" nodeType="withEffect">
                                  <p:stCondLst>
                                    <p:cond delay="300"/>
                                  </p:stCondLst>
                                  <p:childTnLst>
                                    <p:set>
                                      <p:cBhvr>
                                        <p:cTn id="28" dur="1" fill="hold">
                                          <p:stCondLst>
                                            <p:cond delay="0"/>
                                          </p:stCondLst>
                                        </p:cTn>
                                        <p:tgtEl>
                                          <p:spTgt spid="28"/>
                                        </p:tgtEl>
                                        <p:attrNameLst>
                                          <p:attrName>style.visibility</p:attrName>
                                        </p:attrNameLst>
                                      </p:cBhvr>
                                      <p:to>
                                        <p:strVal val="visible"/>
                                      </p:to>
                                    </p:set>
                                    <p:anim calcmode="lin" valueType="num">
                                      <p:cBhvr>
                                        <p:cTn id="29" dur="500" fill="hold"/>
                                        <p:tgtEl>
                                          <p:spTgt spid="28"/>
                                        </p:tgtEl>
                                        <p:attrNameLst>
                                          <p:attrName>ppt_w</p:attrName>
                                        </p:attrNameLst>
                                      </p:cBhvr>
                                      <p:tavLst>
                                        <p:tav tm="0">
                                          <p:val>
                                            <p:strVal val="4/3*#ppt_w"/>
                                          </p:val>
                                        </p:tav>
                                        <p:tav tm="100000">
                                          <p:val>
                                            <p:strVal val="#ppt_w"/>
                                          </p:val>
                                        </p:tav>
                                      </p:tavLst>
                                    </p:anim>
                                    <p:anim calcmode="lin" valueType="num">
                                      <p:cBhvr>
                                        <p:cTn id="30" dur="500" fill="hold"/>
                                        <p:tgtEl>
                                          <p:spTgt spid="28"/>
                                        </p:tgtEl>
                                        <p:attrNameLst>
                                          <p:attrName>ppt_h</p:attrName>
                                        </p:attrNameLst>
                                      </p:cBhvr>
                                      <p:tavLst>
                                        <p:tav tm="0">
                                          <p:val>
                                            <p:strVal val="4/3*#ppt_h"/>
                                          </p:val>
                                        </p:tav>
                                        <p:tav tm="100000">
                                          <p:val>
                                            <p:strVal val="#ppt_h"/>
                                          </p:val>
                                        </p:tav>
                                      </p:tavLst>
                                    </p:anim>
                                  </p:childTnLst>
                                </p:cTn>
                              </p:par>
                              <p:par>
                                <p:cTn id="31" presetID="22" presetClass="entr" presetSubtype="8" fill="hold" grpId="0" nodeType="withEffect">
                                  <p:stCondLst>
                                    <p:cond delay="700"/>
                                  </p:stCondLst>
                                  <p:childTnLst>
                                    <p:set>
                                      <p:cBhvr>
                                        <p:cTn id="32" dur="1" fill="hold">
                                          <p:stCondLst>
                                            <p:cond delay="0"/>
                                          </p:stCondLst>
                                        </p:cTn>
                                        <p:tgtEl>
                                          <p:spTgt spid="20"/>
                                        </p:tgtEl>
                                        <p:attrNameLst>
                                          <p:attrName>style.visibility</p:attrName>
                                        </p:attrNameLst>
                                      </p:cBhvr>
                                      <p:to>
                                        <p:strVal val="visible"/>
                                      </p:to>
                                    </p:set>
                                    <p:animEffect transition="in" filter="wipe(left)">
                                      <p:cBhvr>
                                        <p:cTn id="33" dur="500"/>
                                        <p:tgtEl>
                                          <p:spTgt spid="20"/>
                                        </p:tgtEl>
                                      </p:cBhvr>
                                    </p:animEffect>
                                  </p:childTnLst>
                                </p:cTn>
                              </p:par>
                              <p:par>
                                <p:cTn id="34" presetID="22" presetClass="entr" presetSubtype="8" fill="hold" grpId="0" nodeType="withEffect">
                                  <p:stCondLst>
                                    <p:cond delay="800"/>
                                  </p:stCondLst>
                                  <p:childTnLst>
                                    <p:set>
                                      <p:cBhvr>
                                        <p:cTn id="35" dur="1" fill="hold">
                                          <p:stCondLst>
                                            <p:cond delay="0"/>
                                          </p:stCondLst>
                                        </p:cTn>
                                        <p:tgtEl>
                                          <p:spTgt spid="43"/>
                                        </p:tgtEl>
                                        <p:attrNameLst>
                                          <p:attrName>style.visibility</p:attrName>
                                        </p:attrNameLst>
                                      </p:cBhvr>
                                      <p:to>
                                        <p:strVal val="visible"/>
                                      </p:to>
                                    </p:set>
                                    <p:animEffect transition="in" filter="wipe(left)">
                                      <p:cBhvr>
                                        <p:cTn id="36" dur="500"/>
                                        <p:tgtEl>
                                          <p:spTgt spid="43"/>
                                        </p:tgtEl>
                                      </p:cBhvr>
                                    </p:animEffect>
                                  </p:childTnLst>
                                </p:cTn>
                              </p:par>
                              <p:par>
                                <p:cTn id="37" presetID="22" presetClass="entr" presetSubtype="8" fill="hold" grpId="0" nodeType="withEffect">
                                  <p:stCondLst>
                                    <p:cond delay="900"/>
                                  </p:stCondLst>
                                  <p:childTnLst>
                                    <p:set>
                                      <p:cBhvr>
                                        <p:cTn id="38" dur="1" fill="hold">
                                          <p:stCondLst>
                                            <p:cond delay="0"/>
                                          </p:stCondLst>
                                        </p:cTn>
                                        <p:tgtEl>
                                          <p:spTgt spid="44"/>
                                        </p:tgtEl>
                                        <p:attrNameLst>
                                          <p:attrName>style.visibility</p:attrName>
                                        </p:attrNameLst>
                                      </p:cBhvr>
                                      <p:to>
                                        <p:strVal val="visible"/>
                                      </p:to>
                                    </p:set>
                                    <p:animEffect transition="in" filter="wipe(left)">
                                      <p:cBhvr>
                                        <p:cTn id="39"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43" grpId="0"/>
      <p:bldP spid="4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BCE2F27-1948-4AAF-B7D2-B7B4F23C2784}"/>
              </a:ext>
            </a:extLst>
          </p:cNvPr>
          <p:cNvSpPr/>
          <p:nvPr/>
        </p:nvSpPr>
        <p:spPr>
          <a:xfrm>
            <a:off x="911214" y="1287008"/>
            <a:ext cx="10369571" cy="458459"/>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a:t>系统变量是指</a:t>
            </a:r>
            <a:r>
              <a:rPr lang="en-US" altLang="zh-CN"/>
              <a:t>MySQL</a:t>
            </a:r>
            <a:r>
              <a:rPr lang="zh-CN" altLang="zh-CN"/>
              <a:t>系统中提前定义好的变量。在实际使用过程中，用户可以查看并修改全局变量。</a:t>
            </a:r>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1949573"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a:solidFill>
                  <a:srgbClr val="228EB0"/>
                </a:solidFill>
                <a:latin typeface="+mn-ea"/>
              </a:rPr>
              <a:t>1 </a:t>
            </a:r>
            <a:r>
              <a:rPr lang="zh-CN" altLang="en-US" sz="2800" b="1">
                <a:solidFill>
                  <a:srgbClr val="228EB0"/>
                </a:solidFill>
                <a:latin typeface="+mn-ea"/>
              </a:rPr>
              <a:t>系统变量</a:t>
            </a:r>
            <a:endParaRPr lang="zh-CN" altLang="en-US" sz="2800" b="1" dirty="0">
              <a:solidFill>
                <a:srgbClr val="228EB0"/>
              </a:solidFill>
              <a:latin typeface="+mn-ea"/>
            </a:endParaRPr>
          </a:p>
        </p:txBody>
      </p:sp>
      <p:sp>
        <p:nvSpPr>
          <p:cNvPr id="12" name="矩形 11">
            <a:extLst>
              <a:ext uri="{FF2B5EF4-FFF2-40B4-BE49-F238E27FC236}">
                <a16:creationId xmlns:a16="http://schemas.microsoft.com/office/drawing/2014/main" id="{CA21056E-30D0-4306-B785-355DE2DE05CE}"/>
              </a:ext>
            </a:extLst>
          </p:cNvPr>
          <p:cNvSpPr/>
          <p:nvPr/>
        </p:nvSpPr>
        <p:spPr>
          <a:xfrm>
            <a:off x="911213" y="1773244"/>
            <a:ext cx="10369571" cy="458459"/>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a:t>（</a:t>
            </a:r>
            <a:r>
              <a:rPr lang="en-US" altLang="zh-CN" b="1"/>
              <a:t>1</a:t>
            </a:r>
            <a:r>
              <a:rPr lang="zh-CN" altLang="zh-CN" b="1"/>
              <a:t>）查看系统变量</a:t>
            </a:r>
            <a:endParaRPr lang="zh-CN" altLang="zh-CN"/>
          </a:p>
        </p:txBody>
      </p:sp>
      <p:sp>
        <p:nvSpPr>
          <p:cNvPr id="14" name="矩形 13">
            <a:extLst>
              <a:ext uri="{FF2B5EF4-FFF2-40B4-BE49-F238E27FC236}">
                <a16:creationId xmlns:a16="http://schemas.microsoft.com/office/drawing/2014/main" id="{A7A8038E-B28B-4BB3-8689-3CE8C1195E2C}"/>
              </a:ext>
            </a:extLst>
          </p:cNvPr>
          <p:cNvSpPr/>
          <p:nvPr/>
        </p:nvSpPr>
        <p:spPr>
          <a:xfrm>
            <a:off x="911213" y="2213024"/>
            <a:ext cx="10369571" cy="458459"/>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a:t>在</a:t>
            </a:r>
            <a:r>
              <a:rPr lang="en-US" altLang="zh-CN"/>
              <a:t>MySQL</a:t>
            </a:r>
            <a:r>
              <a:rPr lang="zh-CN" altLang="zh-CN"/>
              <a:t>中，查看系统变量的基本语法格式为：</a:t>
            </a:r>
          </a:p>
        </p:txBody>
      </p:sp>
      <p:sp>
        <p:nvSpPr>
          <p:cNvPr id="17" name="矩形 16">
            <a:extLst>
              <a:ext uri="{FF2B5EF4-FFF2-40B4-BE49-F238E27FC236}">
                <a16:creationId xmlns:a16="http://schemas.microsoft.com/office/drawing/2014/main" id="{C4115B0A-6ED9-47EF-BF98-51F47F54B209}"/>
              </a:ext>
            </a:extLst>
          </p:cNvPr>
          <p:cNvSpPr/>
          <p:nvPr/>
        </p:nvSpPr>
        <p:spPr>
          <a:xfrm>
            <a:off x="2509097" y="2808146"/>
            <a:ext cx="7173801" cy="921830"/>
          </a:xfrm>
          <a:prstGeom prst="rect">
            <a:avLst/>
          </a:prstGeom>
          <a:solidFill>
            <a:schemeClr val="accent1">
              <a:lumMod val="20000"/>
              <a:lumOff val="80000"/>
            </a:schemeClr>
          </a:solidFill>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50000"/>
              </a:lnSpc>
            </a:pPr>
            <a:r>
              <a:rPr lang="en-US" altLang="zh-CN" sz="1600" b="1" dirty="0"/>
              <a:t>SHOW [GLOBAL | SESSION] VARIABLES</a:t>
            </a:r>
            <a:endParaRPr lang="zh-CN" altLang="zh-CN" sz="1600" b="1" dirty="0"/>
          </a:p>
          <a:p>
            <a:pPr>
              <a:lnSpc>
                <a:spcPct val="150000"/>
              </a:lnSpc>
            </a:pPr>
            <a:r>
              <a:rPr lang="en-US" altLang="zh-CN" sz="1600" b="1" dirty="0"/>
              <a:t>[LIKE &lt;</a:t>
            </a:r>
            <a:r>
              <a:rPr lang="zh-CN" altLang="zh-CN" sz="1600" b="1" dirty="0"/>
              <a:t>匹配模式</a:t>
            </a:r>
            <a:r>
              <a:rPr lang="en-US" altLang="zh-CN" sz="1600" b="1" dirty="0"/>
              <a:t>&gt; | WHERE &lt;</a:t>
            </a:r>
            <a:r>
              <a:rPr lang="zh-CN" altLang="zh-CN" sz="1600" b="1" dirty="0"/>
              <a:t>表达式</a:t>
            </a:r>
            <a:r>
              <a:rPr lang="en-US" altLang="zh-CN" sz="1600" b="1" dirty="0"/>
              <a:t>&gt;]</a:t>
            </a:r>
            <a:endParaRPr lang="zh-CN" altLang="zh-CN" sz="1600" b="1" dirty="0"/>
          </a:p>
        </p:txBody>
      </p:sp>
      <p:sp>
        <p:nvSpPr>
          <p:cNvPr id="23" name="矩形 22">
            <a:extLst>
              <a:ext uri="{FF2B5EF4-FFF2-40B4-BE49-F238E27FC236}">
                <a16:creationId xmlns:a16="http://schemas.microsoft.com/office/drawing/2014/main" id="{F355329A-A6C5-4204-9AAA-C60DDB24B648}"/>
              </a:ext>
            </a:extLst>
          </p:cNvPr>
          <p:cNvSpPr/>
          <p:nvPr/>
        </p:nvSpPr>
        <p:spPr>
          <a:xfrm>
            <a:off x="874713" y="3866639"/>
            <a:ext cx="10369571" cy="2535951"/>
          </a:xfrm>
          <a:prstGeom prst="rect">
            <a:avLst/>
          </a:prstGeom>
        </p:spPr>
        <p:txBody>
          <a:bodyPr wrap="square">
            <a:spAutoFit/>
            <a:scene3d>
              <a:camera prst="orthographicFront"/>
              <a:lightRig rig="threePt" dir="t"/>
            </a:scene3d>
            <a:sp3d contourW="12700"/>
          </a:bodyPr>
          <a:lstStyle/>
          <a:p>
            <a:pPr marL="285750" lvl="0" indent="-285750" algn="just">
              <a:lnSpc>
                <a:spcPct val="150000"/>
              </a:lnSpc>
              <a:buFont typeface="Arial" panose="020B0604020202020204" pitchFamily="34" charset="0"/>
              <a:buChar char="•"/>
            </a:pPr>
            <a:r>
              <a:rPr lang="en-US" altLang="zh-CN" b="1" dirty="0"/>
              <a:t>[GLOBAL | SESSION]</a:t>
            </a:r>
            <a:r>
              <a:rPr lang="zh-CN" altLang="zh-CN" b="1" dirty="0"/>
              <a:t>：</a:t>
            </a:r>
            <a:r>
              <a:rPr lang="en-US" altLang="zh-CN" dirty="0"/>
              <a:t>GLOBAL</a:t>
            </a:r>
            <a:r>
              <a:rPr lang="zh-CN" altLang="zh-CN" dirty="0"/>
              <a:t>表示要查看的是全局系统变量值，若变量没有全局值，则不会显示任何值。</a:t>
            </a:r>
            <a:r>
              <a:rPr lang="en-US" altLang="zh-CN" dirty="0"/>
              <a:t>SESSION</a:t>
            </a:r>
            <a:r>
              <a:rPr lang="zh-CN" altLang="zh-CN" dirty="0"/>
              <a:t>为默认值，表示要查看的是会话系统变量值，若变量没有会话值，则会显示全局变量值。</a:t>
            </a:r>
          </a:p>
          <a:p>
            <a:pPr marL="285750" lvl="0" indent="-285750" algn="just">
              <a:lnSpc>
                <a:spcPct val="150000"/>
              </a:lnSpc>
              <a:buFont typeface="Arial" panose="020B0604020202020204" pitchFamily="34" charset="0"/>
              <a:buChar char="•"/>
            </a:pPr>
            <a:r>
              <a:rPr lang="en-US" altLang="zh-CN" b="1" dirty="0"/>
              <a:t>LIKE &lt;</a:t>
            </a:r>
            <a:r>
              <a:rPr lang="zh-CN" altLang="zh-CN" b="1" dirty="0"/>
              <a:t>匹配模式</a:t>
            </a:r>
            <a:r>
              <a:rPr lang="en-US" altLang="zh-CN" b="1" dirty="0"/>
              <a:t>&gt;</a:t>
            </a:r>
            <a:r>
              <a:rPr lang="zh-CN" altLang="zh-CN" b="1" dirty="0"/>
              <a:t>：</a:t>
            </a:r>
            <a:r>
              <a:rPr lang="zh-CN" altLang="zh-CN" dirty="0"/>
              <a:t>显示当前连接中系统所有符合匹配模式的变量值。</a:t>
            </a:r>
          </a:p>
          <a:p>
            <a:pPr marL="285750" lvl="0" indent="-285750" algn="just">
              <a:lnSpc>
                <a:spcPct val="150000"/>
              </a:lnSpc>
              <a:buFont typeface="Arial" panose="020B0604020202020204" pitchFamily="34" charset="0"/>
              <a:buChar char="•"/>
            </a:pPr>
            <a:r>
              <a:rPr lang="en-US" altLang="zh-CN" b="1" dirty="0"/>
              <a:t>WHERE &lt;</a:t>
            </a:r>
            <a:r>
              <a:rPr lang="zh-CN" altLang="zh-CN" b="1" dirty="0"/>
              <a:t>表达式</a:t>
            </a:r>
            <a:r>
              <a:rPr lang="en-US" altLang="zh-CN" b="1" dirty="0"/>
              <a:t>&gt;</a:t>
            </a:r>
            <a:r>
              <a:rPr lang="zh-CN" altLang="zh-CN" b="1" dirty="0"/>
              <a:t>：</a:t>
            </a:r>
            <a:r>
              <a:rPr lang="zh-CN" altLang="zh-CN" dirty="0"/>
              <a:t>显示当前连接中系统所有满足表达式条件的变量值。</a:t>
            </a:r>
          </a:p>
          <a:p>
            <a:pPr marL="285750" indent="-285750" algn="just">
              <a:lnSpc>
                <a:spcPct val="150000"/>
              </a:lnSpc>
              <a:buFont typeface="Arial" panose="020B0604020202020204" pitchFamily="34" charset="0"/>
              <a:buChar char="•"/>
            </a:pPr>
            <a:r>
              <a:rPr lang="zh-CN" altLang="zh-CN" b="1" dirty="0"/>
              <a:t>省略所有可选项：</a:t>
            </a:r>
            <a:r>
              <a:rPr lang="zh-CN" altLang="zh-CN" dirty="0"/>
              <a:t>显示当前连接中系统所有有效的变量值。</a:t>
            </a:r>
          </a:p>
        </p:txBody>
      </p:sp>
    </p:spTree>
    <p:extLst>
      <p:ext uri="{BB962C8B-B14F-4D97-AF65-F5344CB8AC3E}">
        <p14:creationId xmlns:p14="http://schemas.microsoft.com/office/powerpoint/2010/main" val="317196548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1"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up)">
                                      <p:cBhvr>
                                        <p:cTn id="21" dur="500"/>
                                        <p:tgtEl>
                                          <p:spTgt spid="12"/>
                                        </p:tgtEl>
                                      </p:cBhvr>
                                    </p:animEffect>
                                  </p:childTnLst>
                                </p:cTn>
                              </p:par>
                            </p:childTnLst>
                          </p:cTn>
                        </p:par>
                        <p:par>
                          <p:cTn id="22" fill="hold">
                            <p:stCondLst>
                              <p:cond delay="2500"/>
                            </p:stCondLst>
                            <p:childTnLst>
                              <p:par>
                                <p:cTn id="23" presetID="22" presetClass="entr" presetSubtype="1"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wipe(up)">
                                      <p:cBhvr>
                                        <p:cTn id="25" dur="500"/>
                                        <p:tgtEl>
                                          <p:spTgt spid="14"/>
                                        </p:tgtEl>
                                      </p:cBhvr>
                                    </p:animEffect>
                                  </p:childTnLst>
                                </p:cTn>
                              </p:par>
                            </p:childTnLst>
                          </p:cTn>
                        </p:par>
                        <p:par>
                          <p:cTn id="26" fill="hold">
                            <p:stCondLst>
                              <p:cond delay="3000"/>
                            </p:stCondLst>
                            <p:childTnLst>
                              <p:par>
                                <p:cTn id="27" presetID="22" presetClass="entr" presetSubtype="8" fill="hold" grpId="0" nodeType="after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wipe(left)">
                                      <p:cBhvr>
                                        <p:cTn id="29" dur="500"/>
                                        <p:tgtEl>
                                          <p:spTgt spid="17"/>
                                        </p:tgtEl>
                                      </p:cBhvr>
                                    </p:animEffect>
                                  </p:childTnLst>
                                </p:cTn>
                              </p:par>
                            </p:childTnLst>
                          </p:cTn>
                        </p:par>
                        <p:par>
                          <p:cTn id="30" fill="hold">
                            <p:stCondLst>
                              <p:cond delay="3500"/>
                            </p:stCondLst>
                            <p:childTnLst>
                              <p:par>
                                <p:cTn id="31" presetID="22" presetClass="entr" presetSubtype="1" fill="hold" grpId="0" nodeType="after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wipe(up)">
                                      <p:cBhvr>
                                        <p:cTn id="3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2" grpId="0"/>
      <p:bldP spid="12" grpId="0"/>
      <p:bldP spid="14" grpId="0"/>
      <p:bldP spid="17" grpId="0" animBg="1"/>
      <p:bldP spid="2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BCE2F27-1948-4AAF-B7D2-B7B4F23C2784}"/>
              </a:ext>
            </a:extLst>
          </p:cNvPr>
          <p:cNvSpPr/>
          <p:nvPr/>
        </p:nvSpPr>
        <p:spPr>
          <a:xfrm>
            <a:off x="911214" y="1287008"/>
            <a:ext cx="10369571" cy="458459"/>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a:t>【实例</a:t>
            </a:r>
            <a:r>
              <a:rPr lang="en-US" altLang="zh-CN" b="1"/>
              <a:t>10-1</a:t>
            </a:r>
            <a:r>
              <a:rPr lang="zh-CN" altLang="zh-CN" b="1"/>
              <a:t>】：</a:t>
            </a:r>
            <a:r>
              <a:rPr lang="zh-CN" altLang="zh-CN"/>
              <a:t>查看变量名中包含</a:t>
            </a:r>
            <a:r>
              <a:rPr lang="en-US" altLang="zh-CN"/>
              <a:t>increment</a:t>
            </a:r>
            <a:r>
              <a:rPr lang="zh-CN" altLang="zh-CN"/>
              <a:t>的系统变量值</a:t>
            </a:r>
            <a:r>
              <a:rPr lang="zh-CN" altLang="en-US"/>
              <a:t>。</a:t>
            </a:r>
            <a:endParaRPr lang="zh-CN" altLang="zh-CN"/>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1949573"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a:solidFill>
                  <a:srgbClr val="228EB0"/>
                </a:solidFill>
                <a:latin typeface="+mn-ea"/>
              </a:rPr>
              <a:t>1 </a:t>
            </a:r>
            <a:r>
              <a:rPr lang="zh-CN" altLang="en-US" sz="2800" b="1">
                <a:solidFill>
                  <a:srgbClr val="228EB0"/>
                </a:solidFill>
                <a:latin typeface="+mn-ea"/>
              </a:rPr>
              <a:t>系统变量</a:t>
            </a:r>
            <a:endParaRPr lang="zh-CN" altLang="en-US" sz="2800" b="1" dirty="0">
              <a:solidFill>
                <a:srgbClr val="228EB0"/>
              </a:solidFill>
              <a:latin typeface="+mn-ea"/>
            </a:endParaRPr>
          </a:p>
        </p:txBody>
      </p:sp>
      <p:pic>
        <p:nvPicPr>
          <p:cNvPr id="4" name="图片 3">
            <a:extLst>
              <a:ext uri="{FF2B5EF4-FFF2-40B4-BE49-F238E27FC236}">
                <a16:creationId xmlns:a16="http://schemas.microsoft.com/office/drawing/2014/main" id="{8CA9923D-D2BC-4800-8606-5599CA04A9BE}"/>
              </a:ext>
            </a:extLst>
          </p:cNvPr>
          <p:cNvPicPr>
            <a:picLocks noChangeAspect="1"/>
          </p:cNvPicPr>
          <p:nvPr/>
        </p:nvPicPr>
        <p:blipFill>
          <a:blip r:embed="rId3"/>
          <a:stretch>
            <a:fillRect/>
          </a:stretch>
        </p:blipFill>
        <p:spPr>
          <a:xfrm>
            <a:off x="3934092" y="2332431"/>
            <a:ext cx="4323809" cy="685714"/>
          </a:xfrm>
          <a:prstGeom prst="rect">
            <a:avLst/>
          </a:prstGeom>
        </p:spPr>
      </p:pic>
      <p:pic>
        <p:nvPicPr>
          <p:cNvPr id="5" name="图片 4">
            <a:extLst>
              <a:ext uri="{FF2B5EF4-FFF2-40B4-BE49-F238E27FC236}">
                <a16:creationId xmlns:a16="http://schemas.microsoft.com/office/drawing/2014/main" id="{75C91FA7-8E74-4D7A-B9B3-7EDDBB2BEFFF}"/>
              </a:ext>
            </a:extLst>
          </p:cNvPr>
          <p:cNvPicPr>
            <a:picLocks noChangeAspect="1"/>
          </p:cNvPicPr>
          <p:nvPr/>
        </p:nvPicPr>
        <p:blipFill>
          <a:blip r:embed="rId4"/>
          <a:stretch>
            <a:fillRect/>
          </a:stretch>
        </p:blipFill>
        <p:spPr>
          <a:xfrm>
            <a:off x="3110281" y="3450998"/>
            <a:ext cx="5971429" cy="1647619"/>
          </a:xfrm>
          <a:prstGeom prst="rect">
            <a:avLst/>
          </a:prstGeom>
        </p:spPr>
      </p:pic>
    </p:spTree>
    <p:extLst>
      <p:ext uri="{BB962C8B-B14F-4D97-AF65-F5344CB8AC3E}">
        <p14:creationId xmlns:p14="http://schemas.microsoft.com/office/powerpoint/2010/main" val="368269751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childTnLst>
                          </p:cTn>
                        </p:par>
                        <p:par>
                          <p:cTn id="22" fill="hold">
                            <p:stCondLst>
                              <p:cond delay="2500"/>
                            </p:stCondLst>
                            <p:childTnLst>
                              <p:par>
                                <p:cTn id="23" presetID="22" presetClass="entr" presetSubtype="8"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left)">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BCE2F27-1948-4AAF-B7D2-B7B4F23C2784}"/>
              </a:ext>
            </a:extLst>
          </p:cNvPr>
          <p:cNvSpPr/>
          <p:nvPr/>
        </p:nvSpPr>
        <p:spPr>
          <a:xfrm>
            <a:off x="911214" y="1411999"/>
            <a:ext cx="10369571" cy="873957"/>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a:t>（</a:t>
            </a:r>
            <a:r>
              <a:rPr lang="en-US" altLang="zh-CN" b="1"/>
              <a:t>2</a:t>
            </a:r>
            <a:r>
              <a:rPr lang="zh-CN" altLang="zh-CN" b="1"/>
              <a:t>）修改系统变量</a:t>
            </a:r>
            <a:endParaRPr lang="zh-CN" altLang="zh-CN"/>
          </a:p>
          <a:p>
            <a:pPr marL="539750" algn="just">
              <a:lnSpc>
                <a:spcPct val="150000"/>
              </a:lnSpc>
            </a:pPr>
            <a:r>
              <a:rPr lang="zh-CN" altLang="zh-CN"/>
              <a:t>系统变量的修改方式有两种，分别是</a:t>
            </a:r>
            <a:r>
              <a:rPr lang="zh-CN" altLang="zh-CN" b="1">
                <a:solidFill>
                  <a:srgbClr val="0069B8"/>
                </a:solidFill>
              </a:rPr>
              <a:t>局部修改</a:t>
            </a:r>
            <a:r>
              <a:rPr lang="zh-CN" altLang="zh-CN"/>
              <a:t>和</a:t>
            </a:r>
            <a:r>
              <a:rPr lang="zh-CN" altLang="zh-CN" b="1">
                <a:solidFill>
                  <a:srgbClr val="0069B8"/>
                </a:solidFill>
              </a:rPr>
              <a:t>全局修改</a:t>
            </a:r>
            <a:r>
              <a:rPr lang="zh-CN" altLang="zh-CN"/>
              <a:t>。</a:t>
            </a:r>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1949573"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a:solidFill>
                  <a:srgbClr val="228EB0"/>
                </a:solidFill>
                <a:latin typeface="+mn-ea"/>
              </a:rPr>
              <a:t>1 </a:t>
            </a:r>
            <a:r>
              <a:rPr lang="zh-CN" altLang="en-US" sz="2800" b="1">
                <a:solidFill>
                  <a:srgbClr val="228EB0"/>
                </a:solidFill>
                <a:latin typeface="+mn-ea"/>
              </a:rPr>
              <a:t>系统变量</a:t>
            </a:r>
            <a:endParaRPr lang="zh-CN" altLang="en-US" sz="2800" b="1" dirty="0">
              <a:solidFill>
                <a:srgbClr val="228EB0"/>
              </a:solidFill>
              <a:latin typeface="+mn-ea"/>
            </a:endParaRPr>
          </a:p>
        </p:txBody>
      </p:sp>
      <p:sp>
        <p:nvSpPr>
          <p:cNvPr id="15" name="矩形 14">
            <a:extLst>
              <a:ext uri="{FF2B5EF4-FFF2-40B4-BE49-F238E27FC236}">
                <a16:creationId xmlns:a16="http://schemas.microsoft.com/office/drawing/2014/main" id="{275292FA-2433-4B99-87EE-FA5D2C24691E}"/>
              </a:ext>
            </a:extLst>
          </p:cNvPr>
          <p:cNvSpPr/>
          <p:nvPr/>
        </p:nvSpPr>
        <p:spPr>
          <a:xfrm>
            <a:off x="911210" y="2406104"/>
            <a:ext cx="10369571" cy="1289456"/>
          </a:xfrm>
          <a:prstGeom prst="rect">
            <a:avLst/>
          </a:prstGeom>
        </p:spPr>
        <p:txBody>
          <a:bodyPr wrap="square">
            <a:spAutoFit/>
            <a:scene3d>
              <a:camera prst="orthographicFront"/>
              <a:lightRig rig="threePt" dir="t"/>
            </a:scene3d>
            <a:sp3d contourW="12700"/>
          </a:bodyPr>
          <a:lstStyle/>
          <a:p>
            <a:pPr marL="177800" algn="just">
              <a:lnSpc>
                <a:spcPct val="150000"/>
              </a:lnSpc>
              <a:tabLst>
                <a:tab pos="177800" algn="l"/>
              </a:tabLst>
            </a:pPr>
            <a:r>
              <a:rPr lang="en-US" altLang="zh-CN"/>
              <a:t>1</a:t>
            </a:r>
            <a:r>
              <a:rPr lang="zh-CN" altLang="zh-CN"/>
              <a:t>）局部修改</a:t>
            </a:r>
          </a:p>
          <a:p>
            <a:pPr marL="539750" algn="just">
              <a:lnSpc>
                <a:spcPct val="150000"/>
              </a:lnSpc>
            </a:pPr>
            <a:r>
              <a:rPr lang="zh-CN" altLang="zh-CN"/>
              <a:t>进行局部修改的系统变量值仅在本次连接中有效，且不会影响到其他与</a:t>
            </a:r>
            <a:r>
              <a:rPr lang="en-US" altLang="zh-CN"/>
              <a:t>MySQL</a:t>
            </a:r>
            <a:r>
              <a:rPr lang="zh-CN" altLang="zh-CN"/>
              <a:t>服务器连接的客户端，其基本语法格式为：</a:t>
            </a:r>
          </a:p>
        </p:txBody>
      </p:sp>
      <p:sp>
        <p:nvSpPr>
          <p:cNvPr id="16" name="矩形 15">
            <a:extLst>
              <a:ext uri="{FF2B5EF4-FFF2-40B4-BE49-F238E27FC236}">
                <a16:creationId xmlns:a16="http://schemas.microsoft.com/office/drawing/2014/main" id="{CAE4AB0A-9133-4010-8D7C-5C7212E7DED7}"/>
              </a:ext>
            </a:extLst>
          </p:cNvPr>
          <p:cNvSpPr/>
          <p:nvPr/>
        </p:nvSpPr>
        <p:spPr>
          <a:xfrm>
            <a:off x="2509094" y="4056048"/>
            <a:ext cx="7173801" cy="497325"/>
          </a:xfrm>
          <a:prstGeom prst="rect">
            <a:avLst/>
          </a:prstGeom>
          <a:solidFill>
            <a:schemeClr val="accent1">
              <a:lumMod val="20000"/>
              <a:lumOff val="80000"/>
            </a:schemeClr>
          </a:solidFill>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r>
              <a:rPr lang="en-US" altLang="zh-CN" sz="1600" b="1"/>
              <a:t>SET &lt;</a:t>
            </a:r>
            <a:r>
              <a:rPr lang="zh-CN" altLang="zh-CN" sz="1600" b="1"/>
              <a:t>变量名</a:t>
            </a:r>
            <a:r>
              <a:rPr lang="en-US" altLang="zh-CN" sz="1600" b="1"/>
              <a:t>&gt; = &lt;</a:t>
            </a:r>
            <a:r>
              <a:rPr lang="zh-CN" altLang="zh-CN" sz="1600" b="1"/>
              <a:t>新值</a:t>
            </a:r>
            <a:r>
              <a:rPr lang="en-US" altLang="zh-CN" sz="1600" b="1"/>
              <a:t>&gt;;</a:t>
            </a:r>
            <a:endParaRPr lang="zh-CN" altLang="zh-CN" sz="1600" b="1"/>
          </a:p>
        </p:txBody>
      </p:sp>
      <p:sp>
        <p:nvSpPr>
          <p:cNvPr id="18" name="矩形 17">
            <a:extLst>
              <a:ext uri="{FF2B5EF4-FFF2-40B4-BE49-F238E27FC236}">
                <a16:creationId xmlns:a16="http://schemas.microsoft.com/office/drawing/2014/main" id="{6211577A-101B-4A48-8A87-695D60715EC4}"/>
              </a:ext>
            </a:extLst>
          </p:cNvPr>
          <p:cNvSpPr/>
          <p:nvPr/>
        </p:nvSpPr>
        <p:spPr>
          <a:xfrm>
            <a:off x="911210" y="4760300"/>
            <a:ext cx="10369571" cy="873957"/>
          </a:xfrm>
          <a:prstGeom prst="rect">
            <a:avLst/>
          </a:prstGeom>
        </p:spPr>
        <p:txBody>
          <a:bodyPr wrap="square">
            <a:spAutoFit/>
            <a:scene3d>
              <a:camera prst="orthographicFront"/>
              <a:lightRig rig="threePt" dir="t"/>
            </a:scene3d>
            <a:sp3d contourW="12700"/>
          </a:bodyPr>
          <a:lstStyle/>
          <a:p>
            <a:pPr marL="285750" lvl="0" indent="-285750" algn="just">
              <a:lnSpc>
                <a:spcPct val="150000"/>
              </a:lnSpc>
              <a:buFont typeface="Arial" panose="020B0604020202020204" pitchFamily="34" charset="0"/>
              <a:buChar char="•"/>
            </a:pPr>
            <a:r>
              <a:rPr lang="en-US" altLang="zh-CN" b="1" dirty="0"/>
              <a:t>&lt;</a:t>
            </a:r>
            <a:r>
              <a:rPr lang="zh-CN" altLang="zh-CN" b="1" dirty="0"/>
              <a:t>变量名</a:t>
            </a:r>
            <a:r>
              <a:rPr lang="en-US" altLang="zh-CN" b="1" dirty="0"/>
              <a:t>&gt;</a:t>
            </a:r>
            <a:r>
              <a:rPr lang="zh-CN" altLang="zh-CN" b="1" dirty="0"/>
              <a:t>：</a:t>
            </a:r>
            <a:r>
              <a:rPr lang="zh-CN" altLang="zh-CN" dirty="0"/>
              <a:t>指要修改的变量名称。</a:t>
            </a:r>
          </a:p>
          <a:p>
            <a:pPr marL="285750" lvl="0" indent="-285750" algn="just">
              <a:lnSpc>
                <a:spcPct val="150000"/>
              </a:lnSpc>
              <a:buFont typeface="Arial" panose="020B0604020202020204" pitchFamily="34" charset="0"/>
              <a:buChar char="•"/>
            </a:pPr>
            <a:r>
              <a:rPr lang="en-US" altLang="zh-CN" b="1" dirty="0"/>
              <a:t>&lt;</a:t>
            </a:r>
            <a:r>
              <a:rPr lang="zh-CN" altLang="zh-CN" b="1" dirty="0"/>
              <a:t>新值</a:t>
            </a:r>
            <a:r>
              <a:rPr lang="en-US" altLang="zh-CN" b="1" dirty="0"/>
              <a:t>&gt;</a:t>
            </a:r>
            <a:r>
              <a:rPr lang="zh-CN" altLang="zh-CN" b="1" dirty="0"/>
              <a:t>：</a:t>
            </a:r>
            <a:r>
              <a:rPr lang="zh-CN" altLang="zh-CN" dirty="0"/>
              <a:t>被进行局部修改后系统变量的新值。</a:t>
            </a:r>
          </a:p>
        </p:txBody>
      </p:sp>
    </p:spTree>
    <p:extLst>
      <p:ext uri="{BB962C8B-B14F-4D97-AF65-F5344CB8AC3E}">
        <p14:creationId xmlns:p14="http://schemas.microsoft.com/office/powerpoint/2010/main" val="204514838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1"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up)">
                                      <p:cBhvr>
                                        <p:cTn id="21" dur="500"/>
                                        <p:tgtEl>
                                          <p:spTgt spid="15"/>
                                        </p:tgtEl>
                                      </p:cBhvr>
                                    </p:animEffect>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ipe(left)">
                                      <p:cBhvr>
                                        <p:cTn id="25" dur="500"/>
                                        <p:tgtEl>
                                          <p:spTgt spid="16"/>
                                        </p:tgtEl>
                                      </p:cBhvr>
                                    </p:animEffect>
                                  </p:childTnLst>
                                </p:cTn>
                              </p:par>
                            </p:childTnLst>
                          </p:cTn>
                        </p:par>
                        <p:par>
                          <p:cTn id="26" fill="hold">
                            <p:stCondLst>
                              <p:cond delay="3000"/>
                            </p:stCondLst>
                            <p:childTnLst>
                              <p:par>
                                <p:cTn id="27" presetID="22" presetClass="entr" presetSubtype="1" fill="hold" grpId="0" nodeType="after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wipe(up)">
                                      <p:cBhvr>
                                        <p:cTn id="2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2" grpId="0"/>
      <p:bldP spid="15" grpId="0"/>
      <p:bldP spid="16" grpId="0" animBg="1"/>
      <p:bldP spid="1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BCE2F27-1948-4AAF-B7D2-B7B4F23C2784}"/>
              </a:ext>
            </a:extLst>
          </p:cNvPr>
          <p:cNvSpPr/>
          <p:nvPr/>
        </p:nvSpPr>
        <p:spPr>
          <a:xfrm>
            <a:off x="911214" y="1477779"/>
            <a:ext cx="10369571" cy="873957"/>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dirty="0"/>
              <a:t>【实例</a:t>
            </a:r>
            <a:r>
              <a:rPr lang="en-US" altLang="zh-CN" b="1" dirty="0"/>
              <a:t>10-2</a:t>
            </a:r>
            <a:r>
              <a:rPr lang="zh-CN" altLang="zh-CN" b="1" dirty="0"/>
              <a:t>】：</a:t>
            </a:r>
            <a:r>
              <a:rPr lang="zh-CN" altLang="zh-CN" dirty="0"/>
              <a:t>在客户端</a:t>
            </a:r>
            <a:r>
              <a:rPr lang="en-US" altLang="zh-CN" dirty="0"/>
              <a:t>1</a:t>
            </a:r>
            <a:r>
              <a:rPr lang="zh-CN" altLang="zh-CN" dirty="0"/>
              <a:t>中对名为“</a:t>
            </a:r>
            <a:r>
              <a:rPr lang="en-US" altLang="zh-CN" dirty="0" err="1"/>
              <a:t>auto_increment_offset</a:t>
            </a:r>
            <a:r>
              <a:rPr lang="zh-CN" altLang="zh-CN" dirty="0"/>
              <a:t>”的系统变量的值进行局部修改，并在客户端</a:t>
            </a:r>
            <a:r>
              <a:rPr lang="en-US" altLang="zh-CN" dirty="0"/>
              <a:t>2</a:t>
            </a:r>
            <a:r>
              <a:rPr lang="zh-CN" altLang="zh-CN" dirty="0"/>
              <a:t>中查看“</a:t>
            </a:r>
            <a:r>
              <a:rPr lang="en-US" altLang="zh-CN" dirty="0" err="1"/>
              <a:t>auto_increment_offset</a:t>
            </a:r>
            <a:r>
              <a:rPr lang="zh-CN" altLang="zh-CN" dirty="0"/>
              <a:t>”的值。</a:t>
            </a:r>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1949573"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a:solidFill>
                  <a:srgbClr val="228EB0"/>
                </a:solidFill>
                <a:latin typeface="+mn-ea"/>
              </a:rPr>
              <a:t>1 </a:t>
            </a:r>
            <a:r>
              <a:rPr lang="zh-CN" altLang="en-US" sz="2800" b="1">
                <a:solidFill>
                  <a:srgbClr val="228EB0"/>
                </a:solidFill>
                <a:latin typeface="+mn-ea"/>
              </a:rPr>
              <a:t>系统变量</a:t>
            </a:r>
            <a:endParaRPr lang="zh-CN" altLang="en-US" sz="2800" b="1" dirty="0">
              <a:solidFill>
                <a:srgbClr val="228EB0"/>
              </a:solidFill>
              <a:latin typeface="+mn-ea"/>
            </a:endParaRPr>
          </a:p>
        </p:txBody>
      </p:sp>
      <p:pic>
        <p:nvPicPr>
          <p:cNvPr id="8" name="图片 7">
            <a:extLst>
              <a:ext uri="{FF2B5EF4-FFF2-40B4-BE49-F238E27FC236}">
                <a16:creationId xmlns:a16="http://schemas.microsoft.com/office/drawing/2014/main" id="{5263F6B1-EED6-4961-908A-5E6B7112F05B}"/>
              </a:ext>
            </a:extLst>
          </p:cNvPr>
          <p:cNvPicPr>
            <a:picLocks noChangeAspect="1"/>
          </p:cNvPicPr>
          <p:nvPr/>
        </p:nvPicPr>
        <p:blipFill>
          <a:blip r:embed="rId3"/>
          <a:stretch>
            <a:fillRect/>
          </a:stretch>
        </p:blipFill>
        <p:spPr>
          <a:xfrm>
            <a:off x="3385280" y="2723497"/>
            <a:ext cx="5421428" cy="528572"/>
          </a:xfrm>
          <a:prstGeom prst="rect">
            <a:avLst/>
          </a:prstGeom>
        </p:spPr>
      </p:pic>
      <p:pic>
        <p:nvPicPr>
          <p:cNvPr id="9" name="图片 8">
            <a:extLst>
              <a:ext uri="{FF2B5EF4-FFF2-40B4-BE49-F238E27FC236}">
                <a16:creationId xmlns:a16="http://schemas.microsoft.com/office/drawing/2014/main" id="{31B3828E-12BA-46F3-82D9-07D4923FBBA0}"/>
              </a:ext>
            </a:extLst>
          </p:cNvPr>
          <p:cNvPicPr>
            <a:picLocks noChangeAspect="1"/>
          </p:cNvPicPr>
          <p:nvPr/>
        </p:nvPicPr>
        <p:blipFill>
          <a:blip r:embed="rId4"/>
          <a:stretch>
            <a:fillRect/>
          </a:stretch>
        </p:blipFill>
        <p:spPr>
          <a:xfrm>
            <a:off x="3385280" y="3436530"/>
            <a:ext cx="5421428" cy="564286"/>
          </a:xfrm>
          <a:prstGeom prst="rect">
            <a:avLst/>
          </a:prstGeom>
        </p:spPr>
      </p:pic>
      <p:pic>
        <p:nvPicPr>
          <p:cNvPr id="12" name="图片 11">
            <a:extLst>
              <a:ext uri="{FF2B5EF4-FFF2-40B4-BE49-F238E27FC236}">
                <a16:creationId xmlns:a16="http://schemas.microsoft.com/office/drawing/2014/main" id="{DEFA6490-D2BD-4C33-9918-322FA416F768}"/>
              </a:ext>
            </a:extLst>
          </p:cNvPr>
          <p:cNvPicPr>
            <a:picLocks noChangeAspect="1"/>
          </p:cNvPicPr>
          <p:nvPr/>
        </p:nvPicPr>
        <p:blipFill>
          <a:blip r:embed="rId5"/>
          <a:stretch>
            <a:fillRect/>
          </a:stretch>
        </p:blipFill>
        <p:spPr>
          <a:xfrm>
            <a:off x="3385280" y="4857774"/>
            <a:ext cx="5421428" cy="535715"/>
          </a:xfrm>
          <a:prstGeom prst="rect">
            <a:avLst/>
          </a:prstGeom>
        </p:spPr>
      </p:pic>
      <p:pic>
        <p:nvPicPr>
          <p:cNvPr id="15" name="图片 14">
            <a:extLst>
              <a:ext uri="{FF2B5EF4-FFF2-40B4-BE49-F238E27FC236}">
                <a16:creationId xmlns:a16="http://schemas.microsoft.com/office/drawing/2014/main" id="{6DAF2EDB-2131-4422-9170-0CABB39B47BA}"/>
              </a:ext>
            </a:extLst>
          </p:cNvPr>
          <p:cNvPicPr>
            <a:picLocks noChangeAspect="1"/>
          </p:cNvPicPr>
          <p:nvPr/>
        </p:nvPicPr>
        <p:blipFill>
          <a:blip r:embed="rId6"/>
          <a:stretch>
            <a:fillRect/>
          </a:stretch>
        </p:blipFill>
        <p:spPr>
          <a:xfrm>
            <a:off x="3385280" y="4179295"/>
            <a:ext cx="5421428" cy="500000"/>
          </a:xfrm>
          <a:prstGeom prst="rect">
            <a:avLst/>
          </a:prstGeom>
        </p:spPr>
      </p:pic>
      <p:pic>
        <p:nvPicPr>
          <p:cNvPr id="17" name="图片 16">
            <a:extLst>
              <a:ext uri="{FF2B5EF4-FFF2-40B4-BE49-F238E27FC236}">
                <a16:creationId xmlns:a16="http://schemas.microsoft.com/office/drawing/2014/main" id="{FBC2F127-EE1A-42D8-9EAC-1A8C3AD090A4}"/>
              </a:ext>
            </a:extLst>
          </p:cNvPr>
          <p:cNvPicPr>
            <a:picLocks noChangeAspect="1"/>
          </p:cNvPicPr>
          <p:nvPr/>
        </p:nvPicPr>
        <p:blipFill>
          <a:blip r:embed="rId7"/>
          <a:stretch>
            <a:fillRect/>
          </a:stretch>
        </p:blipFill>
        <p:spPr>
          <a:xfrm>
            <a:off x="4174563" y="5571968"/>
            <a:ext cx="3842857" cy="528572"/>
          </a:xfrm>
          <a:prstGeom prst="rect">
            <a:avLst/>
          </a:prstGeom>
        </p:spPr>
      </p:pic>
    </p:spTree>
    <p:extLst>
      <p:ext uri="{BB962C8B-B14F-4D97-AF65-F5344CB8AC3E}">
        <p14:creationId xmlns:p14="http://schemas.microsoft.com/office/powerpoint/2010/main" val="190848920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left)">
                                      <p:cBhvr>
                                        <p:cTn id="21" dur="500"/>
                                        <p:tgtEl>
                                          <p:spTgt spid="8"/>
                                        </p:tgtEl>
                                      </p:cBhvr>
                                    </p:animEffect>
                                  </p:childTnLst>
                                </p:cTn>
                              </p:par>
                            </p:childTnLst>
                          </p:cTn>
                        </p:par>
                        <p:par>
                          <p:cTn id="22" fill="hold">
                            <p:stCondLst>
                              <p:cond delay="2500"/>
                            </p:stCondLst>
                            <p:childTnLst>
                              <p:par>
                                <p:cTn id="23" presetID="22" presetClass="entr" presetSubtype="8" fill="hold"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childTnLst>
                          </p:cTn>
                        </p:par>
                        <p:par>
                          <p:cTn id="26" fill="hold">
                            <p:stCondLst>
                              <p:cond delay="3000"/>
                            </p:stCondLst>
                            <p:childTnLst>
                              <p:par>
                                <p:cTn id="27" presetID="22" presetClass="entr" presetSubtype="8" fill="hold"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wipe(left)">
                                      <p:cBhvr>
                                        <p:cTn id="29" dur="500"/>
                                        <p:tgtEl>
                                          <p:spTgt spid="15"/>
                                        </p:tgtEl>
                                      </p:cBhvr>
                                    </p:animEffect>
                                  </p:childTnLst>
                                </p:cTn>
                              </p:par>
                            </p:childTnLst>
                          </p:cTn>
                        </p:par>
                        <p:par>
                          <p:cTn id="30" fill="hold">
                            <p:stCondLst>
                              <p:cond delay="3500"/>
                            </p:stCondLst>
                            <p:childTnLst>
                              <p:par>
                                <p:cTn id="31" presetID="22" presetClass="entr" presetSubtype="8" fill="hold"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wipe(left)">
                                      <p:cBhvr>
                                        <p:cTn id="33" dur="500"/>
                                        <p:tgtEl>
                                          <p:spTgt spid="12"/>
                                        </p:tgtEl>
                                      </p:cBhvr>
                                    </p:animEffect>
                                  </p:childTnLst>
                                </p:cTn>
                              </p:par>
                            </p:childTnLst>
                          </p:cTn>
                        </p:par>
                        <p:par>
                          <p:cTn id="34" fill="hold">
                            <p:stCondLst>
                              <p:cond delay="4000"/>
                            </p:stCondLst>
                            <p:childTnLst>
                              <p:par>
                                <p:cTn id="35" presetID="22" presetClass="entr" presetSubtype="8" fill="hold"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wipe(left)">
                                      <p:cBhvr>
                                        <p:cTn id="3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1949573"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a:solidFill>
                  <a:srgbClr val="228EB0"/>
                </a:solidFill>
                <a:latin typeface="+mn-ea"/>
              </a:rPr>
              <a:t>1 </a:t>
            </a:r>
            <a:r>
              <a:rPr lang="zh-CN" altLang="en-US" sz="2800" b="1">
                <a:solidFill>
                  <a:srgbClr val="228EB0"/>
                </a:solidFill>
                <a:latin typeface="+mn-ea"/>
              </a:rPr>
              <a:t>系统变量</a:t>
            </a:r>
            <a:endParaRPr lang="zh-CN" altLang="en-US" sz="2800" b="1" dirty="0">
              <a:solidFill>
                <a:srgbClr val="228EB0"/>
              </a:solidFill>
              <a:latin typeface="+mn-ea"/>
            </a:endParaRPr>
          </a:p>
        </p:txBody>
      </p:sp>
      <p:sp>
        <p:nvSpPr>
          <p:cNvPr id="15" name="矩形 14">
            <a:extLst>
              <a:ext uri="{FF2B5EF4-FFF2-40B4-BE49-F238E27FC236}">
                <a16:creationId xmlns:a16="http://schemas.microsoft.com/office/drawing/2014/main" id="{275292FA-2433-4B99-87EE-FA5D2C24691E}"/>
              </a:ext>
            </a:extLst>
          </p:cNvPr>
          <p:cNvSpPr/>
          <p:nvPr/>
        </p:nvSpPr>
        <p:spPr>
          <a:xfrm>
            <a:off x="911208" y="1634952"/>
            <a:ext cx="10369571" cy="1289456"/>
          </a:xfrm>
          <a:prstGeom prst="rect">
            <a:avLst/>
          </a:prstGeom>
        </p:spPr>
        <p:txBody>
          <a:bodyPr wrap="square">
            <a:spAutoFit/>
            <a:scene3d>
              <a:camera prst="orthographicFront"/>
              <a:lightRig rig="threePt" dir="t"/>
            </a:scene3d>
            <a:sp3d contourW="12700"/>
          </a:bodyPr>
          <a:lstStyle/>
          <a:p>
            <a:pPr marL="177800" algn="just">
              <a:lnSpc>
                <a:spcPct val="150000"/>
              </a:lnSpc>
              <a:tabLst>
                <a:tab pos="177800" algn="l"/>
              </a:tabLst>
            </a:pPr>
            <a:r>
              <a:rPr lang="en-US" altLang="zh-CN" dirty="0"/>
              <a:t>2</a:t>
            </a:r>
            <a:r>
              <a:rPr lang="zh-CN" altLang="zh-CN" dirty="0"/>
              <a:t>）</a:t>
            </a:r>
            <a:r>
              <a:rPr lang="zh-CN" altLang="en-US" dirty="0"/>
              <a:t>全局</a:t>
            </a:r>
            <a:r>
              <a:rPr lang="zh-CN" altLang="zh-CN" dirty="0"/>
              <a:t>修改</a:t>
            </a:r>
          </a:p>
          <a:p>
            <a:pPr marL="539750" algn="just">
              <a:lnSpc>
                <a:spcPct val="150000"/>
              </a:lnSpc>
            </a:pPr>
            <a:r>
              <a:rPr lang="zh-CN" altLang="zh-CN" dirty="0"/>
              <a:t>进行全局修改的系统变量值在当前连接中无法生效，但对新连接的客户端永久生效。其基本语法格式为：</a:t>
            </a:r>
          </a:p>
        </p:txBody>
      </p:sp>
      <p:sp>
        <p:nvSpPr>
          <p:cNvPr id="16" name="矩形 15">
            <a:extLst>
              <a:ext uri="{FF2B5EF4-FFF2-40B4-BE49-F238E27FC236}">
                <a16:creationId xmlns:a16="http://schemas.microsoft.com/office/drawing/2014/main" id="{CAE4AB0A-9133-4010-8D7C-5C7212E7DED7}"/>
              </a:ext>
            </a:extLst>
          </p:cNvPr>
          <p:cNvSpPr/>
          <p:nvPr/>
        </p:nvSpPr>
        <p:spPr>
          <a:xfrm>
            <a:off x="2509094" y="3138204"/>
            <a:ext cx="7173801" cy="497325"/>
          </a:xfrm>
          <a:prstGeom prst="rect">
            <a:avLst/>
          </a:prstGeom>
          <a:solidFill>
            <a:schemeClr val="accent1">
              <a:lumMod val="20000"/>
              <a:lumOff val="80000"/>
            </a:schemeClr>
          </a:solidFill>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r>
              <a:rPr lang="en-US" altLang="zh-CN" b="1" dirty="0"/>
              <a:t>SET GLOBAL &lt;</a:t>
            </a:r>
            <a:r>
              <a:rPr lang="zh-CN" altLang="zh-CN" b="1" dirty="0"/>
              <a:t>变量名</a:t>
            </a:r>
            <a:r>
              <a:rPr lang="en-US" altLang="zh-CN" b="1" dirty="0"/>
              <a:t>&gt; = &lt;</a:t>
            </a:r>
            <a:r>
              <a:rPr lang="zh-CN" altLang="zh-CN" b="1" dirty="0"/>
              <a:t>新值</a:t>
            </a:r>
            <a:r>
              <a:rPr lang="en-US" altLang="zh-CN" b="1" dirty="0"/>
              <a:t>&gt;;</a:t>
            </a:r>
            <a:endParaRPr lang="zh-CN" altLang="zh-CN" b="1" dirty="0"/>
          </a:p>
        </p:txBody>
      </p:sp>
      <p:sp>
        <p:nvSpPr>
          <p:cNvPr id="18" name="矩形 17">
            <a:extLst>
              <a:ext uri="{FF2B5EF4-FFF2-40B4-BE49-F238E27FC236}">
                <a16:creationId xmlns:a16="http://schemas.microsoft.com/office/drawing/2014/main" id="{6211577A-101B-4A48-8A87-695D60715EC4}"/>
              </a:ext>
            </a:extLst>
          </p:cNvPr>
          <p:cNvSpPr/>
          <p:nvPr/>
        </p:nvSpPr>
        <p:spPr>
          <a:xfrm>
            <a:off x="1158874" y="4006507"/>
            <a:ext cx="10121905" cy="1338828"/>
          </a:xfrm>
          <a:prstGeom prst="rect">
            <a:avLst/>
          </a:prstGeom>
        </p:spPr>
        <p:txBody>
          <a:bodyPr wrap="square">
            <a:spAutoFit/>
            <a:scene3d>
              <a:camera prst="orthographicFront"/>
              <a:lightRig rig="threePt" dir="t"/>
            </a:scene3d>
            <a:sp3d contourW="12700"/>
          </a:bodyPr>
          <a:lstStyle/>
          <a:p>
            <a:pPr marL="285750" lvl="0" indent="-285750" algn="just">
              <a:lnSpc>
                <a:spcPct val="150000"/>
              </a:lnSpc>
              <a:buFont typeface="Arial" panose="020B0604020202020204" pitchFamily="34" charset="0"/>
              <a:buChar char="•"/>
            </a:pPr>
            <a:r>
              <a:rPr lang="en-US" altLang="zh-CN" b="1" dirty="0"/>
              <a:t>GLOBAL</a:t>
            </a:r>
            <a:r>
              <a:rPr lang="zh-CN" altLang="zh-CN" b="1" dirty="0"/>
              <a:t>：</a:t>
            </a:r>
            <a:r>
              <a:rPr lang="zh-CN" altLang="zh-CN" dirty="0"/>
              <a:t>表示将要进行的是全局修改。</a:t>
            </a:r>
          </a:p>
          <a:p>
            <a:pPr marL="285750" lvl="0" indent="-285750" algn="just">
              <a:lnSpc>
                <a:spcPct val="150000"/>
              </a:lnSpc>
              <a:buFont typeface="Arial" panose="020B0604020202020204" pitchFamily="34" charset="0"/>
              <a:buChar char="•"/>
            </a:pPr>
            <a:r>
              <a:rPr lang="en-US" altLang="zh-CN" b="1" dirty="0"/>
              <a:t>&lt;</a:t>
            </a:r>
            <a:r>
              <a:rPr lang="zh-CN" altLang="zh-CN" b="1" dirty="0"/>
              <a:t>变量名</a:t>
            </a:r>
            <a:r>
              <a:rPr lang="en-US" altLang="zh-CN" b="1" dirty="0"/>
              <a:t>&gt;</a:t>
            </a:r>
            <a:r>
              <a:rPr lang="zh-CN" altLang="zh-CN" b="1" dirty="0"/>
              <a:t>：</a:t>
            </a:r>
            <a:r>
              <a:rPr lang="zh-CN" altLang="zh-CN" dirty="0"/>
              <a:t>指要修改的变量名称。</a:t>
            </a:r>
          </a:p>
          <a:p>
            <a:pPr marL="285750" lvl="0" indent="-285750" algn="just">
              <a:lnSpc>
                <a:spcPct val="150000"/>
              </a:lnSpc>
              <a:buFont typeface="Arial" panose="020B0604020202020204" pitchFamily="34" charset="0"/>
              <a:buChar char="•"/>
            </a:pPr>
            <a:r>
              <a:rPr lang="en-US" altLang="zh-CN" b="1" dirty="0"/>
              <a:t>&lt;</a:t>
            </a:r>
            <a:r>
              <a:rPr lang="zh-CN" altLang="zh-CN" b="1" dirty="0"/>
              <a:t>新值</a:t>
            </a:r>
            <a:r>
              <a:rPr lang="en-US" altLang="zh-CN" b="1" dirty="0"/>
              <a:t>&gt;</a:t>
            </a:r>
            <a:r>
              <a:rPr lang="zh-CN" altLang="zh-CN" b="1" dirty="0"/>
              <a:t>：</a:t>
            </a:r>
            <a:r>
              <a:rPr lang="zh-CN" altLang="zh-CN" dirty="0"/>
              <a:t>被进行全局修改后系统变量的新值。</a:t>
            </a:r>
          </a:p>
        </p:txBody>
      </p:sp>
    </p:spTree>
    <p:extLst>
      <p:ext uri="{BB962C8B-B14F-4D97-AF65-F5344CB8AC3E}">
        <p14:creationId xmlns:p14="http://schemas.microsoft.com/office/powerpoint/2010/main" val="60547458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up)">
                                      <p:cBhvr>
                                        <p:cTn id="17" dur="500"/>
                                        <p:tgtEl>
                                          <p:spTgt spid="15"/>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wipe(left)">
                                      <p:cBhvr>
                                        <p:cTn id="21" dur="500"/>
                                        <p:tgtEl>
                                          <p:spTgt spid="16"/>
                                        </p:tgtEl>
                                      </p:cBhvr>
                                    </p:animEffect>
                                  </p:childTnLst>
                                </p:cTn>
                              </p:par>
                            </p:childTnLst>
                          </p:cTn>
                        </p:par>
                        <p:par>
                          <p:cTn id="22" fill="hold">
                            <p:stCondLst>
                              <p:cond delay="2500"/>
                            </p:stCondLst>
                            <p:childTnLst>
                              <p:par>
                                <p:cTn id="23" presetID="22" presetClass="entr" presetSubtype="1" fill="hold" grpId="0"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wipe(up)">
                                      <p:cBhvr>
                                        <p:cTn id="2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15" grpId="0"/>
      <p:bldP spid="16" grpId="0" animBg="1"/>
      <p:bldP spid="1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BCE2F27-1948-4AAF-B7D2-B7B4F23C2784}"/>
              </a:ext>
            </a:extLst>
          </p:cNvPr>
          <p:cNvSpPr/>
          <p:nvPr/>
        </p:nvSpPr>
        <p:spPr>
          <a:xfrm>
            <a:off x="911214" y="1477779"/>
            <a:ext cx="10369571" cy="873957"/>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dirty="0"/>
              <a:t>【实例</a:t>
            </a:r>
            <a:r>
              <a:rPr lang="en-US" altLang="zh-CN" b="1" dirty="0"/>
              <a:t>10-3</a:t>
            </a:r>
            <a:r>
              <a:rPr lang="zh-CN" altLang="zh-CN" b="1" dirty="0"/>
              <a:t>】：</a:t>
            </a:r>
            <a:r>
              <a:rPr lang="zh-CN" altLang="zh-CN" dirty="0"/>
              <a:t>在客户端</a:t>
            </a:r>
            <a:r>
              <a:rPr lang="en-US" altLang="zh-CN" dirty="0"/>
              <a:t>1</a:t>
            </a:r>
            <a:r>
              <a:rPr lang="zh-CN" altLang="zh-CN" dirty="0"/>
              <a:t>中对名为“</a:t>
            </a:r>
            <a:r>
              <a:rPr lang="en-US" altLang="zh-CN" dirty="0" err="1"/>
              <a:t>auto_increment_offset</a:t>
            </a:r>
            <a:r>
              <a:rPr lang="zh-CN" altLang="zh-CN" dirty="0"/>
              <a:t>”的系统变量的值进行全局修改，并查“</a:t>
            </a:r>
            <a:r>
              <a:rPr lang="en-US" altLang="zh-CN" dirty="0" err="1"/>
              <a:t>auto_increment_offset</a:t>
            </a:r>
            <a:r>
              <a:rPr lang="zh-CN" altLang="zh-CN" dirty="0"/>
              <a:t>”的值。</a:t>
            </a:r>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1949573"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a:solidFill>
                  <a:srgbClr val="228EB0"/>
                </a:solidFill>
                <a:latin typeface="+mn-ea"/>
              </a:rPr>
              <a:t>1 </a:t>
            </a:r>
            <a:r>
              <a:rPr lang="zh-CN" altLang="en-US" sz="2800" b="1">
                <a:solidFill>
                  <a:srgbClr val="228EB0"/>
                </a:solidFill>
                <a:latin typeface="+mn-ea"/>
              </a:rPr>
              <a:t>系统变量</a:t>
            </a:r>
            <a:endParaRPr lang="zh-CN" altLang="en-US" sz="2800" b="1" dirty="0">
              <a:solidFill>
                <a:srgbClr val="228EB0"/>
              </a:solidFill>
              <a:latin typeface="+mn-ea"/>
            </a:endParaRPr>
          </a:p>
        </p:txBody>
      </p:sp>
      <p:pic>
        <p:nvPicPr>
          <p:cNvPr id="4" name="图片 3">
            <a:extLst>
              <a:ext uri="{FF2B5EF4-FFF2-40B4-BE49-F238E27FC236}">
                <a16:creationId xmlns:a16="http://schemas.microsoft.com/office/drawing/2014/main" id="{46068E23-8824-4A05-9291-520C5359186A}"/>
              </a:ext>
            </a:extLst>
          </p:cNvPr>
          <p:cNvPicPr>
            <a:picLocks noChangeAspect="1"/>
          </p:cNvPicPr>
          <p:nvPr/>
        </p:nvPicPr>
        <p:blipFill>
          <a:blip r:embed="rId3"/>
          <a:stretch>
            <a:fillRect/>
          </a:stretch>
        </p:blipFill>
        <p:spPr>
          <a:xfrm>
            <a:off x="3520988" y="2690597"/>
            <a:ext cx="5253142" cy="510014"/>
          </a:xfrm>
          <a:prstGeom prst="rect">
            <a:avLst/>
          </a:prstGeom>
        </p:spPr>
      </p:pic>
      <p:pic>
        <p:nvPicPr>
          <p:cNvPr id="5" name="图片 4">
            <a:extLst>
              <a:ext uri="{FF2B5EF4-FFF2-40B4-BE49-F238E27FC236}">
                <a16:creationId xmlns:a16="http://schemas.microsoft.com/office/drawing/2014/main" id="{6979FAB4-6B07-4C84-9FEA-4C0F0E9D0A2D}"/>
              </a:ext>
            </a:extLst>
          </p:cNvPr>
          <p:cNvPicPr>
            <a:picLocks noChangeAspect="1"/>
          </p:cNvPicPr>
          <p:nvPr/>
        </p:nvPicPr>
        <p:blipFill>
          <a:blip r:embed="rId4"/>
          <a:stretch>
            <a:fillRect/>
          </a:stretch>
        </p:blipFill>
        <p:spPr>
          <a:xfrm>
            <a:off x="3520988" y="3374568"/>
            <a:ext cx="5253142" cy="507143"/>
          </a:xfrm>
          <a:prstGeom prst="rect">
            <a:avLst/>
          </a:prstGeom>
        </p:spPr>
      </p:pic>
      <p:pic>
        <p:nvPicPr>
          <p:cNvPr id="6" name="图片 5">
            <a:extLst>
              <a:ext uri="{FF2B5EF4-FFF2-40B4-BE49-F238E27FC236}">
                <a16:creationId xmlns:a16="http://schemas.microsoft.com/office/drawing/2014/main" id="{C4E6373C-AF97-41A6-9910-223A02CFC027}"/>
              </a:ext>
            </a:extLst>
          </p:cNvPr>
          <p:cNvPicPr>
            <a:picLocks noChangeAspect="1"/>
          </p:cNvPicPr>
          <p:nvPr/>
        </p:nvPicPr>
        <p:blipFill>
          <a:blip r:embed="rId5"/>
          <a:stretch>
            <a:fillRect/>
          </a:stretch>
        </p:blipFill>
        <p:spPr>
          <a:xfrm>
            <a:off x="3853142" y="5403582"/>
            <a:ext cx="4485714" cy="514286"/>
          </a:xfrm>
          <a:prstGeom prst="rect">
            <a:avLst/>
          </a:prstGeom>
        </p:spPr>
      </p:pic>
      <p:pic>
        <p:nvPicPr>
          <p:cNvPr id="7" name="图片 6">
            <a:extLst>
              <a:ext uri="{FF2B5EF4-FFF2-40B4-BE49-F238E27FC236}">
                <a16:creationId xmlns:a16="http://schemas.microsoft.com/office/drawing/2014/main" id="{6BE448A9-EBF1-4F7F-B9BB-348B047FA42C}"/>
              </a:ext>
            </a:extLst>
          </p:cNvPr>
          <p:cNvPicPr>
            <a:picLocks noChangeAspect="1"/>
          </p:cNvPicPr>
          <p:nvPr/>
        </p:nvPicPr>
        <p:blipFill>
          <a:blip r:embed="rId6"/>
          <a:stretch>
            <a:fillRect/>
          </a:stretch>
        </p:blipFill>
        <p:spPr>
          <a:xfrm>
            <a:off x="3516953" y="4708196"/>
            <a:ext cx="5257178" cy="521429"/>
          </a:xfrm>
          <a:prstGeom prst="rect">
            <a:avLst/>
          </a:prstGeom>
        </p:spPr>
      </p:pic>
      <p:pic>
        <p:nvPicPr>
          <p:cNvPr id="11" name="图片 10">
            <a:extLst>
              <a:ext uri="{FF2B5EF4-FFF2-40B4-BE49-F238E27FC236}">
                <a16:creationId xmlns:a16="http://schemas.microsoft.com/office/drawing/2014/main" id="{3EF062FB-58FD-401E-AFD2-7E065F363282}"/>
              </a:ext>
            </a:extLst>
          </p:cNvPr>
          <p:cNvPicPr>
            <a:picLocks noChangeAspect="1"/>
          </p:cNvPicPr>
          <p:nvPr/>
        </p:nvPicPr>
        <p:blipFill>
          <a:blip r:embed="rId7"/>
          <a:stretch>
            <a:fillRect/>
          </a:stretch>
        </p:blipFill>
        <p:spPr>
          <a:xfrm>
            <a:off x="3520988" y="4055668"/>
            <a:ext cx="5253142" cy="478571"/>
          </a:xfrm>
          <a:prstGeom prst="rect">
            <a:avLst/>
          </a:prstGeom>
        </p:spPr>
      </p:pic>
    </p:spTree>
    <p:extLst>
      <p:ext uri="{BB962C8B-B14F-4D97-AF65-F5344CB8AC3E}">
        <p14:creationId xmlns:p14="http://schemas.microsoft.com/office/powerpoint/2010/main" val="429477752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childTnLst>
                          </p:cTn>
                        </p:par>
                        <p:par>
                          <p:cTn id="22" fill="hold">
                            <p:stCondLst>
                              <p:cond delay="2500"/>
                            </p:stCondLst>
                            <p:childTnLst>
                              <p:par>
                                <p:cTn id="23" presetID="22" presetClass="entr" presetSubtype="8"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left)">
                                      <p:cBhvr>
                                        <p:cTn id="25" dur="500"/>
                                        <p:tgtEl>
                                          <p:spTgt spid="5"/>
                                        </p:tgtEl>
                                      </p:cBhvr>
                                    </p:animEffect>
                                  </p:childTnLst>
                                </p:cTn>
                              </p:par>
                            </p:childTnLst>
                          </p:cTn>
                        </p:par>
                        <p:par>
                          <p:cTn id="26" fill="hold">
                            <p:stCondLst>
                              <p:cond delay="3000"/>
                            </p:stCondLst>
                            <p:childTnLst>
                              <p:par>
                                <p:cTn id="27" presetID="22" presetClass="entr" presetSubtype="8" fill="hold"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left)">
                                      <p:cBhvr>
                                        <p:cTn id="29" dur="500"/>
                                        <p:tgtEl>
                                          <p:spTgt spid="11"/>
                                        </p:tgtEl>
                                      </p:cBhvr>
                                    </p:animEffect>
                                  </p:childTnLst>
                                </p:cTn>
                              </p:par>
                            </p:childTnLst>
                          </p:cTn>
                        </p:par>
                        <p:par>
                          <p:cTn id="30" fill="hold">
                            <p:stCondLst>
                              <p:cond delay="3500"/>
                            </p:stCondLst>
                            <p:childTnLst>
                              <p:par>
                                <p:cTn id="31" presetID="22" presetClass="entr" presetSubtype="8" fill="hold"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wipe(left)">
                                      <p:cBhvr>
                                        <p:cTn id="33" dur="500"/>
                                        <p:tgtEl>
                                          <p:spTgt spid="7"/>
                                        </p:tgtEl>
                                      </p:cBhvr>
                                    </p:animEffect>
                                  </p:childTnLst>
                                </p:cTn>
                              </p:par>
                            </p:childTnLst>
                          </p:cTn>
                        </p:par>
                        <p:par>
                          <p:cTn id="34" fill="hold">
                            <p:stCondLst>
                              <p:cond delay="4000"/>
                            </p:stCondLst>
                            <p:childTnLst>
                              <p:par>
                                <p:cTn id="35" presetID="22" presetClass="entr" presetSubtype="8" fill="hold"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ipe(left)">
                                      <p:cBhvr>
                                        <p:cTn id="3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BCE2F27-1948-4AAF-B7D2-B7B4F23C2784}"/>
              </a:ext>
            </a:extLst>
          </p:cNvPr>
          <p:cNvSpPr/>
          <p:nvPr/>
        </p:nvSpPr>
        <p:spPr>
          <a:xfrm>
            <a:off x="911214" y="1879067"/>
            <a:ext cx="10369571" cy="1289456"/>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dirty="0"/>
              <a:t>用户变量指的是由用户根据实际需要进行</a:t>
            </a:r>
            <a:r>
              <a:rPr lang="zh-CN" altLang="zh-CN" b="1" dirty="0">
                <a:solidFill>
                  <a:srgbClr val="0069B8"/>
                </a:solidFill>
              </a:rPr>
              <a:t>自定义的变量</a:t>
            </a:r>
            <a:r>
              <a:rPr lang="zh-CN" altLang="zh-CN" dirty="0"/>
              <a:t>，这类变量</a:t>
            </a:r>
            <a:r>
              <a:rPr lang="zh-CN" altLang="zh-CN" b="1" dirty="0">
                <a:solidFill>
                  <a:srgbClr val="0069B8"/>
                </a:solidFill>
              </a:rPr>
              <a:t>只对当前用户正在使用的客户端生效</a:t>
            </a:r>
            <a:r>
              <a:rPr lang="zh-CN" altLang="zh-CN" dirty="0"/>
              <a:t>。当客户端退出时，该客户端连接的所有变量将自动释放。用户变量由“</a:t>
            </a:r>
            <a:r>
              <a:rPr lang="en-US" altLang="zh-CN" b="1" dirty="0">
                <a:solidFill>
                  <a:srgbClr val="0069B8"/>
                </a:solidFill>
              </a:rPr>
              <a:t>@</a:t>
            </a:r>
            <a:r>
              <a:rPr lang="zh-CN" altLang="zh-CN" dirty="0"/>
              <a:t>”符号与</a:t>
            </a:r>
            <a:r>
              <a:rPr lang="zh-CN" altLang="zh-CN" b="1" dirty="0">
                <a:solidFill>
                  <a:srgbClr val="0069B8"/>
                </a:solidFill>
              </a:rPr>
              <a:t>变量名</a:t>
            </a:r>
            <a:r>
              <a:rPr lang="zh-CN" altLang="zh-CN" dirty="0"/>
              <a:t>两部分共同组成。在实际使用过程中，用户可以对用户变量进行定义和查看。</a:t>
            </a:r>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1949573"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a:solidFill>
                  <a:srgbClr val="228EB0"/>
                </a:solidFill>
                <a:latin typeface="+mn-ea"/>
              </a:rPr>
              <a:t>2 </a:t>
            </a:r>
            <a:r>
              <a:rPr lang="zh-CN" altLang="en-US" sz="2800" b="1">
                <a:solidFill>
                  <a:srgbClr val="228EB0"/>
                </a:solidFill>
                <a:latin typeface="+mn-ea"/>
              </a:rPr>
              <a:t>用户变量</a:t>
            </a:r>
            <a:endParaRPr lang="zh-CN" altLang="en-US" sz="2800" b="1" dirty="0">
              <a:solidFill>
                <a:srgbClr val="228EB0"/>
              </a:solidFill>
              <a:latin typeface="+mn-ea"/>
            </a:endParaRPr>
          </a:p>
        </p:txBody>
      </p:sp>
      <p:sp>
        <p:nvSpPr>
          <p:cNvPr id="15" name="矩形 14">
            <a:extLst>
              <a:ext uri="{FF2B5EF4-FFF2-40B4-BE49-F238E27FC236}">
                <a16:creationId xmlns:a16="http://schemas.microsoft.com/office/drawing/2014/main" id="{BD4AC82D-BEA2-4D9C-8BC4-1C6700C31BCB}"/>
              </a:ext>
            </a:extLst>
          </p:cNvPr>
          <p:cNvSpPr/>
          <p:nvPr/>
        </p:nvSpPr>
        <p:spPr>
          <a:xfrm>
            <a:off x="911214" y="3306425"/>
            <a:ext cx="10369571" cy="1704954"/>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dirty="0"/>
              <a:t>需要注意的是，在</a:t>
            </a:r>
            <a:r>
              <a:rPr lang="zh-CN" altLang="zh-CN" b="1" dirty="0">
                <a:solidFill>
                  <a:srgbClr val="0069B8"/>
                </a:solidFill>
              </a:rPr>
              <a:t>定义用户变量的同时必须为该变量赋初值</a:t>
            </a:r>
            <a:r>
              <a:rPr lang="zh-CN" altLang="zh-CN" dirty="0"/>
              <a:t>，为用户变量赋值的方式共有三种：</a:t>
            </a:r>
            <a:endParaRPr lang="en-US" altLang="zh-CN" dirty="0"/>
          </a:p>
          <a:p>
            <a:pPr marL="285750" indent="-285750" algn="just">
              <a:lnSpc>
                <a:spcPct val="150000"/>
              </a:lnSpc>
              <a:buFont typeface="Arial" panose="020B0604020202020204" pitchFamily="34" charset="0"/>
              <a:buChar char="•"/>
            </a:pPr>
            <a:r>
              <a:rPr lang="zh-CN" altLang="zh-CN" dirty="0"/>
              <a:t>使用</a:t>
            </a:r>
            <a:r>
              <a:rPr lang="en-US" altLang="zh-CN" dirty="0"/>
              <a:t>SET</a:t>
            </a:r>
            <a:r>
              <a:rPr lang="zh-CN" altLang="zh-CN" dirty="0"/>
              <a:t>语句进行赋值；</a:t>
            </a:r>
            <a:endParaRPr lang="en-US" altLang="zh-CN" dirty="0"/>
          </a:p>
          <a:p>
            <a:pPr marL="285750" indent="-285750" algn="just">
              <a:lnSpc>
                <a:spcPct val="150000"/>
              </a:lnSpc>
              <a:buFont typeface="Arial" panose="020B0604020202020204" pitchFamily="34" charset="0"/>
              <a:buChar char="•"/>
            </a:pPr>
            <a:r>
              <a:rPr lang="zh-CN" altLang="zh-CN" dirty="0"/>
              <a:t>利用赋值符号“</a:t>
            </a:r>
            <a:r>
              <a:rPr lang="en-US" altLang="zh-CN" dirty="0"/>
              <a:t>:=</a:t>
            </a:r>
            <a:r>
              <a:rPr lang="zh-CN" altLang="zh-CN" dirty="0"/>
              <a:t>”通过</a:t>
            </a:r>
            <a:r>
              <a:rPr lang="en-US" altLang="zh-CN" dirty="0"/>
              <a:t>SELECT</a:t>
            </a:r>
            <a:r>
              <a:rPr lang="zh-CN" altLang="zh-CN" dirty="0"/>
              <a:t>语句对用户变量进行赋值；</a:t>
            </a:r>
            <a:endParaRPr lang="en-US" altLang="zh-CN" dirty="0"/>
          </a:p>
          <a:p>
            <a:pPr marL="285750" indent="-285750" algn="just">
              <a:lnSpc>
                <a:spcPct val="150000"/>
              </a:lnSpc>
              <a:buFont typeface="Arial" panose="020B0604020202020204" pitchFamily="34" charset="0"/>
              <a:buChar char="•"/>
            </a:pPr>
            <a:r>
              <a:rPr lang="zh-CN" altLang="zh-CN" dirty="0"/>
              <a:t>通过</a:t>
            </a:r>
            <a:r>
              <a:rPr lang="en-US" altLang="zh-CN" dirty="0"/>
              <a:t>SELECT…INTO</a:t>
            </a:r>
            <a:r>
              <a:rPr lang="zh-CN" altLang="zh-CN" dirty="0"/>
              <a:t>语句进行赋值。</a:t>
            </a:r>
          </a:p>
        </p:txBody>
      </p:sp>
    </p:spTree>
    <p:extLst>
      <p:ext uri="{BB962C8B-B14F-4D97-AF65-F5344CB8AC3E}">
        <p14:creationId xmlns:p14="http://schemas.microsoft.com/office/powerpoint/2010/main" val="311658046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1"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up)">
                                      <p:cBhvr>
                                        <p:cTn id="2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2" grpId="0"/>
      <p:bldP spid="1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3927488" y="1371598"/>
            <a:ext cx="10871624" cy="4102647"/>
            <a:chOff x="3927488" y="1371598"/>
            <a:chExt cx="10871624" cy="4102647"/>
          </a:xfrm>
        </p:grpSpPr>
        <p:sp>
          <p:nvSpPr>
            <p:cNvPr id="30" name="矩形 29"/>
            <p:cNvSpPr/>
            <p:nvPr/>
          </p:nvSpPr>
          <p:spPr>
            <a:xfrm rot="1800000">
              <a:off x="3927488" y="3741413"/>
              <a:ext cx="10871624" cy="1732832"/>
            </a:xfrm>
            <a:custGeom>
              <a:avLst/>
              <a:gdLst>
                <a:gd name="connsiteX0" fmla="*/ 0 w 13677900"/>
                <a:gd name="connsiteY0" fmla="*/ 0 h 1718137"/>
                <a:gd name="connsiteX1" fmla="*/ 13677900 w 13677900"/>
                <a:gd name="connsiteY1" fmla="*/ 0 h 1718137"/>
                <a:gd name="connsiteX2" fmla="*/ 13677900 w 13677900"/>
                <a:gd name="connsiteY2" fmla="*/ 1718137 h 1718137"/>
                <a:gd name="connsiteX3" fmla="*/ 0 w 13677900"/>
                <a:gd name="connsiteY3" fmla="*/ 1718137 h 1718137"/>
                <a:gd name="connsiteX4" fmla="*/ 0 w 13677900"/>
                <a:gd name="connsiteY4" fmla="*/ 0 h 1718137"/>
                <a:gd name="connsiteX0" fmla="*/ 0 w 13677900"/>
                <a:gd name="connsiteY0" fmla="*/ 14695 h 1732832"/>
                <a:gd name="connsiteX1" fmla="*/ 3232208 w 13677900"/>
                <a:gd name="connsiteY1" fmla="*/ 0 h 1732832"/>
                <a:gd name="connsiteX2" fmla="*/ 13677900 w 13677900"/>
                <a:gd name="connsiteY2" fmla="*/ 14695 h 1732832"/>
                <a:gd name="connsiteX3" fmla="*/ 13677900 w 13677900"/>
                <a:gd name="connsiteY3" fmla="*/ 1732832 h 1732832"/>
                <a:gd name="connsiteX4" fmla="*/ 0 w 13677900"/>
                <a:gd name="connsiteY4" fmla="*/ 1732832 h 1732832"/>
                <a:gd name="connsiteX5" fmla="*/ 0 w 13677900"/>
                <a:gd name="connsiteY5" fmla="*/ 14695 h 1732832"/>
                <a:gd name="connsiteX0" fmla="*/ 0 w 13677900"/>
                <a:gd name="connsiteY0" fmla="*/ 14695 h 1732832"/>
                <a:gd name="connsiteX1" fmla="*/ 3232208 w 13677900"/>
                <a:gd name="connsiteY1" fmla="*/ 0 h 1732832"/>
                <a:gd name="connsiteX2" fmla="*/ 13677900 w 13677900"/>
                <a:gd name="connsiteY2" fmla="*/ 14695 h 1732832"/>
                <a:gd name="connsiteX3" fmla="*/ 13677900 w 13677900"/>
                <a:gd name="connsiteY3" fmla="*/ 1732832 h 1732832"/>
                <a:gd name="connsiteX4" fmla="*/ 2806276 w 13677900"/>
                <a:gd name="connsiteY4" fmla="*/ 1719713 h 1732832"/>
                <a:gd name="connsiteX5" fmla="*/ 0 w 13677900"/>
                <a:gd name="connsiteY5" fmla="*/ 1732832 h 1732832"/>
                <a:gd name="connsiteX6" fmla="*/ 0 w 13677900"/>
                <a:gd name="connsiteY6" fmla="*/ 14695 h 1732832"/>
                <a:gd name="connsiteX0" fmla="*/ 0 w 13677900"/>
                <a:gd name="connsiteY0" fmla="*/ 14695 h 1732832"/>
                <a:gd name="connsiteX1" fmla="*/ 3232208 w 13677900"/>
                <a:gd name="connsiteY1" fmla="*/ 0 h 1732832"/>
                <a:gd name="connsiteX2" fmla="*/ 13677900 w 13677900"/>
                <a:gd name="connsiteY2" fmla="*/ 14695 h 1732832"/>
                <a:gd name="connsiteX3" fmla="*/ 13677900 w 13677900"/>
                <a:gd name="connsiteY3" fmla="*/ 1732832 h 1732832"/>
                <a:gd name="connsiteX4" fmla="*/ 2806276 w 13677900"/>
                <a:gd name="connsiteY4" fmla="*/ 1719713 h 1732832"/>
                <a:gd name="connsiteX5" fmla="*/ 0 w 13677900"/>
                <a:gd name="connsiteY5" fmla="*/ 14695 h 1732832"/>
                <a:gd name="connsiteX0" fmla="*/ 0 w 10871624"/>
                <a:gd name="connsiteY0" fmla="*/ 1719713 h 1732832"/>
                <a:gd name="connsiteX1" fmla="*/ 425932 w 10871624"/>
                <a:gd name="connsiteY1" fmla="*/ 0 h 1732832"/>
                <a:gd name="connsiteX2" fmla="*/ 10871624 w 10871624"/>
                <a:gd name="connsiteY2" fmla="*/ 14695 h 1732832"/>
                <a:gd name="connsiteX3" fmla="*/ 10871624 w 10871624"/>
                <a:gd name="connsiteY3" fmla="*/ 1732832 h 1732832"/>
                <a:gd name="connsiteX4" fmla="*/ 0 w 10871624"/>
                <a:gd name="connsiteY4" fmla="*/ 1719713 h 17328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1624" h="1732832">
                  <a:moveTo>
                    <a:pt x="0" y="1719713"/>
                  </a:moveTo>
                  <a:lnTo>
                    <a:pt x="425932" y="0"/>
                  </a:lnTo>
                  <a:lnTo>
                    <a:pt x="10871624" y="14695"/>
                  </a:lnTo>
                  <a:lnTo>
                    <a:pt x="10871624" y="1732832"/>
                  </a:lnTo>
                  <a:lnTo>
                    <a:pt x="0" y="1719713"/>
                  </a:lnTo>
                  <a:close/>
                </a:path>
              </a:pathLst>
            </a:custGeom>
            <a:gradFill flip="none" rotWithShape="1">
              <a:gsLst>
                <a:gs pos="0">
                  <a:schemeClr val="bg1">
                    <a:lumMod val="85000"/>
                    <a:alpha val="4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209141" y="1371598"/>
              <a:ext cx="1262744" cy="12627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矩形 2"/>
          <p:cNvSpPr/>
          <p:nvPr/>
        </p:nvSpPr>
        <p:spPr>
          <a:xfrm>
            <a:off x="1407882" y="3918852"/>
            <a:ext cx="1712690" cy="1712690"/>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组合 33"/>
          <p:cNvGrpSpPr/>
          <p:nvPr/>
        </p:nvGrpSpPr>
        <p:grpSpPr>
          <a:xfrm>
            <a:off x="1915883" y="2002970"/>
            <a:ext cx="10341635" cy="5677493"/>
            <a:chOff x="1915883" y="2002970"/>
            <a:chExt cx="10341635" cy="5677493"/>
          </a:xfrm>
        </p:grpSpPr>
        <p:sp>
          <p:nvSpPr>
            <p:cNvPr id="31" name="矩形 30"/>
            <p:cNvSpPr/>
            <p:nvPr/>
          </p:nvSpPr>
          <p:spPr>
            <a:xfrm rot="1800000">
              <a:off x="2235718" y="3704028"/>
              <a:ext cx="10021800" cy="3976435"/>
            </a:xfrm>
            <a:custGeom>
              <a:avLst/>
              <a:gdLst>
                <a:gd name="connsiteX0" fmla="*/ 0 w 13677900"/>
                <a:gd name="connsiteY0" fmla="*/ 0 h 3972377"/>
                <a:gd name="connsiteX1" fmla="*/ 13677900 w 13677900"/>
                <a:gd name="connsiteY1" fmla="*/ 0 h 3972377"/>
                <a:gd name="connsiteX2" fmla="*/ 13677900 w 13677900"/>
                <a:gd name="connsiteY2" fmla="*/ 3972377 h 3972377"/>
                <a:gd name="connsiteX3" fmla="*/ 0 w 13677900"/>
                <a:gd name="connsiteY3" fmla="*/ 3972377 h 3972377"/>
                <a:gd name="connsiteX4" fmla="*/ 0 w 13677900"/>
                <a:gd name="connsiteY4" fmla="*/ 0 h 3972377"/>
                <a:gd name="connsiteX0" fmla="*/ 0 w 13677900"/>
                <a:gd name="connsiteY0" fmla="*/ 0 h 3972377"/>
                <a:gd name="connsiteX1" fmla="*/ 13677900 w 13677900"/>
                <a:gd name="connsiteY1" fmla="*/ 0 h 3972377"/>
                <a:gd name="connsiteX2" fmla="*/ 13677900 w 13677900"/>
                <a:gd name="connsiteY2" fmla="*/ 3972377 h 3972377"/>
                <a:gd name="connsiteX3" fmla="*/ 3656100 w 13677900"/>
                <a:gd name="connsiteY3" fmla="*/ 3965562 h 3972377"/>
                <a:gd name="connsiteX4" fmla="*/ 0 w 13677900"/>
                <a:gd name="connsiteY4" fmla="*/ 3972377 h 3972377"/>
                <a:gd name="connsiteX5" fmla="*/ 0 w 13677900"/>
                <a:gd name="connsiteY5" fmla="*/ 0 h 3972377"/>
                <a:gd name="connsiteX0" fmla="*/ 0 w 13677900"/>
                <a:gd name="connsiteY0" fmla="*/ 4058 h 3976435"/>
                <a:gd name="connsiteX1" fmla="*/ 4733999 w 13677900"/>
                <a:gd name="connsiteY1" fmla="*/ 0 h 3976435"/>
                <a:gd name="connsiteX2" fmla="*/ 13677900 w 13677900"/>
                <a:gd name="connsiteY2" fmla="*/ 4058 h 3976435"/>
                <a:gd name="connsiteX3" fmla="*/ 13677900 w 13677900"/>
                <a:gd name="connsiteY3" fmla="*/ 3976435 h 3976435"/>
                <a:gd name="connsiteX4" fmla="*/ 3656100 w 13677900"/>
                <a:gd name="connsiteY4" fmla="*/ 3969620 h 3976435"/>
                <a:gd name="connsiteX5" fmla="*/ 0 w 13677900"/>
                <a:gd name="connsiteY5" fmla="*/ 3976435 h 3976435"/>
                <a:gd name="connsiteX6" fmla="*/ 0 w 13677900"/>
                <a:gd name="connsiteY6" fmla="*/ 4058 h 3976435"/>
                <a:gd name="connsiteX0" fmla="*/ 0 w 13677900"/>
                <a:gd name="connsiteY0" fmla="*/ 3976435 h 3976435"/>
                <a:gd name="connsiteX1" fmla="*/ 4733999 w 13677900"/>
                <a:gd name="connsiteY1" fmla="*/ 0 h 3976435"/>
                <a:gd name="connsiteX2" fmla="*/ 13677900 w 13677900"/>
                <a:gd name="connsiteY2" fmla="*/ 4058 h 3976435"/>
                <a:gd name="connsiteX3" fmla="*/ 13677900 w 13677900"/>
                <a:gd name="connsiteY3" fmla="*/ 3976435 h 3976435"/>
                <a:gd name="connsiteX4" fmla="*/ 3656100 w 13677900"/>
                <a:gd name="connsiteY4" fmla="*/ 3969620 h 3976435"/>
                <a:gd name="connsiteX5" fmla="*/ 0 w 13677900"/>
                <a:gd name="connsiteY5" fmla="*/ 3976435 h 3976435"/>
                <a:gd name="connsiteX0" fmla="*/ 0 w 10021800"/>
                <a:gd name="connsiteY0" fmla="*/ 3969620 h 3976435"/>
                <a:gd name="connsiteX1" fmla="*/ 1077899 w 10021800"/>
                <a:gd name="connsiteY1" fmla="*/ 0 h 3976435"/>
                <a:gd name="connsiteX2" fmla="*/ 10021800 w 10021800"/>
                <a:gd name="connsiteY2" fmla="*/ 4058 h 3976435"/>
                <a:gd name="connsiteX3" fmla="*/ 10021800 w 10021800"/>
                <a:gd name="connsiteY3" fmla="*/ 3976435 h 3976435"/>
                <a:gd name="connsiteX4" fmla="*/ 0 w 10021800"/>
                <a:gd name="connsiteY4" fmla="*/ 3969620 h 39764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21800" h="3976435">
                  <a:moveTo>
                    <a:pt x="0" y="3969620"/>
                  </a:moveTo>
                  <a:lnTo>
                    <a:pt x="1077899" y="0"/>
                  </a:lnTo>
                  <a:lnTo>
                    <a:pt x="10021800" y="4058"/>
                  </a:lnTo>
                  <a:lnTo>
                    <a:pt x="10021800" y="3976435"/>
                  </a:lnTo>
                  <a:lnTo>
                    <a:pt x="0" y="3969620"/>
                  </a:lnTo>
                  <a:close/>
                </a:path>
              </a:pathLst>
            </a:custGeom>
            <a:gradFill flip="none" rotWithShape="1">
              <a:gsLst>
                <a:gs pos="0">
                  <a:schemeClr val="bg1">
                    <a:lumMod val="85000"/>
                    <a:alpha val="6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915883" y="2002970"/>
              <a:ext cx="2917374" cy="291737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文本框 5"/>
          <p:cNvSpPr txBox="1"/>
          <p:nvPr/>
        </p:nvSpPr>
        <p:spPr>
          <a:xfrm>
            <a:off x="2316584" y="2988443"/>
            <a:ext cx="2031326" cy="646331"/>
          </a:xfrm>
          <a:prstGeom prst="rect">
            <a:avLst/>
          </a:prstGeom>
          <a:noFill/>
        </p:spPr>
        <p:txBody>
          <a:bodyPr wrap="none" rtlCol="0">
            <a:spAutoFit/>
          </a:bodyPr>
          <a:lstStyle/>
          <a:p>
            <a:pPr algn="ctr"/>
            <a:r>
              <a:rPr lang="zh-CN" altLang="en-US" sz="3600" b="1" dirty="0">
                <a:solidFill>
                  <a:schemeClr val="bg1"/>
                </a:solidFill>
              </a:rPr>
              <a:t>学习内容</a:t>
            </a:r>
          </a:p>
        </p:txBody>
      </p:sp>
      <p:cxnSp>
        <p:nvCxnSpPr>
          <p:cNvPr id="7" name="直接连接符 6"/>
          <p:cNvCxnSpPr/>
          <p:nvPr/>
        </p:nvCxnSpPr>
        <p:spPr>
          <a:xfrm>
            <a:off x="2892685" y="3989934"/>
            <a:ext cx="91440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35" name="组合 34"/>
          <p:cNvGrpSpPr/>
          <p:nvPr/>
        </p:nvGrpSpPr>
        <p:grpSpPr>
          <a:xfrm>
            <a:off x="4874548" y="4963884"/>
            <a:ext cx="7235046" cy="2520778"/>
            <a:chOff x="4874548" y="4963884"/>
            <a:chExt cx="7235046" cy="2520778"/>
          </a:xfrm>
        </p:grpSpPr>
        <p:sp>
          <p:nvSpPr>
            <p:cNvPr id="32" name="矩形 31"/>
            <p:cNvSpPr/>
            <p:nvPr/>
          </p:nvSpPr>
          <p:spPr>
            <a:xfrm rot="1800000">
              <a:off x="4874548" y="6602282"/>
              <a:ext cx="7235046" cy="882380"/>
            </a:xfrm>
            <a:custGeom>
              <a:avLst/>
              <a:gdLst>
                <a:gd name="connsiteX0" fmla="*/ 0 w 13677900"/>
                <a:gd name="connsiteY0" fmla="*/ 0 h 882180"/>
                <a:gd name="connsiteX1" fmla="*/ 13677900 w 13677900"/>
                <a:gd name="connsiteY1" fmla="*/ 0 h 882180"/>
                <a:gd name="connsiteX2" fmla="*/ 13677900 w 13677900"/>
                <a:gd name="connsiteY2" fmla="*/ 882180 h 882180"/>
                <a:gd name="connsiteX3" fmla="*/ 0 w 13677900"/>
                <a:gd name="connsiteY3" fmla="*/ 882180 h 882180"/>
                <a:gd name="connsiteX4" fmla="*/ 0 w 13677900"/>
                <a:gd name="connsiteY4" fmla="*/ 0 h 882180"/>
                <a:gd name="connsiteX0" fmla="*/ 0 w 13677900"/>
                <a:gd name="connsiteY0" fmla="*/ 0 h 882180"/>
                <a:gd name="connsiteX1" fmla="*/ 13677900 w 13677900"/>
                <a:gd name="connsiteY1" fmla="*/ 0 h 882180"/>
                <a:gd name="connsiteX2" fmla="*/ 13677900 w 13677900"/>
                <a:gd name="connsiteY2" fmla="*/ 882180 h 882180"/>
                <a:gd name="connsiteX3" fmla="*/ 6442854 w 13677900"/>
                <a:gd name="connsiteY3" fmla="*/ 872397 h 882180"/>
                <a:gd name="connsiteX4" fmla="*/ 0 w 13677900"/>
                <a:gd name="connsiteY4" fmla="*/ 882180 h 882180"/>
                <a:gd name="connsiteX5" fmla="*/ 0 w 13677900"/>
                <a:gd name="connsiteY5" fmla="*/ 0 h 882180"/>
                <a:gd name="connsiteX0" fmla="*/ 0 w 13677900"/>
                <a:gd name="connsiteY0" fmla="*/ 200 h 882380"/>
                <a:gd name="connsiteX1" fmla="*/ 6704557 w 13677900"/>
                <a:gd name="connsiteY1" fmla="*/ 0 h 882380"/>
                <a:gd name="connsiteX2" fmla="*/ 13677900 w 13677900"/>
                <a:gd name="connsiteY2" fmla="*/ 200 h 882380"/>
                <a:gd name="connsiteX3" fmla="*/ 13677900 w 13677900"/>
                <a:gd name="connsiteY3" fmla="*/ 882380 h 882380"/>
                <a:gd name="connsiteX4" fmla="*/ 6442854 w 13677900"/>
                <a:gd name="connsiteY4" fmla="*/ 872597 h 882380"/>
                <a:gd name="connsiteX5" fmla="*/ 0 w 13677900"/>
                <a:gd name="connsiteY5" fmla="*/ 882380 h 882380"/>
                <a:gd name="connsiteX6" fmla="*/ 0 w 13677900"/>
                <a:gd name="connsiteY6" fmla="*/ 200 h 882380"/>
                <a:gd name="connsiteX0" fmla="*/ 0 w 13677900"/>
                <a:gd name="connsiteY0" fmla="*/ 882380 h 882380"/>
                <a:gd name="connsiteX1" fmla="*/ 6704557 w 13677900"/>
                <a:gd name="connsiteY1" fmla="*/ 0 h 882380"/>
                <a:gd name="connsiteX2" fmla="*/ 13677900 w 13677900"/>
                <a:gd name="connsiteY2" fmla="*/ 200 h 882380"/>
                <a:gd name="connsiteX3" fmla="*/ 13677900 w 13677900"/>
                <a:gd name="connsiteY3" fmla="*/ 882380 h 882380"/>
                <a:gd name="connsiteX4" fmla="*/ 6442854 w 13677900"/>
                <a:gd name="connsiteY4" fmla="*/ 872597 h 882380"/>
                <a:gd name="connsiteX5" fmla="*/ 0 w 13677900"/>
                <a:gd name="connsiteY5" fmla="*/ 882380 h 882380"/>
                <a:gd name="connsiteX0" fmla="*/ 0 w 7235046"/>
                <a:gd name="connsiteY0" fmla="*/ 872597 h 882380"/>
                <a:gd name="connsiteX1" fmla="*/ 261703 w 7235046"/>
                <a:gd name="connsiteY1" fmla="*/ 0 h 882380"/>
                <a:gd name="connsiteX2" fmla="*/ 7235046 w 7235046"/>
                <a:gd name="connsiteY2" fmla="*/ 200 h 882380"/>
                <a:gd name="connsiteX3" fmla="*/ 7235046 w 7235046"/>
                <a:gd name="connsiteY3" fmla="*/ 882380 h 882380"/>
                <a:gd name="connsiteX4" fmla="*/ 0 w 7235046"/>
                <a:gd name="connsiteY4" fmla="*/ 872597 h 8823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35046" h="882380">
                  <a:moveTo>
                    <a:pt x="0" y="872597"/>
                  </a:moveTo>
                  <a:lnTo>
                    <a:pt x="261703" y="0"/>
                  </a:lnTo>
                  <a:lnTo>
                    <a:pt x="7235046" y="200"/>
                  </a:lnTo>
                  <a:lnTo>
                    <a:pt x="7235046" y="882380"/>
                  </a:lnTo>
                  <a:lnTo>
                    <a:pt x="0" y="872597"/>
                  </a:lnTo>
                  <a:close/>
                </a:path>
              </a:pathLst>
            </a:custGeom>
            <a:gradFill flip="none" rotWithShape="1">
              <a:gsLst>
                <a:gs pos="0">
                  <a:schemeClr val="bg1">
                    <a:lumMod val="85000"/>
                    <a:alpha val="4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5138055" y="4963884"/>
              <a:ext cx="667658" cy="66765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6" name="组合 35"/>
          <p:cNvGrpSpPr/>
          <p:nvPr/>
        </p:nvGrpSpPr>
        <p:grpSpPr>
          <a:xfrm>
            <a:off x="6641168" y="2992411"/>
            <a:ext cx="2372617" cy="707886"/>
            <a:chOff x="6629352" y="1760489"/>
            <a:chExt cx="2372617" cy="707886"/>
          </a:xfrm>
        </p:grpSpPr>
        <p:sp>
          <p:nvSpPr>
            <p:cNvPr id="11" name="文本框 10"/>
            <p:cNvSpPr txBox="1"/>
            <p:nvPr/>
          </p:nvSpPr>
          <p:spPr>
            <a:xfrm>
              <a:off x="7381012" y="1853273"/>
              <a:ext cx="1620957" cy="523220"/>
            </a:xfrm>
            <a:prstGeom prst="rect">
              <a:avLst/>
            </a:prstGeom>
            <a:noFill/>
          </p:spPr>
          <p:txBody>
            <a:bodyPr wrap="none" rtlCol="0">
              <a:spAutoFit/>
              <a:scene3d>
                <a:camera prst="orthographicFront"/>
                <a:lightRig rig="threePt" dir="t"/>
              </a:scene3d>
              <a:sp3d contourW="12700"/>
            </a:bodyPr>
            <a:lstStyle/>
            <a:p>
              <a:r>
                <a:rPr lang="zh-CN" altLang="en-US" sz="2800" dirty="0"/>
                <a:t>存储过程</a:t>
              </a:r>
            </a:p>
          </p:txBody>
        </p:sp>
        <p:sp>
          <p:nvSpPr>
            <p:cNvPr id="13" name="文本框 12"/>
            <p:cNvSpPr txBox="1"/>
            <p:nvPr/>
          </p:nvSpPr>
          <p:spPr>
            <a:xfrm>
              <a:off x="6629352" y="1760489"/>
              <a:ext cx="898003" cy="707886"/>
            </a:xfrm>
            <a:prstGeom prst="rect">
              <a:avLst/>
            </a:prstGeom>
            <a:noFill/>
          </p:spPr>
          <p:txBody>
            <a:bodyPr wrap="none" rtlCol="0">
              <a:spAutoFit/>
              <a:scene3d>
                <a:camera prst="orthographicFront"/>
                <a:lightRig rig="threePt" dir="t"/>
              </a:scene3d>
              <a:sp3d contourW="12700"/>
            </a:bodyPr>
            <a:lstStyle/>
            <a:p>
              <a:r>
                <a:rPr lang="en-US" altLang="zh-CN" sz="4000" dirty="0">
                  <a:solidFill>
                    <a:schemeClr val="bg1">
                      <a:lumMod val="65000"/>
                    </a:schemeClr>
                  </a:solidFill>
                </a:rPr>
                <a:t>04.</a:t>
              </a:r>
              <a:endParaRPr lang="zh-CN" altLang="en-US" sz="4000" dirty="0">
                <a:solidFill>
                  <a:schemeClr val="bg1">
                    <a:lumMod val="65000"/>
                  </a:schemeClr>
                </a:solidFill>
              </a:endParaRPr>
            </a:p>
          </p:txBody>
        </p:sp>
      </p:grpSp>
      <p:grpSp>
        <p:nvGrpSpPr>
          <p:cNvPr id="40" name="组合 39"/>
          <p:cNvGrpSpPr/>
          <p:nvPr/>
        </p:nvGrpSpPr>
        <p:grpSpPr>
          <a:xfrm>
            <a:off x="6641168" y="1442293"/>
            <a:ext cx="1654471" cy="707886"/>
            <a:chOff x="6629352" y="1760489"/>
            <a:chExt cx="1654471" cy="707886"/>
          </a:xfrm>
        </p:grpSpPr>
        <p:sp>
          <p:nvSpPr>
            <p:cNvPr id="41" name="文本框 40"/>
            <p:cNvSpPr txBox="1"/>
            <p:nvPr/>
          </p:nvSpPr>
          <p:spPr>
            <a:xfrm>
              <a:off x="7381012" y="1853273"/>
              <a:ext cx="902811" cy="523220"/>
            </a:xfrm>
            <a:prstGeom prst="rect">
              <a:avLst/>
            </a:prstGeom>
            <a:noFill/>
          </p:spPr>
          <p:txBody>
            <a:bodyPr wrap="none" rtlCol="0">
              <a:spAutoFit/>
              <a:scene3d>
                <a:camera prst="orthographicFront"/>
                <a:lightRig rig="threePt" dir="t"/>
              </a:scene3d>
              <a:sp3d contourW="12700"/>
            </a:bodyPr>
            <a:lstStyle/>
            <a:p>
              <a:r>
                <a:rPr lang="zh-CN" altLang="en-US" sz="2800"/>
                <a:t>变量</a:t>
              </a:r>
              <a:endParaRPr lang="zh-CN" altLang="en-US" sz="2800" dirty="0"/>
            </a:p>
          </p:txBody>
        </p:sp>
        <p:sp>
          <p:nvSpPr>
            <p:cNvPr id="42" name="文本框 41"/>
            <p:cNvSpPr txBox="1"/>
            <p:nvPr/>
          </p:nvSpPr>
          <p:spPr>
            <a:xfrm>
              <a:off x="6629352" y="1760489"/>
              <a:ext cx="898003" cy="707886"/>
            </a:xfrm>
            <a:prstGeom prst="rect">
              <a:avLst/>
            </a:prstGeom>
            <a:noFill/>
          </p:spPr>
          <p:txBody>
            <a:bodyPr wrap="none" rtlCol="0">
              <a:spAutoFit/>
              <a:scene3d>
                <a:camera prst="orthographicFront"/>
                <a:lightRig rig="threePt" dir="t"/>
              </a:scene3d>
              <a:sp3d contourW="12700"/>
            </a:bodyPr>
            <a:lstStyle/>
            <a:p>
              <a:r>
                <a:rPr lang="en-US" altLang="zh-CN" sz="4000" dirty="0">
                  <a:solidFill>
                    <a:schemeClr val="bg1">
                      <a:lumMod val="65000"/>
                    </a:schemeClr>
                  </a:solidFill>
                </a:rPr>
                <a:t>02.</a:t>
              </a:r>
              <a:endParaRPr lang="zh-CN" altLang="en-US" sz="4000" dirty="0">
                <a:solidFill>
                  <a:schemeClr val="bg1">
                    <a:lumMod val="65000"/>
                  </a:schemeClr>
                </a:solidFill>
              </a:endParaRPr>
            </a:p>
          </p:txBody>
        </p:sp>
      </p:grpSp>
      <p:grpSp>
        <p:nvGrpSpPr>
          <p:cNvPr id="43" name="组合 42"/>
          <p:cNvGrpSpPr/>
          <p:nvPr/>
        </p:nvGrpSpPr>
        <p:grpSpPr>
          <a:xfrm>
            <a:off x="6641168" y="2217352"/>
            <a:ext cx="1654471" cy="707886"/>
            <a:chOff x="6629352" y="1760489"/>
            <a:chExt cx="1654471" cy="707886"/>
          </a:xfrm>
        </p:grpSpPr>
        <p:sp>
          <p:nvSpPr>
            <p:cNvPr id="44" name="文本框 43"/>
            <p:cNvSpPr txBox="1"/>
            <p:nvPr/>
          </p:nvSpPr>
          <p:spPr>
            <a:xfrm>
              <a:off x="7381012" y="1853273"/>
              <a:ext cx="902811" cy="523220"/>
            </a:xfrm>
            <a:prstGeom prst="rect">
              <a:avLst/>
            </a:prstGeom>
            <a:noFill/>
          </p:spPr>
          <p:txBody>
            <a:bodyPr wrap="none" rtlCol="0">
              <a:spAutoFit/>
              <a:scene3d>
                <a:camera prst="orthographicFront"/>
                <a:lightRig rig="threePt" dir="t"/>
              </a:scene3d>
              <a:sp3d contourW="12700"/>
            </a:bodyPr>
            <a:lstStyle/>
            <a:p>
              <a:r>
                <a:rPr lang="zh-CN" altLang="en-US" sz="2800" dirty="0"/>
                <a:t>函数</a:t>
              </a:r>
            </a:p>
          </p:txBody>
        </p:sp>
        <p:sp>
          <p:nvSpPr>
            <p:cNvPr id="45" name="文本框 44"/>
            <p:cNvSpPr txBox="1"/>
            <p:nvPr/>
          </p:nvSpPr>
          <p:spPr>
            <a:xfrm>
              <a:off x="6629352" y="1760489"/>
              <a:ext cx="898003" cy="707886"/>
            </a:xfrm>
            <a:prstGeom prst="rect">
              <a:avLst/>
            </a:prstGeom>
            <a:noFill/>
          </p:spPr>
          <p:txBody>
            <a:bodyPr wrap="none" rtlCol="0">
              <a:spAutoFit/>
              <a:scene3d>
                <a:camera prst="orthographicFront"/>
                <a:lightRig rig="threePt" dir="t"/>
              </a:scene3d>
              <a:sp3d contourW="12700"/>
            </a:bodyPr>
            <a:lstStyle/>
            <a:p>
              <a:r>
                <a:rPr lang="en-US" altLang="zh-CN" sz="4000" dirty="0">
                  <a:solidFill>
                    <a:schemeClr val="bg1">
                      <a:lumMod val="65000"/>
                    </a:schemeClr>
                  </a:solidFill>
                </a:rPr>
                <a:t>03.</a:t>
              </a:r>
              <a:endParaRPr lang="zh-CN" altLang="en-US" sz="4000" dirty="0">
                <a:solidFill>
                  <a:schemeClr val="bg1">
                    <a:lumMod val="65000"/>
                  </a:schemeClr>
                </a:solidFill>
              </a:endParaRPr>
            </a:p>
          </p:txBody>
        </p:sp>
      </p:grpSp>
      <p:grpSp>
        <p:nvGrpSpPr>
          <p:cNvPr id="46" name="组合 45"/>
          <p:cNvGrpSpPr/>
          <p:nvPr/>
        </p:nvGrpSpPr>
        <p:grpSpPr>
          <a:xfrm>
            <a:off x="6641168" y="667234"/>
            <a:ext cx="2013544" cy="707886"/>
            <a:chOff x="6629352" y="1760489"/>
            <a:chExt cx="2013544" cy="707886"/>
          </a:xfrm>
        </p:grpSpPr>
        <p:sp>
          <p:nvSpPr>
            <p:cNvPr id="47" name="文本框 46"/>
            <p:cNvSpPr txBox="1"/>
            <p:nvPr/>
          </p:nvSpPr>
          <p:spPr>
            <a:xfrm>
              <a:off x="7381012" y="1853273"/>
              <a:ext cx="1261884" cy="523220"/>
            </a:xfrm>
            <a:prstGeom prst="rect">
              <a:avLst/>
            </a:prstGeom>
            <a:noFill/>
          </p:spPr>
          <p:txBody>
            <a:bodyPr wrap="none" rtlCol="0">
              <a:spAutoFit/>
              <a:scene3d>
                <a:camera prst="orthographicFront"/>
                <a:lightRig rig="threePt" dir="t"/>
              </a:scene3d>
              <a:sp3d contourW="12700"/>
            </a:bodyPr>
            <a:lstStyle/>
            <a:p>
              <a:r>
                <a:rPr lang="zh-CN" altLang="en-US" sz="2800" dirty="0"/>
                <a:t>运算符</a:t>
              </a:r>
            </a:p>
          </p:txBody>
        </p:sp>
        <p:sp>
          <p:nvSpPr>
            <p:cNvPr id="48" name="文本框 47"/>
            <p:cNvSpPr txBox="1"/>
            <p:nvPr/>
          </p:nvSpPr>
          <p:spPr>
            <a:xfrm>
              <a:off x="6629352" y="1760489"/>
              <a:ext cx="898003" cy="707886"/>
            </a:xfrm>
            <a:prstGeom prst="rect">
              <a:avLst/>
            </a:prstGeom>
            <a:noFill/>
          </p:spPr>
          <p:txBody>
            <a:bodyPr wrap="none" rtlCol="0">
              <a:spAutoFit/>
              <a:scene3d>
                <a:camera prst="orthographicFront"/>
                <a:lightRig rig="threePt" dir="t"/>
              </a:scene3d>
              <a:sp3d contourW="12700"/>
            </a:bodyPr>
            <a:lstStyle/>
            <a:p>
              <a:r>
                <a:rPr lang="en-US" altLang="zh-CN" sz="4000" dirty="0">
                  <a:solidFill>
                    <a:schemeClr val="bg1">
                      <a:lumMod val="65000"/>
                    </a:schemeClr>
                  </a:solidFill>
                </a:rPr>
                <a:t>01.</a:t>
              </a:r>
              <a:endParaRPr lang="zh-CN" altLang="en-US" sz="4000" dirty="0">
                <a:solidFill>
                  <a:schemeClr val="bg1">
                    <a:lumMod val="65000"/>
                  </a:schemeClr>
                </a:solidFill>
              </a:endParaRPr>
            </a:p>
          </p:txBody>
        </p:sp>
      </p:grpSp>
      <p:grpSp>
        <p:nvGrpSpPr>
          <p:cNvPr id="49" name="组合 48"/>
          <p:cNvGrpSpPr/>
          <p:nvPr/>
        </p:nvGrpSpPr>
        <p:grpSpPr>
          <a:xfrm>
            <a:off x="6641168" y="3767470"/>
            <a:ext cx="3090762" cy="707886"/>
            <a:chOff x="6629352" y="1760489"/>
            <a:chExt cx="3090762" cy="707886"/>
          </a:xfrm>
        </p:grpSpPr>
        <p:sp>
          <p:nvSpPr>
            <p:cNvPr id="50" name="文本框 49"/>
            <p:cNvSpPr txBox="1"/>
            <p:nvPr/>
          </p:nvSpPr>
          <p:spPr>
            <a:xfrm>
              <a:off x="7381012" y="1853273"/>
              <a:ext cx="2339102" cy="523220"/>
            </a:xfrm>
            <a:prstGeom prst="rect">
              <a:avLst/>
            </a:prstGeom>
            <a:noFill/>
          </p:spPr>
          <p:txBody>
            <a:bodyPr wrap="none" rtlCol="0">
              <a:spAutoFit/>
              <a:scene3d>
                <a:camera prst="orthographicFront"/>
                <a:lightRig rig="threePt" dir="t"/>
              </a:scene3d>
              <a:sp3d contourW="12700"/>
            </a:bodyPr>
            <a:lstStyle/>
            <a:p>
              <a:r>
                <a:rPr lang="zh-CN" altLang="en-US" sz="2800" dirty="0"/>
                <a:t>流程控制语句</a:t>
              </a:r>
            </a:p>
          </p:txBody>
        </p:sp>
        <p:sp>
          <p:nvSpPr>
            <p:cNvPr id="51" name="文本框 50"/>
            <p:cNvSpPr txBox="1"/>
            <p:nvPr/>
          </p:nvSpPr>
          <p:spPr>
            <a:xfrm>
              <a:off x="6629352" y="1760489"/>
              <a:ext cx="898003" cy="707886"/>
            </a:xfrm>
            <a:prstGeom prst="rect">
              <a:avLst/>
            </a:prstGeom>
            <a:noFill/>
          </p:spPr>
          <p:txBody>
            <a:bodyPr wrap="none" rtlCol="0">
              <a:spAutoFit/>
              <a:scene3d>
                <a:camera prst="orthographicFront"/>
                <a:lightRig rig="threePt" dir="t"/>
              </a:scene3d>
              <a:sp3d contourW="12700"/>
            </a:bodyPr>
            <a:lstStyle/>
            <a:p>
              <a:r>
                <a:rPr lang="en-US" altLang="zh-CN" sz="4000" dirty="0">
                  <a:solidFill>
                    <a:schemeClr val="bg1">
                      <a:lumMod val="65000"/>
                    </a:schemeClr>
                  </a:solidFill>
                </a:rPr>
                <a:t>05.</a:t>
              </a:r>
              <a:endParaRPr lang="zh-CN" altLang="en-US" sz="4000" dirty="0">
                <a:solidFill>
                  <a:schemeClr val="bg1">
                    <a:lumMod val="65000"/>
                  </a:schemeClr>
                </a:solidFill>
              </a:endParaRPr>
            </a:p>
          </p:txBody>
        </p:sp>
      </p:grpSp>
      <p:grpSp>
        <p:nvGrpSpPr>
          <p:cNvPr id="52" name="组合 51"/>
          <p:cNvGrpSpPr/>
          <p:nvPr/>
        </p:nvGrpSpPr>
        <p:grpSpPr>
          <a:xfrm>
            <a:off x="6641168" y="4542528"/>
            <a:ext cx="2013544" cy="707886"/>
            <a:chOff x="6629352" y="1760489"/>
            <a:chExt cx="2013544" cy="707886"/>
          </a:xfrm>
        </p:grpSpPr>
        <p:sp>
          <p:nvSpPr>
            <p:cNvPr id="53" name="文本框 52"/>
            <p:cNvSpPr txBox="1"/>
            <p:nvPr/>
          </p:nvSpPr>
          <p:spPr>
            <a:xfrm>
              <a:off x="7381012" y="1853273"/>
              <a:ext cx="1261884" cy="523220"/>
            </a:xfrm>
            <a:prstGeom prst="rect">
              <a:avLst/>
            </a:prstGeom>
            <a:noFill/>
          </p:spPr>
          <p:txBody>
            <a:bodyPr wrap="none" rtlCol="0">
              <a:spAutoFit/>
              <a:scene3d>
                <a:camera prst="orthographicFront"/>
                <a:lightRig rig="threePt" dir="t"/>
              </a:scene3d>
              <a:sp3d contourW="12700"/>
            </a:bodyPr>
            <a:lstStyle/>
            <a:p>
              <a:r>
                <a:rPr lang="zh-CN" altLang="en-US" sz="2800" dirty="0"/>
                <a:t>触发器</a:t>
              </a:r>
            </a:p>
          </p:txBody>
        </p:sp>
        <p:sp>
          <p:nvSpPr>
            <p:cNvPr id="54" name="文本框 53"/>
            <p:cNvSpPr txBox="1"/>
            <p:nvPr/>
          </p:nvSpPr>
          <p:spPr>
            <a:xfrm>
              <a:off x="6629352" y="1760489"/>
              <a:ext cx="898003" cy="707886"/>
            </a:xfrm>
            <a:prstGeom prst="rect">
              <a:avLst/>
            </a:prstGeom>
            <a:noFill/>
          </p:spPr>
          <p:txBody>
            <a:bodyPr wrap="none" rtlCol="0">
              <a:spAutoFit/>
              <a:scene3d>
                <a:camera prst="orthographicFront"/>
                <a:lightRig rig="threePt" dir="t"/>
              </a:scene3d>
              <a:sp3d contourW="12700"/>
            </a:bodyPr>
            <a:lstStyle/>
            <a:p>
              <a:r>
                <a:rPr lang="en-US" altLang="zh-CN" sz="4000" dirty="0">
                  <a:solidFill>
                    <a:schemeClr val="bg1">
                      <a:lumMod val="65000"/>
                    </a:schemeClr>
                  </a:solidFill>
                </a:rPr>
                <a:t>06.</a:t>
              </a:r>
              <a:endParaRPr lang="zh-CN" altLang="en-US" sz="4000" dirty="0">
                <a:solidFill>
                  <a:schemeClr val="bg1">
                    <a:lumMod val="65000"/>
                  </a:schemeClr>
                </a:solidFill>
              </a:endParaRPr>
            </a:p>
          </p:txBody>
        </p:sp>
      </p:grpSp>
      <p:grpSp>
        <p:nvGrpSpPr>
          <p:cNvPr id="37" name="组合 36">
            <a:extLst>
              <a:ext uri="{FF2B5EF4-FFF2-40B4-BE49-F238E27FC236}">
                <a16:creationId xmlns:a16="http://schemas.microsoft.com/office/drawing/2014/main" id="{A824169B-6FD3-4C57-8698-32233D379648}"/>
              </a:ext>
            </a:extLst>
          </p:cNvPr>
          <p:cNvGrpSpPr/>
          <p:nvPr/>
        </p:nvGrpSpPr>
        <p:grpSpPr>
          <a:xfrm>
            <a:off x="6641168" y="5312819"/>
            <a:ext cx="1654471" cy="707886"/>
            <a:chOff x="6629352" y="1760489"/>
            <a:chExt cx="1654471" cy="707886"/>
          </a:xfrm>
        </p:grpSpPr>
        <p:sp>
          <p:nvSpPr>
            <p:cNvPr id="38" name="文本框 37">
              <a:extLst>
                <a:ext uri="{FF2B5EF4-FFF2-40B4-BE49-F238E27FC236}">
                  <a16:creationId xmlns:a16="http://schemas.microsoft.com/office/drawing/2014/main" id="{C67073EE-C5D5-449D-A47A-93673E7802F5}"/>
                </a:ext>
              </a:extLst>
            </p:cNvPr>
            <p:cNvSpPr txBox="1"/>
            <p:nvPr/>
          </p:nvSpPr>
          <p:spPr>
            <a:xfrm>
              <a:off x="7381012" y="1853273"/>
              <a:ext cx="902811" cy="523220"/>
            </a:xfrm>
            <a:prstGeom prst="rect">
              <a:avLst/>
            </a:prstGeom>
            <a:noFill/>
          </p:spPr>
          <p:txBody>
            <a:bodyPr wrap="none" rtlCol="0">
              <a:spAutoFit/>
              <a:scene3d>
                <a:camera prst="orthographicFront"/>
                <a:lightRig rig="threePt" dir="t"/>
              </a:scene3d>
              <a:sp3d contourW="12700"/>
            </a:bodyPr>
            <a:lstStyle/>
            <a:p>
              <a:r>
                <a:rPr lang="zh-CN" altLang="en-US" sz="2800" dirty="0"/>
                <a:t>游标</a:t>
              </a:r>
            </a:p>
          </p:txBody>
        </p:sp>
        <p:sp>
          <p:nvSpPr>
            <p:cNvPr id="39" name="文本框 38">
              <a:extLst>
                <a:ext uri="{FF2B5EF4-FFF2-40B4-BE49-F238E27FC236}">
                  <a16:creationId xmlns:a16="http://schemas.microsoft.com/office/drawing/2014/main" id="{046509A0-9616-4E00-B128-C1CF4C86EB3A}"/>
                </a:ext>
              </a:extLst>
            </p:cNvPr>
            <p:cNvSpPr txBox="1"/>
            <p:nvPr/>
          </p:nvSpPr>
          <p:spPr>
            <a:xfrm>
              <a:off x="6629352" y="1760489"/>
              <a:ext cx="898003" cy="707886"/>
            </a:xfrm>
            <a:prstGeom prst="rect">
              <a:avLst/>
            </a:prstGeom>
            <a:noFill/>
          </p:spPr>
          <p:txBody>
            <a:bodyPr wrap="none" rtlCol="0">
              <a:spAutoFit/>
              <a:scene3d>
                <a:camera prst="orthographicFront"/>
                <a:lightRig rig="threePt" dir="t"/>
              </a:scene3d>
              <a:sp3d contourW="12700"/>
            </a:bodyPr>
            <a:lstStyle/>
            <a:p>
              <a:r>
                <a:rPr lang="en-US" altLang="zh-CN" sz="4000">
                  <a:solidFill>
                    <a:schemeClr val="bg1">
                      <a:lumMod val="65000"/>
                    </a:schemeClr>
                  </a:solidFill>
                </a:rPr>
                <a:t>07.</a:t>
              </a:r>
              <a:endParaRPr lang="zh-CN" altLang="en-US" sz="4000" dirty="0">
                <a:solidFill>
                  <a:schemeClr val="bg1">
                    <a:lumMod val="65000"/>
                  </a:schemeClr>
                </a:solidFill>
              </a:endParaRPr>
            </a:p>
          </p:txBody>
        </p:sp>
      </p:grpSp>
    </p:spTree>
    <p:extLst>
      <p:ext uri="{BB962C8B-B14F-4D97-AF65-F5344CB8AC3E}">
        <p14:creationId xmlns:p14="http://schemas.microsoft.com/office/powerpoint/2010/main" val="117902546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decel="100000"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1000" fill="hold"/>
                                        <p:tgtEl>
                                          <p:spTgt spid="33"/>
                                        </p:tgtEl>
                                        <p:attrNameLst>
                                          <p:attrName>ppt_x</p:attrName>
                                        </p:attrNameLst>
                                      </p:cBhvr>
                                      <p:tavLst>
                                        <p:tav tm="0">
                                          <p:val>
                                            <p:strVal val="1+#ppt_w/2"/>
                                          </p:val>
                                        </p:tav>
                                        <p:tav tm="100000">
                                          <p:val>
                                            <p:strVal val="#ppt_x"/>
                                          </p:val>
                                        </p:tav>
                                      </p:tavLst>
                                    </p:anim>
                                    <p:anim calcmode="lin" valueType="num">
                                      <p:cBhvr additive="base">
                                        <p:cTn id="8" dur="1000" fill="hold"/>
                                        <p:tgtEl>
                                          <p:spTgt spid="33"/>
                                        </p:tgtEl>
                                        <p:attrNameLst>
                                          <p:attrName>ppt_y</p:attrName>
                                        </p:attrNameLst>
                                      </p:cBhvr>
                                      <p:tavLst>
                                        <p:tav tm="0">
                                          <p:val>
                                            <p:strVal val="1+#ppt_h/2"/>
                                          </p:val>
                                        </p:tav>
                                        <p:tav tm="100000">
                                          <p:val>
                                            <p:strVal val="#ppt_y"/>
                                          </p:val>
                                        </p:tav>
                                      </p:tavLst>
                                    </p:anim>
                                  </p:childTnLst>
                                </p:cTn>
                              </p:par>
                              <p:par>
                                <p:cTn id="9" presetID="2" presetClass="entr" presetSubtype="6" decel="100000" fill="hold" nodeType="withEffect">
                                  <p:stCondLst>
                                    <p:cond delay="25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1000" fill="hold"/>
                                        <p:tgtEl>
                                          <p:spTgt spid="34"/>
                                        </p:tgtEl>
                                        <p:attrNameLst>
                                          <p:attrName>ppt_x</p:attrName>
                                        </p:attrNameLst>
                                      </p:cBhvr>
                                      <p:tavLst>
                                        <p:tav tm="0">
                                          <p:val>
                                            <p:strVal val="1+#ppt_w/2"/>
                                          </p:val>
                                        </p:tav>
                                        <p:tav tm="100000">
                                          <p:val>
                                            <p:strVal val="#ppt_x"/>
                                          </p:val>
                                        </p:tav>
                                      </p:tavLst>
                                    </p:anim>
                                    <p:anim calcmode="lin" valueType="num">
                                      <p:cBhvr additive="base">
                                        <p:cTn id="12" dur="1000" fill="hold"/>
                                        <p:tgtEl>
                                          <p:spTgt spid="34"/>
                                        </p:tgtEl>
                                        <p:attrNameLst>
                                          <p:attrName>ppt_y</p:attrName>
                                        </p:attrNameLst>
                                      </p:cBhvr>
                                      <p:tavLst>
                                        <p:tav tm="0">
                                          <p:val>
                                            <p:strVal val="1+#ppt_h/2"/>
                                          </p:val>
                                        </p:tav>
                                        <p:tav tm="100000">
                                          <p:val>
                                            <p:strVal val="#ppt_y"/>
                                          </p:val>
                                        </p:tav>
                                      </p:tavLst>
                                    </p:anim>
                                  </p:childTnLst>
                                </p:cTn>
                              </p:par>
                              <p:par>
                                <p:cTn id="13" presetID="2" presetClass="entr" presetSubtype="6" decel="100000" fill="hold" nodeType="withEffect">
                                  <p:stCondLst>
                                    <p:cond delay="500"/>
                                  </p:stCondLst>
                                  <p:childTnLst>
                                    <p:set>
                                      <p:cBhvr>
                                        <p:cTn id="14" dur="1" fill="hold">
                                          <p:stCondLst>
                                            <p:cond delay="0"/>
                                          </p:stCondLst>
                                        </p:cTn>
                                        <p:tgtEl>
                                          <p:spTgt spid="35"/>
                                        </p:tgtEl>
                                        <p:attrNameLst>
                                          <p:attrName>style.visibility</p:attrName>
                                        </p:attrNameLst>
                                      </p:cBhvr>
                                      <p:to>
                                        <p:strVal val="visible"/>
                                      </p:to>
                                    </p:set>
                                    <p:anim calcmode="lin" valueType="num">
                                      <p:cBhvr additive="base">
                                        <p:cTn id="15" dur="1000" fill="hold"/>
                                        <p:tgtEl>
                                          <p:spTgt spid="35"/>
                                        </p:tgtEl>
                                        <p:attrNameLst>
                                          <p:attrName>ppt_x</p:attrName>
                                        </p:attrNameLst>
                                      </p:cBhvr>
                                      <p:tavLst>
                                        <p:tav tm="0">
                                          <p:val>
                                            <p:strVal val="1+#ppt_w/2"/>
                                          </p:val>
                                        </p:tav>
                                        <p:tav tm="100000">
                                          <p:val>
                                            <p:strVal val="#ppt_x"/>
                                          </p:val>
                                        </p:tav>
                                      </p:tavLst>
                                    </p:anim>
                                    <p:anim calcmode="lin" valueType="num">
                                      <p:cBhvr additive="base">
                                        <p:cTn id="16" dur="1000" fill="hold"/>
                                        <p:tgtEl>
                                          <p:spTgt spid="35"/>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p:cTn id="20" dur="500" fill="hold"/>
                                        <p:tgtEl>
                                          <p:spTgt spid="3"/>
                                        </p:tgtEl>
                                        <p:attrNameLst>
                                          <p:attrName>ppt_w</p:attrName>
                                        </p:attrNameLst>
                                      </p:cBhvr>
                                      <p:tavLst>
                                        <p:tav tm="0">
                                          <p:val>
                                            <p:fltVal val="0"/>
                                          </p:val>
                                        </p:tav>
                                        <p:tav tm="100000">
                                          <p:val>
                                            <p:strVal val="#ppt_w"/>
                                          </p:val>
                                        </p:tav>
                                      </p:tavLst>
                                    </p:anim>
                                    <p:anim calcmode="lin" valueType="num">
                                      <p:cBhvr>
                                        <p:cTn id="21" dur="500" fill="hold"/>
                                        <p:tgtEl>
                                          <p:spTgt spid="3"/>
                                        </p:tgtEl>
                                        <p:attrNameLst>
                                          <p:attrName>ppt_h</p:attrName>
                                        </p:attrNameLst>
                                      </p:cBhvr>
                                      <p:tavLst>
                                        <p:tav tm="0">
                                          <p:val>
                                            <p:fltVal val="0"/>
                                          </p:val>
                                        </p:tav>
                                        <p:tav tm="100000">
                                          <p:val>
                                            <p:strVal val="#ppt_h"/>
                                          </p:val>
                                        </p:tav>
                                      </p:tavLst>
                                    </p:anim>
                                    <p:animEffect transition="in" filter="fade">
                                      <p:cBhvr>
                                        <p:cTn id="22" dur="500"/>
                                        <p:tgtEl>
                                          <p:spTgt spid="3"/>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500"/>
                                        <p:tgtEl>
                                          <p:spTgt spid="6"/>
                                        </p:tgtEl>
                                      </p:cBhvr>
                                    </p:animEffect>
                                  </p:childTnLst>
                                </p:cTn>
                              </p:par>
                            </p:childTnLst>
                          </p:cTn>
                        </p:par>
                        <p:par>
                          <p:cTn id="27" fill="hold">
                            <p:stCondLst>
                              <p:cond delay="2500"/>
                            </p:stCondLst>
                            <p:childTnLst>
                              <p:par>
                                <p:cTn id="28" presetID="22" presetClass="entr" presetSubtype="8" fill="hold" nodeType="after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wipe(left)">
                                      <p:cBhvr>
                                        <p:cTn id="30" dur="500"/>
                                        <p:tgtEl>
                                          <p:spTgt spid="7"/>
                                        </p:tgtEl>
                                      </p:cBhvr>
                                    </p:animEffect>
                                  </p:childTnLst>
                                </p:cTn>
                              </p:par>
                            </p:childTnLst>
                          </p:cTn>
                        </p:par>
                        <p:par>
                          <p:cTn id="31" fill="hold">
                            <p:stCondLst>
                              <p:cond delay="3000"/>
                            </p:stCondLst>
                            <p:childTnLst>
                              <p:par>
                                <p:cTn id="32" presetID="12" presetClass="entr" presetSubtype="8" fill="hold" nodeType="afterEffect">
                                  <p:stCondLst>
                                    <p:cond delay="0"/>
                                  </p:stCondLst>
                                  <p:childTnLst>
                                    <p:set>
                                      <p:cBhvr>
                                        <p:cTn id="33" dur="1" fill="hold">
                                          <p:stCondLst>
                                            <p:cond delay="0"/>
                                          </p:stCondLst>
                                        </p:cTn>
                                        <p:tgtEl>
                                          <p:spTgt spid="46"/>
                                        </p:tgtEl>
                                        <p:attrNameLst>
                                          <p:attrName>style.visibility</p:attrName>
                                        </p:attrNameLst>
                                      </p:cBhvr>
                                      <p:to>
                                        <p:strVal val="visible"/>
                                      </p:to>
                                    </p:set>
                                    <p:anim calcmode="lin" valueType="num">
                                      <p:cBhvr additive="base">
                                        <p:cTn id="34" dur="500"/>
                                        <p:tgtEl>
                                          <p:spTgt spid="46"/>
                                        </p:tgtEl>
                                        <p:attrNameLst>
                                          <p:attrName>ppt_x</p:attrName>
                                        </p:attrNameLst>
                                      </p:cBhvr>
                                      <p:tavLst>
                                        <p:tav tm="0">
                                          <p:val>
                                            <p:strVal val="#ppt_x-#ppt_w*1.125000"/>
                                          </p:val>
                                        </p:tav>
                                        <p:tav tm="100000">
                                          <p:val>
                                            <p:strVal val="#ppt_x"/>
                                          </p:val>
                                        </p:tav>
                                      </p:tavLst>
                                    </p:anim>
                                    <p:animEffect transition="in" filter="wipe(right)">
                                      <p:cBhvr>
                                        <p:cTn id="35" dur="500"/>
                                        <p:tgtEl>
                                          <p:spTgt spid="46"/>
                                        </p:tgtEl>
                                      </p:cBhvr>
                                    </p:animEffect>
                                  </p:childTnLst>
                                </p:cTn>
                              </p:par>
                            </p:childTnLst>
                          </p:cTn>
                        </p:par>
                        <p:par>
                          <p:cTn id="36" fill="hold">
                            <p:stCondLst>
                              <p:cond delay="3500"/>
                            </p:stCondLst>
                            <p:childTnLst>
                              <p:par>
                                <p:cTn id="37" presetID="12" presetClass="entr" presetSubtype="8" fill="hold" nodeType="afterEffect">
                                  <p:stCondLst>
                                    <p:cond delay="0"/>
                                  </p:stCondLst>
                                  <p:childTnLst>
                                    <p:set>
                                      <p:cBhvr>
                                        <p:cTn id="38" dur="1" fill="hold">
                                          <p:stCondLst>
                                            <p:cond delay="0"/>
                                          </p:stCondLst>
                                        </p:cTn>
                                        <p:tgtEl>
                                          <p:spTgt spid="40"/>
                                        </p:tgtEl>
                                        <p:attrNameLst>
                                          <p:attrName>style.visibility</p:attrName>
                                        </p:attrNameLst>
                                      </p:cBhvr>
                                      <p:to>
                                        <p:strVal val="visible"/>
                                      </p:to>
                                    </p:set>
                                    <p:anim calcmode="lin" valueType="num">
                                      <p:cBhvr additive="base">
                                        <p:cTn id="39" dur="500"/>
                                        <p:tgtEl>
                                          <p:spTgt spid="40"/>
                                        </p:tgtEl>
                                        <p:attrNameLst>
                                          <p:attrName>ppt_x</p:attrName>
                                        </p:attrNameLst>
                                      </p:cBhvr>
                                      <p:tavLst>
                                        <p:tav tm="0">
                                          <p:val>
                                            <p:strVal val="#ppt_x-#ppt_w*1.125000"/>
                                          </p:val>
                                        </p:tav>
                                        <p:tav tm="100000">
                                          <p:val>
                                            <p:strVal val="#ppt_x"/>
                                          </p:val>
                                        </p:tav>
                                      </p:tavLst>
                                    </p:anim>
                                    <p:animEffect transition="in" filter="wipe(right)">
                                      <p:cBhvr>
                                        <p:cTn id="40" dur="500"/>
                                        <p:tgtEl>
                                          <p:spTgt spid="40"/>
                                        </p:tgtEl>
                                      </p:cBhvr>
                                    </p:animEffect>
                                  </p:childTnLst>
                                </p:cTn>
                              </p:par>
                            </p:childTnLst>
                          </p:cTn>
                        </p:par>
                        <p:par>
                          <p:cTn id="41" fill="hold">
                            <p:stCondLst>
                              <p:cond delay="4000"/>
                            </p:stCondLst>
                            <p:childTnLst>
                              <p:par>
                                <p:cTn id="42" presetID="12" presetClass="entr" presetSubtype="8" fill="hold" nodeType="afterEffect">
                                  <p:stCondLst>
                                    <p:cond delay="0"/>
                                  </p:stCondLst>
                                  <p:childTnLst>
                                    <p:set>
                                      <p:cBhvr>
                                        <p:cTn id="43" dur="1" fill="hold">
                                          <p:stCondLst>
                                            <p:cond delay="0"/>
                                          </p:stCondLst>
                                        </p:cTn>
                                        <p:tgtEl>
                                          <p:spTgt spid="43"/>
                                        </p:tgtEl>
                                        <p:attrNameLst>
                                          <p:attrName>style.visibility</p:attrName>
                                        </p:attrNameLst>
                                      </p:cBhvr>
                                      <p:to>
                                        <p:strVal val="visible"/>
                                      </p:to>
                                    </p:set>
                                    <p:anim calcmode="lin" valueType="num">
                                      <p:cBhvr additive="base">
                                        <p:cTn id="44" dur="500"/>
                                        <p:tgtEl>
                                          <p:spTgt spid="43"/>
                                        </p:tgtEl>
                                        <p:attrNameLst>
                                          <p:attrName>ppt_x</p:attrName>
                                        </p:attrNameLst>
                                      </p:cBhvr>
                                      <p:tavLst>
                                        <p:tav tm="0">
                                          <p:val>
                                            <p:strVal val="#ppt_x-#ppt_w*1.125000"/>
                                          </p:val>
                                        </p:tav>
                                        <p:tav tm="100000">
                                          <p:val>
                                            <p:strVal val="#ppt_x"/>
                                          </p:val>
                                        </p:tav>
                                      </p:tavLst>
                                    </p:anim>
                                    <p:animEffect transition="in" filter="wipe(right)">
                                      <p:cBhvr>
                                        <p:cTn id="45" dur="500"/>
                                        <p:tgtEl>
                                          <p:spTgt spid="43"/>
                                        </p:tgtEl>
                                      </p:cBhvr>
                                    </p:animEffect>
                                  </p:childTnLst>
                                </p:cTn>
                              </p:par>
                            </p:childTnLst>
                          </p:cTn>
                        </p:par>
                        <p:par>
                          <p:cTn id="46" fill="hold">
                            <p:stCondLst>
                              <p:cond delay="4500"/>
                            </p:stCondLst>
                            <p:childTnLst>
                              <p:par>
                                <p:cTn id="47" presetID="12" presetClass="entr" presetSubtype="8" fill="hold" nodeType="afterEffect">
                                  <p:stCondLst>
                                    <p:cond delay="0"/>
                                  </p:stCondLst>
                                  <p:childTnLst>
                                    <p:set>
                                      <p:cBhvr>
                                        <p:cTn id="48" dur="1" fill="hold">
                                          <p:stCondLst>
                                            <p:cond delay="0"/>
                                          </p:stCondLst>
                                        </p:cTn>
                                        <p:tgtEl>
                                          <p:spTgt spid="36"/>
                                        </p:tgtEl>
                                        <p:attrNameLst>
                                          <p:attrName>style.visibility</p:attrName>
                                        </p:attrNameLst>
                                      </p:cBhvr>
                                      <p:to>
                                        <p:strVal val="visible"/>
                                      </p:to>
                                    </p:set>
                                    <p:anim calcmode="lin" valueType="num">
                                      <p:cBhvr additive="base">
                                        <p:cTn id="49" dur="500"/>
                                        <p:tgtEl>
                                          <p:spTgt spid="36"/>
                                        </p:tgtEl>
                                        <p:attrNameLst>
                                          <p:attrName>ppt_x</p:attrName>
                                        </p:attrNameLst>
                                      </p:cBhvr>
                                      <p:tavLst>
                                        <p:tav tm="0">
                                          <p:val>
                                            <p:strVal val="#ppt_x-#ppt_w*1.125000"/>
                                          </p:val>
                                        </p:tav>
                                        <p:tav tm="100000">
                                          <p:val>
                                            <p:strVal val="#ppt_x"/>
                                          </p:val>
                                        </p:tav>
                                      </p:tavLst>
                                    </p:anim>
                                    <p:animEffect transition="in" filter="wipe(right)">
                                      <p:cBhvr>
                                        <p:cTn id="50" dur="500"/>
                                        <p:tgtEl>
                                          <p:spTgt spid="36"/>
                                        </p:tgtEl>
                                      </p:cBhvr>
                                    </p:animEffect>
                                  </p:childTnLst>
                                </p:cTn>
                              </p:par>
                            </p:childTnLst>
                          </p:cTn>
                        </p:par>
                        <p:par>
                          <p:cTn id="51" fill="hold">
                            <p:stCondLst>
                              <p:cond delay="5000"/>
                            </p:stCondLst>
                            <p:childTnLst>
                              <p:par>
                                <p:cTn id="52" presetID="12" presetClass="entr" presetSubtype="8" fill="hold" nodeType="afterEffect">
                                  <p:stCondLst>
                                    <p:cond delay="0"/>
                                  </p:stCondLst>
                                  <p:childTnLst>
                                    <p:set>
                                      <p:cBhvr>
                                        <p:cTn id="53" dur="1" fill="hold">
                                          <p:stCondLst>
                                            <p:cond delay="0"/>
                                          </p:stCondLst>
                                        </p:cTn>
                                        <p:tgtEl>
                                          <p:spTgt spid="49"/>
                                        </p:tgtEl>
                                        <p:attrNameLst>
                                          <p:attrName>style.visibility</p:attrName>
                                        </p:attrNameLst>
                                      </p:cBhvr>
                                      <p:to>
                                        <p:strVal val="visible"/>
                                      </p:to>
                                    </p:set>
                                    <p:anim calcmode="lin" valueType="num">
                                      <p:cBhvr additive="base">
                                        <p:cTn id="54" dur="500"/>
                                        <p:tgtEl>
                                          <p:spTgt spid="49"/>
                                        </p:tgtEl>
                                        <p:attrNameLst>
                                          <p:attrName>ppt_x</p:attrName>
                                        </p:attrNameLst>
                                      </p:cBhvr>
                                      <p:tavLst>
                                        <p:tav tm="0">
                                          <p:val>
                                            <p:strVal val="#ppt_x-#ppt_w*1.125000"/>
                                          </p:val>
                                        </p:tav>
                                        <p:tav tm="100000">
                                          <p:val>
                                            <p:strVal val="#ppt_x"/>
                                          </p:val>
                                        </p:tav>
                                      </p:tavLst>
                                    </p:anim>
                                    <p:animEffect transition="in" filter="wipe(right)">
                                      <p:cBhvr>
                                        <p:cTn id="55" dur="500"/>
                                        <p:tgtEl>
                                          <p:spTgt spid="49"/>
                                        </p:tgtEl>
                                      </p:cBhvr>
                                    </p:animEffect>
                                  </p:childTnLst>
                                </p:cTn>
                              </p:par>
                            </p:childTnLst>
                          </p:cTn>
                        </p:par>
                        <p:par>
                          <p:cTn id="56" fill="hold">
                            <p:stCondLst>
                              <p:cond delay="5500"/>
                            </p:stCondLst>
                            <p:childTnLst>
                              <p:par>
                                <p:cTn id="57" presetID="12" presetClass="entr" presetSubtype="8" fill="hold" nodeType="afterEffect">
                                  <p:stCondLst>
                                    <p:cond delay="0"/>
                                  </p:stCondLst>
                                  <p:childTnLst>
                                    <p:set>
                                      <p:cBhvr>
                                        <p:cTn id="58" dur="1" fill="hold">
                                          <p:stCondLst>
                                            <p:cond delay="0"/>
                                          </p:stCondLst>
                                        </p:cTn>
                                        <p:tgtEl>
                                          <p:spTgt spid="52"/>
                                        </p:tgtEl>
                                        <p:attrNameLst>
                                          <p:attrName>style.visibility</p:attrName>
                                        </p:attrNameLst>
                                      </p:cBhvr>
                                      <p:to>
                                        <p:strVal val="visible"/>
                                      </p:to>
                                    </p:set>
                                    <p:anim calcmode="lin" valueType="num">
                                      <p:cBhvr additive="base">
                                        <p:cTn id="59" dur="500"/>
                                        <p:tgtEl>
                                          <p:spTgt spid="52"/>
                                        </p:tgtEl>
                                        <p:attrNameLst>
                                          <p:attrName>ppt_x</p:attrName>
                                        </p:attrNameLst>
                                      </p:cBhvr>
                                      <p:tavLst>
                                        <p:tav tm="0">
                                          <p:val>
                                            <p:strVal val="#ppt_x-#ppt_w*1.125000"/>
                                          </p:val>
                                        </p:tav>
                                        <p:tav tm="100000">
                                          <p:val>
                                            <p:strVal val="#ppt_x"/>
                                          </p:val>
                                        </p:tav>
                                      </p:tavLst>
                                    </p:anim>
                                    <p:animEffect transition="in" filter="wipe(right)">
                                      <p:cBhvr>
                                        <p:cTn id="60" dur="500"/>
                                        <p:tgtEl>
                                          <p:spTgt spid="52"/>
                                        </p:tgtEl>
                                      </p:cBhvr>
                                    </p:animEffect>
                                  </p:childTnLst>
                                </p:cTn>
                              </p:par>
                            </p:childTnLst>
                          </p:cTn>
                        </p:par>
                        <p:par>
                          <p:cTn id="61" fill="hold">
                            <p:stCondLst>
                              <p:cond delay="6000"/>
                            </p:stCondLst>
                            <p:childTnLst>
                              <p:par>
                                <p:cTn id="62" presetID="12" presetClass="entr" presetSubtype="8" fill="hold" nodeType="afterEffect">
                                  <p:stCondLst>
                                    <p:cond delay="0"/>
                                  </p:stCondLst>
                                  <p:childTnLst>
                                    <p:set>
                                      <p:cBhvr>
                                        <p:cTn id="63" dur="1" fill="hold">
                                          <p:stCondLst>
                                            <p:cond delay="0"/>
                                          </p:stCondLst>
                                        </p:cTn>
                                        <p:tgtEl>
                                          <p:spTgt spid="37"/>
                                        </p:tgtEl>
                                        <p:attrNameLst>
                                          <p:attrName>style.visibility</p:attrName>
                                        </p:attrNameLst>
                                      </p:cBhvr>
                                      <p:to>
                                        <p:strVal val="visible"/>
                                      </p:to>
                                    </p:set>
                                    <p:anim calcmode="lin" valueType="num">
                                      <p:cBhvr additive="base">
                                        <p:cTn id="64" dur="500"/>
                                        <p:tgtEl>
                                          <p:spTgt spid="37"/>
                                        </p:tgtEl>
                                        <p:attrNameLst>
                                          <p:attrName>ppt_x</p:attrName>
                                        </p:attrNameLst>
                                      </p:cBhvr>
                                      <p:tavLst>
                                        <p:tav tm="0">
                                          <p:val>
                                            <p:strVal val="#ppt_x-#ppt_w*1.125000"/>
                                          </p:val>
                                        </p:tav>
                                        <p:tav tm="100000">
                                          <p:val>
                                            <p:strVal val="#ppt_x"/>
                                          </p:val>
                                        </p:tav>
                                      </p:tavLst>
                                    </p:anim>
                                    <p:animEffect transition="in" filter="wipe(right)">
                                      <p:cBhvr>
                                        <p:cTn id="65"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BCE2F27-1948-4AAF-B7D2-B7B4F23C2784}"/>
              </a:ext>
            </a:extLst>
          </p:cNvPr>
          <p:cNvSpPr/>
          <p:nvPr/>
        </p:nvSpPr>
        <p:spPr>
          <a:xfrm>
            <a:off x="911214" y="1714603"/>
            <a:ext cx="10369571" cy="458459"/>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a:t>【实例</a:t>
            </a:r>
            <a:r>
              <a:rPr lang="en-US" altLang="zh-CN" b="1"/>
              <a:t>10-4</a:t>
            </a:r>
            <a:r>
              <a:rPr lang="zh-CN" altLang="zh-CN" b="1"/>
              <a:t>】：</a:t>
            </a:r>
            <a:r>
              <a:rPr lang="zh-CN" altLang="zh-CN"/>
              <a:t>使用</a:t>
            </a:r>
            <a:r>
              <a:rPr lang="en-US" altLang="zh-CN"/>
              <a:t>SET</a:t>
            </a:r>
            <a:r>
              <a:rPr lang="zh-CN" altLang="zh-CN"/>
              <a:t>语句对用户变量</a:t>
            </a:r>
            <a:r>
              <a:rPr lang="en-US" altLang="zh-CN"/>
              <a:t>@i</a:t>
            </a:r>
            <a:r>
              <a:rPr lang="zh-CN" altLang="zh-CN"/>
              <a:t>赋值并查看结果</a:t>
            </a:r>
            <a:r>
              <a:rPr lang="zh-CN" altLang="en-US"/>
              <a:t>。</a:t>
            </a:r>
            <a:endParaRPr lang="zh-CN" altLang="zh-CN"/>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1949573" cy="523220"/>
          </a:xfrm>
          <a:prstGeom prst="rect">
            <a:avLst/>
          </a:prstGeom>
          <a:noFill/>
        </p:spPr>
        <p:txBody>
          <a:bodyPr wrap="none" rtlCol="0">
            <a:spAutoFit/>
            <a:scene3d>
              <a:camera prst="orthographicFront"/>
              <a:lightRig rig="threePt" dir="t"/>
            </a:scene3d>
            <a:sp3d contourW="12700"/>
          </a:bodyPr>
          <a:lstStyle/>
          <a:p>
            <a:pPr lvl="0">
              <a:defRPr/>
            </a:pPr>
            <a:r>
              <a:rPr lang="en-US" altLang="zh-CN" sz="2800" b="1">
                <a:solidFill>
                  <a:srgbClr val="228EB0"/>
                </a:solidFill>
                <a:latin typeface="+mn-ea"/>
              </a:rPr>
              <a:t>2 </a:t>
            </a:r>
            <a:r>
              <a:rPr lang="zh-CN" altLang="en-US" sz="2800" b="1">
                <a:solidFill>
                  <a:srgbClr val="228EB0"/>
                </a:solidFill>
                <a:latin typeface="+mn-ea"/>
              </a:rPr>
              <a:t>用户变量</a:t>
            </a:r>
            <a:endParaRPr lang="zh-CN" altLang="en-US" sz="2800" b="1" dirty="0">
              <a:solidFill>
                <a:srgbClr val="228EB0"/>
              </a:solidFill>
              <a:latin typeface="+mn-ea"/>
            </a:endParaRPr>
          </a:p>
        </p:txBody>
      </p:sp>
      <p:pic>
        <p:nvPicPr>
          <p:cNvPr id="8" name="图片 7">
            <a:extLst>
              <a:ext uri="{FF2B5EF4-FFF2-40B4-BE49-F238E27FC236}">
                <a16:creationId xmlns:a16="http://schemas.microsoft.com/office/drawing/2014/main" id="{A62CAB96-8EA9-4E7F-9FAE-9644F3AB12DC}"/>
              </a:ext>
            </a:extLst>
          </p:cNvPr>
          <p:cNvPicPr>
            <a:picLocks noChangeAspect="1"/>
          </p:cNvPicPr>
          <p:nvPr/>
        </p:nvPicPr>
        <p:blipFill>
          <a:blip r:embed="rId3"/>
          <a:stretch>
            <a:fillRect/>
          </a:stretch>
        </p:blipFill>
        <p:spPr>
          <a:xfrm>
            <a:off x="4370998" y="2631760"/>
            <a:ext cx="3450000" cy="528572"/>
          </a:xfrm>
          <a:prstGeom prst="rect">
            <a:avLst/>
          </a:prstGeom>
        </p:spPr>
      </p:pic>
      <p:pic>
        <p:nvPicPr>
          <p:cNvPr id="9" name="图片 8">
            <a:extLst>
              <a:ext uri="{FF2B5EF4-FFF2-40B4-BE49-F238E27FC236}">
                <a16:creationId xmlns:a16="http://schemas.microsoft.com/office/drawing/2014/main" id="{73A4F90D-1AE3-4526-8F4F-A7FC9C7A1C68}"/>
              </a:ext>
            </a:extLst>
          </p:cNvPr>
          <p:cNvPicPr>
            <a:picLocks noChangeAspect="1"/>
          </p:cNvPicPr>
          <p:nvPr/>
        </p:nvPicPr>
        <p:blipFill>
          <a:blip r:embed="rId4"/>
          <a:stretch>
            <a:fillRect/>
          </a:stretch>
        </p:blipFill>
        <p:spPr>
          <a:xfrm>
            <a:off x="5314900" y="3358315"/>
            <a:ext cx="1562197" cy="521429"/>
          </a:xfrm>
          <a:prstGeom prst="rect">
            <a:avLst/>
          </a:prstGeom>
        </p:spPr>
      </p:pic>
      <p:pic>
        <p:nvPicPr>
          <p:cNvPr id="12" name="图片 11">
            <a:extLst>
              <a:ext uri="{FF2B5EF4-FFF2-40B4-BE49-F238E27FC236}">
                <a16:creationId xmlns:a16="http://schemas.microsoft.com/office/drawing/2014/main" id="{2AAF21F7-E654-4838-A066-4A4FA5D8E1F5}"/>
              </a:ext>
            </a:extLst>
          </p:cNvPr>
          <p:cNvPicPr>
            <a:picLocks noChangeAspect="1"/>
          </p:cNvPicPr>
          <p:nvPr/>
        </p:nvPicPr>
        <p:blipFill>
          <a:blip r:embed="rId5"/>
          <a:stretch>
            <a:fillRect/>
          </a:stretch>
        </p:blipFill>
        <p:spPr>
          <a:xfrm>
            <a:off x="5314899" y="4148007"/>
            <a:ext cx="1562198" cy="500000"/>
          </a:xfrm>
          <a:prstGeom prst="rect">
            <a:avLst/>
          </a:prstGeom>
        </p:spPr>
      </p:pic>
    </p:spTree>
    <p:extLst>
      <p:ext uri="{BB962C8B-B14F-4D97-AF65-F5344CB8AC3E}">
        <p14:creationId xmlns:p14="http://schemas.microsoft.com/office/powerpoint/2010/main" val="182992389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left)">
                                      <p:cBhvr>
                                        <p:cTn id="21" dur="500"/>
                                        <p:tgtEl>
                                          <p:spTgt spid="8"/>
                                        </p:tgtEl>
                                      </p:cBhvr>
                                    </p:animEffect>
                                  </p:childTnLst>
                                </p:cTn>
                              </p:par>
                            </p:childTnLst>
                          </p:cTn>
                        </p:par>
                        <p:par>
                          <p:cTn id="22" fill="hold">
                            <p:stCondLst>
                              <p:cond delay="2500"/>
                            </p:stCondLst>
                            <p:childTnLst>
                              <p:par>
                                <p:cTn id="23" presetID="22" presetClass="entr" presetSubtype="8" fill="hold"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childTnLst>
                          </p:cTn>
                        </p:par>
                        <p:par>
                          <p:cTn id="26" fill="hold">
                            <p:stCondLst>
                              <p:cond delay="3000"/>
                            </p:stCondLst>
                            <p:childTnLst>
                              <p:par>
                                <p:cTn id="27" presetID="22" presetClass="entr" presetSubtype="8" fill="hold"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wipe(left)">
                                      <p:cBhvr>
                                        <p:cTn id="2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BCE2F27-1948-4AAF-B7D2-B7B4F23C2784}"/>
              </a:ext>
            </a:extLst>
          </p:cNvPr>
          <p:cNvSpPr/>
          <p:nvPr/>
        </p:nvSpPr>
        <p:spPr>
          <a:xfrm>
            <a:off x="911214" y="1629085"/>
            <a:ext cx="10369571" cy="458459"/>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a:t>【实例</a:t>
            </a:r>
            <a:r>
              <a:rPr lang="en-US" altLang="zh-CN" b="1"/>
              <a:t>10-5</a:t>
            </a:r>
            <a:r>
              <a:rPr lang="zh-CN" altLang="zh-CN" b="1"/>
              <a:t>】：</a:t>
            </a:r>
            <a:r>
              <a:rPr lang="zh-CN" altLang="zh-CN"/>
              <a:t>利用赋值符号</a:t>
            </a:r>
            <a:r>
              <a:rPr lang="en-US" altLang="zh-CN"/>
              <a:t>“:=”</a:t>
            </a:r>
            <a:r>
              <a:rPr lang="zh-CN" altLang="zh-CN"/>
              <a:t>通过</a:t>
            </a:r>
            <a:r>
              <a:rPr lang="en-US" altLang="zh-CN"/>
              <a:t>SELECT</a:t>
            </a:r>
            <a:r>
              <a:rPr lang="zh-CN" altLang="zh-CN"/>
              <a:t>语句对用户变量</a:t>
            </a:r>
            <a:r>
              <a:rPr lang="en-US" altLang="zh-CN"/>
              <a:t>@name</a:t>
            </a:r>
            <a:r>
              <a:rPr lang="zh-CN" altLang="zh-CN"/>
              <a:t>赋值并查看结果</a:t>
            </a:r>
            <a:r>
              <a:rPr lang="zh-CN" altLang="en-US"/>
              <a:t>。</a:t>
            </a:r>
            <a:endParaRPr lang="zh-CN" altLang="zh-CN"/>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1949573" cy="523220"/>
          </a:xfrm>
          <a:prstGeom prst="rect">
            <a:avLst/>
          </a:prstGeom>
          <a:noFill/>
        </p:spPr>
        <p:txBody>
          <a:bodyPr wrap="none" rtlCol="0">
            <a:spAutoFit/>
            <a:scene3d>
              <a:camera prst="orthographicFront"/>
              <a:lightRig rig="threePt" dir="t"/>
            </a:scene3d>
            <a:sp3d contourW="12700"/>
          </a:bodyPr>
          <a:lstStyle/>
          <a:p>
            <a:pPr lvl="0">
              <a:defRPr/>
            </a:pPr>
            <a:r>
              <a:rPr lang="en-US" altLang="zh-CN" sz="2800" b="1">
                <a:solidFill>
                  <a:srgbClr val="228EB0"/>
                </a:solidFill>
                <a:latin typeface="+mn-ea"/>
              </a:rPr>
              <a:t>2 </a:t>
            </a:r>
            <a:r>
              <a:rPr lang="zh-CN" altLang="en-US" sz="2800" b="1">
                <a:solidFill>
                  <a:srgbClr val="228EB0"/>
                </a:solidFill>
                <a:latin typeface="+mn-ea"/>
              </a:rPr>
              <a:t>用户变量</a:t>
            </a:r>
            <a:endParaRPr lang="zh-CN" altLang="en-US" sz="2800" b="1" dirty="0">
              <a:solidFill>
                <a:srgbClr val="228EB0"/>
              </a:solidFill>
              <a:latin typeface="+mn-ea"/>
            </a:endParaRPr>
          </a:p>
        </p:txBody>
      </p:sp>
      <p:pic>
        <p:nvPicPr>
          <p:cNvPr id="4" name="图片 3">
            <a:extLst>
              <a:ext uri="{FF2B5EF4-FFF2-40B4-BE49-F238E27FC236}">
                <a16:creationId xmlns:a16="http://schemas.microsoft.com/office/drawing/2014/main" id="{60422000-CECA-4DF0-9976-841F84E3B041}"/>
              </a:ext>
            </a:extLst>
          </p:cNvPr>
          <p:cNvPicPr>
            <a:picLocks noChangeAspect="1"/>
          </p:cNvPicPr>
          <p:nvPr/>
        </p:nvPicPr>
        <p:blipFill>
          <a:blip r:embed="rId3"/>
          <a:stretch>
            <a:fillRect/>
          </a:stretch>
        </p:blipFill>
        <p:spPr>
          <a:xfrm>
            <a:off x="3810283" y="2471185"/>
            <a:ext cx="4571429" cy="514286"/>
          </a:xfrm>
          <a:prstGeom prst="rect">
            <a:avLst/>
          </a:prstGeom>
        </p:spPr>
      </p:pic>
      <p:pic>
        <p:nvPicPr>
          <p:cNvPr id="5" name="图片 4">
            <a:extLst>
              <a:ext uri="{FF2B5EF4-FFF2-40B4-BE49-F238E27FC236}">
                <a16:creationId xmlns:a16="http://schemas.microsoft.com/office/drawing/2014/main" id="{6C5380A6-3056-4DE1-80FD-AE36B5B09884}"/>
              </a:ext>
            </a:extLst>
          </p:cNvPr>
          <p:cNvPicPr>
            <a:picLocks noChangeAspect="1"/>
          </p:cNvPicPr>
          <p:nvPr/>
        </p:nvPicPr>
        <p:blipFill>
          <a:blip r:embed="rId4"/>
          <a:stretch>
            <a:fillRect/>
          </a:stretch>
        </p:blipFill>
        <p:spPr>
          <a:xfrm>
            <a:off x="4795997" y="3158076"/>
            <a:ext cx="2600000" cy="1521428"/>
          </a:xfrm>
          <a:prstGeom prst="rect">
            <a:avLst/>
          </a:prstGeom>
        </p:spPr>
      </p:pic>
      <p:pic>
        <p:nvPicPr>
          <p:cNvPr id="6" name="图片 5">
            <a:extLst>
              <a:ext uri="{FF2B5EF4-FFF2-40B4-BE49-F238E27FC236}">
                <a16:creationId xmlns:a16="http://schemas.microsoft.com/office/drawing/2014/main" id="{02E4DCC7-E5AE-44DD-BBCD-528EFDA5B3CC}"/>
              </a:ext>
            </a:extLst>
          </p:cNvPr>
          <p:cNvPicPr>
            <a:picLocks noChangeAspect="1"/>
          </p:cNvPicPr>
          <p:nvPr/>
        </p:nvPicPr>
        <p:blipFill>
          <a:blip r:embed="rId5"/>
          <a:stretch>
            <a:fillRect/>
          </a:stretch>
        </p:blipFill>
        <p:spPr>
          <a:xfrm>
            <a:off x="5410283" y="5524714"/>
            <a:ext cx="1371428" cy="500000"/>
          </a:xfrm>
          <a:prstGeom prst="rect">
            <a:avLst/>
          </a:prstGeom>
        </p:spPr>
      </p:pic>
      <p:pic>
        <p:nvPicPr>
          <p:cNvPr id="7" name="图片 6">
            <a:extLst>
              <a:ext uri="{FF2B5EF4-FFF2-40B4-BE49-F238E27FC236}">
                <a16:creationId xmlns:a16="http://schemas.microsoft.com/office/drawing/2014/main" id="{EB0DC37A-68CF-41D1-88E2-EAD5A1786C14}"/>
              </a:ext>
            </a:extLst>
          </p:cNvPr>
          <p:cNvPicPr>
            <a:picLocks noChangeAspect="1"/>
          </p:cNvPicPr>
          <p:nvPr/>
        </p:nvPicPr>
        <p:blipFill>
          <a:blip r:embed="rId6"/>
          <a:stretch>
            <a:fillRect/>
          </a:stretch>
        </p:blipFill>
        <p:spPr>
          <a:xfrm>
            <a:off x="5238854" y="4852109"/>
            <a:ext cx="1714286" cy="500000"/>
          </a:xfrm>
          <a:prstGeom prst="rect">
            <a:avLst/>
          </a:prstGeom>
        </p:spPr>
      </p:pic>
    </p:spTree>
    <p:extLst>
      <p:ext uri="{BB962C8B-B14F-4D97-AF65-F5344CB8AC3E}">
        <p14:creationId xmlns:p14="http://schemas.microsoft.com/office/powerpoint/2010/main" val="5653025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childTnLst>
                          </p:cTn>
                        </p:par>
                        <p:par>
                          <p:cTn id="22" fill="hold">
                            <p:stCondLst>
                              <p:cond delay="2500"/>
                            </p:stCondLst>
                            <p:childTnLst>
                              <p:par>
                                <p:cTn id="23" presetID="22" presetClass="entr" presetSubtype="8"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left)">
                                      <p:cBhvr>
                                        <p:cTn id="25" dur="500"/>
                                        <p:tgtEl>
                                          <p:spTgt spid="5"/>
                                        </p:tgtEl>
                                      </p:cBhvr>
                                    </p:animEffect>
                                  </p:childTnLst>
                                </p:cTn>
                              </p:par>
                            </p:childTnLst>
                          </p:cTn>
                        </p:par>
                        <p:par>
                          <p:cTn id="26" fill="hold">
                            <p:stCondLst>
                              <p:cond delay="3000"/>
                            </p:stCondLst>
                            <p:childTnLst>
                              <p:par>
                                <p:cTn id="27" presetID="22" presetClass="entr" presetSubtype="8" fill="hold"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left)">
                                      <p:cBhvr>
                                        <p:cTn id="29" dur="500"/>
                                        <p:tgtEl>
                                          <p:spTgt spid="7"/>
                                        </p:tgtEl>
                                      </p:cBhvr>
                                    </p:animEffect>
                                  </p:childTnLst>
                                </p:cTn>
                              </p:par>
                            </p:childTnLst>
                          </p:cTn>
                        </p:par>
                        <p:par>
                          <p:cTn id="30" fill="hold">
                            <p:stCondLst>
                              <p:cond delay="3500"/>
                            </p:stCondLst>
                            <p:childTnLst>
                              <p:par>
                                <p:cTn id="31" presetID="22" presetClass="entr" presetSubtype="8" fill="hold"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ipe(left)">
                                      <p:cBhvr>
                                        <p:cTn id="3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BCE2F27-1948-4AAF-B7D2-B7B4F23C2784}"/>
              </a:ext>
            </a:extLst>
          </p:cNvPr>
          <p:cNvSpPr/>
          <p:nvPr/>
        </p:nvSpPr>
        <p:spPr>
          <a:xfrm>
            <a:off x="911214" y="1629085"/>
            <a:ext cx="10369571" cy="458459"/>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a:t>【实例</a:t>
            </a:r>
            <a:r>
              <a:rPr lang="en-US" altLang="zh-CN" b="1"/>
              <a:t>10-6</a:t>
            </a:r>
            <a:r>
              <a:rPr lang="zh-CN" altLang="zh-CN" b="1"/>
              <a:t>】：</a:t>
            </a:r>
            <a:r>
              <a:rPr lang="zh-CN" altLang="zh-CN"/>
              <a:t>通过</a:t>
            </a:r>
            <a:r>
              <a:rPr lang="en-US" altLang="zh-CN"/>
              <a:t>SELECT…INTO</a:t>
            </a:r>
            <a:r>
              <a:rPr lang="zh-CN" altLang="zh-CN"/>
              <a:t>语句对用户变量</a:t>
            </a:r>
            <a:r>
              <a:rPr lang="en-US" altLang="zh-CN"/>
              <a:t>@stu_name</a:t>
            </a:r>
            <a:r>
              <a:rPr lang="zh-CN" altLang="zh-CN"/>
              <a:t>和</a:t>
            </a:r>
            <a:r>
              <a:rPr lang="en-US" altLang="zh-CN"/>
              <a:t>@stu_class</a:t>
            </a:r>
            <a:r>
              <a:rPr lang="zh-CN" altLang="zh-CN"/>
              <a:t>赋值并查看结果</a:t>
            </a:r>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1949573" cy="523220"/>
          </a:xfrm>
          <a:prstGeom prst="rect">
            <a:avLst/>
          </a:prstGeom>
          <a:noFill/>
        </p:spPr>
        <p:txBody>
          <a:bodyPr wrap="none" rtlCol="0">
            <a:spAutoFit/>
            <a:scene3d>
              <a:camera prst="orthographicFront"/>
              <a:lightRig rig="threePt" dir="t"/>
            </a:scene3d>
            <a:sp3d contourW="12700"/>
          </a:bodyPr>
          <a:lstStyle/>
          <a:p>
            <a:pPr lvl="0">
              <a:defRPr/>
            </a:pPr>
            <a:r>
              <a:rPr lang="en-US" altLang="zh-CN" sz="2800" b="1">
                <a:solidFill>
                  <a:srgbClr val="228EB0"/>
                </a:solidFill>
                <a:latin typeface="+mn-ea"/>
              </a:rPr>
              <a:t>2 </a:t>
            </a:r>
            <a:r>
              <a:rPr lang="zh-CN" altLang="en-US" sz="2800" b="1">
                <a:solidFill>
                  <a:srgbClr val="228EB0"/>
                </a:solidFill>
                <a:latin typeface="+mn-ea"/>
              </a:rPr>
              <a:t>用户变量</a:t>
            </a:r>
            <a:endParaRPr lang="zh-CN" altLang="en-US" sz="2800" b="1" dirty="0">
              <a:solidFill>
                <a:srgbClr val="228EB0"/>
              </a:solidFill>
              <a:latin typeface="+mn-ea"/>
            </a:endParaRPr>
          </a:p>
        </p:txBody>
      </p:sp>
      <p:pic>
        <p:nvPicPr>
          <p:cNvPr id="9" name="图片 8">
            <a:extLst>
              <a:ext uri="{FF2B5EF4-FFF2-40B4-BE49-F238E27FC236}">
                <a16:creationId xmlns:a16="http://schemas.microsoft.com/office/drawing/2014/main" id="{0A9AA2CC-AEFE-42E2-BF53-BE317FA8F890}"/>
              </a:ext>
            </a:extLst>
          </p:cNvPr>
          <p:cNvPicPr>
            <a:picLocks noChangeAspect="1"/>
          </p:cNvPicPr>
          <p:nvPr/>
        </p:nvPicPr>
        <p:blipFill>
          <a:blip r:embed="rId3"/>
          <a:stretch>
            <a:fillRect/>
          </a:stretch>
        </p:blipFill>
        <p:spPr>
          <a:xfrm>
            <a:off x="3076201" y="2577711"/>
            <a:ext cx="6019047" cy="830476"/>
          </a:xfrm>
          <a:prstGeom prst="rect">
            <a:avLst/>
          </a:prstGeom>
        </p:spPr>
      </p:pic>
      <p:pic>
        <p:nvPicPr>
          <p:cNvPr id="11" name="图片 10">
            <a:extLst>
              <a:ext uri="{FF2B5EF4-FFF2-40B4-BE49-F238E27FC236}">
                <a16:creationId xmlns:a16="http://schemas.microsoft.com/office/drawing/2014/main" id="{FB4FEDB8-5170-4B3C-BBC3-4DD8DA842B51}"/>
              </a:ext>
            </a:extLst>
          </p:cNvPr>
          <p:cNvPicPr>
            <a:picLocks noChangeAspect="1"/>
          </p:cNvPicPr>
          <p:nvPr/>
        </p:nvPicPr>
        <p:blipFill>
          <a:blip r:embed="rId4"/>
          <a:stretch>
            <a:fillRect/>
          </a:stretch>
        </p:blipFill>
        <p:spPr>
          <a:xfrm>
            <a:off x="4059057" y="3698711"/>
            <a:ext cx="4053334" cy="563810"/>
          </a:xfrm>
          <a:prstGeom prst="rect">
            <a:avLst/>
          </a:prstGeom>
        </p:spPr>
      </p:pic>
      <p:pic>
        <p:nvPicPr>
          <p:cNvPr id="12" name="图片 11">
            <a:extLst>
              <a:ext uri="{FF2B5EF4-FFF2-40B4-BE49-F238E27FC236}">
                <a16:creationId xmlns:a16="http://schemas.microsoft.com/office/drawing/2014/main" id="{5207B885-F652-42CF-836D-522A3F4BC0AC}"/>
              </a:ext>
            </a:extLst>
          </p:cNvPr>
          <p:cNvPicPr>
            <a:picLocks noChangeAspect="1"/>
          </p:cNvPicPr>
          <p:nvPr/>
        </p:nvPicPr>
        <p:blipFill>
          <a:blip r:embed="rId5"/>
          <a:stretch>
            <a:fillRect/>
          </a:stretch>
        </p:blipFill>
        <p:spPr>
          <a:xfrm>
            <a:off x="4219057" y="4553045"/>
            <a:ext cx="3733334" cy="540952"/>
          </a:xfrm>
          <a:prstGeom prst="rect">
            <a:avLst/>
          </a:prstGeom>
        </p:spPr>
      </p:pic>
    </p:spTree>
    <p:extLst>
      <p:ext uri="{BB962C8B-B14F-4D97-AF65-F5344CB8AC3E}">
        <p14:creationId xmlns:p14="http://schemas.microsoft.com/office/powerpoint/2010/main" val="233430339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left)">
                                      <p:cBhvr>
                                        <p:cTn id="21" dur="500"/>
                                        <p:tgtEl>
                                          <p:spTgt spid="9"/>
                                        </p:tgtEl>
                                      </p:cBhvr>
                                    </p:animEffect>
                                  </p:childTnLst>
                                </p:cTn>
                              </p:par>
                            </p:childTnLst>
                          </p:cTn>
                        </p:par>
                        <p:par>
                          <p:cTn id="22" fill="hold">
                            <p:stCondLst>
                              <p:cond delay="2500"/>
                            </p:stCondLst>
                            <p:childTnLst>
                              <p:par>
                                <p:cTn id="23" presetID="22" presetClass="entr" presetSubtype="8" fill="hold"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left)">
                                      <p:cBhvr>
                                        <p:cTn id="25" dur="500"/>
                                        <p:tgtEl>
                                          <p:spTgt spid="11"/>
                                        </p:tgtEl>
                                      </p:cBhvr>
                                    </p:animEffect>
                                  </p:childTnLst>
                                </p:cTn>
                              </p:par>
                            </p:childTnLst>
                          </p:cTn>
                        </p:par>
                        <p:par>
                          <p:cTn id="26" fill="hold">
                            <p:stCondLst>
                              <p:cond delay="3000"/>
                            </p:stCondLst>
                            <p:childTnLst>
                              <p:par>
                                <p:cTn id="27" presetID="22" presetClass="entr" presetSubtype="8" fill="hold"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wipe(left)">
                                      <p:cBhvr>
                                        <p:cTn id="2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BCE2F27-1948-4AAF-B7D2-B7B4F23C2784}"/>
              </a:ext>
            </a:extLst>
          </p:cNvPr>
          <p:cNvSpPr/>
          <p:nvPr/>
        </p:nvSpPr>
        <p:spPr>
          <a:xfrm>
            <a:off x="911214" y="1458048"/>
            <a:ext cx="10369571" cy="1289456"/>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dirty="0"/>
              <a:t>局部变量与前两类变量的最大区别在于作用范围。具体而言，</a:t>
            </a:r>
            <a:r>
              <a:rPr lang="zh-CN" altLang="zh-CN" b="1" dirty="0">
                <a:solidFill>
                  <a:srgbClr val="0069B8"/>
                </a:solidFill>
              </a:rPr>
              <a:t>局部变量的值仅能在复合语句的</a:t>
            </a:r>
            <a:r>
              <a:rPr lang="en-US" altLang="zh-CN" b="1" dirty="0">
                <a:solidFill>
                  <a:srgbClr val="0069B8"/>
                </a:solidFill>
              </a:rPr>
              <a:t>BEGIN</a:t>
            </a:r>
            <a:r>
              <a:rPr lang="zh-CN" altLang="zh-CN" b="1" dirty="0">
                <a:solidFill>
                  <a:srgbClr val="0069B8"/>
                </a:solidFill>
              </a:rPr>
              <a:t>……</a:t>
            </a:r>
            <a:r>
              <a:rPr lang="en-US" altLang="zh-CN" b="1" dirty="0">
                <a:solidFill>
                  <a:srgbClr val="0069B8"/>
                </a:solidFill>
              </a:rPr>
              <a:t>END</a:t>
            </a:r>
            <a:r>
              <a:rPr lang="zh-CN" altLang="zh-CN" b="1" dirty="0">
                <a:solidFill>
                  <a:srgbClr val="0069B8"/>
                </a:solidFill>
              </a:rPr>
              <a:t>之间才能被获取和修改</a:t>
            </a:r>
            <a:r>
              <a:rPr lang="zh-CN" altLang="zh-CN" dirty="0"/>
              <a:t>，因此，局部变量往往用来保存</a:t>
            </a:r>
            <a:r>
              <a:rPr lang="en-US" altLang="zh-CN" dirty="0"/>
              <a:t>MySQL</a:t>
            </a:r>
            <a:r>
              <a:rPr lang="zh-CN" altLang="zh-CN" dirty="0"/>
              <a:t>语句块中需要操作的数据。局部变量可以通过</a:t>
            </a:r>
            <a:r>
              <a:rPr lang="en-US" altLang="zh-CN" b="1" dirty="0">
                <a:solidFill>
                  <a:srgbClr val="0069B8"/>
                </a:solidFill>
              </a:rPr>
              <a:t>DECLARE</a:t>
            </a:r>
            <a:r>
              <a:rPr lang="zh-CN" altLang="zh-CN" dirty="0"/>
              <a:t>语句进行定义，基本语法格式为：</a:t>
            </a:r>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1949573"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a:solidFill>
                  <a:srgbClr val="228EB0"/>
                </a:solidFill>
                <a:latin typeface="+mn-ea"/>
              </a:rPr>
              <a:t>3 </a:t>
            </a:r>
            <a:r>
              <a:rPr lang="zh-CN" altLang="en-US" sz="2800" b="1">
                <a:solidFill>
                  <a:srgbClr val="228EB0"/>
                </a:solidFill>
                <a:latin typeface="+mn-ea"/>
              </a:rPr>
              <a:t>局部变量</a:t>
            </a:r>
            <a:endParaRPr lang="zh-CN" altLang="en-US" sz="2800" b="1" dirty="0">
              <a:solidFill>
                <a:srgbClr val="228EB0"/>
              </a:solidFill>
              <a:latin typeface="+mn-ea"/>
            </a:endParaRPr>
          </a:p>
        </p:txBody>
      </p:sp>
      <p:sp>
        <p:nvSpPr>
          <p:cNvPr id="11" name="矩形 10">
            <a:extLst>
              <a:ext uri="{FF2B5EF4-FFF2-40B4-BE49-F238E27FC236}">
                <a16:creationId xmlns:a16="http://schemas.microsoft.com/office/drawing/2014/main" id="{293229F3-F349-45DA-9F3B-25154E2B8E50}"/>
              </a:ext>
            </a:extLst>
          </p:cNvPr>
          <p:cNvSpPr/>
          <p:nvPr/>
        </p:nvSpPr>
        <p:spPr>
          <a:xfrm>
            <a:off x="2509096" y="3025198"/>
            <a:ext cx="7173801" cy="497325"/>
          </a:xfrm>
          <a:prstGeom prst="rect">
            <a:avLst/>
          </a:prstGeom>
          <a:solidFill>
            <a:schemeClr val="accent1">
              <a:lumMod val="20000"/>
              <a:lumOff val="80000"/>
            </a:schemeClr>
          </a:solidFill>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r>
              <a:rPr lang="en-US" altLang="zh-CN" sz="1600" b="1"/>
              <a:t>DECLARE &lt;</a:t>
            </a:r>
            <a:r>
              <a:rPr lang="zh-CN" altLang="zh-CN" sz="1600" b="1"/>
              <a:t>变量名</a:t>
            </a:r>
            <a:r>
              <a:rPr lang="en-US" altLang="zh-CN" sz="1600" b="1"/>
              <a:t>&gt; &lt;</a:t>
            </a:r>
            <a:r>
              <a:rPr lang="zh-CN" altLang="zh-CN" sz="1600" b="1"/>
              <a:t>数据类型</a:t>
            </a:r>
            <a:r>
              <a:rPr lang="en-US" altLang="zh-CN" sz="1600" b="1"/>
              <a:t>&gt; [DEFAULT &lt;</a:t>
            </a:r>
            <a:r>
              <a:rPr lang="zh-CN" altLang="zh-CN" sz="1600" b="1"/>
              <a:t>默认值</a:t>
            </a:r>
            <a:r>
              <a:rPr lang="en-US" altLang="zh-CN" sz="1600" b="1"/>
              <a:t>&gt;]</a:t>
            </a:r>
            <a:endParaRPr lang="zh-CN" altLang="zh-CN" sz="1600" b="1"/>
          </a:p>
        </p:txBody>
      </p:sp>
      <p:sp>
        <p:nvSpPr>
          <p:cNvPr id="14" name="矩形 13">
            <a:extLst>
              <a:ext uri="{FF2B5EF4-FFF2-40B4-BE49-F238E27FC236}">
                <a16:creationId xmlns:a16="http://schemas.microsoft.com/office/drawing/2014/main" id="{1E974D76-B152-4B23-B7AC-91BB2819B17D}"/>
              </a:ext>
            </a:extLst>
          </p:cNvPr>
          <p:cNvSpPr/>
          <p:nvPr/>
        </p:nvSpPr>
        <p:spPr>
          <a:xfrm>
            <a:off x="911212" y="3800218"/>
            <a:ext cx="10369571" cy="2120452"/>
          </a:xfrm>
          <a:prstGeom prst="rect">
            <a:avLst/>
          </a:prstGeom>
        </p:spPr>
        <p:txBody>
          <a:bodyPr wrap="square">
            <a:spAutoFit/>
            <a:scene3d>
              <a:camera prst="orthographicFront"/>
              <a:lightRig rig="threePt" dir="t"/>
            </a:scene3d>
            <a:sp3d contourW="12700"/>
          </a:bodyPr>
          <a:lstStyle/>
          <a:p>
            <a:pPr marL="285750" lvl="0" indent="-285750" algn="just">
              <a:lnSpc>
                <a:spcPct val="150000"/>
              </a:lnSpc>
              <a:buFont typeface="Arial" panose="020B0604020202020204" pitchFamily="34" charset="0"/>
              <a:buChar char="•"/>
            </a:pPr>
            <a:r>
              <a:rPr lang="en-US" altLang="zh-CN" b="1" dirty="0"/>
              <a:t>&lt;</a:t>
            </a:r>
            <a:r>
              <a:rPr lang="zh-CN" altLang="zh-CN" b="1" dirty="0"/>
              <a:t>变量名</a:t>
            </a:r>
            <a:r>
              <a:rPr lang="en-US" altLang="zh-CN" b="1" dirty="0"/>
              <a:t>&gt;</a:t>
            </a:r>
            <a:r>
              <a:rPr lang="zh-CN" altLang="zh-CN" b="1" dirty="0"/>
              <a:t>：</a:t>
            </a:r>
            <a:r>
              <a:rPr lang="zh-CN" altLang="zh-CN" dirty="0"/>
              <a:t>指局部变量的名称。一条</a:t>
            </a:r>
            <a:r>
              <a:rPr lang="en-US" altLang="zh-CN" dirty="0"/>
              <a:t>DECLARE</a:t>
            </a:r>
            <a:r>
              <a:rPr lang="zh-CN" altLang="zh-CN" dirty="0"/>
              <a:t>语句可以同时出现多个变量名，同时定义多个局部变量。</a:t>
            </a:r>
          </a:p>
          <a:p>
            <a:pPr marL="285750" lvl="0" indent="-285750" algn="just">
              <a:lnSpc>
                <a:spcPct val="150000"/>
              </a:lnSpc>
              <a:buFont typeface="Arial" panose="020B0604020202020204" pitchFamily="34" charset="0"/>
              <a:buChar char="•"/>
            </a:pPr>
            <a:r>
              <a:rPr lang="en-US" altLang="zh-CN" b="1" dirty="0"/>
              <a:t>&lt;</a:t>
            </a:r>
            <a:r>
              <a:rPr lang="zh-CN" altLang="zh-CN" b="1" dirty="0"/>
              <a:t>数据类型</a:t>
            </a:r>
            <a:r>
              <a:rPr lang="en-US" altLang="zh-CN" b="1" dirty="0"/>
              <a:t>&gt;</a:t>
            </a:r>
            <a:r>
              <a:rPr lang="zh-CN" altLang="zh-CN" b="1" dirty="0"/>
              <a:t>：</a:t>
            </a:r>
            <a:r>
              <a:rPr lang="zh-CN" altLang="zh-CN" dirty="0"/>
              <a:t>指定义的局部变量的数据类型。需要注意的是，虽然</a:t>
            </a:r>
            <a:r>
              <a:rPr lang="en-US" altLang="zh-CN" dirty="0"/>
              <a:t>DECLARE</a:t>
            </a:r>
            <a:r>
              <a:rPr lang="zh-CN" altLang="zh-CN" dirty="0"/>
              <a:t>语句中可以同时定义多个局部变量，但是这些局部变量只能共用同一种数据类型。</a:t>
            </a:r>
          </a:p>
          <a:p>
            <a:pPr marL="285750" lvl="0" indent="-285750" algn="just">
              <a:lnSpc>
                <a:spcPct val="150000"/>
              </a:lnSpc>
              <a:buFont typeface="Arial" panose="020B0604020202020204" pitchFamily="34" charset="0"/>
              <a:buChar char="•"/>
            </a:pPr>
            <a:r>
              <a:rPr lang="en-US" altLang="zh-CN" b="1" dirty="0"/>
              <a:t>[DEFAULT &lt;</a:t>
            </a:r>
            <a:r>
              <a:rPr lang="zh-CN" altLang="zh-CN" b="1" dirty="0"/>
              <a:t>默认值</a:t>
            </a:r>
            <a:r>
              <a:rPr lang="en-US" altLang="zh-CN" b="1" dirty="0"/>
              <a:t>&gt;]</a:t>
            </a:r>
            <a:r>
              <a:rPr lang="zh-CN" altLang="zh-CN" b="1" dirty="0"/>
              <a:t>：</a:t>
            </a:r>
            <a:r>
              <a:rPr lang="zh-CN" altLang="zh-CN" dirty="0"/>
              <a:t>用于设置变量的默认值。省略时，局部变量的初始值将被设置为</a:t>
            </a:r>
            <a:r>
              <a:rPr lang="en-US" altLang="zh-CN" dirty="0"/>
              <a:t>NULL</a:t>
            </a:r>
            <a:r>
              <a:rPr lang="zh-CN" altLang="zh-CN" dirty="0"/>
              <a:t>。</a:t>
            </a:r>
          </a:p>
        </p:txBody>
      </p:sp>
    </p:spTree>
    <p:extLst>
      <p:ext uri="{BB962C8B-B14F-4D97-AF65-F5344CB8AC3E}">
        <p14:creationId xmlns:p14="http://schemas.microsoft.com/office/powerpoint/2010/main" val="213314646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left)">
                                      <p:cBhvr>
                                        <p:cTn id="21" dur="500"/>
                                        <p:tgtEl>
                                          <p:spTgt spid="11"/>
                                        </p:tgtEl>
                                      </p:cBhvr>
                                    </p:animEffect>
                                  </p:childTnLst>
                                </p:cTn>
                              </p:par>
                            </p:childTnLst>
                          </p:cTn>
                        </p:par>
                        <p:par>
                          <p:cTn id="22" fill="hold">
                            <p:stCondLst>
                              <p:cond delay="2500"/>
                            </p:stCondLst>
                            <p:childTnLst>
                              <p:par>
                                <p:cTn id="23" presetID="22" presetClass="entr" presetSubtype="1"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wipe(up)">
                                      <p:cBhvr>
                                        <p:cTn id="2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2" grpId="0"/>
      <p:bldP spid="11" grpId="0" animBg="1"/>
      <p:bldP spid="1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3770343" y="2279193"/>
            <a:ext cx="889000" cy="889000"/>
            <a:chOff x="10275888" y="1968952"/>
            <a:chExt cx="889000" cy="889000"/>
          </a:xfrm>
        </p:grpSpPr>
        <p:sp>
          <p:nvSpPr>
            <p:cNvPr id="11" name="椭圆 10"/>
            <p:cNvSpPr/>
            <p:nvPr/>
          </p:nvSpPr>
          <p:spPr>
            <a:xfrm>
              <a:off x="10275888" y="1968952"/>
              <a:ext cx="889000" cy="889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10400428" y="2123009"/>
              <a:ext cx="639919" cy="584775"/>
            </a:xfrm>
            <a:prstGeom prst="rect">
              <a:avLst/>
            </a:prstGeom>
            <a:noFill/>
          </p:spPr>
          <p:txBody>
            <a:bodyPr wrap="none" rtlCol="0">
              <a:spAutoFit/>
              <a:scene3d>
                <a:camera prst="orthographicFront"/>
                <a:lightRig rig="threePt" dir="t"/>
              </a:scene3d>
              <a:sp3d contourW="12700"/>
            </a:bodyPr>
            <a:lstStyle/>
            <a:p>
              <a:pPr algn="ctr"/>
              <a:r>
                <a:rPr lang="en-US" altLang="zh-CN" sz="3200" b="1">
                  <a:solidFill>
                    <a:schemeClr val="bg1"/>
                  </a:solidFill>
                </a:rPr>
                <a:t>03</a:t>
              </a:r>
              <a:endParaRPr lang="zh-CN" altLang="en-US" sz="3200" b="1" dirty="0">
                <a:solidFill>
                  <a:schemeClr val="bg1"/>
                </a:solidFill>
              </a:endParaRPr>
            </a:p>
          </p:txBody>
        </p:sp>
      </p:grpSp>
      <p:grpSp>
        <p:nvGrpSpPr>
          <p:cNvPr id="21" name="组合 20"/>
          <p:cNvGrpSpPr/>
          <p:nvPr/>
        </p:nvGrpSpPr>
        <p:grpSpPr>
          <a:xfrm>
            <a:off x="2813604" y="3470569"/>
            <a:ext cx="2802477" cy="673196"/>
            <a:chOff x="8358097" y="3196524"/>
            <a:chExt cx="2802477" cy="1128019"/>
          </a:xfrm>
        </p:grpSpPr>
        <p:sp>
          <p:nvSpPr>
            <p:cNvPr id="14" name="文本框 13"/>
            <p:cNvSpPr txBox="1"/>
            <p:nvPr/>
          </p:nvSpPr>
          <p:spPr>
            <a:xfrm>
              <a:off x="8358097" y="3196524"/>
              <a:ext cx="2802475" cy="876717"/>
            </a:xfrm>
            <a:prstGeom prst="rect">
              <a:avLst/>
            </a:prstGeom>
            <a:noFill/>
          </p:spPr>
          <p:txBody>
            <a:bodyPr wrap="square" rtlCol="0">
              <a:spAutoFit/>
              <a:scene3d>
                <a:camera prst="orthographicFront"/>
                <a:lightRig rig="threePt" dir="t"/>
              </a:scene3d>
              <a:sp3d contourW="12700"/>
            </a:bodyPr>
            <a:lstStyle/>
            <a:p>
              <a:pPr algn="ctr"/>
              <a:r>
                <a:rPr lang="zh-CN" altLang="en-US" sz="2800"/>
                <a:t>函数</a:t>
              </a:r>
              <a:endParaRPr lang="zh-CN" altLang="en-US" sz="2800" dirty="0"/>
            </a:p>
          </p:txBody>
        </p:sp>
        <p:cxnSp>
          <p:nvCxnSpPr>
            <p:cNvPr id="18" name="直接连接符 17"/>
            <p:cNvCxnSpPr/>
            <p:nvPr/>
          </p:nvCxnSpPr>
          <p:spPr>
            <a:xfrm>
              <a:off x="8358098" y="4324543"/>
              <a:ext cx="2802476"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7" name="淘宝网Chenying0907出品 163"/>
          <p:cNvCxnSpPr>
            <a:cxnSpLocks/>
            <a:stCxn id="24" idx="4"/>
            <a:endCxn id="27" idx="0"/>
          </p:cNvCxnSpPr>
          <p:nvPr/>
        </p:nvCxnSpPr>
        <p:spPr>
          <a:xfrm>
            <a:off x="6931828" y="2761039"/>
            <a:ext cx="0" cy="714777"/>
          </a:xfrm>
          <a:prstGeom prst="line">
            <a:avLst/>
          </a:prstGeom>
          <a:noFill/>
          <a:ln w="6350" cap="flat" cmpd="sng" algn="ctr">
            <a:solidFill>
              <a:sysClr val="windowText" lastClr="000000">
                <a:lumMod val="65000"/>
                <a:lumOff val="35000"/>
              </a:sysClr>
            </a:solidFill>
            <a:prstDash val="solid"/>
            <a:miter lim="800000"/>
          </a:ln>
          <a:effectLst/>
        </p:spPr>
      </p:cxnSp>
      <p:sp>
        <p:nvSpPr>
          <p:cNvPr id="20" name="TextBox 42"/>
          <p:cNvSpPr txBox="1"/>
          <p:nvPr/>
        </p:nvSpPr>
        <p:spPr>
          <a:xfrm>
            <a:off x="7256248" y="2525645"/>
            <a:ext cx="2458440" cy="346239"/>
          </a:xfrm>
          <a:prstGeom prst="rect">
            <a:avLst/>
          </a:prstGeom>
          <a:noFill/>
        </p:spPr>
        <p:txBody>
          <a:bodyPr wrap="square" lIns="68571" tIns="34285" rIns="68571" bIns="34285" rtlCol="0">
            <a:spAutoFit/>
          </a:bodyPr>
          <a:lstStyle/>
          <a:p>
            <a:r>
              <a:rPr lang="zh-CN" altLang="en-US">
                <a:solidFill>
                  <a:prstClr val="black">
                    <a:lumMod val="75000"/>
                    <a:lumOff val="25000"/>
                  </a:prstClr>
                </a:solidFill>
                <a:latin typeface="微软雅黑" panose="020B0503020204020204" pitchFamily="34" charset="-122"/>
                <a:ea typeface="微软雅黑" panose="020B0503020204020204" pitchFamily="34" charset="-122"/>
              </a:rPr>
              <a:t>系统内置函数</a:t>
            </a:r>
            <a:endParaRPr lang="en-US" altLang="zh-CN"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22" name="淘宝网Chenying0907出品 86"/>
          <p:cNvGrpSpPr/>
          <p:nvPr/>
        </p:nvGrpSpPr>
        <p:grpSpPr>
          <a:xfrm>
            <a:off x="6858863" y="2607223"/>
            <a:ext cx="216591" cy="266829"/>
            <a:chOff x="7501951" y="2927402"/>
            <a:chExt cx="2190437" cy="2880512"/>
          </a:xfrm>
          <a:solidFill>
            <a:sysClr val="windowText" lastClr="000000">
              <a:lumMod val="50000"/>
              <a:lumOff val="50000"/>
            </a:sysClr>
          </a:solidFill>
          <a:effectLst/>
        </p:grpSpPr>
        <p:sp>
          <p:nvSpPr>
            <p:cNvPr id="23" name="淘宝网Chenying0907出品 50"/>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w="12700" cap="flat" cmpd="sng" algn="ctr">
              <a:noFill/>
              <a:prstDash val="solid"/>
              <a:miter lim="800000"/>
            </a:ln>
            <a:effectLst>
              <a:softEdge rad="4318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24" name="淘宝网Chenying0907出品 93"/>
            <p:cNvSpPr/>
            <p:nvPr/>
          </p:nvSpPr>
          <p:spPr>
            <a:xfrm>
              <a:off x="7567586" y="3243360"/>
              <a:ext cx="1344545" cy="1344539"/>
            </a:xfrm>
            <a:prstGeom prst="ellipse">
              <a:avLst/>
            </a:prstGeom>
            <a:grpFill/>
            <a:ln w="12700" cap="flat" cmpd="sng" algn="ctr">
              <a:noFill/>
              <a:prstDash val="solid"/>
              <a:miter lim="800000"/>
            </a:ln>
            <a:effectLst>
              <a:outerShdw blurRad="177800" dist="139700" dir="2700000" algn="tl" rotWithShape="0">
                <a:srgbClr val="494949">
                  <a:alpha val="4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grpSp>
      <p:grpSp>
        <p:nvGrpSpPr>
          <p:cNvPr id="25" name="淘宝网Chenying0907出品 95"/>
          <p:cNvGrpSpPr/>
          <p:nvPr/>
        </p:nvGrpSpPr>
        <p:grpSpPr>
          <a:xfrm>
            <a:off x="6858863" y="3446548"/>
            <a:ext cx="216591" cy="266829"/>
            <a:chOff x="7501951" y="2927402"/>
            <a:chExt cx="2190437" cy="2880512"/>
          </a:xfrm>
          <a:solidFill>
            <a:sysClr val="windowText" lastClr="000000">
              <a:lumMod val="50000"/>
              <a:lumOff val="50000"/>
            </a:sysClr>
          </a:solidFill>
          <a:effectLst/>
        </p:grpSpPr>
        <p:sp>
          <p:nvSpPr>
            <p:cNvPr id="26" name="淘宝网Chenying0907出品 50"/>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w="12700" cap="flat" cmpd="sng" algn="ctr">
              <a:noFill/>
              <a:prstDash val="solid"/>
              <a:miter lim="800000"/>
            </a:ln>
            <a:effectLst>
              <a:softEdge rad="4318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27" name="淘宝网Chenying0907出品 97"/>
            <p:cNvSpPr/>
            <p:nvPr/>
          </p:nvSpPr>
          <p:spPr>
            <a:xfrm>
              <a:off x="7567586" y="3243360"/>
              <a:ext cx="1344545" cy="1344539"/>
            </a:xfrm>
            <a:prstGeom prst="ellipse">
              <a:avLst/>
            </a:prstGeom>
            <a:grpFill/>
            <a:ln w="12700" cap="flat" cmpd="sng" algn="ctr">
              <a:noFill/>
              <a:prstDash val="solid"/>
              <a:miter lim="800000"/>
            </a:ln>
            <a:effectLst>
              <a:outerShdw blurRad="177800" dist="139700" dir="2700000" algn="tl" rotWithShape="0">
                <a:srgbClr val="494949">
                  <a:alpha val="4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grpSp>
      <p:sp>
        <p:nvSpPr>
          <p:cNvPr id="43" name="淘宝网Chenying0907出品 1"/>
          <p:cNvSpPr/>
          <p:nvPr/>
        </p:nvSpPr>
        <p:spPr>
          <a:xfrm>
            <a:off x="7256248" y="3324968"/>
            <a:ext cx="1800493" cy="369332"/>
          </a:xfrm>
          <a:prstGeom prst="rect">
            <a:avLst/>
          </a:prstGeom>
        </p:spPr>
        <p:txBody>
          <a:bodyPr wrap="none">
            <a:spAutoFit/>
          </a:bodyPr>
          <a:lstStyle/>
          <a:p>
            <a:r>
              <a:rPr lang="zh-CN" altLang="en-US">
                <a:solidFill>
                  <a:prstClr val="black">
                    <a:lumMod val="75000"/>
                    <a:lumOff val="25000"/>
                  </a:prstClr>
                </a:solidFill>
                <a:latin typeface="微软雅黑" panose="020B0503020204020204" pitchFamily="34" charset="-122"/>
                <a:ea typeface="微软雅黑" panose="020B0503020204020204" pitchFamily="34" charset="-122"/>
              </a:rPr>
              <a:t>用户自定义函数</a:t>
            </a:r>
            <a:endParaRPr lang="zh-CN" altLang="zh-CN" dirty="0">
              <a:solidFill>
                <a:prstClr val="black">
                  <a:lumMod val="75000"/>
                  <a:lumOff val="25000"/>
                </a:prst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3448198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500"/>
                                        <p:tgtEl>
                                          <p:spTgt spid="21"/>
                                        </p:tgtEl>
                                        <p:attrNameLst>
                                          <p:attrName>ppt_y</p:attrName>
                                        </p:attrNameLst>
                                      </p:cBhvr>
                                      <p:tavLst>
                                        <p:tav tm="0">
                                          <p:val>
                                            <p:strVal val="#ppt_y-#ppt_h*1.125000"/>
                                          </p:val>
                                        </p:tav>
                                        <p:tav tm="100000">
                                          <p:val>
                                            <p:strVal val="#ppt_y"/>
                                          </p:val>
                                        </p:tav>
                                      </p:tavLst>
                                    </p:anim>
                                    <p:animEffect transition="in" filter="wipe(down)">
                                      <p:cBhvr>
                                        <p:cTn id="14" dur="500"/>
                                        <p:tgtEl>
                                          <p:spTgt spid="21"/>
                                        </p:tgtEl>
                                      </p:cBhvr>
                                    </p:animEffect>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wipe(up)">
                                      <p:cBhvr>
                                        <p:cTn id="18" dur="500"/>
                                        <p:tgtEl>
                                          <p:spTgt spid="17"/>
                                        </p:tgtEl>
                                      </p:cBhvr>
                                    </p:animEffect>
                                  </p:childTnLst>
                                </p:cTn>
                              </p:par>
                              <p:par>
                                <p:cTn id="19" presetID="23" presetClass="entr" presetSubtype="288" fill="hold" nodeType="withEffect">
                                  <p:stCondLst>
                                    <p:cond delay="100"/>
                                  </p:stCondLst>
                                  <p:childTnLst>
                                    <p:set>
                                      <p:cBhvr>
                                        <p:cTn id="20" dur="1" fill="hold">
                                          <p:stCondLst>
                                            <p:cond delay="0"/>
                                          </p:stCondLst>
                                        </p:cTn>
                                        <p:tgtEl>
                                          <p:spTgt spid="22"/>
                                        </p:tgtEl>
                                        <p:attrNameLst>
                                          <p:attrName>style.visibility</p:attrName>
                                        </p:attrNameLst>
                                      </p:cBhvr>
                                      <p:to>
                                        <p:strVal val="visible"/>
                                      </p:to>
                                    </p:set>
                                    <p:anim calcmode="lin" valueType="num">
                                      <p:cBhvr>
                                        <p:cTn id="21" dur="500" fill="hold"/>
                                        <p:tgtEl>
                                          <p:spTgt spid="22"/>
                                        </p:tgtEl>
                                        <p:attrNameLst>
                                          <p:attrName>ppt_w</p:attrName>
                                        </p:attrNameLst>
                                      </p:cBhvr>
                                      <p:tavLst>
                                        <p:tav tm="0">
                                          <p:val>
                                            <p:strVal val="4/3*#ppt_w"/>
                                          </p:val>
                                        </p:tav>
                                        <p:tav tm="100000">
                                          <p:val>
                                            <p:strVal val="#ppt_w"/>
                                          </p:val>
                                        </p:tav>
                                      </p:tavLst>
                                    </p:anim>
                                    <p:anim calcmode="lin" valueType="num">
                                      <p:cBhvr>
                                        <p:cTn id="22" dur="500" fill="hold"/>
                                        <p:tgtEl>
                                          <p:spTgt spid="22"/>
                                        </p:tgtEl>
                                        <p:attrNameLst>
                                          <p:attrName>ppt_h</p:attrName>
                                        </p:attrNameLst>
                                      </p:cBhvr>
                                      <p:tavLst>
                                        <p:tav tm="0">
                                          <p:val>
                                            <p:strVal val="4/3*#ppt_h"/>
                                          </p:val>
                                        </p:tav>
                                        <p:tav tm="100000">
                                          <p:val>
                                            <p:strVal val="#ppt_h"/>
                                          </p:val>
                                        </p:tav>
                                      </p:tavLst>
                                    </p:anim>
                                  </p:childTnLst>
                                </p:cTn>
                              </p:par>
                              <p:par>
                                <p:cTn id="23" presetID="23" presetClass="entr" presetSubtype="288" fill="hold" nodeType="withEffect">
                                  <p:stCondLst>
                                    <p:cond delay="200"/>
                                  </p:stCondLst>
                                  <p:childTnLst>
                                    <p:set>
                                      <p:cBhvr>
                                        <p:cTn id="24" dur="1" fill="hold">
                                          <p:stCondLst>
                                            <p:cond delay="0"/>
                                          </p:stCondLst>
                                        </p:cTn>
                                        <p:tgtEl>
                                          <p:spTgt spid="25"/>
                                        </p:tgtEl>
                                        <p:attrNameLst>
                                          <p:attrName>style.visibility</p:attrName>
                                        </p:attrNameLst>
                                      </p:cBhvr>
                                      <p:to>
                                        <p:strVal val="visible"/>
                                      </p:to>
                                    </p:set>
                                    <p:anim calcmode="lin" valueType="num">
                                      <p:cBhvr>
                                        <p:cTn id="25" dur="500" fill="hold"/>
                                        <p:tgtEl>
                                          <p:spTgt spid="25"/>
                                        </p:tgtEl>
                                        <p:attrNameLst>
                                          <p:attrName>ppt_w</p:attrName>
                                        </p:attrNameLst>
                                      </p:cBhvr>
                                      <p:tavLst>
                                        <p:tav tm="0">
                                          <p:val>
                                            <p:strVal val="4/3*#ppt_w"/>
                                          </p:val>
                                        </p:tav>
                                        <p:tav tm="100000">
                                          <p:val>
                                            <p:strVal val="#ppt_w"/>
                                          </p:val>
                                        </p:tav>
                                      </p:tavLst>
                                    </p:anim>
                                    <p:anim calcmode="lin" valueType="num">
                                      <p:cBhvr>
                                        <p:cTn id="26" dur="500" fill="hold"/>
                                        <p:tgtEl>
                                          <p:spTgt spid="25"/>
                                        </p:tgtEl>
                                        <p:attrNameLst>
                                          <p:attrName>ppt_h</p:attrName>
                                        </p:attrNameLst>
                                      </p:cBhvr>
                                      <p:tavLst>
                                        <p:tav tm="0">
                                          <p:val>
                                            <p:strVal val="4/3*#ppt_h"/>
                                          </p:val>
                                        </p:tav>
                                        <p:tav tm="100000">
                                          <p:val>
                                            <p:strVal val="#ppt_h"/>
                                          </p:val>
                                        </p:tav>
                                      </p:tavLst>
                                    </p:anim>
                                  </p:childTnLst>
                                </p:cTn>
                              </p:par>
                              <p:par>
                                <p:cTn id="27" presetID="22" presetClass="entr" presetSubtype="8" fill="hold" grpId="0" nodeType="withEffect">
                                  <p:stCondLst>
                                    <p:cond delay="700"/>
                                  </p:stCondLst>
                                  <p:childTnLst>
                                    <p:set>
                                      <p:cBhvr>
                                        <p:cTn id="28" dur="1" fill="hold">
                                          <p:stCondLst>
                                            <p:cond delay="0"/>
                                          </p:stCondLst>
                                        </p:cTn>
                                        <p:tgtEl>
                                          <p:spTgt spid="20"/>
                                        </p:tgtEl>
                                        <p:attrNameLst>
                                          <p:attrName>style.visibility</p:attrName>
                                        </p:attrNameLst>
                                      </p:cBhvr>
                                      <p:to>
                                        <p:strVal val="visible"/>
                                      </p:to>
                                    </p:set>
                                    <p:animEffect transition="in" filter="wipe(left)">
                                      <p:cBhvr>
                                        <p:cTn id="29" dur="500"/>
                                        <p:tgtEl>
                                          <p:spTgt spid="20"/>
                                        </p:tgtEl>
                                      </p:cBhvr>
                                    </p:animEffect>
                                  </p:childTnLst>
                                </p:cTn>
                              </p:par>
                              <p:par>
                                <p:cTn id="30" presetID="22" presetClass="entr" presetSubtype="8" fill="hold" grpId="0" nodeType="withEffect">
                                  <p:stCondLst>
                                    <p:cond delay="800"/>
                                  </p:stCondLst>
                                  <p:childTnLst>
                                    <p:set>
                                      <p:cBhvr>
                                        <p:cTn id="31" dur="1" fill="hold">
                                          <p:stCondLst>
                                            <p:cond delay="0"/>
                                          </p:stCondLst>
                                        </p:cTn>
                                        <p:tgtEl>
                                          <p:spTgt spid="43"/>
                                        </p:tgtEl>
                                        <p:attrNameLst>
                                          <p:attrName>style.visibility</p:attrName>
                                        </p:attrNameLst>
                                      </p:cBhvr>
                                      <p:to>
                                        <p:strVal val="visible"/>
                                      </p:to>
                                    </p:set>
                                    <p:animEffect transition="in" filter="wipe(left)">
                                      <p:cBhvr>
                                        <p:cTn id="32"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4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902811" cy="523220"/>
          </a:xfrm>
          <a:prstGeom prst="rect">
            <a:avLst/>
          </a:prstGeom>
          <a:noFill/>
        </p:spPr>
        <p:txBody>
          <a:bodyPr wrap="none" rtlCol="0">
            <a:spAutoFit/>
            <a:scene3d>
              <a:camera prst="orthographicFront"/>
              <a:lightRig rig="threePt" dir="t"/>
            </a:scene3d>
            <a:sp3d contourW="12700"/>
          </a:bodyPr>
          <a:lstStyle/>
          <a:p>
            <a:pPr>
              <a:defRPr/>
            </a:pPr>
            <a:r>
              <a:rPr lang="zh-CN" altLang="en-US" sz="2800" b="1">
                <a:solidFill>
                  <a:srgbClr val="228EB0"/>
                </a:solidFill>
                <a:latin typeface="+mn-ea"/>
              </a:rPr>
              <a:t>函数</a:t>
            </a:r>
            <a:endParaRPr lang="en-US" altLang="zh-CN" sz="2800" b="1">
              <a:solidFill>
                <a:srgbClr val="228EB0"/>
              </a:solidFill>
              <a:latin typeface="+mn-ea"/>
            </a:endParaRPr>
          </a:p>
        </p:txBody>
      </p:sp>
      <p:sp>
        <p:nvSpPr>
          <p:cNvPr id="10" name="矩形 9">
            <a:extLst>
              <a:ext uri="{FF2B5EF4-FFF2-40B4-BE49-F238E27FC236}">
                <a16:creationId xmlns:a16="http://schemas.microsoft.com/office/drawing/2014/main" id="{B7925FA9-8CE2-4DC1-8B0F-5708D303D758}"/>
              </a:ext>
            </a:extLst>
          </p:cNvPr>
          <p:cNvSpPr/>
          <p:nvPr/>
        </p:nvSpPr>
        <p:spPr>
          <a:xfrm>
            <a:off x="911214" y="2147716"/>
            <a:ext cx="10369571" cy="1289456"/>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a:solidFill>
                  <a:srgbClr val="0069B8"/>
                </a:solidFill>
              </a:rPr>
              <a:t>函数是一组能够完成特定功能的语句集</a:t>
            </a:r>
            <a:r>
              <a:rPr lang="zh-CN" altLang="zh-CN"/>
              <a:t>。在</a:t>
            </a:r>
            <a:r>
              <a:rPr lang="en-US" altLang="zh-CN"/>
              <a:t>MySQL</a:t>
            </a:r>
            <a:r>
              <a:rPr lang="zh-CN" altLang="zh-CN"/>
              <a:t>中的函数可以分为</a:t>
            </a:r>
            <a:r>
              <a:rPr lang="zh-CN" altLang="zh-CN" b="1">
                <a:solidFill>
                  <a:srgbClr val="0069B8"/>
                </a:solidFill>
              </a:rPr>
              <a:t>系统内置函数</a:t>
            </a:r>
            <a:r>
              <a:rPr lang="zh-CN" altLang="zh-CN"/>
              <a:t>和</a:t>
            </a:r>
            <a:r>
              <a:rPr lang="zh-CN" altLang="zh-CN" b="1">
                <a:solidFill>
                  <a:srgbClr val="0069B8"/>
                </a:solidFill>
              </a:rPr>
              <a:t>用户自定义函数</a:t>
            </a:r>
            <a:r>
              <a:rPr lang="zh-CN" altLang="zh-CN"/>
              <a:t>。由于使用函数时只需要关心函数的</a:t>
            </a:r>
            <a:r>
              <a:rPr lang="zh-CN" altLang="zh-CN" b="1">
                <a:solidFill>
                  <a:srgbClr val="0069B8"/>
                </a:solidFill>
              </a:rPr>
              <a:t>参数</a:t>
            </a:r>
            <a:r>
              <a:rPr lang="zh-CN" altLang="zh-CN"/>
              <a:t>以及</a:t>
            </a:r>
            <a:r>
              <a:rPr lang="zh-CN" altLang="zh-CN" b="1">
                <a:solidFill>
                  <a:srgbClr val="0069B8"/>
                </a:solidFill>
              </a:rPr>
              <a:t>返回值</a:t>
            </a:r>
            <a:r>
              <a:rPr lang="zh-CN" altLang="zh-CN"/>
              <a:t>，所以在开发过程中对函数的合理运用能够为日常开发和数据操作带来很大的便利。</a:t>
            </a:r>
          </a:p>
        </p:txBody>
      </p:sp>
    </p:spTree>
    <p:extLst>
      <p:ext uri="{BB962C8B-B14F-4D97-AF65-F5344CB8AC3E}">
        <p14:creationId xmlns:p14="http://schemas.microsoft.com/office/powerpoint/2010/main" val="338063394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p:tgtEl>
                                          <p:spTgt spid="18"/>
                                        </p:tgtEl>
                                        <p:attrNameLst>
                                          <p:attrName>ppt_x</p:attrName>
                                        </p:attrNameLst>
                                      </p:cBhvr>
                                      <p:tavLst>
                                        <p:tav tm="0">
                                          <p:val>
                                            <p:strVal val="#ppt_x-#ppt_w*1.125000"/>
                                          </p:val>
                                        </p:tav>
                                        <p:tav tm="100000">
                                          <p:val>
                                            <p:strVal val="#ppt_x"/>
                                          </p:val>
                                        </p:tav>
                                      </p:tavLst>
                                    </p:anim>
                                    <p:animEffect transition="in" filter="wipe(right)">
                                      <p:cBhvr>
                                        <p:cTn id="13" dur="500"/>
                                        <p:tgtEl>
                                          <p:spTgt spid="18"/>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0"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BCE2F27-1948-4AAF-B7D2-B7B4F23C2784}"/>
              </a:ext>
            </a:extLst>
          </p:cNvPr>
          <p:cNvSpPr/>
          <p:nvPr/>
        </p:nvSpPr>
        <p:spPr>
          <a:xfrm>
            <a:off x="911214" y="1568844"/>
            <a:ext cx="10369571" cy="4197944"/>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a:t>系统内置函数是</a:t>
            </a:r>
            <a:r>
              <a:rPr lang="zh-CN" altLang="zh-CN" b="1">
                <a:solidFill>
                  <a:srgbClr val="0069B8"/>
                </a:solidFill>
              </a:rPr>
              <a:t>由</a:t>
            </a:r>
            <a:r>
              <a:rPr lang="en-US" altLang="zh-CN" b="1">
                <a:solidFill>
                  <a:srgbClr val="0069B8"/>
                </a:solidFill>
              </a:rPr>
              <a:t>MySQL</a:t>
            </a:r>
            <a:r>
              <a:rPr lang="zh-CN" altLang="zh-CN" b="1">
                <a:solidFill>
                  <a:srgbClr val="0069B8"/>
                </a:solidFill>
              </a:rPr>
              <a:t>预先定义好的一类函数</a:t>
            </a:r>
            <a:r>
              <a:rPr lang="zh-CN" altLang="zh-CN"/>
              <a:t>，在使用时</a:t>
            </a:r>
            <a:r>
              <a:rPr lang="zh-CN" altLang="zh-CN" b="1">
                <a:solidFill>
                  <a:srgbClr val="0069B8"/>
                </a:solidFill>
              </a:rPr>
              <a:t>直接调用</a:t>
            </a:r>
            <a:r>
              <a:rPr lang="zh-CN" altLang="zh-CN"/>
              <a:t>即可。根据功能不同，系统内置函数可以分为</a:t>
            </a:r>
            <a:r>
              <a:rPr lang="zh-CN" altLang="en-US"/>
              <a:t>：</a:t>
            </a:r>
            <a:endParaRPr lang="en-US" altLang="zh-CN"/>
          </a:p>
          <a:p>
            <a:pPr marL="285750" indent="-285750" algn="just">
              <a:lnSpc>
                <a:spcPct val="150000"/>
              </a:lnSpc>
              <a:buFont typeface="Arial" panose="020B0604020202020204" pitchFamily="34" charset="0"/>
              <a:buChar char="•"/>
            </a:pPr>
            <a:r>
              <a:rPr lang="zh-CN" altLang="zh-CN"/>
              <a:t>聚合函数</a:t>
            </a:r>
            <a:endParaRPr lang="en-US" altLang="zh-CN"/>
          </a:p>
          <a:p>
            <a:pPr marL="285750" indent="-285750" algn="just">
              <a:lnSpc>
                <a:spcPct val="150000"/>
              </a:lnSpc>
              <a:buFont typeface="Arial" panose="020B0604020202020204" pitchFamily="34" charset="0"/>
              <a:buChar char="•"/>
            </a:pPr>
            <a:r>
              <a:rPr lang="zh-CN" altLang="zh-CN"/>
              <a:t>数学函数</a:t>
            </a:r>
            <a:endParaRPr lang="en-US" altLang="zh-CN"/>
          </a:p>
          <a:p>
            <a:pPr marL="285750" indent="-285750" algn="just">
              <a:lnSpc>
                <a:spcPct val="150000"/>
              </a:lnSpc>
              <a:buFont typeface="Arial" panose="020B0604020202020204" pitchFamily="34" charset="0"/>
              <a:buChar char="•"/>
            </a:pPr>
            <a:r>
              <a:rPr lang="zh-CN" altLang="zh-CN"/>
              <a:t>数据类型转换函数</a:t>
            </a:r>
            <a:endParaRPr lang="en-US" altLang="zh-CN"/>
          </a:p>
          <a:p>
            <a:pPr marL="285750" indent="-285750" algn="just">
              <a:lnSpc>
                <a:spcPct val="150000"/>
              </a:lnSpc>
              <a:buFont typeface="Arial" panose="020B0604020202020204" pitchFamily="34" charset="0"/>
              <a:buChar char="•"/>
            </a:pPr>
            <a:r>
              <a:rPr lang="zh-CN" altLang="zh-CN"/>
              <a:t>字符串函数</a:t>
            </a:r>
            <a:endParaRPr lang="en-US" altLang="zh-CN"/>
          </a:p>
          <a:p>
            <a:pPr marL="285750" indent="-285750" algn="just">
              <a:lnSpc>
                <a:spcPct val="150000"/>
              </a:lnSpc>
              <a:buFont typeface="Arial" panose="020B0604020202020204" pitchFamily="34" charset="0"/>
              <a:buChar char="•"/>
            </a:pPr>
            <a:r>
              <a:rPr lang="zh-CN" altLang="zh-CN"/>
              <a:t>日期和时间函数</a:t>
            </a:r>
            <a:endParaRPr lang="en-US" altLang="zh-CN"/>
          </a:p>
          <a:p>
            <a:pPr marL="285750" indent="-285750" algn="just">
              <a:lnSpc>
                <a:spcPct val="150000"/>
              </a:lnSpc>
              <a:buFont typeface="Arial" panose="020B0604020202020204" pitchFamily="34" charset="0"/>
              <a:buChar char="•"/>
            </a:pPr>
            <a:r>
              <a:rPr lang="zh-CN" altLang="zh-CN"/>
              <a:t>系统信息函数</a:t>
            </a:r>
            <a:endParaRPr lang="en-US" altLang="zh-CN"/>
          </a:p>
          <a:p>
            <a:pPr marL="285750" indent="-285750" algn="just">
              <a:lnSpc>
                <a:spcPct val="150000"/>
              </a:lnSpc>
              <a:buFont typeface="Arial" panose="020B0604020202020204" pitchFamily="34" charset="0"/>
              <a:buChar char="•"/>
            </a:pPr>
            <a:r>
              <a:rPr lang="en-US" altLang="zh-CN"/>
              <a:t>JSON</a:t>
            </a:r>
            <a:r>
              <a:rPr lang="zh-CN" altLang="zh-CN"/>
              <a:t>函数</a:t>
            </a:r>
            <a:endParaRPr lang="en-US" altLang="zh-CN"/>
          </a:p>
          <a:p>
            <a:pPr marL="285750" indent="-285750" algn="just">
              <a:lnSpc>
                <a:spcPct val="150000"/>
              </a:lnSpc>
              <a:buFont typeface="Arial" panose="020B0604020202020204" pitchFamily="34" charset="0"/>
              <a:buChar char="•"/>
            </a:pPr>
            <a:r>
              <a:rPr lang="zh-CN" altLang="zh-CN"/>
              <a:t>延迟函数</a:t>
            </a:r>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667718"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a:solidFill>
                  <a:srgbClr val="228EB0"/>
                </a:solidFill>
                <a:latin typeface="+mn-ea"/>
              </a:rPr>
              <a:t>1 </a:t>
            </a:r>
            <a:r>
              <a:rPr lang="zh-CN" altLang="en-US" sz="2800" b="1">
                <a:solidFill>
                  <a:srgbClr val="228EB0"/>
                </a:solidFill>
                <a:latin typeface="+mn-ea"/>
              </a:rPr>
              <a:t>系统内置函数</a:t>
            </a:r>
            <a:endParaRPr lang="zh-CN" altLang="en-US" sz="2800" b="1" dirty="0">
              <a:solidFill>
                <a:srgbClr val="228EB0"/>
              </a:solidFill>
              <a:latin typeface="+mn-ea"/>
            </a:endParaRPr>
          </a:p>
        </p:txBody>
      </p:sp>
    </p:spTree>
    <p:extLst>
      <p:ext uri="{BB962C8B-B14F-4D97-AF65-F5344CB8AC3E}">
        <p14:creationId xmlns:p14="http://schemas.microsoft.com/office/powerpoint/2010/main" val="204786884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BCE2F27-1948-4AAF-B7D2-B7B4F23C2784}"/>
              </a:ext>
            </a:extLst>
          </p:cNvPr>
          <p:cNvSpPr/>
          <p:nvPr/>
        </p:nvSpPr>
        <p:spPr>
          <a:xfrm>
            <a:off x="911214" y="1417542"/>
            <a:ext cx="10369571" cy="1704954"/>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dirty="0"/>
              <a:t>（</a:t>
            </a:r>
            <a:r>
              <a:rPr lang="en-US" altLang="zh-CN" b="1" dirty="0"/>
              <a:t>1</a:t>
            </a:r>
            <a:r>
              <a:rPr lang="zh-CN" altLang="zh-CN" b="1" dirty="0"/>
              <a:t>）聚合函数</a:t>
            </a:r>
            <a:endParaRPr lang="zh-CN" altLang="zh-CN" dirty="0"/>
          </a:p>
          <a:p>
            <a:pPr marL="539750" algn="just">
              <a:lnSpc>
                <a:spcPct val="150000"/>
              </a:lnSpc>
            </a:pPr>
            <a:r>
              <a:rPr lang="zh-CN" altLang="zh-CN" dirty="0"/>
              <a:t>在实际应用中有时需要对一组记录进行统计，计算这组记录中某一列数值的数量、最大值、最小值、累加和、平均值。针对以上需求，</a:t>
            </a:r>
            <a:r>
              <a:rPr lang="en-US" altLang="zh-CN" dirty="0"/>
              <a:t>MySQL</a:t>
            </a:r>
            <a:r>
              <a:rPr lang="zh-CN" altLang="zh-CN" dirty="0"/>
              <a:t>提供了聚合函数。常用聚合函数的函数名称与作用如</a:t>
            </a:r>
            <a:r>
              <a:rPr lang="zh-CN" altLang="en-US" dirty="0"/>
              <a:t>下：</a:t>
            </a:r>
            <a:endParaRPr lang="zh-CN" altLang="zh-CN" dirty="0"/>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667718"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a:solidFill>
                  <a:srgbClr val="228EB0"/>
                </a:solidFill>
                <a:latin typeface="+mn-ea"/>
              </a:rPr>
              <a:t>1 </a:t>
            </a:r>
            <a:r>
              <a:rPr lang="zh-CN" altLang="en-US" sz="2800" b="1">
                <a:solidFill>
                  <a:srgbClr val="228EB0"/>
                </a:solidFill>
                <a:latin typeface="+mn-ea"/>
              </a:rPr>
              <a:t>系统内置函数</a:t>
            </a:r>
            <a:endParaRPr lang="zh-CN" altLang="en-US" sz="2800" b="1" dirty="0">
              <a:solidFill>
                <a:srgbClr val="228EB0"/>
              </a:solidFill>
              <a:latin typeface="+mn-ea"/>
            </a:endParaRPr>
          </a:p>
        </p:txBody>
      </p:sp>
      <p:graphicFrame>
        <p:nvGraphicFramePr>
          <p:cNvPr id="11" name="表格 10">
            <a:extLst>
              <a:ext uri="{FF2B5EF4-FFF2-40B4-BE49-F238E27FC236}">
                <a16:creationId xmlns:a16="http://schemas.microsoft.com/office/drawing/2014/main" id="{3D66C256-B830-4B22-A6B6-38F5798E6042}"/>
              </a:ext>
            </a:extLst>
          </p:cNvPr>
          <p:cNvGraphicFramePr>
            <a:graphicFrameLocks noGrp="1"/>
          </p:cNvGraphicFramePr>
          <p:nvPr>
            <p:extLst>
              <p:ext uri="{D42A27DB-BD31-4B8C-83A1-F6EECF244321}">
                <p14:modId xmlns:p14="http://schemas.microsoft.com/office/powerpoint/2010/main" val="216123169"/>
              </p:ext>
            </p:extLst>
          </p:nvPr>
        </p:nvGraphicFramePr>
        <p:xfrm>
          <a:off x="2718222" y="3385047"/>
          <a:ext cx="6755553" cy="2057400"/>
        </p:xfrm>
        <a:graphic>
          <a:graphicData uri="http://schemas.openxmlformats.org/drawingml/2006/table">
            <a:tbl>
              <a:tblPr firstRow="1" firstCol="1" bandRow="1">
                <a:tableStyleId>{5A111915-BE36-4E01-A7E5-04B1672EAD32}</a:tableStyleId>
              </a:tblPr>
              <a:tblGrid>
                <a:gridCol w="2305001">
                  <a:extLst>
                    <a:ext uri="{9D8B030D-6E8A-4147-A177-3AD203B41FA5}">
                      <a16:colId xmlns:a16="http://schemas.microsoft.com/office/drawing/2014/main" val="2760790580"/>
                    </a:ext>
                  </a:extLst>
                </a:gridCol>
                <a:gridCol w="4450552">
                  <a:extLst>
                    <a:ext uri="{9D8B030D-6E8A-4147-A177-3AD203B41FA5}">
                      <a16:colId xmlns:a16="http://schemas.microsoft.com/office/drawing/2014/main" val="4151654533"/>
                    </a:ext>
                  </a:extLst>
                </a:gridCol>
              </a:tblGrid>
              <a:tr h="70398">
                <a:tc>
                  <a:txBody>
                    <a:bodyPr/>
                    <a:lstStyle/>
                    <a:p>
                      <a:pPr algn="ctr">
                        <a:lnSpc>
                          <a:spcPct val="125000"/>
                        </a:lnSpc>
                        <a:tabLst>
                          <a:tab pos="90170" algn="l"/>
                        </a:tabLst>
                      </a:pPr>
                      <a:r>
                        <a:rPr lang="zh-CN" altLang="en-US" sz="1800" b="1" kern="0">
                          <a:solidFill>
                            <a:schemeClr val="bg1"/>
                          </a:solidFill>
                          <a:effectLst/>
                          <a:latin typeface="+mn-lt"/>
                          <a:ea typeface="+mn-ea"/>
                          <a:cs typeface="+mn-cs"/>
                        </a:rPr>
                        <a:t>函数名</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tabLst>
                          <a:tab pos="90170" algn="l"/>
                        </a:tabLst>
                      </a:pPr>
                      <a:r>
                        <a:rPr lang="zh-CN" altLang="en-US" sz="1800" b="1" kern="0">
                          <a:solidFill>
                            <a:schemeClr val="bg1"/>
                          </a:solidFill>
                          <a:effectLst/>
                          <a:latin typeface="+mn-lt"/>
                          <a:ea typeface="+mn-ea"/>
                          <a:cs typeface="+mn-cs"/>
                        </a:rPr>
                        <a:t>函数作用</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96497045"/>
                  </a:ext>
                </a:extLst>
              </a:tr>
              <a:tr h="0">
                <a:tc>
                  <a:txBody>
                    <a:bodyPr/>
                    <a:lstStyle/>
                    <a:p>
                      <a:pPr algn="ctr">
                        <a:lnSpc>
                          <a:spcPct val="125000"/>
                        </a:lnSpc>
                        <a:tabLst>
                          <a:tab pos="90170" algn="l"/>
                        </a:tabLst>
                      </a:pPr>
                      <a:r>
                        <a:rPr lang="en-US" sz="1800" b="0" kern="0">
                          <a:solidFill>
                            <a:schemeClr val="tx1"/>
                          </a:solidFill>
                          <a:effectLst/>
                          <a:latin typeface="+mn-ea"/>
                          <a:ea typeface="+mn-ea"/>
                          <a:cs typeface="Times New Roman" panose="02020603050405020304" pitchFamily="18" charset="0"/>
                        </a:rPr>
                        <a:t>CONUT()</a:t>
                      </a:r>
                      <a:endParaRPr lang="zh-CN" altLang="en-US" sz="1800" b="0" kern="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25000"/>
                        </a:lnSpc>
                        <a:tabLst>
                          <a:tab pos="90170" algn="l"/>
                        </a:tabLst>
                      </a:pPr>
                      <a:r>
                        <a:rPr lang="zh-CN" altLang="en-US" sz="1800" b="0" kern="0">
                          <a:solidFill>
                            <a:schemeClr val="tx1"/>
                          </a:solidFill>
                          <a:effectLst/>
                          <a:latin typeface="+mn-ea"/>
                          <a:ea typeface="+mn-ea"/>
                          <a:cs typeface="Times New Roman" panose="02020603050405020304" pitchFamily="18" charset="0"/>
                        </a:rPr>
                        <a:t>返回某列数值的数量（不包括</a:t>
                      </a:r>
                      <a:r>
                        <a:rPr lang="en-US" sz="1800" b="0" kern="0">
                          <a:solidFill>
                            <a:schemeClr val="tx1"/>
                          </a:solidFill>
                          <a:effectLst/>
                          <a:latin typeface="+mn-ea"/>
                          <a:ea typeface="+mn-ea"/>
                          <a:cs typeface="Times New Roman" panose="02020603050405020304" pitchFamily="18" charset="0"/>
                        </a:rPr>
                        <a:t>NULL</a:t>
                      </a:r>
                      <a:r>
                        <a:rPr lang="zh-CN" altLang="en-US" sz="1800" b="0" kern="0">
                          <a:solidFill>
                            <a:schemeClr val="tx1"/>
                          </a:solidFill>
                          <a:effectLst/>
                          <a:latin typeface="+mn-ea"/>
                          <a:ea typeface="+mn-ea"/>
                          <a:cs typeface="Times New Roman" panose="02020603050405020304" pitchFamily="18" charset="0"/>
                        </a:rPr>
                        <a:t>值）</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79869868"/>
                  </a:ext>
                </a:extLst>
              </a:tr>
              <a:tr h="0">
                <a:tc>
                  <a:txBody>
                    <a:bodyPr/>
                    <a:lstStyle/>
                    <a:p>
                      <a:pPr algn="ctr">
                        <a:lnSpc>
                          <a:spcPct val="125000"/>
                        </a:lnSpc>
                        <a:tabLst>
                          <a:tab pos="90170" algn="l"/>
                        </a:tabLst>
                      </a:pPr>
                      <a:r>
                        <a:rPr lang="en-US" sz="1800" b="0" kern="0">
                          <a:solidFill>
                            <a:schemeClr val="tx1"/>
                          </a:solidFill>
                          <a:effectLst/>
                          <a:latin typeface="+mn-ea"/>
                          <a:ea typeface="+mn-ea"/>
                          <a:cs typeface="Times New Roman" panose="02020603050405020304" pitchFamily="18" charset="0"/>
                        </a:rPr>
                        <a:t>MAX()</a:t>
                      </a:r>
                      <a:endParaRPr lang="zh-CN" altLang="en-US" sz="1800" b="0" kern="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25000"/>
                        </a:lnSpc>
                        <a:tabLst>
                          <a:tab pos="90170" algn="l"/>
                        </a:tabLst>
                      </a:pPr>
                      <a:r>
                        <a:rPr lang="zh-CN" altLang="en-US" sz="1800" b="0" kern="0">
                          <a:solidFill>
                            <a:schemeClr val="tx1"/>
                          </a:solidFill>
                          <a:effectLst/>
                          <a:latin typeface="+mn-ea"/>
                          <a:ea typeface="+mn-ea"/>
                          <a:cs typeface="Times New Roman" panose="02020603050405020304" pitchFamily="18" charset="0"/>
                        </a:rPr>
                        <a:t>返回某列数值中的最大值</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20409918"/>
                  </a:ext>
                </a:extLst>
              </a:tr>
              <a:tr h="0">
                <a:tc>
                  <a:txBody>
                    <a:bodyPr/>
                    <a:lstStyle/>
                    <a:p>
                      <a:pPr algn="ctr">
                        <a:lnSpc>
                          <a:spcPct val="125000"/>
                        </a:lnSpc>
                        <a:tabLst>
                          <a:tab pos="90170" algn="l"/>
                        </a:tabLst>
                      </a:pPr>
                      <a:r>
                        <a:rPr lang="en-US" sz="1800" b="0" kern="0">
                          <a:solidFill>
                            <a:schemeClr val="tx1"/>
                          </a:solidFill>
                          <a:effectLst/>
                          <a:latin typeface="+mn-ea"/>
                          <a:ea typeface="+mn-ea"/>
                          <a:cs typeface="Times New Roman" panose="02020603050405020304" pitchFamily="18" charset="0"/>
                        </a:rPr>
                        <a:t>MIN()</a:t>
                      </a:r>
                      <a:endParaRPr lang="zh-CN" altLang="en-US" sz="1800" b="0" kern="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25000"/>
                        </a:lnSpc>
                        <a:tabLst>
                          <a:tab pos="90170" algn="l"/>
                        </a:tabLst>
                      </a:pPr>
                      <a:r>
                        <a:rPr lang="zh-CN" altLang="en-US" sz="1800" b="0" kern="0">
                          <a:solidFill>
                            <a:schemeClr val="tx1"/>
                          </a:solidFill>
                          <a:effectLst/>
                          <a:latin typeface="+mn-ea"/>
                          <a:ea typeface="+mn-ea"/>
                          <a:cs typeface="Times New Roman" panose="02020603050405020304" pitchFamily="18" charset="0"/>
                        </a:rPr>
                        <a:t>返回某列数值中的最小值</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29568474"/>
                  </a:ext>
                </a:extLst>
              </a:tr>
              <a:tr h="0">
                <a:tc>
                  <a:txBody>
                    <a:bodyPr/>
                    <a:lstStyle/>
                    <a:p>
                      <a:pPr algn="ctr">
                        <a:lnSpc>
                          <a:spcPct val="125000"/>
                        </a:lnSpc>
                        <a:tabLst>
                          <a:tab pos="90170" algn="l"/>
                        </a:tabLst>
                      </a:pPr>
                      <a:r>
                        <a:rPr lang="en-US" sz="1800" b="0" kern="0">
                          <a:solidFill>
                            <a:schemeClr val="tx1"/>
                          </a:solidFill>
                          <a:effectLst/>
                          <a:latin typeface="+mn-ea"/>
                          <a:ea typeface="+mn-ea"/>
                          <a:cs typeface="Times New Roman" panose="02020603050405020304" pitchFamily="18" charset="0"/>
                        </a:rPr>
                        <a:t>SUM()</a:t>
                      </a:r>
                      <a:endParaRPr lang="zh-CN" altLang="en-US" sz="1800" b="0" kern="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25000"/>
                        </a:lnSpc>
                        <a:tabLst>
                          <a:tab pos="90170" algn="l"/>
                        </a:tabLst>
                      </a:pPr>
                      <a:r>
                        <a:rPr lang="zh-CN" altLang="en-US" sz="1800" b="0" kern="0">
                          <a:solidFill>
                            <a:schemeClr val="tx1"/>
                          </a:solidFill>
                          <a:effectLst/>
                          <a:latin typeface="+mn-ea"/>
                          <a:ea typeface="+mn-ea"/>
                          <a:cs typeface="Times New Roman" panose="02020603050405020304" pitchFamily="18" charset="0"/>
                        </a:rPr>
                        <a:t>返回某列数值的累加和</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95866536"/>
                  </a:ext>
                </a:extLst>
              </a:tr>
              <a:tr h="0">
                <a:tc>
                  <a:txBody>
                    <a:bodyPr/>
                    <a:lstStyle/>
                    <a:p>
                      <a:pPr algn="ctr">
                        <a:lnSpc>
                          <a:spcPct val="125000"/>
                        </a:lnSpc>
                        <a:tabLst>
                          <a:tab pos="90170" algn="l"/>
                        </a:tabLst>
                      </a:pPr>
                      <a:r>
                        <a:rPr lang="en-US" sz="1800" b="0" kern="0">
                          <a:solidFill>
                            <a:schemeClr val="tx1"/>
                          </a:solidFill>
                          <a:effectLst/>
                          <a:latin typeface="+mn-ea"/>
                          <a:ea typeface="+mn-ea"/>
                          <a:cs typeface="Times New Roman" panose="02020603050405020304" pitchFamily="18" charset="0"/>
                        </a:rPr>
                        <a:t>AVG()</a:t>
                      </a:r>
                      <a:endParaRPr lang="zh-CN" altLang="en-US" sz="1800" b="0" kern="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25000"/>
                        </a:lnSpc>
                        <a:tabLst>
                          <a:tab pos="90170" algn="l"/>
                        </a:tabLst>
                      </a:pPr>
                      <a:r>
                        <a:rPr lang="zh-CN" altLang="en-US" sz="1800" b="0" kern="0">
                          <a:solidFill>
                            <a:schemeClr val="tx1"/>
                          </a:solidFill>
                          <a:effectLst/>
                          <a:latin typeface="+mn-ea"/>
                          <a:ea typeface="+mn-ea"/>
                          <a:cs typeface="Times New Roman" panose="02020603050405020304" pitchFamily="18" charset="0"/>
                        </a:rPr>
                        <a:t>返回某列数值的平均值</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15805971"/>
                  </a:ext>
                </a:extLst>
              </a:tr>
            </a:tbl>
          </a:graphicData>
        </a:graphic>
      </p:graphicFrame>
    </p:spTree>
    <p:extLst>
      <p:ext uri="{BB962C8B-B14F-4D97-AF65-F5344CB8AC3E}">
        <p14:creationId xmlns:p14="http://schemas.microsoft.com/office/powerpoint/2010/main" val="199095591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left)">
                                      <p:cBhvr>
                                        <p:cTn id="2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BCE2F27-1948-4AAF-B7D2-B7B4F23C2784}"/>
              </a:ext>
            </a:extLst>
          </p:cNvPr>
          <p:cNvSpPr/>
          <p:nvPr/>
        </p:nvSpPr>
        <p:spPr>
          <a:xfrm>
            <a:off x="911214" y="1629085"/>
            <a:ext cx="10369571" cy="458459"/>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a:t>【实例</a:t>
            </a:r>
            <a:r>
              <a:rPr lang="en-US" altLang="zh-CN" b="1"/>
              <a:t>10-7</a:t>
            </a:r>
            <a:r>
              <a:rPr lang="zh-CN" altLang="zh-CN" b="1"/>
              <a:t>】：</a:t>
            </a:r>
            <a:r>
              <a:rPr lang="zh-CN" altLang="zh-CN"/>
              <a:t>统计表“</a:t>
            </a:r>
            <a:r>
              <a:rPr lang="en-US" altLang="zh-CN"/>
              <a:t>Class</a:t>
            </a:r>
            <a:r>
              <a:rPr lang="zh-CN" altLang="zh-CN"/>
              <a:t>”中共有多少条记录</a:t>
            </a:r>
            <a:r>
              <a:rPr lang="zh-CN" altLang="en-US"/>
              <a:t>。</a:t>
            </a:r>
            <a:endParaRPr lang="zh-CN" altLang="zh-CN"/>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667718" cy="523220"/>
          </a:xfrm>
          <a:prstGeom prst="rect">
            <a:avLst/>
          </a:prstGeom>
          <a:noFill/>
        </p:spPr>
        <p:txBody>
          <a:bodyPr wrap="none" rtlCol="0">
            <a:spAutoFit/>
            <a:scene3d>
              <a:camera prst="orthographicFront"/>
              <a:lightRig rig="threePt" dir="t"/>
            </a:scene3d>
            <a:sp3d contourW="12700"/>
          </a:bodyPr>
          <a:lstStyle/>
          <a:p>
            <a:pPr lvl="0">
              <a:defRPr/>
            </a:pPr>
            <a:r>
              <a:rPr lang="en-US" altLang="zh-CN" sz="2800" b="1">
                <a:solidFill>
                  <a:srgbClr val="228EB0"/>
                </a:solidFill>
                <a:latin typeface="+mn-ea"/>
              </a:rPr>
              <a:t>1 </a:t>
            </a:r>
            <a:r>
              <a:rPr lang="zh-CN" altLang="en-US" sz="2800" b="1">
                <a:solidFill>
                  <a:srgbClr val="228EB0"/>
                </a:solidFill>
                <a:latin typeface="+mn-ea"/>
              </a:rPr>
              <a:t>系统内置函数</a:t>
            </a:r>
            <a:endParaRPr lang="zh-CN" altLang="en-US" sz="2800" b="1" dirty="0">
              <a:solidFill>
                <a:srgbClr val="228EB0"/>
              </a:solidFill>
              <a:latin typeface="+mn-ea"/>
            </a:endParaRPr>
          </a:p>
        </p:txBody>
      </p:sp>
      <p:pic>
        <p:nvPicPr>
          <p:cNvPr id="4" name="图片 3">
            <a:extLst>
              <a:ext uri="{FF2B5EF4-FFF2-40B4-BE49-F238E27FC236}">
                <a16:creationId xmlns:a16="http://schemas.microsoft.com/office/drawing/2014/main" id="{5E052CA5-4202-44E7-91B1-21F3E0DD41DF}"/>
              </a:ext>
            </a:extLst>
          </p:cNvPr>
          <p:cNvPicPr>
            <a:picLocks noChangeAspect="1"/>
          </p:cNvPicPr>
          <p:nvPr/>
        </p:nvPicPr>
        <p:blipFill>
          <a:blip r:embed="rId3"/>
          <a:stretch>
            <a:fillRect/>
          </a:stretch>
        </p:blipFill>
        <p:spPr>
          <a:xfrm>
            <a:off x="3853143" y="3076619"/>
            <a:ext cx="4485714" cy="704762"/>
          </a:xfrm>
          <a:prstGeom prst="rect">
            <a:avLst/>
          </a:prstGeom>
        </p:spPr>
      </p:pic>
      <p:pic>
        <p:nvPicPr>
          <p:cNvPr id="5" name="图片 4">
            <a:extLst>
              <a:ext uri="{FF2B5EF4-FFF2-40B4-BE49-F238E27FC236}">
                <a16:creationId xmlns:a16="http://schemas.microsoft.com/office/drawing/2014/main" id="{DCC6374B-2A3A-4F3D-9265-07B331424801}"/>
              </a:ext>
            </a:extLst>
          </p:cNvPr>
          <p:cNvPicPr>
            <a:picLocks noChangeAspect="1"/>
          </p:cNvPicPr>
          <p:nvPr/>
        </p:nvPicPr>
        <p:blipFill>
          <a:blip r:embed="rId4"/>
          <a:stretch>
            <a:fillRect/>
          </a:stretch>
        </p:blipFill>
        <p:spPr>
          <a:xfrm>
            <a:off x="4815046" y="4103789"/>
            <a:ext cx="2561905" cy="666667"/>
          </a:xfrm>
          <a:prstGeom prst="rect">
            <a:avLst/>
          </a:prstGeom>
        </p:spPr>
      </p:pic>
    </p:spTree>
    <p:extLst>
      <p:ext uri="{BB962C8B-B14F-4D97-AF65-F5344CB8AC3E}">
        <p14:creationId xmlns:p14="http://schemas.microsoft.com/office/powerpoint/2010/main" val="188834246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childTnLst>
                          </p:cTn>
                        </p:par>
                        <p:par>
                          <p:cTn id="22" fill="hold">
                            <p:stCondLst>
                              <p:cond delay="2500"/>
                            </p:stCondLst>
                            <p:childTnLst>
                              <p:par>
                                <p:cTn id="23" presetID="22" presetClass="entr" presetSubtype="8"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left)">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BCE2F27-1948-4AAF-B7D2-B7B4F23C2784}"/>
              </a:ext>
            </a:extLst>
          </p:cNvPr>
          <p:cNvSpPr/>
          <p:nvPr/>
        </p:nvSpPr>
        <p:spPr>
          <a:xfrm>
            <a:off x="911214" y="1259663"/>
            <a:ext cx="10369571" cy="1704954"/>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dirty="0"/>
              <a:t>（</a:t>
            </a:r>
            <a:r>
              <a:rPr lang="en-US" altLang="zh-CN" b="1" dirty="0"/>
              <a:t>2</a:t>
            </a:r>
            <a:r>
              <a:rPr lang="zh-CN" altLang="zh-CN" b="1" dirty="0"/>
              <a:t>）数学函数</a:t>
            </a:r>
            <a:endParaRPr lang="zh-CN" altLang="zh-CN" dirty="0"/>
          </a:p>
          <a:p>
            <a:pPr marL="539750" algn="just">
              <a:lnSpc>
                <a:spcPct val="150000"/>
              </a:lnSpc>
            </a:pPr>
            <a:r>
              <a:rPr lang="en-US" altLang="zh-CN" dirty="0"/>
              <a:t>MySQL</a:t>
            </a:r>
            <a:r>
              <a:rPr lang="zh-CN" altLang="zh-CN" dirty="0"/>
              <a:t>中进行数字运算除了可以使用前面介绍过的算术运算符之外，还可以使用系统内置函数中的数学函数来处理整型、浮点型等数字的运算。具体包括取模函数、随机数函数、绝对值函数、近似值函数、指数函数、对数函数、三角函数等。常用数学函数的函数名称与作用如</a:t>
            </a:r>
            <a:r>
              <a:rPr lang="zh-CN" altLang="en-US" dirty="0"/>
              <a:t>下：</a:t>
            </a:r>
            <a:endParaRPr lang="zh-CN" altLang="zh-CN" dirty="0"/>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667718"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a:solidFill>
                  <a:srgbClr val="228EB0"/>
                </a:solidFill>
                <a:latin typeface="+mn-ea"/>
              </a:rPr>
              <a:t>1 </a:t>
            </a:r>
            <a:r>
              <a:rPr lang="zh-CN" altLang="en-US" sz="2800" b="1">
                <a:solidFill>
                  <a:srgbClr val="228EB0"/>
                </a:solidFill>
                <a:latin typeface="+mn-ea"/>
              </a:rPr>
              <a:t>系统内置函数</a:t>
            </a:r>
            <a:endParaRPr lang="zh-CN" altLang="en-US" sz="2800" b="1" dirty="0">
              <a:solidFill>
                <a:srgbClr val="228EB0"/>
              </a:solidFill>
              <a:latin typeface="+mn-ea"/>
            </a:endParaRPr>
          </a:p>
        </p:txBody>
      </p:sp>
      <p:graphicFrame>
        <p:nvGraphicFramePr>
          <p:cNvPr id="11" name="表格 10">
            <a:extLst>
              <a:ext uri="{FF2B5EF4-FFF2-40B4-BE49-F238E27FC236}">
                <a16:creationId xmlns:a16="http://schemas.microsoft.com/office/drawing/2014/main" id="{3D66C256-B830-4B22-A6B6-38F5798E6042}"/>
              </a:ext>
            </a:extLst>
          </p:cNvPr>
          <p:cNvGraphicFramePr>
            <a:graphicFrameLocks noGrp="1"/>
          </p:cNvGraphicFramePr>
          <p:nvPr>
            <p:extLst>
              <p:ext uri="{D42A27DB-BD31-4B8C-83A1-F6EECF244321}">
                <p14:modId xmlns:p14="http://schemas.microsoft.com/office/powerpoint/2010/main" val="3050802385"/>
              </p:ext>
            </p:extLst>
          </p:nvPr>
        </p:nvGraphicFramePr>
        <p:xfrm>
          <a:off x="1527856" y="3161385"/>
          <a:ext cx="9753169" cy="3086100"/>
        </p:xfrm>
        <a:graphic>
          <a:graphicData uri="http://schemas.openxmlformats.org/drawingml/2006/table">
            <a:tbl>
              <a:tblPr firstRow="1" firstCol="1" bandRow="1">
                <a:tableStyleId>{5A111915-BE36-4E01-A7E5-04B1672EAD32}</a:tableStyleId>
              </a:tblPr>
              <a:tblGrid>
                <a:gridCol w="1583774">
                  <a:extLst>
                    <a:ext uri="{9D8B030D-6E8A-4147-A177-3AD203B41FA5}">
                      <a16:colId xmlns:a16="http://schemas.microsoft.com/office/drawing/2014/main" val="1150057595"/>
                    </a:ext>
                  </a:extLst>
                </a:gridCol>
                <a:gridCol w="2216982">
                  <a:extLst>
                    <a:ext uri="{9D8B030D-6E8A-4147-A177-3AD203B41FA5}">
                      <a16:colId xmlns:a16="http://schemas.microsoft.com/office/drawing/2014/main" val="2760790580"/>
                    </a:ext>
                  </a:extLst>
                </a:gridCol>
                <a:gridCol w="5952413">
                  <a:extLst>
                    <a:ext uri="{9D8B030D-6E8A-4147-A177-3AD203B41FA5}">
                      <a16:colId xmlns:a16="http://schemas.microsoft.com/office/drawing/2014/main" val="4151654533"/>
                    </a:ext>
                  </a:extLst>
                </a:gridCol>
              </a:tblGrid>
              <a:tr h="341103">
                <a:tc>
                  <a:txBody>
                    <a:bodyPr/>
                    <a:lstStyle/>
                    <a:p>
                      <a:pPr algn="ctr">
                        <a:lnSpc>
                          <a:spcPct val="125000"/>
                        </a:lnSpc>
                        <a:tabLst>
                          <a:tab pos="90170" algn="l"/>
                        </a:tabLst>
                      </a:pPr>
                      <a:r>
                        <a:rPr lang="zh-CN" altLang="en-US" sz="1800" b="1" kern="0">
                          <a:solidFill>
                            <a:schemeClr val="bg1"/>
                          </a:solidFill>
                          <a:effectLst/>
                          <a:latin typeface="+mn-lt"/>
                          <a:ea typeface="+mn-ea"/>
                          <a:cs typeface="+mn-cs"/>
                        </a:rPr>
                        <a:t>类别</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tabLst>
                          <a:tab pos="90170" algn="l"/>
                        </a:tabLst>
                      </a:pPr>
                      <a:r>
                        <a:rPr lang="zh-CN" altLang="en-US" sz="1800" b="1" kern="0">
                          <a:solidFill>
                            <a:schemeClr val="bg1"/>
                          </a:solidFill>
                          <a:effectLst/>
                          <a:latin typeface="+mn-lt"/>
                          <a:ea typeface="+mn-ea"/>
                          <a:cs typeface="+mn-cs"/>
                        </a:rPr>
                        <a:t>函数名</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tabLst>
                          <a:tab pos="90170" algn="l"/>
                        </a:tabLst>
                      </a:pPr>
                      <a:r>
                        <a:rPr lang="zh-CN" altLang="en-US" sz="1800" b="1" kern="0">
                          <a:solidFill>
                            <a:schemeClr val="bg1"/>
                          </a:solidFill>
                          <a:effectLst/>
                          <a:latin typeface="+mn-lt"/>
                          <a:ea typeface="+mn-ea"/>
                          <a:cs typeface="+mn-cs"/>
                        </a:rPr>
                        <a:t>函数作用</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96497045"/>
                  </a:ext>
                </a:extLst>
              </a:tr>
              <a:tr h="341591">
                <a:tc>
                  <a:txBody>
                    <a:bodyPr/>
                    <a:lstStyle/>
                    <a:p>
                      <a:pPr algn="ctr">
                        <a:lnSpc>
                          <a:spcPct val="125000"/>
                        </a:lnSpc>
                        <a:tabLst>
                          <a:tab pos="90170" algn="l"/>
                        </a:tabLst>
                      </a:pPr>
                      <a:r>
                        <a:rPr lang="zh-CN" altLang="en-US" sz="1800" b="0" kern="0">
                          <a:solidFill>
                            <a:schemeClr val="tx1"/>
                          </a:solidFill>
                          <a:effectLst/>
                          <a:latin typeface="+mn-ea"/>
                          <a:ea typeface="+mn-ea"/>
                          <a:cs typeface="Times New Roman" panose="02020603050405020304" pitchFamily="18" charset="0"/>
                        </a:rPr>
                        <a:t>取模函数</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tabLst>
                          <a:tab pos="90170" algn="l"/>
                        </a:tabLst>
                      </a:pPr>
                      <a:r>
                        <a:rPr lang="en-US" sz="1800" b="0" kern="0">
                          <a:solidFill>
                            <a:schemeClr val="tx1"/>
                          </a:solidFill>
                          <a:effectLst/>
                          <a:latin typeface="+mn-ea"/>
                          <a:ea typeface="+mn-ea"/>
                          <a:cs typeface="Times New Roman" panose="02020603050405020304" pitchFamily="18" charset="0"/>
                        </a:rPr>
                        <a:t>MOD(a,b)</a:t>
                      </a:r>
                      <a:endParaRPr lang="zh-CN" altLang="en-US" sz="1800" b="0" kern="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25000"/>
                        </a:lnSpc>
                        <a:tabLst>
                          <a:tab pos="90170" algn="l"/>
                        </a:tabLst>
                      </a:pPr>
                      <a:r>
                        <a:rPr lang="zh-CN" altLang="en-US" sz="1800" b="0" kern="0">
                          <a:solidFill>
                            <a:schemeClr val="tx1"/>
                          </a:solidFill>
                          <a:effectLst/>
                          <a:latin typeface="+mn-ea"/>
                          <a:ea typeface="+mn-ea"/>
                          <a:cs typeface="Times New Roman" panose="02020603050405020304" pitchFamily="18" charset="0"/>
                        </a:rPr>
                        <a:t>返回</a:t>
                      </a:r>
                      <a:r>
                        <a:rPr lang="en-US" sz="1800" b="0" kern="0">
                          <a:solidFill>
                            <a:schemeClr val="tx1"/>
                          </a:solidFill>
                          <a:effectLst/>
                          <a:latin typeface="+mn-ea"/>
                          <a:ea typeface="+mn-ea"/>
                          <a:cs typeface="Times New Roman" panose="02020603050405020304" pitchFamily="18" charset="0"/>
                        </a:rPr>
                        <a:t>a%b</a:t>
                      </a:r>
                      <a:r>
                        <a:rPr lang="zh-CN" altLang="en-US" sz="1800" b="0" kern="0">
                          <a:solidFill>
                            <a:schemeClr val="tx1"/>
                          </a:solidFill>
                          <a:effectLst/>
                          <a:latin typeface="+mn-ea"/>
                          <a:ea typeface="+mn-ea"/>
                          <a:cs typeface="Times New Roman" panose="02020603050405020304" pitchFamily="18" charset="0"/>
                        </a:rPr>
                        <a:t>的运算结果</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79869868"/>
                  </a:ext>
                </a:extLst>
              </a:tr>
              <a:tr h="341591">
                <a:tc>
                  <a:txBody>
                    <a:bodyPr/>
                    <a:lstStyle/>
                    <a:p>
                      <a:pPr algn="ctr">
                        <a:lnSpc>
                          <a:spcPct val="125000"/>
                        </a:lnSpc>
                        <a:tabLst>
                          <a:tab pos="90170" algn="l"/>
                        </a:tabLst>
                      </a:pPr>
                      <a:r>
                        <a:rPr lang="zh-CN" altLang="en-US" sz="1800" b="0" kern="0">
                          <a:solidFill>
                            <a:schemeClr val="tx1"/>
                          </a:solidFill>
                          <a:effectLst/>
                          <a:latin typeface="+mn-ea"/>
                          <a:ea typeface="+mn-ea"/>
                          <a:cs typeface="Times New Roman" panose="02020603050405020304" pitchFamily="18" charset="0"/>
                        </a:rPr>
                        <a:t>随机数函数</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tabLst>
                          <a:tab pos="90170" algn="l"/>
                        </a:tabLst>
                      </a:pPr>
                      <a:r>
                        <a:rPr lang="en-US" sz="1800" b="0" kern="0">
                          <a:solidFill>
                            <a:schemeClr val="tx1"/>
                          </a:solidFill>
                          <a:effectLst/>
                          <a:latin typeface="+mn-ea"/>
                          <a:ea typeface="+mn-ea"/>
                          <a:cs typeface="Times New Roman" panose="02020603050405020304" pitchFamily="18" charset="0"/>
                        </a:rPr>
                        <a:t>RAND()</a:t>
                      </a:r>
                      <a:endParaRPr lang="zh-CN" altLang="en-US" sz="1800" b="0" kern="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25000"/>
                        </a:lnSpc>
                        <a:tabLst>
                          <a:tab pos="90170" algn="l"/>
                        </a:tabLst>
                      </a:pPr>
                      <a:r>
                        <a:rPr lang="zh-CN" altLang="en-US" sz="1800" b="0" kern="0">
                          <a:solidFill>
                            <a:schemeClr val="tx1"/>
                          </a:solidFill>
                          <a:effectLst/>
                          <a:latin typeface="+mn-ea"/>
                          <a:ea typeface="+mn-ea"/>
                          <a:cs typeface="Times New Roman" panose="02020603050405020304" pitchFamily="18" charset="0"/>
                        </a:rPr>
                        <a:t>返回</a:t>
                      </a:r>
                      <a:r>
                        <a:rPr lang="en-US" sz="1800" b="0" kern="0">
                          <a:solidFill>
                            <a:schemeClr val="tx1"/>
                          </a:solidFill>
                          <a:effectLst/>
                          <a:latin typeface="+mn-ea"/>
                          <a:ea typeface="+mn-ea"/>
                          <a:cs typeface="Times New Roman" panose="02020603050405020304" pitchFamily="18" charset="0"/>
                        </a:rPr>
                        <a:t>[0, 1]</a:t>
                      </a:r>
                      <a:r>
                        <a:rPr lang="zh-CN" altLang="en-US" sz="1800" b="0" kern="0">
                          <a:solidFill>
                            <a:schemeClr val="tx1"/>
                          </a:solidFill>
                          <a:effectLst/>
                          <a:latin typeface="+mn-ea"/>
                          <a:ea typeface="+mn-ea"/>
                          <a:cs typeface="Times New Roman" panose="02020603050405020304" pitchFamily="18" charset="0"/>
                        </a:rPr>
                        <a:t>之间的随机数</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20409918"/>
                  </a:ext>
                </a:extLst>
              </a:tr>
              <a:tr h="341591">
                <a:tc>
                  <a:txBody>
                    <a:bodyPr/>
                    <a:lstStyle/>
                    <a:p>
                      <a:pPr algn="ctr">
                        <a:lnSpc>
                          <a:spcPct val="125000"/>
                        </a:lnSpc>
                        <a:tabLst>
                          <a:tab pos="90170" algn="l"/>
                        </a:tabLst>
                      </a:pPr>
                      <a:r>
                        <a:rPr lang="zh-CN" altLang="en-US" sz="1800" b="0" kern="0">
                          <a:solidFill>
                            <a:schemeClr val="tx1"/>
                          </a:solidFill>
                          <a:effectLst/>
                          <a:latin typeface="+mn-ea"/>
                          <a:ea typeface="+mn-ea"/>
                          <a:cs typeface="Times New Roman" panose="02020603050405020304" pitchFamily="18" charset="0"/>
                        </a:rPr>
                        <a:t>绝对值函数</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tabLst>
                          <a:tab pos="90170" algn="l"/>
                        </a:tabLst>
                      </a:pPr>
                      <a:r>
                        <a:rPr lang="en-US" sz="1800" b="0" kern="0">
                          <a:solidFill>
                            <a:schemeClr val="tx1"/>
                          </a:solidFill>
                          <a:effectLst/>
                          <a:latin typeface="+mn-ea"/>
                          <a:ea typeface="+mn-ea"/>
                          <a:cs typeface="Times New Roman" panose="02020603050405020304" pitchFamily="18" charset="0"/>
                        </a:rPr>
                        <a:t>ABS(a)</a:t>
                      </a:r>
                      <a:endParaRPr lang="zh-CN" altLang="en-US" sz="1800" b="0" kern="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25000"/>
                        </a:lnSpc>
                        <a:tabLst>
                          <a:tab pos="90170" algn="l"/>
                        </a:tabLst>
                      </a:pPr>
                      <a:r>
                        <a:rPr lang="zh-CN" altLang="en-US" sz="1800" b="0" kern="0">
                          <a:solidFill>
                            <a:schemeClr val="tx1"/>
                          </a:solidFill>
                          <a:effectLst/>
                          <a:latin typeface="+mn-ea"/>
                          <a:ea typeface="+mn-ea"/>
                          <a:cs typeface="Times New Roman" panose="02020603050405020304" pitchFamily="18" charset="0"/>
                        </a:rPr>
                        <a:t>返回</a:t>
                      </a:r>
                      <a:r>
                        <a:rPr lang="en-US" sz="1800" b="0" kern="0">
                          <a:solidFill>
                            <a:schemeClr val="tx1"/>
                          </a:solidFill>
                          <a:effectLst/>
                          <a:latin typeface="+mn-ea"/>
                          <a:ea typeface="+mn-ea"/>
                          <a:cs typeface="Times New Roman" panose="02020603050405020304" pitchFamily="18" charset="0"/>
                        </a:rPr>
                        <a:t>a</a:t>
                      </a:r>
                      <a:r>
                        <a:rPr lang="zh-CN" altLang="en-US" sz="1800" b="0" kern="0">
                          <a:solidFill>
                            <a:schemeClr val="tx1"/>
                          </a:solidFill>
                          <a:effectLst/>
                          <a:latin typeface="+mn-ea"/>
                          <a:ea typeface="+mn-ea"/>
                          <a:cs typeface="Times New Roman" panose="02020603050405020304" pitchFamily="18" charset="0"/>
                        </a:rPr>
                        <a:t>的绝对值</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29568474"/>
                  </a:ext>
                </a:extLst>
              </a:tr>
              <a:tr h="341591">
                <a:tc rowSpan="5">
                  <a:txBody>
                    <a:bodyPr/>
                    <a:lstStyle/>
                    <a:p>
                      <a:pPr algn="ctr">
                        <a:lnSpc>
                          <a:spcPct val="125000"/>
                        </a:lnSpc>
                        <a:tabLst>
                          <a:tab pos="90170" algn="l"/>
                        </a:tabLst>
                      </a:pPr>
                      <a:r>
                        <a:rPr lang="zh-CN" altLang="en-US" sz="1800" b="0" kern="0">
                          <a:solidFill>
                            <a:schemeClr val="tx1"/>
                          </a:solidFill>
                          <a:effectLst/>
                          <a:latin typeface="+mn-ea"/>
                          <a:ea typeface="+mn-ea"/>
                          <a:cs typeface="Times New Roman" panose="02020603050405020304" pitchFamily="18" charset="0"/>
                        </a:rPr>
                        <a:t>近似值函数</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tabLst>
                          <a:tab pos="90170" algn="l"/>
                        </a:tabLst>
                      </a:pPr>
                      <a:r>
                        <a:rPr lang="en-US" sz="1800" b="0" kern="0">
                          <a:solidFill>
                            <a:schemeClr val="tx1"/>
                          </a:solidFill>
                          <a:effectLst/>
                          <a:latin typeface="+mn-ea"/>
                          <a:ea typeface="+mn-ea"/>
                          <a:cs typeface="Times New Roman" panose="02020603050405020304" pitchFamily="18" charset="0"/>
                        </a:rPr>
                        <a:t>CEIL(a)</a:t>
                      </a:r>
                      <a:endParaRPr lang="zh-CN" altLang="en-US" sz="1800" b="0" kern="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25000"/>
                        </a:lnSpc>
                        <a:tabLst>
                          <a:tab pos="90170" algn="l"/>
                        </a:tabLst>
                      </a:pPr>
                      <a:r>
                        <a:rPr lang="zh-CN" altLang="en-US" sz="1800" b="0" kern="0">
                          <a:solidFill>
                            <a:schemeClr val="tx1"/>
                          </a:solidFill>
                          <a:effectLst/>
                          <a:latin typeface="+mn-ea"/>
                          <a:ea typeface="+mn-ea"/>
                          <a:cs typeface="Times New Roman" panose="02020603050405020304" pitchFamily="18" charset="0"/>
                        </a:rPr>
                        <a:t>返回</a:t>
                      </a:r>
                      <a:r>
                        <a:rPr lang="en-US" sz="1800" b="0" kern="0">
                          <a:solidFill>
                            <a:schemeClr val="tx1"/>
                          </a:solidFill>
                          <a:effectLst/>
                          <a:latin typeface="+mn-ea"/>
                          <a:ea typeface="+mn-ea"/>
                          <a:cs typeface="Times New Roman" panose="02020603050405020304" pitchFamily="18" charset="0"/>
                        </a:rPr>
                        <a:t>a</a:t>
                      </a:r>
                      <a:r>
                        <a:rPr lang="zh-CN" altLang="en-US" sz="1800" b="0" kern="0">
                          <a:solidFill>
                            <a:schemeClr val="tx1"/>
                          </a:solidFill>
                          <a:effectLst/>
                          <a:latin typeface="+mn-ea"/>
                          <a:ea typeface="+mn-ea"/>
                          <a:cs typeface="Times New Roman" panose="02020603050405020304" pitchFamily="18" charset="0"/>
                        </a:rPr>
                        <a:t>向上取整的值</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95866536"/>
                  </a:ext>
                </a:extLst>
              </a:tr>
              <a:tr h="341591">
                <a:tc vMerge="1">
                  <a:txBody>
                    <a:bodyPr/>
                    <a:lstStyle/>
                    <a:p>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tabLst>
                          <a:tab pos="90170" algn="l"/>
                        </a:tabLst>
                      </a:pPr>
                      <a:r>
                        <a:rPr lang="en-US" sz="1800" b="0" kern="0">
                          <a:solidFill>
                            <a:schemeClr val="tx1"/>
                          </a:solidFill>
                          <a:effectLst/>
                          <a:latin typeface="+mn-ea"/>
                          <a:ea typeface="+mn-ea"/>
                          <a:cs typeface="Times New Roman" panose="02020603050405020304" pitchFamily="18" charset="0"/>
                        </a:rPr>
                        <a:t>FLOOR(a)</a:t>
                      </a:r>
                      <a:endParaRPr lang="zh-CN" altLang="en-US" sz="1800" b="0" kern="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25000"/>
                        </a:lnSpc>
                        <a:tabLst>
                          <a:tab pos="90170" algn="l"/>
                        </a:tabLst>
                      </a:pPr>
                      <a:r>
                        <a:rPr lang="zh-CN" altLang="en-US" sz="1800" b="0" kern="0" dirty="0">
                          <a:solidFill>
                            <a:schemeClr val="tx1"/>
                          </a:solidFill>
                          <a:effectLst/>
                          <a:latin typeface="+mn-ea"/>
                          <a:ea typeface="+mn-ea"/>
                          <a:cs typeface="Times New Roman" panose="02020603050405020304" pitchFamily="18" charset="0"/>
                        </a:rPr>
                        <a:t>返回</a:t>
                      </a:r>
                      <a:r>
                        <a:rPr lang="en-US" sz="1800" b="0" kern="0" dirty="0">
                          <a:solidFill>
                            <a:schemeClr val="tx1"/>
                          </a:solidFill>
                          <a:effectLst/>
                          <a:latin typeface="+mn-ea"/>
                          <a:ea typeface="+mn-ea"/>
                          <a:cs typeface="Times New Roman" panose="02020603050405020304" pitchFamily="18" charset="0"/>
                        </a:rPr>
                        <a:t>a</a:t>
                      </a:r>
                      <a:r>
                        <a:rPr lang="zh-CN" altLang="en-US" sz="1800" b="0" kern="0" dirty="0">
                          <a:solidFill>
                            <a:schemeClr val="tx1"/>
                          </a:solidFill>
                          <a:effectLst/>
                          <a:latin typeface="+mn-ea"/>
                          <a:ea typeface="+mn-ea"/>
                          <a:cs typeface="Times New Roman" panose="02020603050405020304" pitchFamily="18" charset="0"/>
                        </a:rPr>
                        <a:t>向下取整的值</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15805971"/>
                  </a:ext>
                </a:extLst>
              </a:tr>
              <a:tr h="341591">
                <a:tc vMerge="1">
                  <a:txBody>
                    <a:bodyPr/>
                    <a:lstStyle/>
                    <a:p>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tabLst>
                          <a:tab pos="90170" algn="l"/>
                        </a:tabLst>
                      </a:pPr>
                      <a:r>
                        <a:rPr lang="en-US" sz="1800" b="0" kern="0">
                          <a:solidFill>
                            <a:schemeClr val="tx1"/>
                          </a:solidFill>
                          <a:effectLst/>
                          <a:latin typeface="+mn-ea"/>
                          <a:ea typeface="+mn-ea"/>
                          <a:cs typeface="Times New Roman" panose="02020603050405020304" pitchFamily="18" charset="0"/>
                        </a:rPr>
                        <a:t>ROUND(a)</a:t>
                      </a:r>
                      <a:endParaRPr lang="zh-CN" altLang="en-US" sz="1800" b="0" kern="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25000"/>
                        </a:lnSpc>
                        <a:tabLst>
                          <a:tab pos="90170" algn="l"/>
                        </a:tabLst>
                      </a:pPr>
                      <a:r>
                        <a:rPr lang="zh-CN" altLang="en-US" sz="1800" b="0" kern="0">
                          <a:solidFill>
                            <a:schemeClr val="tx1"/>
                          </a:solidFill>
                          <a:effectLst/>
                          <a:latin typeface="+mn-ea"/>
                          <a:ea typeface="+mn-ea"/>
                          <a:cs typeface="Times New Roman" panose="02020603050405020304" pitchFamily="18" charset="0"/>
                        </a:rPr>
                        <a:t>返回与</a:t>
                      </a:r>
                      <a:r>
                        <a:rPr lang="en-US" sz="1800" b="0" kern="0">
                          <a:solidFill>
                            <a:schemeClr val="tx1"/>
                          </a:solidFill>
                          <a:effectLst/>
                          <a:latin typeface="+mn-ea"/>
                          <a:ea typeface="+mn-ea"/>
                          <a:cs typeface="Times New Roman" panose="02020603050405020304" pitchFamily="18" charset="0"/>
                        </a:rPr>
                        <a:t>a</a:t>
                      </a:r>
                      <a:r>
                        <a:rPr lang="zh-CN" altLang="en-US" sz="1800" b="0" kern="0">
                          <a:solidFill>
                            <a:schemeClr val="tx1"/>
                          </a:solidFill>
                          <a:effectLst/>
                          <a:latin typeface="+mn-ea"/>
                          <a:ea typeface="+mn-ea"/>
                          <a:cs typeface="Times New Roman" panose="02020603050405020304" pitchFamily="18" charset="0"/>
                        </a:rPr>
                        <a:t>距离最近的整数值</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07237907"/>
                  </a:ext>
                </a:extLst>
              </a:tr>
              <a:tr h="341591">
                <a:tc vMerge="1">
                  <a:txBody>
                    <a:bodyPr/>
                    <a:lstStyle/>
                    <a:p>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tabLst>
                          <a:tab pos="90170" algn="l"/>
                        </a:tabLst>
                      </a:pPr>
                      <a:r>
                        <a:rPr lang="en-US" sz="1800" b="0" kern="0">
                          <a:solidFill>
                            <a:schemeClr val="tx1"/>
                          </a:solidFill>
                          <a:effectLst/>
                          <a:latin typeface="+mn-ea"/>
                          <a:ea typeface="+mn-ea"/>
                          <a:cs typeface="Times New Roman" panose="02020603050405020304" pitchFamily="18" charset="0"/>
                        </a:rPr>
                        <a:t>FORMAT(a,b)</a:t>
                      </a:r>
                      <a:endParaRPr lang="zh-CN" altLang="en-US" sz="1800" b="0" kern="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25000"/>
                        </a:lnSpc>
                        <a:tabLst>
                          <a:tab pos="90170" algn="l"/>
                        </a:tabLst>
                      </a:pPr>
                      <a:r>
                        <a:rPr lang="zh-CN" altLang="en-US" sz="1800" b="0" kern="0">
                          <a:solidFill>
                            <a:schemeClr val="tx1"/>
                          </a:solidFill>
                          <a:effectLst/>
                          <a:latin typeface="+mn-ea"/>
                          <a:ea typeface="+mn-ea"/>
                          <a:cs typeface="Times New Roman" panose="02020603050405020304" pitchFamily="18" charset="0"/>
                        </a:rPr>
                        <a:t>返回保留小数点后</a:t>
                      </a:r>
                      <a:r>
                        <a:rPr lang="en-US" sz="1800" b="0" kern="0">
                          <a:solidFill>
                            <a:schemeClr val="tx1"/>
                          </a:solidFill>
                          <a:effectLst/>
                          <a:latin typeface="+mn-ea"/>
                          <a:ea typeface="+mn-ea"/>
                          <a:cs typeface="Times New Roman" panose="02020603050405020304" pitchFamily="18" charset="0"/>
                        </a:rPr>
                        <a:t>b</a:t>
                      </a:r>
                      <a:r>
                        <a:rPr lang="zh-CN" altLang="en-US" sz="1800" b="0" kern="0">
                          <a:solidFill>
                            <a:schemeClr val="tx1"/>
                          </a:solidFill>
                          <a:effectLst/>
                          <a:latin typeface="+mn-ea"/>
                          <a:ea typeface="+mn-ea"/>
                          <a:cs typeface="Times New Roman" panose="02020603050405020304" pitchFamily="18" charset="0"/>
                        </a:rPr>
                        <a:t>位的</a:t>
                      </a:r>
                      <a:r>
                        <a:rPr lang="en-US" sz="1800" b="0" kern="0">
                          <a:solidFill>
                            <a:schemeClr val="tx1"/>
                          </a:solidFill>
                          <a:effectLst/>
                          <a:latin typeface="+mn-ea"/>
                          <a:ea typeface="+mn-ea"/>
                          <a:cs typeface="Times New Roman" panose="02020603050405020304" pitchFamily="18" charset="0"/>
                        </a:rPr>
                        <a:t>a</a:t>
                      </a:r>
                      <a:r>
                        <a:rPr lang="zh-CN" altLang="en-US" sz="1800" b="0" kern="0">
                          <a:solidFill>
                            <a:schemeClr val="tx1"/>
                          </a:solidFill>
                          <a:effectLst/>
                          <a:latin typeface="+mn-ea"/>
                          <a:ea typeface="+mn-ea"/>
                          <a:cs typeface="Times New Roman" panose="02020603050405020304" pitchFamily="18" charset="0"/>
                        </a:rPr>
                        <a:t>的值（四舍五入）</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50982221"/>
                  </a:ext>
                </a:extLst>
              </a:tr>
              <a:tr h="341591">
                <a:tc vMerge="1">
                  <a:txBody>
                    <a:bodyPr/>
                    <a:lstStyle/>
                    <a:p>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tabLst>
                          <a:tab pos="90170" algn="l"/>
                        </a:tabLst>
                      </a:pPr>
                      <a:r>
                        <a:rPr lang="en-US" sz="1800" b="0" kern="0">
                          <a:solidFill>
                            <a:schemeClr val="tx1"/>
                          </a:solidFill>
                          <a:effectLst/>
                          <a:latin typeface="+mn-ea"/>
                          <a:ea typeface="+mn-ea"/>
                          <a:cs typeface="Times New Roman" panose="02020603050405020304" pitchFamily="18" charset="0"/>
                        </a:rPr>
                        <a:t>TRUNCATE(a,b)</a:t>
                      </a:r>
                      <a:endParaRPr lang="zh-CN" altLang="en-US" sz="1800" b="0" kern="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25000"/>
                        </a:lnSpc>
                        <a:tabLst>
                          <a:tab pos="90170" algn="l"/>
                        </a:tabLst>
                      </a:pPr>
                      <a:r>
                        <a:rPr lang="zh-CN" altLang="en-US" sz="1800" b="0" kern="0" dirty="0">
                          <a:solidFill>
                            <a:schemeClr val="tx1"/>
                          </a:solidFill>
                          <a:effectLst/>
                          <a:latin typeface="+mn-ea"/>
                          <a:ea typeface="+mn-ea"/>
                          <a:cs typeface="Times New Roman" panose="02020603050405020304" pitchFamily="18" charset="0"/>
                        </a:rPr>
                        <a:t>返回保留小数点后</a:t>
                      </a:r>
                      <a:r>
                        <a:rPr lang="en-US" sz="1800" b="0" kern="0" dirty="0">
                          <a:solidFill>
                            <a:schemeClr val="tx1"/>
                          </a:solidFill>
                          <a:effectLst/>
                          <a:latin typeface="+mn-ea"/>
                          <a:ea typeface="+mn-ea"/>
                          <a:cs typeface="Times New Roman" panose="02020603050405020304" pitchFamily="18" charset="0"/>
                        </a:rPr>
                        <a:t>b</a:t>
                      </a:r>
                      <a:r>
                        <a:rPr lang="zh-CN" altLang="en-US" sz="1800" b="0" kern="0" dirty="0">
                          <a:solidFill>
                            <a:schemeClr val="tx1"/>
                          </a:solidFill>
                          <a:effectLst/>
                          <a:latin typeface="+mn-ea"/>
                          <a:ea typeface="+mn-ea"/>
                          <a:cs typeface="Times New Roman" panose="02020603050405020304" pitchFamily="18" charset="0"/>
                        </a:rPr>
                        <a:t>位的</a:t>
                      </a:r>
                      <a:r>
                        <a:rPr lang="en-US" sz="1800" b="0" kern="0" dirty="0">
                          <a:solidFill>
                            <a:schemeClr val="tx1"/>
                          </a:solidFill>
                          <a:effectLst/>
                          <a:latin typeface="+mn-ea"/>
                          <a:ea typeface="+mn-ea"/>
                          <a:cs typeface="Times New Roman" panose="02020603050405020304" pitchFamily="18" charset="0"/>
                        </a:rPr>
                        <a:t>a</a:t>
                      </a:r>
                      <a:r>
                        <a:rPr lang="zh-CN" altLang="en-US" sz="1800" b="0" kern="0" dirty="0">
                          <a:solidFill>
                            <a:schemeClr val="tx1"/>
                          </a:solidFill>
                          <a:effectLst/>
                          <a:latin typeface="+mn-ea"/>
                          <a:ea typeface="+mn-ea"/>
                          <a:cs typeface="Times New Roman" panose="02020603050405020304" pitchFamily="18" charset="0"/>
                        </a:rPr>
                        <a:t>的值（无四舍五入）</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23766863"/>
                  </a:ext>
                </a:extLst>
              </a:tr>
            </a:tbl>
          </a:graphicData>
        </a:graphic>
      </p:graphicFrame>
    </p:spTree>
    <p:extLst>
      <p:ext uri="{BB962C8B-B14F-4D97-AF65-F5344CB8AC3E}">
        <p14:creationId xmlns:p14="http://schemas.microsoft.com/office/powerpoint/2010/main" val="410056298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left)">
                                      <p:cBhvr>
                                        <p:cTn id="2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5651500" y="2278259"/>
            <a:ext cx="889000" cy="889000"/>
            <a:chOff x="10275888" y="1968952"/>
            <a:chExt cx="889000" cy="889000"/>
          </a:xfrm>
        </p:grpSpPr>
        <p:sp>
          <p:nvSpPr>
            <p:cNvPr id="11" name="椭圆 10"/>
            <p:cNvSpPr/>
            <p:nvPr/>
          </p:nvSpPr>
          <p:spPr>
            <a:xfrm>
              <a:off x="10275888" y="1968952"/>
              <a:ext cx="889000" cy="889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10400428" y="2123009"/>
              <a:ext cx="639919" cy="584775"/>
            </a:xfrm>
            <a:prstGeom prst="rect">
              <a:avLst/>
            </a:prstGeom>
            <a:noFill/>
          </p:spPr>
          <p:txBody>
            <a:bodyPr wrap="none" rtlCol="0">
              <a:spAutoFit/>
              <a:scene3d>
                <a:camera prst="orthographicFront"/>
                <a:lightRig rig="threePt" dir="t"/>
              </a:scene3d>
              <a:sp3d contourW="12700"/>
            </a:bodyPr>
            <a:lstStyle/>
            <a:p>
              <a:pPr algn="ctr"/>
              <a:r>
                <a:rPr lang="en-US" altLang="zh-CN" sz="3200" b="1" dirty="0">
                  <a:solidFill>
                    <a:schemeClr val="bg1"/>
                  </a:solidFill>
                </a:rPr>
                <a:t>01</a:t>
              </a:r>
              <a:endParaRPr lang="zh-CN" altLang="en-US" sz="3200" b="1" dirty="0">
                <a:solidFill>
                  <a:schemeClr val="bg1"/>
                </a:solidFill>
              </a:endParaRPr>
            </a:p>
          </p:txBody>
        </p:sp>
      </p:grpSp>
      <p:grpSp>
        <p:nvGrpSpPr>
          <p:cNvPr id="21" name="组合 20"/>
          <p:cNvGrpSpPr/>
          <p:nvPr/>
        </p:nvGrpSpPr>
        <p:grpSpPr>
          <a:xfrm>
            <a:off x="4631068" y="3403060"/>
            <a:ext cx="2929862" cy="736892"/>
            <a:chOff x="8358098" y="3089795"/>
            <a:chExt cx="2929862" cy="1234748"/>
          </a:xfrm>
        </p:grpSpPr>
        <p:sp>
          <p:nvSpPr>
            <p:cNvPr id="14" name="文本框 13"/>
            <p:cNvSpPr txBox="1"/>
            <p:nvPr/>
          </p:nvSpPr>
          <p:spPr>
            <a:xfrm>
              <a:off x="8358098" y="3089795"/>
              <a:ext cx="2929862" cy="876716"/>
            </a:xfrm>
            <a:prstGeom prst="rect">
              <a:avLst/>
            </a:prstGeom>
            <a:noFill/>
          </p:spPr>
          <p:txBody>
            <a:bodyPr wrap="square" rtlCol="0">
              <a:spAutoFit/>
              <a:scene3d>
                <a:camera prst="orthographicFront"/>
                <a:lightRig rig="threePt" dir="t"/>
              </a:scene3d>
              <a:sp3d contourW="12700"/>
            </a:bodyPr>
            <a:lstStyle/>
            <a:p>
              <a:pPr algn="ctr"/>
              <a:r>
                <a:rPr lang="zh-CN" altLang="en-US" sz="2800"/>
                <a:t>运算符</a:t>
              </a:r>
              <a:endParaRPr lang="zh-CN" altLang="en-US" sz="2800" dirty="0"/>
            </a:p>
          </p:txBody>
        </p:sp>
        <p:cxnSp>
          <p:nvCxnSpPr>
            <p:cNvPr id="18" name="直接连接符 17"/>
            <p:cNvCxnSpPr/>
            <p:nvPr/>
          </p:nvCxnSpPr>
          <p:spPr>
            <a:xfrm>
              <a:off x="8358098" y="4324543"/>
              <a:ext cx="2802476"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12425947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500"/>
                                        <p:tgtEl>
                                          <p:spTgt spid="21"/>
                                        </p:tgtEl>
                                        <p:attrNameLst>
                                          <p:attrName>ppt_y</p:attrName>
                                        </p:attrNameLst>
                                      </p:cBhvr>
                                      <p:tavLst>
                                        <p:tav tm="0">
                                          <p:val>
                                            <p:strVal val="#ppt_y-#ppt_h*1.125000"/>
                                          </p:val>
                                        </p:tav>
                                        <p:tav tm="100000">
                                          <p:val>
                                            <p:strVal val="#ppt_y"/>
                                          </p:val>
                                        </p:tav>
                                      </p:tavLst>
                                    </p:anim>
                                    <p:animEffect transition="in" filter="wipe(down)">
                                      <p:cBhvr>
                                        <p:cTn id="1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667718"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a:solidFill>
                  <a:srgbClr val="228EB0"/>
                </a:solidFill>
                <a:latin typeface="+mn-ea"/>
              </a:rPr>
              <a:t>1 </a:t>
            </a:r>
            <a:r>
              <a:rPr lang="zh-CN" altLang="en-US" sz="2800" b="1">
                <a:solidFill>
                  <a:srgbClr val="228EB0"/>
                </a:solidFill>
                <a:latin typeface="+mn-ea"/>
              </a:rPr>
              <a:t>系统内置函数</a:t>
            </a:r>
            <a:endParaRPr lang="zh-CN" altLang="en-US" sz="2800" b="1" dirty="0">
              <a:solidFill>
                <a:srgbClr val="228EB0"/>
              </a:solidFill>
              <a:latin typeface="+mn-ea"/>
            </a:endParaRPr>
          </a:p>
        </p:txBody>
      </p:sp>
      <p:graphicFrame>
        <p:nvGraphicFramePr>
          <p:cNvPr id="11" name="表格 10">
            <a:extLst>
              <a:ext uri="{FF2B5EF4-FFF2-40B4-BE49-F238E27FC236}">
                <a16:creationId xmlns:a16="http://schemas.microsoft.com/office/drawing/2014/main" id="{3D66C256-B830-4B22-A6B6-38F5798E6042}"/>
              </a:ext>
            </a:extLst>
          </p:cNvPr>
          <p:cNvGraphicFramePr>
            <a:graphicFrameLocks noGrp="1"/>
          </p:cNvGraphicFramePr>
          <p:nvPr>
            <p:extLst>
              <p:ext uri="{D42A27DB-BD31-4B8C-83A1-F6EECF244321}">
                <p14:modId xmlns:p14="http://schemas.microsoft.com/office/powerpoint/2010/main" val="1327906907"/>
              </p:ext>
            </p:extLst>
          </p:nvPr>
        </p:nvGraphicFramePr>
        <p:xfrm>
          <a:off x="1219535" y="1815643"/>
          <a:ext cx="9752929" cy="3848370"/>
        </p:xfrm>
        <a:graphic>
          <a:graphicData uri="http://schemas.openxmlformats.org/drawingml/2006/table">
            <a:tbl>
              <a:tblPr firstRow="1" firstCol="1" bandRow="1">
                <a:tableStyleId>{5A111915-BE36-4E01-A7E5-04B1672EAD32}</a:tableStyleId>
              </a:tblPr>
              <a:tblGrid>
                <a:gridCol w="1583735">
                  <a:extLst>
                    <a:ext uri="{9D8B030D-6E8A-4147-A177-3AD203B41FA5}">
                      <a16:colId xmlns:a16="http://schemas.microsoft.com/office/drawing/2014/main" val="1150057595"/>
                    </a:ext>
                  </a:extLst>
                </a:gridCol>
                <a:gridCol w="2216927">
                  <a:extLst>
                    <a:ext uri="{9D8B030D-6E8A-4147-A177-3AD203B41FA5}">
                      <a16:colId xmlns:a16="http://schemas.microsoft.com/office/drawing/2014/main" val="2760790580"/>
                    </a:ext>
                  </a:extLst>
                </a:gridCol>
                <a:gridCol w="5952267">
                  <a:extLst>
                    <a:ext uri="{9D8B030D-6E8A-4147-A177-3AD203B41FA5}">
                      <a16:colId xmlns:a16="http://schemas.microsoft.com/office/drawing/2014/main" val="4151654533"/>
                    </a:ext>
                  </a:extLst>
                </a:gridCol>
              </a:tblGrid>
              <a:tr h="384342">
                <a:tc>
                  <a:txBody>
                    <a:bodyPr/>
                    <a:lstStyle/>
                    <a:p>
                      <a:pPr algn="ctr">
                        <a:lnSpc>
                          <a:spcPct val="125000"/>
                        </a:lnSpc>
                        <a:tabLst>
                          <a:tab pos="90170" algn="l"/>
                        </a:tabLst>
                      </a:pPr>
                      <a:r>
                        <a:rPr lang="zh-CN" altLang="en-US" sz="1800" b="1" kern="0">
                          <a:solidFill>
                            <a:schemeClr val="bg1"/>
                          </a:solidFill>
                          <a:effectLst/>
                          <a:latin typeface="+mn-lt"/>
                          <a:ea typeface="+mn-ea"/>
                          <a:cs typeface="+mn-cs"/>
                        </a:rPr>
                        <a:t>类别</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tabLst>
                          <a:tab pos="90170" algn="l"/>
                        </a:tabLst>
                      </a:pPr>
                      <a:r>
                        <a:rPr lang="zh-CN" altLang="en-US" sz="1800" b="1" kern="0">
                          <a:solidFill>
                            <a:schemeClr val="bg1"/>
                          </a:solidFill>
                          <a:effectLst/>
                          <a:latin typeface="+mn-lt"/>
                          <a:ea typeface="+mn-ea"/>
                          <a:cs typeface="+mn-cs"/>
                        </a:rPr>
                        <a:t>函数名</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tabLst>
                          <a:tab pos="90170" algn="l"/>
                        </a:tabLst>
                      </a:pPr>
                      <a:r>
                        <a:rPr lang="zh-CN" altLang="en-US" sz="1800" b="1" kern="0">
                          <a:solidFill>
                            <a:schemeClr val="bg1"/>
                          </a:solidFill>
                          <a:effectLst/>
                          <a:latin typeface="+mn-lt"/>
                          <a:ea typeface="+mn-ea"/>
                          <a:cs typeface="+mn-cs"/>
                        </a:rPr>
                        <a:t>函数作用</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96497045"/>
                  </a:ext>
                </a:extLst>
              </a:tr>
              <a:tr h="384892">
                <a:tc rowSpan="3">
                  <a:txBody>
                    <a:bodyPr/>
                    <a:lstStyle/>
                    <a:p>
                      <a:pPr algn="ctr">
                        <a:lnSpc>
                          <a:spcPct val="125000"/>
                        </a:lnSpc>
                        <a:tabLst>
                          <a:tab pos="90170" algn="l"/>
                        </a:tabLst>
                      </a:pPr>
                      <a:r>
                        <a:rPr lang="zh-CN" altLang="en-US" sz="1800" b="0" kern="0">
                          <a:solidFill>
                            <a:schemeClr val="tx1"/>
                          </a:solidFill>
                          <a:effectLst/>
                          <a:latin typeface="+mn-ea"/>
                          <a:ea typeface="+mn-ea"/>
                          <a:cs typeface="Times New Roman" panose="02020603050405020304" pitchFamily="18" charset="0"/>
                        </a:rPr>
                        <a:t>指数函数</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tabLst>
                          <a:tab pos="90170" algn="l"/>
                        </a:tabLst>
                      </a:pPr>
                      <a:r>
                        <a:rPr lang="en-US" sz="1800" b="0" kern="0">
                          <a:solidFill>
                            <a:schemeClr val="tx1"/>
                          </a:solidFill>
                          <a:effectLst/>
                          <a:latin typeface="+mn-ea"/>
                          <a:ea typeface="+mn-ea"/>
                          <a:cs typeface="Times New Roman" panose="02020603050405020304" pitchFamily="18" charset="0"/>
                        </a:rPr>
                        <a:t>SQRT(a)</a:t>
                      </a:r>
                      <a:endParaRPr lang="zh-CN" altLang="en-US" sz="1800" b="0" kern="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25000"/>
                        </a:lnSpc>
                        <a:tabLst>
                          <a:tab pos="90170" algn="l"/>
                        </a:tabLst>
                      </a:pPr>
                      <a:r>
                        <a:rPr lang="zh-CN" altLang="en-US" sz="1800" b="0" kern="0">
                          <a:solidFill>
                            <a:schemeClr val="tx1"/>
                          </a:solidFill>
                          <a:effectLst/>
                          <a:latin typeface="+mn-ea"/>
                          <a:ea typeface="+mn-ea"/>
                          <a:cs typeface="Times New Roman" panose="02020603050405020304" pitchFamily="18" charset="0"/>
                        </a:rPr>
                        <a:t>返回</a:t>
                      </a:r>
                      <a:r>
                        <a:rPr lang="en-US" sz="1800" b="0" kern="0">
                          <a:solidFill>
                            <a:schemeClr val="tx1"/>
                          </a:solidFill>
                          <a:effectLst/>
                          <a:latin typeface="+mn-ea"/>
                          <a:ea typeface="+mn-ea"/>
                          <a:cs typeface="Times New Roman" panose="02020603050405020304" pitchFamily="18" charset="0"/>
                        </a:rPr>
                        <a:t>a</a:t>
                      </a:r>
                      <a:r>
                        <a:rPr lang="zh-CN" altLang="en-US" sz="1800" b="0" kern="0">
                          <a:solidFill>
                            <a:schemeClr val="tx1"/>
                          </a:solidFill>
                          <a:effectLst/>
                          <a:latin typeface="+mn-ea"/>
                          <a:ea typeface="+mn-ea"/>
                          <a:cs typeface="Times New Roman" panose="02020603050405020304" pitchFamily="18" charset="0"/>
                        </a:rPr>
                        <a:t>的平方根的值</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79869868"/>
                  </a:ext>
                </a:extLst>
              </a:tr>
              <a:tr h="384892">
                <a:tc vMerge="1">
                  <a:txBody>
                    <a:bodyPr/>
                    <a:lstStyle/>
                    <a:p>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tabLst>
                          <a:tab pos="90170" algn="l"/>
                        </a:tabLst>
                      </a:pPr>
                      <a:r>
                        <a:rPr lang="en-US" sz="1800" b="0" kern="0">
                          <a:solidFill>
                            <a:schemeClr val="tx1"/>
                          </a:solidFill>
                          <a:effectLst/>
                          <a:latin typeface="+mn-ea"/>
                          <a:ea typeface="+mn-ea"/>
                          <a:cs typeface="Times New Roman" panose="02020603050405020304" pitchFamily="18" charset="0"/>
                        </a:rPr>
                        <a:t>POW(a,b)</a:t>
                      </a:r>
                      <a:endParaRPr lang="zh-CN" altLang="en-US" sz="1800" b="0" kern="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25000"/>
                        </a:lnSpc>
                        <a:tabLst>
                          <a:tab pos="90170" algn="l"/>
                        </a:tabLst>
                      </a:pPr>
                      <a:r>
                        <a:rPr lang="zh-CN" altLang="en-US" sz="1800" b="0" kern="0">
                          <a:solidFill>
                            <a:schemeClr val="tx1"/>
                          </a:solidFill>
                          <a:effectLst/>
                          <a:latin typeface="+mn-ea"/>
                          <a:ea typeface="+mn-ea"/>
                          <a:cs typeface="Times New Roman" panose="02020603050405020304" pitchFamily="18" charset="0"/>
                        </a:rPr>
                        <a:t>返回</a:t>
                      </a:r>
                      <a:r>
                        <a:rPr lang="en-US" sz="1800" b="0" kern="0">
                          <a:solidFill>
                            <a:schemeClr val="tx1"/>
                          </a:solidFill>
                          <a:effectLst/>
                          <a:latin typeface="+mn-ea"/>
                          <a:ea typeface="+mn-ea"/>
                          <a:cs typeface="Times New Roman" panose="02020603050405020304" pitchFamily="18" charset="0"/>
                        </a:rPr>
                        <a:t>a</a:t>
                      </a:r>
                      <a:r>
                        <a:rPr lang="zh-CN" altLang="en-US" sz="1800" b="0" kern="0">
                          <a:solidFill>
                            <a:schemeClr val="tx1"/>
                          </a:solidFill>
                          <a:effectLst/>
                          <a:latin typeface="+mn-ea"/>
                          <a:ea typeface="+mn-ea"/>
                          <a:cs typeface="Times New Roman" panose="02020603050405020304" pitchFamily="18" charset="0"/>
                        </a:rPr>
                        <a:t>的</a:t>
                      </a:r>
                      <a:r>
                        <a:rPr lang="en-US" sz="1800" b="0" kern="0">
                          <a:solidFill>
                            <a:schemeClr val="tx1"/>
                          </a:solidFill>
                          <a:effectLst/>
                          <a:latin typeface="+mn-ea"/>
                          <a:ea typeface="+mn-ea"/>
                          <a:cs typeface="Times New Roman" panose="02020603050405020304" pitchFamily="18" charset="0"/>
                        </a:rPr>
                        <a:t>b</a:t>
                      </a:r>
                      <a:r>
                        <a:rPr lang="zh-CN" altLang="en-US" sz="1800" b="0" kern="0">
                          <a:solidFill>
                            <a:schemeClr val="tx1"/>
                          </a:solidFill>
                          <a:effectLst/>
                          <a:latin typeface="+mn-ea"/>
                          <a:ea typeface="+mn-ea"/>
                          <a:cs typeface="Times New Roman" panose="02020603050405020304" pitchFamily="18" charset="0"/>
                        </a:rPr>
                        <a:t>次方的值</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20409918"/>
                  </a:ext>
                </a:extLst>
              </a:tr>
              <a:tr h="384892">
                <a:tc vMerge="1">
                  <a:txBody>
                    <a:bodyPr/>
                    <a:lstStyle/>
                    <a:p>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tabLst>
                          <a:tab pos="90170" algn="l"/>
                        </a:tabLst>
                      </a:pPr>
                      <a:r>
                        <a:rPr lang="en-US" sz="1800" b="0" kern="0">
                          <a:solidFill>
                            <a:schemeClr val="tx1"/>
                          </a:solidFill>
                          <a:effectLst/>
                          <a:latin typeface="+mn-ea"/>
                          <a:ea typeface="+mn-ea"/>
                          <a:cs typeface="Times New Roman" panose="02020603050405020304" pitchFamily="18" charset="0"/>
                        </a:rPr>
                        <a:t>EXP(a)</a:t>
                      </a:r>
                      <a:endParaRPr lang="zh-CN" altLang="en-US" sz="1800" b="0" kern="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25000"/>
                        </a:lnSpc>
                        <a:tabLst>
                          <a:tab pos="90170" algn="l"/>
                        </a:tabLst>
                      </a:pPr>
                      <a:r>
                        <a:rPr lang="zh-CN" altLang="en-US" sz="1800" b="0" kern="0" dirty="0">
                          <a:solidFill>
                            <a:schemeClr val="tx1"/>
                          </a:solidFill>
                          <a:effectLst/>
                          <a:latin typeface="+mn-ea"/>
                          <a:ea typeface="+mn-ea"/>
                          <a:cs typeface="Times New Roman" panose="02020603050405020304" pitchFamily="18" charset="0"/>
                        </a:rPr>
                        <a:t>返回自然对数</a:t>
                      </a:r>
                      <a:r>
                        <a:rPr lang="en-US" sz="1800" b="0" kern="0" dirty="0">
                          <a:solidFill>
                            <a:schemeClr val="tx1"/>
                          </a:solidFill>
                          <a:effectLst/>
                          <a:latin typeface="+mn-ea"/>
                          <a:ea typeface="+mn-ea"/>
                          <a:cs typeface="Times New Roman" panose="02020603050405020304" pitchFamily="18" charset="0"/>
                        </a:rPr>
                        <a:t>e</a:t>
                      </a:r>
                      <a:r>
                        <a:rPr lang="zh-CN" altLang="en-US" sz="1800" b="0" kern="0" dirty="0">
                          <a:solidFill>
                            <a:schemeClr val="tx1"/>
                          </a:solidFill>
                          <a:effectLst/>
                          <a:latin typeface="+mn-ea"/>
                          <a:ea typeface="+mn-ea"/>
                          <a:cs typeface="Times New Roman" panose="02020603050405020304" pitchFamily="18" charset="0"/>
                        </a:rPr>
                        <a:t>的</a:t>
                      </a:r>
                      <a:r>
                        <a:rPr lang="en-US" sz="1800" b="0" kern="0" dirty="0">
                          <a:solidFill>
                            <a:schemeClr val="tx1"/>
                          </a:solidFill>
                          <a:effectLst/>
                          <a:latin typeface="+mn-ea"/>
                          <a:ea typeface="+mn-ea"/>
                          <a:cs typeface="Times New Roman" panose="02020603050405020304" pitchFamily="18" charset="0"/>
                        </a:rPr>
                        <a:t>a</a:t>
                      </a:r>
                      <a:r>
                        <a:rPr lang="zh-CN" altLang="en-US" sz="1800" b="0" kern="0" dirty="0">
                          <a:solidFill>
                            <a:schemeClr val="tx1"/>
                          </a:solidFill>
                          <a:effectLst/>
                          <a:latin typeface="+mn-ea"/>
                          <a:ea typeface="+mn-ea"/>
                          <a:cs typeface="Times New Roman" panose="02020603050405020304" pitchFamily="18" charset="0"/>
                        </a:rPr>
                        <a:t>次方的值</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29568474"/>
                  </a:ext>
                </a:extLst>
              </a:tr>
              <a:tr h="384892">
                <a:tc rowSpan="2">
                  <a:txBody>
                    <a:bodyPr/>
                    <a:lstStyle/>
                    <a:p>
                      <a:pPr algn="ctr">
                        <a:lnSpc>
                          <a:spcPct val="125000"/>
                        </a:lnSpc>
                        <a:tabLst>
                          <a:tab pos="90170" algn="l"/>
                        </a:tabLst>
                      </a:pPr>
                      <a:r>
                        <a:rPr lang="zh-CN" altLang="en-US" sz="1800" b="0" kern="0">
                          <a:solidFill>
                            <a:schemeClr val="tx1"/>
                          </a:solidFill>
                          <a:effectLst/>
                          <a:latin typeface="+mn-ea"/>
                          <a:ea typeface="+mn-ea"/>
                          <a:cs typeface="Times New Roman" panose="02020603050405020304" pitchFamily="18" charset="0"/>
                        </a:rPr>
                        <a:t>对数函数</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tabLst>
                          <a:tab pos="90170" algn="l"/>
                        </a:tabLst>
                      </a:pPr>
                      <a:r>
                        <a:rPr lang="en-US" sz="1800" b="0" kern="0">
                          <a:solidFill>
                            <a:schemeClr val="tx1"/>
                          </a:solidFill>
                          <a:effectLst/>
                          <a:latin typeface="+mn-ea"/>
                          <a:ea typeface="+mn-ea"/>
                          <a:cs typeface="Times New Roman" panose="02020603050405020304" pitchFamily="18" charset="0"/>
                        </a:rPr>
                        <a:t>LOG(a)</a:t>
                      </a:r>
                      <a:endParaRPr lang="zh-CN" altLang="en-US" sz="1800" b="0" kern="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25000"/>
                        </a:lnSpc>
                        <a:tabLst>
                          <a:tab pos="90170" algn="l"/>
                        </a:tabLst>
                      </a:pPr>
                      <a:r>
                        <a:rPr lang="zh-CN" altLang="en-US" sz="1800" b="0" kern="0">
                          <a:solidFill>
                            <a:schemeClr val="tx1"/>
                          </a:solidFill>
                          <a:effectLst/>
                          <a:latin typeface="+mn-ea"/>
                          <a:ea typeface="+mn-ea"/>
                          <a:cs typeface="Times New Roman" panose="02020603050405020304" pitchFamily="18" charset="0"/>
                        </a:rPr>
                        <a:t>返回</a:t>
                      </a:r>
                      <a:r>
                        <a:rPr lang="en-US" sz="1800" b="0" kern="0">
                          <a:solidFill>
                            <a:schemeClr val="tx1"/>
                          </a:solidFill>
                          <a:effectLst/>
                          <a:latin typeface="+mn-ea"/>
                          <a:ea typeface="+mn-ea"/>
                          <a:cs typeface="Times New Roman" panose="02020603050405020304" pitchFamily="18" charset="0"/>
                        </a:rPr>
                        <a:t>a</a:t>
                      </a:r>
                      <a:r>
                        <a:rPr lang="zh-CN" altLang="en-US" sz="1800" b="0" kern="0">
                          <a:solidFill>
                            <a:schemeClr val="tx1"/>
                          </a:solidFill>
                          <a:effectLst/>
                          <a:latin typeface="+mn-ea"/>
                          <a:ea typeface="+mn-ea"/>
                          <a:cs typeface="Times New Roman" panose="02020603050405020304" pitchFamily="18" charset="0"/>
                        </a:rPr>
                        <a:t>的自然对数的值</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95866536"/>
                  </a:ext>
                </a:extLst>
              </a:tr>
              <a:tr h="384892">
                <a:tc vMerge="1">
                  <a:txBody>
                    <a:bodyPr/>
                    <a:lstStyle/>
                    <a:p>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tabLst>
                          <a:tab pos="90170" algn="l"/>
                        </a:tabLst>
                      </a:pPr>
                      <a:r>
                        <a:rPr lang="en-US" sz="1800" b="0" kern="0">
                          <a:solidFill>
                            <a:schemeClr val="tx1"/>
                          </a:solidFill>
                          <a:effectLst/>
                          <a:latin typeface="+mn-ea"/>
                          <a:ea typeface="+mn-ea"/>
                          <a:cs typeface="Times New Roman" panose="02020603050405020304" pitchFamily="18" charset="0"/>
                        </a:rPr>
                        <a:t>LOGb(a)</a:t>
                      </a:r>
                      <a:endParaRPr lang="zh-CN" altLang="en-US" sz="1800" b="0" kern="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25000"/>
                        </a:lnSpc>
                        <a:tabLst>
                          <a:tab pos="90170" algn="l"/>
                        </a:tabLst>
                      </a:pPr>
                      <a:r>
                        <a:rPr lang="zh-CN" altLang="en-US" sz="1800" b="0" kern="0">
                          <a:solidFill>
                            <a:schemeClr val="tx1"/>
                          </a:solidFill>
                          <a:effectLst/>
                          <a:latin typeface="+mn-ea"/>
                          <a:ea typeface="+mn-ea"/>
                          <a:cs typeface="Times New Roman" panose="02020603050405020304" pitchFamily="18" charset="0"/>
                        </a:rPr>
                        <a:t>返回以</a:t>
                      </a:r>
                      <a:r>
                        <a:rPr lang="en-US" sz="1800" b="0" kern="0">
                          <a:solidFill>
                            <a:schemeClr val="tx1"/>
                          </a:solidFill>
                          <a:effectLst/>
                          <a:latin typeface="+mn-ea"/>
                          <a:ea typeface="+mn-ea"/>
                          <a:cs typeface="Times New Roman" panose="02020603050405020304" pitchFamily="18" charset="0"/>
                        </a:rPr>
                        <a:t>b</a:t>
                      </a:r>
                      <a:r>
                        <a:rPr lang="zh-CN" altLang="en-US" sz="1800" b="0" kern="0">
                          <a:solidFill>
                            <a:schemeClr val="tx1"/>
                          </a:solidFill>
                          <a:effectLst/>
                          <a:latin typeface="+mn-ea"/>
                          <a:ea typeface="+mn-ea"/>
                          <a:cs typeface="Times New Roman" panose="02020603050405020304" pitchFamily="18" charset="0"/>
                        </a:rPr>
                        <a:t>为底的</a:t>
                      </a:r>
                      <a:r>
                        <a:rPr lang="en-US" sz="1800" b="0" kern="0">
                          <a:solidFill>
                            <a:schemeClr val="tx1"/>
                          </a:solidFill>
                          <a:effectLst/>
                          <a:latin typeface="+mn-ea"/>
                          <a:ea typeface="+mn-ea"/>
                          <a:cs typeface="Times New Roman" panose="02020603050405020304" pitchFamily="18" charset="0"/>
                        </a:rPr>
                        <a:t>a</a:t>
                      </a:r>
                      <a:r>
                        <a:rPr lang="zh-CN" altLang="en-US" sz="1800" b="0" kern="0">
                          <a:solidFill>
                            <a:schemeClr val="tx1"/>
                          </a:solidFill>
                          <a:effectLst/>
                          <a:latin typeface="+mn-ea"/>
                          <a:ea typeface="+mn-ea"/>
                          <a:cs typeface="Times New Roman" panose="02020603050405020304" pitchFamily="18" charset="0"/>
                        </a:rPr>
                        <a:t>的对数的值</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15805971"/>
                  </a:ext>
                </a:extLst>
              </a:tr>
              <a:tr h="384892">
                <a:tc rowSpan="4">
                  <a:txBody>
                    <a:bodyPr/>
                    <a:lstStyle/>
                    <a:p>
                      <a:pPr algn="ctr">
                        <a:lnSpc>
                          <a:spcPct val="125000"/>
                        </a:lnSpc>
                        <a:tabLst>
                          <a:tab pos="90170" algn="l"/>
                        </a:tabLst>
                      </a:pPr>
                      <a:r>
                        <a:rPr lang="zh-CN" altLang="en-US" sz="1800" b="0" kern="0">
                          <a:solidFill>
                            <a:schemeClr val="tx1"/>
                          </a:solidFill>
                          <a:effectLst/>
                          <a:latin typeface="+mn-ea"/>
                          <a:ea typeface="+mn-ea"/>
                          <a:cs typeface="Times New Roman" panose="02020603050405020304" pitchFamily="18" charset="0"/>
                        </a:rPr>
                        <a:t>三角函数</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tabLst>
                          <a:tab pos="90170" algn="l"/>
                        </a:tabLst>
                      </a:pPr>
                      <a:r>
                        <a:rPr lang="en-US" sz="1800" b="0" kern="0">
                          <a:solidFill>
                            <a:schemeClr val="tx1"/>
                          </a:solidFill>
                          <a:effectLst/>
                          <a:latin typeface="+mn-ea"/>
                          <a:ea typeface="+mn-ea"/>
                          <a:cs typeface="Times New Roman" panose="02020603050405020304" pitchFamily="18" charset="0"/>
                        </a:rPr>
                        <a:t>SIN(a)</a:t>
                      </a:r>
                      <a:endParaRPr lang="zh-CN" altLang="en-US" sz="1800" b="0" kern="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25000"/>
                        </a:lnSpc>
                        <a:tabLst>
                          <a:tab pos="90170" algn="l"/>
                        </a:tabLst>
                      </a:pPr>
                      <a:r>
                        <a:rPr lang="zh-CN" altLang="en-US" sz="1800" b="0" kern="0">
                          <a:solidFill>
                            <a:schemeClr val="tx1"/>
                          </a:solidFill>
                          <a:effectLst/>
                          <a:latin typeface="+mn-ea"/>
                          <a:ea typeface="+mn-ea"/>
                          <a:cs typeface="Times New Roman" panose="02020603050405020304" pitchFamily="18" charset="0"/>
                        </a:rPr>
                        <a:t>返回</a:t>
                      </a:r>
                      <a:r>
                        <a:rPr lang="en-US" sz="1800" b="0" kern="0">
                          <a:solidFill>
                            <a:schemeClr val="tx1"/>
                          </a:solidFill>
                          <a:effectLst/>
                          <a:latin typeface="+mn-ea"/>
                          <a:ea typeface="+mn-ea"/>
                          <a:cs typeface="Times New Roman" panose="02020603050405020304" pitchFamily="18" charset="0"/>
                        </a:rPr>
                        <a:t>a</a:t>
                      </a:r>
                      <a:r>
                        <a:rPr lang="zh-CN" altLang="en-US" sz="1800" b="0" kern="0">
                          <a:solidFill>
                            <a:schemeClr val="tx1"/>
                          </a:solidFill>
                          <a:effectLst/>
                          <a:latin typeface="+mn-ea"/>
                          <a:ea typeface="+mn-ea"/>
                          <a:cs typeface="Times New Roman" panose="02020603050405020304" pitchFamily="18" charset="0"/>
                        </a:rPr>
                        <a:t>的正弦值</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07237907"/>
                  </a:ext>
                </a:extLst>
              </a:tr>
              <a:tr h="384892">
                <a:tc vMerge="1">
                  <a:txBody>
                    <a:bodyPr/>
                    <a:lstStyle/>
                    <a:p>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tabLst>
                          <a:tab pos="90170" algn="l"/>
                        </a:tabLst>
                      </a:pPr>
                      <a:r>
                        <a:rPr lang="en-US" sz="1800" b="0" kern="0">
                          <a:solidFill>
                            <a:schemeClr val="tx1"/>
                          </a:solidFill>
                          <a:effectLst/>
                          <a:latin typeface="+mn-ea"/>
                          <a:ea typeface="+mn-ea"/>
                          <a:cs typeface="Times New Roman" panose="02020603050405020304" pitchFamily="18" charset="0"/>
                        </a:rPr>
                        <a:t>COS(a)</a:t>
                      </a:r>
                      <a:endParaRPr lang="zh-CN" altLang="en-US" sz="1800" b="0" kern="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25000"/>
                        </a:lnSpc>
                        <a:tabLst>
                          <a:tab pos="90170" algn="l"/>
                        </a:tabLst>
                      </a:pPr>
                      <a:r>
                        <a:rPr lang="zh-CN" altLang="en-US" sz="1800" b="0" kern="0">
                          <a:solidFill>
                            <a:schemeClr val="tx1"/>
                          </a:solidFill>
                          <a:effectLst/>
                          <a:latin typeface="+mn-ea"/>
                          <a:ea typeface="+mn-ea"/>
                          <a:cs typeface="Times New Roman" panose="02020603050405020304" pitchFamily="18" charset="0"/>
                        </a:rPr>
                        <a:t>返回</a:t>
                      </a:r>
                      <a:r>
                        <a:rPr lang="en-US" sz="1800" b="0" kern="0">
                          <a:solidFill>
                            <a:schemeClr val="tx1"/>
                          </a:solidFill>
                          <a:effectLst/>
                          <a:latin typeface="+mn-ea"/>
                          <a:ea typeface="+mn-ea"/>
                          <a:cs typeface="Times New Roman" panose="02020603050405020304" pitchFamily="18" charset="0"/>
                        </a:rPr>
                        <a:t>a</a:t>
                      </a:r>
                      <a:r>
                        <a:rPr lang="zh-CN" altLang="en-US" sz="1800" b="0" kern="0">
                          <a:solidFill>
                            <a:schemeClr val="tx1"/>
                          </a:solidFill>
                          <a:effectLst/>
                          <a:latin typeface="+mn-ea"/>
                          <a:ea typeface="+mn-ea"/>
                          <a:cs typeface="Times New Roman" panose="02020603050405020304" pitchFamily="18" charset="0"/>
                        </a:rPr>
                        <a:t>的余弦值</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50982221"/>
                  </a:ext>
                </a:extLst>
              </a:tr>
              <a:tr h="384892">
                <a:tc vMerge="1">
                  <a:txBody>
                    <a:bodyPr/>
                    <a:lstStyle/>
                    <a:p>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tabLst>
                          <a:tab pos="90170" algn="l"/>
                        </a:tabLst>
                      </a:pPr>
                      <a:r>
                        <a:rPr lang="en-US" sz="1800" b="0" kern="0">
                          <a:solidFill>
                            <a:schemeClr val="tx1"/>
                          </a:solidFill>
                          <a:effectLst/>
                          <a:latin typeface="+mn-ea"/>
                          <a:ea typeface="+mn-ea"/>
                          <a:cs typeface="Times New Roman" panose="02020603050405020304" pitchFamily="18" charset="0"/>
                        </a:rPr>
                        <a:t>TAN(a)</a:t>
                      </a:r>
                      <a:endParaRPr lang="zh-CN" altLang="en-US" sz="1800" b="0" kern="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25000"/>
                        </a:lnSpc>
                        <a:tabLst>
                          <a:tab pos="90170" algn="l"/>
                        </a:tabLst>
                      </a:pPr>
                      <a:r>
                        <a:rPr lang="zh-CN" altLang="en-US" sz="1800" b="0" kern="0">
                          <a:solidFill>
                            <a:schemeClr val="tx1"/>
                          </a:solidFill>
                          <a:effectLst/>
                          <a:latin typeface="+mn-ea"/>
                          <a:ea typeface="+mn-ea"/>
                          <a:cs typeface="Times New Roman" panose="02020603050405020304" pitchFamily="18" charset="0"/>
                        </a:rPr>
                        <a:t>返回</a:t>
                      </a:r>
                      <a:r>
                        <a:rPr lang="en-US" sz="1800" b="0" kern="0">
                          <a:solidFill>
                            <a:schemeClr val="tx1"/>
                          </a:solidFill>
                          <a:effectLst/>
                          <a:latin typeface="+mn-ea"/>
                          <a:ea typeface="+mn-ea"/>
                          <a:cs typeface="Times New Roman" panose="02020603050405020304" pitchFamily="18" charset="0"/>
                        </a:rPr>
                        <a:t>a</a:t>
                      </a:r>
                      <a:r>
                        <a:rPr lang="zh-CN" altLang="en-US" sz="1800" b="0" kern="0">
                          <a:solidFill>
                            <a:schemeClr val="tx1"/>
                          </a:solidFill>
                          <a:effectLst/>
                          <a:latin typeface="+mn-ea"/>
                          <a:ea typeface="+mn-ea"/>
                          <a:cs typeface="Times New Roman" panose="02020603050405020304" pitchFamily="18" charset="0"/>
                        </a:rPr>
                        <a:t>的正切值</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23766863"/>
                  </a:ext>
                </a:extLst>
              </a:tr>
              <a:tr h="384892">
                <a:tc vMerge="1">
                  <a:txBody>
                    <a:bodyPr/>
                    <a:lstStyle/>
                    <a:p>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tabLst>
                          <a:tab pos="90170" algn="l"/>
                        </a:tabLst>
                      </a:pPr>
                      <a:r>
                        <a:rPr lang="en-US" sz="1800" b="0" kern="0">
                          <a:solidFill>
                            <a:schemeClr val="tx1"/>
                          </a:solidFill>
                          <a:effectLst/>
                          <a:latin typeface="+mn-ea"/>
                          <a:ea typeface="+mn-ea"/>
                          <a:cs typeface="Times New Roman" panose="02020603050405020304" pitchFamily="18" charset="0"/>
                        </a:rPr>
                        <a:t>COT(a)</a:t>
                      </a:r>
                      <a:endParaRPr lang="zh-CN" altLang="en-US" sz="1800" b="0" kern="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25000"/>
                        </a:lnSpc>
                        <a:tabLst>
                          <a:tab pos="90170" algn="l"/>
                        </a:tabLst>
                      </a:pPr>
                      <a:r>
                        <a:rPr lang="zh-CN" altLang="en-US" sz="1800" b="0" kern="0" dirty="0">
                          <a:solidFill>
                            <a:schemeClr val="tx1"/>
                          </a:solidFill>
                          <a:effectLst/>
                          <a:latin typeface="+mn-ea"/>
                          <a:ea typeface="+mn-ea"/>
                          <a:cs typeface="Times New Roman" panose="02020603050405020304" pitchFamily="18" charset="0"/>
                        </a:rPr>
                        <a:t>返回</a:t>
                      </a:r>
                      <a:r>
                        <a:rPr lang="en-US" sz="1800" b="0" kern="0" dirty="0">
                          <a:solidFill>
                            <a:schemeClr val="tx1"/>
                          </a:solidFill>
                          <a:effectLst/>
                          <a:latin typeface="+mn-ea"/>
                          <a:ea typeface="+mn-ea"/>
                          <a:cs typeface="Times New Roman" panose="02020603050405020304" pitchFamily="18" charset="0"/>
                        </a:rPr>
                        <a:t>a</a:t>
                      </a:r>
                      <a:r>
                        <a:rPr lang="zh-CN" altLang="en-US" sz="1800" b="0" kern="0" dirty="0">
                          <a:solidFill>
                            <a:schemeClr val="tx1"/>
                          </a:solidFill>
                          <a:effectLst/>
                          <a:latin typeface="+mn-ea"/>
                          <a:ea typeface="+mn-ea"/>
                          <a:cs typeface="Times New Roman" panose="02020603050405020304" pitchFamily="18" charset="0"/>
                        </a:rPr>
                        <a:t>的余切值</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49450364"/>
                  </a:ext>
                </a:extLst>
              </a:tr>
            </a:tbl>
          </a:graphicData>
        </a:graphic>
      </p:graphicFrame>
    </p:spTree>
    <p:extLst>
      <p:ext uri="{BB962C8B-B14F-4D97-AF65-F5344CB8AC3E}">
        <p14:creationId xmlns:p14="http://schemas.microsoft.com/office/powerpoint/2010/main" val="165894795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667718"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a:solidFill>
                  <a:srgbClr val="228EB0"/>
                </a:solidFill>
                <a:latin typeface="+mn-ea"/>
              </a:rPr>
              <a:t>1 </a:t>
            </a:r>
            <a:r>
              <a:rPr lang="zh-CN" altLang="en-US" sz="2800" b="1">
                <a:solidFill>
                  <a:srgbClr val="228EB0"/>
                </a:solidFill>
                <a:latin typeface="+mn-ea"/>
              </a:rPr>
              <a:t>系统内置函数</a:t>
            </a:r>
            <a:endParaRPr lang="zh-CN" altLang="en-US" sz="2800" b="1" dirty="0">
              <a:solidFill>
                <a:srgbClr val="228EB0"/>
              </a:solidFill>
              <a:latin typeface="+mn-ea"/>
            </a:endParaRPr>
          </a:p>
        </p:txBody>
      </p:sp>
      <p:graphicFrame>
        <p:nvGraphicFramePr>
          <p:cNvPr id="10" name="表格 9">
            <a:extLst>
              <a:ext uri="{FF2B5EF4-FFF2-40B4-BE49-F238E27FC236}">
                <a16:creationId xmlns:a16="http://schemas.microsoft.com/office/drawing/2014/main" id="{96577B77-F5D6-41CD-A945-CF572F4F85E9}"/>
              </a:ext>
            </a:extLst>
          </p:cNvPr>
          <p:cNvGraphicFramePr>
            <a:graphicFrameLocks noGrp="1"/>
          </p:cNvGraphicFramePr>
          <p:nvPr>
            <p:extLst>
              <p:ext uri="{D42A27DB-BD31-4B8C-83A1-F6EECF244321}">
                <p14:modId xmlns:p14="http://schemas.microsoft.com/office/powerpoint/2010/main" val="4121666970"/>
              </p:ext>
            </p:extLst>
          </p:nvPr>
        </p:nvGraphicFramePr>
        <p:xfrm>
          <a:off x="1219535" y="2065624"/>
          <a:ext cx="9752929" cy="3078586"/>
        </p:xfrm>
        <a:graphic>
          <a:graphicData uri="http://schemas.openxmlformats.org/drawingml/2006/table">
            <a:tbl>
              <a:tblPr firstRow="1" firstCol="1" bandRow="1">
                <a:tableStyleId>{5A111915-BE36-4E01-A7E5-04B1672EAD32}</a:tableStyleId>
              </a:tblPr>
              <a:tblGrid>
                <a:gridCol w="1583735">
                  <a:extLst>
                    <a:ext uri="{9D8B030D-6E8A-4147-A177-3AD203B41FA5}">
                      <a16:colId xmlns:a16="http://schemas.microsoft.com/office/drawing/2014/main" val="1150057595"/>
                    </a:ext>
                  </a:extLst>
                </a:gridCol>
                <a:gridCol w="2216927">
                  <a:extLst>
                    <a:ext uri="{9D8B030D-6E8A-4147-A177-3AD203B41FA5}">
                      <a16:colId xmlns:a16="http://schemas.microsoft.com/office/drawing/2014/main" val="2760790580"/>
                    </a:ext>
                  </a:extLst>
                </a:gridCol>
                <a:gridCol w="5952267">
                  <a:extLst>
                    <a:ext uri="{9D8B030D-6E8A-4147-A177-3AD203B41FA5}">
                      <a16:colId xmlns:a16="http://schemas.microsoft.com/office/drawing/2014/main" val="4151654533"/>
                    </a:ext>
                  </a:extLst>
                </a:gridCol>
              </a:tblGrid>
              <a:tr h="384342">
                <a:tc>
                  <a:txBody>
                    <a:bodyPr/>
                    <a:lstStyle/>
                    <a:p>
                      <a:pPr algn="ctr">
                        <a:lnSpc>
                          <a:spcPct val="125000"/>
                        </a:lnSpc>
                        <a:tabLst>
                          <a:tab pos="90170" algn="l"/>
                        </a:tabLst>
                      </a:pPr>
                      <a:r>
                        <a:rPr lang="zh-CN" altLang="en-US" sz="1800" b="1" kern="0">
                          <a:solidFill>
                            <a:schemeClr val="bg1"/>
                          </a:solidFill>
                          <a:effectLst/>
                          <a:latin typeface="+mn-lt"/>
                          <a:ea typeface="+mn-ea"/>
                          <a:cs typeface="+mn-cs"/>
                        </a:rPr>
                        <a:t>类别</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tabLst>
                          <a:tab pos="90170" algn="l"/>
                        </a:tabLst>
                      </a:pPr>
                      <a:r>
                        <a:rPr lang="zh-CN" altLang="en-US" sz="1800" b="1" kern="0">
                          <a:solidFill>
                            <a:schemeClr val="bg1"/>
                          </a:solidFill>
                          <a:effectLst/>
                          <a:latin typeface="+mn-lt"/>
                          <a:ea typeface="+mn-ea"/>
                          <a:cs typeface="+mn-cs"/>
                        </a:rPr>
                        <a:t>函数名</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tabLst>
                          <a:tab pos="90170" algn="l"/>
                        </a:tabLst>
                      </a:pPr>
                      <a:r>
                        <a:rPr lang="zh-CN" altLang="en-US" sz="1800" b="1" kern="0">
                          <a:solidFill>
                            <a:schemeClr val="bg1"/>
                          </a:solidFill>
                          <a:effectLst/>
                          <a:latin typeface="+mn-lt"/>
                          <a:ea typeface="+mn-ea"/>
                          <a:cs typeface="+mn-cs"/>
                        </a:rPr>
                        <a:t>函数作用</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96497045"/>
                  </a:ext>
                </a:extLst>
              </a:tr>
              <a:tr h="384892">
                <a:tc rowSpan="4">
                  <a:txBody>
                    <a:bodyPr/>
                    <a:lstStyle/>
                    <a:p>
                      <a:pPr algn="ctr">
                        <a:lnSpc>
                          <a:spcPct val="125000"/>
                        </a:lnSpc>
                        <a:tabLst>
                          <a:tab pos="90170" algn="l"/>
                        </a:tabLst>
                      </a:pPr>
                      <a:r>
                        <a:rPr lang="zh-CN" altLang="en-US" sz="1800" b="0" kern="0">
                          <a:solidFill>
                            <a:schemeClr val="tx1"/>
                          </a:solidFill>
                          <a:effectLst/>
                          <a:latin typeface="+mn-ea"/>
                          <a:ea typeface="+mn-ea"/>
                          <a:cs typeface="Times New Roman" panose="02020603050405020304" pitchFamily="18" charset="0"/>
                        </a:rPr>
                        <a:t>反三角函数</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tabLst>
                          <a:tab pos="90170" algn="l"/>
                        </a:tabLst>
                      </a:pPr>
                      <a:r>
                        <a:rPr lang="en-US" sz="1800" b="0" kern="0">
                          <a:solidFill>
                            <a:schemeClr val="tx1"/>
                          </a:solidFill>
                          <a:effectLst/>
                          <a:latin typeface="+mn-ea"/>
                          <a:ea typeface="+mn-ea"/>
                          <a:cs typeface="Times New Roman" panose="02020603050405020304" pitchFamily="18" charset="0"/>
                        </a:rPr>
                        <a:t>ASIN(a)</a:t>
                      </a:r>
                      <a:endParaRPr lang="zh-CN" altLang="en-US" sz="1800" b="0" kern="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25000"/>
                        </a:lnSpc>
                        <a:tabLst>
                          <a:tab pos="90170" algn="l"/>
                        </a:tabLst>
                      </a:pPr>
                      <a:r>
                        <a:rPr lang="zh-CN" altLang="en-US" sz="1800" b="0" kern="0">
                          <a:solidFill>
                            <a:schemeClr val="tx1"/>
                          </a:solidFill>
                          <a:effectLst/>
                          <a:latin typeface="+mn-ea"/>
                          <a:ea typeface="+mn-ea"/>
                          <a:cs typeface="Times New Roman" panose="02020603050405020304" pitchFamily="18" charset="0"/>
                        </a:rPr>
                        <a:t>返回</a:t>
                      </a:r>
                      <a:r>
                        <a:rPr lang="en-US" sz="1800" b="0" kern="0">
                          <a:solidFill>
                            <a:schemeClr val="tx1"/>
                          </a:solidFill>
                          <a:effectLst/>
                          <a:latin typeface="+mn-ea"/>
                          <a:ea typeface="+mn-ea"/>
                          <a:cs typeface="Times New Roman" panose="02020603050405020304" pitchFamily="18" charset="0"/>
                        </a:rPr>
                        <a:t>a</a:t>
                      </a:r>
                      <a:r>
                        <a:rPr lang="zh-CN" altLang="en-US" sz="1800" b="0" kern="0">
                          <a:solidFill>
                            <a:schemeClr val="tx1"/>
                          </a:solidFill>
                          <a:effectLst/>
                          <a:latin typeface="+mn-ea"/>
                          <a:ea typeface="+mn-ea"/>
                          <a:cs typeface="Times New Roman" panose="02020603050405020304" pitchFamily="18" charset="0"/>
                        </a:rPr>
                        <a:t>的反正弦值</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79869868"/>
                  </a:ext>
                </a:extLst>
              </a:tr>
              <a:tr h="384892">
                <a:tc vMerge="1">
                  <a:txBody>
                    <a:bodyPr/>
                    <a:lstStyle/>
                    <a:p>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tabLst>
                          <a:tab pos="90170" algn="l"/>
                        </a:tabLst>
                      </a:pPr>
                      <a:r>
                        <a:rPr lang="en-US" sz="1800" b="0" kern="0">
                          <a:solidFill>
                            <a:schemeClr val="tx1"/>
                          </a:solidFill>
                          <a:effectLst/>
                          <a:latin typeface="+mn-ea"/>
                          <a:ea typeface="+mn-ea"/>
                          <a:cs typeface="Times New Roman" panose="02020603050405020304" pitchFamily="18" charset="0"/>
                        </a:rPr>
                        <a:t>ACOS(a)</a:t>
                      </a:r>
                      <a:endParaRPr lang="zh-CN" altLang="en-US" sz="1800" b="0" kern="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25000"/>
                        </a:lnSpc>
                        <a:tabLst>
                          <a:tab pos="90170" algn="l"/>
                        </a:tabLst>
                      </a:pPr>
                      <a:r>
                        <a:rPr lang="zh-CN" altLang="en-US" sz="1800" b="0" kern="0">
                          <a:solidFill>
                            <a:schemeClr val="tx1"/>
                          </a:solidFill>
                          <a:effectLst/>
                          <a:latin typeface="+mn-ea"/>
                          <a:ea typeface="+mn-ea"/>
                          <a:cs typeface="Times New Roman" panose="02020603050405020304" pitchFamily="18" charset="0"/>
                        </a:rPr>
                        <a:t>返回</a:t>
                      </a:r>
                      <a:r>
                        <a:rPr lang="en-US" sz="1800" b="0" kern="0">
                          <a:solidFill>
                            <a:schemeClr val="tx1"/>
                          </a:solidFill>
                          <a:effectLst/>
                          <a:latin typeface="+mn-ea"/>
                          <a:ea typeface="+mn-ea"/>
                          <a:cs typeface="Times New Roman" panose="02020603050405020304" pitchFamily="18" charset="0"/>
                        </a:rPr>
                        <a:t>a</a:t>
                      </a:r>
                      <a:r>
                        <a:rPr lang="zh-CN" altLang="en-US" sz="1800" b="0" kern="0">
                          <a:solidFill>
                            <a:schemeClr val="tx1"/>
                          </a:solidFill>
                          <a:effectLst/>
                          <a:latin typeface="+mn-ea"/>
                          <a:ea typeface="+mn-ea"/>
                          <a:cs typeface="Times New Roman" panose="02020603050405020304" pitchFamily="18" charset="0"/>
                        </a:rPr>
                        <a:t>的反余弦值</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20409918"/>
                  </a:ext>
                </a:extLst>
              </a:tr>
              <a:tr h="384892">
                <a:tc vMerge="1">
                  <a:txBody>
                    <a:bodyPr/>
                    <a:lstStyle/>
                    <a:p>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tabLst>
                          <a:tab pos="90170" algn="l"/>
                        </a:tabLst>
                      </a:pPr>
                      <a:r>
                        <a:rPr lang="en-US" sz="1800" b="0" kern="0">
                          <a:solidFill>
                            <a:schemeClr val="tx1"/>
                          </a:solidFill>
                          <a:effectLst/>
                          <a:latin typeface="+mn-ea"/>
                          <a:ea typeface="+mn-ea"/>
                          <a:cs typeface="Times New Roman" panose="02020603050405020304" pitchFamily="18" charset="0"/>
                        </a:rPr>
                        <a:t>ATAN(a)</a:t>
                      </a:r>
                      <a:endParaRPr lang="zh-CN" altLang="en-US" sz="1800" b="0" kern="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25000"/>
                        </a:lnSpc>
                        <a:tabLst>
                          <a:tab pos="90170" algn="l"/>
                        </a:tabLst>
                      </a:pPr>
                      <a:r>
                        <a:rPr lang="zh-CN" altLang="en-US" sz="1800" b="0" kern="0">
                          <a:solidFill>
                            <a:schemeClr val="tx1"/>
                          </a:solidFill>
                          <a:effectLst/>
                          <a:latin typeface="+mn-ea"/>
                          <a:ea typeface="+mn-ea"/>
                          <a:cs typeface="Times New Roman" panose="02020603050405020304" pitchFamily="18" charset="0"/>
                        </a:rPr>
                        <a:t>返回</a:t>
                      </a:r>
                      <a:r>
                        <a:rPr lang="en-US" sz="1800" b="0" kern="0">
                          <a:solidFill>
                            <a:schemeClr val="tx1"/>
                          </a:solidFill>
                          <a:effectLst/>
                          <a:latin typeface="+mn-ea"/>
                          <a:ea typeface="+mn-ea"/>
                          <a:cs typeface="Times New Roman" panose="02020603050405020304" pitchFamily="18" charset="0"/>
                        </a:rPr>
                        <a:t>a</a:t>
                      </a:r>
                      <a:r>
                        <a:rPr lang="zh-CN" altLang="en-US" sz="1800" b="0" kern="0">
                          <a:solidFill>
                            <a:schemeClr val="tx1"/>
                          </a:solidFill>
                          <a:effectLst/>
                          <a:latin typeface="+mn-ea"/>
                          <a:ea typeface="+mn-ea"/>
                          <a:cs typeface="Times New Roman" panose="02020603050405020304" pitchFamily="18" charset="0"/>
                        </a:rPr>
                        <a:t>的反正切值</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29568474"/>
                  </a:ext>
                </a:extLst>
              </a:tr>
              <a:tr h="384892">
                <a:tc vMerge="1">
                  <a:txBody>
                    <a:bodyPr/>
                    <a:lstStyle/>
                    <a:p>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tabLst>
                          <a:tab pos="90170" algn="l"/>
                        </a:tabLst>
                      </a:pPr>
                      <a:r>
                        <a:rPr lang="en-US" sz="1800" b="0" kern="0">
                          <a:solidFill>
                            <a:schemeClr val="tx1"/>
                          </a:solidFill>
                          <a:effectLst/>
                          <a:latin typeface="+mn-ea"/>
                          <a:ea typeface="+mn-ea"/>
                          <a:cs typeface="Times New Roman" panose="02020603050405020304" pitchFamily="18" charset="0"/>
                        </a:rPr>
                        <a:t>ACOT(a)</a:t>
                      </a:r>
                      <a:endParaRPr lang="zh-CN" altLang="en-US" sz="1800" b="0" kern="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25000"/>
                        </a:lnSpc>
                        <a:tabLst>
                          <a:tab pos="90170" algn="l"/>
                        </a:tabLst>
                      </a:pPr>
                      <a:r>
                        <a:rPr lang="zh-CN" altLang="en-US" sz="1800" b="0" kern="0">
                          <a:solidFill>
                            <a:schemeClr val="tx1"/>
                          </a:solidFill>
                          <a:effectLst/>
                          <a:latin typeface="+mn-ea"/>
                          <a:ea typeface="+mn-ea"/>
                          <a:cs typeface="Times New Roman" panose="02020603050405020304" pitchFamily="18" charset="0"/>
                        </a:rPr>
                        <a:t>返回</a:t>
                      </a:r>
                      <a:r>
                        <a:rPr lang="en-US" sz="1800" b="0" kern="0">
                          <a:solidFill>
                            <a:schemeClr val="tx1"/>
                          </a:solidFill>
                          <a:effectLst/>
                          <a:latin typeface="+mn-ea"/>
                          <a:ea typeface="+mn-ea"/>
                          <a:cs typeface="Times New Roman" panose="02020603050405020304" pitchFamily="18" charset="0"/>
                        </a:rPr>
                        <a:t>a</a:t>
                      </a:r>
                      <a:r>
                        <a:rPr lang="zh-CN" altLang="en-US" sz="1800" b="0" kern="0">
                          <a:solidFill>
                            <a:schemeClr val="tx1"/>
                          </a:solidFill>
                          <a:effectLst/>
                          <a:latin typeface="+mn-ea"/>
                          <a:ea typeface="+mn-ea"/>
                          <a:cs typeface="Times New Roman" panose="02020603050405020304" pitchFamily="18" charset="0"/>
                        </a:rPr>
                        <a:t>的反余切值</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95866536"/>
                  </a:ext>
                </a:extLst>
              </a:tr>
              <a:tr h="384892">
                <a:tc>
                  <a:txBody>
                    <a:bodyPr/>
                    <a:lstStyle/>
                    <a:p>
                      <a:pPr algn="ctr">
                        <a:lnSpc>
                          <a:spcPct val="125000"/>
                        </a:lnSpc>
                        <a:tabLst>
                          <a:tab pos="90170" algn="l"/>
                        </a:tabLst>
                      </a:pPr>
                      <a:r>
                        <a:rPr lang="zh-CN" altLang="en-US" sz="1800" b="0" kern="0">
                          <a:solidFill>
                            <a:schemeClr val="tx1"/>
                          </a:solidFill>
                          <a:effectLst/>
                          <a:latin typeface="+mn-ea"/>
                          <a:ea typeface="+mn-ea"/>
                          <a:cs typeface="Times New Roman" panose="02020603050405020304" pitchFamily="18" charset="0"/>
                        </a:rPr>
                        <a:t>圆周率函数</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tabLst>
                          <a:tab pos="90170" algn="l"/>
                        </a:tabLst>
                      </a:pPr>
                      <a:r>
                        <a:rPr lang="en-US" sz="1800" b="0" kern="0">
                          <a:solidFill>
                            <a:schemeClr val="tx1"/>
                          </a:solidFill>
                          <a:effectLst/>
                          <a:latin typeface="+mn-ea"/>
                          <a:ea typeface="+mn-ea"/>
                          <a:cs typeface="Times New Roman" panose="02020603050405020304" pitchFamily="18" charset="0"/>
                        </a:rPr>
                        <a:t>PI()</a:t>
                      </a:r>
                      <a:endParaRPr lang="zh-CN" altLang="en-US" sz="1800" b="0" kern="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25000"/>
                        </a:lnSpc>
                        <a:tabLst>
                          <a:tab pos="90170" algn="l"/>
                        </a:tabLst>
                      </a:pPr>
                      <a:r>
                        <a:rPr lang="zh-CN" altLang="en-US" sz="1800" b="0" kern="0">
                          <a:solidFill>
                            <a:schemeClr val="tx1"/>
                          </a:solidFill>
                          <a:effectLst/>
                          <a:latin typeface="+mn-ea"/>
                          <a:ea typeface="+mn-ea"/>
                          <a:cs typeface="Times New Roman" panose="02020603050405020304" pitchFamily="18" charset="0"/>
                        </a:rPr>
                        <a:t>返回圆周率</a:t>
                      </a:r>
                      <a:r>
                        <a:rPr lang="en-US" altLang="zh-CN" sz="1800" b="0" kern="0">
                          <a:solidFill>
                            <a:schemeClr val="tx1"/>
                          </a:solidFill>
                          <a:effectLst/>
                          <a:latin typeface="+mn-ea"/>
                          <a:ea typeface="+mn-ea"/>
                          <a:cs typeface="Times New Roman" panose="02020603050405020304" pitchFamily="18" charset="0"/>
                        </a:rPr>
                        <a:t>π</a:t>
                      </a:r>
                      <a:r>
                        <a:rPr lang="zh-CN" altLang="en-US" sz="1800" b="0" kern="0">
                          <a:solidFill>
                            <a:schemeClr val="tx1"/>
                          </a:solidFill>
                          <a:effectLst/>
                          <a:latin typeface="+mn-ea"/>
                          <a:ea typeface="+mn-ea"/>
                          <a:cs typeface="Times New Roman" panose="02020603050405020304" pitchFamily="18" charset="0"/>
                        </a:rPr>
                        <a:t>的值</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15805971"/>
                  </a:ext>
                </a:extLst>
              </a:tr>
              <a:tr h="384892">
                <a:tc rowSpan="2">
                  <a:txBody>
                    <a:bodyPr/>
                    <a:lstStyle/>
                    <a:p>
                      <a:pPr algn="ctr">
                        <a:lnSpc>
                          <a:spcPct val="125000"/>
                        </a:lnSpc>
                        <a:tabLst>
                          <a:tab pos="90170" algn="l"/>
                        </a:tabLst>
                      </a:pPr>
                      <a:r>
                        <a:rPr lang="zh-CN" altLang="en-US" sz="1800" b="0" kern="0">
                          <a:solidFill>
                            <a:schemeClr val="tx1"/>
                          </a:solidFill>
                          <a:effectLst/>
                          <a:latin typeface="+mn-ea"/>
                          <a:ea typeface="+mn-ea"/>
                          <a:cs typeface="Times New Roman" panose="02020603050405020304" pitchFamily="18" charset="0"/>
                        </a:rPr>
                        <a:t>角度与</a:t>
                      </a:r>
                    </a:p>
                    <a:p>
                      <a:pPr algn="ctr">
                        <a:lnSpc>
                          <a:spcPct val="125000"/>
                        </a:lnSpc>
                        <a:tabLst>
                          <a:tab pos="90170" algn="l"/>
                        </a:tabLst>
                      </a:pPr>
                      <a:r>
                        <a:rPr lang="zh-CN" altLang="en-US" sz="1800" b="0" kern="0">
                          <a:solidFill>
                            <a:schemeClr val="tx1"/>
                          </a:solidFill>
                          <a:effectLst/>
                          <a:latin typeface="+mn-ea"/>
                          <a:ea typeface="+mn-ea"/>
                          <a:cs typeface="Times New Roman" panose="02020603050405020304" pitchFamily="18" charset="0"/>
                        </a:rPr>
                        <a:t>弧度函数</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tabLst>
                          <a:tab pos="90170" algn="l"/>
                        </a:tabLst>
                      </a:pPr>
                      <a:r>
                        <a:rPr lang="en-US" sz="1800" b="0" kern="0">
                          <a:solidFill>
                            <a:schemeClr val="tx1"/>
                          </a:solidFill>
                          <a:effectLst/>
                          <a:latin typeface="+mn-ea"/>
                          <a:ea typeface="+mn-ea"/>
                          <a:cs typeface="Times New Roman" panose="02020603050405020304" pitchFamily="18" charset="0"/>
                        </a:rPr>
                        <a:t>RADIANS(a)</a:t>
                      </a:r>
                      <a:endParaRPr lang="zh-CN" altLang="en-US" sz="1800" b="0" kern="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25000"/>
                        </a:lnSpc>
                        <a:tabLst>
                          <a:tab pos="90170" algn="l"/>
                        </a:tabLst>
                      </a:pPr>
                      <a:r>
                        <a:rPr lang="zh-CN" altLang="en-US" sz="1800" b="0" kern="0">
                          <a:solidFill>
                            <a:schemeClr val="tx1"/>
                          </a:solidFill>
                          <a:effectLst/>
                          <a:latin typeface="+mn-ea"/>
                          <a:ea typeface="+mn-ea"/>
                          <a:cs typeface="Times New Roman" panose="02020603050405020304" pitchFamily="18" charset="0"/>
                        </a:rPr>
                        <a:t>返回角度</a:t>
                      </a:r>
                      <a:r>
                        <a:rPr lang="en-US" sz="1800" b="0" kern="0">
                          <a:solidFill>
                            <a:schemeClr val="tx1"/>
                          </a:solidFill>
                          <a:effectLst/>
                          <a:latin typeface="+mn-ea"/>
                          <a:ea typeface="+mn-ea"/>
                          <a:cs typeface="Times New Roman" panose="02020603050405020304" pitchFamily="18" charset="0"/>
                        </a:rPr>
                        <a:t>a</a:t>
                      </a:r>
                      <a:r>
                        <a:rPr lang="zh-CN" altLang="en-US" sz="1800" b="0" kern="0">
                          <a:solidFill>
                            <a:schemeClr val="tx1"/>
                          </a:solidFill>
                          <a:effectLst/>
                          <a:latin typeface="+mn-ea"/>
                          <a:ea typeface="+mn-ea"/>
                          <a:cs typeface="Times New Roman" panose="02020603050405020304" pitchFamily="18" charset="0"/>
                        </a:rPr>
                        <a:t>对应的弧度值</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07237907"/>
                  </a:ext>
                </a:extLst>
              </a:tr>
              <a:tr h="384892">
                <a:tc vMerge="1">
                  <a:txBody>
                    <a:bodyPr/>
                    <a:lstStyle/>
                    <a:p>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tabLst>
                          <a:tab pos="90170" algn="l"/>
                        </a:tabLst>
                      </a:pPr>
                      <a:r>
                        <a:rPr lang="en-US" sz="1800" b="0" kern="0">
                          <a:solidFill>
                            <a:schemeClr val="tx1"/>
                          </a:solidFill>
                          <a:effectLst/>
                          <a:latin typeface="+mn-ea"/>
                          <a:ea typeface="+mn-ea"/>
                          <a:cs typeface="Times New Roman" panose="02020603050405020304" pitchFamily="18" charset="0"/>
                        </a:rPr>
                        <a:t>DEGREES(a)</a:t>
                      </a:r>
                      <a:endParaRPr lang="zh-CN" altLang="en-US" sz="1800" b="0" kern="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25000"/>
                        </a:lnSpc>
                        <a:tabLst>
                          <a:tab pos="90170" algn="l"/>
                        </a:tabLst>
                      </a:pPr>
                      <a:r>
                        <a:rPr lang="zh-CN" altLang="en-US" sz="1800" b="0" kern="0">
                          <a:solidFill>
                            <a:schemeClr val="tx1"/>
                          </a:solidFill>
                          <a:effectLst/>
                          <a:latin typeface="+mn-ea"/>
                          <a:ea typeface="+mn-ea"/>
                          <a:cs typeface="Times New Roman" panose="02020603050405020304" pitchFamily="18" charset="0"/>
                        </a:rPr>
                        <a:t>返回弧度</a:t>
                      </a:r>
                      <a:r>
                        <a:rPr lang="en-US" sz="1800" b="0" kern="0">
                          <a:solidFill>
                            <a:schemeClr val="tx1"/>
                          </a:solidFill>
                          <a:effectLst/>
                          <a:latin typeface="+mn-ea"/>
                          <a:ea typeface="+mn-ea"/>
                          <a:cs typeface="Times New Roman" panose="02020603050405020304" pitchFamily="18" charset="0"/>
                        </a:rPr>
                        <a:t>a</a:t>
                      </a:r>
                      <a:r>
                        <a:rPr lang="zh-CN" altLang="en-US" sz="1800" b="0" kern="0">
                          <a:solidFill>
                            <a:schemeClr val="tx1"/>
                          </a:solidFill>
                          <a:effectLst/>
                          <a:latin typeface="+mn-ea"/>
                          <a:ea typeface="+mn-ea"/>
                          <a:cs typeface="Times New Roman" panose="02020603050405020304" pitchFamily="18" charset="0"/>
                        </a:rPr>
                        <a:t>对应的角度值</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50982221"/>
                  </a:ext>
                </a:extLst>
              </a:tr>
            </a:tbl>
          </a:graphicData>
        </a:graphic>
      </p:graphicFrame>
    </p:spTree>
    <p:extLst>
      <p:ext uri="{BB962C8B-B14F-4D97-AF65-F5344CB8AC3E}">
        <p14:creationId xmlns:p14="http://schemas.microsoft.com/office/powerpoint/2010/main" val="58939604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BCE2F27-1948-4AAF-B7D2-B7B4F23C2784}"/>
              </a:ext>
            </a:extLst>
          </p:cNvPr>
          <p:cNvSpPr/>
          <p:nvPr/>
        </p:nvSpPr>
        <p:spPr>
          <a:xfrm>
            <a:off x="911214" y="1629085"/>
            <a:ext cx="10369571" cy="458459"/>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a:t>【实例</a:t>
            </a:r>
            <a:r>
              <a:rPr lang="en-US" altLang="zh-CN" b="1"/>
              <a:t>10-8</a:t>
            </a:r>
            <a:r>
              <a:rPr lang="zh-CN" altLang="zh-CN" b="1"/>
              <a:t>】：</a:t>
            </a:r>
            <a:r>
              <a:rPr lang="zh-CN" altLang="zh-CN"/>
              <a:t>计算</a:t>
            </a:r>
            <a:r>
              <a:rPr lang="en-US" altLang="zh-CN"/>
              <a:t>-3.14159265379</a:t>
            </a:r>
            <a:r>
              <a:rPr lang="zh-CN" altLang="zh-CN"/>
              <a:t>的绝对值</a:t>
            </a:r>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667718" cy="523220"/>
          </a:xfrm>
          <a:prstGeom prst="rect">
            <a:avLst/>
          </a:prstGeom>
          <a:noFill/>
        </p:spPr>
        <p:txBody>
          <a:bodyPr wrap="none" rtlCol="0">
            <a:spAutoFit/>
            <a:scene3d>
              <a:camera prst="orthographicFront"/>
              <a:lightRig rig="threePt" dir="t"/>
            </a:scene3d>
            <a:sp3d contourW="12700"/>
          </a:bodyPr>
          <a:lstStyle/>
          <a:p>
            <a:pPr lvl="0">
              <a:defRPr/>
            </a:pPr>
            <a:r>
              <a:rPr lang="en-US" altLang="zh-CN" sz="2800" b="1">
                <a:solidFill>
                  <a:srgbClr val="228EB0"/>
                </a:solidFill>
                <a:latin typeface="+mn-ea"/>
              </a:rPr>
              <a:t>1 </a:t>
            </a:r>
            <a:r>
              <a:rPr lang="zh-CN" altLang="en-US" sz="2800" b="1">
                <a:solidFill>
                  <a:srgbClr val="228EB0"/>
                </a:solidFill>
                <a:latin typeface="+mn-ea"/>
              </a:rPr>
              <a:t>系统内置函数</a:t>
            </a:r>
            <a:endParaRPr lang="zh-CN" altLang="en-US" sz="2800" b="1" dirty="0">
              <a:solidFill>
                <a:srgbClr val="228EB0"/>
              </a:solidFill>
              <a:latin typeface="+mn-ea"/>
            </a:endParaRPr>
          </a:p>
        </p:txBody>
      </p:sp>
      <p:pic>
        <p:nvPicPr>
          <p:cNvPr id="6" name="图片 5">
            <a:extLst>
              <a:ext uri="{FF2B5EF4-FFF2-40B4-BE49-F238E27FC236}">
                <a16:creationId xmlns:a16="http://schemas.microsoft.com/office/drawing/2014/main" id="{CA82C41B-B2FF-4385-A4AE-F453F30727CD}"/>
              </a:ext>
            </a:extLst>
          </p:cNvPr>
          <p:cNvPicPr>
            <a:picLocks noChangeAspect="1"/>
          </p:cNvPicPr>
          <p:nvPr/>
        </p:nvPicPr>
        <p:blipFill>
          <a:blip r:embed="rId3"/>
          <a:stretch>
            <a:fillRect/>
          </a:stretch>
        </p:blipFill>
        <p:spPr>
          <a:xfrm>
            <a:off x="3707542" y="2577711"/>
            <a:ext cx="4571429" cy="657143"/>
          </a:xfrm>
          <a:prstGeom prst="rect">
            <a:avLst/>
          </a:prstGeom>
        </p:spPr>
      </p:pic>
      <p:pic>
        <p:nvPicPr>
          <p:cNvPr id="7" name="图片 6">
            <a:extLst>
              <a:ext uri="{FF2B5EF4-FFF2-40B4-BE49-F238E27FC236}">
                <a16:creationId xmlns:a16="http://schemas.microsoft.com/office/drawing/2014/main" id="{BB742BD0-274E-4033-8C24-1DAC24DB502D}"/>
              </a:ext>
            </a:extLst>
          </p:cNvPr>
          <p:cNvPicPr>
            <a:picLocks noChangeAspect="1"/>
          </p:cNvPicPr>
          <p:nvPr/>
        </p:nvPicPr>
        <p:blipFill>
          <a:blip r:embed="rId4"/>
          <a:stretch>
            <a:fillRect/>
          </a:stretch>
        </p:blipFill>
        <p:spPr>
          <a:xfrm>
            <a:off x="3707543" y="3624368"/>
            <a:ext cx="4571428" cy="695238"/>
          </a:xfrm>
          <a:prstGeom prst="rect">
            <a:avLst/>
          </a:prstGeom>
        </p:spPr>
      </p:pic>
    </p:spTree>
    <p:extLst>
      <p:ext uri="{BB962C8B-B14F-4D97-AF65-F5344CB8AC3E}">
        <p14:creationId xmlns:p14="http://schemas.microsoft.com/office/powerpoint/2010/main" val="241465354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left)">
                                      <p:cBhvr>
                                        <p:cTn id="21" dur="500"/>
                                        <p:tgtEl>
                                          <p:spTgt spid="6"/>
                                        </p:tgtEl>
                                      </p:cBhvr>
                                    </p:animEffect>
                                  </p:childTnLst>
                                </p:cTn>
                              </p:par>
                            </p:childTnLst>
                          </p:cTn>
                        </p:par>
                        <p:par>
                          <p:cTn id="22" fill="hold">
                            <p:stCondLst>
                              <p:cond delay="2500"/>
                            </p:stCondLst>
                            <p:childTnLst>
                              <p:par>
                                <p:cTn id="23" presetID="22" presetClass="entr" presetSubtype="8"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left)">
                                      <p:cBhvr>
                                        <p:cTn id="2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BCE2F27-1948-4AAF-B7D2-B7B4F23C2784}"/>
              </a:ext>
            </a:extLst>
          </p:cNvPr>
          <p:cNvSpPr/>
          <p:nvPr/>
        </p:nvSpPr>
        <p:spPr>
          <a:xfrm>
            <a:off x="911214" y="1483335"/>
            <a:ext cx="10369571" cy="1289456"/>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dirty="0"/>
              <a:t>（</a:t>
            </a:r>
            <a:r>
              <a:rPr lang="en-US" altLang="zh-CN" b="1" dirty="0"/>
              <a:t>3</a:t>
            </a:r>
            <a:r>
              <a:rPr lang="zh-CN" altLang="zh-CN" b="1" dirty="0"/>
              <a:t>）数据类型转换函数</a:t>
            </a:r>
            <a:endParaRPr lang="zh-CN" altLang="zh-CN" dirty="0"/>
          </a:p>
          <a:p>
            <a:pPr marL="539750" algn="just">
              <a:lnSpc>
                <a:spcPct val="150000"/>
              </a:lnSpc>
            </a:pPr>
            <a:r>
              <a:rPr lang="zh-CN" altLang="zh-CN" dirty="0"/>
              <a:t>在</a:t>
            </a:r>
            <a:r>
              <a:rPr lang="en-US" altLang="zh-CN" dirty="0"/>
              <a:t>MySQL</a:t>
            </a:r>
            <a:r>
              <a:rPr lang="zh-CN" altLang="zh-CN" dirty="0"/>
              <a:t>数据库的使用过程中为得到期望结果，往往需要对数据进行类型转换。常用数据类型转换函数如</a:t>
            </a:r>
            <a:r>
              <a:rPr lang="zh-CN" altLang="en-US" dirty="0"/>
              <a:t>下：</a:t>
            </a:r>
            <a:endParaRPr lang="zh-CN" altLang="zh-CN" dirty="0"/>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667718"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a:solidFill>
                  <a:srgbClr val="228EB0"/>
                </a:solidFill>
                <a:latin typeface="+mn-ea"/>
              </a:rPr>
              <a:t>1 </a:t>
            </a:r>
            <a:r>
              <a:rPr lang="zh-CN" altLang="en-US" sz="2800" b="1">
                <a:solidFill>
                  <a:srgbClr val="228EB0"/>
                </a:solidFill>
                <a:latin typeface="+mn-ea"/>
              </a:rPr>
              <a:t>系统内置函数</a:t>
            </a:r>
            <a:endParaRPr lang="zh-CN" altLang="en-US" sz="2800" b="1" dirty="0">
              <a:solidFill>
                <a:srgbClr val="228EB0"/>
              </a:solidFill>
              <a:latin typeface="+mn-ea"/>
            </a:endParaRPr>
          </a:p>
        </p:txBody>
      </p:sp>
      <p:graphicFrame>
        <p:nvGraphicFramePr>
          <p:cNvPr id="11" name="表格 10">
            <a:extLst>
              <a:ext uri="{FF2B5EF4-FFF2-40B4-BE49-F238E27FC236}">
                <a16:creationId xmlns:a16="http://schemas.microsoft.com/office/drawing/2014/main" id="{3D66C256-B830-4B22-A6B6-38F5798E6042}"/>
              </a:ext>
            </a:extLst>
          </p:cNvPr>
          <p:cNvGraphicFramePr>
            <a:graphicFrameLocks noGrp="1"/>
          </p:cNvGraphicFramePr>
          <p:nvPr>
            <p:extLst>
              <p:ext uri="{D42A27DB-BD31-4B8C-83A1-F6EECF244321}">
                <p14:modId xmlns:p14="http://schemas.microsoft.com/office/powerpoint/2010/main" val="1563325011"/>
              </p:ext>
            </p:extLst>
          </p:nvPr>
        </p:nvGraphicFramePr>
        <p:xfrm>
          <a:off x="1745871" y="2983777"/>
          <a:ext cx="8700256" cy="1714500"/>
        </p:xfrm>
        <a:graphic>
          <a:graphicData uri="http://schemas.openxmlformats.org/drawingml/2006/table">
            <a:tbl>
              <a:tblPr firstRow="1" firstCol="1" bandRow="1">
                <a:tableStyleId>{5A111915-BE36-4E01-A7E5-04B1672EAD32}</a:tableStyleId>
              </a:tblPr>
              <a:tblGrid>
                <a:gridCol w="3487250">
                  <a:extLst>
                    <a:ext uri="{9D8B030D-6E8A-4147-A177-3AD203B41FA5}">
                      <a16:colId xmlns:a16="http://schemas.microsoft.com/office/drawing/2014/main" val="2760790580"/>
                    </a:ext>
                  </a:extLst>
                </a:gridCol>
                <a:gridCol w="5213006">
                  <a:extLst>
                    <a:ext uri="{9D8B030D-6E8A-4147-A177-3AD203B41FA5}">
                      <a16:colId xmlns:a16="http://schemas.microsoft.com/office/drawing/2014/main" val="4151654533"/>
                    </a:ext>
                  </a:extLst>
                </a:gridCol>
              </a:tblGrid>
              <a:tr h="341103">
                <a:tc>
                  <a:txBody>
                    <a:bodyPr/>
                    <a:lstStyle/>
                    <a:p>
                      <a:pPr algn="ctr">
                        <a:lnSpc>
                          <a:spcPct val="125000"/>
                        </a:lnSpc>
                        <a:tabLst>
                          <a:tab pos="90170" algn="l"/>
                        </a:tabLst>
                      </a:pPr>
                      <a:r>
                        <a:rPr lang="zh-CN" altLang="en-US" sz="1800" b="1" kern="0">
                          <a:solidFill>
                            <a:schemeClr val="bg1"/>
                          </a:solidFill>
                          <a:effectLst/>
                          <a:latin typeface="+mn-lt"/>
                          <a:ea typeface="+mn-ea"/>
                          <a:cs typeface="+mn-cs"/>
                        </a:rPr>
                        <a:t>函数名</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tabLst>
                          <a:tab pos="90170" algn="l"/>
                        </a:tabLst>
                      </a:pPr>
                      <a:r>
                        <a:rPr lang="zh-CN" altLang="en-US" sz="1800" b="1" kern="0">
                          <a:solidFill>
                            <a:schemeClr val="bg1"/>
                          </a:solidFill>
                          <a:effectLst/>
                          <a:latin typeface="+mn-lt"/>
                          <a:ea typeface="+mn-ea"/>
                          <a:cs typeface="+mn-cs"/>
                        </a:rPr>
                        <a:t>函数作用</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96497045"/>
                  </a:ext>
                </a:extLst>
              </a:tr>
              <a:tr h="341591">
                <a:tc>
                  <a:txBody>
                    <a:bodyPr/>
                    <a:lstStyle/>
                    <a:p>
                      <a:pPr algn="ctr">
                        <a:lnSpc>
                          <a:spcPct val="125000"/>
                        </a:lnSpc>
                        <a:tabLst>
                          <a:tab pos="90170" algn="l"/>
                        </a:tabLst>
                      </a:pPr>
                      <a:r>
                        <a:rPr lang="en-US" sz="1800" b="0" kern="0">
                          <a:solidFill>
                            <a:schemeClr val="tx1"/>
                          </a:solidFill>
                          <a:effectLst/>
                          <a:latin typeface="+mn-ea"/>
                          <a:ea typeface="+mn-ea"/>
                          <a:cs typeface="Times New Roman" panose="02020603050405020304" pitchFamily="18" charset="0"/>
                        </a:rPr>
                        <a:t>CAST(a AS b)</a:t>
                      </a:r>
                      <a:endParaRPr lang="zh-CN" altLang="en-US" sz="1800" b="0" kern="0">
                        <a:solidFill>
                          <a:schemeClr val="tx1"/>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25000"/>
                        </a:lnSpc>
                        <a:tabLst>
                          <a:tab pos="90170" algn="l"/>
                        </a:tabLst>
                      </a:pPr>
                      <a:r>
                        <a:rPr lang="zh-CN" altLang="en-US" sz="1800" b="0" kern="0">
                          <a:solidFill>
                            <a:schemeClr val="tx1"/>
                          </a:solidFill>
                          <a:effectLst/>
                          <a:latin typeface="+mn-ea"/>
                          <a:ea typeface="+mn-ea"/>
                          <a:cs typeface="Times New Roman" panose="02020603050405020304" pitchFamily="18" charset="0"/>
                        </a:rPr>
                        <a:t>以数据类型</a:t>
                      </a:r>
                      <a:r>
                        <a:rPr lang="en-US" sz="1800" b="0" kern="0">
                          <a:solidFill>
                            <a:schemeClr val="tx1"/>
                          </a:solidFill>
                          <a:effectLst/>
                          <a:latin typeface="+mn-ea"/>
                          <a:ea typeface="+mn-ea"/>
                          <a:cs typeface="Times New Roman" panose="02020603050405020304" pitchFamily="18" charset="0"/>
                        </a:rPr>
                        <a:t>b</a:t>
                      </a:r>
                      <a:r>
                        <a:rPr lang="zh-CN" altLang="en-US" sz="1800" b="0" kern="0">
                          <a:solidFill>
                            <a:schemeClr val="tx1"/>
                          </a:solidFill>
                          <a:effectLst/>
                          <a:latin typeface="+mn-ea"/>
                          <a:ea typeface="+mn-ea"/>
                          <a:cs typeface="Times New Roman" panose="02020603050405020304" pitchFamily="18" charset="0"/>
                        </a:rPr>
                        <a:t>返回</a:t>
                      </a:r>
                      <a:r>
                        <a:rPr lang="en-US" sz="1800" b="0" kern="0">
                          <a:solidFill>
                            <a:schemeClr val="tx1"/>
                          </a:solidFill>
                          <a:effectLst/>
                          <a:latin typeface="+mn-ea"/>
                          <a:ea typeface="+mn-ea"/>
                          <a:cs typeface="Times New Roman" panose="02020603050405020304" pitchFamily="18" charset="0"/>
                        </a:rPr>
                        <a:t>a</a:t>
                      </a:r>
                      <a:r>
                        <a:rPr lang="zh-CN" altLang="en-US" sz="1800" b="0" kern="0">
                          <a:solidFill>
                            <a:schemeClr val="tx1"/>
                          </a:solidFill>
                          <a:effectLst/>
                          <a:latin typeface="+mn-ea"/>
                          <a:ea typeface="+mn-ea"/>
                          <a:cs typeface="Times New Roman" panose="02020603050405020304" pitchFamily="18" charset="0"/>
                        </a:rPr>
                        <a:t>的值</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79869868"/>
                  </a:ext>
                </a:extLst>
              </a:tr>
              <a:tr h="341591">
                <a:tc>
                  <a:txBody>
                    <a:bodyPr/>
                    <a:lstStyle/>
                    <a:p>
                      <a:pPr algn="ctr">
                        <a:lnSpc>
                          <a:spcPct val="125000"/>
                        </a:lnSpc>
                        <a:tabLst>
                          <a:tab pos="90170" algn="l"/>
                        </a:tabLst>
                      </a:pPr>
                      <a:r>
                        <a:rPr lang="en-US" sz="1800" b="0" kern="0">
                          <a:solidFill>
                            <a:schemeClr val="tx1"/>
                          </a:solidFill>
                          <a:effectLst/>
                          <a:latin typeface="+mn-ea"/>
                          <a:ea typeface="+mn-ea"/>
                          <a:cs typeface="Times New Roman" panose="02020603050405020304" pitchFamily="18" charset="0"/>
                        </a:rPr>
                        <a:t>CONVERT(a,b)</a:t>
                      </a:r>
                      <a:endParaRPr lang="zh-CN" altLang="en-US" sz="1800" b="0" kern="0">
                        <a:solidFill>
                          <a:schemeClr val="tx1"/>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25000"/>
                        </a:lnSpc>
                        <a:tabLst>
                          <a:tab pos="90170" algn="l"/>
                        </a:tabLst>
                      </a:pPr>
                      <a:r>
                        <a:rPr lang="zh-CN" altLang="en-US" sz="1800" b="0" kern="0">
                          <a:solidFill>
                            <a:schemeClr val="tx1"/>
                          </a:solidFill>
                          <a:effectLst/>
                          <a:latin typeface="+mn-ea"/>
                          <a:ea typeface="+mn-ea"/>
                          <a:cs typeface="Times New Roman" panose="02020603050405020304" pitchFamily="18" charset="0"/>
                        </a:rPr>
                        <a:t>以数据类型</a:t>
                      </a:r>
                      <a:r>
                        <a:rPr lang="en-US" sz="1800" b="0" kern="0">
                          <a:solidFill>
                            <a:schemeClr val="tx1"/>
                          </a:solidFill>
                          <a:effectLst/>
                          <a:latin typeface="+mn-ea"/>
                          <a:ea typeface="+mn-ea"/>
                          <a:cs typeface="Times New Roman" panose="02020603050405020304" pitchFamily="18" charset="0"/>
                        </a:rPr>
                        <a:t>b</a:t>
                      </a:r>
                      <a:r>
                        <a:rPr lang="zh-CN" altLang="en-US" sz="1800" b="0" kern="0">
                          <a:solidFill>
                            <a:schemeClr val="tx1"/>
                          </a:solidFill>
                          <a:effectLst/>
                          <a:latin typeface="+mn-ea"/>
                          <a:ea typeface="+mn-ea"/>
                          <a:cs typeface="Times New Roman" panose="02020603050405020304" pitchFamily="18" charset="0"/>
                        </a:rPr>
                        <a:t>返回</a:t>
                      </a:r>
                      <a:r>
                        <a:rPr lang="en-US" sz="1800" b="0" kern="0">
                          <a:solidFill>
                            <a:schemeClr val="tx1"/>
                          </a:solidFill>
                          <a:effectLst/>
                          <a:latin typeface="+mn-ea"/>
                          <a:ea typeface="+mn-ea"/>
                          <a:cs typeface="Times New Roman" panose="02020603050405020304" pitchFamily="18" charset="0"/>
                        </a:rPr>
                        <a:t>a</a:t>
                      </a:r>
                      <a:r>
                        <a:rPr lang="zh-CN" altLang="en-US" sz="1800" b="0" kern="0">
                          <a:solidFill>
                            <a:schemeClr val="tx1"/>
                          </a:solidFill>
                          <a:effectLst/>
                          <a:latin typeface="+mn-ea"/>
                          <a:ea typeface="+mn-ea"/>
                          <a:cs typeface="Times New Roman" panose="02020603050405020304" pitchFamily="18" charset="0"/>
                        </a:rPr>
                        <a:t>的值</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20409918"/>
                  </a:ext>
                </a:extLst>
              </a:tr>
              <a:tr h="341591">
                <a:tc>
                  <a:txBody>
                    <a:bodyPr/>
                    <a:lstStyle/>
                    <a:p>
                      <a:pPr algn="ctr">
                        <a:lnSpc>
                          <a:spcPct val="125000"/>
                        </a:lnSpc>
                        <a:tabLst>
                          <a:tab pos="90170" algn="l"/>
                        </a:tabLst>
                      </a:pPr>
                      <a:r>
                        <a:rPr lang="en-US" sz="1800" b="0" kern="0">
                          <a:solidFill>
                            <a:schemeClr val="tx1"/>
                          </a:solidFill>
                          <a:effectLst/>
                          <a:latin typeface="+mn-ea"/>
                          <a:ea typeface="+mn-ea"/>
                          <a:cs typeface="Times New Roman" panose="02020603050405020304" pitchFamily="18" charset="0"/>
                        </a:rPr>
                        <a:t>CONVERT(a USING </a:t>
                      </a:r>
                      <a:r>
                        <a:rPr lang="zh-CN" altLang="en-US" sz="1800" b="0" kern="0">
                          <a:solidFill>
                            <a:schemeClr val="tx1"/>
                          </a:solidFill>
                          <a:effectLst/>
                          <a:latin typeface="+mn-ea"/>
                          <a:ea typeface="+mn-ea"/>
                          <a:cs typeface="Times New Roman" panose="02020603050405020304" pitchFamily="18" charset="0"/>
                        </a:rPr>
                        <a:t>字符集</a:t>
                      </a:r>
                      <a:r>
                        <a:rPr lang="en-US" sz="1800" b="0" kern="0">
                          <a:solidFill>
                            <a:schemeClr val="tx1"/>
                          </a:solidFill>
                          <a:effectLst/>
                          <a:latin typeface="+mn-ea"/>
                          <a:ea typeface="+mn-ea"/>
                          <a:cs typeface="Times New Roman" panose="02020603050405020304" pitchFamily="18" charset="0"/>
                        </a:rPr>
                        <a:t>b)</a:t>
                      </a:r>
                      <a:endParaRPr lang="zh-CN" altLang="en-US" sz="1800" b="0" kern="0">
                        <a:solidFill>
                          <a:schemeClr val="tx1"/>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25000"/>
                        </a:lnSpc>
                        <a:tabLst>
                          <a:tab pos="90170" algn="l"/>
                        </a:tabLst>
                      </a:pPr>
                      <a:r>
                        <a:rPr lang="zh-CN" altLang="en-US" sz="1800" b="0" kern="0">
                          <a:solidFill>
                            <a:schemeClr val="tx1"/>
                          </a:solidFill>
                          <a:effectLst/>
                          <a:latin typeface="+mn-ea"/>
                          <a:ea typeface="+mn-ea"/>
                          <a:cs typeface="Times New Roman" panose="02020603050405020304" pitchFamily="18" charset="0"/>
                        </a:rPr>
                        <a:t>以指定字符集</a:t>
                      </a:r>
                      <a:r>
                        <a:rPr lang="en-US" sz="1800" b="0" kern="0">
                          <a:solidFill>
                            <a:schemeClr val="tx1"/>
                          </a:solidFill>
                          <a:effectLst/>
                          <a:latin typeface="+mn-ea"/>
                          <a:ea typeface="+mn-ea"/>
                          <a:cs typeface="Times New Roman" panose="02020603050405020304" pitchFamily="18" charset="0"/>
                        </a:rPr>
                        <a:t>b</a:t>
                      </a:r>
                      <a:r>
                        <a:rPr lang="zh-CN" altLang="en-US" sz="1800" b="0" kern="0">
                          <a:solidFill>
                            <a:schemeClr val="tx1"/>
                          </a:solidFill>
                          <a:effectLst/>
                          <a:latin typeface="+mn-ea"/>
                          <a:ea typeface="+mn-ea"/>
                          <a:cs typeface="Times New Roman" panose="02020603050405020304" pitchFamily="18" charset="0"/>
                        </a:rPr>
                        <a:t>返回</a:t>
                      </a:r>
                      <a:r>
                        <a:rPr lang="en-US" sz="1800" b="0" kern="0">
                          <a:solidFill>
                            <a:schemeClr val="tx1"/>
                          </a:solidFill>
                          <a:effectLst/>
                          <a:latin typeface="+mn-ea"/>
                          <a:ea typeface="+mn-ea"/>
                          <a:cs typeface="Times New Roman" panose="02020603050405020304" pitchFamily="18" charset="0"/>
                        </a:rPr>
                        <a:t>a</a:t>
                      </a:r>
                      <a:r>
                        <a:rPr lang="zh-CN" altLang="en-US" sz="1800" b="0" kern="0">
                          <a:solidFill>
                            <a:schemeClr val="tx1"/>
                          </a:solidFill>
                          <a:effectLst/>
                          <a:latin typeface="+mn-ea"/>
                          <a:ea typeface="+mn-ea"/>
                          <a:cs typeface="Times New Roman" panose="02020603050405020304" pitchFamily="18" charset="0"/>
                        </a:rPr>
                        <a:t>的值</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29568474"/>
                  </a:ext>
                </a:extLst>
              </a:tr>
              <a:tr h="341591">
                <a:tc>
                  <a:txBody>
                    <a:bodyPr/>
                    <a:lstStyle/>
                    <a:p>
                      <a:pPr algn="ctr">
                        <a:lnSpc>
                          <a:spcPct val="125000"/>
                        </a:lnSpc>
                        <a:tabLst>
                          <a:tab pos="90170" algn="l"/>
                        </a:tabLst>
                      </a:pPr>
                      <a:r>
                        <a:rPr lang="en-US" sz="1800" b="0" kern="0">
                          <a:solidFill>
                            <a:schemeClr val="tx1"/>
                          </a:solidFill>
                          <a:effectLst/>
                          <a:latin typeface="+mn-ea"/>
                          <a:ea typeface="+mn-ea"/>
                          <a:cs typeface="Times New Roman" panose="02020603050405020304" pitchFamily="18" charset="0"/>
                        </a:rPr>
                        <a:t>UNHEX(a)</a:t>
                      </a:r>
                      <a:endParaRPr lang="zh-CN" altLang="en-US" sz="1800" b="0" kern="0">
                        <a:solidFill>
                          <a:schemeClr val="tx1"/>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25000"/>
                        </a:lnSpc>
                        <a:tabLst>
                          <a:tab pos="90170" algn="l"/>
                        </a:tabLst>
                      </a:pPr>
                      <a:r>
                        <a:rPr lang="zh-CN" altLang="en-US" sz="1800" b="0" kern="0">
                          <a:solidFill>
                            <a:schemeClr val="tx1"/>
                          </a:solidFill>
                          <a:effectLst/>
                          <a:latin typeface="+mn-ea"/>
                          <a:ea typeface="+mn-ea"/>
                          <a:cs typeface="Times New Roman" panose="02020603050405020304" pitchFamily="18" charset="0"/>
                        </a:rPr>
                        <a:t>以十六进制数字返回</a:t>
                      </a:r>
                      <a:r>
                        <a:rPr lang="en-US" sz="1800" b="0" kern="0">
                          <a:solidFill>
                            <a:schemeClr val="tx1"/>
                          </a:solidFill>
                          <a:effectLst/>
                          <a:latin typeface="+mn-ea"/>
                          <a:ea typeface="+mn-ea"/>
                          <a:cs typeface="Times New Roman" panose="02020603050405020304" pitchFamily="18" charset="0"/>
                        </a:rPr>
                        <a:t>a</a:t>
                      </a:r>
                      <a:r>
                        <a:rPr lang="zh-CN" altLang="en-US" sz="1800" b="0" kern="0">
                          <a:solidFill>
                            <a:schemeClr val="tx1"/>
                          </a:solidFill>
                          <a:effectLst/>
                          <a:latin typeface="+mn-ea"/>
                          <a:ea typeface="+mn-ea"/>
                          <a:cs typeface="Times New Roman" panose="02020603050405020304" pitchFamily="18" charset="0"/>
                        </a:rPr>
                        <a:t>的值，并用数字表示原字符</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95866536"/>
                  </a:ext>
                </a:extLst>
              </a:tr>
            </a:tbl>
          </a:graphicData>
        </a:graphic>
      </p:graphicFrame>
      <p:sp>
        <p:nvSpPr>
          <p:cNvPr id="12" name="矩形 11">
            <a:extLst>
              <a:ext uri="{FF2B5EF4-FFF2-40B4-BE49-F238E27FC236}">
                <a16:creationId xmlns:a16="http://schemas.microsoft.com/office/drawing/2014/main" id="{A808ECBC-21C7-4278-9C9F-335E07C6FF84}"/>
              </a:ext>
            </a:extLst>
          </p:cNvPr>
          <p:cNvSpPr/>
          <p:nvPr/>
        </p:nvSpPr>
        <p:spPr>
          <a:xfrm>
            <a:off x="874713" y="4892052"/>
            <a:ext cx="10452720" cy="1338828"/>
          </a:xfrm>
          <a:prstGeom prst="rect">
            <a:avLst/>
          </a:prstGeom>
        </p:spPr>
        <p:txBody>
          <a:bodyPr wrap="square">
            <a:spAutoFit/>
            <a:scene3d>
              <a:camera prst="orthographicFront"/>
              <a:lightRig rig="threePt" dir="t"/>
            </a:scene3d>
            <a:sp3d contourW="12700"/>
          </a:bodyPr>
          <a:lstStyle/>
          <a:p>
            <a:pPr marL="717550" indent="-717550" algn="just">
              <a:lnSpc>
                <a:spcPct val="150000"/>
              </a:lnSpc>
            </a:pPr>
            <a:r>
              <a:rPr lang="zh-CN" altLang="en-US" b="1" dirty="0">
                <a:solidFill>
                  <a:srgbClr val="0069B8"/>
                </a:solidFill>
              </a:rPr>
              <a:t>注意：</a:t>
            </a:r>
            <a:r>
              <a:rPr lang="zh-CN" altLang="zh-CN" dirty="0"/>
              <a:t>使用上表中的函数进行数据类型转换时，参数</a:t>
            </a:r>
            <a:r>
              <a:rPr lang="en-US" altLang="zh-CN" dirty="0"/>
              <a:t>a</a:t>
            </a:r>
            <a:r>
              <a:rPr lang="zh-CN" altLang="zh-CN" dirty="0"/>
              <a:t>的数据类型或字符集都不会产生变化，参数</a:t>
            </a:r>
            <a:r>
              <a:rPr lang="en-US" altLang="zh-CN" dirty="0"/>
              <a:t>b</a:t>
            </a:r>
            <a:r>
              <a:rPr lang="zh-CN" altLang="zh-CN" dirty="0"/>
              <a:t>的可选值为：</a:t>
            </a:r>
            <a:r>
              <a:rPr lang="en-US" altLang="zh-CN" dirty="0"/>
              <a:t>BINARAY</a:t>
            </a:r>
            <a:r>
              <a:rPr lang="zh-CN" altLang="zh-CN" dirty="0"/>
              <a:t>、</a:t>
            </a:r>
            <a:r>
              <a:rPr lang="en-US" altLang="zh-CN" dirty="0"/>
              <a:t>CHAR</a:t>
            </a:r>
            <a:r>
              <a:rPr lang="zh-CN" altLang="zh-CN" dirty="0"/>
              <a:t>、</a:t>
            </a:r>
            <a:r>
              <a:rPr lang="en-US" altLang="zh-CN" dirty="0"/>
              <a:t>DATE</a:t>
            </a:r>
            <a:r>
              <a:rPr lang="zh-CN" altLang="zh-CN" dirty="0"/>
              <a:t>、</a:t>
            </a:r>
            <a:r>
              <a:rPr lang="en-US" altLang="zh-CN" dirty="0"/>
              <a:t>DATETIME</a:t>
            </a:r>
            <a:r>
              <a:rPr lang="zh-CN" altLang="zh-CN" dirty="0"/>
              <a:t>、</a:t>
            </a:r>
            <a:r>
              <a:rPr lang="en-US" altLang="zh-CN" dirty="0"/>
              <a:t>DECIMAL</a:t>
            </a:r>
            <a:r>
              <a:rPr lang="zh-CN" altLang="zh-CN" dirty="0"/>
              <a:t>、</a:t>
            </a:r>
            <a:r>
              <a:rPr lang="en-US" altLang="zh-CN" dirty="0"/>
              <a:t>JSON</a:t>
            </a:r>
            <a:r>
              <a:rPr lang="zh-CN" altLang="zh-CN" dirty="0"/>
              <a:t>、</a:t>
            </a:r>
            <a:r>
              <a:rPr lang="en-US" altLang="zh-CN" dirty="0"/>
              <a:t>SIGNED[INTEGER]</a:t>
            </a:r>
            <a:r>
              <a:rPr lang="zh-CN" altLang="zh-CN" dirty="0"/>
              <a:t>、</a:t>
            </a:r>
            <a:r>
              <a:rPr lang="en-US" altLang="zh-CN" dirty="0"/>
              <a:t>TIME</a:t>
            </a:r>
            <a:r>
              <a:rPr lang="zh-CN" altLang="zh-CN" dirty="0"/>
              <a:t>、和</a:t>
            </a:r>
            <a:r>
              <a:rPr lang="en-US" altLang="zh-CN" dirty="0"/>
              <a:t>UNSIGNED[INTEGER]</a:t>
            </a:r>
            <a:r>
              <a:rPr lang="zh-CN" altLang="zh-CN" dirty="0"/>
              <a:t>。</a:t>
            </a:r>
          </a:p>
        </p:txBody>
      </p:sp>
    </p:spTree>
    <p:extLst>
      <p:ext uri="{BB962C8B-B14F-4D97-AF65-F5344CB8AC3E}">
        <p14:creationId xmlns:p14="http://schemas.microsoft.com/office/powerpoint/2010/main" val="180747445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left)">
                                      <p:cBhvr>
                                        <p:cTn id="21" dur="500"/>
                                        <p:tgtEl>
                                          <p:spTgt spid="11"/>
                                        </p:tgtEl>
                                      </p:cBhvr>
                                    </p:animEffect>
                                  </p:childTnLst>
                                </p:cTn>
                              </p:par>
                            </p:childTnLst>
                          </p:cTn>
                        </p:par>
                        <p:par>
                          <p:cTn id="22" fill="hold">
                            <p:stCondLst>
                              <p:cond delay="2500"/>
                            </p:stCondLst>
                            <p:childTnLst>
                              <p:par>
                                <p:cTn id="23" presetID="22" presetClass="entr" presetSubtype="1"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up)">
                                      <p:cBhvr>
                                        <p:cTn id="2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2" grpId="0"/>
      <p:bldP spid="12"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BCE2F27-1948-4AAF-B7D2-B7B4F23C2784}"/>
              </a:ext>
            </a:extLst>
          </p:cNvPr>
          <p:cNvSpPr/>
          <p:nvPr/>
        </p:nvSpPr>
        <p:spPr>
          <a:xfrm>
            <a:off x="911214" y="1629085"/>
            <a:ext cx="10369571" cy="458459"/>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a:t>【实例</a:t>
            </a:r>
            <a:r>
              <a:rPr lang="en-US" altLang="zh-CN" b="1"/>
              <a:t>10-9</a:t>
            </a:r>
            <a:r>
              <a:rPr lang="zh-CN" altLang="zh-CN" b="1"/>
              <a:t>】：</a:t>
            </a:r>
            <a:r>
              <a:rPr lang="zh-CN" altLang="zh-CN"/>
              <a:t>以有符号整数类型将</a:t>
            </a:r>
            <a:r>
              <a:rPr lang="en-US" altLang="zh-CN"/>
              <a:t>-3.2</a:t>
            </a:r>
            <a:r>
              <a:rPr lang="zh-CN" altLang="zh-CN"/>
              <a:t>除以</a:t>
            </a:r>
            <a:r>
              <a:rPr lang="en-US" altLang="zh-CN"/>
              <a:t>1.3</a:t>
            </a:r>
            <a:r>
              <a:rPr lang="zh-CN" altLang="zh-CN"/>
              <a:t>的结果返回</a:t>
            </a:r>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667718" cy="523220"/>
          </a:xfrm>
          <a:prstGeom prst="rect">
            <a:avLst/>
          </a:prstGeom>
          <a:noFill/>
        </p:spPr>
        <p:txBody>
          <a:bodyPr wrap="none" rtlCol="0">
            <a:spAutoFit/>
            <a:scene3d>
              <a:camera prst="orthographicFront"/>
              <a:lightRig rig="threePt" dir="t"/>
            </a:scene3d>
            <a:sp3d contourW="12700"/>
          </a:bodyPr>
          <a:lstStyle/>
          <a:p>
            <a:pPr lvl="0">
              <a:defRPr/>
            </a:pPr>
            <a:r>
              <a:rPr lang="en-US" altLang="zh-CN" sz="2800" b="1">
                <a:solidFill>
                  <a:srgbClr val="228EB0"/>
                </a:solidFill>
                <a:latin typeface="+mn-ea"/>
              </a:rPr>
              <a:t>1 </a:t>
            </a:r>
            <a:r>
              <a:rPr lang="zh-CN" altLang="en-US" sz="2800" b="1">
                <a:solidFill>
                  <a:srgbClr val="228EB0"/>
                </a:solidFill>
                <a:latin typeface="+mn-ea"/>
              </a:rPr>
              <a:t>系统内置函数</a:t>
            </a:r>
            <a:endParaRPr lang="zh-CN" altLang="en-US" sz="2800" b="1" dirty="0">
              <a:solidFill>
                <a:srgbClr val="228EB0"/>
              </a:solidFill>
              <a:latin typeface="+mn-ea"/>
            </a:endParaRPr>
          </a:p>
        </p:txBody>
      </p:sp>
      <p:pic>
        <p:nvPicPr>
          <p:cNvPr id="3" name="图片 2">
            <a:extLst>
              <a:ext uri="{FF2B5EF4-FFF2-40B4-BE49-F238E27FC236}">
                <a16:creationId xmlns:a16="http://schemas.microsoft.com/office/drawing/2014/main" id="{CFF08414-CE03-4D85-A3A2-FFBDFC550A12}"/>
              </a:ext>
            </a:extLst>
          </p:cNvPr>
          <p:cNvPicPr>
            <a:picLocks noChangeAspect="1"/>
          </p:cNvPicPr>
          <p:nvPr/>
        </p:nvPicPr>
        <p:blipFill>
          <a:blip r:embed="rId3"/>
          <a:stretch>
            <a:fillRect/>
          </a:stretch>
        </p:blipFill>
        <p:spPr>
          <a:xfrm>
            <a:off x="2732104" y="2577711"/>
            <a:ext cx="6542857" cy="685714"/>
          </a:xfrm>
          <a:prstGeom prst="rect">
            <a:avLst/>
          </a:prstGeom>
        </p:spPr>
      </p:pic>
      <p:pic>
        <p:nvPicPr>
          <p:cNvPr id="4" name="图片 3">
            <a:extLst>
              <a:ext uri="{FF2B5EF4-FFF2-40B4-BE49-F238E27FC236}">
                <a16:creationId xmlns:a16="http://schemas.microsoft.com/office/drawing/2014/main" id="{65B06AA1-5DB4-4AB1-98CF-88BE166902F9}"/>
              </a:ext>
            </a:extLst>
          </p:cNvPr>
          <p:cNvPicPr>
            <a:picLocks noChangeAspect="1"/>
          </p:cNvPicPr>
          <p:nvPr/>
        </p:nvPicPr>
        <p:blipFill>
          <a:blip r:embed="rId4"/>
          <a:stretch>
            <a:fillRect/>
          </a:stretch>
        </p:blipFill>
        <p:spPr>
          <a:xfrm>
            <a:off x="3679723" y="3658993"/>
            <a:ext cx="4647619" cy="685714"/>
          </a:xfrm>
          <a:prstGeom prst="rect">
            <a:avLst/>
          </a:prstGeom>
        </p:spPr>
      </p:pic>
    </p:spTree>
    <p:extLst>
      <p:ext uri="{BB962C8B-B14F-4D97-AF65-F5344CB8AC3E}">
        <p14:creationId xmlns:p14="http://schemas.microsoft.com/office/powerpoint/2010/main" val="47119792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ipe(left)">
                                      <p:cBhvr>
                                        <p:cTn id="21" dur="500"/>
                                        <p:tgtEl>
                                          <p:spTgt spid="3"/>
                                        </p:tgtEl>
                                      </p:cBhvr>
                                    </p:animEffect>
                                  </p:childTnLst>
                                </p:cTn>
                              </p:par>
                            </p:childTnLst>
                          </p:cTn>
                        </p:par>
                        <p:par>
                          <p:cTn id="22" fill="hold">
                            <p:stCondLst>
                              <p:cond delay="2500"/>
                            </p:stCondLst>
                            <p:childTnLst>
                              <p:par>
                                <p:cTn id="23" presetID="22" presetClass="entr" presetSubtype="8"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left)">
                                      <p:cBhvr>
                                        <p:cTn id="2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2"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BCE2F27-1948-4AAF-B7D2-B7B4F23C2784}"/>
              </a:ext>
            </a:extLst>
          </p:cNvPr>
          <p:cNvSpPr/>
          <p:nvPr/>
        </p:nvSpPr>
        <p:spPr>
          <a:xfrm>
            <a:off x="911214" y="1659682"/>
            <a:ext cx="10369571" cy="4197944"/>
          </a:xfrm>
          <a:prstGeom prst="rect">
            <a:avLst/>
          </a:prstGeom>
        </p:spPr>
        <p:txBody>
          <a:bodyPr wrap="square">
            <a:spAutoFit/>
            <a:scene3d>
              <a:camera prst="orthographicFront"/>
              <a:lightRig rig="threePt" dir="t"/>
            </a:scene3d>
            <a:sp3d contourW="12700"/>
          </a:bodyPr>
          <a:lstStyle/>
          <a:p>
            <a:pPr>
              <a:lnSpc>
                <a:spcPct val="150000"/>
              </a:lnSpc>
            </a:pPr>
            <a:r>
              <a:rPr lang="zh-CN" altLang="zh-CN" b="1"/>
              <a:t>（</a:t>
            </a:r>
            <a:r>
              <a:rPr lang="en-US" altLang="zh-CN" b="1"/>
              <a:t>4</a:t>
            </a:r>
            <a:r>
              <a:rPr lang="zh-CN" altLang="zh-CN" b="1"/>
              <a:t>）字符串函数</a:t>
            </a:r>
            <a:endParaRPr lang="zh-CN" altLang="zh-CN"/>
          </a:p>
          <a:p>
            <a:pPr marL="534988">
              <a:lnSpc>
                <a:spcPct val="150000"/>
              </a:lnSpc>
            </a:pPr>
            <a:r>
              <a:rPr lang="en-US" altLang="zh-CN"/>
              <a:t>MySQL</a:t>
            </a:r>
            <a:r>
              <a:rPr lang="zh-CN" altLang="zh-CN"/>
              <a:t>为用户提供了字符串函数，用于对字符串进行各种操作。</a:t>
            </a:r>
            <a:r>
              <a:rPr lang="zh-CN" altLang="en-US"/>
              <a:t>常用字符串函数包括：</a:t>
            </a:r>
            <a:endParaRPr lang="en-US" altLang="zh-CN"/>
          </a:p>
          <a:p>
            <a:pPr marL="820738" indent="-285750">
              <a:lnSpc>
                <a:spcPct val="150000"/>
              </a:lnSpc>
              <a:buFont typeface="Arial" panose="020B0604020202020204" pitchFamily="34" charset="0"/>
              <a:buChar char="•"/>
            </a:pPr>
            <a:r>
              <a:rPr lang="zh-CN" altLang="zh-CN"/>
              <a:t>子字符串替换函数</a:t>
            </a:r>
            <a:endParaRPr lang="en-US" altLang="zh-CN"/>
          </a:p>
          <a:p>
            <a:pPr marL="820738" indent="-285750">
              <a:lnSpc>
                <a:spcPct val="150000"/>
              </a:lnSpc>
              <a:buFont typeface="Arial" panose="020B0604020202020204" pitchFamily="34" charset="0"/>
              <a:buChar char="•"/>
            </a:pPr>
            <a:r>
              <a:rPr lang="zh-CN" altLang="zh-CN"/>
              <a:t>字符串截取函数</a:t>
            </a:r>
            <a:endParaRPr lang="en-US" altLang="zh-CN"/>
          </a:p>
          <a:p>
            <a:pPr marL="820738" indent="-285750">
              <a:lnSpc>
                <a:spcPct val="150000"/>
              </a:lnSpc>
              <a:buFont typeface="Arial" panose="020B0604020202020204" pitchFamily="34" charset="0"/>
              <a:buChar char="•"/>
            </a:pPr>
            <a:r>
              <a:rPr lang="zh-CN" altLang="zh-CN"/>
              <a:t>字符串连接函数</a:t>
            </a:r>
            <a:endParaRPr lang="en-US" altLang="zh-CN"/>
          </a:p>
          <a:p>
            <a:pPr marL="820738" indent="-285750">
              <a:lnSpc>
                <a:spcPct val="150000"/>
              </a:lnSpc>
              <a:buFont typeface="Arial" panose="020B0604020202020204" pitchFamily="34" charset="0"/>
              <a:buChar char="•"/>
            </a:pPr>
            <a:r>
              <a:rPr lang="zh-CN" altLang="zh-CN"/>
              <a:t>大小写转换函数</a:t>
            </a:r>
            <a:endParaRPr lang="en-US" altLang="zh-CN"/>
          </a:p>
          <a:p>
            <a:pPr marL="820738" indent="-285750">
              <a:lnSpc>
                <a:spcPct val="150000"/>
              </a:lnSpc>
              <a:buFont typeface="Arial" panose="020B0604020202020204" pitchFamily="34" charset="0"/>
              <a:buChar char="•"/>
            </a:pPr>
            <a:r>
              <a:rPr lang="zh-CN" altLang="zh-CN"/>
              <a:t>获取字符串字节数</a:t>
            </a:r>
            <a:r>
              <a:rPr lang="en-US" altLang="zh-CN"/>
              <a:t>/</a:t>
            </a:r>
            <a:r>
              <a:rPr lang="zh-CN" altLang="zh-CN"/>
              <a:t>字符数</a:t>
            </a:r>
            <a:endParaRPr lang="en-US" altLang="zh-CN"/>
          </a:p>
          <a:p>
            <a:pPr marL="820738" indent="-285750">
              <a:lnSpc>
                <a:spcPct val="150000"/>
              </a:lnSpc>
              <a:buFont typeface="Arial" panose="020B0604020202020204" pitchFamily="34" charset="0"/>
              <a:buChar char="•"/>
            </a:pPr>
            <a:r>
              <a:rPr lang="zh-CN" altLang="zh-CN"/>
              <a:t>去除字符串空格</a:t>
            </a:r>
            <a:endParaRPr lang="en-US" altLang="zh-CN"/>
          </a:p>
          <a:p>
            <a:pPr marL="820738" indent="-285750">
              <a:lnSpc>
                <a:spcPct val="150000"/>
              </a:lnSpc>
              <a:buFont typeface="Arial" panose="020B0604020202020204" pitchFamily="34" charset="0"/>
              <a:buChar char="•"/>
            </a:pPr>
            <a:r>
              <a:rPr lang="zh-CN" altLang="zh-CN"/>
              <a:t>字符串比较函数</a:t>
            </a:r>
            <a:endParaRPr lang="en-US" altLang="zh-CN"/>
          </a:p>
          <a:p>
            <a:pPr marL="820738" indent="-285750">
              <a:lnSpc>
                <a:spcPct val="150000"/>
              </a:lnSpc>
              <a:buFont typeface="Arial" panose="020B0604020202020204" pitchFamily="34" charset="0"/>
              <a:buChar char="•"/>
            </a:pPr>
            <a:r>
              <a:rPr lang="zh-CN" altLang="zh-CN"/>
              <a:t>获取字符串位置</a:t>
            </a:r>
            <a:endParaRPr lang="en-US" altLang="zh-CN"/>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667718"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a:solidFill>
                  <a:srgbClr val="228EB0"/>
                </a:solidFill>
                <a:latin typeface="+mn-ea"/>
              </a:rPr>
              <a:t>1 </a:t>
            </a:r>
            <a:r>
              <a:rPr lang="zh-CN" altLang="en-US" sz="2800" b="1">
                <a:solidFill>
                  <a:srgbClr val="228EB0"/>
                </a:solidFill>
                <a:latin typeface="+mn-ea"/>
              </a:rPr>
              <a:t>系统内置函数</a:t>
            </a:r>
            <a:endParaRPr lang="zh-CN" altLang="en-US" sz="2800" b="1" dirty="0">
              <a:solidFill>
                <a:srgbClr val="228EB0"/>
              </a:solidFill>
              <a:latin typeface="+mn-ea"/>
            </a:endParaRPr>
          </a:p>
        </p:txBody>
      </p:sp>
    </p:spTree>
    <p:extLst>
      <p:ext uri="{BB962C8B-B14F-4D97-AF65-F5344CB8AC3E}">
        <p14:creationId xmlns:p14="http://schemas.microsoft.com/office/powerpoint/2010/main" val="12318839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2"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BCE2F27-1948-4AAF-B7D2-B7B4F23C2784}"/>
              </a:ext>
            </a:extLst>
          </p:cNvPr>
          <p:cNvSpPr/>
          <p:nvPr/>
        </p:nvSpPr>
        <p:spPr>
          <a:xfrm>
            <a:off x="911214" y="1659682"/>
            <a:ext cx="10369571" cy="873957"/>
          </a:xfrm>
          <a:prstGeom prst="rect">
            <a:avLst/>
          </a:prstGeom>
        </p:spPr>
        <p:txBody>
          <a:bodyPr wrap="square">
            <a:spAutoFit/>
            <a:scene3d>
              <a:camera prst="orthographicFront"/>
              <a:lightRig rig="threePt" dir="t"/>
            </a:scene3d>
            <a:sp3d contourW="12700"/>
          </a:bodyPr>
          <a:lstStyle/>
          <a:p>
            <a:pPr>
              <a:lnSpc>
                <a:spcPct val="150000"/>
              </a:lnSpc>
            </a:pPr>
            <a:r>
              <a:rPr lang="en-US" altLang="zh-CN"/>
              <a:t>1</a:t>
            </a:r>
            <a:r>
              <a:rPr lang="zh-CN" altLang="zh-CN"/>
              <a:t>）子字符串替换函数</a:t>
            </a:r>
          </a:p>
          <a:p>
            <a:pPr marL="357188">
              <a:lnSpc>
                <a:spcPct val="150000"/>
              </a:lnSpc>
            </a:pPr>
            <a:r>
              <a:rPr lang="zh-CN" altLang="zh-CN"/>
              <a:t>子字符串替换函数一般被用于替换字符串中的子字符串，具体如</a:t>
            </a:r>
            <a:r>
              <a:rPr lang="zh-CN" altLang="en-US"/>
              <a:t>下：</a:t>
            </a:r>
            <a:endParaRPr lang="en-US" altLang="zh-CN"/>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667718"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a:solidFill>
                  <a:srgbClr val="228EB0"/>
                </a:solidFill>
                <a:latin typeface="+mn-ea"/>
              </a:rPr>
              <a:t>1 </a:t>
            </a:r>
            <a:r>
              <a:rPr lang="zh-CN" altLang="en-US" sz="2800" b="1">
                <a:solidFill>
                  <a:srgbClr val="228EB0"/>
                </a:solidFill>
                <a:latin typeface="+mn-ea"/>
              </a:rPr>
              <a:t>系统内置函数</a:t>
            </a:r>
            <a:endParaRPr lang="zh-CN" altLang="en-US" sz="2800" b="1" dirty="0">
              <a:solidFill>
                <a:srgbClr val="228EB0"/>
              </a:solidFill>
              <a:latin typeface="+mn-ea"/>
            </a:endParaRPr>
          </a:p>
        </p:txBody>
      </p:sp>
      <p:graphicFrame>
        <p:nvGraphicFramePr>
          <p:cNvPr id="9" name="表格 8">
            <a:extLst>
              <a:ext uri="{FF2B5EF4-FFF2-40B4-BE49-F238E27FC236}">
                <a16:creationId xmlns:a16="http://schemas.microsoft.com/office/drawing/2014/main" id="{CA8829EE-7FFC-4EDA-981C-0E7D7EB96494}"/>
              </a:ext>
            </a:extLst>
          </p:cNvPr>
          <p:cNvGraphicFramePr>
            <a:graphicFrameLocks noGrp="1"/>
          </p:cNvGraphicFramePr>
          <p:nvPr>
            <p:extLst>
              <p:ext uri="{D42A27DB-BD31-4B8C-83A1-F6EECF244321}">
                <p14:modId xmlns:p14="http://schemas.microsoft.com/office/powerpoint/2010/main" val="1774047383"/>
              </p:ext>
            </p:extLst>
          </p:nvPr>
        </p:nvGraphicFramePr>
        <p:xfrm>
          <a:off x="1745871" y="2983777"/>
          <a:ext cx="8700256" cy="1714500"/>
        </p:xfrm>
        <a:graphic>
          <a:graphicData uri="http://schemas.openxmlformats.org/drawingml/2006/table">
            <a:tbl>
              <a:tblPr firstRow="1" firstCol="1" bandRow="1">
                <a:tableStyleId>{5A111915-BE36-4E01-A7E5-04B1672EAD32}</a:tableStyleId>
              </a:tblPr>
              <a:tblGrid>
                <a:gridCol w="3487250">
                  <a:extLst>
                    <a:ext uri="{9D8B030D-6E8A-4147-A177-3AD203B41FA5}">
                      <a16:colId xmlns:a16="http://schemas.microsoft.com/office/drawing/2014/main" val="2760790580"/>
                    </a:ext>
                  </a:extLst>
                </a:gridCol>
                <a:gridCol w="5213006">
                  <a:extLst>
                    <a:ext uri="{9D8B030D-6E8A-4147-A177-3AD203B41FA5}">
                      <a16:colId xmlns:a16="http://schemas.microsoft.com/office/drawing/2014/main" val="4151654533"/>
                    </a:ext>
                  </a:extLst>
                </a:gridCol>
              </a:tblGrid>
              <a:tr h="341103">
                <a:tc>
                  <a:txBody>
                    <a:bodyPr/>
                    <a:lstStyle/>
                    <a:p>
                      <a:pPr algn="ctr">
                        <a:lnSpc>
                          <a:spcPct val="125000"/>
                        </a:lnSpc>
                        <a:tabLst>
                          <a:tab pos="90170" algn="l"/>
                        </a:tabLst>
                      </a:pPr>
                      <a:r>
                        <a:rPr lang="zh-CN" altLang="en-US" sz="1800" b="1" kern="0">
                          <a:solidFill>
                            <a:schemeClr val="bg1"/>
                          </a:solidFill>
                          <a:effectLst/>
                          <a:latin typeface="+mn-lt"/>
                          <a:ea typeface="+mn-ea"/>
                          <a:cs typeface="+mn-cs"/>
                        </a:rPr>
                        <a:t>函数名</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tabLst>
                          <a:tab pos="90170" algn="l"/>
                        </a:tabLst>
                      </a:pPr>
                      <a:r>
                        <a:rPr lang="zh-CN" altLang="en-US" sz="1800" b="1" kern="0">
                          <a:solidFill>
                            <a:schemeClr val="bg1"/>
                          </a:solidFill>
                          <a:effectLst/>
                          <a:latin typeface="+mn-lt"/>
                          <a:ea typeface="+mn-ea"/>
                          <a:cs typeface="+mn-cs"/>
                        </a:rPr>
                        <a:t>函数作用</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96497045"/>
                  </a:ext>
                </a:extLst>
              </a:tr>
              <a:tr h="341591">
                <a:tc>
                  <a:txBody>
                    <a:bodyPr/>
                    <a:lstStyle/>
                    <a:p>
                      <a:pPr marL="0" algn="ctr" defTabSz="914400" rtl="0" eaLnBrk="1" latinLnBrk="0" hangingPunct="1">
                        <a:lnSpc>
                          <a:spcPct val="125000"/>
                        </a:lnSpc>
                        <a:tabLst>
                          <a:tab pos="90170" algn="l"/>
                        </a:tabLst>
                      </a:pPr>
                      <a:r>
                        <a:rPr lang="en-US" sz="1800" b="0" kern="0">
                          <a:solidFill>
                            <a:schemeClr val="tx1"/>
                          </a:solidFill>
                          <a:effectLst/>
                          <a:latin typeface="+mn-ea"/>
                          <a:ea typeface="+mn-ea"/>
                          <a:cs typeface="Times New Roman" panose="02020603050405020304" pitchFamily="18" charset="0"/>
                        </a:rPr>
                        <a:t>REPLACE()</a:t>
                      </a:r>
                      <a:endParaRPr lang="zh-CN" altLang="en-US" sz="1800" b="0" kern="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lnSpc>
                          <a:spcPct val="125000"/>
                        </a:lnSpc>
                        <a:tabLst>
                          <a:tab pos="90170" algn="l"/>
                        </a:tabLst>
                      </a:pPr>
                      <a:r>
                        <a:rPr lang="zh-CN" altLang="en-US" sz="1800" b="0" kern="0">
                          <a:solidFill>
                            <a:schemeClr val="tx1"/>
                          </a:solidFill>
                          <a:effectLst/>
                          <a:latin typeface="+mn-ea"/>
                          <a:ea typeface="+mn-ea"/>
                          <a:cs typeface="Times New Roman" panose="02020603050405020304" pitchFamily="18" charset="0"/>
                        </a:rPr>
                        <a:t>将原字符串指定字符全部替换为新字符并返回替换后的结果</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79869868"/>
                  </a:ext>
                </a:extLst>
              </a:tr>
              <a:tr h="341591">
                <a:tc>
                  <a:txBody>
                    <a:bodyPr/>
                    <a:lstStyle/>
                    <a:p>
                      <a:pPr marL="0" algn="ctr" defTabSz="914400" rtl="0" eaLnBrk="1" latinLnBrk="0" hangingPunct="1">
                        <a:lnSpc>
                          <a:spcPct val="125000"/>
                        </a:lnSpc>
                        <a:tabLst>
                          <a:tab pos="90170" algn="l"/>
                        </a:tabLst>
                      </a:pPr>
                      <a:r>
                        <a:rPr lang="en-US" sz="1800" b="0" kern="0">
                          <a:solidFill>
                            <a:schemeClr val="tx1"/>
                          </a:solidFill>
                          <a:effectLst/>
                          <a:latin typeface="+mn-ea"/>
                          <a:ea typeface="+mn-ea"/>
                          <a:cs typeface="Times New Roman" panose="02020603050405020304" pitchFamily="18" charset="0"/>
                        </a:rPr>
                        <a:t>INSERT()</a:t>
                      </a:r>
                      <a:endParaRPr lang="zh-CN" altLang="en-US" sz="1800" b="0" kern="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lnSpc>
                          <a:spcPct val="125000"/>
                        </a:lnSpc>
                        <a:tabLst>
                          <a:tab pos="90170" algn="l"/>
                        </a:tabLst>
                      </a:pPr>
                      <a:r>
                        <a:rPr lang="zh-CN" altLang="en-US" sz="1800" b="0" kern="0">
                          <a:solidFill>
                            <a:schemeClr val="tx1"/>
                          </a:solidFill>
                          <a:effectLst/>
                          <a:latin typeface="+mn-ea"/>
                          <a:ea typeface="+mn-ea"/>
                          <a:cs typeface="Times New Roman" panose="02020603050405020304" pitchFamily="18" charset="0"/>
                        </a:rPr>
                        <a:t>将原字符串中指定位置开始，指定长度的子字符串替换为新子字符串，并返回替换后的结果</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20409918"/>
                  </a:ext>
                </a:extLst>
              </a:tr>
            </a:tbl>
          </a:graphicData>
        </a:graphic>
      </p:graphicFrame>
    </p:spTree>
    <p:extLst>
      <p:ext uri="{BB962C8B-B14F-4D97-AF65-F5344CB8AC3E}">
        <p14:creationId xmlns:p14="http://schemas.microsoft.com/office/powerpoint/2010/main" val="320078138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left)">
                                      <p:cBhvr>
                                        <p:cTn id="2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2"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BCE2F27-1948-4AAF-B7D2-B7B4F23C2784}"/>
              </a:ext>
            </a:extLst>
          </p:cNvPr>
          <p:cNvSpPr/>
          <p:nvPr/>
        </p:nvSpPr>
        <p:spPr>
          <a:xfrm>
            <a:off x="911214" y="1629085"/>
            <a:ext cx="10369571" cy="458459"/>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a:t>【实例</a:t>
            </a:r>
            <a:r>
              <a:rPr lang="en-US" altLang="zh-CN" b="1"/>
              <a:t>10-10</a:t>
            </a:r>
            <a:r>
              <a:rPr lang="zh-CN" altLang="zh-CN" b="1"/>
              <a:t>】：</a:t>
            </a:r>
            <a:r>
              <a:rPr lang="zh-CN" altLang="zh-CN"/>
              <a:t>将字符串</a:t>
            </a:r>
            <a:r>
              <a:rPr lang="zh-CN" altLang="en-US"/>
              <a:t>“</a:t>
            </a:r>
            <a:r>
              <a:rPr lang="en-US" altLang="zh-CN"/>
              <a:t>coconut</a:t>
            </a:r>
            <a:r>
              <a:rPr lang="zh-CN" altLang="en-US"/>
              <a:t>”</a:t>
            </a:r>
            <a:r>
              <a:rPr lang="zh-CN" altLang="zh-CN"/>
              <a:t>中从第</a:t>
            </a:r>
            <a:r>
              <a:rPr lang="en-US" altLang="zh-CN"/>
              <a:t>2</a:t>
            </a:r>
            <a:r>
              <a:rPr lang="zh-CN" altLang="zh-CN"/>
              <a:t>个字符开始的</a:t>
            </a:r>
            <a:r>
              <a:rPr lang="en-US" altLang="zh-CN"/>
              <a:t>3</a:t>
            </a:r>
            <a:r>
              <a:rPr lang="zh-CN" altLang="zh-CN"/>
              <a:t>个字符替换为“</a:t>
            </a:r>
            <a:r>
              <a:rPr lang="en-US" altLang="zh-CN"/>
              <a:t>A</a:t>
            </a:r>
            <a:r>
              <a:rPr lang="zh-CN" altLang="zh-CN"/>
              <a:t>”</a:t>
            </a:r>
            <a:r>
              <a:rPr lang="zh-CN" altLang="en-US"/>
              <a:t>。</a:t>
            </a:r>
            <a:endParaRPr lang="zh-CN" altLang="zh-CN"/>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667718" cy="523220"/>
          </a:xfrm>
          <a:prstGeom prst="rect">
            <a:avLst/>
          </a:prstGeom>
          <a:noFill/>
        </p:spPr>
        <p:txBody>
          <a:bodyPr wrap="none" rtlCol="0">
            <a:spAutoFit/>
            <a:scene3d>
              <a:camera prst="orthographicFront"/>
              <a:lightRig rig="threePt" dir="t"/>
            </a:scene3d>
            <a:sp3d contourW="12700"/>
          </a:bodyPr>
          <a:lstStyle/>
          <a:p>
            <a:pPr lvl="0">
              <a:defRPr/>
            </a:pPr>
            <a:r>
              <a:rPr lang="en-US" altLang="zh-CN" sz="2800" b="1">
                <a:solidFill>
                  <a:srgbClr val="228EB0"/>
                </a:solidFill>
                <a:latin typeface="+mn-ea"/>
              </a:rPr>
              <a:t>1 </a:t>
            </a:r>
            <a:r>
              <a:rPr lang="zh-CN" altLang="en-US" sz="2800" b="1">
                <a:solidFill>
                  <a:srgbClr val="228EB0"/>
                </a:solidFill>
                <a:latin typeface="+mn-ea"/>
              </a:rPr>
              <a:t>系统内置函数</a:t>
            </a:r>
            <a:endParaRPr lang="zh-CN" altLang="en-US" sz="2800" b="1" dirty="0">
              <a:solidFill>
                <a:srgbClr val="228EB0"/>
              </a:solidFill>
              <a:latin typeface="+mn-ea"/>
            </a:endParaRPr>
          </a:p>
        </p:txBody>
      </p:sp>
      <p:pic>
        <p:nvPicPr>
          <p:cNvPr id="5" name="图片 4">
            <a:extLst>
              <a:ext uri="{FF2B5EF4-FFF2-40B4-BE49-F238E27FC236}">
                <a16:creationId xmlns:a16="http://schemas.microsoft.com/office/drawing/2014/main" id="{4D40297F-3392-4F75-A702-98ED44A4CC7D}"/>
              </a:ext>
            </a:extLst>
          </p:cNvPr>
          <p:cNvPicPr>
            <a:picLocks noChangeAspect="1"/>
          </p:cNvPicPr>
          <p:nvPr/>
        </p:nvPicPr>
        <p:blipFill>
          <a:blip r:embed="rId3"/>
          <a:stretch>
            <a:fillRect/>
          </a:stretch>
        </p:blipFill>
        <p:spPr>
          <a:xfrm>
            <a:off x="2100761" y="2725010"/>
            <a:ext cx="7990476" cy="695238"/>
          </a:xfrm>
          <a:prstGeom prst="rect">
            <a:avLst/>
          </a:prstGeom>
        </p:spPr>
      </p:pic>
      <p:pic>
        <p:nvPicPr>
          <p:cNvPr id="6" name="图片 5">
            <a:extLst>
              <a:ext uri="{FF2B5EF4-FFF2-40B4-BE49-F238E27FC236}">
                <a16:creationId xmlns:a16="http://schemas.microsoft.com/office/drawing/2014/main" id="{2A489E0D-FA35-4606-9231-CCEA5973D347}"/>
              </a:ext>
            </a:extLst>
          </p:cNvPr>
          <p:cNvPicPr>
            <a:picLocks noChangeAspect="1"/>
          </p:cNvPicPr>
          <p:nvPr/>
        </p:nvPicPr>
        <p:blipFill>
          <a:blip r:embed="rId4"/>
          <a:stretch>
            <a:fillRect/>
          </a:stretch>
        </p:blipFill>
        <p:spPr>
          <a:xfrm>
            <a:off x="3324570" y="3797051"/>
            <a:ext cx="5542857" cy="685714"/>
          </a:xfrm>
          <a:prstGeom prst="rect">
            <a:avLst/>
          </a:prstGeom>
        </p:spPr>
      </p:pic>
    </p:spTree>
    <p:extLst>
      <p:ext uri="{BB962C8B-B14F-4D97-AF65-F5344CB8AC3E}">
        <p14:creationId xmlns:p14="http://schemas.microsoft.com/office/powerpoint/2010/main" val="58539047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left)">
                                      <p:cBhvr>
                                        <p:cTn id="21" dur="500"/>
                                        <p:tgtEl>
                                          <p:spTgt spid="5"/>
                                        </p:tgtEl>
                                      </p:cBhvr>
                                    </p:animEffect>
                                  </p:childTnLst>
                                </p:cTn>
                              </p:par>
                            </p:childTnLst>
                          </p:cTn>
                        </p:par>
                        <p:par>
                          <p:cTn id="22" fill="hold">
                            <p:stCondLst>
                              <p:cond delay="2500"/>
                            </p:stCondLst>
                            <p:childTnLst>
                              <p:par>
                                <p:cTn id="23" presetID="22" presetClass="entr" presetSubtype="8"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left)">
                                      <p:cBhvr>
                                        <p:cTn id="2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2"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BCE2F27-1948-4AAF-B7D2-B7B4F23C2784}"/>
              </a:ext>
            </a:extLst>
          </p:cNvPr>
          <p:cNvSpPr/>
          <p:nvPr/>
        </p:nvSpPr>
        <p:spPr>
          <a:xfrm>
            <a:off x="911214" y="1510527"/>
            <a:ext cx="10369571" cy="873957"/>
          </a:xfrm>
          <a:prstGeom prst="rect">
            <a:avLst/>
          </a:prstGeom>
        </p:spPr>
        <p:txBody>
          <a:bodyPr wrap="square">
            <a:spAutoFit/>
            <a:scene3d>
              <a:camera prst="orthographicFront"/>
              <a:lightRig rig="threePt" dir="t"/>
            </a:scene3d>
            <a:sp3d contourW="12700"/>
          </a:bodyPr>
          <a:lstStyle/>
          <a:p>
            <a:pPr>
              <a:lnSpc>
                <a:spcPct val="150000"/>
              </a:lnSpc>
            </a:pPr>
            <a:r>
              <a:rPr lang="en-US" altLang="zh-CN"/>
              <a:t>2</a:t>
            </a:r>
            <a:r>
              <a:rPr lang="zh-CN" altLang="zh-CN"/>
              <a:t>）字符串截取函数</a:t>
            </a:r>
          </a:p>
          <a:p>
            <a:pPr marL="357188">
              <a:lnSpc>
                <a:spcPct val="150000"/>
              </a:lnSpc>
            </a:pPr>
            <a:r>
              <a:rPr lang="zh-CN" altLang="zh-CN"/>
              <a:t>字符串截取函数可以从一个字符串中截取指定长度的字符串，具体如</a:t>
            </a:r>
            <a:r>
              <a:rPr lang="zh-CN" altLang="en-US"/>
              <a:t>下：</a:t>
            </a:r>
            <a:endParaRPr lang="en-US" altLang="zh-CN"/>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667718"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a:solidFill>
                  <a:srgbClr val="228EB0"/>
                </a:solidFill>
                <a:latin typeface="+mn-ea"/>
              </a:rPr>
              <a:t>1 </a:t>
            </a:r>
            <a:r>
              <a:rPr lang="zh-CN" altLang="en-US" sz="2800" b="1">
                <a:solidFill>
                  <a:srgbClr val="228EB0"/>
                </a:solidFill>
                <a:latin typeface="+mn-ea"/>
              </a:rPr>
              <a:t>系统内置函数</a:t>
            </a:r>
            <a:endParaRPr lang="zh-CN" altLang="en-US" sz="2800" b="1" dirty="0">
              <a:solidFill>
                <a:srgbClr val="228EB0"/>
              </a:solidFill>
              <a:latin typeface="+mn-ea"/>
            </a:endParaRPr>
          </a:p>
        </p:txBody>
      </p:sp>
      <p:graphicFrame>
        <p:nvGraphicFramePr>
          <p:cNvPr id="9" name="表格 8">
            <a:extLst>
              <a:ext uri="{FF2B5EF4-FFF2-40B4-BE49-F238E27FC236}">
                <a16:creationId xmlns:a16="http://schemas.microsoft.com/office/drawing/2014/main" id="{CA8829EE-7FFC-4EDA-981C-0E7D7EB96494}"/>
              </a:ext>
            </a:extLst>
          </p:cNvPr>
          <p:cNvGraphicFramePr>
            <a:graphicFrameLocks noGrp="1"/>
          </p:cNvGraphicFramePr>
          <p:nvPr>
            <p:extLst>
              <p:ext uri="{D42A27DB-BD31-4B8C-83A1-F6EECF244321}">
                <p14:modId xmlns:p14="http://schemas.microsoft.com/office/powerpoint/2010/main" val="561457027"/>
              </p:ext>
            </p:extLst>
          </p:nvPr>
        </p:nvGraphicFramePr>
        <p:xfrm>
          <a:off x="1745871" y="2834622"/>
          <a:ext cx="8700256" cy="3086100"/>
        </p:xfrm>
        <a:graphic>
          <a:graphicData uri="http://schemas.openxmlformats.org/drawingml/2006/table">
            <a:tbl>
              <a:tblPr firstRow="1" firstCol="1" bandRow="1">
                <a:tableStyleId>{5A111915-BE36-4E01-A7E5-04B1672EAD32}</a:tableStyleId>
              </a:tblPr>
              <a:tblGrid>
                <a:gridCol w="2294350">
                  <a:extLst>
                    <a:ext uri="{9D8B030D-6E8A-4147-A177-3AD203B41FA5}">
                      <a16:colId xmlns:a16="http://schemas.microsoft.com/office/drawing/2014/main" val="2760790580"/>
                    </a:ext>
                  </a:extLst>
                </a:gridCol>
                <a:gridCol w="6405906">
                  <a:extLst>
                    <a:ext uri="{9D8B030D-6E8A-4147-A177-3AD203B41FA5}">
                      <a16:colId xmlns:a16="http://schemas.microsoft.com/office/drawing/2014/main" val="4151654533"/>
                    </a:ext>
                  </a:extLst>
                </a:gridCol>
              </a:tblGrid>
              <a:tr h="341103">
                <a:tc>
                  <a:txBody>
                    <a:bodyPr/>
                    <a:lstStyle/>
                    <a:p>
                      <a:pPr algn="ctr">
                        <a:lnSpc>
                          <a:spcPct val="125000"/>
                        </a:lnSpc>
                        <a:tabLst>
                          <a:tab pos="90170" algn="l"/>
                        </a:tabLst>
                      </a:pPr>
                      <a:r>
                        <a:rPr lang="zh-CN" altLang="en-US" sz="1800" b="1" kern="0">
                          <a:solidFill>
                            <a:schemeClr val="bg1"/>
                          </a:solidFill>
                          <a:effectLst/>
                          <a:latin typeface="+mn-lt"/>
                          <a:ea typeface="+mn-ea"/>
                          <a:cs typeface="+mn-cs"/>
                        </a:rPr>
                        <a:t>函数名</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tabLst>
                          <a:tab pos="90170" algn="l"/>
                        </a:tabLst>
                      </a:pPr>
                      <a:r>
                        <a:rPr lang="zh-CN" altLang="en-US" sz="1800" b="1" kern="0">
                          <a:solidFill>
                            <a:schemeClr val="bg1"/>
                          </a:solidFill>
                          <a:effectLst/>
                          <a:latin typeface="+mn-lt"/>
                          <a:ea typeface="+mn-ea"/>
                          <a:cs typeface="+mn-cs"/>
                        </a:rPr>
                        <a:t>函数作用</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96497045"/>
                  </a:ext>
                </a:extLst>
              </a:tr>
              <a:tr h="341591">
                <a:tc>
                  <a:txBody>
                    <a:bodyPr/>
                    <a:lstStyle/>
                    <a:p>
                      <a:pPr marL="0" algn="ctr" defTabSz="914400" rtl="0" eaLnBrk="1" latinLnBrk="0" hangingPunct="1">
                        <a:lnSpc>
                          <a:spcPct val="125000"/>
                        </a:lnSpc>
                        <a:tabLst>
                          <a:tab pos="90170" algn="l"/>
                        </a:tabLst>
                      </a:pPr>
                      <a:r>
                        <a:rPr lang="en-US" sz="1800" b="0" kern="0">
                          <a:solidFill>
                            <a:schemeClr val="tx1"/>
                          </a:solidFill>
                          <a:effectLst/>
                          <a:latin typeface="+mn-ea"/>
                          <a:ea typeface="+mn-ea"/>
                          <a:cs typeface="Times New Roman" panose="02020603050405020304" pitchFamily="18" charset="0"/>
                        </a:rPr>
                        <a:t>SUBSTRING()</a:t>
                      </a:r>
                      <a:endParaRPr lang="zh-CN" altLang="en-US" sz="1800" b="0" kern="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lnSpc>
                          <a:spcPct val="125000"/>
                        </a:lnSpc>
                        <a:tabLst>
                          <a:tab pos="90170" algn="l"/>
                        </a:tabLst>
                      </a:pPr>
                      <a:r>
                        <a:rPr lang="zh-CN" altLang="en-US" sz="1800" b="0" kern="0">
                          <a:solidFill>
                            <a:schemeClr val="tx1"/>
                          </a:solidFill>
                          <a:effectLst/>
                          <a:latin typeface="+mn-ea"/>
                          <a:ea typeface="+mn-ea"/>
                          <a:cs typeface="Times New Roman" panose="02020603050405020304" pitchFamily="18" charset="0"/>
                        </a:rPr>
                        <a:t>截取原字符串指定位置开始指定长度的字符串，并返回</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79869868"/>
                  </a:ext>
                </a:extLst>
              </a:tr>
              <a:tr h="341591">
                <a:tc>
                  <a:txBody>
                    <a:bodyPr/>
                    <a:lstStyle/>
                    <a:p>
                      <a:pPr marL="0" algn="ctr" defTabSz="914400" rtl="0" eaLnBrk="1" latinLnBrk="0" hangingPunct="1">
                        <a:lnSpc>
                          <a:spcPct val="125000"/>
                        </a:lnSpc>
                        <a:tabLst>
                          <a:tab pos="90170" algn="l"/>
                        </a:tabLst>
                      </a:pPr>
                      <a:r>
                        <a:rPr lang="en-US" sz="1800" b="0" kern="0">
                          <a:solidFill>
                            <a:schemeClr val="tx1"/>
                          </a:solidFill>
                          <a:effectLst/>
                          <a:latin typeface="+mn-ea"/>
                          <a:ea typeface="+mn-ea"/>
                          <a:cs typeface="Times New Roman" panose="02020603050405020304" pitchFamily="18" charset="0"/>
                        </a:rPr>
                        <a:t>MID()</a:t>
                      </a:r>
                      <a:endParaRPr lang="zh-CN" altLang="en-US" sz="1800" b="0" kern="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lnSpc>
                          <a:spcPct val="125000"/>
                        </a:lnSpc>
                        <a:tabLst>
                          <a:tab pos="90170" algn="l"/>
                        </a:tabLst>
                      </a:pPr>
                      <a:r>
                        <a:rPr lang="zh-CN" altLang="en-US" sz="1800" b="0" kern="0">
                          <a:solidFill>
                            <a:schemeClr val="tx1"/>
                          </a:solidFill>
                          <a:effectLst/>
                          <a:latin typeface="+mn-ea"/>
                          <a:ea typeface="+mn-ea"/>
                          <a:cs typeface="Times New Roman" panose="02020603050405020304" pitchFamily="18" charset="0"/>
                        </a:rPr>
                        <a:t>截取原字符串指定位置开始指定长度的字符串，并返回</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20409918"/>
                  </a:ext>
                </a:extLst>
              </a:tr>
              <a:tr h="341591">
                <a:tc>
                  <a:txBody>
                    <a:bodyPr/>
                    <a:lstStyle/>
                    <a:p>
                      <a:pPr marL="0" algn="ctr" defTabSz="914400" rtl="0" eaLnBrk="1" latinLnBrk="0" hangingPunct="1">
                        <a:lnSpc>
                          <a:spcPct val="125000"/>
                        </a:lnSpc>
                        <a:tabLst>
                          <a:tab pos="90170" algn="l"/>
                        </a:tabLst>
                      </a:pPr>
                      <a:r>
                        <a:rPr lang="en-US" sz="1800" b="0" kern="0">
                          <a:solidFill>
                            <a:schemeClr val="tx1"/>
                          </a:solidFill>
                          <a:effectLst/>
                          <a:latin typeface="+mn-ea"/>
                          <a:ea typeface="+mn-ea"/>
                          <a:cs typeface="Times New Roman" panose="02020603050405020304" pitchFamily="18" charset="0"/>
                        </a:rPr>
                        <a:t>LEFT()</a:t>
                      </a:r>
                      <a:endParaRPr lang="zh-CN" altLang="en-US" sz="1800" b="0" kern="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lnSpc>
                          <a:spcPct val="125000"/>
                        </a:lnSpc>
                        <a:tabLst>
                          <a:tab pos="90170" algn="l"/>
                        </a:tabLst>
                      </a:pPr>
                      <a:r>
                        <a:rPr lang="zh-CN" altLang="en-US" sz="1800" b="0" kern="0">
                          <a:solidFill>
                            <a:schemeClr val="tx1"/>
                          </a:solidFill>
                          <a:effectLst/>
                          <a:latin typeface="+mn-ea"/>
                          <a:ea typeface="+mn-ea"/>
                          <a:cs typeface="Times New Roman" panose="02020603050405020304" pitchFamily="18" charset="0"/>
                        </a:rPr>
                        <a:t>截取原字符串左侧指定长度的字符串，并返回</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15733945"/>
                  </a:ext>
                </a:extLst>
              </a:tr>
              <a:tr h="341591">
                <a:tc>
                  <a:txBody>
                    <a:bodyPr/>
                    <a:lstStyle/>
                    <a:p>
                      <a:pPr marL="0" algn="ctr" defTabSz="914400" rtl="0" eaLnBrk="1" latinLnBrk="0" hangingPunct="1">
                        <a:lnSpc>
                          <a:spcPct val="125000"/>
                        </a:lnSpc>
                        <a:tabLst>
                          <a:tab pos="90170" algn="l"/>
                        </a:tabLst>
                      </a:pPr>
                      <a:r>
                        <a:rPr lang="en-US" sz="1800" b="0" kern="0">
                          <a:solidFill>
                            <a:schemeClr val="tx1"/>
                          </a:solidFill>
                          <a:effectLst/>
                          <a:latin typeface="+mn-ea"/>
                          <a:ea typeface="+mn-ea"/>
                          <a:cs typeface="Times New Roman" panose="02020603050405020304" pitchFamily="18" charset="0"/>
                        </a:rPr>
                        <a:t>RIGHT()</a:t>
                      </a:r>
                      <a:endParaRPr lang="zh-CN" altLang="en-US" sz="1800" b="0" kern="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lnSpc>
                          <a:spcPct val="125000"/>
                        </a:lnSpc>
                        <a:tabLst>
                          <a:tab pos="90170" algn="l"/>
                        </a:tabLst>
                      </a:pPr>
                      <a:r>
                        <a:rPr lang="zh-CN" altLang="en-US" sz="1800" b="0" kern="0">
                          <a:solidFill>
                            <a:schemeClr val="tx1"/>
                          </a:solidFill>
                          <a:effectLst/>
                          <a:latin typeface="+mn-ea"/>
                          <a:ea typeface="+mn-ea"/>
                          <a:cs typeface="Times New Roman" panose="02020603050405020304" pitchFamily="18" charset="0"/>
                        </a:rPr>
                        <a:t>截取原字符串右侧指定长度的字符串，并返回</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70983294"/>
                  </a:ext>
                </a:extLst>
              </a:tr>
              <a:tr h="341591">
                <a:tc>
                  <a:txBody>
                    <a:bodyPr/>
                    <a:lstStyle/>
                    <a:p>
                      <a:pPr marL="0" algn="ctr" defTabSz="914400" rtl="0" eaLnBrk="1" latinLnBrk="0" hangingPunct="1">
                        <a:lnSpc>
                          <a:spcPct val="125000"/>
                        </a:lnSpc>
                        <a:tabLst>
                          <a:tab pos="90170" algn="l"/>
                        </a:tabLst>
                      </a:pPr>
                      <a:r>
                        <a:rPr lang="en-US" sz="1800" b="0" kern="0">
                          <a:solidFill>
                            <a:schemeClr val="tx1"/>
                          </a:solidFill>
                          <a:effectLst/>
                          <a:latin typeface="+mn-ea"/>
                          <a:ea typeface="+mn-ea"/>
                          <a:cs typeface="Times New Roman" panose="02020603050405020304" pitchFamily="18" charset="0"/>
                        </a:rPr>
                        <a:t>LPAD()</a:t>
                      </a:r>
                      <a:endParaRPr lang="zh-CN" altLang="en-US" sz="1800" b="0" kern="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lnSpc>
                          <a:spcPct val="125000"/>
                        </a:lnSpc>
                        <a:tabLst>
                          <a:tab pos="90170" algn="l"/>
                        </a:tabLst>
                      </a:pPr>
                      <a:r>
                        <a:rPr lang="zh-CN" altLang="en-US" sz="1800" b="0" kern="0">
                          <a:solidFill>
                            <a:schemeClr val="tx1"/>
                          </a:solidFill>
                          <a:effectLst/>
                          <a:latin typeface="+mn-ea"/>
                          <a:ea typeface="+mn-ea"/>
                          <a:cs typeface="Times New Roman" panose="02020603050405020304" pitchFamily="18" charset="0"/>
                        </a:rPr>
                        <a:t>截取原字符串左侧指定长度的字符串，并返回。若原字符串长度小于要截取的长度，则将指定字符填充在原字符串左侧</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28325729"/>
                  </a:ext>
                </a:extLst>
              </a:tr>
              <a:tr h="341591">
                <a:tc>
                  <a:txBody>
                    <a:bodyPr/>
                    <a:lstStyle/>
                    <a:p>
                      <a:pPr marL="0" algn="ctr" defTabSz="914400" rtl="0" eaLnBrk="1" latinLnBrk="0" hangingPunct="1">
                        <a:lnSpc>
                          <a:spcPct val="125000"/>
                        </a:lnSpc>
                        <a:tabLst>
                          <a:tab pos="90170" algn="l"/>
                        </a:tabLst>
                      </a:pPr>
                      <a:r>
                        <a:rPr lang="en-US" sz="1800" b="0" kern="0">
                          <a:solidFill>
                            <a:schemeClr val="tx1"/>
                          </a:solidFill>
                          <a:effectLst/>
                          <a:latin typeface="+mn-ea"/>
                          <a:ea typeface="+mn-ea"/>
                          <a:cs typeface="Times New Roman" panose="02020603050405020304" pitchFamily="18" charset="0"/>
                        </a:rPr>
                        <a:t>RPAD()</a:t>
                      </a:r>
                      <a:endParaRPr lang="zh-CN" altLang="en-US" sz="1800" b="0" kern="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lnSpc>
                          <a:spcPct val="125000"/>
                        </a:lnSpc>
                        <a:tabLst>
                          <a:tab pos="90170" algn="l"/>
                        </a:tabLst>
                      </a:pPr>
                      <a:r>
                        <a:rPr lang="zh-CN" altLang="en-US" sz="1800" b="0" kern="0">
                          <a:solidFill>
                            <a:schemeClr val="tx1"/>
                          </a:solidFill>
                          <a:effectLst/>
                          <a:latin typeface="+mn-ea"/>
                          <a:ea typeface="+mn-ea"/>
                          <a:cs typeface="Times New Roman" panose="02020603050405020304" pitchFamily="18" charset="0"/>
                        </a:rPr>
                        <a:t>截取原字符串右侧指定长度的字符串，并返回。若原字符串长度小于要截取的长度，则将指定字符填充在原字符串右侧</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06513844"/>
                  </a:ext>
                </a:extLst>
              </a:tr>
            </a:tbl>
          </a:graphicData>
        </a:graphic>
      </p:graphicFrame>
    </p:spTree>
    <p:extLst>
      <p:ext uri="{BB962C8B-B14F-4D97-AF65-F5344CB8AC3E}">
        <p14:creationId xmlns:p14="http://schemas.microsoft.com/office/powerpoint/2010/main" val="100482853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left)">
                                      <p:cBhvr>
                                        <p:cTn id="2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2"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BCE2F27-1948-4AAF-B7D2-B7B4F23C2784}"/>
              </a:ext>
            </a:extLst>
          </p:cNvPr>
          <p:cNvSpPr/>
          <p:nvPr/>
        </p:nvSpPr>
        <p:spPr>
          <a:xfrm>
            <a:off x="911214" y="1544780"/>
            <a:ext cx="10369571" cy="458459"/>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a:t>【实例</a:t>
            </a:r>
            <a:r>
              <a:rPr lang="en-US" altLang="zh-CN" b="1"/>
              <a:t>10-11</a:t>
            </a:r>
            <a:r>
              <a:rPr lang="zh-CN" altLang="zh-CN" b="1"/>
              <a:t>】</a:t>
            </a:r>
            <a:r>
              <a:rPr lang="zh-CN" altLang="zh-CN"/>
              <a:t>：使用子字符串截取函数</a:t>
            </a:r>
            <a:r>
              <a:rPr lang="en-US" altLang="zh-CN">
                <a:effectLst>
                  <a:outerShdw blurRad="50800" dist="50800" dir="5400000" sx="1000" sy="1000" algn="ctr">
                    <a:srgbClr val="000000"/>
                  </a:outerShdw>
                </a:effectLst>
              </a:rPr>
              <a:t>LPAD</a:t>
            </a:r>
            <a:r>
              <a:rPr lang="zh-CN" altLang="zh-CN">
                <a:effectLst>
                  <a:outerShdw blurRad="50800" dist="50800" dir="5400000" sx="1000" sy="1000" algn="ctr">
                    <a:srgbClr val="000000"/>
                  </a:outerShdw>
                </a:effectLst>
              </a:rPr>
              <a:t>截取“</a:t>
            </a:r>
            <a:r>
              <a:rPr lang="en-US" altLang="zh-CN">
                <a:effectLst>
                  <a:outerShdw blurRad="50800" dist="50800" dir="5400000" sx="1000" sy="1000" algn="ctr">
                    <a:srgbClr val="000000"/>
                  </a:outerShdw>
                </a:effectLst>
              </a:rPr>
              <a:t>ab</a:t>
            </a:r>
            <a:r>
              <a:rPr lang="zh-CN" altLang="zh-CN">
                <a:effectLst>
                  <a:outerShdw blurRad="50800" dist="50800" dir="5400000" sx="1000" sy="1000" algn="ctr">
                    <a:srgbClr val="000000"/>
                  </a:outerShdw>
                </a:effectLst>
              </a:rPr>
              <a:t>”字符串中长度为</a:t>
            </a:r>
            <a:r>
              <a:rPr lang="en-US" altLang="zh-CN">
                <a:effectLst>
                  <a:outerShdw blurRad="50800" dist="50800" dir="5400000" sx="1000" sy="1000" algn="ctr">
                    <a:srgbClr val="000000"/>
                  </a:outerShdw>
                </a:effectLst>
              </a:rPr>
              <a:t>5</a:t>
            </a:r>
            <a:r>
              <a:rPr lang="zh-CN" altLang="zh-CN">
                <a:effectLst>
                  <a:outerShdw blurRad="50800" dist="50800" dir="5400000" sx="1000" sy="1000" algn="ctr">
                    <a:srgbClr val="000000"/>
                  </a:outerShdw>
                </a:effectLst>
              </a:rPr>
              <a:t>长度的</a:t>
            </a:r>
            <a:r>
              <a:rPr lang="zh-CN" altLang="zh-CN"/>
              <a:t>子字符串</a:t>
            </a:r>
            <a:r>
              <a:rPr lang="zh-CN" altLang="en-US"/>
              <a:t>。</a:t>
            </a:r>
            <a:endParaRPr lang="zh-CN" altLang="zh-CN"/>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667718" cy="523220"/>
          </a:xfrm>
          <a:prstGeom prst="rect">
            <a:avLst/>
          </a:prstGeom>
          <a:noFill/>
        </p:spPr>
        <p:txBody>
          <a:bodyPr wrap="none" rtlCol="0">
            <a:spAutoFit/>
            <a:scene3d>
              <a:camera prst="orthographicFront"/>
              <a:lightRig rig="threePt" dir="t"/>
            </a:scene3d>
            <a:sp3d contourW="12700"/>
          </a:bodyPr>
          <a:lstStyle/>
          <a:p>
            <a:pPr lvl="0">
              <a:defRPr/>
            </a:pPr>
            <a:r>
              <a:rPr lang="en-US" altLang="zh-CN" sz="2800" b="1">
                <a:solidFill>
                  <a:srgbClr val="228EB0"/>
                </a:solidFill>
                <a:latin typeface="+mn-ea"/>
              </a:rPr>
              <a:t>1 </a:t>
            </a:r>
            <a:r>
              <a:rPr lang="zh-CN" altLang="en-US" sz="2800" b="1">
                <a:solidFill>
                  <a:srgbClr val="228EB0"/>
                </a:solidFill>
                <a:latin typeface="+mn-ea"/>
              </a:rPr>
              <a:t>系统内置函数</a:t>
            </a:r>
            <a:endParaRPr lang="zh-CN" altLang="en-US" sz="2800" b="1" dirty="0">
              <a:solidFill>
                <a:srgbClr val="228EB0"/>
              </a:solidFill>
              <a:latin typeface="+mn-ea"/>
            </a:endParaRPr>
          </a:p>
        </p:txBody>
      </p:sp>
      <p:pic>
        <p:nvPicPr>
          <p:cNvPr id="3" name="图片 2">
            <a:extLst>
              <a:ext uri="{FF2B5EF4-FFF2-40B4-BE49-F238E27FC236}">
                <a16:creationId xmlns:a16="http://schemas.microsoft.com/office/drawing/2014/main" id="{8050C594-DFC9-405D-AAB6-F2F9E608313F}"/>
              </a:ext>
            </a:extLst>
          </p:cNvPr>
          <p:cNvPicPr>
            <a:picLocks noChangeAspect="1"/>
          </p:cNvPicPr>
          <p:nvPr/>
        </p:nvPicPr>
        <p:blipFill>
          <a:blip r:embed="rId3"/>
          <a:stretch>
            <a:fillRect/>
          </a:stretch>
        </p:blipFill>
        <p:spPr>
          <a:xfrm>
            <a:off x="1672188" y="2547617"/>
            <a:ext cx="8847619" cy="676190"/>
          </a:xfrm>
          <a:prstGeom prst="rect">
            <a:avLst/>
          </a:prstGeom>
        </p:spPr>
      </p:pic>
      <p:pic>
        <p:nvPicPr>
          <p:cNvPr id="4" name="图片 3">
            <a:extLst>
              <a:ext uri="{FF2B5EF4-FFF2-40B4-BE49-F238E27FC236}">
                <a16:creationId xmlns:a16="http://schemas.microsoft.com/office/drawing/2014/main" id="{05FAA37F-9EC3-4299-A652-013412E919E1}"/>
              </a:ext>
            </a:extLst>
          </p:cNvPr>
          <p:cNvPicPr>
            <a:picLocks noChangeAspect="1"/>
          </p:cNvPicPr>
          <p:nvPr/>
        </p:nvPicPr>
        <p:blipFill>
          <a:blip r:embed="rId4"/>
          <a:stretch>
            <a:fillRect/>
          </a:stretch>
        </p:blipFill>
        <p:spPr>
          <a:xfrm>
            <a:off x="4215044" y="3580949"/>
            <a:ext cx="3761905" cy="714286"/>
          </a:xfrm>
          <a:prstGeom prst="rect">
            <a:avLst/>
          </a:prstGeom>
        </p:spPr>
      </p:pic>
      <p:sp>
        <p:nvSpPr>
          <p:cNvPr id="14" name="矩形 13">
            <a:extLst>
              <a:ext uri="{FF2B5EF4-FFF2-40B4-BE49-F238E27FC236}">
                <a16:creationId xmlns:a16="http://schemas.microsoft.com/office/drawing/2014/main" id="{4525F781-F97B-4AD5-9BAA-1674621403CE}"/>
              </a:ext>
            </a:extLst>
          </p:cNvPr>
          <p:cNvSpPr/>
          <p:nvPr/>
        </p:nvSpPr>
        <p:spPr>
          <a:xfrm>
            <a:off x="874713" y="4768242"/>
            <a:ext cx="10369571" cy="458459"/>
          </a:xfrm>
          <a:prstGeom prst="rect">
            <a:avLst/>
          </a:prstGeom>
        </p:spPr>
        <p:txBody>
          <a:bodyPr wrap="square">
            <a:spAutoFit/>
            <a:scene3d>
              <a:camera prst="orthographicFront"/>
              <a:lightRig rig="threePt" dir="t"/>
            </a:scene3d>
            <a:sp3d contourW="12700"/>
          </a:bodyPr>
          <a:lstStyle/>
          <a:p>
            <a:pPr algn="just">
              <a:lnSpc>
                <a:spcPct val="150000"/>
              </a:lnSpc>
            </a:pPr>
            <a:r>
              <a:rPr lang="zh-CN" altLang="en-US" b="1" dirty="0">
                <a:solidFill>
                  <a:srgbClr val="0069B8"/>
                </a:solidFill>
              </a:rPr>
              <a:t>注意：</a:t>
            </a:r>
            <a:r>
              <a:rPr lang="zh-CN" altLang="zh-CN" dirty="0"/>
              <a:t>上述代码中“</a:t>
            </a:r>
            <a:r>
              <a:rPr lang="en-US" altLang="zh-CN" dirty="0"/>
              <a:t>ab</a:t>
            </a:r>
            <a:r>
              <a:rPr lang="zh-CN" altLang="zh-CN" dirty="0"/>
              <a:t>”为原字符串，</a:t>
            </a:r>
            <a:r>
              <a:rPr lang="en-US" altLang="zh-CN" dirty="0"/>
              <a:t>5</a:t>
            </a:r>
            <a:r>
              <a:rPr lang="zh-CN" altLang="zh-CN" dirty="0"/>
              <a:t>为截取长度，“</a:t>
            </a:r>
            <a:r>
              <a:rPr lang="en-US" altLang="zh-CN" dirty="0"/>
              <a:t>*</a:t>
            </a:r>
            <a:r>
              <a:rPr lang="zh-CN" altLang="zh-CN" dirty="0"/>
              <a:t>”为指定的用于填充在原字符串左侧的字符。</a:t>
            </a:r>
          </a:p>
        </p:txBody>
      </p:sp>
    </p:spTree>
    <p:extLst>
      <p:ext uri="{BB962C8B-B14F-4D97-AF65-F5344CB8AC3E}">
        <p14:creationId xmlns:p14="http://schemas.microsoft.com/office/powerpoint/2010/main" val="48708119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ipe(left)">
                                      <p:cBhvr>
                                        <p:cTn id="21" dur="500"/>
                                        <p:tgtEl>
                                          <p:spTgt spid="3"/>
                                        </p:tgtEl>
                                      </p:cBhvr>
                                    </p:animEffect>
                                  </p:childTnLst>
                                </p:cTn>
                              </p:par>
                            </p:childTnLst>
                          </p:cTn>
                        </p:par>
                        <p:par>
                          <p:cTn id="22" fill="hold">
                            <p:stCondLst>
                              <p:cond delay="2500"/>
                            </p:stCondLst>
                            <p:childTnLst>
                              <p:par>
                                <p:cTn id="23" presetID="22" presetClass="entr" presetSubtype="8"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left)">
                                      <p:cBhvr>
                                        <p:cTn id="25" dur="500"/>
                                        <p:tgtEl>
                                          <p:spTgt spid="4"/>
                                        </p:tgtEl>
                                      </p:cBhvr>
                                    </p:animEffect>
                                  </p:childTnLst>
                                </p:cTn>
                              </p:par>
                            </p:childTnLst>
                          </p:cTn>
                        </p:par>
                        <p:par>
                          <p:cTn id="26" fill="hold">
                            <p:stCondLst>
                              <p:cond delay="3000"/>
                            </p:stCondLst>
                            <p:childTnLst>
                              <p:par>
                                <p:cTn id="27" presetID="22" presetClass="entr" presetSubtype="1"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up)">
                                      <p:cBhvr>
                                        <p:cTn id="2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2" grpId="0"/>
      <p:bldP spid="1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1261884" cy="523220"/>
          </a:xfrm>
          <a:prstGeom prst="rect">
            <a:avLst/>
          </a:prstGeom>
          <a:noFill/>
        </p:spPr>
        <p:txBody>
          <a:bodyPr wrap="none" rtlCol="0">
            <a:spAutoFit/>
            <a:scene3d>
              <a:camera prst="orthographicFront"/>
              <a:lightRig rig="threePt" dir="t"/>
            </a:scene3d>
            <a:sp3d contourW="12700"/>
          </a:bodyPr>
          <a:lstStyle/>
          <a:p>
            <a:pPr>
              <a:defRPr/>
            </a:pPr>
            <a:r>
              <a:rPr lang="zh-CN" altLang="en-US" sz="2800" b="1">
                <a:solidFill>
                  <a:srgbClr val="228EB0"/>
                </a:solidFill>
                <a:latin typeface="+mn-ea"/>
              </a:rPr>
              <a:t>运算符</a:t>
            </a:r>
            <a:endParaRPr lang="en-US" altLang="zh-CN" sz="2800" b="1">
              <a:solidFill>
                <a:srgbClr val="228EB0"/>
              </a:solidFill>
              <a:latin typeface="+mn-ea"/>
            </a:endParaRPr>
          </a:p>
        </p:txBody>
      </p:sp>
      <p:sp>
        <p:nvSpPr>
          <p:cNvPr id="10" name="矩形 9">
            <a:extLst>
              <a:ext uri="{FF2B5EF4-FFF2-40B4-BE49-F238E27FC236}">
                <a16:creationId xmlns:a16="http://schemas.microsoft.com/office/drawing/2014/main" id="{B7925FA9-8CE2-4DC1-8B0F-5708D303D758}"/>
              </a:ext>
            </a:extLst>
          </p:cNvPr>
          <p:cNvSpPr/>
          <p:nvPr/>
        </p:nvSpPr>
        <p:spPr>
          <a:xfrm>
            <a:off x="911214" y="2147716"/>
            <a:ext cx="10369571" cy="2535951"/>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a:t>数据表结构确立后，表中的数据代表的意义就已经确定。通过</a:t>
            </a:r>
            <a:r>
              <a:rPr lang="en-US" altLang="zh-CN"/>
              <a:t>MySQL</a:t>
            </a:r>
            <a:r>
              <a:rPr lang="zh-CN" altLang="zh-CN"/>
              <a:t>运算符进行运算，可以获取到表结构以外的另一种数据。</a:t>
            </a:r>
            <a:r>
              <a:rPr lang="en-US" altLang="zh-CN"/>
              <a:t>MySQL</a:t>
            </a:r>
            <a:r>
              <a:rPr lang="zh-CN" altLang="zh-CN"/>
              <a:t>支持的运算符主要有</a:t>
            </a:r>
            <a:r>
              <a:rPr lang="zh-CN" altLang="en-US"/>
              <a:t>：</a:t>
            </a:r>
            <a:endParaRPr lang="en-US" altLang="zh-CN"/>
          </a:p>
          <a:p>
            <a:pPr marL="285750" indent="-285750" algn="just">
              <a:lnSpc>
                <a:spcPct val="150000"/>
              </a:lnSpc>
              <a:buFont typeface="Arial" panose="020B0604020202020204" pitchFamily="34" charset="0"/>
              <a:buChar char="•"/>
            </a:pPr>
            <a:r>
              <a:rPr lang="zh-CN" altLang="zh-CN"/>
              <a:t>算术运算符</a:t>
            </a:r>
            <a:endParaRPr lang="en-US" altLang="zh-CN"/>
          </a:p>
          <a:p>
            <a:pPr marL="285750" indent="-285750" algn="just">
              <a:lnSpc>
                <a:spcPct val="150000"/>
              </a:lnSpc>
              <a:buFont typeface="Arial" panose="020B0604020202020204" pitchFamily="34" charset="0"/>
              <a:buChar char="•"/>
            </a:pPr>
            <a:r>
              <a:rPr lang="zh-CN" altLang="zh-CN"/>
              <a:t>比较运算符</a:t>
            </a:r>
            <a:endParaRPr lang="en-US" altLang="zh-CN"/>
          </a:p>
          <a:p>
            <a:pPr marL="285750" indent="-285750" algn="just">
              <a:lnSpc>
                <a:spcPct val="150000"/>
              </a:lnSpc>
              <a:buFont typeface="Arial" panose="020B0604020202020204" pitchFamily="34" charset="0"/>
              <a:buChar char="•"/>
            </a:pPr>
            <a:r>
              <a:rPr lang="zh-CN" altLang="zh-CN"/>
              <a:t>逻辑运算符</a:t>
            </a:r>
            <a:endParaRPr lang="en-US" altLang="zh-CN"/>
          </a:p>
          <a:p>
            <a:pPr marL="285750" indent="-285750" algn="just">
              <a:lnSpc>
                <a:spcPct val="150000"/>
              </a:lnSpc>
              <a:buFont typeface="Arial" panose="020B0604020202020204" pitchFamily="34" charset="0"/>
              <a:buChar char="•"/>
            </a:pPr>
            <a:r>
              <a:rPr lang="zh-CN" altLang="zh-CN"/>
              <a:t>位运算符</a:t>
            </a:r>
          </a:p>
        </p:txBody>
      </p:sp>
    </p:spTree>
    <p:extLst>
      <p:ext uri="{BB962C8B-B14F-4D97-AF65-F5344CB8AC3E}">
        <p14:creationId xmlns:p14="http://schemas.microsoft.com/office/powerpoint/2010/main" val="93091586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p:tgtEl>
                                          <p:spTgt spid="18"/>
                                        </p:tgtEl>
                                        <p:attrNameLst>
                                          <p:attrName>ppt_x</p:attrName>
                                        </p:attrNameLst>
                                      </p:cBhvr>
                                      <p:tavLst>
                                        <p:tav tm="0">
                                          <p:val>
                                            <p:strVal val="#ppt_x-#ppt_w*1.125000"/>
                                          </p:val>
                                        </p:tav>
                                        <p:tav tm="100000">
                                          <p:val>
                                            <p:strVal val="#ppt_x"/>
                                          </p:val>
                                        </p:tav>
                                      </p:tavLst>
                                    </p:anim>
                                    <p:animEffect transition="in" filter="wipe(right)">
                                      <p:cBhvr>
                                        <p:cTn id="13" dur="500"/>
                                        <p:tgtEl>
                                          <p:spTgt spid="18"/>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0"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BCE2F27-1948-4AAF-B7D2-B7B4F23C2784}"/>
              </a:ext>
            </a:extLst>
          </p:cNvPr>
          <p:cNvSpPr/>
          <p:nvPr/>
        </p:nvSpPr>
        <p:spPr>
          <a:xfrm>
            <a:off x="911214" y="1659682"/>
            <a:ext cx="10369571" cy="873957"/>
          </a:xfrm>
          <a:prstGeom prst="rect">
            <a:avLst/>
          </a:prstGeom>
        </p:spPr>
        <p:txBody>
          <a:bodyPr wrap="square">
            <a:spAutoFit/>
            <a:scene3d>
              <a:camera prst="orthographicFront"/>
              <a:lightRig rig="threePt" dir="t"/>
            </a:scene3d>
            <a:sp3d contourW="12700"/>
          </a:bodyPr>
          <a:lstStyle/>
          <a:p>
            <a:pPr>
              <a:lnSpc>
                <a:spcPct val="150000"/>
              </a:lnSpc>
            </a:pPr>
            <a:r>
              <a:rPr lang="en-US" altLang="zh-CN"/>
              <a:t>3</a:t>
            </a:r>
            <a:r>
              <a:rPr lang="zh-CN" altLang="zh-CN"/>
              <a:t>）字符串连接函数</a:t>
            </a:r>
          </a:p>
          <a:p>
            <a:pPr marL="357188">
              <a:lnSpc>
                <a:spcPct val="150000"/>
              </a:lnSpc>
            </a:pPr>
            <a:r>
              <a:rPr lang="zh-CN" altLang="zh-CN"/>
              <a:t>字符串连接函数一般用于将多个字符串连接成为一个字符串，具体如</a:t>
            </a:r>
            <a:r>
              <a:rPr lang="zh-CN" altLang="en-US"/>
              <a:t>下：</a:t>
            </a:r>
            <a:endParaRPr lang="en-US" altLang="zh-CN"/>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667718"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a:solidFill>
                  <a:srgbClr val="228EB0"/>
                </a:solidFill>
                <a:latin typeface="+mn-ea"/>
              </a:rPr>
              <a:t>1 </a:t>
            </a:r>
            <a:r>
              <a:rPr lang="zh-CN" altLang="en-US" sz="2800" b="1">
                <a:solidFill>
                  <a:srgbClr val="228EB0"/>
                </a:solidFill>
                <a:latin typeface="+mn-ea"/>
              </a:rPr>
              <a:t>系统内置函数</a:t>
            </a:r>
            <a:endParaRPr lang="zh-CN" altLang="en-US" sz="2800" b="1" dirty="0">
              <a:solidFill>
                <a:srgbClr val="228EB0"/>
              </a:solidFill>
              <a:latin typeface="+mn-ea"/>
            </a:endParaRPr>
          </a:p>
        </p:txBody>
      </p:sp>
      <p:graphicFrame>
        <p:nvGraphicFramePr>
          <p:cNvPr id="9" name="表格 8">
            <a:extLst>
              <a:ext uri="{FF2B5EF4-FFF2-40B4-BE49-F238E27FC236}">
                <a16:creationId xmlns:a16="http://schemas.microsoft.com/office/drawing/2014/main" id="{CA8829EE-7FFC-4EDA-981C-0E7D7EB96494}"/>
              </a:ext>
            </a:extLst>
          </p:cNvPr>
          <p:cNvGraphicFramePr>
            <a:graphicFrameLocks noGrp="1"/>
          </p:cNvGraphicFramePr>
          <p:nvPr>
            <p:extLst>
              <p:ext uri="{D42A27DB-BD31-4B8C-83A1-F6EECF244321}">
                <p14:modId xmlns:p14="http://schemas.microsoft.com/office/powerpoint/2010/main" val="3609312874"/>
              </p:ext>
            </p:extLst>
          </p:nvPr>
        </p:nvGraphicFramePr>
        <p:xfrm>
          <a:off x="1745871" y="2983777"/>
          <a:ext cx="8700256" cy="1225057"/>
        </p:xfrm>
        <a:graphic>
          <a:graphicData uri="http://schemas.openxmlformats.org/drawingml/2006/table">
            <a:tbl>
              <a:tblPr firstRow="1" firstCol="1" bandRow="1">
                <a:tableStyleId>{5A111915-BE36-4E01-A7E5-04B1672EAD32}</a:tableStyleId>
              </a:tblPr>
              <a:tblGrid>
                <a:gridCol w="2903950">
                  <a:extLst>
                    <a:ext uri="{9D8B030D-6E8A-4147-A177-3AD203B41FA5}">
                      <a16:colId xmlns:a16="http://schemas.microsoft.com/office/drawing/2014/main" val="2760790580"/>
                    </a:ext>
                  </a:extLst>
                </a:gridCol>
                <a:gridCol w="5796306">
                  <a:extLst>
                    <a:ext uri="{9D8B030D-6E8A-4147-A177-3AD203B41FA5}">
                      <a16:colId xmlns:a16="http://schemas.microsoft.com/office/drawing/2014/main" val="4151654533"/>
                    </a:ext>
                  </a:extLst>
                </a:gridCol>
              </a:tblGrid>
              <a:tr h="407963">
                <a:tc>
                  <a:txBody>
                    <a:bodyPr/>
                    <a:lstStyle/>
                    <a:p>
                      <a:pPr algn="ctr">
                        <a:lnSpc>
                          <a:spcPct val="125000"/>
                        </a:lnSpc>
                        <a:tabLst>
                          <a:tab pos="90170" algn="l"/>
                        </a:tabLst>
                      </a:pPr>
                      <a:r>
                        <a:rPr lang="zh-CN" altLang="en-US" sz="1800" b="1" kern="0">
                          <a:solidFill>
                            <a:schemeClr val="bg1"/>
                          </a:solidFill>
                          <a:effectLst/>
                          <a:latin typeface="+mn-lt"/>
                          <a:ea typeface="+mn-ea"/>
                          <a:cs typeface="+mn-cs"/>
                        </a:rPr>
                        <a:t>函数名</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tabLst>
                          <a:tab pos="90170" algn="l"/>
                        </a:tabLst>
                      </a:pPr>
                      <a:r>
                        <a:rPr lang="zh-CN" altLang="en-US" sz="1800" b="1" kern="0">
                          <a:solidFill>
                            <a:schemeClr val="bg1"/>
                          </a:solidFill>
                          <a:effectLst/>
                          <a:latin typeface="+mn-lt"/>
                          <a:ea typeface="+mn-ea"/>
                          <a:cs typeface="+mn-cs"/>
                        </a:rPr>
                        <a:t>函数作用</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96497045"/>
                  </a:ext>
                </a:extLst>
              </a:tr>
              <a:tr h="408547">
                <a:tc>
                  <a:txBody>
                    <a:bodyPr/>
                    <a:lstStyle/>
                    <a:p>
                      <a:pPr algn="ctr">
                        <a:lnSpc>
                          <a:spcPct val="125000"/>
                        </a:lnSpc>
                        <a:tabLst>
                          <a:tab pos="90170" algn="l"/>
                        </a:tabLst>
                      </a:pPr>
                      <a:r>
                        <a:rPr lang="en-US" sz="1800" b="0" kern="0">
                          <a:solidFill>
                            <a:schemeClr val="tx1"/>
                          </a:solidFill>
                          <a:effectLst/>
                          <a:latin typeface="+mn-ea"/>
                          <a:ea typeface="+mn-ea"/>
                          <a:cs typeface="Times New Roman" panose="02020603050405020304" pitchFamily="18" charset="0"/>
                        </a:rPr>
                        <a:t>CONCAT()</a:t>
                      </a:r>
                      <a:endParaRPr lang="zh-CN" altLang="en-US" sz="1800" b="0" kern="0">
                        <a:solidFill>
                          <a:schemeClr val="tx1"/>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25000"/>
                        </a:lnSpc>
                        <a:tabLst>
                          <a:tab pos="90170" algn="l"/>
                        </a:tabLst>
                      </a:pPr>
                      <a:r>
                        <a:rPr lang="zh-CN" altLang="en-US" sz="1800" b="0" kern="0">
                          <a:solidFill>
                            <a:schemeClr val="tx1"/>
                          </a:solidFill>
                          <a:effectLst/>
                          <a:latin typeface="+mn-ea"/>
                          <a:ea typeface="+mn-ea"/>
                          <a:cs typeface="Times New Roman" panose="02020603050405020304" pitchFamily="18" charset="0"/>
                        </a:rPr>
                        <a:t>将所有参数连接成一个字符串并返回</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79869868"/>
                  </a:ext>
                </a:extLst>
              </a:tr>
              <a:tr h="408547">
                <a:tc>
                  <a:txBody>
                    <a:bodyPr/>
                    <a:lstStyle/>
                    <a:p>
                      <a:pPr algn="ctr">
                        <a:lnSpc>
                          <a:spcPct val="125000"/>
                        </a:lnSpc>
                        <a:tabLst>
                          <a:tab pos="90170" algn="l"/>
                        </a:tabLst>
                      </a:pPr>
                      <a:r>
                        <a:rPr lang="en-US" sz="1800" b="0" kern="0">
                          <a:solidFill>
                            <a:schemeClr val="tx1"/>
                          </a:solidFill>
                          <a:effectLst/>
                          <a:latin typeface="+mn-ea"/>
                          <a:ea typeface="+mn-ea"/>
                          <a:cs typeface="Times New Roman" panose="02020603050405020304" pitchFamily="18" charset="0"/>
                        </a:rPr>
                        <a:t>CONCAT_WS()</a:t>
                      </a:r>
                      <a:endParaRPr lang="zh-CN" altLang="en-US" sz="1800" b="0" kern="0">
                        <a:solidFill>
                          <a:schemeClr val="tx1"/>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25000"/>
                        </a:lnSpc>
                        <a:tabLst>
                          <a:tab pos="90170" algn="l"/>
                        </a:tabLst>
                      </a:pPr>
                      <a:r>
                        <a:rPr lang="zh-CN" altLang="en-US" sz="1800" b="0" kern="0">
                          <a:solidFill>
                            <a:schemeClr val="tx1"/>
                          </a:solidFill>
                          <a:effectLst/>
                          <a:latin typeface="+mn-ea"/>
                          <a:ea typeface="+mn-ea"/>
                          <a:cs typeface="Times New Roman" panose="02020603050405020304" pitchFamily="18" charset="0"/>
                        </a:rPr>
                        <a:t>将参数连用指定分隔符接成一个字符串并返回</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20409918"/>
                  </a:ext>
                </a:extLst>
              </a:tr>
            </a:tbl>
          </a:graphicData>
        </a:graphic>
      </p:graphicFrame>
    </p:spTree>
    <p:extLst>
      <p:ext uri="{BB962C8B-B14F-4D97-AF65-F5344CB8AC3E}">
        <p14:creationId xmlns:p14="http://schemas.microsoft.com/office/powerpoint/2010/main" val="265131641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left)">
                                      <p:cBhvr>
                                        <p:cTn id="2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2"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BCE2F27-1948-4AAF-B7D2-B7B4F23C2784}"/>
              </a:ext>
            </a:extLst>
          </p:cNvPr>
          <p:cNvSpPr/>
          <p:nvPr/>
        </p:nvSpPr>
        <p:spPr>
          <a:xfrm>
            <a:off x="911214" y="1544780"/>
            <a:ext cx="10369571" cy="458459"/>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a:t>【实例</a:t>
            </a:r>
            <a:r>
              <a:rPr lang="en-US" altLang="zh-CN" b="1"/>
              <a:t>10-12</a:t>
            </a:r>
            <a:r>
              <a:rPr lang="zh-CN" altLang="zh-CN" b="1"/>
              <a:t>】</a:t>
            </a:r>
            <a:r>
              <a:rPr lang="zh-CN" altLang="zh-CN"/>
              <a:t>：使用子</a:t>
            </a:r>
            <a:r>
              <a:rPr lang="zh-CN" altLang="zh-CN">
                <a:effectLst>
                  <a:outerShdw blurRad="50800" dist="50800" dir="5400000" sx="1000" sy="1000" algn="ctr">
                    <a:srgbClr val="000000"/>
                  </a:outerShdw>
                </a:effectLst>
              </a:rPr>
              <a:t>字符串</a:t>
            </a:r>
            <a:r>
              <a:rPr lang="zh-CN" altLang="zh-CN"/>
              <a:t>连接函数将“</a:t>
            </a:r>
            <a:r>
              <a:rPr lang="zh-CN" altLang="zh-CN">
                <a:effectLst>
                  <a:outerShdw blurRad="50800" dist="50800" dir="5400000" sx="1000" sy="1000" algn="ctr">
                    <a:srgbClr val="000000"/>
                  </a:outerShdw>
                </a:effectLst>
              </a:rPr>
              <a:t>计算机学院</a:t>
            </a:r>
            <a:r>
              <a:rPr lang="zh-CN" altLang="zh-CN"/>
              <a:t>”</a:t>
            </a:r>
            <a:r>
              <a:rPr lang="zh-CN" altLang="en-US"/>
              <a:t>和</a:t>
            </a:r>
            <a:r>
              <a:rPr lang="zh-CN" altLang="zh-CN"/>
              <a:t>“</a:t>
            </a:r>
            <a:r>
              <a:rPr lang="zh-CN" altLang="zh-CN">
                <a:effectLst>
                  <a:outerShdw blurRad="50800" dist="50800" dir="5400000" sx="1000" sy="1000" algn="ctr">
                    <a:srgbClr val="000000"/>
                  </a:outerShdw>
                </a:effectLst>
              </a:rPr>
              <a:t>软件专业</a:t>
            </a:r>
            <a:r>
              <a:rPr lang="zh-CN" altLang="zh-CN"/>
              <a:t>”连接成一个字符串</a:t>
            </a:r>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667718" cy="523220"/>
          </a:xfrm>
          <a:prstGeom prst="rect">
            <a:avLst/>
          </a:prstGeom>
          <a:noFill/>
        </p:spPr>
        <p:txBody>
          <a:bodyPr wrap="none" rtlCol="0">
            <a:spAutoFit/>
            <a:scene3d>
              <a:camera prst="orthographicFront"/>
              <a:lightRig rig="threePt" dir="t"/>
            </a:scene3d>
            <a:sp3d contourW="12700"/>
          </a:bodyPr>
          <a:lstStyle/>
          <a:p>
            <a:pPr lvl="0">
              <a:defRPr/>
            </a:pPr>
            <a:r>
              <a:rPr lang="en-US" altLang="zh-CN" sz="2800" b="1">
                <a:solidFill>
                  <a:srgbClr val="228EB0"/>
                </a:solidFill>
                <a:latin typeface="+mn-ea"/>
              </a:rPr>
              <a:t>1 </a:t>
            </a:r>
            <a:r>
              <a:rPr lang="zh-CN" altLang="en-US" sz="2800" b="1">
                <a:solidFill>
                  <a:srgbClr val="228EB0"/>
                </a:solidFill>
                <a:latin typeface="+mn-ea"/>
              </a:rPr>
              <a:t>系统内置函数</a:t>
            </a:r>
            <a:endParaRPr lang="zh-CN" altLang="en-US" sz="2800" b="1" dirty="0">
              <a:solidFill>
                <a:srgbClr val="228EB0"/>
              </a:solidFill>
              <a:latin typeface="+mn-ea"/>
            </a:endParaRPr>
          </a:p>
        </p:txBody>
      </p:sp>
      <p:sp>
        <p:nvSpPr>
          <p:cNvPr id="14" name="矩形 13">
            <a:extLst>
              <a:ext uri="{FF2B5EF4-FFF2-40B4-BE49-F238E27FC236}">
                <a16:creationId xmlns:a16="http://schemas.microsoft.com/office/drawing/2014/main" id="{4525F781-F97B-4AD5-9BAA-1674621403CE}"/>
              </a:ext>
            </a:extLst>
          </p:cNvPr>
          <p:cNvSpPr/>
          <p:nvPr/>
        </p:nvSpPr>
        <p:spPr>
          <a:xfrm>
            <a:off x="911214" y="5158660"/>
            <a:ext cx="10369571" cy="458459"/>
          </a:xfrm>
          <a:prstGeom prst="rect">
            <a:avLst/>
          </a:prstGeom>
        </p:spPr>
        <p:txBody>
          <a:bodyPr wrap="square">
            <a:spAutoFit/>
            <a:scene3d>
              <a:camera prst="orthographicFront"/>
              <a:lightRig rig="threePt" dir="t"/>
            </a:scene3d>
            <a:sp3d contourW="12700"/>
          </a:bodyPr>
          <a:lstStyle/>
          <a:p>
            <a:pPr algn="just">
              <a:lnSpc>
                <a:spcPct val="150000"/>
              </a:lnSpc>
            </a:pPr>
            <a:r>
              <a:rPr lang="zh-CN" altLang="en-US" b="1">
                <a:solidFill>
                  <a:srgbClr val="0069B8"/>
                </a:solidFill>
              </a:rPr>
              <a:t>注意：</a:t>
            </a:r>
            <a:r>
              <a:rPr lang="zh-CN" altLang="zh-CN"/>
              <a:t>上述代码中“</a:t>
            </a:r>
            <a:r>
              <a:rPr lang="en-US" altLang="zh-CN"/>
              <a:t>-</a:t>
            </a:r>
            <a:r>
              <a:rPr lang="zh-CN" altLang="zh-CN"/>
              <a:t>”为分隔符，字符串“计算机学院”和“软件专业”为将要进行连接的字符串。</a:t>
            </a:r>
          </a:p>
        </p:txBody>
      </p:sp>
      <p:pic>
        <p:nvPicPr>
          <p:cNvPr id="5" name="图片 4">
            <a:extLst>
              <a:ext uri="{FF2B5EF4-FFF2-40B4-BE49-F238E27FC236}">
                <a16:creationId xmlns:a16="http://schemas.microsoft.com/office/drawing/2014/main" id="{7DCA7408-2500-41D6-8EB1-8C1FBD03E8B6}"/>
              </a:ext>
            </a:extLst>
          </p:cNvPr>
          <p:cNvPicPr>
            <a:picLocks noChangeAspect="1"/>
          </p:cNvPicPr>
          <p:nvPr/>
        </p:nvPicPr>
        <p:blipFill>
          <a:blip r:embed="rId3"/>
          <a:stretch>
            <a:fillRect/>
          </a:stretch>
        </p:blipFill>
        <p:spPr>
          <a:xfrm>
            <a:off x="1781712" y="2591554"/>
            <a:ext cx="8628571" cy="695238"/>
          </a:xfrm>
          <a:prstGeom prst="rect">
            <a:avLst/>
          </a:prstGeom>
        </p:spPr>
      </p:pic>
      <p:pic>
        <p:nvPicPr>
          <p:cNvPr id="6" name="图片 5">
            <a:extLst>
              <a:ext uri="{FF2B5EF4-FFF2-40B4-BE49-F238E27FC236}">
                <a16:creationId xmlns:a16="http://schemas.microsoft.com/office/drawing/2014/main" id="{1B8B4E12-8890-41AE-8630-CD5FFA9A900D}"/>
              </a:ext>
            </a:extLst>
          </p:cNvPr>
          <p:cNvPicPr>
            <a:picLocks noChangeAspect="1"/>
          </p:cNvPicPr>
          <p:nvPr/>
        </p:nvPicPr>
        <p:blipFill>
          <a:blip r:embed="rId4"/>
          <a:stretch>
            <a:fillRect/>
          </a:stretch>
        </p:blipFill>
        <p:spPr>
          <a:xfrm>
            <a:off x="2762663" y="3875107"/>
            <a:ext cx="6666667" cy="666667"/>
          </a:xfrm>
          <a:prstGeom prst="rect">
            <a:avLst/>
          </a:prstGeom>
        </p:spPr>
      </p:pic>
    </p:spTree>
    <p:extLst>
      <p:ext uri="{BB962C8B-B14F-4D97-AF65-F5344CB8AC3E}">
        <p14:creationId xmlns:p14="http://schemas.microsoft.com/office/powerpoint/2010/main" val="137283154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left)">
                                      <p:cBhvr>
                                        <p:cTn id="21" dur="500"/>
                                        <p:tgtEl>
                                          <p:spTgt spid="5"/>
                                        </p:tgtEl>
                                      </p:cBhvr>
                                    </p:animEffect>
                                  </p:childTnLst>
                                </p:cTn>
                              </p:par>
                            </p:childTnLst>
                          </p:cTn>
                        </p:par>
                        <p:par>
                          <p:cTn id="22" fill="hold">
                            <p:stCondLst>
                              <p:cond delay="2500"/>
                            </p:stCondLst>
                            <p:childTnLst>
                              <p:par>
                                <p:cTn id="23" presetID="22" presetClass="entr" presetSubtype="8"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left)">
                                      <p:cBhvr>
                                        <p:cTn id="25" dur="500"/>
                                        <p:tgtEl>
                                          <p:spTgt spid="6"/>
                                        </p:tgtEl>
                                      </p:cBhvr>
                                    </p:animEffect>
                                  </p:childTnLst>
                                </p:cTn>
                              </p:par>
                            </p:childTnLst>
                          </p:cTn>
                        </p:par>
                        <p:par>
                          <p:cTn id="26" fill="hold">
                            <p:stCondLst>
                              <p:cond delay="3000"/>
                            </p:stCondLst>
                            <p:childTnLst>
                              <p:par>
                                <p:cTn id="27" presetID="22" presetClass="entr" presetSubtype="1"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up)">
                                      <p:cBhvr>
                                        <p:cTn id="2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2" grpId="0"/>
      <p:bldP spid="14"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BCE2F27-1948-4AAF-B7D2-B7B4F23C2784}"/>
              </a:ext>
            </a:extLst>
          </p:cNvPr>
          <p:cNvSpPr/>
          <p:nvPr/>
        </p:nvSpPr>
        <p:spPr>
          <a:xfrm>
            <a:off x="911213" y="1723958"/>
            <a:ext cx="10369571" cy="873957"/>
          </a:xfrm>
          <a:prstGeom prst="rect">
            <a:avLst/>
          </a:prstGeom>
        </p:spPr>
        <p:txBody>
          <a:bodyPr wrap="square">
            <a:spAutoFit/>
            <a:scene3d>
              <a:camera prst="orthographicFront"/>
              <a:lightRig rig="threePt" dir="t"/>
            </a:scene3d>
            <a:sp3d contourW="12700"/>
          </a:bodyPr>
          <a:lstStyle/>
          <a:p>
            <a:pPr>
              <a:lnSpc>
                <a:spcPct val="150000"/>
              </a:lnSpc>
            </a:pPr>
            <a:r>
              <a:rPr lang="en-US" altLang="zh-CN"/>
              <a:t>4</a:t>
            </a:r>
            <a:r>
              <a:rPr lang="zh-CN" altLang="zh-CN"/>
              <a:t>）大小写转换函数</a:t>
            </a:r>
          </a:p>
          <a:p>
            <a:pPr marL="357188">
              <a:lnSpc>
                <a:spcPct val="150000"/>
              </a:lnSpc>
            </a:pPr>
            <a:r>
              <a:rPr lang="zh-CN" altLang="zh-CN"/>
              <a:t>大小写转换函数可将参数的字符转换为全小写字母或全大写字母，具体如</a:t>
            </a:r>
            <a:r>
              <a:rPr lang="zh-CN" altLang="en-US"/>
              <a:t>下：</a:t>
            </a:r>
            <a:endParaRPr lang="en-US" altLang="zh-CN"/>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667718"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a:solidFill>
                  <a:srgbClr val="228EB0"/>
                </a:solidFill>
                <a:latin typeface="+mn-ea"/>
              </a:rPr>
              <a:t>1 </a:t>
            </a:r>
            <a:r>
              <a:rPr lang="zh-CN" altLang="en-US" sz="2800" b="1">
                <a:solidFill>
                  <a:srgbClr val="228EB0"/>
                </a:solidFill>
                <a:latin typeface="+mn-ea"/>
              </a:rPr>
              <a:t>系统内置函数</a:t>
            </a:r>
            <a:endParaRPr lang="zh-CN" altLang="en-US" sz="2800" b="1" dirty="0">
              <a:solidFill>
                <a:srgbClr val="228EB0"/>
              </a:solidFill>
              <a:latin typeface="+mn-ea"/>
            </a:endParaRPr>
          </a:p>
        </p:txBody>
      </p:sp>
      <p:graphicFrame>
        <p:nvGraphicFramePr>
          <p:cNvPr id="9" name="表格 8">
            <a:extLst>
              <a:ext uri="{FF2B5EF4-FFF2-40B4-BE49-F238E27FC236}">
                <a16:creationId xmlns:a16="http://schemas.microsoft.com/office/drawing/2014/main" id="{CA8829EE-7FFC-4EDA-981C-0E7D7EB96494}"/>
              </a:ext>
            </a:extLst>
          </p:cNvPr>
          <p:cNvGraphicFramePr>
            <a:graphicFrameLocks noGrp="1"/>
          </p:cNvGraphicFramePr>
          <p:nvPr>
            <p:extLst>
              <p:ext uri="{D42A27DB-BD31-4B8C-83A1-F6EECF244321}">
                <p14:modId xmlns:p14="http://schemas.microsoft.com/office/powerpoint/2010/main" val="3203601421"/>
              </p:ext>
            </p:extLst>
          </p:nvPr>
        </p:nvGraphicFramePr>
        <p:xfrm>
          <a:off x="1745871" y="2983777"/>
          <a:ext cx="8700256" cy="1225057"/>
        </p:xfrm>
        <a:graphic>
          <a:graphicData uri="http://schemas.openxmlformats.org/drawingml/2006/table">
            <a:tbl>
              <a:tblPr firstRow="1" firstCol="1" bandRow="1">
                <a:tableStyleId>{5A111915-BE36-4E01-A7E5-04B1672EAD32}</a:tableStyleId>
              </a:tblPr>
              <a:tblGrid>
                <a:gridCol w="2903950">
                  <a:extLst>
                    <a:ext uri="{9D8B030D-6E8A-4147-A177-3AD203B41FA5}">
                      <a16:colId xmlns:a16="http://schemas.microsoft.com/office/drawing/2014/main" val="2760790580"/>
                    </a:ext>
                  </a:extLst>
                </a:gridCol>
                <a:gridCol w="5796306">
                  <a:extLst>
                    <a:ext uri="{9D8B030D-6E8A-4147-A177-3AD203B41FA5}">
                      <a16:colId xmlns:a16="http://schemas.microsoft.com/office/drawing/2014/main" val="4151654533"/>
                    </a:ext>
                  </a:extLst>
                </a:gridCol>
              </a:tblGrid>
              <a:tr h="407963">
                <a:tc>
                  <a:txBody>
                    <a:bodyPr/>
                    <a:lstStyle/>
                    <a:p>
                      <a:pPr algn="ctr">
                        <a:lnSpc>
                          <a:spcPct val="125000"/>
                        </a:lnSpc>
                        <a:tabLst>
                          <a:tab pos="90170" algn="l"/>
                        </a:tabLst>
                      </a:pPr>
                      <a:r>
                        <a:rPr lang="zh-CN" altLang="en-US" sz="1800" b="1" kern="0">
                          <a:solidFill>
                            <a:schemeClr val="bg1"/>
                          </a:solidFill>
                          <a:effectLst/>
                          <a:latin typeface="+mn-lt"/>
                          <a:ea typeface="+mn-ea"/>
                          <a:cs typeface="+mn-cs"/>
                        </a:rPr>
                        <a:t>函数名</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tabLst>
                          <a:tab pos="90170" algn="l"/>
                        </a:tabLst>
                      </a:pPr>
                      <a:r>
                        <a:rPr lang="zh-CN" altLang="en-US" sz="1800" b="1" kern="0">
                          <a:solidFill>
                            <a:schemeClr val="bg1"/>
                          </a:solidFill>
                          <a:effectLst/>
                          <a:latin typeface="+mn-lt"/>
                          <a:ea typeface="+mn-ea"/>
                          <a:cs typeface="+mn-cs"/>
                        </a:rPr>
                        <a:t>函数作用</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96497045"/>
                  </a:ext>
                </a:extLst>
              </a:tr>
              <a:tr h="408547">
                <a:tc>
                  <a:txBody>
                    <a:bodyPr/>
                    <a:lstStyle/>
                    <a:p>
                      <a:pPr marL="0" algn="ctr" defTabSz="914400" rtl="0" eaLnBrk="1" latinLnBrk="0" hangingPunct="1">
                        <a:lnSpc>
                          <a:spcPct val="125000"/>
                        </a:lnSpc>
                        <a:tabLst>
                          <a:tab pos="90170" algn="l"/>
                        </a:tabLst>
                      </a:pPr>
                      <a:r>
                        <a:rPr lang="en-US" sz="1800" b="0" kern="0">
                          <a:solidFill>
                            <a:schemeClr val="tx1"/>
                          </a:solidFill>
                          <a:effectLst/>
                          <a:latin typeface="+mn-ea"/>
                          <a:ea typeface="+mn-ea"/>
                          <a:cs typeface="Times New Roman" panose="02020603050405020304" pitchFamily="18" charset="0"/>
                        </a:rPr>
                        <a:t>LOWER()</a:t>
                      </a:r>
                      <a:endParaRPr lang="zh-CN" altLang="en-US" sz="1800" b="0" kern="0">
                        <a:solidFill>
                          <a:schemeClr val="tx1"/>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lnSpc>
                          <a:spcPct val="125000"/>
                        </a:lnSpc>
                        <a:tabLst>
                          <a:tab pos="90170" algn="l"/>
                        </a:tabLst>
                      </a:pPr>
                      <a:r>
                        <a:rPr lang="zh-CN" altLang="en-US" sz="1800" b="0" kern="0">
                          <a:solidFill>
                            <a:schemeClr val="tx1"/>
                          </a:solidFill>
                          <a:effectLst/>
                          <a:latin typeface="+mn-ea"/>
                          <a:ea typeface="+mn-ea"/>
                          <a:cs typeface="Times New Roman" panose="02020603050405020304" pitchFamily="18" charset="0"/>
                        </a:rPr>
                        <a:t>将参数中的字母全部转换为小写字母并返回</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79869868"/>
                  </a:ext>
                </a:extLst>
              </a:tr>
              <a:tr h="408547">
                <a:tc>
                  <a:txBody>
                    <a:bodyPr/>
                    <a:lstStyle/>
                    <a:p>
                      <a:pPr marL="0" algn="ctr" defTabSz="914400" rtl="0" eaLnBrk="1" latinLnBrk="0" hangingPunct="1">
                        <a:lnSpc>
                          <a:spcPct val="125000"/>
                        </a:lnSpc>
                        <a:tabLst>
                          <a:tab pos="90170" algn="l"/>
                        </a:tabLst>
                      </a:pPr>
                      <a:r>
                        <a:rPr lang="en-US" sz="1800" b="0" kern="0">
                          <a:solidFill>
                            <a:schemeClr val="tx1"/>
                          </a:solidFill>
                          <a:effectLst/>
                          <a:latin typeface="+mn-ea"/>
                          <a:ea typeface="+mn-ea"/>
                          <a:cs typeface="Times New Roman" panose="02020603050405020304" pitchFamily="18" charset="0"/>
                        </a:rPr>
                        <a:t>UPPER()</a:t>
                      </a:r>
                      <a:endParaRPr lang="zh-CN" altLang="en-US" sz="1800" b="0" kern="0">
                        <a:solidFill>
                          <a:schemeClr val="tx1"/>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lnSpc>
                          <a:spcPct val="125000"/>
                        </a:lnSpc>
                        <a:tabLst>
                          <a:tab pos="90170" algn="l"/>
                        </a:tabLst>
                      </a:pPr>
                      <a:r>
                        <a:rPr lang="zh-CN" altLang="en-US" sz="1800" b="0" kern="0">
                          <a:solidFill>
                            <a:schemeClr val="tx1"/>
                          </a:solidFill>
                          <a:effectLst/>
                          <a:latin typeface="+mn-ea"/>
                          <a:ea typeface="+mn-ea"/>
                          <a:cs typeface="Times New Roman" panose="02020603050405020304" pitchFamily="18" charset="0"/>
                        </a:rPr>
                        <a:t>将参数中的字母全部转换为大写字母并返回</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20409918"/>
                  </a:ext>
                </a:extLst>
              </a:tr>
            </a:tbl>
          </a:graphicData>
        </a:graphic>
      </p:graphicFrame>
    </p:spTree>
    <p:extLst>
      <p:ext uri="{BB962C8B-B14F-4D97-AF65-F5344CB8AC3E}">
        <p14:creationId xmlns:p14="http://schemas.microsoft.com/office/powerpoint/2010/main" val="196677268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left)">
                                      <p:cBhvr>
                                        <p:cTn id="2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2"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BCE2F27-1948-4AAF-B7D2-B7B4F23C2784}"/>
              </a:ext>
            </a:extLst>
          </p:cNvPr>
          <p:cNvSpPr/>
          <p:nvPr/>
        </p:nvSpPr>
        <p:spPr>
          <a:xfrm>
            <a:off x="911214" y="1693935"/>
            <a:ext cx="10369571" cy="458459"/>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a:t>【实例</a:t>
            </a:r>
            <a:r>
              <a:rPr lang="en-US" altLang="zh-CN" b="1"/>
              <a:t>10-13</a:t>
            </a:r>
            <a:r>
              <a:rPr lang="zh-CN" altLang="zh-CN" b="1"/>
              <a:t>】</a:t>
            </a:r>
            <a:r>
              <a:rPr lang="zh-CN" altLang="zh-CN"/>
              <a:t>：将字符串“</a:t>
            </a:r>
            <a:r>
              <a:rPr lang="en-US" altLang="zh-CN">
                <a:effectLst>
                  <a:outerShdw blurRad="50800" dist="50800" dir="5400000" sx="1000" sy="1000" algn="ctr">
                    <a:srgbClr val="000000"/>
                  </a:outerShdw>
                </a:effectLst>
              </a:rPr>
              <a:t>china</a:t>
            </a:r>
            <a:r>
              <a:rPr lang="zh-CN" altLang="zh-CN"/>
              <a:t>”中的所有字母转换为大写字母</a:t>
            </a:r>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667718" cy="523220"/>
          </a:xfrm>
          <a:prstGeom prst="rect">
            <a:avLst/>
          </a:prstGeom>
          <a:noFill/>
        </p:spPr>
        <p:txBody>
          <a:bodyPr wrap="none" rtlCol="0">
            <a:spAutoFit/>
            <a:scene3d>
              <a:camera prst="orthographicFront"/>
              <a:lightRig rig="threePt" dir="t"/>
            </a:scene3d>
            <a:sp3d contourW="12700"/>
          </a:bodyPr>
          <a:lstStyle/>
          <a:p>
            <a:pPr lvl="0">
              <a:defRPr/>
            </a:pPr>
            <a:r>
              <a:rPr lang="en-US" altLang="zh-CN" sz="2800" b="1">
                <a:solidFill>
                  <a:srgbClr val="228EB0"/>
                </a:solidFill>
                <a:latin typeface="+mn-ea"/>
              </a:rPr>
              <a:t>1 </a:t>
            </a:r>
            <a:r>
              <a:rPr lang="zh-CN" altLang="en-US" sz="2800" b="1">
                <a:solidFill>
                  <a:srgbClr val="228EB0"/>
                </a:solidFill>
                <a:latin typeface="+mn-ea"/>
              </a:rPr>
              <a:t>系统内置函数</a:t>
            </a:r>
            <a:endParaRPr lang="zh-CN" altLang="en-US" sz="2800" b="1" dirty="0">
              <a:solidFill>
                <a:srgbClr val="228EB0"/>
              </a:solidFill>
              <a:latin typeface="+mn-ea"/>
            </a:endParaRPr>
          </a:p>
        </p:txBody>
      </p:sp>
      <p:pic>
        <p:nvPicPr>
          <p:cNvPr id="3" name="图片 2">
            <a:extLst>
              <a:ext uri="{FF2B5EF4-FFF2-40B4-BE49-F238E27FC236}">
                <a16:creationId xmlns:a16="http://schemas.microsoft.com/office/drawing/2014/main" id="{64883DD9-9715-400B-BB93-B1048649DBAA}"/>
              </a:ext>
            </a:extLst>
          </p:cNvPr>
          <p:cNvPicPr>
            <a:picLocks noChangeAspect="1"/>
          </p:cNvPicPr>
          <p:nvPr/>
        </p:nvPicPr>
        <p:blipFill>
          <a:blip r:embed="rId3"/>
          <a:stretch>
            <a:fillRect/>
          </a:stretch>
        </p:blipFill>
        <p:spPr>
          <a:xfrm>
            <a:off x="2034090" y="2707411"/>
            <a:ext cx="8123809" cy="723810"/>
          </a:xfrm>
          <a:prstGeom prst="rect">
            <a:avLst/>
          </a:prstGeom>
        </p:spPr>
      </p:pic>
      <p:pic>
        <p:nvPicPr>
          <p:cNvPr id="4" name="图片 3">
            <a:extLst>
              <a:ext uri="{FF2B5EF4-FFF2-40B4-BE49-F238E27FC236}">
                <a16:creationId xmlns:a16="http://schemas.microsoft.com/office/drawing/2014/main" id="{4CC77838-FAAF-4F9F-A480-920A3F84DC05}"/>
              </a:ext>
            </a:extLst>
          </p:cNvPr>
          <p:cNvPicPr>
            <a:picLocks noChangeAspect="1"/>
          </p:cNvPicPr>
          <p:nvPr/>
        </p:nvPicPr>
        <p:blipFill>
          <a:blip r:embed="rId4"/>
          <a:stretch>
            <a:fillRect/>
          </a:stretch>
        </p:blipFill>
        <p:spPr>
          <a:xfrm>
            <a:off x="4357899" y="3836214"/>
            <a:ext cx="3476190" cy="685714"/>
          </a:xfrm>
          <a:prstGeom prst="rect">
            <a:avLst/>
          </a:prstGeom>
        </p:spPr>
      </p:pic>
    </p:spTree>
    <p:extLst>
      <p:ext uri="{BB962C8B-B14F-4D97-AF65-F5344CB8AC3E}">
        <p14:creationId xmlns:p14="http://schemas.microsoft.com/office/powerpoint/2010/main" val="120723112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ipe(left)">
                                      <p:cBhvr>
                                        <p:cTn id="21" dur="500"/>
                                        <p:tgtEl>
                                          <p:spTgt spid="3"/>
                                        </p:tgtEl>
                                      </p:cBhvr>
                                    </p:animEffect>
                                  </p:childTnLst>
                                </p:cTn>
                              </p:par>
                            </p:childTnLst>
                          </p:cTn>
                        </p:par>
                        <p:par>
                          <p:cTn id="22" fill="hold">
                            <p:stCondLst>
                              <p:cond delay="2500"/>
                            </p:stCondLst>
                            <p:childTnLst>
                              <p:par>
                                <p:cTn id="23" presetID="22" presetClass="entr" presetSubtype="8"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left)">
                                      <p:cBhvr>
                                        <p:cTn id="2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2"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BCE2F27-1948-4AAF-B7D2-B7B4F23C2784}"/>
              </a:ext>
            </a:extLst>
          </p:cNvPr>
          <p:cNvSpPr/>
          <p:nvPr/>
        </p:nvSpPr>
        <p:spPr>
          <a:xfrm>
            <a:off x="911213" y="1723958"/>
            <a:ext cx="10369571" cy="873957"/>
          </a:xfrm>
          <a:prstGeom prst="rect">
            <a:avLst/>
          </a:prstGeom>
        </p:spPr>
        <p:txBody>
          <a:bodyPr wrap="square">
            <a:spAutoFit/>
            <a:scene3d>
              <a:camera prst="orthographicFront"/>
              <a:lightRig rig="threePt" dir="t"/>
            </a:scene3d>
            <a:sp3d contourW="12700"/>
          </a:bodyPr>
          <a:lstStyle/>
          <a:p>
            <a:pPr>
              <a:lnSpc>
                <a:spcPct val="150000"/>
              </a:lnSpc>
            </a:pPr>
            <a:r>
              <a:rPr lang="en-US" altLang="zh-CN"/>
              <a:t>5</a:t>
            </a:r>
            <a:r>
              <a:rPr lang="zh-CN" altLang="zh-CN"/>
              <a:t>）获取字符串字节数</a:t>
            </a:r>
            <a:r>
              <a:rPr lang="en-US" altLang="zh-CN"/>
              <a:t>/</a:t>
            </a:r>
            <a:r>
              <a:rPr lang="zh-CN" altLang="zh-CN"/>
              <a:t>字符数</a:t>
            </a:r>
          </a:p>
          <a:p>
            <a:pPr marL="357188">
              <a:lnSpc>
                <a:spcPct val="150000"/>
              </a:lnSpc>
            </a:pPr>
            <a:r>
              <a:rPr lang="zh-CN" altLang="zh-CN"/>
              <a:t>在数据操作过程中如果需要获取字符串的字节数和字符数，则可以分别使用如</a:t>
            </a:r>
            <a:r>
              <a:rPr lang="zh-CN" altLang="en-US"/>
              <a:t>下函数：</a:t>
            </a:r>
            <a:endParaRPr lang="en-US" altLang="zh-CN"/>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667718"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a:solidFill>
                  <a:srgbClr val="228EB0"/>
                </a:solidFill>
                <a:latin typeface="+mn-ea"/>
              </a:rPr>
              <a:t>1 </a:t>
            </a:r>
            <a:r>
              <a:rPr lang="zh-CN" altLang="en-US" sz="2800" b="1">
                <a:solidFill>
                  <a:srgbClr val="228EB0"/>
                </a:solidFill>
                <a:latin typeface="+mn-ea"/>
              </a:rPr>
              <a:t>系统内置函数</a:t>
            </a:r>
            <a:endParaRPr lang="zh-CN" altLang="en-US" sz="2800" b="1" dirty="0">
              <a:solidFill>
                <a:srgbClr val="228EB0"/>
              </a:solidFill>
              <a:latin typeface="+mn-ea"/>
            </a:endParaRPr>
          </a:p>
        </p:txBody>
      </p:sp>
      <p:graphicFrame>
        <p:nvGraphicFramePr>
          <p:cNvPr id="9" name="表格 8">
            <a:extLst>
              <a:ext uri="{FF2B5EF4-FFF2-40B4-BE49-F238E27FC236}">
                <a16:creationId xmlns:a16="http://schemas.microsoft.com/office/drawing/2014/main" id="{CA8829EE-7FFC-4EDA-981C-0E7D7EB96494}"/>
              </a:ext>
            </a:extLst>
          </p:cNvPr>
          <p:cNvGraphicFramePr>
            <a:graphicFrameLocks noGrp="1"/>
          </p:cNvGraphicFramePr>
          <p:nvPr>
            <p:extLst>
              <p:ext uri="{D42A27DB-BD31-4B8C-83A1-F6EECF244321}">
                <p14:modId xmlns:p14="http://schemas.microsoft.com/office/powerpoint/2010/main" val="2744012278"/>
              </p:ext>
            </p:extLst>
          </p:nvPr>
        </p:nvGraphicFramePr>
        <p:xfrm>
          <a:off x="1745871" y="3184812"/>
          <a:ext cx="8700256" cy="1225057"/>
        </p:xfrm>
        <a:graphic>
          <a:graphicData uri="http://schemas.openxmlformats.org/drawingml/2006/table">
            <a:tbl>
              <a:tblPr firstRow="1" firstCol="1" bandRow="1">
                <a:tableStyleId>{5A111915-BE36-4E01-A7E5-04B1672EAD32}</a:tableStyleId>
              </a:tblPr>
              <a:tblGrid>
                <a:gridCol w="2242469">
                  <a:extLst>
                    <a:ext uri="{9D8B030D-6E8A-4147-A177-3AD203B41FA5}">
                      <a16:colId xmlns:a16="http://schemas.microsoft.com/office/drawing/2014/main" val="2760790580"/>
                    </a:ext>
                  </a:extLst>
                </a:gridCol>
                <a:gridCol w="6457787">
                  <a:extLst>
                    <a:ext uri="{9D8B030D-6E8A-4147-A177-3AD203B41FA5}">
                      <a16:colId xmlns:a16="http://schemas.microsoft.com/office/drawing/2014/main" val="4151654533"/>
                    </a:ext>
                  </a:extLst>
                </a:gridCol>
              </a:tblGrid>
              <a:tr h="407963">
                <a:tc>
                  <a:txBody>
                    <a:bodyPr/>
                    <a:lstStyle/>
                    <a:p>
                      <a:pPr algn="ctr">
                        <a:lnSpc>
                          <a:spcPct val="125000"/>
                        </a:lnSpc>
                        <a:tabLst>
                          <a:tab pos="90170" algn="l"/>
                        </a:tabLst>
                      </a:pPr>
                      <a:r>
                        <a:rPr lang="zh-CN" altLang="en-US" sz="1800" b="1" kern="0">
                          <a:solidFill>
                            <a:schemeClr val="bg1"/>
                          </a:solidFill>
                          <a:effectLst/>
                          <a:latin typeface="+mn-lt"/>
                          <a:ea typeface="+mn-ea"/>
                          <a:cs typeface="+mn-cs"/>
                        </a:rPr>
                        <a:t>函数名</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tabLst>
                          <a:tab pos="90170" algn="l"/>
                        </a:tabLst>
                      </a:pPr>
                      <a:r>
                        <a:rPr lang="zh-CN" altLang="en-US" sz="1800" b="1" kern="0">
                          <a:solidFill>
                            <a:schemeClr val="bg1"/>
                          </a:solidFill>
                          <a:effectLst/>
                          <a:latin typeface="+mn-lt"/>
                          <a:ea typeface="+mn-ea"/>
                          <a:cs typeface="+mn-cs"/>
                        </a:rPr>
                        <a:t>函数作用</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96497045"/>
                  </a:ext>
                </a:extLst>
              </a:tr>
              <a:tr h="408547">
                <a:tc>
                  <a:txBody>
                    <a:bodyPr/>
                    <a:lstStyle/>
                    <a:p>
                      <a:pPr marL="0" algn="ctr" defTabSz="914400" rtl="0" eaLnBrk="1" latinLnBrk="0" hangingPunct="1">
                        <a:lnSpc>
                          <a:spcPct val="125000"/>
                        </a:lnSpc>
                        <a:tabLst>
                          <a:tab pos="90170" algn="l"/>
                        </a:tabLst>
                      </a:pPr>
                      <a:r>
                        <a:rPr lang="en-US" sz="1800" b="0" kern="0">
                          <a:solidFill>
                            <a:schemeClr val="tx1"/>
                          </a:solidFill>
                          <a:effectLst/>
                          <a:latin typeface="+mn-ea"/>
                          <a:ea typeface="+mn-ea"/>
                          <a:cs typeface="Times New Roman" panose="02020603050405020304" pitchFamily="18" charset="0"/>
                        </a:rPr>
                        <a:t>LENGTH()</a:t>
                      </a:r>
                      <a:endParaRPr lang="zh-CN" altLang="en-US" sz="1800" b="0" kern="0">
                        <a:solidFill>
                          <a:schemeClr val="tx1"/>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lnSpc>
                          <a:spcPct val="125000"/>
                        </a:lnSpc>
                        <a:tabLst>
                          <a:tab pos="90170" algn="l"/>
                        </a:tabLst>
                      </a:pPr>
                      <a:r>
                        <a:rPr lang="zh-CN" altLang="en-US" sz="1800" b="0" kern="0">
                          <a:solidFill>
                            <a:schemeClr val="tx1"/>
                          </a:solidFill>
                          <a:effectLst/>
                          <a:latin typeface="+mn-ea"/>
                          <a:ea typeface="+mn-ea"/>
                          <a:cs typeface="Times New Roman" panose="02020603050405020304" pitchFamily="18" charset="0"/>
                        </a:rPr>
                        <a:t>获取字符串占用的字节数并返回</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79869868"/>
                  </a:ext>
                </a:extLst>
              </a:tr>
              <a:tr h="408547">
                <a:tc>
                  <a:txBody>
                    <a:bodyPr/>
                    <a:lstStyle/>
                    <a:p>
                      <a:pPr marL="0" algn="ctr" defTabSz="914400" rtl="0" eaLnBrk="1" latinLnBrk="0" hangingPunct="1">
                        <a:lnSpc>
                          <a:spcPct val="125000"/>
                        </a:lnSpc>
                        <a:tabLst>
                          <a:tab pos="90170" algn="l"/>
                        </a:tabLst>
                      </a:pPr>
                      <a:r>
                        <a:rPr lang="en-US" sz="1800" b="0" kern="0">
                          <a:solidFill>
                            <a:schemeClr val="tx1"/>
                          </a:solidFill>
                          <a:effectLst/>
                          <a:latin typeface="+mn-ea"/>
                          <a:ea typeface="+mn-ea"/>
                          <a:cs typeface="Times New Roman" panose="02020603050405020304" pitchFamily="18" charset="0"/>
                        </a:rPr>
                        <a:t>CHAR_LENGTH()</a:t>
                      </a:r>
                      <a:endParaRPr lang="zh-CN" altLang="en-US" sz="1800" b="0" kern="0">
                        <a:solidFill>
                          <a:schemeClr val="tx1"/>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lnSpc>
                          <a:spcPct val="125000"/>
                        </a:lnSpc>
                        <a:tabLst>
                          <a:tab pos="90170" algn="l"/>
                        </a:tabLst>
                      </a:pPr>
                      <a:r>
                        <a:rPr lang="zh-CN" altLang="en-US" sz="1800" b="0" kern="0">
                          <a:solidFill>
                            <a:schemeClr val="tx1"/>
                          </a:solidFill>
                          <a:effectLst/>
                          <a:latin typeface="+mn-ea"/>
                          <a:ea typeface="+mn-ea"/>
                          <a:cs typeface="Times New Roman" panose="02020603050405020304" pitchFamily="18" charset="0"/>
                        </a:rPr>
                        <a:t>获取字符串的字符数并返回（汉字、字母、数字都算一个字符）</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20409918"/>
                  </a:ext>
                </a:extLst>
              </a:tr>
            </a:tbl>
          </a:graphicData>
        </a:graphic>
      </p:graphicFrame>
    </p:spTree>
    <p:extLst>
      <p:ext uri="{BB962C8B-B14F-4D97-AF65-F5344CB8AC3E}">
        <p14:creationId xmlns:p14="http://schemas.microsoft.com/office/powerpoint/2010/main" val="218685484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left)">
                                      <p:cBhvr>
                                        <p:cTn id="2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2"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BCE2F27-1948-4AAF-B7D2-B7B4F23C2784}"/>
              </a:ext>
            </a:extLst>
          </p:cNvPr>
          <p:cNvSpPr/>
          <p:nvPr/>
        </p:nvSpPr>
        <p:spPr>
          <a:xfrm>
            <a:off x="911214" y="1693935"/>
            <a:ext cx="10369571" cy="458459"/>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a:t>【实例</a:t>
            </a:r>
            <a:r>
              <a:rPr lang="en-US" altLang="zh-CN" b="1"/>
              <a:t>10-14</a:t>
            </a:r>
            <a:r>
              <a:rPr lang="zh-CN" altLang="zh-CN" b="1"/>
              <a:t>】</a:t>
            </a:r>
            <a:r>
              <a:rPr lang="zh-CN" altLang="zh-CN"/>
              <a:t>：获取字符串“</a:t>
            </a:r>
            <a:r>
              <a:rPr lang="zh-CN" altLang="zh-CN">
                <a:effectLst>
                  <a:outerShdw blurRad="50800" dist="50800" dir="5400000" sx="1000" sy="1000" algn="ctr">
                    <a:srgbClr val="000000"/>
                  </a:outerShdw>
                </a:effectLst>
              </a:rPr>
              <a:t>计算机学院</a:t>
            </a:r>
            <a:r>
              <a:rPr lang="zh-CN" altLang="zh-CN"/>
              <a:t>”的字符数</a:t>
            </a:r>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667718" cy="523220"/>
          </a:xfrm>
          <a:prstGeom prst="rect">
            <a:avLst/>
          </a:prstGeom>
          <a:noFill/>
        </p:spPr>
        <p:txBody>
          <a:bodyPr wrap="none" rtlCol="0">
            <a:spAutoFit/>
            <a:scene3d>
              <a:camera prst="orthographicFront"/>
              <a:lightRig rig="threePt" dir="t"/>
            </a:scene3d>
            <a:sp3d contourW="12700"/>
          </a:bodyPr>
          <a:lstStyle/>
          <a:p>
            <a:pPr lvl="0">
              <a:defRPr/>
            </a:pPr>
            <a:r>
              <a:rPr lang="en-US" altLang="zh-CN" sz="2800" b="1">
                <a:solidFill>
                  <a:srgbClr val="228EB0"/>
                </a:solidFill>
                <a:latin typeface="+mn-ea"/>
              </a:rPr>
              <a:t>1 </a:t>
            </a:r>
            <a:r>
              <a:rPr lang="zh-CN" altLang="en-US" sz="2800" b="1">
                <a:solidFill>
                  <a:srgbClr val="228EB0"/>
                </a:solidFill>
                <a:latin typeface="+mn-ea"/>
              </a:rPr>
              <a:t>系统内置函数</a:t>
            </a:r>
            <a:endParaRPr lang="zh-CN" altLang="en-US" sz="2800" b="1" dirty="0">
              <a:solidFill>
                <a:srgbClr val="228EB0"/>
              </a:solidFill>
              <a:latin typeface="+mn-ea"/>
            </a:endParaRPr>
          </a:p>
        </p:txBody>
      </p:sp>
      <p:pic>
        <p:nvPicPr>
          <p:cNvPr id="2" name="图片 1">
            <a:extLst>
              <a:ext uri="{FF2B5EF4-FFF2-40B4-BE49-F238E27FC236}">
                <a16:creationId xmlns:a16="http://schemas.microsoft.com/office/drawing/2014/main" id="{996FBAA1-E881-46CA-8AA4-C3954229ED47}"/>
              </a:ext>
            </a:extLst>
          </p:cNvPr>
          <p:cNvPicPr>
            <a:picLocks noChangeAspect="1"/>
          </p:cNvPicPr>
          <p:nvPr/>
        </p:nvPicPr>
        <p:blipFill>
          <a:blip r:embed="rId3"/>
          <a:stretch>
            <a:fillRect/>
          </a:stretch>
        </p:blipFill>
        <p:spPr>
          <a:xfrm>
            <a:off x="2532362" y="2707411"/>
            <a:ext cx="6819048" cy="666667"/>
          </a:xfrm>
          <a:prstGeom prst="rect">
            <a:avLst/>
          </a:prstGeom>
        </p:spPr>
      </p:pic>
      <p:pic>
        <p:nvPicPr>
          <p:cNvPr id="5" name="图片 4">
            <a:extLst>
              <a:ext uri="{FF2B5EF4-FFF2-40B4-BE49-F238E27FC236}">
                <a16:creationId xmlns:a16="http://schemas.microsoft.com/office/drawing/2014/main" id="{22635E69-4EF0-4A05-9F17-10AE690135C1}"/>
              </a:ext>
            </a:extLst>
          </p:cNvPr>
          <p:cNvPicPr>
            <a:picLocks noChangeAspect="1"/>
          </p:cNvPicPr>
          <p:nvPr/>
        </p:nvPicPr>
        <p:blipFill>
          <a:blip r:embed="rId4"/>
          <a:stretch>
            <a:fillRect/>
          </a:stretch>
        </p:blipFill>
        <p:spPr>
          <a:xfrm>
            <a:off x="3548149" y="3829178"/>
            <a:ext cx="4828571" cy="695238"/>
          </a:xfrm>
          <a:prstGeom prst="rect">
            <a:avLst/>
          </a:prstGeom>
        </p:spPr>
      </p:pic>
    </p:spTree>
    <p:extLst>
      <p:ext uri="{BB962C8B-B14F-4D97-AF65-F5344CB8AC3E}">
        <p14:creationId xmlns:p14="http://schemas.microsoft.com/office/powerpoint/2010/main" val="217453519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ipe(left)">
                                      <p:cBhvr>
                                        <p:cTn id="21" dur="500"/>
                                        <p:tgtEl>
                                          <p:spTgt spid="2"/>
                                        </p:tgtEl>
                                      </p:cBhvr>
                                    </p:animEffect>
                                  </p:childTnLst>
                                </p:cTn>
                              </p:par>
                            </p:childTnLst>
                          </p:cTn>
                        </p:par>
                        <p:par>
                          <p:cTn id="22" fill="hold">
                            <p:stCondLst>
                              <p:cond delay="2500"/>
                            </p:stCondLst>
                            <p:childTnLst>
                              <p:par>
                                <p:cTn id="23" presetID="22" presetClass="entr" presetSubtype="8"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left)">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2"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BCE2F27-1948-4AAF-B7D2-B7B4F23C2784}"/>
              </a:ext>
            </a:extLst>
          </p:cNvPr>
          <p:cNvSpPr/>
          <p:nvPr/>
        </p:nvSpPr>
        <p:spPr>
          <a:xfrm>
            <a:off x="911213" y="1639653"/>
            <a:ext cx="10369571" cy="1289456"/>
          </a:xfrm>
          <a:prstGeom prst="rect">
            <a:avLst/>
          </a:prstGeom>
        </p:spPr>
        <p:txBody>
          <a:bodyPr wrap="square">
            <a:spAutoFit/>
            <a:scene3d>
              <a:camera prst="orthographicFront"/>
              <a:lightRig rig="threePt" dir="t"/>
            </a:scene3d>
            <a:sp3d contourW="12700"/>
          </a:bodyPr>
          <a:lstStyle/>
          <a:p>
            <a:pPr>
              <a:lnSpc>
                <a:spcPct val="150000"/>
              </a:lnSpc>
            </a:pPr>
            <a:r>
              <a:rPr lang="en-US" altLang="zh-CN"/>
              <a:t>6</a:t>
            </a:r>
            <a:r>
              <a:rPr lang="zh-CN" altLang="zh-CN"/>
              <a:t>）去除字符串空格</a:t>
            </a:r>
          </a:p>
          <a:p>
            <a:pPr marL="357188">
              <a:lnSpc>
                <a:spcPct val="150000"/>
              </a:lnSpc>
            </a:pPr>
            <a:r>
              <a:rPr lang="zh-CN" altLang="zh-CN"/>
              <a:t>数据录入过程中可能会无意间在字符串的两端输入多余的空格，此时，可以利用</a:t>
            </a:r>
            <a:r>
              <a:rPr lang="zh-CN" altLang="en-US"/>
              <a:t>下表中</a:t>
            </a:r>
            <a:r>
              <a:rPr lang="zh-CN" altLang="zh-CN"/>
              <a:t>的函数去除字符串两端的空格。</a:t>
            </a:r>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667718"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a:solidFill>
                  <a:srgbClr val="228EB0"/>
                </a:solidFill>
                <a:latin typeface="+mn-ea"/>
              </a:rPr>
              <a:t>1 </a:t>
            </a:r>
            <a:r>
              <a:rPr lang="zh-CN" altLang="en-US" sz="2800" b="1">
                <a:solidFill>
                  <a:srgbClr val="228EB0"/>
                </a:solidFill>
                <a:latin typeface="+mn-ea"/>
              </a:rPr>
              <a:t>系统内置函数</a:t>
            </a:r>
            <a:endParaRPr lang="zh-CN" altLang="en-US" sz="2800" b="1" dirty="0">
              <a:solidFill>
                <a:srgbClr val="228EB0"/>
              </a:solidFill>
              <a:latin typeface="+mn-ea"/>
            </a:endParaRPr>
          </a:p>
        </p:txBody>
      </p:sp>
      <p:graphicFrame>
        <p:nvGraphicFramePr>
          <p:cNvPr id="9" name="表格 8">
            <a:extLst>
              <a:ext uri="{FF2B5EF4-FFF2-40B4-BE49-F238E27FC236}">
                <a16:creationId xmlns:a16="http://schemas.microsoft.com/office/drawing/2014/main" id="{CA8829EE-7FFC-4EDA-981C-0E7D7EB96494}"/>
              </a:ext>
            </a:extLst>
          </p:cNvPr>
          <p:cNvGraphicFramePr>
            <a:graphicFrameLocks noGrp="1"/>
          </p:cNvGraphicFramePr>
          <p:nvPr>
            <p:extLst>
              <p:ext uri="{D42A27DB-BD31-4B8C-83A1-F6EECF244321}">
                <p14:modId xmlns:p14="http://schemas.microsoft.com/office/powerpoint/2010/main" val="1095929220"/>
              </p:ext>
            </p:extLst>
          </p:nvPr>
        </p:nvGraphicFramePr>
        <p:xfrm>
          <a:off x="1745871" y="3450699"/>
          <a:ext cx="8700256" cy="1633604"/>
        </p:xfrm>
        <a:graphic>
          <a:graphicData uri="http://schemas.openxmlformats.org/drawingml/2006/table">
            <a:tbl>
              <a:tblPr firstRow="1" firstCol="1" bandRow="1">
                <a:tableStyleId>{5A111915-BE36-4E01-A7E5-04B1672EAD32}</a:tableStyleId>
              </a:tblPr>
              <a:tblGrid>
                <a:gridCol w="2242469">
                  <a:extLst>
                    <a:ext uri="{9D8B030D-6E8A-4147-A177-3AD203B41FA5}">
                      <a16:colId xmlns:a16="http://schemas.microsoft.com/office/drawing/2014/main" val="2760790580"/>
                    </a:ext>
                  </a:extLst>
                </a:gridCol>
                <a:gridCol w="6457787">
                  <a:extLst>
                    <a:ext uri="{9D8B030D-6E8A-4147-A177-3AD203B41FA5}">
                      <a16:colId xmlns:a16="http://schemas.microsoft.com/office/drawing/2014/main" val="4151654533"/>
                    </a:ext>
                  </a:extLst>
                </a:gridCol>
              </a:tblGrid>
              <a:tr h="407963">
                <a:tc>
                  <a:txBody>
                    <a:bodyPr/>
                    <a:lstStyle/>
                    <a:p>
                      <a:pPr algn="ctr">
                        <a:lnSpc>
                          <a:spcPct val="125000"/>
                        </a:lnSpc>
                        <a:tabLst>
                          <a:tab pos="90170" algn="l"/>
                        </a:tabLst>
                      </a:pPr>
                      <a:r>
                        <a:rPr lang="zh-CN" altLang="en-US" sz="1800" b="1" kern="0">
                          <a:solidFill>
                            <a:schemeClr val="bg1"/>
                          </a:solidFill>
                          <a:effectLst/>
                          <a:latin typeface="+mn-lt"/>
                          <a:ea typeface="+mn-ea"/>
                          <a:cs typeface="+mn-cs"/>
                        </a:rPr>
                        <a:t>函数名</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tabLst>
                          <a:tab pos="90170" algn="l"/>
                        </a:tabLst>
                      </a:pPr>
                      <a:r>
                        <a:rPr lang="zh-CN" altLang="en-US" sz="1800" b="1" kern="0">
                          <a:solidFill>
                            <a:schemeClr val="bg1"/>
                          </a:solidFill>
                          <a:effectLst/>
                          <a:latin typeface="+mn-lt"/>
                          <a:ea typeface="+mn-ea"/>
                          <a:cs typeface="+mn-cs"/>
                        </a:rPr>
                        <a:t>函数作用</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96497045"/>
                  </a:ext>
                </a:extLst>
              </a:tr>
              <a:tr h="408547">
                <a:tc>
                  <a:txBody>
                    <a:bodyPr/>
                    <a:lstStyle/>
                    <a:p>
                      <a:pPr algn="ctr">
                        <a:lnSpc>
                          <a:spcPct val="125000"/>
                        </a:lnSpc>
                        <a:tabLst>
                          <a:tab pos="90170" algn="l"/>
                        </a:tabLst>
                      </a:pPr>
                      <a:r>
                        <a:rPr lang="en-US" sz="1800" b="0" kern="0">
                          <a:solidFill>
                            <a:schemeClr val="tx1"/>
                          </a:solidFill>
                          <a:effectLst/>
                          <a:latin typeface="+mn-ea"/>
                          <a:ea typeface="+mn-ea"/>
                          <a:cs typeface="Times New Roman" panose="02020603050405020304" pitchFamily="18" charset="0"/>
                        </a:rPr>
                        <a:t>LTRIM ()</a:t>
                      </a:r>
                      <a:endParaRPr lang="zh-CN" altLang="en-US" sz="1800" b="0" kern="0">
                        <a:solidFill>
                          <a:schemeClr val="tx1"/>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25000"/>
                        </a:lnSpc>
                        <a:tabLst>
                          <a:tab pos="90170" algn="l"/>
                        </a:tabLst>
                      </a:pPr>
                      <a:r>
                        <a:rPr lang="zh-CN" altLang="en-US" sz="1800" b="0" kern="0">
                          <a:solidFill>
                            <a:schemeClr val="tx1"/>
                          </a:solidFill>
                          <a:effectLst/>
                          <a:latin typeface="+mn-ea"/>
                          <a:ea typeface="+mn-ea"/>
                          <a:cs typeface="Times New Roman" panose="02020603050405020304" pitchFamily="18" charset="0"/>
                        </a:rPr>
                        <a:t>删除字符串左侧的空格，并将删除后的结果返回</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79869868"/>
                  </a:ext>
                </a:extLst>
              </a:tr>
              <a:tr h="408547">
                <a:tc>
                  <a:txBody>
                    <a:bodyPr/>
                    <a:lstStyle/>
                    <a:p>
                      <a:pPr algn="ctr">
                        <a:lnSpc>
                          <a:spcPct val="125000"/>
                        </a:lnSpc>
                        <a:tabLst>
                          <a:tab pos="90170" algn="l"/>
                        </a:tabLst>
                      </a:pPr>
                      <a:r>
                        <a:rPr lang="en-US" sz="1800" b="0" kern="0">
                          <a:solidFill>
                            <a:schemeClr val="tx1"/>
                          </a:solidFill>
                          <a:effectLst/>
                          <a:latin typeface="+mn-ea"/>
                          <a:ea typeface="+mn-ea"/>
                          <a:cs typeface="Times New Roman" panose="02020603050405020304" pitchFamily="18" charset="0"/>
                        </a:rPr>
                        <a:t>RTRIM()</a:t>
                      </a:r>
                      <a:endParaRPr lang="zh-CN" altLang="en-US" sz="1800" b="0" kern="0">
                        <a:solidFill>
                          <a:schemeClr val="tx1"/>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25000"/>
                        </a:lnSpc>
                        <a:tabLst>
                          <a:tab pos="90170" algn="l"/>
                        </a:tabLst>
                      </a:pPr>
                      <a:r>
                        <a:rPr lang="zh-CN" altLang="en-US" sz="1800" b="0" kern="0">
                          <a:solidFill>
                            <a:schemeClr val="tx1"/>
                          </a:solidFill>
                          <a:effectLst/>
                          <a:latin typeface="+mn-ea"/>
                          <a:ea typeface="+mn-ea"/>
                          <a:cs typeface="Times New Roman" panose="02020603050405020304" pitchFamily="18" charset="0"/>
                        </a:rPr>
                        <a:t>删除字符串右侧的空格，并将删除后的结果返回</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20409918"/>
                  </a:ext>
                </a:extLst>
              </a:tr>
              <a:tr h="408547">
                <a:tc>
                  <a:txBody>
                    <a:bodyPr/>
                    <a:lstStyle/>
                    <a:p>
                      <a:pPr algn="ctr">
                        <a:lnSpc>
                          <a:spcPct val="125000"/>
                        </a:lnSpc>
                        <a:tabLst>
                          <a:tab pos="90170" algn="l"/>
                        </a:tabLst>
                      </a:pPr>
                      <a:r>
                        <a:rPr lang="en-US" sz="1800" b="0" kern="0">
                          <a:solidFill>
                            <a:schemeClr val="tx1"/>
                          </a:solidFill>
                          <a:effectLst/>
                          <a:latin typeface="+mn-ea"/>
                          <a:ea typeface="+mn-ea"/>
                          <a:cs typeface="Times New Roman" panose="02020603050405020304" pitchFamily="18" charset="0"/>
                        </a:rPr>
                        <a:t>TRIM()</a:t>
                      </a:r>
                      <a:endParaRPr lang="zh-CN" altLang="en-US" sz="1800" b="0" kern="0">
                        <a:solidFill>
                          <a:schemeClr val="tx1"/>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25000"/>
                        </a:lnSpc>
                        <a:tabLst>
                          <a:tab pos="90170" algn="l"/>
                        </a:tabLst>
                      </a:pPr>
                      <a:r>
                        <a:rPr lang="zh-CN" altLang="en-US" sz="1800" b="0" kern="0">
                          <a:solidFill>
                            <a:schemeClr val="tx1"/>
                          </a:solidFill>
                          <a:effectLst/>
                          <a:latin typeface="+mn-ea"/>
                          <a:ea typeface="+mn-ea"/>
                          <a:cs typeface="Times New Roman" panose="02020603050405020304" pitchFamily="18" charset="0"/>
                        </a:rPr>
                        <a:t>删除字符串左右两侧的空格，并将删除后的结果返回</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14619331"/>
                  </a:ext>
                </a:extLst>
              </a:tr>
            </a:tbl>
          </a:graphicData>
        </a:graphic>
      </p:graphicFrame>
    </p:spTree>
    <p:extLst>
      <p:ext uri="{BB962C8B-B14F-4D97-AF65-F5344CB8AC3E}">
        <p14:creationId xmlns:p14="http://schemas.microsoft.com/office/powerpoint/2010/main" val="224329727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left)">
                                      <p:cBhvr>
                                        <p:cTn id="2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2"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BCE2F27-1948-4AAF-B7D2-B7B4F23C2784}"/>
              </a:ext>
            </a:extLst>
          </p:cNvPr>
          <p:cNvSpPr/>
          <p:nvPr/>
        </p:nvSpPr>
        <p:spPr>
          <a:xfrm>
            <a:off x="911214" y="1693935"/>
            <a:ext cx="10369571" cy="458459"/>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a:t>【实例</a:t>
            </a:r>
            <a:r>
              <a:rPr lang="en-US" altLang="zh-CN" b="1"/>
              <a:t>10-15</a:t>
            </a:r>
            <a:r>
              <a:rPr lang="zh-CN" altLang="zh-CN" b="1"/>
              <a:t>】</a:t>
            </a:r>
            <a:r>
              <a:rPr lang="zh-CN" altLang="zh-CN"/>
              <a:t>：删除字符串“</a:t>
            </a:r>
            <a:r>
              <a:rPr lang="en-US" altLang="zh-CN">
                <a:effectLst>
                  <a:outerShdw blurRad="50800" dist="50800" dir="5400000" sx="1000" sy="1000" algn="ctr">
                    <a:srgbClr val="000000"/>
                  </a:outerShdw>
                </a:effectLst>
              </a:rPr>
              <a:t>   </a:t>
            </a:r>
            <a:r>
              <a:rPr lang="zh-CN" altLang="zh-CN">
                <a:effectLst>
                  <a:outerShdw blurRad="50800" dist="50800" dir="5400000" sx="1000" sy="1000" algn="ctr">
                    <a:srgbClr val="000000"/>
                  </a:outerShdw>
                </a:effectLst>
              </a:rPr>
              <a:t>软件专业</a:t>
            </a:r>
            <a:r>
              <a:rPr lang="en-US" altLang="zh-CN">
                <a:effectLst>
                  <a:outerShdw blurRad="50800" dist="50800" dir="5400000" sx="1000" sy="1000" algn="ctr">
                    <a:srgbClr val="000000"/>
                  </a:outerShdw>
                </a:effectLst>
              </a:rPr>
              <a:t>   </a:t>
            </a:r>
            <a:r>
              <a:rPr lang="zh-CN" altLang="zh-CN"/>
              <a:t>”两侧的空格</a:t>
            </a:r>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667718" cy="523220"/>
          </a:xfrm>
          <a:prstGeom prst="rect">
            <a:avLst/>
          </a:prstGeom>
          <a:noFill/>
        </p:spPr>
        <p:txBody>
          <a:bodyPr wrap="none" rtlCol="0">
            <a:spAutoFit/>
            <a:scene3d>
              <a:camera prst="orthographicFront"/>
              <a:lightRig rig="threePt" dir="t"/>
            </a:scene3d>
            <a:sp3d contourW="12700"/>
          </a:bodyPr>
          <a:lstStyle/>
          <a:p>
            <a:pPr lvl="0">
              <a:defRPr/>
            </a:pPr>
            <a:r>
              <a:rPr lang="en-US" altLang="zh-CN" sz="2800" b="1">
                <a:solidFill>
                  <a:srgbClr val="228EB0"/>
                </a:solidFill>
                <a:latin typeface="+mn-ea"/>
              </a:rPr>
              <a:t>1 </a:t>
            </a:r>
            <a:r>
              <a:rPr lang="zh-CN" altLang="en-US" sz="2800" b="1">
                <a:solidFill>
                  <a:srgbClr val="228EB0"/>
                </a:solidFill>
                <a:latin typeface="+mn-ea"/>
              </a:rPr>
              <a:t>系统内置函数</a:t>
            </a:r>
            <a:endParaRPr lang="zh-CN" altLang="en-US" sz="2800" b="1" dirty="0">
              <a:solidFill>
                <a:srgbClr val="228EB0"/>
              </a:solidFill>
              <a:latin typeface="+mn-ea"/>
            </a:endParaRPr>
          </a:p>
        </p:txBody>
      </p:sp>
      <p:pic>
        <p:nvPicPr>
          <p:cNvPr id="4" name="图片 3">
            <a:extLst>
              <a:ext uri="{FF2B5EF4-FFF2-40B4-BE49-F238E27FC236}">
                <a16:creationId xmlns:a16="http://schemas.microsoft.com/office/drawing/2014/main" id="{30AC058F-980E-4B14-9436-694C88F2672D}"/>
              </a:ext>
            </a:extLst>
          </p:cNvPr>
          <p:cNvPicPr>
            <a:picLocks noChangeAspect="1"/>
          </p:cNvPicPr>
          <p:nvPr/>
        </p:nvPicPr>
        <p:blipFill>
          <a:blip r:embed="rId3"/>
          <a:stretch>
            <a:fillRect/>
          </a:stretch>
        </p:blipFill>
        <p:spPr>
          <a:xfrm>
            <a:off x="2176946" y="2854710"/>
            <a:ext cx="7838095" cy="647619"/>
          </a:xfrm>
          <a:prstGeom prst="rect">
            <a:avLst/>
          </a:prstGeom>
        </p:spPr>
      </p:pic>
      <p:pic>
        <p:nvPicPr>
          <p:cNvPr id="6" name="图片 5">
            <a:extLst>
              <a:ext uri="{FF2B5EF4-FFF2-40B4-BE49-F238E27FC236}">
                <a16:creationId xmlns:a16="http://schemas.microsoft.com/office/drawing/2014/main" id="{F7B1E17F-3AB3-4F85-AA20-C11B376EE609}"/>
              </a:ext>
            </a:extLst>
          </p:cNvPr>
          <p:cNvPicPr>
            <a:picLocks noChangeAspect="1"/>
          </p:cNvPicPr>
          <p:nvPr/>
        </p:nvPicPr>
        <p:blipFill>
          <a:blip r:embed="rId4"/>
          <a:stretch>
            <a:fillRect/>
          </a:stretch>
        </p:blipFill>
        <p:spPr>
          <a:xfrm>
            <a:off x="3948374" y="4043290"/>
            <a:ext cx="4295238" cy="695238"/>
          </a:xfrm>
          <a:prstGeom prst="rect">
            <a:avLst/>
          </a:prstGeom>
        </p:spPr>
      </p:pic>
    </p:spTree>
    <p:extLst>
      <p:ext uri="{BB962C8B-B14F-4D97-AF65-F5344CB8AC3E}">
        <p14:creationId xmlns:p14="http://schemas.microsoft.com/office/powerpoint/2010/main" val="138630453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childTnLst>
                          </p:cTn>
                        </p:par>
                        <p:par>
                          <p:cTn id="22" fill="hold">
                            <p:stCondLst>
                              <p:cond delay="2500"/>
                            </p:stCondLst>
                            <p:childTnLst>
                              <p:par>
                                <p:cTn id="23" presetID="22" presetClass="entr" presetSubtype="8"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left)">
                                      <p:cBhvr>
                                        <p:cTn id="2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2"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BCE2F27-1948-4AAF-B7D2-B7B4F23C2784}"/>
              </a:ext>
            </a:extLst>
          </p:cNvPr>
          <p:cNvSpPr/>
          <p:nvPr/>
        </p:nvSpPr>
        <p:spPr>
          <a:xfrm>
            <a:off x="911213" y="1814748"/>
            <a:ext cx="10369571" cy="1704954"/>
          </a:xfrm>
          <a:prstGeom prst="rect">
            <a:avLst/>
          </a:prstGeom>
        </p:spPr>
        <p:txBody>
          <a:bodyPr wrap="square">
            <a:spAutoFit/>
            <a:scene3d>
              <a:camera prst="orthographicFront"/>
              <a:lightRig rig="threePt" dir="t"/>
            </a:scene3d>
            <a:sp3d contourW="12700"/>
          </a:bodyPr>
          <a:lstStyle/>
          <a:p>
            <a:pPr>
              <a:lnSpc>
                <a:spcPct val="150000"/>
              </a:lnSpc>
            </a:pPr>
            <a:r>
              <a:rPr lang="en-US" altLang="zh-CN"/>
              <a:t>7</a:t>
            </a:r>
            <a:r>
              <a:rPr lang="zh-CN" altLang="zh-CN"/>
              <a:t>）字符串比较函数</a:t>
            </a:r>
          </a:p>
          <a:p>
            <a:pPr marL="357188">
              <a:lnSpc>
                <a:spcPct val="150000"/>
              </a:lnSpc>
            </a:pPr>
            <a:r>
              <a:rPr lang="zh-CN" altLang="zh-CN"/>
              <a:t>在数据库使用过程中，可以使用字符串比较函数</a:t>
            </a:r>
            <a:r>
              <a:rPr lang="en-US" altLang="zh-CN" b="1">
                <a:solidFill>
                  <a:srgbClr val="0069B8"/>
                </a:solidFill>
              </a:rPr>
              <a:t>STRCMP(str1, str2)</a:t>
            </a:r>
            <a:r>
              <a:rPr lang="zh-CN" altLang="zh-CN"/>
              <a:t>对两个字符串进行比较。其中</a:t>
            </a:r>
            <a:r>
              <a:rPr lang="en-US" altLang="zh-CN"/>
              <a:t>str1</a:t>
            </a:r>
            <a:r>
              <a:rPr lang="zh-CN" altLang="zh-CN"/>
              <a:t>和</a:t>
            </a:r>
            <a:r>
              <a:rPr lang="en-US" altLang="zh-CN"/>
              <a:t>str2</a:t>
            </a:r>
            <a:r>
              <a:rPr lang="zh-CN" altLang="zh-CN"/>
              <a:t>的数据类型均为字符串类型。若这两个字符串相等返回</a:t>
            </a:r>
            <a:r>
              <a:rPr lang="en-US" altLang="zh-CN"/>
              <a:t>0</a:t>
            </a:r>
            <a:r>
              <a:rPr lang="zh-CN" altLang="zh-CN"/>
              <a:t>，若</a:t>
            </a:r>
            <a:r>
              <a:rPr lang="en-US" altLang="zh-CN"/>
              <a:t>str1</a:t>
            </a:r>
            <a:r>
              <a:rPr lang="zh-CN" altLang="zh-CN"/>
              <a:t>根据当前的排序小于</a:t>
            </a:r>
            <a:r>
              <a:rPr lang="en-US" altLang="zh-CN"/>
              <a:t>str2</a:t>
            </a:r>
            <a:r>
              <a:rPr lang="zh-CN" altLang="zh-CN"/>
              <a:t>返回</a:t>
            </a:r>
            <a:r>
              <a:rPr lang="en-US" altLang="zh-CN"/>
              <a:t>-1</a:t>
            </a:r>
            <a:r>
              <a:rPr lang="zh-CN" altLang="zh-CN"/>
              <a:t>，否则返回</a:t>
            </a:r>
            <a:r>
              <a:rPr lang="en-US" altLang="zh-CN"/>
              <a:t>1</a:t>
            </a:r>
            <a:endParaRPr lang="zh-CN" altLang="zh-CN"/>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667718"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a:solidFill>
                  <a:srgbClr val="228EB0"/>
                </a:solidFill>
                <a:latin typeface="+mn-ea"/>
              </a:rPr>
              <a:t>1 </a:t>
            </a:r>
            <a:r>
              <a:rPr lang="zh-CN" altLang="en-US" sz="2800" b="1">
                <a:solidFill>
                  <a:srgbClr val="228EB0"/>
                </a:solidFill>
                <a:latin typeface="+mn-ea"/>
              </a:rPr>
              <a:t>系统内置函数</a:t>
            </a:r>
            <a:endParaRPr lang="zh-CN" altLang="en-US" sz="2800" b="1" dirty="0">
              <a:solidFill>
                <a:srgbClr val="228EB0"/>
              </a:solidFill>
              <a:latin typeface="+mn-ea"/>
            </a:endParaRPr>
          </a:p>
        </p:txBody>
      </p:sp>
    </p:spTree>
    <p:extLst>
      <p:ext uri="{BB962C8B-B14F-4D97-AF65-F5344CB8AC3E}">
        <p14:creationId xmlns:p14="http://schemas.microsoft.com/office/powerpoint/2010/main" val="327867869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2"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BCE2F27-1948-4AAF-B7D2-B7B4F23C2784}"/>
              </a:ext>
            </a:extLst>
          </p:cNvPr>
          <p:cNvSpPr/>
          <p:nvPr/>
        </p:nvSpPr>
        <p:spPr>
          <a:xfrm>
            <a:off x="911214" y="1693935"/>
            <a:ext cx="10369571" cy="458459"/>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a:t>【实例</a:t>
            </a:r>
            <a:r>
              <a:rPr lang="en-US" altLang="zh-CN" b="1"/>
              <a:t>10-16</a:t>
            </a:r>
            <a:r>
              <a:rPr lang="zh-CN" altLang="zh-CN" b="1"/>
              <a:t>】</a:t>
            </a:r>
            <a:r>
              <a:rPr lang="zh-CN" altLang="zh-CN"/>
              <a:t>：比较字符串“</a:t>
            </a:r>
            <a:r>
              <a:rPr lang="en-US" altLang="zh-CN">
                <a:effectLst>
                  <a:outerShdw blurRad="50800" dist="50800" dir="5400000" sx="1000" sy="1000" algn="ctr">
                    <a:srgbClr val="000000"/>
                  </a:outerShdw>
                </a:effectLst>
              </a:rPr>
              <a:t>cde</a:t>
            </a:r>
            <a:r>
              <a:rPr lang="zh-CN" altLang="zh-CN"/>
              <a:t>”和“</a:t>
            </a:r>
            <a:r>
              <a:rPr lang="en-US" altLang="zh-CN">
                <a:effectLst>
                  <a:outerShdw blurRad="50800" dist="50800" dir="5400000" sx="1000" sy="1000" algn="ctr">
                    <a:srgbClr val="000000"/>
                  </a:outerShdw>
                </a:effectLst>
              </a:rPr>
              <a:t>abc</a:t>
            </a:r>
            <a:r>
              <a:rPr lang="zh-CN" altLang="zh-CN"/>
              <a:t>”</a:t>
            </a:r>
            <a:r>
              <a:rPr lang="zh-CN" altLang="en-US"/>
              <a:t>。</a:t>
            </a:r>
            <a:endParaRPr lang="zh-CN" altLang="zh-CN"/>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667718" cy="523220"/>
          </a:xfrm>
          <a:prstGeom prst="rect">
            <a:avLst/>
          </a:prstGeom>
          <a:noFill/>
        </p:spPr>
        <p:txBody>
          <a:bodyPr wrap="none" rtlCol="0">
            <a:spAutoFit/>
            <a:scene3d>
              <a:camera prst="orthographicFront"/>
              <a:lightRig rig="threePt" dir="t"/>
            </a:scene3d>
            <a:sp3d contourW="12700"/>
          </a:bodyPr>
          <a:lstStyle/>
          <a:p>
            <a:pPr lvl="0">
              <a:defRPr/>
            </a:pPr>
            <a:r>
              <a:rPr lang="en-US" altLang="zh-CN" sz="2800" b="1">
                <a:solidFill>
                  <a:srgbClr val="228EB0"/>
                </a:solidFill>
                <a:latin typeface="+mn-ea"/>
              </a:rPr>
              <a:t>1 </a:t>
            </a:r>
            <a:r>
              <a:rPr lang="zh-CN" altLang="en-US" sz="2800" b="1">
                <a:solidFill>
                  <a:srgbClr val="228EB0"/>
                </a:solidFill>
                <a:latin typeface="+mn-ea"/>
              </a:rPr>
              <a:t>系统内置函数</a:t>
            </a:r>
            <a:endParaRPr lang="zh-CN" altLang="en-US" sz="2800" b="1" dirty="0">
              <a:solidFill>
                <a:srgbClr val="228EB0"/>
              </a:solidFill>
              <a:latin typeface="+mn-ea"/>
            </a:endParaRPr>
          </a:p>
        </p:txBody>
      </p:sp>
      <p:pic>
        <p:nvPicPr>
          <p:cNvPr id="3" name="图片 2">
            <a:extLst>
              <a:ext uri="{FF2B5EF4-FFF2-40B4-BE49-F238E27FC236}">
                <a16:creationId xmlns:a16="http://schemas.microsoft.com/office/drawing/2014/main" id="{AC3061FA-E522-4C73-B2CB-B5F3A92F53C2}"/>
              </a:ext>
            </a:extLst>
          </p:cNvPr>
          <p:cNvPicPr>
            <a:picLocks noChangeAspect="1"/>
          </p:cNvPicPr>
          <p:nvPr/>
        </p:nvPicPr>
        <p:blipFill>
          <a:blip r:embed="rId3"/>
          <a:stretch>
            <a:fillRect/>
          </a:stretch>
        </p:blipFill>
        <p:spPr>
          <a:xfrm>
            <a:off x="2995993" y="2806107"/>
            <a:ext cx="6200000" cy="666667"/>
          </a:xfrm>
          <a:prstGeom prst="rect">
            <a:avLst/>
          </a:prstGeom>
        </p:spPr>
      </p:pic>
      <p:pic>
        <p:nvPicPr>
          <p:cNvPr id="5" name="图片 4">
            <a:extLst>
              <a:ext uri="{FF2B5EF4-FFF2-40B4-BE49-F238E27FC236}">
                <a16:creationId xmlns:a16="http://schemas.microsoft.com/office/drawing/2014/main" id="{812B572C-E748-4309-9610-6922D5B3F241}"/>
              </a:ext>
            </a:extLst>
          </p:cNvPr>
          <p:cNvPicPr>
            <a:picLocks noChangeAspect="1"/>
          </p:cNvPicPr>
          <p:nvPr/>
        </p:nvPicPr>
        <p:blipFill>
          <a:blip r:embed="rId4"/>
          <a:stretch>
            <a:fillRect/>
          </a:stretch>
        </p:blipFill>
        <p:spPr>
          <a:xfrm>
            <a:off x="3924564" y="4054568"/>
            <a:ext cx="4342857" cy="695238"/>
          </a:xfrm>
          <a:prstGeom prst="rect">
            <a:avLst/>
          </a:prstGeom>
        </p:spPr>
      </p:pic>
    </p:spTree>
    <p:extLst>
      <p:ext uri="{BB962C8B-B14F-4D97-AF65-F5344CB8AC3E}">
        <p14:creationId xmlns:p14="http://schemas.microsoft.com/office/powerpoint/2010/main" val="300046771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ipe(left)">
                                      <p:cBhvr>
                                        <p:cTn id="21" dur="500"/>
                                        <p:tgtEl>
                                          <p:spTgt spid="3"/>
                                        </p:tgtEl>
                                      </p:cBhvr>
                                    </p:animEffect>
                                  </p:childTnLst>
                                </p:cTn>
                              </p:par>
                            </p:childTnLst>
                          </p:cTn>
                        </p:par>
                        <p:par>
                          <p:cTn id="22" fill="hold">
                            <p:stCondLst>
                              <p:cond delay="2500"/>
                            </p:stCondLst>
                            <p:childTnLst>
                              <p:par>
                                <p:cTn id="23" presetID="22" presetClass="entr" presetSubtype="8"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left)">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BCE2F27-1948-4AAF-B7D2-B7B4F23C2784}"/>
              </a:ext>
            </a:extLst>
          </p:cNvPr>
          <p:cNvSpPr/>
          <p:nvPr/>
        </p:nvSpPr>
        <p:spPr>
          <a:xfrm>
            <a:off x="911214" y="1609348"/>
            <a:ext cx="10369571" cy="458459"/>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a:t>算术运算符是</a:t>
            </a:r>
            <a:r>
              <a:rPr lang="en-US" altLang="zh-CN"/>
              <a:t>SQL</a:t>
            </a:r>
            <a:r>
              <a:rPr lang="zh-CN" altLang="zh-CN"/>
              <a:t>中最基本的运算符</a:t>
            </a:r>
            <a:r>
              <a:rPr lang="zh-CN" altLang="en-US"/>
              <a:t>。</a:t>
            </a:r>
            <a:r>
              <a:rPr lang="en-US" altLang="zh-CN"/>
              <a:t>MySQL</a:t>
            </a:r>
            <a:r>
              <a:rPr lang="zh-CN" altLang="zh-CN"/>
              <a:t>中</a:t>
            </a:r>
            <a:r>
              <a:rPr lang="zh-CN" altLang="en-US"/>
              <a:t>常用</a:t>
            </a:r>
            <a:r>
              <a:rPr lang="zh-CN" altLang="zh-CN"/>
              <a:t>的算术运算符</a:t>
            </a:r>
            <a:r>
              <a:rPr lang="zh-CN" altLang="en-US"/>
              <a:t>如下：</a:t>
            </a:r>
            <a:endParaRPr lang="zh-CN" altLang="zh-CN"/>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308645"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a:solidFill>
                  <a:srgbClr val="228EB0"/>
                </a:solidFill>
                <a:latin typeface="+mn-ea"/>
              </a:rPr>
              <a:t>1 </a:t>
            </a:r>
            <a:r>
              <a:rPr lang="zh-CN" altLang="en-US" sz="2800" b="1">
                <a:solidFill>
                  <a:srgbClr val="228EB0"/>
                </a:solidFill>
                <a:latin typeface="+mn-ea"/>
              </a:rPr>
              <a:t>算数运算符</a:t>
            </a:r>
            <a:endParaRPr lang="zh-CN" altLang="en-US" sz="2800" b="1" dirty="0">
              <a:solidFill>
                <a:srgbClr val="228EB0"/>
              </a:solidFill>
              <a:latin typeface="+mn-ea"/>
            </a:endParaRPr>
          </a:p>
        </p:txBody>
      </p:sp>
      <p:graphicFrame>
        <p:nvGraphicFramePr>
          <p:cNvPr id="11" name="表格 10">
            <a:extLst>
              <a:ext uri="{FF2B5EF4-FFF2-40B4-BE49-F238E27FC236}">
                <a16:creationId xmlns:a16="http://schemas.microsoft.com/office/drawing/2014/main" id="{97471983-33FC-4C64-B492-207292745717}"/>
              </a:ext>
            </a:extLst>
          </p:cNvPr>
          <p:cNvGraphicFramePr>
            <a:graphicFrameLocks noGrp="1"/>
          </p:cNvGraphicFramePr>
          <p:nvPr>
            <p:extLst>
              <p:ext uri="{D42A27DB-BD31-4B8C-83A1-F6EECF244321}">
                <p14:modId xmlns:p14="http://schemas.microsoft.com/office/powerpoint/2010/main" val="998023851"/>
              </p:ext>
            </p:extLst>
          </p:nvPr>
        </p:nvGraphicFramePr>
        <p:xfrm>
          <a:off x="2914720" y="2434941"/>
          <a:ext cx="6362557" cy="2057400"/>
        </p:xfrm>
        <a:graphic>
          <a:graphicData uri="http://schemas.openxmlformats.org/drawingml/2006/table">
            <a:tbl>
              <a:tblPr firstRow="1" firstCol="1" bandRow="1">
                <a:tableStyleId>{5A111915-BE36-4E01-A7E5-04B1672EAD32}</a:tableStyleId>
              </a:tblPr>
              <a:tblGrid>
                <a:gridCol w="2305001">
                  <a:extLst>
                    <a:ext uri="{9D8B030D-6E8A-4147-A177-3AD203B41FA5}">
                      <a16:colId xmlns:a16="http://schemas.microsoft.com/office/drawing/2014/main" val="2760790580"/>
                    </a:ext>
                  </a:extLst>
                </a:gridCol>
                <a:gridCol w="4057556">
                  <a:extLst>
                    <a:ext uri="{9D8B030D-6E8A-4147-A177-3AD203B41FA5}">
                      <a16:colId xmlns:a16="http://schemas.microsoft.com/office/drawing/2014/main" val="4151654533"/>
                    </a:ext>
                  </a:extLst>
                </a:gridCol>
              </a:tblGrid>
              <a:tr h="70398">
                <a:tc>
                  <a:txBody>
                    <a:bodyPr/>
                    <a:lstStyle/>
                    <a:p>
                      <a:pPr algn="ctr">
                        <a:lnSpc>
                          <a:spcPct val="125000"/>
                        </a:lnSpc>
                      </a:pPr>
                      <a:r>
                        <a:rPr lang="zh-CN" sz="1800" kern="0">
                          <a:effectLst/>
                        </a:rPr>
                        <a:t>算术运算符</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pPr>
                      <a:r>
                        <a:rPr lang="zh-CN" sz="1800" kern="0">
                          <a:effectLst/>
                        </a:rPr>
                        <a:t>说明</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96497045"/>
                  </a:ext>
                </a:extLst>
              </a:tr>
              <a:tr h="0">
                <a:tc>
                  <a:txBody>
                    <a:bodyPr/>
                    <a:lstStyle/>
                    <a:p>
                      <a:pPr algn="ctr">
                        <a:lnSpc>
                          <a:spcPct val="125000"/>
                        </a:lnSpc>
                      </a:pPr>
                      <a:r>
                        <a:rPr lang="en-US" sz="1800" kern="0">
                          <a:effectLst/>
                        </a:rPr>
                        <a:t>+</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pPr>
                      <a:r>
                        <a:rPr lang="zh-CN" sz="1800" kern="0">
                          <a:effectLst/>
                        </a:rPr>
                        <a:t>加法运算</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79869868"/>
                  </a:ext>
                </a:extLst>
              </a:tr>
              <a:tr h="0">
                <a:tc>
                  <a:txBody>
                    <a:bodyPr/>
                    <a:lstStyle/>
                    <a:p>
                      <a:pPr algn="ctr">
                        <a:lnSpc>
                          <a:spcPct val="125000"/>
                        </a:lnSpc>
                      </a:pPr>
                      <a:r>
                        <a:rPr lang="en-US" sz="1800" kern="0">
                          <a:effectLst/>
                        </a:rPr>
                        <a:t>-</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pPr>
                      <a:r>
                        <a:rPr lang="zh-CN" sz="1800" kern="0">
                          <a:effectLst/>
                        </a:rPr>
                        <a:t>减法运算</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20409918"/>
                  </a:ext>
                </a:extLst>
              </a:tr>
              <a:tr h="0">
                <a:tc>
                  <a:txBody>
                    <a:bodyPr/>
                    <a:lstStyle/>
                    <a:p>
                      <a:pPr algn="ctr">
                        <a:lnSpc>
                          <a:spcPct val="125000"/>
                        </a:lnSpc>
                      </a:pPr>
                      <a:r>
                        <a:rPr lang="en-US" sz="1800" kern="0">
                          <a:effectLst/>
                        </a:rPr>
                        <a:t>*</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pPr>
                      <a:r>
                        <a:rPr lang="zh-CN" sz="1800" kern="0">
                          <a:effectLst/>
                        </a:rPr>
                        <a:t>乘法运算</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29568474"/>
                  </a:ext>
                </a:extLst>
              </a:tr>
              <a:tr h="0">
                <a:tc>
                  <a:txBody>
                    <a:bodyPr/>
                    <a:lstStyle/>
                    <a:p>
                      <a:pPr algn="ctr">
                        <a:lnSpc>
                          <a:spcPct val="125000"/>
                        </a:lnSpc>
                      </a:pPr>
                      <a:r>
                        <a:rPr lang="en-US" sz="1800" kern="0">
                          <a:effectLst/>
                        </a:rPr>
                        <a:t>/</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pPr>
                      <a:r>
                        <a:rPr lang="zh-CN" sz="1800" kern="0">
                          <a:effectLst/>
                        </a:rPr>
                        <a:t>除法运算，返回商</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95866536"/>
                  </a:ext>
                </a:extLst>
              </a:tr>
              <a:tr h="0">
                <a:tc>
                  <a:txBody>
                    <a:bodyPr/>
                    <a:lstStyle/>
                    <a:p>
                      <a:pPr algn="ctr">
                        <a:lnSpc>
                          <a:spcPct val="125000"/>
                        </a:lnSpc>
                      </a:pPr>
                      <a:r>
                        <a:rPr lang="en-US" sz="1800" kern="0">
                          <a:effectLst/>
                        </a:rPr>
                        <a:t>%</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pPr>
                      <a:r>
                        <a:rPr lang="zh-CN" sz="1800" kern="0">
                          <a:effectLst/>
                        </a:rPr>
                        <a:t>求余运算，返回余数</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74019081"/>
                  </a:ext>
                </a:extLst>
              </a:tr>
            </a:tbl>
          </a:graphicData>
        </a:graphic>
      </p:graphicFrame>
      <p:sp>
        <p:nvSpPr>
          <p:cNvPr id="18" name="矩形 17">
            <a:extLst>
              <a:ext uri="{FF2B5EF4-FFF2-40B4-BE49-F238E27FC236}">
                <a16:creationId xmlns:a16="http://schemas.microsoft.com/office/drawing/2014/main" id="{6151AE9E-AA7A-4A41-B6EB-78D57B6F0802}"/>
              </a:ext>
            </a:extLst>
          </p:cNvPr>
          <p:cNvSpPr/>
          <p:nvPr/>
        </p:nvSpPr>
        <p:spPr>
          <a:xfrm>
            <a:off x="911212" y="4702887"/>
            <a:ext cx="10369571" cy="458459"/>
          </a:xfrm>
          <a:prstGeom prst="rect">
            <a:avLst/>
          </a:prstGeom>
        </p:spPr>
        <p:txBody>
          <a:bodyPr wrap="square">
            <a:spAutoFit/>
            <a:scene3d>
              <a:camera prst="orthographicFront"/>
              <a:lightRig rig="threePt" dir="t"/>
            </a:scene3d>
            <a:sp3d contourW="12700"/>
          </a:bodyPr>
          <a:lstStyle/>
          <a:p>
            <a:pPr algn="just">
              <a:lnSpc>
                <a:spcPct val="150000"/>
              </a:lnSpc>
            </a:pPr>
            <a:r>
              <a:rPr lang="zh-CN" altLang="en-US" b="1">
                <a:solidFill>
                  <a:srgbClr val="0069B8"/>
                </a:solidFill>
              </a:rPr>
              <a:t>注意：</a:t>
            </a:r>
            <a:r>
              <a:rPr lang="zh-CN" altLang="zh-CN"/>
              <a:t>在除法运算和模运算中，如果除数为</a:t>
            </a:r>
            <a:r>
              <a:rPr lang="en-US" altLang="zh-CN"/>
              <a:t>0</a:t>
            </a:r>
            <a:r>
              <a:rPr lang="zh-CN" altLang="zh-CN"/>
              <a:t>，将是非法除数，返回结果为</a:t>
            </a:r>
            <a:r>
              <a:rPr lang="en-US" altLang="zh-CN"/>
              <a:t>NULL</a:t>
            </a:r>
            <a:r>
              <a:rPr lang="zh-CN" altLang="zh-CN"/>
              <a:t>。</a:t>
            </a:r>
          </a:p>
        </p:txBody>
      </p:sp>
    </p:spTree>
    <p:extLst>
      <p:ext uri="{BB962C8B-B14F-4D97-AF65-F5344CB8AC3E}">
        <p14:creationId xmlns:p14="http://schemas.microsoft.com/office/powerpoint/2010/main" val="41871684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left)">
                                      <p:cBhvr>
                                        <p:cTn id="21" dur="500"/>
                                        <p:tgtEl>
                                          <p:spTgt spid="11"/>
                                        </p:tgtEl>
                                      </p:cBhvr>
                                    </p:animEffect>
                                  </p:childTnLst>
                                </p:cTn>
                              </p:par>
                            </p:childTnLst>
                          </p:cTn>
                        </p:par>
                        <p:par>
                          <p:cTn id="22" fill="hold">
                            <p:stCondLst>
                              <p:cond delay="2500"/>
                            </p:stCondLst>
                            <p:childTnLst>
                              <p:par>
                                <p:cTn id="23" presetID="22" presetClass="entr" presetSubtype="1" fill="hold" grpId="0"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wipe(up)">
                                      <p:cBhvr>
                                        <p:cTn id="2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2" grpId="0"/>
      <p:bldP spid="18"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BCE2F27-1948-4AAF-B7D2-B7B4F23C2784}"/>
              </a:ext>
            </a:extLst>
          </p:cNvPr>
          <p:cNvSpPr/>
          <p:nvPr/>
        </p:nvSpPr>
        <p:spPr>
          <a:xfrm>
            <a:off x="911213" y="1432131"/>
            <a:ext cx="10369571" cy="873957"/>
          </a:xfrm>
          <a:prstGeom prst="rect">
            <a:avLst/>
          </a:prstGeom>
        </p:spPr>
        <p:txBody>
          <a:bodyPr wrap="square">
            <a:spAutoFit/>
            <a:scene3d>
              <a:camera prst="orthographicFront"/>
              <a:lightRig rig="threePt" dir="t"/>
            </a:scene3d>
            <a:sp3d contourW="12700"/>
          </a:bodyPr>
          <a:lstStyle/>
          <a:p>
            <a:pPr>
              <a:lnSpc>
                <a:spcPct val="150000"/>
              </a:lnSpc>
            </a:pPr>
            <a:r>
              <a:rPr lang="en-US" altLang="zh-CN"/>
              <a:t>8</a:t>
            </a:r>
            <a:r>
              <a:rPr lang="zh-CN" altLang="zh-CN"/>
              <a:t>）获取字符串位置</a:t>
            </a:r>
          </a:p>
          <a:p>
            <a:pPr marL="357188">
              <a:lnSpc>
                <a:spcPct val="150000"/>
              </a:lnSpc>
            </a:pPr>
            <a:r>
              <a:rPr lang="en-US" altLang="zh-CN" b="1">
                <a:solidFill>
                  <a:srgbClr val="0069B8"/>
                </a:solidFill>
              </a:rPr>
              <a:t>LOCATE( )</a:t>
            </a:r>
            <a:r>
              <a:rPr lang="zh-CN" altLang="zh-CN"/>
              <a:t>函数用于查看子字符串在字符串中第一次出现的位置。</a:t>
            </a:r>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667718"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a:solidFill>
                  <a:srgbClr val="228EB0"/>
                </a:solidFill>
                <a:latin typeface="+mn-ea"/>
              </a:rPr>
              <a:t>1 </a:t>
            </a:r>
            <a:r>
              <a:rPr lang="zh-CN" altLang="en-US" sz="2800" b="1">
                <a:solidFill>
                  <a:srgbClr val="228EB0"/>
                </a:solidFill>
                <a:latin typeface="+mn-ea"/>
              </a:rPr>
              <a:t>系统内置函数</a:t>
            </a:r>
            <a:endParaRPr lang="zh-CN" altLang="en-US" sz="2800" b="1" dirty="0">
              <a:solidFill>
                <a:srgbClr val="228EB0"/>
              </a:solidFill>
              <a:latin typeface="+mn-ea"/>
            </a:endParaRPr>
          </a:p>
        </p:txBody>
      </p:sp>
      <p:sp>
        <p:nvSpPr>
          <p:cNvPr id="11" name="矩形 10">
            <a:extLst>
              <a:ext uri="{FF2B5EF4-FFF2-40B4-BE49-F238E27FC236}">
                <a16:creationId xmlns:a16="http://schemas.microsoft.com/office/drawing/2014/main" id="{244DD202-9D4D-420D-8692-06157CC4F798}"/>
              </a:ext>
            </a:extLst>
          </p:cNvPr>
          <p:cNvSpPr/>
          <p:nvPr/>
        </p:nvSpPr>
        <p:spPr>
          <a:xfrm>
            <a:off x="911213" y="2690952"/>
            <a:ext cx="10369571" cy="458459"/>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a:t>【实例</a:t>
            </a:r>
            <a:r>
              <a:rPr lang="en-US" altLang="zh-CN" b="1"/>
              <a:t>10-17</a:t>
            </a:r>
            <a:r>
              <a:rPr lang="zh-CN" altLang="zh-CN" b="1"/>
              <a:t>】</a:t>
            </a:r>
            <a:r>
              <a:rPr lang="zh-CN" altLang="zh-CN"/>
              <a:t>：查看子字符串“</a:t>
            </a:r>
            <a:r>
              <a:rPr lang="en-US" altLang="zh-CN">
                <a:effectLst>
                  <a:outerShdw blurRad="50800" dist="50800" dir="5400000" sx="1000" sy="1000" algn="ctr">
                    <a:srgbClr val="000000"/>
                  </a:outerShdw>
                </a:effectLst>
              </a:rPr>
              <a:t>o</a:t>
            </a:r>
            <a:r>
              <a:rPr lang="zh-CN" altLang="zh-CN"/>
              <a:t>”在字符串“</a:t>
            </a:r>
            <a:r>
              <a:rPr lang="en-US" altLang="zh-CN">
                <a:effectLst>
                  <a:outerShdw blurRad="50800" dist="50800" dir="5400000" sx="1000" sy="1000" algn="ctr">
                    <a:srgbClr val="000000"/>
                  </a:outerShdw>
                </a:effectLst>
              </a:rPr>
              <a:t>coconut'</a:t>
            </a:r>
            <a:r>
              <a:rPr lang="zh-CN" altLang="zh-CN"/>
              <a:t>”中第一次出现的位置</a:t>
            </a:r>
          </a:p>
        </p:txBody>
      </p:sp>
      <p:pic>
        <p:nvPicPr>
          <p:cNvPr id="7" name="图片 6">
            <a:extLst>
              <a:ext uri="{FF2B5EF4-FFF2-40B4-BE49-F238E27FC236}">
                <a16:creationId xmlns:a16="http://schemas.microsoft.com/office/drawing/2014/main" id="{51F312B0-9933-46EB-851F-0D4D805D5E0B}"/>
              </a:ext>
            </a:extLst>
          </p:cNvPr>
          <p:cNvPicPr>
            <a:picLocks noChangeAspect="1"/>
          </p:cNvPicPr>
          <p:nvPr/>
        </p:nvPicPr>
        <p:blipFill>
          <a:blip r:embed="rId3"/>
          <a:stretch>
            <a:fillRect/>
          </a:stretch>
        </p:blipFill>
        <p:spPr>
          <a:xfrm>
            <a:off x="1372187" y="3604830"/>
            <a:ext cx="9447619" cy="714286"/>
          </a:xfrm>
          <a:prstGeom prst="rect">
            <a:avLst/>
          </a:prstGeom>
        </p:spPr>
      </p:pic>
      <p:pic>
        <p:nvPicPr>
          <p:cNvPr id="8" name="图片 7">
            <a:extLst>
              <a:ext uri="{FF2B5EF4-FFF2-40B4-BE49-F238E27FC236}">
                <a16:creationId xmlns:a16="http://schemas.microsoft.com/office/drawing/2014/main" id="{8F84E24F-8F50-4C66-88FB-3E5EB9518606}"/>
              </a:ext>
            </a:extLst>
          </p:cNvPr>
          <p:cNvPicPr>
            <a:picLocks noChangeAspect="1"/>
          </p:cNvPicPr>
          <p:nvPr/>
        </p:nvPicPr>
        <p:blipFill>
          <a:blip r:embed="rId4"/>
          <a:stretch>
            <a:fillRect/>
          </a:stretch>
        </p:blipFill>
        <p:spPr>
          <a:xfrm>
            <a:off x="3767424" y="4774535"/>
            <a:ext cx="4657143" cy="695238"/>
          </a:xfrm>
          <a:prstGeom prst="rect">
            <a:avLst/>
          </a:prstGeom>
        </p:spPr>
      </p:pic>
    </p:spTree>
    <p:extLst>
      <p:ext uri="{BB962C8B-B14F-4D97-AF65-F5344CB8AC3E}">
        <p14:creationId xmlns:p14="http://schemas.microsoft.com/office/powerpoint/2010/main" val="206951944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up)">
                                      <p:cBhvr>
                                        <p:cTn id="22" dur="500"/>
                                        <p:tgtEl>
                                          <p:spTgt spid="11"/>
                                        </p:tgtEl>
                                      </p:cBhvr>
                                    </p:animEffect>
                                  </p:childTnLst>
                                </p:cTn>
                              </p:par>
                            </p:childTnLst>
                          </p:cTn>
                        </p:par>
                        <p:par>
                          <p:cTn id="23" fill="hold">
                            <p:stCondLst>
                              <p:cond delay="500"/>
                            </p:stCondLst>
                            <p:childTnLst>
                              <p:par>
                                <p:cTn id="24" presetID="22" presetClass="entr" presetSubtype="8" fill="hold"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left)">
                                      <p:cBhvr>
                                        <p:cTn id="26" dur="500"/>
                                        <p:tgtEl>
                                          <p:spTgt spid="7"/>
                                        </p:tgtEl>
                                      </p:cBhvr>
                                    </p:animEffect>
                                  </p:childTnLst>
                                </p:cTn>
                              </p:par>
                            </p:childTnLst>
                          </p:cTn>
                        </p:par>
                        <p:par>
                          <p:cTn id="27" fill="hold">
                            <p:stCondLst>
                              <p:cond delay="1000"/>
                            </p:stCondLst>
                            <p:childTnLst>
                              <p:par>
                                <p:cTn id="28" presetID="22" presetClass="entr" presetSubtype="8" fill="hold"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ipe(left)">
                                      <p:cBhvr>
                                        <p:cTn id="3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2" grpId="0"/>
      <p:bldP spid="11"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BCE2F27-1948-4AAF-B7D2-B7B4F23C2784}"/>
              </a:ext>
            </a:extLst>
          </p:cNvPr>
          <p:cNvSpPr/>
          <p:nvPr/>
        </p:nvSpPr>
        <p:spPr>
          <a:xfrm>
            <a:off x="911214" y="1659682"/>
            <a:ext cx="10369571" cy="2535951"/>
          </a:xfrm>
          <a:prstGeom prst="rect">
            <a:avLst/>
          </a:prstGeom>
        </p:spPr>
        <p:txBody>
          <a:bodyPr wrap="square">
            <a:spAutoFit/>
            <a:scene3d>
              <a:camera prst="orthographicFront"/>
              <a:lightRig rig="threePt" dir="t"/>
            </a:scene3d>
            <a:sp3d contourW="12700"/>
          </a:bodyPr>
          <a:lstStyle/>
          <a:p>
            <a:pPr>
              <a:lnSpc>
                <a:spcPct val="150000"/>
              </a:lnSpc>
            </a:pPr>
            <a:r>
              <a:rPr lang="zh-CN" altLang="zh-CN" b="1" dirty="0"/>
              <a:t>（</a:t>
            </a:r>
            <a:r>
              <a:rPr lang="en-US" altLang="zh-CN" b="1" dirty="0"/>
              <a:t>5</a:t>
            </a:r>
            <a:r>
              <a:rPr lang="zh-CN" altLang="zh-CN" b="1" dirty="0"/>
              <a:t>）时间日期函数</a:t>
            </a:r>
            <a:endParaRPr lang="zh-CN" altLang="zh-CN" dirty="0"/>
          </a:p>
          <a:p>
            <a:pPr marL="538163">
              <a:lnSpc>
                <a:spcPct val="150000"/>
              </a:lnSpc>
            </a:pPr>
            <a:r>
              <a:rPr lang="en-US" altLang="zh-CN" dirty="0"/>
              <a:t>MySQL</a:t>
            </a:r>
            <a:r>
              <a:rPr lang="zh-CN" altLang="en-US" dirty="0"/>
              <a:t>还</a:t>
            </a:r>
            <a:r>
              <a:rPr lang="zh-CN" altLang="zh-CN" dirty="0"/>
              <a:t>为用户提供了丰富的时间和日期处理函数。</a:t>
            </a:r>
            <a:r>
              <a:rPr lang="zh-CN" altLang="en-US" dirty="0"/>
              <a:t>这些用于处理时间和日期的函数，根据功能可分为：</a:t>
            </a:r>
            <a:endParaRPr lang="en-US" altLang="zh-CN" dirty="0"/>
          </a:p>
          <a:p>
            <a:pPr marL="823913" indent="-285750">
              <a:lnSpc>
                <a:spcPct val="150000"/>
              </a:lnSpc>
              <a:buFont typeface="Arial" panose="020B0604020202020204" pitchFamily="34" charset="0"/>
              <a:buChar char="•"/>
            </a:pPr>
            <a:r>
              <a:rPr lang="zh-CN" altLang="zh-CN" dirty="0"/>
              <a:t>时间日期获取函数</a:t>
            </a:r>
            <a:endParaRPr lang="en-US" altLang="zh-CN" dirty="0"/>
          </a:p>
          <a:p>
            <a:pPr marL="823913" indent="-285750">
              <a:lnSpc>
                <a:spcPct val="150000"/>
              </a:lnSpc>
              <a:buFont typeface="Arial" panose="020B0604020202020204" pitchFamily="34" charset="0"/>
              <a:buChar char="•"/>
            </a:pPr>
            <a:r>
              <a:rPr lang="zh-CN" altLang="zh-CN" dirty="0"/>
              <a:t>时间日期格式化函数</a:t>
            </a:r>
            <a:endParaRPr lang="en-US" altLang="zh-CN" dirty="0"/>
          </a:p>
          <a:p>
            <a:pPr marL="823913" indent="-285750">
              <a:lnSpc>
                <a:spcPct val="150000"/>
              </a:lnSpc>
              <a:buFont typeface="Arial" panose="020B0604020202020204" pitchFamily="34" charset="0"/>
              <a:buChar char="•"/>
            </a:pPr>
            <a:r>
              <a:rPr lang="zh-CN" altLang="zh-CN" dirty="0"/>
              <a:t>时间日期提取函数</a:t>
            </a:r>
            <a:endParaRPr lang="en-US" altLang="zh-CN" dirty="0"/>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667718"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a:solidFill>
                  <a:srgbClr val="228EB0"/>
                </a:solidFill>
                <a:latin typeface="+mn-ea"/>
              </a:rPr>
              <a:t>1 </a:t>
            </a:r>
            <a:r>
              <a:rPr lang="zh-CN" altLang="en-US" sz="2800" b="1">
                <a:solidFill>
                  <a:srgbClr val="228EB0"/>
                </a:solidFill>
                <a:latin typeface="+mn-ea"/>
              </a:rPr>
              <a:t>系统内置函数</a:t>
            </a:r>
            <a:endParaRPr lang="zh-CN" altLang="en-US" sz="2800" b="1" dirty="0">
              <a:solidFill>
                <a:srgbClr val="228EB0"/>
              </a:solidFill>
              <a:latin typeface="+mn-ea"/>
            </a:endParaRPr>
          </a:p>
        </p:txBody>
      </p:sp>
    </p:spTree>
    <p:extLst>
      <p:ext uri="{BB962C8B-B14F-4D97-AF65-F5344CB8AC3E}">
        <p14:creationId xmlns:p14="http://schemas.microsoft.com/office/powerpoint/2010/main" val="89797178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2"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BCE2F27-1948-4AAF-B7D2-B7B4F23C2784}"/>
              </a:ext>
            </a:extLst>
          </p:cNvPr>
          <p:cNvSpPr/>
          <p:nvPr/>
        </p:nvSpPr>
        <p:spPr>
          <a:xfrm>
            <a:off x="911214" y="1620772"/>
            <a:ext cx="10369571" cy="873957"/>
          </a:xfrm>
          <a:prstGeom prst="rect">
            <a:avLst/>
          </a:prstGeom>
        </p:spPr>
        <p:txBody>
          <a:bodyPr wrap="square">
            <a:spAutoFit/>
            <a:scene3d>
              <a:camera prst="orthographicFront"/>
              <a:lightRig rig="threePt" dir="t"/>
            </a:scene3d>
            <a:sp3d contourW="12700"/>
          </a:bodyPr>
          <a:lstStyle/>
          <a:p>
            <a:pPr>
              <a:lnSpc>
                <a:spcPct val="150000"/>
              </a:lnSpc>
            </a:pPr>
            <a:r>
              <a:rPr lang="en-US" altLang="zh-CN"/>
              <a:t>1</a:t>
            </a:r>
            <a:r>
              <a:rPr lang="zh-CN" altLang="zh-CN"/>
              <a:t>）时间日期获取函数</a:t>
            </a:r>
          </a:p>
          <a:p>
            <a:pPr marL="357188">
              <a:lnSpc>
                <a:spcPct val="150000"/>
              </a:lnSpc>
            </a:pPr>
            <a:r>
              <a:rPr lang="zh-CN" altLang="zh-CN"/>
              <a:t>时间日期获取函数用于获取当前</a:t>
            </a:r>
            <a:r>
              <a:rPr lang="en-US" altLang="zh-CN"/>
              <a:t>MySQL</a:t>
            </a:r>
            <a:r>
              <a:rPr lang="zh-CN" altLang="zh-CN"/>
              <a:t>服务器的时间、日期或时间戳，常用函数如</a:t>
            </a:r>
            <a:r>
              <a:rPr lang="zh-CN" altLang="en-US"/>
              <a:t>下：</a:t>
            </a:r>
            <a:endParaRPr lang="en-US" altLang="zh-CN"/>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667718"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a:solidFill>
                  <a:srgbClr val="228EB0"/>
                </a:solidFill>
                <a:latin typeface="+mn-ea"/>
              </a:rPr>
              <a:t>1 </a:t>
            </a:r>
            <a:r>
              <a:rPr lang="zh-CN" altLang="en-US" sz="2800" b="1">
                <a:solidFill>
                  <a:srgbClr val="228EB0"/>
                </a:solidFill>
                <a:latin typeface="+mn-ea"/>
              </a:rPr>
              <a:t>系统内置函数</a:t>
            </a:r>
            <a:endParaRPr lang="zh-CN" altLang="en-US" sz="2800" b="1" dirty="0">
              <a:solidFill>
                <a:srgbClr val="228EB0"/>
              </a:solidFill>
              <a:latin typeface="+mn-ea"/>
            </a:endParaRPr>
          </a:p>
        </p:txBody>
      </p:sp>
      <p:graphicFrame>
        <p:nvGraphicFramePr>
          <p:cNvPr id="9" name="表格 8">
            <a:extLst>
              <a:ext uri="{FF2B5EF4-FFF2-40B4-BE49-F238E27FC236}">
                <a16:creationId xmlns:a16="http://schemas.microsoft.com/office/drawing/2014/main" id="{CA8829EE-7FFC-4EDA-981C-0E7D7EB96494}"/>
              </a:ext>
            </a:extLst>
          </p:cNvPr>
          <p:cNvGraphicFramePr>
            <a:graphicFrameLocks noGrp="1"/>
          </p:cNvGraphicFramePr>
          <p:nvPr>
            <p:extLst>
              <p:ext uri="{D42A27DB-BD31-4B8C-83A1-F6EECF244321}">
                <p14:modId xmlns:p14="http://schemas.microsoft.com/office/powerpoint/2010/main" val="3822092889"/>
              </p:ext>
            </p:extLst>
          </p:nvPr>
        </p:nvGraphicFramePr>
        <p:xfrm>
          <a:off x="1745871" y="2944867"/>
          <a:ext cx="8700256" cy="2107033"/>
        </p:xfrm>
        <a:graphic>
          <a:graphicData uri="http://schemas.openxmlformats.org/drawingml/2006/table">
            <a:tbl>
              <a:tblPr firstRow="1" firstCol="1" bandRow="1">
                <a:tableStyleId>{5A111915-BE36-4E01-A7E5-04B1672EAD32}</a:tableStyleId>
              </a:tblPr>
              <a:tblGrid>
                <a:gridCol w="3487250">
                  <a:extLst>
                    <a:ext uri="{9D8B030D-6E8A-4147-A177-3AD203B41FA5}">
                      <a16:colId xmlns:a16="http://schemas.microsoft.com/office/drawing/2014/main" val="2760790580"/>
                    </a:ext>
                  </a:extLst>
                </a:gridCol>
                <a:gridCol w="5213006">
                  <a:extLst>
                    <a:ext uri="{9D8B030D-6E8A-4147-A177-3AD203B41FA5}">
                      <a16:colId xmlns:a16="http://schemas.microsoft.com/office/drawing/2014/main" val="4151654533"/>
                    </a:ext>
                  </a:extLst>
                </a:gridCol>
              </a:tblGrid>
              <a:tr h="420925">
                <a:tc>
                  <a:txBody>
                    <a:bodyPr/>
                    <a:lstStyle/>
                    <a:p>
                      <a:pPr algn="ctr">
                        <a:lnSpc>
                          <a:spcPct val="125000"/>
                        </a:lnSpc>
                        <a:tabLst>
                          <a:tab pos="90170" algn="l"/>
                        </a:tabLst>
                      </a:pPr>
                      <a:r>
                        <a:rPr lang="zh-CN" altLang="en-US" sz="1800" b="1" kern="0">
                          <a:solidFill>
                            <a:schemeClr val="bg1"/>
                          </a:solidFill>
                          <a:effectLst/>
                          <a:latin typeface="+mn-lt"/>
                          <a:ea typeface="+mn-ea"/>
                          <a:cs typeface="+mn-cs"/>
                        </a:rPr>
                        <a:t>函数名</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tabLst>
                          <a:tab pos="90170" algn="l"/>
                        </a:tabLst>
                      </a:pPr>
                      <a:r>
                        <a:rPr lang="zh-CN" altLang="en-US" sz="1800" b="1" kern="0">
                          <a:solidFill>
                            <a:schemeClr val="bg1"/>
                          </a:solidFill>
                          <a:effectLst/>
                          <a:latin typeface="+mn-lt"/>
                          <a:ea typeface="+mn-ea"/>
                          <a:cs typeface="+mn-cs"/>
                        </a:rPr>
                        <a:t>函数作用</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96497045"/>
                  </a:ext>
                </a:extLst>
              </a:tr>
              <a:tr h="421527">
                <a:tc>
                  <a:txBody>
                    <a:bodyPr/>
                    <a:lstStyle/>
                    <a:p>
                      <a:pPr algn="ctr">
                        <a:lnSpc>
                          <a:spcPct val="125000"/>
                        </a:lnSpc>
                        <a:tabLst>
                          <a:tab pos="90170" algn="l"/>
                        </a:tabLst>
                      </a:pPr>
                      <a:r>
                        <a:rPr lang="en-US" sz="1800" b="0" kern="0">
                          <a:solidFill>
                            <a:schemeClr val="tx1"/>
                          </a:solidFill>
                          <a:effectLst/>
                          <a:latin typeface="+mn-ea"/>
                          <a:ea typeface="+mn-ea"/>
                          <a:cs typeface="Times New Roman" panose="02020603050405020304" pitchFamily="18" charset="0"/>
                        </a:rPr>
                        <a:t>NOW()</a:t>
                      </a:r>
                      <a:endParaRPr lang="zh-CN" altLang="en-US" sz="1800" b="0" kern="0">
                        <a:solidFill>
                          <a:schemeClr val="tx1"/>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25000"/>
                        </a:lnSpc>
                        <a:tabLst>
                          <a:tab pos="90170" algn="l"/>
                        </a:tabLst>
                      </a:pPr>
                      <a:r>
                        <a:rPr lang="zh-CN" altLang="en-US" sz="1800" b="0" kern="0">
                          <a:solidFill>
                            <a:schemeClr val="tx1"/>
                          </a:solidFill>
                          <a:effectLst/>
                          <a:latin typeface="+mn-ea"/>
                          <a:ea typeface="+mn-ea"/>
                          <a:cs typeface="Times New Roman" panose="02020603050405020304" pitchFamily="18" charset="0"/>
                        </a:rPr>
                        <a:t>获取</a:t>
                      </a:r>
                      <a:r>
                        <a:rPr lang="en-US" sz="1800" b="0" kern="0">
                          <a:solidFill>
                            <a:schemeClr val="tx1"/>
                          </a:solidFill>
                          <a:effectLst/>
                          <a:latin typeface="+mn-ea"/>
                          <a:ea typeface="+mn-ea"/>
                          <a:cs typeface="Times New Roman" panose="02020603050405020304" pitchFamily="18" charset="0"/>
                        </a:rPr>
                        <a:t>MySQL</a:t>
                      </a:r>
                      <a:r>
                        <a:rPr lang="zh-CN" altLang="en-US" sz="1800" b="0" kern="0">
                          <a:solidFill>
                            <a:schemeClr val="tx1"/>
                          </a:solidFill>
                          <a:effectLst/>
                          <a:latin typeface="+mn-ea"/>
                          <a:ea typeface="+mn-ea"/>
                          <a:cs typeface="Times New Roman" panose="02020603050405020304" pitchFamily="18" charset="0"/>
                        </a:rPr>
                        <a:t>服务器当前日期和时间并返回</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79869868"/>
                  </a:ext>
                </a:extLst>
              </a:tr>
              <a:tr h="421527">
                <a:tc>
                  <a:txBody>
                    <a:bodyPr/>
                    <a:lstStyle/>
                    <a:p>
                      <a:pPr algn="ctr">
                        <a:lnSpc>
                          <a:spcPct val="125000"/>
                        </a:lnSpc>
                        <a:tabLst>
                          <a:tab pos="90170" algn="l"/>
                        </a:tabLst>
                      </a:pPr>
                      <a:r>
                        <a:rPr lang="en-US" sz="1800" b="0" kern="0">
                          <a:solidFill>
                            <a:schemeClr val="tx1"/>
                          </a:solidFill>
                          <a:effectLst/>
                          <a:latin typeface="+mn-ea"/>
                          <a:ea typeface="+mn-ea"/>
                          <a:cs typeface="Times New Roman" panose="02020603050405020304" pitchFamily="18" charset="0"/>
                        </a:rPr>
                        <a:t>CURDATE()</a:t>
                      </a:r>
                      <a:endParaRPr lang="zh-CN" altLang="en-US" sz="1800" b="0" kern="0">
                        <a:solidFill>
                          <a:schemeClr val="tx1"/>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25000"/>
                        </a:lnSpc>
                        <a:tabLst>
                          <a:tab pos="90170" algn="l"/>
                        </a:tabLst>
                      </a:pPr>
                      <a:r>
                        <a:rPr lang="zh-CN" altLang="en-US" sz="1800" b="0" kern="0">
                          <a:solidFill>
                            <a:schemeClr val="tx1"/>
                          </a:solidFill>
                          <a:effectLst/>
                          <a:latin typeface="+mn-ea"/>
                          <a:ea typeface="+mn-ea"/>
                          <a:cs typeface="Times New Roman" panose="02020603050405020304" pitchFamily="18" charset="0"/>
                        </a:rPr>
                        <a:t>获取</a:t>
                      </a:r>
                      <a:r>
                        <a:rPr lang="en-US" sz="1800" b="0" kern="0">
                          <a:solidFill>
                            <a:schemeClr val="tx1"/>
                          </a:solidFill>
                          <a:effectLst/>
                          <a:latin typeface="+mn-ea"/>
                          <a:ea typeface="+mn-ea"/>
                          <a:cs typeface="Times New Roman" panose="02020603050405020304" pitchFamily="18" charset="0"/>
                        </a:rPr>
                        <a:t>MySQL</a:t>
                      </a:r>
                      <a:r>
                        <a:rPr lang="zh-CN" altLang="en-US" sz="1800" b="0" kern="0">
                          <a:solidFill>
                            <a:schemeClr val="tx1"/>
                          </a:solidFill>
                          <a:effectLst/>
                          <a:latin typeface="+mn-ea"/>
                          <a:ea typeface="+mn-ea"/>
                          <a:cs typeface="Times New Roman" panose="02020603050405020304" pitchFamily="18" charset="0"/>
                        </a:rPr>
                        <a:t>服务器当前日期并返回</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20409918"/>
                  </a:ext>
                </a:extLst>
              </a:tr>
              <a:tr h="421527">
                <a:tc>
                  <a:txBody>
                    <a:bodyPr/>
                    <a:lstStyle/>
                    <a:p>
                      <a:pPr algn="ctr">
                        <a:lnSpc>
                          <a:spcPct val="125000"/>
                        </a:lnSpc>
                        <a:tabLst>
                          <a:tab pos="90170" algn="l"/>
                        </a:tabLst>
                      </a:pPr>
                      <a:r>
                        <a:rPr lang="en-US" sz="1800" b="0" kern="0">
                          <a:solidFill>
                            <a:schemeClr val="tx1"/>
                          </a:solidFill>
                          <a:effectLst/>
                          <a:latin typeface="+mn-ea"/>
                          <a:ea typeface="+mn-ea"/>
                          <a:cs typeface="Times New Roman" panose="02020603050405020304" pitchFamily="18" charset="0"/>
                        </a:rPr>
                        <a:t>CURTIME()</a:t>
                      </a:r>
                      <a:endParaRPr lang="zh-CN" altLang="en-US" sz="1800" b="0" kern="0">
                        <a:solidFill>
                          <a:schemeClr val="tx1"/>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25000"/>
                        </a:lnSpc>
                        <a:tabLst>
                          <a:tab pos="90170" algn="l"/>
                        </a:tabLst>
                      </a:pPr>
                      <a:r>
                        <a:rPr lang="zh-CN" altLang="en-US" sz="1800" b="0" kern="0">
                          <a:solidFill>
                            <a:schemeClr val="tx1"/>
                          </a:solidFill>
                          <a:effectLst/>
                          <a:latin typeface="+mn-ea"/>
                          <a:ea typeface="+mn-ea"/>
                          <a:cs typeface="Times New Roman" panose="02020603050405020304" pitchFamily="18" charset="0"/>
                        </a:rPr>
                        <a:t>获取</a:t>
                      </a:r>
                      <a:r>
                        <a:rPr lang="en-US" sz="1800" b="0" kern="0">
                          <a:solidFill>
                            <a:schemeClr val="tx1"/>
                          </a:solidFill>
                          <a:effectLst/>
                          <a:latin typeface="+mn-ea"/>
                          <a:ea typeface="+mn-ea"/>
                          <a:cs typeface="Times New Roman" panose="02020603050405020304" pitchFamily="18" charset="0"/>
                        </a:rPr>
                        <a:t>MySQL</a:t>
                      </a:r>
                      <a:r>
                        <a:rPr lang="zh-CN" altLang="en-US" sz="1800" b="0" kern="0">
                          <a:solidFill>
                            <a:schemeClr val="tx1"/>
                          </a:solidFill>
                          <a:effectLst/>
                          <a:latin typeface="+mn-ea"/>
                          <a:ea typeface="+mn-ea"/>
                          <a:cs typeface="Times New Roman" panose="02020603050405020304" pitchFamily="18" charset="0"/>
                        </a:rPr>
                        <a:t>服务器当前时间并返回</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56380696"/>
                  </a:ext>
                </a:extLst>
              </a:tr>
              <a:tr h="421527">
                <a:tc>
                  <a:txBody>
                    <a:bodyPr/>
                    <a:lstStyle/>
                    <a:p>
                      <a:pPr algn="ctr">
                        <a:lnSpc>
                          <a:spcPct val="125000"/>
                        </a:lnSpc>
                        <a:tabLst>
                          <a:tab pos="90170" algn="l"/>
                        </a:tabLst>
                      </a:pPr>
                      <a:r>
                        <a:rPr lang="en-US" sz="1800" b="0" kern="0">
                          <a:solidFill>
                            <a:schemeClr val="tx1"/>
                          </a:solidFill>
                          <a:effectLst/>
                          <a:latin typeface="+mn-ea"/>
                          <a:ea typeface="+mn-ea"/>
                          <a:cs typeface="Times New Roman" panose="02020603050405020304" pitchFamily="18" charset="0"/>
                        </a:rPr>
                        <a:t>UNIX_TIMESTAMP()</a:t>
                      </a:r>
                      <a:endParaRPr lang="zh-CN" altLang="en-US" sz="1800" b="0" kern="0">
                        <a:solidFill>
                          <a:schemeClr val="tx1"/>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25000"/>
                        </a:lnSpc>
                        <a:tabLst>
                          <a:tab pos="90170" algn="l"/>
                        </a:tabLst>
                      </a:pPr>
                      <a:r>
                        <a:rPr lang="zh-CN" altLang="en-US" sz="1800" b="0" kern="0">
                          <a:solidFill>
                            <a:schemeClr val="tx1"/>
                          </a:solidFill>
                          <a:effectLst/>
                          <a:latin typeface="+mn-ea"/>
                          <a:ea typeface="+mn-ea"/>
                          <a:cs typeface="Times New Roman" panose="02020603050405020304" pitchFamily="18" charset="0"/>
                        </a:rPr>
                        <a:t>获取</a:t>
                      </a:r>
                      <a:r>
                        <a:rPr lang="en-US" sz="1800" b="0" kern="0">
                          <a:solidFill>
                            <a:schemeClr val="tx1"/>
                          </a:solidFill>
                          <a:effectLst/>
                          <a:latin typeface="+mn-ea"/>
                          <a:ea typeface="+mn-ea"/>
                          <a:cs typeface="Times New Roman" panose="02020603050405020304" pitchFamily="18" charset="0"/>
                        </a:rPr>
                        <a:t>MySQL</a:t>
                      </a:r>
                      <a:r>
                        <a:rPr lang="zh-CN" altLang="en-US" sz="1800" b="0" kern="0">
                          <a:solidFill>
                            <a:schemeClr val="tx1"/>
                          </a:solidFill>
                          <a:effectLst/>
                          <a:latin typeface="+mn-ea"/>
                          <a:ea typeface="+mn-ea"/>
                          <a:cs typeface="Times New Roman" panose="02020603050405020304" pitchFamily="18" charset="0"/>
                        </a:rPr>
                        <a:t>服务器当前</a:t>
                      </a:r>
                      <a:r>
                        <a:rPr lang="en-US" sz="1800" b="0" kern="0">
                          <a:solidFill>
                            <a:schemeClr val="tx1"/>
                          </a:solidFill>
                          <a:effectLst/>
                          <a:latin typeface="+mn-ea"/>
                          <a:ea typeface="+mn-ea"/>
                          <a:cs typeface="Times New Roman" panose="02020603050405020304" pitchFamily="18" charset="0"/>
                        </a:rPr>
                        <a:t>UNIX</a:t>
                      </a:r>
                      <a:r>
                        <a:rPr lang="zh-CN" altLang="en-US" sz="1800" b="0" kern="0">
                          <a:solidFill>
                            <a:schemeClr val="tx1"/>
                          </a:solidFill>
                          <a:effectLst/>
                          <a:latin typeface="+mn-ea"/>
                          <a:ea typeface="+mn-ea"/>
                          <a:cs typeface="Times New Roman" panose="02020603050405020304" pitchFamily="18" charset="0"/>
                        </a:rPr>
                        <a:t>时间戳并返回</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21520246"/>
                  </a:ext>
                </a:extLst>
              </a:tr>
            </a:tbl>
          </a:graphicData>
        </a:graphic>
      </p:graphicFrame>
    </p:spTree>
    <p:extLst>
      <p:ext uri="{BB962C8B-B14F-4D97-AF65-F5344CB8AC3E}">
        <p14:creationId xmlns:p14="http://schemas.microsoft.com/office/powerpoint/2010/main" val="267145788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left)">
                                      <p:cBhvr>
                                        <p:cTn id="2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2"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BCE2F27-1948-4AAF-B7D2-B7B4F23C2784}"/>
              </a:ext>
            </a:extLst>
          </p:cNvPr>
          <p:cNvSpPr/>
          <p:nvPr/>
        </p:nvSpPr>
        <p:spPr>
          <a:xfrm>
            <a:off x="911214" y="1693935"/>
            <a:ext cx="10369571" cy="458459"/>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a:t>【实例</a:t>
            </a:r>
            <a:r>
              <a:rPr lang="en-US" altLang="zh-CN" b="1"/>
              <a:t>10-18</a:t>
            </a:r>
            <a:r>
              <a:rPr lang="zh-CN" altLang="zh-CN" b="1"/>
              <a:t>】</a:t>
            </a:r>
            <a:r>
              <a:rPr lang="zh-CN" altLang="zh-CN"/>
              <a:t>：查看</a:t>
            </a:r>
            <a:r>
              <a:rPr lang="en-US" altLang="zh-CN"/>
              <a:t>MySQL</a:t>
            </a:r>
            <a:r>
              <a:rPr lang="zh-CN" altLang="zh-CN"/>
              <a:t>服务器的当前日期和时间</a:t>
            </a:r>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667718" cy="523220"/>
          </a:xfrm>
          <a:prstGeom prst="rect">
            <a:avLst/>
          </a:prstGeom>
          <a:noFill/>
        </p:spPr>
        <p:txBody>
          <a:bodyPr wrap="none" rtlCol="0">
            <a:spAutoFit/>
            <a:scene3d>
              <a:camera prst="orthographicFront"/>
              <a:lightRig rig="threePt" dir="t"/>
            </a:scene3d>
            <a:sp3d contourW="12700"/>
          </a:bodyPr>
          <a:lstStyle/>
          <a:p>
            <a:pPr lvl="0">
              <a:defRPr/>
            </a:pPr>
            <a:r>
              <a:rPr lang="en-US" altLang="zh-CN" sz="2800" b="1">
                <a:solidFill>
                  <a:srgbClr val="228EB0"/>
                </a:solidFill>
                <a:latin typeface="+mn-ea"/>
              </a:rPr>
              <a:t>1 </a:t>
            </a:r>
            <a:r>
              <a:rPr lang="zh-CN" altLang="en-US" sz="2800" b="1">
                <a:solidFill>
                  <a:srgbClr val="228EB0"/>
                </a:solidFill>
                <a:latin typeface="+mn-ea"/>
              </a:rPr>
              <a:t>系统内置函数</a:t>
            </a:r>
            <a:endParaRPr lang="zh-CN" altLang="en-US" sz="2800" b="1" dirty="0">
              <a:solidFill>
                <a:srgbClr val="228EB0"/>
              </a:solidFill>
              <a:latin typeface="+mn-ea"/>
            </a:endParaRPr>
          </a:p>
        </p:txBody>
      </p:sp>
      <p:pic>
        <p:nvPicPr>
          <p:cNvPr id="4" name="图片 3">
            <a:extLst>
              <a:ext uri="{FF2B5EF4-FFF2-40B4-BE49-F238E27FC236}">
                <a16:creationId xmlns:a16="http://schemas.microsoft.com/office/drawing/2014/main" id="{828ACC11-33B0-47A8-A31B-2FB7976B3F0E}"/>
              </a:ext>
            </a:extLst>
          </p:cNvPr>
          <p:cNvPicPr>
            <a:picLocks noChangeAspect="1"/>
          </p:cNvPicPr>
          <p:nvPr/>
        </p:nvPicPr>
        <p:blipFill>
          <a:blip r:embed="rId3"/>
          <a:stretch>
            <a:fillRect/>
          </a:stretch>
        </p:blipFill>
        <p:spPr>
          <a:xfrm>
            <a:off x="2600754" y="2707411"/>
            <a:ext cx="6990476" cy="657143"/>
          </a:xfrm>
          <a:prstGeom prst="rect">
            <a:avLst/>
          </a:prstGeom>
        </p:spPr>
      </p:pic>
      <p:pic>
        <p:nvPicPr>
          <p:cNvPr id="6" name="图片 5">
            <a:extLst>
              <a:ext uri="{FF2B5EF4-FFF2-40B4-BE49-F238E27FC236}">
                <a16:creationId xmlns:a16="http://schemas.microsoft.com/office/drawing/2014/main" id="{0EC1FF01-5F36-4672-A006-4C05A15553FC}"/>
              </a:ext>
            </a:extLst>
          </p:cNvPr>
          <p:cNvPicPr>
            <a:picLocks noChangeAspect="1"/>
          </p:cNvPicPr>
          <p:nvPr/>
        </p:nvPicPr>
        <p:blipFill>
          <a:blip r:embed="rId4"/>
          <a:stretch>
            <a:fillRect/>
          </a:stretch>
        </p:blipFill>
        <p:spPr>
          <a:xfrm>
            <a:off x="4438849" y="3786007"/>
            <a:ext cx="3314286" cy="666667"/>
          </a:xfrm>
          <a:prstGeom prst="rect">
            <a:avLst/>
          </a:prstGeom>
        </p:spPr>
      </p:pic>
    </p:spTree>
    <p:extLst>
      <p:ext uri="{BB962C8B-B14F-4D97-AF65-F5344CB8AC3E}">
        <p14:creationId xmlns:p14="http://schemas.microsoft.com/office/powerpoint/2010/main" val="30716276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childTnLst>
                          </p:cTn>
                        </p:par>
                        <p:par>
                          <p:cTn id="22" fill="hold">
                            <p:stCondLst>
                              <p:cond delay="2500"/>
                            </p:stCondLst>
                            <p:childTnLst>
                              <p:par>
                                <p:cTn id="23" presetID="22" presetClass="entr" presetSubtype="8"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left)">
                                      <p:cBhvr>
                                        <p:cTn id="2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2"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BCE2F27-1948-4AAF-B7D2-B7B4F23C2784}"/>
              </a:ext>
            </a:extLst>
          </p:cNvPr>
          <p:cNvSpPr/>
          <p:nvPr/>
        </p:nvSpPr>
        <p:spPr>
          <a:xfrm>
            <a:off x="832777" y="1931679"/>
            <a:ext cx="3749495" cy="2951449"/>
          </a:xfrm>
          <a:prstGeom prst="rect">
            <a:avLst/>
          </a:prstGeom>
        </p:spPr>
        <p:txBody>
          <a:bodyPr wrap="square">
            <a:spAutoFit/>
            <a:scene3d>
              <a:camera prst="orthographicFront"/>
              <a:lightRig rig="threePt" dir="t"/>
            </a:scene3d>
            <a:sp3d contourW="12700"/>
          </a:bodyPr>
          <a:lstStyle/>
          <a:p>
            <a:pPr>
              <a:lnSpc>
                <a:spcPct val="150000"/>
              </a:lnSpc>
            </a:pPr>
            <a:r>
              <a:rPr lang="en-US" altLang="zh-CN" dirty="0"/>
              <a:t>2</a:t>
            </a:r>
            <a:r>
              <a:rPr lang="zh-CN" altLang="zh-CN" dirty="0"/>
              <a:t>）时间日期格式化函数</a:t>
            </a:r>
          </a:p>
          <a:p>
            <a:pPr marL="357188" algn="just">
              <a:lnSpc>
                <a:spcPct val="150000"/>
              </a:lnSpc>
            </a:pPr>
            <a:r>
              <a:rPr lang="en-US" altLang="zh-CN" dirty="0"/>
              <a:t>MySQL</a:t>
            </a:r>
            <a:r>
              <a:rPr lang="zh-CN" altLang="zh-CN" dirty="0"/>
              <a:t>中如果需要得到指定格式的时间或日期，可以根据需求使用</a:t>
            </a:r>
            <a:r>
              <a:rPr lang="en-US" altLang="zh-CN" dirty="0"/>
              <a:t>FROM_UNIXTIME( )</a:t>
            </a:r>
            <a:r>
              <a:rPr lang="zh-CN" altLang="zh-CN" dirty="0"/>
              <a:t>函数配合适当的格式化字符对相关数据进行格式化。常用的格式化字符如</a:t>
            </a:r>
            <a:r>
              <a:rPr lang="zh-CN" altLang="en-US" dirty="0"/>
              <a:t>右表所示：</a:t>
            </a:r>
            <a:endParaRPr lang="en-US" altLang="zh-CN" dirty="0"/>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667718"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a:solidFill>
                  <a:srgbClr val="228EB0"/>
                </a:solidFill>
                <a:latin typeface="+mn-ea"/>
              </a:rPr>
              <a:t>1 </a:t>
            </a:r>
            <a:r>
              <a:rPr lang="zh-CN" altLang="en-US" sz="2800" b="1">
                <a:solidFill>
                  <a:srgbClr val="228EB0"/>
                </a:solidFill>
                <a:latin typeface="+mn-ea"/>
              </a:rPr>
              <a:t>系统内置函数</a:t>
            </a:r>
            <a:endParaRPr lang="zh-CN" altLang="en-US" sz="2800" b="1" dirty="0">
              <a:solidFill>
                <a:srgbClr val="228EB0"/>
              </a:solidFill>
              <a:latin typeface="+mn-ea"/>
            </a:endParaRPr>
          </a:p>
        </p:txBody>
      </p:sp>
      <p:graphicFrame>
        <p:nvGraphicFramePr>
          <p:cNvPr id="9" name="表格 8">
            <a:extLst>
              <a:ext uri="{FF2B5EF4-FFF2-40B4-BE49-F238E27FC236}">
                <a16:creationId xmlns:a16="http://schemas.microsoft.com/office/drawing/2014/main" id="{CA8829EE-7FFC-4EDA-981C-0E7D7EB96494}"/>
              </a:ext>
            </a:extLst>
          </p:cNvPr>
          <p:cNvGraphicFramePr>
            <a:graphicFrameLocks noGrp="1"/>
          </p:cNvGraphicFramePr>
          <p:nvPr>
            <p:extLst>
              <p:ext uri="{D42A27DB-BD31-4B8C-83A1-F6EECF244321}">
                <p14:modId xmlns:p14="http://schemas.microsoft.com/office/powerpoint/2010/main" val="1089003598"/>
              </p:ext>
            </p:extLst>
          </p:nvPr>
        </p:nvGraphicFramePr>
        <p:xfrm>
          <a:off x="4685458" y="1133944"/>
          <a:ext cx="7315202" cy="5427472"/>
        </p:xfrm>
        <a:graphic>
          <a:graphicData uri="http://schemas.openxmlformats.org/drawingml/2006/table">
            <a:tbl>
              <a:tblPr firstRow="1" firstCol="1" bandRow="1">
                <a:tableStyleId>{5A111915-BE36-4E01-A7E5-04B1672EAD32}</a:tableStyleId>
              </a:tblPr>
              <a:tblGrid>
                <a:gridCol w="752384">
                  <a:extLst>
                    <a:ext uri="{9D8B030D-6E8A-4147-A177-3AD203B41FA5}">
                      <a16:colId xmlns:a16="http://schemas.microsoft.com/office/drawing/2014/main" val="2466248365"/>
                    </a:ext>
                  </a:extLst>
                </a:gridCol>
                <a:gridCol w="752384">
                  <a:extLst>
                    <a:ext uri="{9D8B030D-6E8A-4147-A177-3AD203B41FA5}">
                      <a16:colId xmlns:a16="http://schemas.microsoft.com/office/drawing/2014/main" val="2760790580"/>
                    </a:ext>
                  </a:extLst>
                </a:gridCol>
                <a:gridCol w="5810434">
                  <a:extLst>
                    <a:ext uri="{9D8B030D-6E8A-4147-A177-3AD203B41FA5}">
                      <a16:colId xmlns:a16="http://schemas.microsoft.com/office/drawing/2014/main" val="4151654533"/>
                    </a:ext>
                  </a:extLst>
                </a:gridCol>
              </a:tblGrid>
              <a:tr h="339217">
                <a:tc>
                  <a:txBody>
                    <a:bodyPr/>
                    <a:lstStyle/>
                    <a:p>
                      <a:pPr algn="ctr">
                        <a:lnSpc>
                          <a:spcPct val="125000"/>
                        </a:lnSpc>
                        <a:tabLst>
                          <a:tab pos="90170" algn="l"/>
                        </a:tabLst>
                      </a:pPr>
                      <a:r>
                        <a:rPr lang="zh-CN" altLang="en-US" sz="1600" b="1" kern="0" dirty="0">
                          <a:solidFill>
                            <a:schemeClr val="bg1"/>
                          </a:solidFill>
                          <a:effectLst/>
                          <a:latin typeface="+mn-lt"/>
                          <a:ea typeface="+mn-ea"/>
                          <a:cs typeface="+mn-cs"/>
                        </a:rPr>
                        <a:t>类别</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tabLst>
                          <a:tab pos="90170" algn="l"/>
                        </a:tabLst>
                      </a:pPr>
                      <a:r>
                        <a:rPr lang="zh-CN" altLang="en-US" sz="1600" b="1" kern="0" dirty="0">
                          <a:solidFill>
                            <a:schemeClr val="bg1"/>
                          </a:solidFill>
                          <a:effectLst/>
                          <a:latin typeface="+mn-lt"/>
                          <a:ea typeface="+mn-ea"/>
                          <a:cs typeface="+mn-cs"/>
                        </a:rPr>
                        <a:t>字符</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tabLst>
                          <a:tab pos="90170" algn="l"/>
                        </a:tabLst>
                      </a:pPr>
                      <a:r>
                        <a:rPr lang="zh-CN" altLang="en-US" sz="1600" b="1" kern="0" dirty="0">
                          <a:solidFill>
                            <a:schemeClr val="bg1"/>
                          </a:solidFill>
                          <a:effectLst/>
                          <a:latin typeface="+mn-lt"/>
                          <a:ea typeface="+mn-ea"/>
                          <a:cs typeface="+mn-cs"/>
                        </a:rPr>
                        <a:t>字符作用</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96497045"/>
                  </a:ext>
                </a:extLst>
              </a:tr>
              <a:tr h="339217">
                <a:tc rowSpan="2">
                  <a:txBody>
                    <a:bodyPr/>
                    <a:lstStyle/>
                    <a:p>
                      <a:pPr algn="ctr">
                        <a:lnSpc>
                          <a:spcPct val="125000"/>
                        </a:lnSpc>
                        <a:tabLst>
                          <a:tab pos="90170" algn="l"/>
                        </a:tabLst>
                      </a:pPr>
                      <a:r>
                        <a:rPr lang="zh-CN" altLang="en-US" sz="1400" b="0" kern="0" dirty="0">
                          <a:solidFill>
                            <a:schemeClr val="tx1"/>
                          </a:solidFill>
                          <a:effectLst/>
                          <a:latin typeface="+mn-ea"/>
                          <a:ea typeface="+mn-ea"/>
                          <a:cs typeface="Times New Roman" panose="02020603050405020304" pitchFamily="18" charset="0"/>
                        </a:rPr>
                        <a:t>年份</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tabLst>
                          <a:tab pos="90170" algn="l"/>
                        </a:tabLst>
                      </a:pPr>
                      <a:r>
                        <a:rPr lang="en-US" sz="1400" b="0" kern="0">
                          <a:solidFill>
                            <a:schemeClr val="tx1"/>
                          </a:solidFill>
                          <a:effectLst/>
                          <a:latin typeface="+mn-ea"/>
                          <a:ea typeface="+mn-ea"/>
                          <a:cs typeface="Times New Roman" panose="02020603050405020304" pitchFamily="18" charset="0"/>
                        </a:rPr>
                        <a:t>%y</a:t>
                      </a:r>
                      <a:endParaRPr lang="zh-CN" altLang="en-US" sz="1400" b="0" kern="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25000"/>
                        </a:lnSpc>
                        <a:tabLst>
                          <a:tab pos="90170" algn="l"/>
                        </a:tabLst>
                      </a:pPr>
                      <a:r>
                        <a:rPr lang="zh-CN" altLang="en-US" sz="1400" b="0" kern="0" dirty="0">
                          <a:solidFill>
                            <a:schemeClr val="tx1"/>
                          </a:solidFill>
                          <a:effectLst/>
                          <a:latin typeface="+mn-ea"/>
                          <a:ea typeface="+mn-ea"/>
                          <a:cs typeface="Times New Roman" panose="02020603050405020304" pitchFamily="18" charset="0"/>
                        </a:rPr>
                        <a:t>将年份格式化为</a:t>
                      </a:r>
                      <a:r>
                        <a:rPr lang="en-US" sz="1400" b="0" kern="0" dirty="0">
                          <a:solidFill>
                            <a:schemeClr val="tx1"/>
                          </a:solidFill>
                          <a:effectLst/>
                          <a:latin typeface="+mn-ea"/>
                          <a:ea typeface="+mn-ea"/>
                          <a:cs typeface="Times New Roman" panose="02020603050405020304" pitchFamily="18" charset="0"/>
                        </a:rPr>
                        <a:t>2</a:t>
                      </a:r>
                      <a:r>
                        <a:rPr lang="zh-CN" altLang="en-US" sz="1400" b="0" kern="0" dirty="0">
                          <a:solidFill>
                            <a:schemeClr val="tx1"/>
                          </a:solidFill>
                          <a:effectLst/>
                          <a:latin typeface="+mn-ea"/>
                          <a:ea typeface="+mn-ea"/>
                          <a:cs typeface="Times New Roman" panose="02020603050405020304" pitchFamily="18" charset="0"/>
                        </a:rPr>
                        <a:t>位数字字符显示</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79869868"/>
                  </a:ext>
                </a:extLst>
              </a:tr>
              <a:tr h="339217">
                <a:tc vMerge="1">
                  <a:txBody>
                    <a:bodyPr/>
                    <a:lstStyle/>
                    <a:p>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tabLst>
                          <a:tab pos="90170" algn="l"/>
                        </a:tabLst>
                      </a:pPr>
                      <a:r>
                        <a:rPr lang="en-US" sz="1400" b="0" kern="0" dirty="0">
                          <a:solidFill>
                            <a:schemeClr val="tx1"/>
                          </a:solidFill>
                          <a:effectLst/>
                          <a:latin typeface="+mn-ea"/>
                          <a:ea typeface="+mn-ea"/>
                          <a:cs typeface="Times New Roman" panose="02020603050405020304" pitchFamily="18" charset="0"/>
                        </a:rPr>
                        <a:t>%Y</a:t>
                      </a:r>
                      <a:endParaRPr lang="zh-CN" altLang="en-US" sz="1400" b="0" kern="0" dirty="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25000"/>
                        </a:lnSpc>
                        <a:tabLst>
                          <a:tab pos="90170" algn="l"/>
                        </a:tabLst>
                      </a:pPr>
                      <a:r>
                        <a:rPr lang="zh-CN" altLang="en-US" sz="1400" b="0" kern="0">
                          <a:solidFill>
                            <a:schemeClr val="tx1"/>
                          </a:solidFill>
                          <a:effectLst/>
                          <a:latin typeface="+mn-ea"/>
                          <a:ea typeface="+mn-ea"/>
                          <a:cs typeface="Times New Roman" panose="02020603050405020304" pitchFamily="18" charset="0"/>
                        </a:rPr>
                        <a:t>将年份格式化为</a:t>
                      </a:r>
                      <a:r>
                        <a:rPr lang="en-US" sz="1400" b="0" kern="0">
                          <a:solidFill>
                            <a:schemeClr val="tx1"/>
                          </a:solidFill>
                          <a:effectLst/>
                          <a:latin typeface="+mn-ea"/>
                          <a:ea typeface="+mn-ea"/>
                          <a:cs typeface="Times New Roman" panose="02020603050405020304" pitchFamily="18" charset="0"/>
                        </a:rPr>
                        <a:t>4</a:t>
                      </a:r>
                      <a:r>
                        <a:rPr lang="zh-CN" altLang="en-US" sz="1400" b="0" kern="0">
                          <a:solidFill>
                            <a:schemeClr val="tx1"/>
                          </a:solidFill>
                          <a:effectLst/>
                          <a:latin typeface="+mn-ea"/>
                          <a:ea typeface="+mn-ea"/>
                          <a:cs typeface="Times New Roman" panose="02020603050405020304" pitchFamily="18" charset="0"/>
                        </a:rPr>
                        <a:t>位数字字符显示</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20409918"/>
                  </a:ext>
                </a:extLst>
              </a:tr>
              <a:tr h="339217">
                <a:tc rowSpan="3">
                  <a:txBody>
                    <a:bodyPr/>
                    <a:lstStyle/>
                    <a:p>
                      <a:pPr algn="ctr">
                        <a:lnSpc>
                          <a:spcPct val="125000"/>
                        </a:lnSpc>
                        <a:tabLst>
                          <a:tab pos="90170" algn="l"/>
                        </a:tabLst>
                      </a:pPr>
                      <a:r>
                        <a:rPr lang="zh-CN" altLang="en-US" sz="1400" b="0" kern="0">
                          <a:solidFill>
                            <a:schemeClr val="tx1"/>
                          </a:solidFill>
                          <a:effectLst/>
                          <a:latin typeface="+mn-ea"/>
                          <a:ea typeface="+mn-ea"/>
                          <a:cs typeface="Times New Roman" panose="02020603050405020304" pitchFamily="18" charset="0"/>
                        </a:rPr>
                        <a:t>月份</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tabLst>
                          <a:tab pos="90170" algn="l"/>
                        </a:tabLst>
                      </a:pPr>
                      <a:r>
                        <a:rPr lang="en-US" sz="1400" b="0" kern="0">
                          <a:solidFill>
                            <a:schemeClr val="tx1"/>
                          </a:solidFill>
                          <a:effectLst/>
                          <a:latin typeface="+mn-ea"/>
                          <a:ea typeface="+mn-ea"/>
                          <a:cs typeface="Times New Roman" panose="02020603050405020304" pitchFamily="18" charset="0"/>
                        </a:rPr>
                        <a:t>%c</a:t>
                      </a:r>
                      <a:endParaRPr lang="zh-CN" altLang="en-US" sz="1400" b="0" kern="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25000"/>
                        </a:lnSpc>
                        <a:tabLst>
                          <a:tab pos="90170" algn="l"/>
                        </a:tabLst>
                      </a:pPr>
                      <a:r>
                        <a:rPr lang="zh-CN" altLang="en-US" sz="1400" b="0" kern="0" dirty="0">
                          <a:solidFill>
                            <a:schemeClr val="tx1"/>
                          </a:solidFill>
                          <a:effectLst/>
                          <a:latin typeface="+mn-ea"/>
                          <a:ea typeface="+mn-ea"/>
                          <a:cs typeface="Times New Roman" panose="02020603050405020304" pitchFamily="18" charset="0"/>
                        </a:rPr>
                        <a:t>将月份格式化为无前导零的</a:t>
                      </a:r>
                      <a:r>
                        <a:rPr lang="en-US" sz="1400" b="0" kern="0" dirty="0">
                          <a:solidFill>
                            <a:schemeClr val="tx1"/>
                          </a:solidFill>
                          <a:effectLst/>
                          <a:latin typeface="+mn-ea"/>
                          <a:ea typeface="+mn-ea"/>
                          <a:cs typeface="Times New Roman" panose="02020603050405020304" pitchFamily="18" charset="0"/>
                        </a:rPr>
                        <a:t>1</a:t>
                      </a:r>
                      <a:r>
                        <a:rPr lang="zh-CN" altLang="en-US" sz="1400" b="0" kern="0" dirty="0">
                          <a:solidFill>
                            <a:schemeClr val="tx1"/>
                          </a:solidFill>
                          <a:effectLst/>
                          <a:latin typeface="+mn-ea"/>
                          <a:ea typeface="+mn-ea"/>
                          <a:cs typeface="Times New Roman" panose="02020603050405020304" pitchFamily="18" charset="0"/>
                        </a:rPr>
                        <a:t>位或</a:t>
                      </a:r>
                      <a:r>
                        <a:rPr lang="en-US" sz="1400" b="0" kern="0" dirty="0">
                          <a:solidFill>
                            <a:schemeClr val="tx1"/>
                          </a:solidFill>
                          <a:effectLst/>
                          <a:latin typeface="+mn-ea"/>
                          <a:ea typeface="+mn-ea"/>
                          <a:cs typeface="Times New Roman" panose="02020603050405020304" pitchFamily="18" charset="0"/>
                        </a:rPr>
                        <a:t>2</a:t>
                      </a:r>
                      <a:r>
                        <a:rPr lang="zh-CN" altLang="en-US" sz="1400" b="0" kern="0" dirty="0">
                          <a:solidFill>
                            <a:schemeClr val="tx1"/>
                          </a:solidFill>
                          <a:effectLst/>
                          <a:latin typeface="+mn-ea"/>
                          <a:ea typeface="+mn-ea"/>
                          <a:cs typeface="Times New Roman" panose="02020603050405020304" pitchFamily="18" charset="0"/>
                        </a:rPr>
                        <a:t>位数字字符显示</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56380696"/>
                  </a:ext>
                </a:extLst>
              </a:tr>
              <a:tr h="339217">
                <a:tc vMerge="1">
                  <a:txBody>
                    <a:bodyPr/>
                    <a:lstStyle/>
                    <a:p>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tabLst>
                          <a:tab pos="90170" algn="l"/>
                        </a:tabLst>
                      </a:pPr>
                      <a:r>
                        <a:rPr lang="en-US" sz="1400" b="0" kern="0">
                          <a:solidFill>
                            <a:schemeClr val="tx1"/>
                          </a:solidFill>
                          <a:effectLst/>
                          <a:latin typeface="+mn-ea"/>
                          <a:ea typeface="+mn-ea"/>
                          <a:cs typeface="Times New Roman" panose="02020603050405020304" pitchFamily="18" charset="0"/>
                        </a:rPr>
                        <a:t>%m</a:t>
                      </a:r>
                      <a:endParaRPr lang="zh-CN" altLang="en-US" sz="1400" b="0" kern="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25000"/>
                        </a:lnSpc>
                        <a:tabLst>
                          <a:tab pos="90170" algn="l"/>
                        </a:tabLst>
                      </a:pPr>
                      <a:r>
                        <a:rPr lang="zh-CN" altLang="en-US" sz="1400" b="0" kern="0" dirty="0">
                          <a:solidFill>
                            <a:schemeClr val="tx1"/>
                          </a:solidFill>
                          <a:effectLst/>
                          <a:latin typeface="+mn-ea"/>
                          <a:ea typeface="+mn-ea"/>
                          <a:cs typeface="Times New Roman" panose="02020603050405020304" pitchFamily="18" charset="0"/>
                        </a:rPr>
                        <a:t>将月份格式化为</a:t>
                      </a:r>
                      <a:r>
                        <a:rPr lang="en-US" sz="1400" b="0" kern="0" dirty="0">
                          <a:solidFill>
                            <a:schemeClr val="tx1"/>
                          </a:solidFill>
                          <a:effectLst/>
                          <a:latin typeface="+mn-ea"/>
                          <a:ea typeface="+mn-ea"/>
                          <a:cs typeface="Times New Roman" panose="02020603050405020304" pitchFamily="18" charset="0"/>
                        </a:rPr>
                        <a:t>2</a:t>
                      </a:r>
                      <a:r>
                        <a:rPr lang="zh-CN" altLang="en-US" sz="1400" b="0" kern="0" dirty="0">
                          <a:solidFill>
                            <a:schemeClr val="tx1"/>
                          </a:solidFill>
                          <a:effectLst/>
                          <a:latin typeface="+mn-ea"/>
                          <a:ea typeface="+mn-ea"/>
                          <a:cs typeface="Times New Roman" panose="02020603050405020304" pitchFamily="18" charset="0"/>
                        </a:rPr>
                        <a:t>位数字字符，不足两位的在左侧用</a:t>
                      </a:r>
                      <a:r>
                        <a:rPr lang="en-US" sz="1400" b="0" kern="0" dirty="0">
                          <a:solidFill>
                            <a:schemeClr val="tx1"/>
                          </a:solidFill>
                          <a:effectLst/>
                          <a:latin typeface="+mn-ea"/>
                          <a:ea typeface="+mn-ea"/>
                          <a:cs typeface="Times New Roman" panose="02020603050405020304" pitchFamily="18" charset="0"/>
                        </a:rPr>
                        <a:t>0</a:t>
                      </a:r>
                      <a:r>
                        <a:rPr lang="zh-CN" altLang="en-US" sz="1400" b="0" kern="0" dirty="0">
                          <a:solidFill>
                            <a:schemeClr val="tx1"/>
                          </a:solidFill>
                          <a:effectLst/>
                          <a:latin typeface="+mn-ea"/>
                          <a:ea typeface="+mn-ea"/>
                          <a:cs typeface="Times New Roman" panose="02020603050405020304" pitchFamily="18" charset="0"/>
                        </a:rPr>
                        <a:t>填充</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21520246"/>
                  </a:ext>
                </a:extLst>
              </a:tr>
              <a:tr h="339217">
                <a:tc vMerge="1">
                  <a:txBody>
                    <a:bodyPr/>
                    <a:lstStyle/>
                    <a:p>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tabLst>
                          <a:tab pos="90170" algn="l"/>
                        </a:tabLst>
                      </a:pPr>
                      <a:r>
                        <a:rPr lang="en-US" sz="1400" b="0" kern="0">
                          <a:solidFill>
                            <a:schemeClr val="tx1"/>
                          </a:solidFill>
                          <a:effectLst/>
                          <a:latin typeface="+mn-ea"/>
                          <a:ea typeface="+mn-ea"/>
                          <a:cs typeface="Times New Roman" panose="02020603050405020304" pitchFamily="18" charset="0"/>
                        </a:rPr>
                        <a:t>%M</a:t>
                      </a:r>
                      <a:endParaRPr lang="zh-CN" altLang="en-US" sz="1400" b="0" kern="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25000"/>
                        </a:lnSpc>
                        <a:tabLst>
                          <a:tab pos="90170" algn="l"/>
                        </a:tabLst>
                      </a:pPr>
                      <a:r>
                        <a:rPr lang="zh-CN" altLang="en-US" sz="1400" b="0" kern="0" dirty="0">
                          <a:solidFill>
                            <a:schemeClr val="tx1"/>
                          </a:solidFill>
                          <a:effectLst/>
                          <a:latin typeface="+mn-ea"/>
                          <a:ea typeface="+mn-ea"/>
                          <a:cs typeface="Times New Roman" panose="02020603050405020304" pitchFamily="18" charset="0"/>
                        </a:rPr>
                        <a:t>将月份格式化为完整的英文文本显示</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16478204"/>
                  </a:ext>
                </a:extLst>
              </a:tr>
              <a:tr h="339217">
                <a:tc rowSpan="2">
                  <a:txBody>
                    <a:bodyPr/>
                    <a:lstStyle/>
                    <a:p>
                      <a:pPr algn="ctr">
                        <a:lnSpc>
                          <a:spcPct val="125000"/>
                        </a:lnSpc>
                        <a:tabLst>
                          <a:tab pos="90170" algn="l"/>
                        </a:tabLst>
                      </a:pPr>
                      <a:r>
                        <a:rPr lang="zh-CN" altLang="en-US" sz="1400" b="0" kern="0">
                          <a:solidFill>
                            <a:schemeClr val="tx1"/>
                          </a:solidFill>
                          <a:effectLst/>
                          <a:latin typeface="+mn-ea"/>
                          <a:ea typeface="+mn-ea"/>
                          <a:cs typeface="Times New Roman" panose="02020603050405020304" pitchFamily="18" charset="0"/>
                        </a:rPr>
                        <a:t>星期</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tabLst>
                          <a:tab pos="90170" algn="l"/>
                        </a:tabLst>
                      </a:pPr>
                      <a:r>
                        <a:rPr lang="en-US" sz="1400" b="0" kern="0">
                          <a:solidFill>
                            <a:schemeClr val="tx1"/>
                          </a:solidFill>
                          <a:effectLst/>
                          <a:latin typeface="+mn-ea"/>
                          <a:ea typeface="+mn-ea"/>
                          <a:cs typeface="Times New Roman" panose="02020603050405020304" pitchFamily="18" charset="0"/>
                        </a:rPr>
                        <a:t>%w</a:t>
                      </a:r>
                      <a:endParaRPr lang="zh-CN" altLang="en-US" sz="1400" b="0" kern="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25000"/>
                        </a:lnSpc>
                        <a:tabLst>
                          <a:tab pos="90170" algn="l"/>
                        </a:tabLst>
                      </a:pPr>
                      <a:r>
                        <a:rPr lang="zh-CN" altLang="en-US" sz="1400" b="0" kern="0" dirty="0">
                          <a:solidFill>
                            <a:schemeClr val="tx1"/>
                          </a:solidFill>
                          <a:effectLst/>
                          <a:latin typeface="+mn-ea"/>
                          <a:ea typeface="+mn-ea"/>
                          <a:cs typeface="Times New Roman" panose="02020603050405020304" pitchFamily="18" charset="0"/>
                        </a:rPr>
                        <a:t>将星期格式化为数字字符显示，</a:t>
                      </a:r>
                      <a:r>
                        <a:rPr lang="en-US" sz="1400" b="0" kern="0" dirty="0">
                          <a:solidFill>
                            <a:schemeClr val="tx1"/>
                          </a:solidFill>
                          <a:effectLst/>
                          <a:latin typeface="+mn-ea"/>
                          <a:ea typeface="+mn-ea"/>
                          <a:cs typeface="Times New Roman" panose="02020603050405020304" pitchFamily="18" charset="0"/>
                        </a:rPr>
                        <a:t>0</a:t>
                      </a:r>
                      <a:r>
                        <a:rPr lang="zh-CN" altLang="en-US" sz="1400" b="0" kern="0" dirty="0">
                          <a:solidFill>
                            <a:schemeClr val="tx1"/>
                          </a:solidFill>
                          <a:effectLst/>
                          <a:latin typeface="+mn-ea"/>
                          <a:ea typeface="+mn-ea"/>
                          <a:cs typeface="Times New Roman" panose="02020603050405020304" pitchFamily="18" charset="0"/>
                        </a:rPr>
                        <a:t>为星期日，</a:t>
                      </a:r>
                      <a:r>
                        <a:rPr lang="en-US" sz="1400" b="0" kern="0" dirty="0">
                          <a:solidFill>
                            <a:schemeClr val="tx1"/>
                          </a:solidFill>
                          <a:effectLst/>
                          <a:latin typeface="+mn-ea"/>
                          <a:ea typeface="+mn-ea"/>
                          <a:cs typeface="Times New Roman" panose="02020603050405020304" pitchFamily="18" charset="0"/>
                        </a:rPr>
                        <a:t>6</a:t>
                      </a:r>
                      <a:r>
                        <a:rPr lang="zh-CN" altLang="en-US" sz="1400" b="0" kern="0" dirty="0">
                          <a:solidFill>
                            <a:schemeClr val="tx1"/>
                          </a:solidFill>
                          <a:effectLst/>
                          <a:latin typeface="+mn-ea"/>
                          <a:ea typeface="+mn-ea"/>
                          <a:cs typeface="Times New Roman" panose="02020603050405020304" pitchFamily="18" charset="0"/>
                        </a:rPr>
                        <a:t>为星期六</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16744324"/>
                  </a:ext>
                </a:extLst>
              </a:tr>
              <a:tr h="339217">
                <a:tc vMerge="1">
                  <a:txBody>
                    <a:bodyPr/>
                    <a:lstStyle/>
                    <a:p>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tabLst>
                          <a:tab pos="90170" algn="l"/>
                        </a:tabLst>
                      </a:pPr>
                      <a:r>
                        <a:rPr lang="en-US" sz="1400" b="0" kern="0">
                          <a:solidFill>
                            <a:schemeClr val="tx1"/>
                          </a:solidFill>
                          <a:effectLst/>
                          <a:latin typeface="+mn-ea"/>
                          <a:ea typeface="+mn-ea"/>
                          <a:cs typeface="Times New Roman" panose="02020603050405020304" pitchFamily="18" charset="0"/>
                        </a:rPr>
                        <a:t>%W</a:t>
                      </a:r>
                      <a:endParaRPr lang="zh-CN" altLang="en-US" sz="1400" b="0" kern="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25000"/>
                        </a:lnSpc>
                        <a:tabLst>
                          <a:tab pos="90170" algn="l"/>
                        </a:tabLst>
                      </a:pPr>
                      <a:r>
                        <a:rPr lang="zh-CN" altLang="en-US" sz="1400" b="0" kern="0" dirty="0">
                          <a:solidFill>
                            <a:schemeClr val="tx1"/>
                          </a:solidFill>
                          <a:effectLst/>
                          <a:latin typeface="+mn-ea"/>
                          <a:ea typeface="+mn-ea"/>
                          <a:cs typeface="Times New Roman" panose="02020603050405020304" pitchFamily="18" charset="0"/>
                        </a:rPr>
                        <a:t>将星期格式化为完整的英文文本显示</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98396513"/>
                  </a:ext>
                </a:extLst>
              </a:tr>
              <a:tr h="339217">
                <a:tc rowSpan="2">
                  <a:txBody>
                    <a:bodyPr/>
                    <a:lstStyle/>
                    <a:p>
                      <a:pPr algn="ctr">
                        <a:lnSpc>
                          <a:spcPct val="125000"/>
                        </a:lnSpc>
                        <a:tabLst>
                          <a:tab pos="90170" algn="l"/>
                        </a:tabLst>
                      </a:pPr>
                      <a:r>
                        <a:rPr lang="zh-CN" altLang="en-US" sz="1400" b="0" kern="0">
                          <a:solidFill>
                            <a:schemeClr val="tx1"/>
                          </a:solidFill>
                          <a:effectLst/>
                          <a:latin typeface="+mn-ea"/>
                          <a:ea typeface="+mn-ea"/>
                          <a:cs typeface="Times New Roman" panose="02020603050405020304" pitchFamily="18" charset="0"/>
                        </a:rPr>
                        <a:t>日期</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tabLst>
                          <a:tab pos="90170" algn="l"/>
                        </a:tabLst>
                      </a:pPr>
                      <a:r>
                        <a:rPr lang="en-US" sz="1400" b="0" kern="0">
                          <a:solidFill>
                            <a:schemeClr val="tx1"/>
                          </a:solidFill>
                          <a:effectLst/>
                          <a:latin typeface="+mn-ea"/>
                          <a:ea typeface="+mn-ea"/>
                          <a:cs typeface="Times New Roman" panose="02020603050405020304" pitchFamily="18" charset="0"/>
                        </a:rPr>
                        <a:t>%d</a:t>
                      </a:r>
                      <a:endParaRPr lang="zh-CN" altLang="en-US" sz="1400" b="0" kern="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25000"/>
                        </a:lnSpc>
                        <a:tabLst>
                          <a:tab pos="90170" algn="l"/>
                        </a:tabLst>
                      </a:pPr>
                      <a:r>
                        <a:rPr lang="zh-CN" altLang="en-US" sz="1400" b="0" kern="0" dirty="0">
                          <a:solidFill>
                            <a:schemeClr val="tx1"/>
                          </a:solidFill>
                          <a:effectLst/>
                          <a:latin typeface="+mn-ea"/>
                          <a:ea typeface="+mn-ea"/>
                          <a:cs typeface="Times New Roman" panose="02020603050405020304" pitchFamily="18" charset="0"/>
                        </a:rPr>
                        <a:t>将日期格式化为无前导零的</a:t>
                      </a:r>
                      <a:r>
                        <a:rPr lang="en-US" sz="1400" b="0" kern="0" dirty="0">
                          <a:solidFill>
                            <a:schemeClr val="tx1"/>
                          </a:solidFill>
                          <a:effectLst/>
                          <a:latin typeface="+mn-ea"/>
                          <a:ea typeface="+mn-ea"/>
                          <a:cs typeface="Times New Roman" panose="02020603050405020304" pitchFamily="18" charset="0"/>
                        </a:rPr>
                        <a:t>1</a:t>
                      </a:r>
                      <a:r>
                        <a:rPr lang="zh-CN" altLang="en-US" sz="1400" b="0" kern="0" dirty="0">
                          <a:solidFill>
                            <a:schemeClr val="tx1"/>
                          </a:solidFill>
                          <a:effectLst/>
                          <a:latin typeface="+mn-ea"/>
                          <a:ea typeface="+mn-ea"/>
                          <a:cs typeface="Times New Roman" panose="02020603050405020304" pitchFamily="18" charset="0"/>
                        </a:rPr>
                        <a:t>位或</a:t>
                      </a:r>
                      <a:r>
                        <a:rPr lang="en-US" sz="1400" b="0" kern="0" dirty="0">
                          <a:solidFill>
                            <a:schemeClr val="tx1"/>
                          </a:solidFill>
                          <a:effectLst/>
                          <a:latin typeface="+mn-ea"/>
                          <a:ea typeface="+mn-ea"/>
                          <a:cs typeface="Times New Roman" panose="02020603050405020304" pitchFamily="18" charset="0"/>
                        </a:rPr>
                        <a:t>2</a:t>
                      </a:r>
                      <a:r>
                        <a:rPr lang="zh-CN" altLang="en-US" sz="1400" b="0" kern="0" dirty="0">
                          <a:solidFill>
                            <a:schemeClr val="tx1"/>
                          </a:solidFill>
                          <a:effectLst/>
                          <a:latin typeface="+mn-ea"/>
                          <a:ea typeface="+mn-ea"/>
                          <a:cs typeface="Times New Roman" panose="02020603050405020304" pitchFamily="18" charset="0"/>
                        </a:rPr>
                        <a:t>位数字字符显示</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86554457"/>
                  </a:ext>
                </a:extLst>
              </a:tr>
              <a:tr h="339217">
                <a:tc vMerge="1">
                  <a:txBody>
                    <a:bodyPr/>
                    <a:lstStyle/>
                    <a:p>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tabLst>
                          <a:tab pos="90170" algn="l"/>
                        </a:tabLst>
                      </a:pPr>
                      <a:r>
                        <a:rPr lang="en-US" sz="1400" b="0" kern="0">
                          <a:solidFill>
                            <a:schemeClr val="tx1"/>
                          </a:solidFill>
                          <a:effectLst/>
                          <a:latin typeface="+mn-ea"/>
                          <a:ea typeface="+mn-ea"/>
                          <a:cs typeface="Times New Roman" panose="02020603050405020304" pitchFamily="18" charset="0"/>
                        </a:rPr>
                        <a:t>%e</a:t>
                      </a:r>
                      <a:endParaRPr lang="zh-CN" altLang="en-US" sz="1400" b="0" kern="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25000"/>
                        </a:lnSpc>
                        <a:tabLst>
                          <a:tab pos="90170" algn="l"/>
                        </a:tabLst>
                      </a:pPr>
                      <a:r>
                        <a:rPr lang="zh-CN" altLang="en-US" sz="1400" b="0" kern="0" dirty="0">
                          <a:solidFill>
                            <a:schemeClr val="tx1"/>
                          </a:solidFill>
                          <a:effectLst/>
                          <a:latin typeface="+mn-ea"/>
                          <a:ea typeface="+mn-ea"/>
                          <a:cs typeface="Times New Roman" panose="02020603050405020304" pitchFamily="18" charset="0"/>
                        </a:rPr>
                        <a:t>将日期格式化为</a:t>
                      </a:r>
                      <a:r>
                        <a:rPr lang="en-US" sz="1400" b="0" kern="0" dirty="0">
                          <a:solidFill>
                            <a:schemeClr val="tx1"/>
                          </a:solidFill>
                          <a:effectLst/>
                          <a:latin typeface="+mn-ea"/>
                          <a:ea typeface="+mn-ea"/>
                          <a:cs typeface="Times New Roman" panose="02020603050405020304" pitchFamily="18" charset="0"/>
                        </a:rPr>
                        <a:t>2</a:t>
                      </a:r>
                      <a:r>
                        <a:rPr lang="zh-CN" altLang="en-US" sz="1400" b="0" kern="0" dirty="0">
                          <a:solidFill>
                            <a:schemeClr val="tx1"/>
                          </a:solidFill>
                          <a:effectLst/>
                          <a:latin typeface="+mn-ea"/>
                          <a:ea typeface="+mn-ea"/>
                          <a:cs typeface="Times New Roman" panose="02020603050405020304" pitchFamily="18" charset="0"/>
                        </a:rPr>
                        <a:t>位数字字符，不足两位的在左侧用</a:t>
                      </a:r>
                      <a:r>
                        <a:rPr lang="en-US" sz="1400" b="0" kern="0" dirty="0">
                          <a:solidFill>
                            <a:schemeClr val="tx1"/>
                          </a:solidFill>
                          <a:effectLst/>
                          <a:latin typeface="+mn-ea"/>
                          <a:ea typeface="+mn-ea"/>
                          <a:cs typeface="Times New Roman" panose="02020603050405020304" pitchFamily="18" charset="0"/>
                        </a:rPr>
                        <a:t>0</a:t>
                      </a:r>
                      <a:r>
                        <a:rPr lang="zh-CN" altLang="en-US" sz="1400" b="0" kern="0" dirty="0">
                          <a:solidFill>
                            <a:schemeClr val="tx1"/>
                          </a:solidFill>
                          <a:effectLst/>
                          <a:latin typeface="+mn-ea"/>
                          <a:ea typeface="+mn-ea"/>
                          <a:cs typeface="Times New Roman" panose="02020603050405020304" pitchFamily="18" charset="0"/>
                        </a:rPr>
                        <a:t>填充</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43814959"/>
                  </a:ext>
                </a:extLst>
              </a:tr>
              <a:tr h="339217">
                <a:tc rowSpan="6">
                  <a:txBody>
                    <a:bodyPr/>
                    <a:lstStyle/>
                    <a:p>
                      <a:pPr algn="ctr">
                        <a:lnSpc>
                          <a:spcPct val="125000"/>
                        </a:lnSpc>
                        <a:tabLst>
                          <a:tab pos="90170" algn="l"/>
                        </a:tabLst>
                      </a:pPr>
                      <a:r>
                        <a:rPr lang="zh-CN" altLang="en-US" sz="1400" b="0" kern="0">
                          <a:solidFill>
                            <a:schemeClr val="tx1"/>
                          </a:solidFill>
                          <a:effectLst/>
                          <a:latin typeface="+mn-ea"/>
                          <a:ea typeface="+mn-ea"/>
                          <a:cs typeface="Times New Roman" panose="02020603050405020304" pitchFamily="18" charset="0"/>
                        </a:rPr>
                        <a:t>时间</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tabLst>
                          <a:tab pos="90170" algn="l"/>
                        </a:tabLst>
                      </a:pPr>
                      <a:r>
                        <a:rPr lang="en-US" sz="1400" b="0" kern="0">
                          <a:solidFill>
                            <a:schemeClr val="tx1"/>
                          </a:solidFill>
                          <a:effectLst/>
                          <a:latin typeface="+mn-ea"/>
                          <a:ea typeface="+mn-ea"/>
                          <a:cs typeface="Times New Roman" panose="02020603050405020304" pitchFamily="18" charset="0"/>
                        </a:rPr>
                        <a:t>%h</a:t>
                      </a:r>
                      <a:endParaRPr lang="zh-CN" altLang="en-US" sz="1400" b="0" kern="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25000"/>
                        </a:lnSpc>
                        <a:tabLst>
                          <a:tab pos="90170" algn="l"/>
                        </a:tabLst>
                      </a:pPr>
                      <a:r>
                        <a:rPr lang="zh-CN" altLang="en-US" sz="1400" b="0" kern="0" dirty="0">
                          <a:solidFill>
                            <a:schemeClr val="tx1"/>
                          </a:solidFill>
                          <a:effectLst/>
                          <a:latin typeface="+mn-ea"/>
                          <a:ea typeface="+mn-ea"/>
                          <a:cs typeface="Times New Roman" panose="02020603050405020304" pitchFamily="18" charset="0"/>
                        </a:rPr>
                        <a:t>以</a:t>
                      </a:r>
                      <a:r>
                        <a:rPr lang="en-US" sz="1400" b="0" kern="0" dirty="0">
                          <a:solidFill>
                            <a:schemeClr val="tx1"/>
                          </a:solidFill>
                          <a:effectLst/>
                          <a:latin typeface="+mn-ea"/>
                          <a:ea typeface="+mn-ea"/>
                          <a:cs typeface="Times New Roman" panose="02020603050405020304" pitchFamily="18" charset="0"/>
                        </a:rPr>
                        <a:t>12</a:t>
                      </a:r>
                      <a:r>
                        <a:rPr lang="zh-CN" altLang="en-US" sz="1400" b="0" kern="0" dirty="0">
                          <a:solidFill>
                            <a:schemeClr val="tx1"/>
                          </a:solidFill>
                          <a:effectLst/>
                          <a:latin typeface="+mn-ea"/>
                          <a:ea typeface="+mn-ea"/>
                          <a:cs typeface="Times New Roman" panose="02020603050405020304" pitchFamily="18" charset="0"/>
                        </a:rPr>
                        <a:t>小时制将小时格式化为对应的</a:t>
                      </a:r>
                      <a:r>
                        <a:rPr lang="en-US" sz="1400" b="0" kern="0" dirty="0">
                          <a:solidFill>
                            <a:schemeClr val="tx1"/>
                          </a:solidFill>
                          <a:effectLst/>
                          <a:latin typeface="+mn-ea"/>
                          <a:ea typeface="+mn-ea"/>
                          <a:cs typeface="Times New Roman" panose="02020603050405020304" pitchFamily="18" charset="0"/>
                        </a:rPr>
                        <a:t>2</a:t>
                      </a:r>
                      <a:r>
                        <a:rPr lang="zh-CN" altLang="en-US" sz="1400" b="0" kern="0" dirty="0">
                          <a:solidFill>
                            <a:schemeClr val="tx1"/>
                          </a:solidFill>
                          <a:effectLst/>
                          <a:latin typeface="+mn-ea"/>
                          <a:ea typeface="+mn-ea"/>
                          <a:cs typeface="Times New Roman" panose="02020603050405020304" pitchFamily="18" charset="0"/>
                        </a:rPr>
                        <a:t>位数字，不足两位的在左侧用</a:t>
                      </a:r>
                      <a:r>
                        <a:rPr lang="en-US" sz="1400" b="0" kern="0" dirty="0">
                          <a:solidFill>
                            <a:schemeClr val="tx1"/>
                          </a:solidFill>
                          <a:effectLst/>
                          <a:latin typeface="+mn-ea"/>
                          <a:ea typeface="+mn-ea"/>
                          <a:cs typeface="Times New Roman" panose="02020603050405020304" pitchFamily="18" charset="0"/>
                        </a:rPr>
                        <a:t>0</a:t>
                      </a:r>
                      <a:r>
                        <a:rPr lang="zh-CN" altLang="en-US" sz="1400" b="0" kern="0" dirty="0">
                          <a:solidFill>
                            <a:schemeClr val="tx1"/>
                          </a:solidFill>
                          <a:effectLst/>
                          <a:latin typeface="+mn-ea"/>
                          <a:ea typeface="+mn-ea"/>
                          <a:cs typeface="Times New Roman" panose="02020603050405020304" pitchFamily="18" charset="0"/>
                        </a:rPr>
                        <a:t>填充</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94326878"/>
                  </a:ext>
                </a:extLst>
              </a:tr>
              <a:tr h="339217">
                <a:tc vMerge="1">
                  <a:txBody>
                    <a:bodyPr/>
                    <a:lstStyle/>
                    <a:p>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tabLst>
                          <a:tab pos="90170" algn="l"/>
                        </a:tabLst>
                      </a:pPr>
                      <a:r>
                        <a:rPr lang="en-US" sz="1400" b="0" kern="0">
                          <a:solidFill>
                            <a:schemeClr val="tx1"/>
                          </a:solidFill>
                          <a:effectLst/>
                          <a:latin typeface="+mn-ea"/>
                          <a:ea typeface="+mn-ea"/>
                          <a:cs typeface="Times New Roman" panose="02020603050405020304" pitchFamily="18" charset="0"/>
                        </a:rPr>
                        <a:t>%H</a:t>
                      </a:r>
                      <a:endParaRPr lang="zh-CN" altLang="en-US" sz="1400" b="0" kern="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25000"/>
                        </a:lnSpc>
                        <a:tabLst>
                          <a:tab pos="90170" algn="l"/>
                        </a:tabLst>
                      </a:pPr>
                      <a:r>
                        <a:rPr lang="zh-CN" altLang="en-US" sz="1400" b="0" kern="0" dirty="0">
                          <a:solidFill>
                            <a:schemeClr val="tx1"/>
                          </a:solidFill>
                          <a:effectLst/>
                          <a:latin typeface="+mn-ea"/>
                          <a:ea typeface="+mn-ea"/>
                          <a:cs typeface="Times New Roman" panose="02020603050405020304" pitchFamily="18" charset="0"/>
                        </a:rPr>
                        <a:t>以</a:t>
                      </a:r>
                      <a:r>
                        <a:rPr lang="en-US" sz="1400" b="0" kern="0" dirty="0">
                          <a:solidFill>
                            <a:schemeClr val="tx1"/>
                          </a:solidFill>
                          <a:effectLst/>
                          <a:latin typeface="+mn-ea"/>
                          <a:ea typeface="+mn-ea"/>
                          <a:cs typeface="Times New Roman" panose="02020603050405020304" pitchFamily="18" charset="0"/>
                        </a:rPr>
                        <a:t>12</a:t>
                      </a:r>
                      <a:r>
                        <a:rPr lang="zh-CN" altLang="en-US" sz="1400" b="0" kern="0" dirty="0">
                          <a:solidFill>
                            <a:schemeClr val="tx1"/>
                          </a:solidFill>
                          <a:effectLst/>
                          <a:latin typeface="+mn-ea"/>
                          <a:ea typeface="+mn-ea"/>
                          <a:cs typeface="Times New Roman" panose="02020603050405020304" pitchFamily="18" charset="0"/>
                        </a:rPr>
                        <a:t>小时制将小时格式化为对应的</a:t>
                      </a:r>
                      <a:r>
                        <a:rPr lang="en-US" sz="1400" b="0" kern="0" dirty="0">
                          <a:solidFill>
                            <a:schemeClr val="tx1"/>
                          </a:solidFill>
                          <a:effectLst/>
                          <a:latin typeface="+mn-ea"/>
                          <a:ea typeface="+mn-ea"/>
                          <a:cs typeface="Times New Roman" panose="02020603050405020304" pitchFamily="18" charset="0"/>
                        </a:rPr>
                        <a:t>2</a:t>
                      </a:r>
                      <a:r>
                        <a:rPr lang="zh-CN" altLang="en-US" sz="1400" b="0" kern="0" dirty="0">
                          <a:solidFill>
                            <a:schemeClr val="tx1"/>
                          </a:solidFill>
                          <a:effectLst/>
                          <a:latin typeface="+mn-ea"/>
                          <a:ea typeface="+mn-ea"/>
                          <a:cs typeface="Times New Roman" panose="02020603050405020304" pitchFamily="18" charset="0"/>
                        </a:rPr>
                        <a:t>位数字，不足两位的在左侧用</a:t>
                      </a:r>
                      <a:r>
                        <a:rPr lang="en-US" sz="1400" b="0" kern="0" dirty="0">
                          <a:solidFill>
                            <a:schemeClr val="tx1"/>
                          </a:solidFill>
                          <a:effectLst/>
                          <a:latin typeface="+mn-ea"/>
                          <a:ea typeface="+mn-ea"/>
                          <a:cs typeface="Times New Roman" panose="02020603050405020304" pitchFamily="18" charset="0"/>
                        </a:rPr>
                        <a:t>0</a:t>
                      </a:r>
                      <a:r>
                        <a:rPr lang="zh-CN" altLang="en-US" sz="1400" b="0" kern="0" dirty="0">
                          <a:solidFill>
                            <a:schemeClr val="tx1"/>
                          </a:solidFill>
                          <a:effectLst/>
                          <a:latin typeface="+mn-ea"/>
                          <a:ea typeface="+mn-ea"/>
                          <a:cs typeface="Times New Roman" panose="02020603050405020304" pitchFamily="18" charset="0"/>
                        </a:rPr>
                        <a:t>填充</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68847267"/>
                  </a:ext>
                </a:extLst>
              </a:tr>
              <a:tr h="339217">
                <a:tc vMerge="1">
                  <a:txBody>
                    <a:bodyPr/>
                    <a:lstStyle/>
                    <a:p>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tabLst>
                          <a:tab pos="90170" algn="l"/>
                        </a:tabLst>
                      </a:pPr>
                      <a:r>
                        <a:rPr lang="en-US" sz="1400" b="0" kern="0">
                          <a:solidFill>
                            <a:schemeClr val="tx1"/>
                          </a:solidFill>
                          <a:effectLst/>
                          <a:latin typeface="+mn-ea"/>
                          <a:ea typeface="+mn-ea"/>
                          <a:cs typeface="Times New Roman" panose="02020603050405020304" pitchFamily="18" charset="0"/>
                        </a:rPr>
                        <a:t>%I</a:t>
                      </a:r>
                      <a:endParaRPr lang="zh-CN" altLang="en-US" sz="1400" b="0" kern="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25000"/>
                        </a:lnSpc>
                        <a:tabLst>
                          <a:tab pos="90170" algn="l"/>
                        </a:tabLst>
                      </a:pPr>
                      <a:r>
                        <a:rPr lang="zh-CN" altLang="en-US" sz="1400" b="0" kern="0" dirty="0">
                          <a:solidFill>
                            <a:schemeClr val="tx1"/>
                          </a:solidFill>
                          <a:effectLst/>
                          <a:latin typeface="+mn-ea"/>
                          <a:ea typeface="+mn-ea"/>
                          <a:cs typeface="Times New Roman" panose="02020603050405020304" pitchFamily="18" charset="0"/>
                        </a:rPr>
                        <a:t>作用与</a:t>
                      </a:r>
                      <a:r>
                        <a:rPr lang="en-US" sz="1400" b="0" kern="0" dirty="0">
                          <a:solidFill>
                            <a:schemeClr val="tx1"/>
                          </a:solidFill>
                          <a:effectLst/>
                          <a:latin typeface="+mn-ea"/>
                          <a:ea typeface="+mn-ea"/>
                          <a:cs typeface="Times New Roman" panose="02020603050405020304" pitchFamily="18" charset="0"/>
                        </a:rPr>
                        <a:t>%h</a:t>
                      </a:r>
                      <a:r>
                        <a:rPr lang="zh-CN" altLang="en-US" sz="1400" b="0" kern="0" dirty="0">
                          <a:solidFill>
                            <a:schemeClr val="tx1"/>
                          </a:solidFill>
                          <a:effectLst/>
                          <a:latin typeface="+mn-ea"/>
                          <a:ea typeface="+mn-ea"/>
                          <a:cs typeface="Times New Roman" panose="02020603050405020304" pitchFamily="18" charset="0"/>
                        </a:rPr>
                        <a:t>相同</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95921956"/>
                  </a:ext>
                </a:extLst>
              </a:tr>
              <a:tr h="339217">
                <a:tc vMerge="1">
                  <a:txBody>
                    <a:bodyPr/>
                    <a:lstStyle/>
                    <a:p>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tabLst>
                          <a:tab pos="90170" algn="l"/>
                        </a:tabLst>
                      </a:pPr>
                      <a:r>
                        <a:rPr lang="en-US" sz="1400" b="0" kern="0">
                          <a:solidFill>
                            <a:schemeClr val="tx1"/>
                          </a:solidFill>
                          <a:effectLst/>
                          <a:latin typeface="+mn-ea"/>
                          <a:ea typeface="+mn-ea"/>
                          <a:cs typeface="Times New Roman" panose="02020603050405020304" pitchFamily="18" charset="0"/>
                        </a:rPr>
                        <a:t>%i</a:t>
                      </a:r>
                      <a:endParaRPr lang="zh-CN" altLang="en-US" sz="1400" b="0" kern="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25000"/>
                        </a:lnSpc>
                        <a:tabLst>
                          <a:tab pos="90170" algn="l"/>
                        </a:tabLst>
                      </a:pPr>
                      <a:r>
                        <a:rPr lang="zh-CN" altLang="en-US" sz="1400" b="0" kern="0" dirty="0">
                          <a:solidFill>
                            <a:schemeClr val="tx1"/>
                          </a:solidFill>
                          <a:effectLst/>
                          <a:latin typeface="+mn-ea"/>
                          <a:ea typeface="+mn-ea"/>
                          <a:cs typeface="Times New Roman" panose="02020603050405020304" pitchFamily="18" charset="0"/>
                        </a:rPr>
                        <a:t>将分钟格式化为</a:t>
                      </a:r>
                      <a:r>
                        <a:rPr lang="en-US" sz="1400" b="0" kern="0" dirty="0">
                          <a:solidFill>
                            <a:schemeClr val="tx1"/>
                          </a:solidFill>
                          <a:effectLst/>
                          <a:latin typeface="+mn-ea"/>
                          <a:ea typeface="+mn-ea"/>
                          <a:cs typeface="Times New Roman" panose="02020603050405020304" pitchFamily="18" charset="0"/>
                        </a:rPr>
                        <a:t>2</a:t>
                      </a:r>
                      <a:r>
                        <a:rPr lang="zh-CN" altLang="en-US" sz="1400" b="0" kern="0" dirty="0">
                          <a:solidFill>
                            <a:schemeClr val="tx1"/>
                          </a:solidFill>
                          <a:effectLst/>
                          <a:latin typeface="+mn-ea"/>
                          <a:ea typeface="+mn-ea"/>
                          <a:cs typeface="Times New Roman" panose="02020603050405020304" pitchFamily="18" charset="0"/>
                        </a:rPr>
                        <a:t>位数字字符，不足两位的在左侧用</a:t>
                      </a:r>
                      <a:r>
                        <a:rPr lang="en-US" sz="1400" b="0" kern="0" dirty="0">
                          <a:solidFill>
                            <a:schemeClr val="tx1"/>
                          </a:solidFill>
                          <a:effectLst/>
                          <a:latin typeface="+mn-ea"/>
                          <a:ea typeface="+mn-ea"/>
                          <a:cs typeface="Times New Roman" panose="02020603050405020304" pitchFamily="18" charset="0"/>
                        </a:rPr>
                        <a:t>0</a:t>
                      </a:r>
                      <a:r>
                        <a:rPr lang="zh-CN" altLang="en-US" sz="1400" b="0" kern="0" dirty="0">
                          <a:solidFill>
                            <a:schemeClr val="tx1"/>
                          </a:solidFill>
                          <a:effectLst/>
                          <a:latin typeface="+mn-ea"/>
                          <a:ea typeface="+mn-ea"/>
                          <a:cs typeface="Times New Roman" panose="02020603050405020304" pitchFamily="18" charset="0"/>
                        </a:rPr>
                        <a:t>填充</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86907444"/>
                  </a:ext>
                </a:extLst>
              </a:tr>
              <a:tr h="339217">
                <a:tc vMerge="1">
                  <a:txBody>
                    <a:bodyPr/>
                    <a:lstStyle/>
                    <a:p>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tabLst>
                          <a:tab pos="90170" algn="l"/>
                        </a:tabLst>
                      </a:pPr>
                      <a:r>
                        <a:rPr lang="en-US" sz="1400" b="0" kern="0">
                          <a:solidFill>
                            <a:schemeClr val="tx1"/>
                          </a:solidFill>
                          <a:effectLst/>
                          <a:latin typeface="+mn-ea"/>
                          <a:ea typeface="+mn-ea"/>
                          <a:cs typeface="Times New Roman" panose="02020603050405020304" pitchFamily="18" charset="0"/>
                        </a:rPr>
                        <a:t>%s</a:t>
                      </a:r>
                      <a:endParaRPr lang="zh-CN" altLang="en-US" sz="1400" b="0" kern="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25000"/>
                        </a:lnSpc>
                        <a:tabLst>
                          <a:tab pos="90170" algn="l"/>
                        </a:tabLst>
                      </a:pPr>
                      <a:r>
                        <a:rPr lang="zh-CN" altLang="en-US" sz="1400" b="0" kern="0" dirty="0">
                          <a:solidFill>
                            <a:schemeClr val="tx1"/>
                          </a:solidFill>
                          <a:effectLst/>
                          <a:latin typeface="+mn-ea"/>
                          <a:ea typeface="+mn-ea"/>
                          <a:cs typeface="Times New Roman" panose="02020603050405020304" pitchFamily="18" charset="0"/>
                        </a:rPr>
                        <a:t>将秒数格式化为</a:t>
                      </a:r>
                      <a:r>
                        <a:rPr lang="en-US" sz="1400" b="0" kern="0" dirty="0">
                          <a:solidFill>
                            <a:schemeClr val="tx1"/>
                          </a:solidFill>
                          <a:effectLst/>
                          <a:latin typeface="+mn-ea"/>
                          <a:ea typeface="+mn-ea"/>
                          <a:cs typeface="Times New Roman" panose="02020603050405020304" pitchFamily="18" charset="0"/>
                        </a:rPr>
                        <a:t>2</a:t>
                      </a:r>
                      <a:r>
                        <a:rPr lang="zh-CN" altLang="en-US" sz="1400" b="0" kern="0" dirty="0">
                          <a:solidFill>
                            <a:schemeClr val="tx1"/>
                          </a:solidFill>
                          <a:effectLst/>
                          <a:latin typeface="+mn-ea"/>
                          <a:ea typeface="+mn-ea"/>
                          <a:cs typeface="Times New Roman" panose="02020603050405020304" pitchFamily="18" charset="0"/>
                        </a:rPr>
                        <a:t>位数字字符，不足两位的在左侧用</a:t>
                      </a:r>
                      <a:r>
                        <a:rPr lang="en-US" sz="1400" b="0" kern="0" dirty="0">
                          <a:solidFill>
                            <a:schemeClr val="tx1"/>
                          </a:solidFill>
                          <a:effectLst/>
                          <a:latin typeface="+mn-ea"/>
                          <a:ea typeface="+mn-ea"/>
                          <a:cs typeface="Times New Roman" panose="02020603050405020304" pitchFamily="18" charset="0"/>
                        </a:rPr>
                        <a:t>0</a:t>
                      </a:r>
                      <a:r>
                        <a:rPr lang="zh-CN" altLang="en-US" sz="1400" b="0" kern="0" dirty="0">
                          <a:solidFill>
                            <a:schemeClr val="tx1"/>
                          </a:solidFill>
                          <a:effectLst/>
                          <a:latin typeface="+mn-ea"/>
                          <a:ea typeface="+mn-ea"/>
                          <a:cs typeface="Times New Roman" panose="02020603050405020304" pitchFamily="18" charset="0"/>
                        </a:rPr>
                        <a:t>填充</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98352"/>
                  </a:ext>
                </a:extLst>
              </a:tr>
              <a:tr h="339217">
                <a:tc vMerge="1">
                  <a:txBody>
                    <a:bodyPr/>
                    <a:lstStyle/>
                    <a:p>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tabLst>
                          <a:tab pos="90170" algn="l"/>
                        </a:tabLst>
                      </a:pPr>
                      <a:r>
                        <a:rPr lang="en-US" sz="1400" b="0" kern="0">
                          <a:solidFill>
                            <a:schemeClr val="tx1"/>
                          </a:solidFill>
                          <a:effectLst/>
                          <a:latin typeface="+mn-ea"/>
                          <a:ea typeface="+mn-ea"/>
                          <a:cs typeface="Times New Roman" panose="02020603050405020304" pitchFamily="18" charset="0"/>
                        </a:rPr>
                        <a:t>%S</a:t>
                      </a:r>
                      <a:endParaRPr lang="zh-CN" altLang="en-US" sz="1400" b="0" kern="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25000"/>
                        </a:lnSpc>
                        <a:tabLst>
                          <a:tab pos="90170" algn="l"/>
                        </a:tabLst>
                      </a:pPr>
                      <a:r>
                        <a:rPr lang="zh-CN" altLang="en-US" sz="1400" b="0" kern="0" dirty="0">
                          <a:solidFill>
                            <a:schemeClr val="tx1"/>
                          </a:solidFill>
                          <a:effectLst/>
                          <a:latin typeface="+mn-ea"/>
                          <a:ea typeface="+mn-ea"/>
                          <a:cs typeface="Times New Roman" panose="02020603050405020304" pitchFamily="18" charset="0"/>
                        </a:rPr>
                        <a:t>作用与</a:t>
                      </a:r>
                      <a:r>
                        <a:rPr lang="en-US" sz="1400" b="0" kern="0" dirty="0">
                          <a:solidFill>
                            <a:schemeClr val="tx1"/>
                          </a:solidFill>
                          <a:effectLst/>
                          <a:latin typeface="+mn-ea"/>
                          <a:ea typeface="+mn-ea"/>
                          <a:cs typeface="Times New Roman" panose="02020603050405020304" pitchFamily="18" charset="0"/>
                        </a:rPr>
                        <a:t>%s</a:t>
                      </a:r>
                      <a:r>
                        <a:rPr lang="zh-CN" altLang="en-US" sz="1400" b="0" kern="0" dirty="0">
                          <a:solidFill>
                            <a:schemeClr val="tx1"/>
                          </a:solidFill>
                          <a:effectLst/>
                          <a:latin typeface="+mn-ea"/>
                          <a:ea typeface="+mn-ea"/>
                          <a:cs typeface="Times New Roman" panose="02020603050405020304" pitchFamily="18" charset="0"/>
                        </a:rPr>
                        <a:t>相同</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14471749"/>
                  </a:ext>
                </a:extLst>
              </a:tr>
            </a:tbl>
          </a:graphicData>
        </a:graphic>
      </p:graphicFrame>
    </p:spTree>
    <p:extLst>
      <p:ext uri="{BB962C8B-B14F-4D97-AF65-F5344CB8AC3E}">
        <p14:creationId xmlns:p14="http://schemas.microsoft.com/office/powerpoint/2010/main" val="17535455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left)">
                                      <p:cBhvr>
                                        <p:cTn id="2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2"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BCE2F27-1948-4AAF-B7D2-B7B4F23C2784}"/>
              </a:ext>
            </a:extLst>
          </p:cNvPr>
          <p:cNvSpPr/>
          <p:nvPr/>
        </p:nvSpPr>
        <p:spPr>
          <a:xfrm>
            <a:off x="911214" y="1642055"/>
            <a:ext cx="10369571" cy="873957"/>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a:t>【实例</a:t>
            </a:r>
            <a:r>
              <a:rPr lang="en-US" altLang="zh-CN" b="1"/>
              <a:t>10-19</a:t>
            </a:r>
            <a:r>
              <a:rPr lang="zh-CN" altLang="zh-CN" b="1"/>
              <a:t>】</a:t>
            </a:r>
            <a:r>
              <a:rPr lang="zh-CN" altLang="zh-CN"/>
              <a:t>：将</a:t>
            </a:r>
            <a:r>
              <a:rPr lang="en-US" altLang="zh-CN">
                <a:effectLst>
                  <a:outerShdw blurRad="50800" dist="50800" dir="5400000" sx="1000" sy="1000" algn="ctr">
                    <a:srgbClr val="000000"/>
                  </a:outerShdw>
                </a:effectLst>
              </a:rPr>
              <a:t>MySQL</a:t>
            </a:r>
            <a:r>
              <a:rPr lang="zh-CN" altLang="zh-CN"/>
              <a:t>服务器的当前日期和时间格式化为“</a:t>
            </a:r>
            <a:r>
              <a:rPr lang="en-US" altLang="zh-CN"/>
              <a:t>XXXX</a:t>
            </a:r>
            <a:r>
              <a:rPr lang="zh-CN" altLang="zh-CN"/>
              <a:t>年</a:t>
            </a:r>
            <a:r>
              <a:rPr lang="en-US" altLang="zh-CN"/>
              <a:t>XX</a:t>
            </a:r>
            <a:r>
              <a:rPr lang="zh-CN" altLang="zh-CN"/>
              <a:t>月</a:t>
            </a:r>
            <a:r>
              <a:rPr lang="en-US" altLang="zh-CN"/>
              <a:t>XX</a:t>
            </a:r>
            <a:r>
              <a:rPr lang="zh-CN" altLang="zh-CN"/>
              <a:t>日，星期</a:t>
            </a:r>
            <a:r>
              <a:rPr lang="en-US" altLang="zh-CN"/>
              <a:t>X</a:t>
            </a:r>
            <a:r>
              <a:rPr lang="zh-CN" altLang="zh-CN"/>
              <a:t>，</a:t>
            </a:r>
            <a:r>
              <a:rPr lang="en-US" altLang="zh-CN"/>
              <a:t>XX</a:t>
            </a:r>
            <a:r>
              <a:rPr lang="zh-CN" altLang="zh-CN"/>
              <a:t>时</a:t>
            </a:r>
            <a:r>
              <a:rPr lang="en-US" altLang="zh-CN"/>
              <a:t>XX</a:t>
            </a:r>
            <a:r>
              <a:rPr lang="zh-CN" altLang="zh-CN"/>
              <a:t>分</a:t>
            </a:r>
            <a:r>
              <a:rPr lang="en-US" altLang="zh-CN"/>
              <a:t>XX</a:t>
            </a:r>
            <a:r>
              <a:rPr lang="zh-CN" altLang="zh-CN"/>
              <a:t>秒”的格式后返回</a:t>
            </a:r>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667718" cy="523220"/>
          </a:xfrm>
          <a:prstGeom prst="rect">
            <a:avLst/>
          </a:prstGeom>
          <a:noFill/>
        </p:spPr>
        <p:txBody>
          <a:bodyPr wrap="none" rtlCol="0">
            <a:spAutoFit/>
            <a:scene3d>
              <a:camera prst="orthographicFront"/>
              <a:lightRig rig="threePt" dir="t"/>
            </a:scene3d>
            <a:sp3d contourW="12700"/>
          </a:bodyPr>
          <a:lstStyle/>
          <a:p>
            <a:pPr lvl="0">
              <a:defRPr/>
            </a:pPr>
            <a:r>
              <a:rPr lang="en-US" altLang="zh-CN" sz="2800" b="1">
                <a:solidFill>
                  <a:srgbClr val="228EB0"/>
                </a:solidFill>
                <a:latin typeface="+mn-ea"/>
              </a:rPr>
              <a:t>1 </a:t>
            </a:r>
            <a:r>
              <a:rPr lang="zh-CN" altLang="en-US" sz="2800" b="1">
                <a:solidFill>
                  <a:srgbClr val="228EB0"/>
                </a:solidFill>
                <a:latin typeface="+mn-ea"/>
              </a:rPr>
              <a:t>系统内置函数</a:t>
            </a:r>
            <a:endParaRPr lang="zh-CN" altLang="en-US" sz="2800" b="1" dirty="0">
              <a:solidFill>
                <a:srgbClr val="228EB0"/>
              </a:solidFill>
              <a:latin typeface="+mn-ea"/>
            </a:endParaRPr>
          </a:p>
        </p:txBody>
      </p:sp>
      <p:pic>
        <p:nvPicPr>
          <p:cNvPr id="3" name="图片 2">
            <a:extLst>
              <a:ext uri="{FF2B5EF4-FFF2-40B4-BE49-F238E27FC236}">
                <a16:creationId xmlns:a16="http://schemas.microsoft.com/office/drawing/2014/main" id="{63B3F04B-DCF5-4C1D-B858-330221A1CE98}"/>
              </a:ext>
            </a:extLst>
          </p:cNvPr>
          <p:cNvPicPr>
            <a:picLocks noChangeAspect="1"/>
          </p:cNvPicPr>
          <p:nvPr/>
        </p:nvPicPr>
        <p:blipFill>
          <a:blip r:embed="rId3"/>
          <a:stretch>
            <a:fillRect/>
          </a:stretch>
        </p:blipFill>
        <p:spPr>
          <a:xfrm>
            <a:off x="2662665" y="2847269"/>
            <a:ext cx="6866667" cy="1695238"/>
          </a:xfrm>
          <a:prstGeom prst="rect">
            <a:avLst/>
          </a:prstGeom>
        </p:spPr>
      </p:pic>
      <p:pic>
        <p:nvPicPr>
          <p:cNvPr id="5" name="图片 4">
            <a:extLst>
              <a:ext uri="{FF2B5EF4-FFF2-40B4-BE49-F238E27FC236}">
                <a16:creationId xmlns:a16="http://schemas.microsoft.com/office/drawing/2014/main" id="{982901C3-25ED-4BBD-BD15-B1B3676D419D}"/>
              </a:ext>
            </a:extLst>
          </p:cNvPr>
          <p:cNvPicPr>
            <a:picLocks noChangeAspect="1"/>
          </p:cNvPicPr>
          <p:nvPr/>
        </p:nvPicPr>
        <p:blipFill>
          <a:blip r:embed="rId4"/>
          <a:stretch>
            <a:fillRect/>
          </a:stretch>
        </p:blipFill>
        <p:spPr>
          <a:xfrm>
            <a:off x="3848379" y="4873764"/>
            <a:ext cx="4495238" cy="695238"/>
          </a:xfrm>
          <a:prstGeom prst="rect">
            <a:avLst/>
          </a:prstGeom>
        </p:spPr>
      </p:pic>
    </p:spTree>
    <p:extLst>
      <p:ext uri="{BB962C8B-B14F-4D97-AF65-F5344CB8AC3E}">
        <p14:creationId xmlns:p14="http://schemas.microsoft.com/office/powerpoint/2010/main" val="340732987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ipe(left)">
                                      <p:cBhvr>
                                        <p:cTn id="21" dur="500"/>
                                        <p:tgtEl>
                                          <p:spTgt spid="3"/>
                                        </p:tgtEl>
                                      </p:cBhvr>
                                    </p:animEffect>
                                  </p:childTnLst>
                                </p:cTn>
                              </p:par>
                            </p:childTnLst>
                          </p:cTn>
                        </p:par>
                        <p:par>
                          <p:cTn id="22" fill="hold">
                            <p:stCondLst>
                              <p:cond delay="2500"/>
                            </p:stCondLst>
                            <p:childTnLst>
                              <p:par>
                                <p:cTn id="23" presetID="22" presetClass="entr" presetSubtype="8"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left)">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2"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BCE2F27-1948-4AAF-B7D2-B7B4F23C2784}"/>
              </a:ext>
            </a:extLst>
          </p:cNvPr>
          <p:cNvSpPr/>
          <p:nvPr/>
        </p:nvSpPr>
        <p:spPr>
          <a:xfrm>
            <a:off x="911214" y="2048228"/>
            <a:ext cx="4085329" cy="2951449"/>
          </a:xfrm>
          <a:prstGeom prst="rect">
            <a:avLst/>
          </a:prstGeom>
        </p:spPr>
        <p:txBody>
          <a:bodyPr wrap="square">
            <a:spAutoFit/>
            <a:scene3d>
              <a:camera prst="orthographicFront"/>
              <a:lightRig rig="threePt" dir="t"/>
            </a:scene3d>
            <a:sp3d contourW="12700"/>
          </a:bodyPr>
          <a:lstStyle/>
          <a:p>
            <a:pPr algn="just">
              <a:lnSpc>
                <a:spcPct val="150000"/>
              </a:lnSpc>
            </a:pPr>
            <a:r>
              <a:rPr lang="en-US" altLang="zh-CN"/>
              <a:t>3</a:t>
            </a:r>
            <a:r>
              <a:rPr lang="zh-CN" altLang="zh-CN"/>
              <a:t>）时间日期提取函数</a:t>
            </a:r>
          </a:p>
          <a:p>
            <a:pPr marL="357188" algn="just">
              <a:lnSpc>
                <a:spcPct val="150000"/>
              </a:lnSpc>
            </a:pPr>
            <a:r>
              <a:rPr lang="zh-CN" altLang="zh-CN"/>
              <a:t>在实际操作数据库的过程中，有时需要从某个指定的时间日期值中获取特定部分</a:t>
            </a:r>
            <a:r>
              <a:rPr lang="zh-CN" altLang="en-US"/>
              <a:t>。</a:t>
            </a:r>
            <a:r>
              <a:rPr lang="zh-CN" altLang="zh-CN"/>
              <a:t>此时就要用到时间日期提取函数</a:t>
            </a:r>
            <a:r>
              <a:rPr lang="en-US" altLang="zh-CN" b="1">
                <a:solidFill>
                  <a:srgbClr val="0069B8"/>
                </a:solidFill>
              </a:rPr>
              <a:t>EXTRACT( )</a:t>
            </a:r>
            <a:r>
              <a:rPr lang="zh-CN" altLang="zh-CN"/>
              <a:t>。该函数在使用过程中需利用时间日期类型指定想要获取的范围</a:t>
            </a:r>
            <a:r>
              <a:rPr lang="zh-CN" altLang="en-US"/>
              <a:t>，</a:t>
            </a:r>
            <a:r>
              <a:rPr lang="zh-CN" altLang="zh-CN"/>
              <a:t>具体如</a:t>
            </a:r>
            <a:r>
              <a:rPr lang="zh-CN" altLang="en-US"/>
              <a:t>下：</a:t>
            </a:r>
            <a:endParaRPr lang="en-US" altLang="zh-CN"/>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667718"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a:solidFill>
                  <a:srgbClr val="228EB0"/>
                </a:solidFill>
                <a:latin typeface="+mn-ea"/>
              </a:rPr>
              <a:t>1 </a:t>
            </a:r>
            <a:r>
              <a:rPr lang="zh-CN" altLang="en-US" sz="2800" b="1">
                <a:solidFill>
                  <a:srgbClr val="228EB0"/>
                </a:solidFill>
                <a:latin typeface="+mn-ea"/>
              </a:rPr>
              <a:t>系统内置函数</a:t>
            </a:r>
            <a:endParaRPr lang="zh-CN" altLang="en-US" sz="2800" b="1" dirty="0">
              <a:solidFill>
                <a:srgbClr val="228EB0"/>
              </a:solidFill>
              <a:latin typeface="+mn-ea"/>
            </a:endParaRPr>
          </a:p>
        </p:txBody>
      </p:sp>
      <p:graphicFrame>
        <p:nvGraphicFramePr>
          <p:cNvPr id="9" name="表格 8">
            <a:extLst>
              <a:ext uri="{FF2B5EF4-FFF2-40B4-BE49-F238E27FC236}">
                <a16:creationId xmlns:a16="http://schemas.microsoft.com/office/drawing/2014/main" id="{CA8829EE-7FFC-4EDA-981C-0E7D7EB96494}"/>
              </a:ext>
            </a:extLst>
          </p:cNvPr>
          <p:cNvGraphicFramePr>
            <a:graphicFrameLocks noGrp="1"/>
          </p:cNvGraphicFramePr>
          <p:nvPr>
            <p:extLst>
              <p:ext uri="{D42A27DB-BD31-4B8C-83A1-F6EECF244321}">
                <p14:modId xmlns:p14="http://schemas.microsoft.com/office/powerpoint/2010/main" val="2224025387"/>
              </p:ext>
            </p:extLst>
          </p:nvPr>
        </p:nvGraphicFramePr>
        <p:xfrm>
          <a:off x="5167368" y="1877379"/>
          <a:ext cx="6627365" cy="3937795"/>
        </p:xfrm>
        <a:graphic>
          <a:graphicData uri="http://schemas.openxmlformats.org/drawingml/2006/table">
            <a:tbl>
              <a:tblPr firstRow="1" firstCol="1" bandRow="1">
                <a:tableStyleId>{5A111915-BE36-4E01-A7E5-04B1672EAD32}</a:tableStyleId>
              </a:tblPr>
              <a:tblGrid>
                <a:gridCol w="1486910">
                  <a:extLst>
                    <a:ext uri="{9D8B030D-6E8A-4147-A177-3AD203B41FA5}">
                      <a16:colId xmlns:a16="http://schemas.microsoft.com/office/drawing/2014/main" val="994829352"/>
                    </a:ext>
                  </a:extLst>
                </a:gridCol>
                <a:gridCol w="1309896">
                  <a:extLst>
                    <a:ext uri="{9D8B030D-6E8A-4147-A177-3AD203B41FA5}">
                      <a16:colId xmlns:a16="http://schemas.microsoft.com/office/drawing/2014/main" val="2760790580"/>
                    </a:ext>
                  </a:extLst>
                </a:gridCol>
                <a:gridCol w="2329951">
                  <a:extLst>
                    <a:ext uri="{9D8B030D-6E8A-4147-A177-3AD203B41FA5}">
                      <a16:colId xmlns:a16="http://schemas.microsoft.com/office/drawing/2014/main" val="4151654533"/>
                    </a:ext>
                  </a:extLst>
                </a:gridCol>
                <a:gridCol w="1500608">
                  <a:extLst>
                    <a:ext uri="{9D8B030D-6E8A-4147-A177-3AD203B41FA5}">
                      <a16:colId xmlns:a16="http://schemas.microsoft.com/office/drawing/2014/main" val="2837788308"/>
                    </a:ext>
                  </a:extLst>
                </a:gridCol>
              </a:tblGrid>
              <a:tr h="399281">
                <a:tc gridSpan="2">
                  <a:txBody>
                    <a:bodyPr/>
                    <a:lstStyle/>
                    <a:p>
                      <a:pPr algn="ctr">
                        <a:lnSpc>
                          <a:spcPct val="125000"/>
                        </a:lnSpc>
                        <a:tabLst>
                          <a:tab pos="90170" algn="l"/>
                        </a:tabLst>
                      </a:pPr>
                      <a:r>
                        <a:rPr lang="zh-CN" altLang="zh-CN" sz="1600" b="1" kern="1200" dirty="0">
                          <a:solidFill>
                            <a:schemeClr val="bg1"/>
                          </a:solidFill>
                          <a:effectLst/>
                          <a:latin typeface="+mn-lt"/>
                          <a:ea typeface="+mn-ea"/>
                          <a:cs typeface="+mn-cs"/>
                        </a:rPr>
                        <a:t>指定获取某一项</a:t>
                      </a:r>
                      <a:endParaRPr lang="zh-CN" altLang="en-US" sz="1600" b="1" kern="0" dirty="0">
                        <a:solidFill>
                          <a:schemeClr val="bg1"/>
                        </a:solidFill>
                        <a:effectLst/>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lnSpc>
                          <a:spcPct val="125000"/>
                        </a:lnSpc>
                        <a:tabLst>
                          <a:tab pos="90170" algn="l"/>
                        </a:tabLst>
                      </a:pPr>
                      <a:r>
                        <a:rPr lang="zh-CN" altLang="zh-CN" sz="1800" b="1" kern="1200">
                          <a:solidFill>
                            <a:schemeClr val="bg1"/>
                          </a:solidFill>
                          <a:effectLst/>
                          <a:latin typeface="+mn-lt"/>
                          <a:ea typeface="+mn-ea"/>
                          <a:cs typeface="+mn-cs"/>
                        </a:rPr>
                        <a:t>指定获取某一项</a:t>
                      </a:r>
                      <a:endParaRPr lang="zh-CN" altLang="en-US" sz="1800" b="1" kern="0">
                        <a:solidFill>
                          <a:schemeClr val="bg1"/>
                        </a:solidFill>
                        <a:effectLst/>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ctr">
                        <a:lnSpc>
                          <a:spcPct val="125000"/>
                        </a:lnSpc>
                        <a:tabLst>
                          <a:tab pos="90170" algn="l"/>
                        </a:tabLst>
                      </a:pPr>
                      <a:r>
                        <a:rPr lang="zh-CN" altLang="zh-CN" sz="1600" b="1" kern="1200" dirty="0">
                          <a:solidFill>
                            <a:schemeClr val="bg1"/>
                          </a:solidFill>
                          <a:effectLst/>
                          <a:latin typeface="+mn-lt"/>
                          <a:ea typeface="+mn-ea"/>
                          <a:cs typeface="+mn-cs"/>
                        </a:rPr>
                        <a:t>指定获取某个范围</a:t>
                      </a:r>
                      <a:endParaRPr lang="zh-CN" altLang="en-US" sz="1600" b="1" kern="0" dirty="0">
                        <a:solidFill>
                          <a:schemeClr val="bg1"/>
                        </a:solidFill>
                        <a:effectLst/>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lnSpc>
                          <a:spcPct val="125000"/>
                        </a:lnSpc>
                        <a:tabLst>
                          <a:tab pos="90170" algn="l"/>
                        </a:tabLst>
                      </a:pPr>
                      <a:endParaRPr lang="zh-CN" altLang="en-US" sz="1800" b="1" kern="0">
                        <a:solidFill>
                          <a:schemeClr val="bg1"/>
                        </a:solidFill>
                        <a:effectLst/>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96497045"/>
                  </a:ext>
                </a:extLst>
              </a:tr>
              <a:tr h="333037">
                <a:tc>
                  <a:txBody>
                    <a:bodyPr/>
                    <a:lstStyle/>
                    <a:p>
                      <a:pPr algn="ctr">
                        <a:lnSpc>
                          <a:spcPct val="125000"/>
                        </a:lnSpc>
                        <a:tabLst>
                          <a:tab pos="90170" algn="l"/>
                        </a:tabLst>
                      </a:pPr>
                      <a:r>
                        <a:rPr lang="zh-CN" altLang="en-US" sz="1600" b="0" kern="1200">
                          <a:solidFill>
                            <a:schemeClr val="bg1"/>
                          </a:solidFill>
                          <a:effectLst/>
                          <a:latin typeface="+mn-lt"/>
                          <a:ea typeface="+mn-ea"/>
                          <a:cs typeface="+mn-cs"/>
                        </a:rPr>
                        <a:t>名称</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60000"/>
                        <a:lumOff val="40000"/>
                      </a:schemeClr>
                    </a:solidFill>
                  </a:tcPr>
                </a:tc>
                <a:tc>
                  <a:txBody>
                    <a:bodyPr/>
                    <a:lstStyle/>
                    <a:p>
                      <a:pPr algn="ctr">
                        <a:lnSpc>
                          <a:spcPct val="125000"/>
                        </a:lnSpc>
                        <a:tabLst>
                          <a:tab pos="90170" algn="l"/>
                        </a:tabLst>
                      </a:pPr>
                      <a:r>
                        <a:rPr lang="zh-CN" altLang="en-US" sz="1600" b="0" kern="1200">
                          <a:solidFill>
                            <a:schemeClr val="bg1"/>
                          </a:solidFill>
                          <a:effectLst/>
                          <a:latin typeface="+mn-lt"/>
                          <a:ea typeface="+mn-ea"/>
                          <a:cs typeface="+mn-cs"/>
                        </a:rPr>
                        <a:t>范围</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60000"/>
                        <a:lumOff val="40000"/>
                      </a:schemeClr>
                    </a:solidFill>
                  </a:tcPr>
                </a:tc>
                <a:tc>
                  <a:txBody>
                    <a:bodyPr/>
                    <a:lstStyle/>
                    <a:p>
                      <a:pPr algn="ctr">
                        <a:lnSpc>
                          <a:spcPct val="125000"/>
                        </a:lnSpc>
                        <a:tabLst>
                          <a:tab pos="90170" algn="l"/>
                        </a:tabLst>
                      </a:pPr>
                      <a:r>
                        <a:rPr lang="zh-CN" altLang="en-US" sz="1600" b="0" kern="1200" dirty="0">
                          <a:solidFill>
                            <a:schemeClr val="bg1"/>
                          </a:solidFill>
                          <a:effectLst/>
                          <a:latin typeface="+mn-lt"/>
                          <a:ea typeface="+mn-ea"/>
                          <a:cs typeface="+mn-cs"/>
                        </a:rPr>
                        <a:t>名称</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60000"/>
                        <a:lumOff val="40000"/>
                      </a:schemeClr>
                    </a:solidFill>
                  </a:tcPr>
                </a:tc>
                <a:tc>
                  <a:txBody>
                    <a:bodyPr/>
                    <a:lstStyle/>
                    <a:p>
                      <a:pPr algn="ctr">
                        <a:lnSpc>
                          <a:spcPct val="125000"/>
                        </a:lnSpc>
                        <a:tabLst>
                          <a:tab pos="90170" algn="l"/>
                        </a:tabLst>
                      </a:pPr>
                      <a:r>
                        <a:rPr lang="zh-CN" altLang="en-US" sz="1600" b="0" kern="1200" dirty="0">
                          <a:solidFill>
                            <a:schemeClr val="bg1"/>
                          </a:solidFill>
                          <a:effectLst/>
                          <a:latin typeface="+mn-lt"/>
                          <a:ea typeface="+mn-ea"/>
                          <a:cs typeface="+mn-cs"/>
                        </a:rPr>
                        <a:t>范围</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60000"/>
                        <a:lumOff val="40000"/>
                      </a:schemeClr>
                    </a:solidFill>
                  </a:tcPr>
                </a:tc>
                <a:extLst>
                  <a:ext uri="{0D108BD9-81ED-4DB2-BD59-A6C34878D82A}">
                    <a16:rowId xmlns:a16="http://schemas.microsoft.com/office/drawing/2014/main" val="1131476777"/>
                  </a:ext>
                </a:extLst>
              </a:tr>
              <a:tr h="291407">
                <a:tc>
                  <a:txBody>
                    <a:bodyPr/>
                    <a:lstStyle/>
                    <a:p>
                      <a:pPr algn="ctr">
                        <a:lnSpc>
                          <a:spcPct val="125000"/>
                        </a:lnSpc>
                        <a:tabLst>
                          <a:tab pos="90170" algn="l"/>
                        </a:tabLst>
                      </a:pPr>
                      <a:r>
                        <a:rPr lang="en-US" sz="1400" b="0" kern="0" dirty="0">
                          <a:effectLst/>
                          <a:latin typeface="+mn-ea"/>
                          <a:ea typeface="+mn-ea"/>
                          <a:cs typeface="Times New Roman" panose="02020603050405020304" pitchFamily="18" charset="0"/>
                        </a:rPr>
                        <a:t>MICROSECOND</a:t>
                      </a:r>
                      <a:endParaRPr lang="zh-CN" sz="1400" b="0" kern="100" dirty="0">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tabLst>
                          <a:tab pos="90170" algn="l"/>
                        </a:tabLst>
                      </a:pPr>
                      <a:r>
                        <a:rPr lang="zh-CN" sz="1400" b="0" kern="0">
                          <a:effectLst/>
                          <a:latin typeface="+mn-ea"/>
                          <a:ea typeface="+mn-ea"/>
                          <a:cs typeface="Times New Roman" panose="02020603050405020304" pitchFamily="18" charset="0"/>
                        </a:rPr>
                        <a:t>微秒</a:t>
                      </a:r>
                      <a:endParaRPr lang="zh-CN" sz="1400" b="0" kern="100">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tabLst>
                          <a:tab pos="90170" algn="l"/>
                        </a:tabLst>
                      </a:pPr>
                      <a:r>
                        <a:rPr lang="en-US" sz="1400" b="0" kern="0">
                          <a:effectLst/>
                          <a:latin typeface="+mn-ea"/>
                          <a:ea typeface="+mn-ea"/>
                          <a:cs typeface="Times New Roman" panose="02020603050405020304" pitchFamily="18" charset="0"/>
                        </a:rPr>
                        <a:t>SECOND_MICROSECOND</a:t>
                      </a:r>
                      <a:endParaRPr lang="zh-CN" sz="1400" b="0" kern="100">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tabLst>
                          <a:tab pos="90170" algn="l"/>
                        </a:tabLst>
                      </a:pPr>
                      <a:r>
                        <a:rPr lang="zh-CN" sz="1400" b="0" kern="0">
                          <a:effectLst/>
                          <a:latin typeface="+mn-ea"/>
                          <a:ea typeface="+mn-ea"/>
                          <a:cs typeface="Times New Roman" panose="02020603050405020304" pitchFamily="18" charset="0"/>
                        </a:rPr>
                        <a:t>秒</a:t>
                      </a:r>
                      <a:r>
                        <a:rPr lang="en-US" sz="1400" b="0" kern="0">
                          <a:effectLst/>
                          <a:latin typeface="+mn-ea"/>
                          <a:ea typeface="+mn-ea"/>
                          <a:cs typeface="Times New Roman" panose="02020603050405020304" pitchFamily="18" charset="0"/>
                        </a:rPr>
                        <a:t>~</a:t>
                      </a:r>
                      <a:r>
                        <a:rPr lang="zh-CN" sz="1400" b="0" kern="0">
                          <a:effectLst/>
                          <a:latin typeface="+mn-ea"/>
                          <a:ea typeface="+mn-ea"/>
                          <a:cs typeface="Times New Roman" panose="02020603050405020304" pitchFamily="18" charset="0"/>
                        </a:rPr>
                        <a:t>微秒</a:t>
                      </a:r>
                      <a:endParaRPr lang="zh-CN" sz="1400" b="0" kern="100">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79869868"/>
                  </a:ext>
                </a:extLst>
              </a:tr>
              <a:tr h="291407">
                <a:tc>
                  <a:txBody>
                    <a:bodyPr/>
                    <a:lstStyle/>
                    <a:p>
                      <a:pPr algn="ctr">
                        <a:lnSpc>
                          <a:spcPct val="125000"/>
                        </a:lnSpc>
                        <a:tabLst>
                          <a:tab pos="90170" algn="l"/>
                        </a:tabLst>
                      </a:pPr>
                      <a:r>
                        <a:rPr lang="en-US" sz="1400" b="0" kern="0" dirty="0">
                          <a:effectLst/>
                          <a:latin typeface="+mn-ea"/>
                          <a:ea typeface="+mn-ea"/>
                          <a:cs typeface="Times New Roman" panose="02020603050405020304" pitchFamily="18" charset="0"/>
                        </a:rPr>
                        <a:t>SECOND</a:t>
                      </a:r>
                      <a:endParaRPr lang="zh-CN" sz="1400" b="0" kern="100" dirty="0">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tabLst>
                          <a:tab pos="90170" algn="l"/>
                        </a:tabLst>
                      </a:pPr>
                      <a:r>
                        <a:rPr lang="zh-CN" sz="1400" b="0" kern="0">
                          <a:effectLst/>
                          <a:latin typeface="+mn-ea"/>
                          <a:ea typeface="+mn-ea"/>
                          <a:cs typeface="Times New Roman" panose="02020603050405020304" pitchFamily="18" charset="0"/>
                        </a:rPr>
                        <a:t>秒</a:t>
                      </a:r>
                      <a:endParaRPr lang="zh-CN" sz="1400" b="0" kern="100">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tabLst>
                          <a:tab pos="90170" algn="l"/>
                        </a:tabLst>
                      </a:pPr>
                      <a:r>
                        <a:rPr lang="en-US" sz="1400" b="0" kern="0">
                          <a:effectLst/>
                          <a:latin typeface="+mn-ea"/>
                          <a:ea typeface="+mn-ea"/>
                          <a:cs typeface="Times New Roman" panose="02020603050405020304" pitchFamily="18" charset="0"/>
                        </a:rPr>
                        <a:t>MINUTE_MICROSECOND</a:t>
                      </a:r>
                      <a:endParaRPr lang="zh-CN" sz="1400" b="0" kern="100">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tabLst>
                          <a:tab pos="90170" algn="l"/>
                        </a:tabLst>
                      </a:pPr>
                      <a:r>
                        <a:rPr lang="zh-CN" sz="1400" b="0" kern="0">
                          <a:effectLst/>
                          <a:latin typeface="+mn-ea"/>
                          <a:ea typeface="+mn-ea"/>
                          <a:cs typeface="Times New Roman" panose="02020603050405020304" pitchFamily="18" charset="0"/>
                        </a:rPr>
                        <a:t>分钟</a:t>
                      </a:r>
                      <a:r>
                        <a:rPr lang="en-US" sz="1400" b="0" kern="0">
                          <a:effectLst/>
                          <a:latin typeface="+mn-ea"/>
                          <a:ea typeface="+mn-ea"/>
                          <a:cs typeface="Times New Roman" panose="02020603050405020304" pitchFamily="18" charset="0"/>
                        </a:rPr>
                        <a:t>~</a:t>
                      </a:r>
                      <a:r>
                        <a:rPr lang="zh-CN" sz="1400" b="0" kern="0">
                          <a:effectLst/>
                          <a:latin typeface="+mn-ea"/>
                          <a:ea typeface="+mn-ea"/>
                          <a:cs typeface="Times New Roman" panose="02020603050405020304" pitchFamily="18" charset="0"/>
                        </a:rPr>
                        <a:t>微秒</a:t>
                      </a:r>
                      <a:endParaRPr lang="zh-CN" sz="1400" b="0" kern="100">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20409918"/>
                  </a:ext>
                </a:extLst>
              </a:tr>
              <a:tr h="291407">
                <a:tc>
                  <a:txBody>
                    <a:bodyPr/>
                    <a:lstStyle/>
                    <a:p>
                      <a:pPr algn="ctr">
                        <a:lnSpc>
                          <a:spcPct val="125000"/>
                        </a:lnSpc>
                        <a:tabLst>
                          <a:tab pos="90170" algn="l"/>
                        </a:tabLst>
                      </a:pPr>
                      <a:r>
                        <a:rPr lang="en-US" sz="1400" b="0" kern="0" dirty="0">
                          <a:effectLst/>
                          <a:latin typeface="+mn-ea"/>
                          <a:ea typeface="+mn-ea"/>
                          <a:cs typeface="Times New Roman" panose="02020603050405020304" pitchFamily="18" charset="0"/>
                        </a:rPr>
                        <a:t>MINUTE</a:t>
                      </a:r>
                      <a:endParaRPr lang="zh-CN" sz="1400" b="0" kern="100" dirty="0">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tabLst>
                          <a:tab pos="90170" algn="l"/>
                        </a:tabLst>
                      </a:pPr>
                      <a:r>
                        <a:rPr lang="zh-CN" sz="1400" b="0" kern="0" dirty="0">
                          <a:effectLst/>
                          <a:latin typeface="+mn-ea"/>
                          <a:ea typeface="+mn-ea"/>
                          <a:cs typeface="Times New Roman" panose="02020603050405020304" pitchFamily="18" charset="0"/>
                        </a:rPr>
                        <a:t>分钟</a:t>
                      </a:r>
                      <a:endParaRPr lang="zh-CN" sz="1400" b="0" kern="100" dirty="0">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tabLst>
                          <a:tab pos="90170" algn="l"/>
                        </a:tabLst>
                      </a:pPr>
                      <a:r>
                        <a:rPr lang="en-US" sz="1400" b="0" kern="0">
                          <a:effectLst/>
                          <a:latin typeface="+mn-ea"/>
                          <a:ea typeface="+mn-ea"/>
                          <a:cs typeface="Times New Roman" panose="02020603050405020304" pitchFamily="18" charset="0"/>
                        </a:rPr>
                        <a:t>MINUTE_SECOND</a:t>
                      </a:r>
                      <a:endParaRPr lang="zh-CN" sz="1400" b="0" kern="100">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tabLst>
                          <a:tab pos="90170" algn="l"/>
                        </a:tabLst>
                      </a:pPr>
                      <a:r>
                        <a:rPr lang="zh-CN" sz="1400" b="0" kern="0">
                          <a:effectLst/>
                          <a:latin typeface="+mn-ea"/>
                          <a:ea typeface="+mn-ea"/>
                          <a:cs typeface="Times New Roman" panose="02020603050405020304" pitchFamily="18" charset="0"/>
                        </a:rPr>
                        <a:t>分钟</a:t>
                      </a:r>
                      <a:r>
                        <a:rPr lang="en-US" sz="1400" b="0" kern="0">
                          <a:effectLst/>
                          <a:latin typeface="+mn-ea"/>
                          <a:ea typeface="+mn-ea"/>
                          <a:cs typeface="Times New Roman" panose="02020603050405020304" pitchFamily="18" charset="0"/>
                        </a:rPr>
                        <a:t>~</a:t>
                      </a:r>
                      <a:r>
                        <a:rPr lang="zh-CN" sz="1400" b="0" kern="0">
                          <a:effectLst/>
                          <a:latin typeface="+mn-ea"/>
                          <a:ea typeface="+mn-ea"/>
                          <a:cs typeface="Times New Roman" panose="02020603050405020304" pitchFamily="18" charset="0"/>
                        </a:rPr>
                        <a:t>秒</a:t>
                      </a:r>
                      <a:endParaRPr lang="zh-CN" sz="1400" b="0" kern="100">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56380696"/>
                  </a:ext>
                </a:extLst>
              </a:tr>
              <a:tr h="291407">
                <a:tc>
                  <a:txBody>
                    <a:bodyPr/>
                    <a:lstStyle/>
                    <a:p>
                      <a:pPr algn="ctr">
                        <a:lnSpc>
                          <a:spcPct val="125000"/>
                        </a:lnSpc>
                        <a:tabLst>
                          <a:tab pos="90170" algn="l"/>
                        </a:tabLst>
                      </a:pPr>
                      <a:r>
                        <a:rPr lang="en-US" sz="1400" b="0" kern="0">
                          <a:effectLst/>
                          <a:latin typeface="+mn-ea"/>
                          <a:ea typeface="+mn-ea"/>
                          <a:cs typeface="Times New Roman" panose="02020603050405020304" pitchFamily="18" charset="0"/>
                        </a:rPr>
                        <a:t>HOUR</a:t>
                      </a:r>
                      <a:endParaRPr lang="zh-CN" sz="1400" b="0" kern="100">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tabLst>
                          <a:tab pos="90170" algn="l"/>
                        </a:tabLst>
                      </a:pPr>
                      <a:r>
                        <a:rPr lang="zh-CN" sz="1400" b="0" kern="0" dirty="0">
                          <a:effectLst/>
                          <a:latin typeface="+mn-ea"/>
                          <a:ea typeface="+mn-ea"/>
                          <a:cs typeface="Times New Roman" panose="02020603050405020304" pitchFamily="18" charset="0"/>
                        </a:rPr>
                        <a:t>小时</a:t>
                      </a:r>
                      <a:endParaRPr lang="zh-CN" sz="1400" b="0" kern="100" dirty="0">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tabLst>
                          <a:tab pos="90170" algn="l"/>
                        </a:tabLst>
                      </a:pPr>
                      <a:r>
                        <a:rPr lang="en-US" sz="1400" b="0" kern="0">
                          <a:effectLst/>
                          <a:latin typeface="+mn-ea"/>
                          <a:ea typeface="+mn-ea"/>
                          <a:cs typeface="Times New Roman" panose="02020603050405020304" pitchFamily="18" charset="0"/>
                        </a:rPr>
                        <a:t>HOUR_MICROSECOND</a:t>
                      </a:r>
                      <a:endParaRPr lang="zh-CN" sz="1400" b="0" kern="100">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tabLst>
                          <a:tab pos="90170" algn="l"/>
                        </a:tabLst>
                      </a:pPr>
                      <a:r>
                        <a:rPr lang="zh-CN" sz="1400" b="0" kern="0">
                          <a:effectLst/>
                          <a:latin typeface="+mn-ea"/>
                          <a:ea typeface="+mn-ea"/>
                          <a:cs typeface="Times New Roman" panose="02020603050405020304" pitchFamily="18" charset="0"/>
                        </a:rPr>
                        <a:t>小时</a:t>
                      </a:r>
                      <a:r>
                        <a:rPr lang="en-US" sz="1400" b="0" kern="0">
                          <a:effectLst/>
                          <a:latin typeface="+mn-ea"/>
                          <a:ea typeface="+mn-ea"/>
                          <a:cs typeface="Times New Roman" panose="02020603050405020304" pitchFamily="18" charset="0"/>
                        </a:rPr>
                        <a:t>~</a:t>
                      </a:r>
                      <a:r>
                        <a:rPr lang="zh-CN" sz="1400" b="0" kern="0">
                          <a:effectLst/>
                          <a:latin typeface="+mn-ea"/>
                          <a:ea typeface="+mn-ea"/>
                          <a:cs typeface="Times New Roman" panose="02020603050405020304" pitchFamily="18" charset="0"/>
                        </a:rPr>
                        <a:t>微秒</a:t>
                      </a:r>
                      <a:endParaRPr lang="zh-CN" sz="1400" b="0" kern="100">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21520246"/>
                  </a:ext>
                </a:extLst>
              </a:tr>
              <a:tr h="291407">
                <a:tc>
                  <a:txBody>
                    <a:bodyPr/>
                    <a:lstStyle/>
                    <a:p>
                      <a:pPr algn="ctr">
                        <a:lnSpc>
                          <a:spcPct val="125000"/>
                        </a:lnSpc>
                        <a:tabLst>
                          <a:tab pos="90170" algn="l"/>
                        </a:tabLst>
                      </a:pPr>
                      <a:r>
                        <a:rPr lang="en-US" sz="1400" b="0" kern="0">
                          <a:effectLst/>
                          <a:latin typeface="+mn-ea"/>
                          <a:ea typeface="+mn-ea"/>
                          <a:cs typeface="Times New Roman" panose="02020603050405020304" pitchFamily="18" charset="0"/>
                        </a:rPr>
                        <a:t>DAY</a:t>
                      </a:r>
                      <a:endParaRPr lang="zh-CN" sz="1400" b="0" kern="100">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tabLst>
                          <a:tab pos="90170" algn="l"/>
                        </a:tabLst>
                      </a:pPr>
                      <a:r>
                        <a:rPr lang="zh-CN" sz="1400" b="0" kern="0" dirty="0">
                          <a:effectLst/>
                          <a:latin typeface="+mn-ea"/>
                          <a:ea typeface="+mn-ea"/>
                          <a:cs typeface="Times New Roman" panose="02020603050405020304" pitchFamily="18" charset="0"/>
                        </a:rPr>
                        <a:t>本月第几天</a:t>
                      </a:r>
                      <a:endParaRPr lang="zh-CN" sz="1400" b="0" kern="100" dirty="0">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tabLst>
                          <a:tab pos="90170" algn="l"/>
                        </a:tabLst>
                      </a:pPr>
                      <a:r>
                        <a:rPr lang="en-US" sz="1400" b="0" kern="0" dirty="0">
                          <a:effectLst/>
                          <a:latin typeface="+mn-ea"/>
                          <a:ea typeface="+mn-ea"/>
                          <a:cs typeface="Times New Roman" panose="02020603050405020304" pitchFamily="18" charset="0"/>
                        </a:rPr>
                        <a:t>HOUR_SECOND</a:t>
                      </a:r>
                      <a:endParaRPr lang="zh-CN" sz="1400" b="0" kern="100" dirty="0">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tabLst>
                          <a:tab pos="90170" algn="l"/>
                        </a:tabLst>
                      </a:pPr>
                      <a:r>
                        <a:rPr lang="zh-CN" sz="1400" b="0" kern="0">
                          <a:effectLst/>
                          <a:latin typeface="+mn-ea"/>
                          <a:ea typeface="+mn-ea"/>
                          <a:cs typeface="Times New Roman" panose="02020603050405020304" pitchFamily="18" charset="0"/>
                        </a:rPr>
                        <a:t>小时</a:t>
                      </a:r>
                      <a:r>
                        <a:rPr lang="en-US" sz="1400" b="0" kern="0">
                          <a:effectLst/>
                          <a:latin typeface="+mn-ea"/>
                          <a:ea typeface="+mn-ea"/>
                          <a:cs typeface="Times New Roman" panose="02020603050405020304" pitchFamily="18" charset="0"/>
                        </a:rPr>
                        <a:t>~</a:t>
                      </a:r>
                      <a:r>
                        <a:rPr lang="zh-CN" sz="1400" b="0" kern="0">
                          <a:effectLst/>
                          <a:latin typeface="+mn-ea"/>
                          <a:ea typeface="+mn-ea"/>
                          <a:cs typeface="Times New Roman" panose="02020603050405020304" pitchFamily="18" charset="0"/>
                        </a:rPr>
                        <a:t>秒</a:t>
                      </a:r>
                      <a:endParaRPr lang="zh-CN" sz="1400" b="0" kern="100">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94576385"/>
                  </a:ext>
                </a:extLst>
              </a:tr>
              <a:tr h="291407">
                <a:tc>
                  <a:txBody>
                    <a:bodyPr/>
                    <a:lstStyle/>
                    <a:p>
                      <a:pPr algn="ctr">
                        <a:lnSpc>
                          <a:spcPct val="125000"/>
                        </a:lnSpc>
                        <a:tabLst>
                          <a:tab pos="90170" algn="l"/>
                        </a:tabLst>
                      </a:pPr>
                      <a:r>
                        <a:rPr lang="en-US" sz="1400" b="0" kern="0">
                          <a:effectLst/>
                          <a:latin typeface="+mn-ea"/>
                          <a:ea typeface="+mn-ea"/>
                          <a:cs typeface="Times New Roman" panose="02020603050405020304" pitchFamily="18" charset="0"/>
                        </a:rPr>
                        <a:t>WEEK</a:t>
                      </a:r>
                      <a:endParaRPr lang="zh-CN" sz="1400" b="0" kern="100">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tabLst>
                          <a:tab pos="90170" algn="l"/>
                        </a:tabLst>
                      </a:pPr>
                      <a:r>
                        <a:rPr lang="zh-CN" sz="1400" b="0" kern="0">
                          <a:effectLst/>
                          <a:latin typeface="+mn-ea"/>
                          <a:ea typeface="+mn-ea"/>
                          <a:cs typeface="Times New Roman" panose="02020603050405020304" pitchFamily="18" charset="0"/>
                        </a:rPr>
                        <a:t>本年第几周</a:t>
                      </a:r>
                      <a:endParaRPr lang="zh-CN" sz="1400" b="0" kern="100">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tabLst>
                          <a:tab pos="90170" algn="l"/>
                        </a:tabLst>
                      </a:pPr>
                      <a:r>
                        <a:rPr lang="en-US" sz="1400" b="0" kern="0" dirty="0">
                          <a:effectLst/>
                          <a:latin typeface="+mn-ea"/>
                          <a:ea typeface="+mn-ea"/>
                          <a:cs typeface="Times New Roman" panose="02020603050405020304" pitchFamily="18" charset="0"/>
                        </a:rPr>
                        <a:t>HOUR_MINUTE</a:t>
                      </a:r>
                      <a:endParaRPr lang="zh-CN" sz="1400" b="0" kern="100" dirty="0">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tabLst>
                          <a:tab pos="90170" algn="l"/>
                        </a:tabLst>
                      </a:pPr>
                      <a:r>
                        <a:rPr lang="zh-CN" sz="1400" b="0" kern="0">
                          <a:effectLst/>
                          <a:latin typeface="+mn-ea"/>
                          <a:ea typeface="+mn-ea"/>
                          <a:cs typeface="Times New Roman" panose="02020603050405020304" pitchFamily="18" charset="0"/>
                        </a:rPr>
                        <a:t>小时</a:t>
                      </a:r>
                      <a:r>
                        <a:rPr lang="en-US" sz="1400" b="0" kern="0">
                          <a:effectLst/>
                          <a:latin typeface="+mn-ea"/>
                          <a:ea typeface="+mn-ea"/>
                          <a:cs typeface="Times New Roman" panose="02020603050405020304" pitchFamily="18" charset="0"/>
                        </a:rPr>
                        <a:t>~</a:t>
                      </a:r>
                      <a:r>
                        <a:rPr lang="zh-CN" sz="1400" b="0" kern="0">
                          <a:effectLst/>
                          <a:latin typeface="+mn-ea"/>
                          <a:ea typeface="+mn-ea"/>
                          <a:cs typeface="Times New Roman" panose="02020603050405020304" pitchFamily="18" charset="0"/>
                        </a:rPr>
                        <a:t>分钟</a:t>
                      </a:r>
                      <a:endParaRPr lang="zh-CN" sz="1400" b="0" kern="100">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61020278"/>
                  </a:ext>
                </a:extLst>
              </a:tr>
              <a:tr h="291407">
                <a:tc>
                  <a:txBody>
                    <a:bodyPr/>
                    <a:lstStyle/>
                    <a:p>
                      <a:pPr algn="ctr">
                        <a:lnSpc>
                          <a:spcPct val="125000"/>
                        </a:lnSpc>
                        <a:tabLst>
                          <a:tab pos="90170" algn="l"/>
                        </a:tabLst>
                      </a:pPr>
                      <a:r>
                        <a:rPr lang="en-US" sz="1400" b="0" kern="0">
                          <a:effectLst/>
                          <a:latin typeface="+mn-ea"/>
                          <a:ea typeface="+mn-ea"/>
                          <a:cs typeface="Times New Roman" panose="02020603050405020304" pitchFamily="18" charset="0"/>
                        </a:rPr>
                        <a:t>MONTH</a:t>
                      </a:r>
                      <a:endParaRPr lang="zh-CN" sz="1400" b="0" kern="100">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tabLst>
                          <a:tab pos="90170" algn="l"/>
                        </a:tabLst>
                      </a:pPr>
                      <a:r>
                        <a:rPr lang="zh-CN" sz="1400" b="0" kern="0">
                          <a:effectLst/>
                          <a:latin typeface="+mn-ea"/>
                          <a:ea typeface="+mn-ea"/>
                          <a:cs typeface="Times New Roman" panose="02020603050405020304" pitchFamily="18" charset="0"/>
                        </a:rPr>
                        <a:t>月份</a:t>
                      </a:r>
                      <a:endParaRPr lang="zh-CN" sz="1400" b="0" kern="100">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tabLst>
                          <a:tab pos="90170" algn="l"/>
                        </a:tabLst>
                      </a:pPr>
                      <a:r>
                        <a:rPr lang="en-US" sz="1400" b="0" kern="0" dirty="0">
                          <a:effectLst/>
                          <a:latin typeface="+mn-ea"/>
                          <a:ea typeface="+mn-ea"/>
                          <a:cs typeface="Times New Roman" panose="02020603050405020304" pitchFamily="18" charset="0"/>
                        </a:rPr>
                        <a:t>DAY_MICROSECOND</a:t>
                      </a:r>
                      <a:endParaRPr lang="zh-CN" sz="1400" b="0" kern="100" dirty="0">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tabLst>
                          <a:tab pos="90170" algn="l"/>
                        </a:tabLst>
                      </a:pPr>
                      <a:r>
                        <a:rPr lang="zh-CN" sz="1400" b="0" kern="0">
                          <a:effectLst/>
                          <a:latin typeface="+mn-ea"/>
                          <a:ea typeface="+mn-ea"/>
                          <a:cs typeface="Times New Roman" panose="02020603050405020304" pitchFamily="18" charset="0"/>
                        </a:rPr>
                        <a:t>天</a:t>
                      </a:r>
                      <a:r>
                        <a:rPr lang="en-US" sz="1400" b="0" kern="0">
                          <a:effectLst/>
                          <a:latin typeface="+mn-ea"/>
                          <a:ea typeface="+mn-ea"/>
                          <a:cs typeface="Times New Roman" panose="02020603050405020304" pitchFamily="18" charset="0"/>
                        </a:rPr>
                        <a:t>~</a:t>
                      </a:r>
                      <a:r>
                        <a:rPr lang="zh-CN" sz="1400" b="0" kern="0">
                          <a:effectLst/>
                          <a:latin typeface="+mn-ea"/>
                          <a:ea typeface="+mn-ea"/>
                          <a:cs typeface="Times New Roman" panose="02020603050405020304" pitchFamily="18" charset="0"/>
                        </a:rPr>
                        <a:t>微秒</a:t>
                      </a:r>
                      <a:endParaRPr lang="zh-CN" sz="1400" b="0" kern="100">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26550482"/>
                  </a:ext>
                </a:extLst>
              </a:tr>
              <a:tr h="291407">
                <a:tc>
                  <a:txBody>
                    <a:bodyPr/>
                    <a:lstStyle/>
                    <a:p>
                      <a:pPr algn="ctr">
                        <a:lnSpc>
                          <a:spcPct val="125000"/>
                        </a:lnSpc>
                        <a:tabLst>
                          <a:tab pos="90170" algn="l"/>
                        </a:tabLst>
                      </a:pPr>
                      <a:r>
                        <a:rPr lang="en-US" sz="1400" b="0" kern="0">
                          <a:effectLst/>
                          <a:latin typeface="+mn-ea"/>
                          <a:ea typeface="+mn-ea"/>
                          <a:cs typeface="Times New Roman" panose="02020603050405020304" pitchFamily="18" charset="0"/>
                        </a:rPr>
                        <a:t>QUARTER</a:t>
                      </a:r>
                      <a:endParaRPr lang="zh-CN" sz="1400" b="0" kern="100">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tabLst>
                          <a:tab pos="90170" algn="l"/>
                        </a:tabLst>
                      </a:pPr>
                      <a:r>
                        <a:rPr lang="zh-CN" sz="1400" b="0" kern="0">
                          <a:effectLst/>
                          <a:latin typeface="+mn-ea"/>
                          <a:ea typeface="+mn-ea"/>
                          <a:cs typeface="Times New Roman" panose="02020603050405020304" pitchFamily="18" charset="0"/>
                        </a:rPr>
                        <a:t>本年第几季度</a:t>
                      </a:r>
                      <a:endParaRPr lang="zh-CN" sz="1400" b="0" kern="100">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tabLst>
                          <a:tab pos="90170" algn="l"/>
                        </a:tabLst>
                      </a:pPr>
                      <a:r>
                        <a:rPr lang="en-US" sz="1400" b="0" kern="0" dirty="0">
                          <a:effectLst/>
                          <a:latin typeface="+mn-ea"/>
                          <a:ea typeface="+mn-ea"/>
                          <a:cs typeface="Times New Roman" panose="02020603050405020304" pitchFamily="18" charset="0"/>
                        </a:rPr>
                        <a:t>DAY_SECOND</a:t>
                      </a:r>
                      <a:endParaRPr lang="zh-CN" sz="1400" b="0" kern="100" dirty="0">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tabLst>
                          <a:tab pos="90170" algn="l"/>
                        </a:tabLst>
                      </a:pPr>
                      <a:r>
                        <a:rPr lang="zh-CN" sz="1400" b="0" kern="0">
                          <a:effectLst/>
                          <a:latin typeface="+mn-ea"/>
                          <a:ea typeface="+mn-ea"/>
                          <a:cs typeface="Times New Roman" panose="02020603050405020304" pitchFamily="18" charset="0"/>
                        </a:rPr>
                        <a:t>天</a:t>
                      </a:r>
                      <a:r>
                        <a:rPr lang="en-US" sz="1400" b="0" kern="0">
                          <a:effectLst/>
                          <a:latin typeface="+mn-ea"/>
                          <a:ea typeface="+mn-ea"/>
                          <a:cs typeface="Times New Roman" panose="02020603050405020304" pitchFamily="18" charset="0"/>
                        </a:rPr>
                        <a:t>~</a:t>
                      </a:r>
                      <a:r>
                        <a:rPr lang="zh-CN" sz="1400" b="0" kern="0">
                          <a:effectLst/>
                          <a:latin typeface="+mn-ea"/>
                          <a:ea typeface="+mn-ea"/>
                          <a:cs typeface="Times New Roman" panose="02020603050405020304" pitchFamily="18" charset="0"/>
                        </a:rPr>
                        <a:t>秒</a:t>
                      </a:r>
                      <a:endParaRPr lang="zh-CN" sz="1400" b="0" kern="100">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23543188"/>
                  </a:ext>
                </a:extLst>
              </a:tr>
              <a:tr h="291407">
                <a:tc>
                  <a:txBody>
                    <a:bodyPr/>
                    <a:lstStyle/>
                    <a:p>
                      <a:pPr algn="ctr">
                        <a:lnSpc>
                          <a:spcPct val="125000"/>
                        </a:lnSpc>
                        <a:tabLst>
                          <a:tab pos="90170" algn="l"/>
                        </a:tabLst>
                      </a:pPr>
                      <a:r>
                        <a:rPr lang="en-US" sz="1400" b="0" kern="0">
                          <a:effectLst/>
                          <a:latin typeface="+mn-ea"/>
                          <a:ea typeface="+mn-ea"/>
                          <a:cs typeface="Times New Roman" panose="02020603050405020304" pitchFamily="18" charset="0"/>
                        </a:rPr>
                        <a:t>YEAR</a:t>
                      </a:r>
                      <a:endParaRPr lang="zh-CN" sz="1400" b="0" kern="100">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tabLst>
                          <a:tab pos="90170" algn="l"/>
                        </a:tabLst>
                      </a:pPr>
                      <a:r>
                        <a:rPr lang="zh-CN" sz="1400" b="0" kern="0">
                          <a:effectLst/>
                          <a:latin typeface="+mn-ea"/>
                          <a:ea typeface="+mn-ea"/>
                          <a:cs typeface="Times New Roman" panose="02020603050405020304" pitchFamily="18" charset="0"/>
                        </a:rPr>
                        <a:t>年份</a:t>
                      </a:r>
                      <a:endParaRPr lang="zh-CN" sz="1400" b="0" kern="100">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tabLst>
                          <a:tab pos="90170" algn="l"/>
                        </a:tabLst>
                      </a:pPr>
                      <a:r>
                        <a:rPr lang="en-US" sz="1400" b="0" kern="0">
                          <a:effectLst/>
                          <a:latin typeface="+mn-ea"/>
                          <a:ea typeface="+mn-ea"/>
                          <a:cs typeface="Times New Roman" panose="02020603050405020304" pitchFamily="18" charset="0"/>
                        </a:rPr>
                        <a:t>DAY_MINUTE</a:t>
                      </a:r>
                      <a:endParaRPr lang="zh-CN" sz="1400" b="0" kern="100">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tabLst>
                          <a:tab pos="90170" algn="l"/>
                        </a:tabLst>
                      </a:pPr>
                      <a:r>
                        <a:rPr lang="zh-CN" sz="1400" b="0" kern="0" dirty="0">
                          <a:effectLst/>
                          <a:latin typeface="+mn-ea"/>
                          <a:ea typeface="+mn-ea"/>
                          <a:cs typeface="Times New Roman" panose="02020603050405020304" pitchFamily="18" charset="0"/>
                        </a:rPr>
                        <a:t>天</a:t>
                      </a:r>
                      <a:r>
                        <a:rPr lang="en-US" sz="1400" b="0" kern="0" dirty="0">
                          <a:effectLst/>
                          <a:latin typeface="+mn-ea"/>
                          <a:ea typeface="+mn-ea"/>
                          <a:cs typeface="Times New Roman" panose="02020603050405020304" pitchFamily="18" charset="0"/>
                        </a:rPr>
                        <a:t>~</a:t>
                      </a:r>
                      <a:r>
                        <a:rPr lang="zh-CN" sz="1400" b="0" kern="0" dirty="0">
                          <a:effectLst/>
                          <a:latin typeface="+mn-ea"/>
                          <a:ea typeface="+mn-ea"/>
                          <a:cs typeface="Times New Roman" panose="02020603050405020304" pitchFamily="18" charset="0"/>
                        </a:rPr>
                        <a:t>分钟</a:t>
                      </a:r>
                      <a:endParaRPr lang="zh-CN" sz="1400" b="0" kern="100" dirty="0">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94689191"/>
                  </a:ext>
                </a:extLst>
              </a:tr>
              <a:tr h="291407">
                <a:tc>
                  <a:txBody>
                    <a:bodyPr/>
                    <a:lstStyle/>
                    <a:p>
                      <a:pPr algn="ctr">
                        <a:lnSpc>
                          <a:spcPct val="125000"/>
                        </a:lnSpc>
                        <a:tabLst>
                          <a:tab pos="90170" algn="l"/>
                        </a:tabLst>
                      </a:pPr>
                      <a:r>
                        <a:rPr lang="en-US" sz="1400" b="0" kern="0">
                          <a:effectLst/>
                          <a:latin typeface="+mn-ea"/>
                          <a:ea typeface="+mn-ea"/>
                          <a:cs typeface="Times New Roman" panose="02020603050405020304" pitchFamily="18" charset="0"/>
                        </a:rPr>
                        <a:t>-----</a:t>
                      </a:r>
                      <a:endParaRPr lang="zh-CN" sz="1400" b="0" kern="100">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tabLst>
                          <a:tab pos="90170" algn="l"/>
                        </a:tabLst>
                      </a:pPr>
                      <a:r>
                        <a:rPr lang="en-US" sz="1400" b="0" kern="0">
                          <a:effectLst/>
                          <a:latin typeface="+mn-ea"/>
                          <a:ea typeface="+mn-ea"/>
                          <a:cs typeface="Times New Roman" panose="02020603050405020304" pitchFamily="18" charset="0"/>
                        </a:rPr>
                        <a:t>-----</a:t>
                      </a:r>
                      <a:endParaRPr lang="zh-CN" sz="1400" b="0" kern="100">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tabLst>
                          <a:tab pos="90170" algn="l"/>
                        </a:tabLst>
                      </a:pPr>
                      <a:r>
                        <a:rPr lang="en-US" sz="1400" b="0" kern="0">
                          <a:effectLst/>
                          <a:latin typeface="+mn-ea"/>
                          <a:ea typeface="+mn-ea"/>
                          <a:cs typeface="Times New Roman" panose="02020603050405020304" pitchFamily="18" charset="0"/>
                        </a:rPr>
                        <a:t>DAY_HOUR</a:t>
                      </a:r>
                      <a:endParaRPr lang="zh-CN" sz="1400" b="0" kern="100">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tabLst>
                          <a:tab pos="90170" algn="l"/>
                        </a:tabLst>
                      </a:pPr>
                      <a:r>
                        <a:rPr lang="zh-CN" sz="1400" b="0" kern="0" dirty="0">
                          <a:effectLst/>
                          <a:latin typeface="+mn-ea"/>
                          <a:ea typeface="+mn-ea"/>
                          <a:cs typeface="Times New Roman" panose="02020603050405020304" pitchFamily="18" charset="0"/>
                        </a:rPr>
                        <a:t>天</a:t>
                      </a:r>
                      <a:r>
                        <a:rPr lang="en-US" sz="1400" b="0" kern="0" dirty="0">
                          <a:effectLst/>
                          <a:latin typeface="+mn-ea"/>
                          <a:ea typeface="+mn-ea"/>
                          <a:cs typeface="Times New Roman" panose="02020603050405020304" pitchFamily="18" charset="0"/>
                        </a:rPr>
                        <a:t>~</a:t>
                      </a:r>
                      <a:r>
                        <a:rPr lang="zh-CN" sz="1400" b="0" kern="0" dirty="0">
                          <a:effectLst/>
                          <a:latin typeface="+mn-ea"/>
                          <a:ea typeface="+mn-ea"/>
                          <a:cs typeface="Times New Roman" panose="02020603050405020304" pitchFamily="18" charset="0"/>
                        </a:rPr>
                        <a:t>小时</a:t>
                      </a:r>
                      <a:endParaRPr lang="zh-CN" sz="1400" b="0" kern="100" dirty="0">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5814142"/>
                  </a:ext>
                </a:extLst>
              </a:tr>
              <a:tr h="291407">
                <a:tc>
                  <a:txBody>
                    <a:bodyPr/>
                    <a:lstStyle/>
                    <a:p>
                      <a:pPr algn="ctr">
                        <a:lnSpc>
                          <a:spcPct val="125000"/>
                        </a:lnSpc>
                        <a:tabLst>
                          <a:tab pos="90170" algn="l"/>
                        </a:tabLst>
                      </a:pPr>
                      <a:r>
                        <a:rPr lang="en-US" sz="1400" b="0" kern="0">
                          <a:effectLst/>
                          <a:latin typeface="+mn-ea"/>
                          <a:ea typeface="+mn-ea"/>
                          <a:cs typeface="Times New Roman" panose="02020603050405020304" pitchFamily="18" charset="0"/>
                        </a:rPr>
                        <a:t>-----</a:t>
                      </a:r>
                      <a:endParaRPr lang="zh-CN" sz="1400" b="0" kern="100">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tabLst>
                          <a:tab pos="90170" algn="l"/>
                        </a:tabLst>
                      </a:pPr>
                      <a:r>
                        <a:rPr lang="en-US" sz="1400" b="0" kern="0">
                          <a:effectLst/>
                          <a:latin typeface="+mn-ea"/>
                          <a:ea typeface="+mn-ea"/>
                          <a:cs typeface="Times New Roman" panose="02020603050405020304" pitchFamily="18" charset="0"/>
                        </a:rPr>
                        <a:t>-----</a:t>
                      </a:r>
                      <a:endParaRPr lang="zh-CN" sz="1400" b="0" kern="100">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tabLst>
                          <a:tab pos="90170" algn="l"/>
                        </a:tabLst>
                      </a:pPr>
                      <a:r>
                        <a:rPr lang="en-US" sz="1400" b="0" kern="0">
                          <a:effectLst/>
                          <a:latin typeface="+mn-ea"/>
                          <a:ea typeface="+mn-ea"/>
                          <a:cs typeface="Times New Roman" panose="02020603050405020304" pitchFamily="18" charset="0"/>
                        </a:rPr>
                        <a:t>YEAR_MONTH</a:t>
                      </a:r>
                      <a:endParaRPr lang="zh-CN" sz="1400" b="0" kern="100">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tabLst>
                          <a:tab pos="90170" algn="l"/>
                        </a:tabLst>
                      </a:pPr>
                      <a:r>
                        <a:rPr lang="zh-CN" sz="1400" b="0" kern="0" dirty="0">
                          <a:effectLst/>
                          <a:latin typeface="+mn-ea"/>
                          <a:ea typeface="+mn-ea"/>
                          <a:cs typeface="Times New Roman" panose="02020603050405020304" pitchFamily="18" charset="0"/>
                        </a:rPr>
                        <a:t>年份</a:t>
                      </a:r>
                      <a:r>
                        <a:rPr lang="en-US" sz="1400" b="0" kern="0" dirty="0">
                          <a:effectLst/>
                          <a:latin typeface="+mn-ea"/>
                          <a:ea typeface="+mn-ea"/>
                          <a:cs typeface="Times New Roman" panose="02020603050405020304" pitchFamily="18" charset="0"/>
                        </a:rPr>
                        <a:t>~</a:t>
                      </a:r>
                      <a:r>
                        <a:rPr lang="zh-CN" sz="1400" b="0" kern="0" dirty="0">
                          <a:effectLst/>
                          <a:latin typeface="+mn-ea"/>
                          <a:ea typeface="+mn-ea"/>
                          <a:cs typeface="Times New Roman" panose="02020603050405020304" pitchFamily="18" charset="0"/>
                        </a:rPr>
                        <a:t>月份</a:t>
                      </a:r>
                      <a:endParaRPr lang="zh-CN" sz="1400" b="0" kern="100" dirty="0">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47214900"/>
                  </a:ext>
                </a:extLst>
              </a:tr>
            </a:tbl>
          </a:graphicData>
        </a:graphic>
      </p:graphicFrame>
    </p:spTree>
    <p:extLst>
      <p:ext uri="{BB962C8B-B14F-4D97-AF65-F5344CB8AC3E}">
        <p14:creationId xmlns:p14="http://schemas.microsoft.com/office/powerpoint/2010/main" val="186717804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left)">
                                      <p:cBhvr>
                                        <p:cTn id="2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2"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BCE2F27-1948-4AAF-B7D2-B7B4F23C2784}"/>
              </a:ext>
            </a:extLst>
          </p:cNvPr>
          <p:cNvSpPr/>
          <p:nvPr/>
        </p:nvSpPr>
        <p:spPr>
          <a:xfrm>
            <a:off x="911214" y="1642055"/>
            <a:ext cx="10369571" cy="458459"/>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a:t>【实例</a:t>
            </a:r>
            <a:r>
              <a:rPr lang="en-US" altLang="zh-CN" b="1"/>
              <a:t>10-20</a:t>
            </a:r>
            <a:r>
              <a:rPr lang="zh-CN" altLang="zh-CN" b="1"/>
              <a:t>】</a:t>
            </a:r>
            <a:r>
              <a:rPr lang="zh-CN" altLang="zh-CN"/>
              <a:t>：从数据“</a:t>
            </a:r>
            <a:r>
              <a:rPr lang="en-US" altLang="zh-CN">
                <a:effectLst>
                  <a:outerShdw blurRad="50800" dist="50800" dir="5400000" sx="1000" sy="1000" algn="ctr">
                    <a:srgbClr val="000000"/>
                  </a:outerShdw>
                </a:effectLst>
              </a:rPr>
              <a:t>2021</a:t>
            </a:r>
            <a:r>
              <a:rPr lang="en-US" altLang="zh-CN"/>
              <a:t>-07-26 17:15:32.123456</a:t>
            </a:r>
            <a:r>
              <a:rPr lang="zh-CN" altLang="zh-CN"/>
              <a:t>”中提取时分秒</a:t>
            </a:r>
            <a:r>
              <a:rPr lang="zh-CN" altLang="en-US"/>
              <a:t>。</a:t>
            </a:r>
            <a:endParaRPr lang="zh-CN" altLang="zh-CN"/>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667718" cy="523220"/>
          </a:xfrm>
          <a:prstGeom prst="rect">
            <a:avLst/>
          </a:prstGeom>
          <a:noFill/>
        </p:spPr>
        <p:txBody>
          <a:bodyPr wrap="none" rtlCol="0">
            <a:spAutoFit/>
            <a:scene3d>
              <a:camera prst="orthographicFront"/>
              <a:lightRig rig="threePt" dir="t"/>
            </a:scene3d>
            <a:sp3d contourW="12700"/>
          </a:bodyPr>
          <a:lstStyle/>
          <a:p>
            <a:pPr lvl="0">
              <a:defRPr/>
            </a:pPr>
            <a:r>
              <a:rPr lang="en-US" altLang="zh-CN" sz="2800" b="1">
                <a:solidFill>
                  <a:srgbClr val="228EB0"/>
                </a:solidFill>
                <a:latin typeface="+mn-ea"/>
              </a:rPr>
              <a:t>1 </a:t>
            </a:r>
            <a:r>
              <a:rPr lang="zh-CN" altLang="en-US" sz="2800" b="1">
                <a:solidFill>
                  <a:srgbClr val="228EB0"/>
                </a:solidFill>
                <a:latin typeface="+mn-ea"/>
              </a:rPr>
              <a:t>系统内置函数</a:t>
            </a:r>
            <a:endParaRPr lang="zh-CN" altLang="en-US" sz="2800" b="1" dirty="0">
              <a:solidFill>
                <a:srgbClr val="228EB0"/>
              </a:solidFill>
              <a:latin typeface="+mn-ea"/>
            </a:endParaRPr>
          </a:p>
        </p:txBody>
      </p:sp>
      <p:pic>
        <p:nvPicPr>
          <p:cNvPr id="4" name="图片 3">
            <a:extLst>
              <a:ext uri="{FF2B5EF4-FFF2-40B4-BE49-F238E27FC236}">
                <a16:creationId xmlns:a16="http://schemas.microsoft.com/office/drawing/2014/main" id="{B86D6CD2-D2AB-4315-BE94-A72613607E00}"/>
              </a:ext>
            </a:extLst>
          </p:cNvPr>
          <p:cNvPicPr>
            <a:picLocks noChangeAspect="1"/>
          </p:cNvPicPr>
          <p:nvPr/>
        </p:nvPicPr>
        <p:blipFill>
          <a:blip r:embed="rId3"/>
          <a:stretch>
            <a:fillRect/>
          </a:stretch>
        </p:blipFill>
        <p:spPr>
          <a:xfrm>
            <a:off x="1357903" y="2603651"/>
            <a:ext cx="9476190" cy="1380952"/>
          </a:xfrm>
          <a:prstGeom prst="rect">
            <a:avLst/>
          </a:prstGeom>
        </p:spPr>
      </p:pic>
      <p:pic>
        <p:nvPicPr>
          <p:cNvPr id="6" name="图片 5">
            <a:extLst>
              <a:ext uri="{FF2B5EF4-FFF2-40B4-BE49-F238E27FC236}">
                <a16:creationId xmlns:a16="http://schemas.microsoft.com/office/drawing/2014/main" id="{DF7B4F04-914F-4856-A450-6266804869A4}"/>
              </a:ext>
            </a:extLst>
          </p:cNvPr>
          <p:cNvPicPr>
            <a:picLocks noChangeAspect="1"/>
          </p:cNvPicPr>
          <p:nvPr/>
        </p:nvPicPr>
        <p:blipFill>
          <a:blip r:embed="rId4"/>
          <a:stretch>
            <a:fillRect/>
          </a:stretch>
        </p:blipFill>
        <p:spPr>
          <a:xfrm>
            <a:off x="4957903" y="4376868"/>
            <a:ext cx="2276190" cy="695238"/>
          </a:xfrm>
          <a:prstGeom prst="rect">
            <a:avLst/>
          </a:prstGeom>
        </p:spPr>
      </p:pic>
    </p:spTree>
    <p:extLst>
      <p:ext uri="{BB962C8B-B14F-4D97-AF65-F5344CB8AC3E}">
        <p14:creationId xmlns:p14="http://schemas.microsoft.com/office/powerpoint/2010/main" val="288524517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childTnLst>
                          </p:cTn>
                        </p:par>
                        <p:par>
                          <p:cTn id="22" fill="hold">
                            <p:stCondLst>
                              <p:cond delay="2500"/>
                            </p:stCondLst>
                            <p:childTnLst>
                              <p:par>
                                <p:cTn id="23" presetID="22" presetClass="entr" presetSubtype="8"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left)">
                                      <p:cBhvr>
                                        <p:cTn id="2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2"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BCE2F27-1948-4AAF-B7D2-B7B4F23C2784}"/>
              </a:ext>
            </a:extLst>
          </p:cNvPr>
          <p:cNvSpPr/>
          <p:nvPr/>
        </p:nvSpPr>
        <p:spPr>
          <a:xfrm>
            <a:off x="911214" y="1352985"/>
            <a:ext cx="10369571" cy="873957"/>
          </a:xfrm>
          <a:prstGeom prst="rect">
            <a:avLst/>
          </a:prstGeom>
        </p:spPr>
        <p:txBody>
          <a:bodyPr wrap="square">
            <a:spAutoFit/>
            <a:scene3d>
              <a:camera prst="orthographicFront"/>
              <a:lightRig rig="threePt" dir="t"/>
            </a:scene3d>
            <a:sp3d contourW="12700"/>
          </a:bodyPr>
          <a:lstStyle/>
          <a:p>
            <a:pPr>
              <a:lnSpc>
                <a:spcPct val="150000"/>
              </a:lnSpc>
            </a:pPr>
            <a:r>
              <a:rPr lang="zh-CN" altLang="zh-CN" b="1"/>
              <a:t>（</a:t>
            </a:r>
            <a:r>
              <a:rPr lang="en-US" altLang="zh-CN" b="1"/>
              <a:t>6</a:t>
            </a:r>
            <a:r>
              <a:rPr lang="zh-CN" altLang="zh-CN" b="1"/>
              <a:t>）系统信息函数</a:t>
            </a:r>
            <a:endParaRPr lang="zh-CN" altLang="zh-CN"/>
          </a:p>
          <a:p>
            <a:pPr>
              <a:lnSpc>
                <a:spcPct val="150000"/>
              </a:lnSpc>
            </a:pPr>
            <a:r>
              <a:rPr lang="zh-CN" altLang="zh-CN"/>
              <a:t>为了在开发过程中查看</a:t>
            </a:r>
            <a:r>
              <a:rPr lang="en-US" altLang="zh-CN"/>
              <a:t>MySQL</a:t>
            </a:r>
            <a:r>
              <a:rPr lang="zh-CN" altLang="zh-CN"/>
              <a:t>服务器的系统信息，经常需要用到如</a:t>
            </a:r>
            <a:r>
              <a:rPr lang="zh-CN" altLang="en-US"/>
              <a:t>下</a:t>
            </a:r>
            <a:r>
              <a:rPr lang="zh-CN" altLang="zh-CN"/>
              <a:t>系统信息函数。</a:t>
            </a:r>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667718"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a:solidFill>
                  <a:srgbClr val="228EB0"/>
                </a:solidFill>
                <a:latin typeface="+mn-ea"/>
              </a:rPr>
              <a:t>1 </a:t>
            </a:r>
            <a:r>
              <a:rPr lang="zh-CN" altLang="en-US" sz="2800" b="1">
                <a:solidFill>
                  <a:srgbClr val="228EB0"/>
                </a:solidFill>
                <a:latin typeface="+mn-ea"/>
              </a:rPr>
              <a:t>系统内置函数</a:t>
            </a:r>
            <a:endParaRPr lang="zh-CN" altLang="en-US" sz="2800" b="1" dirty="0">
              <a:solidFill>
                <a:srgbClr val="228EB0"/>
              </a:solidFill>
              <a:latin typeface="+mn-ea"/>
            </a:endParaRPr>
          </a:p>
        </p:txBody>
      </p:sp>
      <p:graphicFrame>
        <p:nvGraphicFramePr>
          <p:cNvPr id="9" name="表格 8">
            <a:extLst>
              <a:ext uri="{FF2B5EF4-FFF2-40B4-BE49-F238E27FC236}">
                <a16:creationId xmlns:a16="http://schemas.microsoft.com/office/drawing/2014/main" id="{CA8829EE-7FFC-4EDA-981C-0E7D7EB96494}"/>
              </a:ext>
            </a:extLst>
          </p:cNvPr>
          <p:cNvGraphicFramePr>
            <a:graphicFrameLocks noGrp="1"/>
          </p:cNvGraphicFramePr>
          <p:nvPr>
            <p:extLst>
              <p:ext uri="{D42A27DB-BD31-4B8C-83A1-F6EECF244321}">
                <p14:modId xmlns:p14="http://schemas.microsoft.com/office/powerpoint/2010/main" val="3626617291"/>
              </p:ext>
            </p:extLst>
          </p:nvPr>
        </p:nvGraphicFramePr>
        <p:xfrm>
          <a:off x="1745871" y="2677081"/>
          <a:ext cx="8700256" cy="2775965"/>
        </p:xfrm>
        <a:graphic>
          <a:graphicData uri="http://schemas.openxmlformats.org/drawingml/2006/table">
            <a:tbl>
              <a:tblPr firstRow="1" firstCol="1" bandRow="1">
                <a:tableStyleId>{5A111915-BE36-4E01-A7E5-04B1672EAD32}</a:tableStyleId>
              </a:tblPr>
              <a:tblGrid>
                <a:gridCol w="2741220">
                  <a:extLst>
                    <a:ext uri="{9D8B030D-6E8A-4147-A177-3AD203B41FA5}">
                      <a16:colId xmlns:a16="http://schemas.microsoft.com/office/drawing/2014/main" val="2760790580"/>
                    </a:ext>
                  </a:extLst>
                </a:gridCol>
                <a:gridCol w="5959036">
                  <a:extLst>
                    <a:ext uri="{9D8B030D-6E8A-4147-A177-3AD203B41FA5}">
                      <a16:colId xmlns:a16="http://schemas.microsoft.com/office/drawing/2014/main" val="4151654533"/>
                    </a:ext>
                  </a:extLst>
                </a:gridCol>
              </a:tblGrid>
              <a:tr h="451475">
                <a:tc>
                  <a:txBody>
                    <a:bodyPr/>
                    <a:lstStyle/>
                    <a:p>
                      <a:pPr algn="ctr">
                        <a:lnSpc>
                          <a:spcPct val="125000"/>
                        </a:lnSpc>
                        <a:tabLst>
                          <a:tab pos="90170" algn="l"/>
                        </a:tabLst>
                      </a:pPr>
                      <a:r>
                        <a:rPr lang="zh-CN" altLang="en-US" sz="1600" b="1" kern="0" dirty="0">
                          <a:solidFill>
                            <a:schemeClr val="bg1"/>
                          </a:solidFill>
                          <a:effectLst/>
                          <a:latin typeface="+mn-lt"/>
                          <a:ea typeface="+mn-ea"/>
                          <a:cs typeface="+mn-cs"/>
                        </a:rPr>
                        <a:t>函数名</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tabLst>
                          <a:tab pos="90170" algn="l"/>
                        </a:tabLst>
                      </a:pPr>
                      <a:r>
                        <a:rPr lang="zh-CN" altLang="en-US" sz="1600" b="1" kern="0" dirty="0">
                          <a:solidFill>
                            <a:schemeClr val="bg1"/>
                          </a:solidFill>
                          <a:effectLst/>
                          <a:latin typeface="+mn-lt"/>
                          <a:ea typeface="+mn-ea"/>
                          <a:cs typeface="+mn-cs"/>
                        </a:rPr>
                        <a:t>函数作用</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96497045"/>
                  </a:ext>
                </a:extLst>
              </a:tr>
              <a:tr h="387415">
                <a:tc>
                  <a:txBody>
                    <a:bodyPr/>
                    <a:lstStyle/>
                    <a:p>
                      <a:pPr marL="0" algn="ctr" defTabSz="914400" rtl="0" eaLnBrk="1" latinLnBrk="0" hangingPunct="1">
                        <a:lnSpc>
                          <a:spcPct val="125000"/>
                        </a:lnSpc>
                        <a:tabLst>
                          <a:tab pos="90170" algn="l"/>
                        </a:tabLst>
                      </a:pPr>
                      <a:r>
                        <a:rPr lang="en-US" sz="1600" b="0" kern="0" dirty="0">
                          <a:solidFill>
                            <a:schemeClr val="tx1"/>
                          </a:solidFill>
                          <a:effectLst/>
                          <a:latin typeface="+mn-ea"/>
                          <a:ea typeface="+mn-ea"/>
                          <a:cs typeface="Times New Roman" panose="02020603050405020304" pitchFamily="18" charset="0"/>
                        </a:rPr>
                        <a:t>VERSION()</a:t>
                      </a:r>
                      <a:endParaRPr lang="zh-CN" altLang="en-US" sz="1600" b="0" kern="0" dirty="0">
                        <a:solidFill>
                          <a:schemeClr val="tx1"/>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25000"/>
                        </a:lnSpc>
                        <a:tabLst>
                          <a:tab pos="90170" algn="l"/>
                        </a:tabLst>
                      </a:pPr>
                      <a:r>
                        <a:rPr lang="zh-CN" altLang="en-US" sz="1600" b="0" kern="0" dirty="0">
                          <a:solidFill>
                            <a:schemeClr val="tx1"/>
                          </a:solidFill>
                          <a:effectLst/>
                          <a:latin typeface="+mn-ea"/>
                          <a:ea typeface="+mn-ea"/>
                          <a:cs typeface="Times New Roman" panose="02020603050405020304" pitchFamily="18" charset="0"/>
                        </a:rPr>
                        <a:t>获取当前</a:t>
                      </a:r>
                      <a:r>
                        <a:rPr lang="en-US" sz="1600" b="0" kern="0" dirty="0">
                          <a:solidFill>
                            <a:schemeClr val="tx1"/>
                          </a:solidFill>
                          <a:effectLst/>
                          <a:latin typeface="+mn-ea"/>
                          <a:ea typeface="+mn-ea"/>
                          <a:cs typeface="Times New Roman" panose="02020603050405020304" pitchFamily="18" charset="0"/>
                        </a:rPr>
                        <a:t>MySQL</a:t>
                      </a:r>
                      <a:r>
                        <a:rPr lang="zh-CN" altLang="en-US" sz="1600" b="0" kern="0" dirty="0">
                          <a:solidFill>
                            <a:schemeClr val="tx1"/>
                          </a:solidFill>
                          <a:effectLst/>
                          <a:latin typeface="+mn-ea"/>
                          <a:ea typeface="+mn-ea"/>
                          <a:cs typeface="Times New Roman" panose="02020603050405020304" pitchFamily="18" charset="0"/>
                        </a:rPr>
                        <a:t>服务的版本号</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79869868"/>
                  </a:ext>
                </a:extLst>
              </a:tr>
              <a:tr h="387415">
                <a:tc>
                  <a:txBody>
                    <a:bodyPr/>
                    <a:lstStyle/>
                    <a:p>
                      <a:pPr marL="0" algn="ctr" defTabSz="914400" rtl="0" eaLnBrk="1" latinLnBrk="0" hangingPunct="1">
                        <a:lnSpc>
                          <a:spcPct val="125000"/>
                        </a:lnSpc>
                        <a:tabLst>
                          <a:tab pos="90170" algn="l"/>
                        </a:tabLst>
                      </a:pPr>
                      <a:r>
                        <a:rPr lang="en-US" sz="1600" b="0" kern="0" dirty="0">
                          <a:solidFill>
                            <a:schemeClr val="tx1"/>
                          </a:solidFill>
                          <a:effectLst/>
                          <a:latin typeface="+mn-ea"/>
                          <a:ea typeface="+mn-ea"/>
                          <a:cs typeface="Times New Roman" panose="02020603050405020304" pitchFamily="18" charset="0"/>
                        </a:rPr>
                        <a:t>DATABASE()</a:t>
                      </a:r>
                      <a:endParaRPr lang="zh-CN" altLang="en-US" sz="1600" b="0" kern="0" dirty="0">
                        <a:solidFill>
                          <a:schemeClr val="tx1"/>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25000"/>
                        </a:lnSpc>
                        <a:tabLst>
                          <a:tab pos="90170" algn="l"/>
                        </a:tabLst>
                      </a:pPr>
                      <a:r>
                        <a:rPr lang="zh-CN" altLang="en-US" sz="1600" b="0" kern="0" dirty="0">
                          <a:solidFill>
                            <a:schemeClr val="tx1"/>
                          </a:solidFill>
                          <a:effectLst/>
                          <a:latin typeface="+mn-ea"/>
                          <a:ea typeface="+mn-ea"/>
                          <a:cs typeface="Times New Roman" panose="02020603050405020304" pitchFamily="18" charset="0"/>
                        </a:rPr>
                        <a:t>获取当前正在使用的数据库</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20409918"/>
                  </a:ext>
                </a:extLst>
              </a:tr>
              <a:tr h="387415">
                <a:tc>
                  <a:txBody>
                    <a:bodyPr/>
                    <a:lstStyle/>
                    <a:p>
                      <a:pPr marL="0" algn="ctr" defTabSz="914400" rtl="0" eaLnBrk="1" latinLnBrk="0" hangingPunct="1">
                        <a:lnSpc>
                          <a:spcPct val="125000"/>
                        </a:lnSpc>
                        <a:tabLst>
                          <a:tab pos="90170" algn="l"/>
                        </a:tabLst>
                      </a:pPr>
                      <a:r>
                        <a:rPr lang="en-US" sz="1600" b="0" kern="0">
                          <a:solidFill>
                            <a:schemeClr val="tx1"/>
                          </a:solidFill>
                          <a:effectLst/>
                          <a:latin typeface="+mn-ea"/>
                          <a:ea typeface="+mn-ea"/>
                          <a:cs typeface="Times New Roman" panose="02020603050405020304" pitchFamily="18" charset="0"/>
                        </a:rPr>
                        <a:t>USER()</a:t>
                      </a:r>
                      <a:endParaRPr lang="zh-CN" altLang="en-US" sz="1600" b="0" kern="0">
                        <a:solidFill>
                          <a:schemeClr val="tx1"/>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25000"/>
                        </a:lnSpc>
                        <a:tabLst>
                          <a:tab pos="90170" algn="l"/>
                        </a:tabLst>
                      </a:pPr>
                      <a:r>
                        <a:rPr lang="zh-CN" altLang="en-US" sz="1600" b="0" kern="0" dirty="0">
                          <a:solidFill>
                            <a:schemeClr val="tx1"/>
                          </a:solidFill>
                          <a:effectLst/>
                          <a:latin typeface="+mn-ea"/>
                          <a:ea typeface="+mn-ea"/>
                          <a:cs typeface="Times New Roman" panose="02020603050405020304" pitchFamily="18" charset="0"/>
                        </a:rPr>
                        <a:t>获取登录服务器的主机地址与用户名</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56380696"/>
                  </a:ext>
                </a:extLst>
              </a:tr>
              <a:tr h="387415">
                <a:tc>
                  <a:txBody>
                    <a:bodyPr/>
                    <a:lstStyle/>
                    <a:p>
                      <a:pPr marL="0" algn="ctr" defTabSz="914400" rtl="0" eaLnBrk="1" latinLnBrk="0" hangingPunct="1">
                        <a:lnSpc>
                          <a:spcPct val="125000"/>
                        </a:lnSpc>
                        <a:tabLst>
                          <a:tab pos="90170" algn="l"/>
                        </a:tabLst>
                      </a:pPr>
                      <a:r>
                        <a:rPr lang="en-US" sz="1600" b="0" kern="0">
                          <a:solidFill>
                            <a:schemeClr val="tx1"/>
                          </a:solidFill>
                          <a:effectLst/>
                          <a:latin typeface="+mn-ea"/>
                          <a:ea typeface="+mn-ea"/>
                          <a:cs typeface="Times New Roman" panose="02020603050405020304" pitchFamily="18" charset="0"/>
                        </a:rPr>
                        <a:t>CURRENT_USER()</a:t>
                      </a:r>
                      <a:endParaRPr lang="zh-CN" altLang="en-US" sz="1600" b="0" kern="0">
                        <a:solidFill>
                          <a:schemeClr val="tx1"/>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25000"/>
                        </a:lnSpc>
                        <a:tabLst>
                          <a:tab pos="90170" algn="l"/>
                        </a:tabLst>
                      </a:pPr>
                      <a:r>
                        <a:rPr lang="zh-CN" altLang="en-US" sz="1600" b="0" kern="0" dirty="0">
                          <a:solidFill>
                            <a:schemeClr val="tx1"/>
                          </a:solidFill>
                          <a:effectLst/>
                          <a:latin typeface="+mn-ea"/>
                          <a:ea typeface="+mn-ea"/>
                          <a:cs typeface="Times New Roman" panose="02020603050405020304" pitchFamily="18" charset="0"/>
                        </a:rPr>
                        <a:t>获取</a:t>
                      </a:r>
                      <a:r>
                        <a:rPr lang="en-US" sz="1600" b="0" kern="0" dirty="0">
                          <a:solidFill>
                            <a:schemeClr val="tx1"/>
                          </a:solidFill>
                          <a:effectLst/>
                          <a:latin typeface="+mn-ea"/>
                          <a:ea typeface="+mn-ea"/>
                          <a:cs typeface="Times New Roman" panose="02020603050405020304" pitchFamily="18" charset="0"/>
                        </a:rPr>
                        <a:t>MySQL</a:t>
                      </a:r>
                      <a:r>
                        <a:rPr lang="zh-CN" altLang="en-US" sz="1600" b="0" kern="0" dirty="0">
                          <a:solidFill>
                            <a:schemeClr val="tx1"/>
                          </a:solidFill>
                          <a:effectLst/>
                          <a:latin typeface="+mn-ea"/>
                          <a:ea typeface="+mn-ea"/>
                          <a:cs typeface="Times New Roman" panose="02020603050405020304" pitchFamily="18" charset="0"/>
                        </a:rPr>
                        <a:t>服务器允许当前用户通过哪些主机进行连接</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21520246"/>
                  </a:ext>
                </a:extLst>
              </a:tr>
              <a:tr h="387415">
                <a:tc>
                  <a:txBody>
                    <a:bodyPr/>
                    <a:lstStyle/>
                    <a:p>
                      <a:pPr marL="0" algn="ctr" defTabSz="914400" rtl="0" eaLnBrk="1" latinLnBrk="0" hangingPunct="1">
                        <a:lnSpc>
                          <a:spcPct val="125000"/>
                        </a:lnSpc>
                        <a:tabLst>
                          <a:tab pos="90170" algn="l"/>
                        </a:tabLst>
                      </a:pPr>
                      <a:r>
                        <a:rPr lang="en-US" sz="1600" b="0" kern="0">
                          <a:solidFill>
                            <a:schemeClr val="tx1"/>
                          </a:solidFill>
                          <a:effectLst/>
                          <a:latin typeface="+mn-ea"/>
                          <a:ea typeface="+mn-ea"/>
                          <a:cs typeface="Times New Roman" panose="02020603050405020304" pitchFamily="18" charset="0"/>
                        </a:rPr>
                        <a:t>CONNECTION_ID()</a:t>
                      </a:r>
                      <a:endParaRPr lang="zh-CN" altLang="en-US" sz="1600" b="0" kern="0">
                        <a:solidFill>
                          <a:schemeClr val="tx1"/>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25000"/>
                        </a:lnSpc>
                        <a:tabLst>
                          <a:tab pos="90170" algn="l"/>
                        </a:tabLst>
                      </a:pPr>
                      <a:r>
                        <a:rPr lang="zh-CN" altLang="en-US" sz="1600" b="0" kern="0" dirty="0">
                          <a:solidFill>
                            <a:schemeClr val="tx1"/>
                          </a:solidFill>
                          <a:effectLst/>
                          <a:latin typeface="+mn-ea"/>
                          <a:ea typeface="+mn-ea"/>
                          <a:cs typeface="Times New Roman" panose="02020603050405020304" pitchFamily="18" charset="0"/>
                        </a:rPr>
                        <a:t>获取当前</a:t>
                      </a:r>
                      <a:r>
                        <a:rPr lang="en-US" sz="1600" b="0" kern="0" dirty="0">
                          <a:solidFill>
                            <a:schemeClr val="tx1"/>
                          </a:solidFill>
                          <a:effectLst/>
                          <a:latin typeface="+mn-ea"/>
                          <a:ea typeface="+mn-ea"/>
                          <a:cs typeface="Times New Roman" panose="02020603050405020304" pitchFamily="18" charset="0"/>
                        </a:rPr>
                        <a:t>MySQL</a:t>
                      </a:r>
                      <a:r>
                        <a:rPr lang="zh-CN" altLang="en-US" sz="1600" b="0" kern="0" dirty="0">
                          <a:solidFill>
                            <a:schemeClr val="tx1"/>
                          </a:solidFill>
                          <a:effectLst/>
                          <a:latin typeface="+mn-ea"/>
                          <a:ea typeface="+mn-ea"/>
                          <a:cs typeface="Times New Roman" panose="02020603050405020304" pitchFamily="18" charset="0"/>
                        </a:rPr>
                        <a:t>服务器的连接</a:t>
                      </a:r>
                      <a:r>
                        <a:rPr lang="en-US" sz="1600" b="0" kern="0" dirty="0">
                          <a:solidFill>
                            <a:schemeClr val="tx1"/>
                          </a:solidFill>
                          <a:effectLst/>
                          <a:latin typeface="+mn-ea"/>
                          <a:ea typeface="+mn-ea"/>
                          <a:cs typeface="Times New Roman" panose="02020603050405020304" pitchFamily="18" charset="0"/>
                        </a:rPr>
                        <a:t>ID</a:t>
                      </a:r>
                      <a:endParaRPr lang="zh-CN" altLang="en-US" sz="1600" b="0" kern="0" dirty="0">
                        <a:solidFill>
                          <a:schemeClr val="tx1"/>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80831285"/>
                  </a:ext>
                </a:extLst>
              </a:tr>
              <a:tr h="387415">
                <a:tc>
                  <a:txBody>
                    <a:bodyPr/>
                    <a:lstStyle/>
                    <a:p>
                      <a:pPr marL="0" algn="ctr" defTabSz="914400" rtl="0" eaLnBrk="1" latinLnBrk="0" hangingPunct="1">
                        <a:lnSpc>
                          <a:spcPct val="125000"/>
                        </a:lnSpc>
                        <a:tabLst>
                          <a:tab pos="90170" algn="l"/>
                        </a:tabLst>
                      </a:pPr>
                      <a:r>
                        <a:rPr lang="en-US" sz="1600" b="0" kern="0">
                          <a:solidFill>
                            <a:schemeClr val="tx1"/>
                          </a:solidFill>
                          <a:effectLst/>
                          <a:latin typeface="+mn-ea"/>
                          <a:ea typeface="+mn-ea"/>
                          <a:cs typeface="Times New Roman" panose="02020603050405020304" pitchFamily="18" charset="0"/>
                        </a:rPr>
                        <a:t>LAST_INSERT_ID()</a:t>
                      </a:r>
                      <a:endParaRPr lang="zh-CN" altLang="en-US" sz="1600" b="0" kern="0">
                        <a:solidFill>
                          <a:schemeClr val="tx1"/>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25000"/>
                        </a:lnSpc>
                        <a:tabLst>
                          <a:tab pos="90170" algn="l"/>
                        </a:tabLst>
                      </a:pPr>
                      <a:r>
                        <a:rPr lang="zh-CN" altLang="en-US" sz="1600" b="0" kern="0" dirty="0">
                          <a:solidFill>
                            <a:schemeClr val="tx1"/>
                          </a:solidFill>
                          <a:effectLst/>
                          <a:latin typeface="+mn-ea"/>
                          <a:ea typeface="+mn-ea"/>
                          <a:cs typeface="Times New Roman" panose="02020603050405020304" pitchFamily="18" charset="0"/>
                        </a:rPr>
                        <a:t>获取当前会话中最后插入的</a:t>
                      </a:r>
                      <a:r>
                        <a:rPr lang="en-US" sz="1600" b="0" kern="0" dirty="0">
                          <a:solidFill>
                            <a:schemeClr val="tx1"/>
                          </a:solidFill>
                          <a:effectLst/>
                          <a:latin typeface="+mn-ea"/>
                          <a:ea typeface="+mn-ea"/>
                          <a:cs typeface="Times New Roman" panose="02020603050405020304" pitchFamily="18" charset="0"/>
                        </a:rPr>
                        <a:t>AUTOINCREMENT</a:t>
                      </a:r>
                      <a:r>
                        <a:rPr lang="zh-CN" altLang="en-US" sz="1600" b="0" kern="0" dirty="0">
                          <a:solidFill>
                            <a:schemeClr val="tx1"/>
                          </a:solidFill>
                          <a:effectLst/>
                          <a:latin typeface="+mn-ea"/>
                          <a:ea typeface="+mn-ea"/>
                          <a:cs typeface="Times New Roman" panose="02020603050405020304" pitchFamily="18" charset="0"/>
                        </a:rPr>
                        <a:t>列的值</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69725106"/>
                  </a:ext>
                </a:extLst>
              </a:tr>
            </a:tbl>
          </a:graphicData>
        </a:graphic>
      </p:graphicFrame>
    </p:spTree>
    <p:extLst>
      <p:ext uri="{BB962C8B-B14F-4D97-AF65-F5344CB8AC3E}">
        <p14:creationId xmlns:p14="http://schemas.microsoft.com/office/powerpoint/2010/main" val="165723497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left)">
                                      <p:cBhvr>
                                        <p:cTn id="2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2"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BCE2F27-1948-4AAF-B7D2-B7B4F23C2784}"/>
              </a:ext>
            </a:extLst>
          </p:cNvPr>
          <p:cNvSpPr/>
          <p:nvPr/>
        </p:nvSpPr>
        <p:spPr>
          <a:xfrm>
            <a:off x="911214" y="1785748"/>
            <a:ext cx="10369571" cy="458459"/>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a:t>【实例</a:t>
            </a:r>
            <a:r>
              <a:rPr lang="en-US" altLang="zh-CN" b="1"/>
              <a:t>10-21</a:t>
            </a:r>
            <a:r>
              <a:rPr lang="zh-CN" altLang="zh-CN" b="1"/>
              <a:t>】</a:t>
            </a:r>
            <a:r>
              <a:rPr lang="zh-CN" altLang="zh-CN"/>
              <a:t>：获取</a:t>
            </a:r>
            <a:r>
              <a:rPr lang="en-US" altLang="zh-CN"/>
              <a:t>MySQL</a:t>
            </a:r>
            <a:r>
              <a:rPr lang="zh-CN" altLang="zh-CN"/>
              <a:t>服务器当前正在使用的数据库</a:t>
            </a:r>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667718" cy="523220"/>
          </a:xfrm>
          <a:prstGeom prst="rect">
            <a:avLst/>
          </a:prstGeom>
          <a:noFill/>
        </p:spPr>
        <p:txBody>
          <a:bodyPr wrap="none" rtlCol="0">
            <a:spAutoFit/>
            <a:scene3d>
              <a:camera prst="orthographicFront"/>
              <a:lightRig rig="threePt" dir="t"/>
            </a:scene3d>
            <a:sp3d contourW="12700"/>
          </a:bodyPr>
          <a:lstStyle/>
          <a:p>
            <a:pPr lvl="0">
              <a:defRPr/>
            </a:pPr>
            <a:r>
              <a:rPr lang="en-US" altLang="zh-CN" sz="2800" b="1">
                <a:solidFill>
                  <a:srgbClr val="228EB0"/>
                </a:solidFill>
                <a:latin typeface="+mn-ea"/>
              </a:rPr>
              <a:t>1 </a:t>
            </a:r>
            <a:r>
              <a:rPr lang="zh-CN" altLang="en-US" sz="2800" b="1">
                <a:solidFill>
                  <a:srgbClr val="228EB0"/>
                </a:solidFill>
                <a:latin typeface="+mn-ea"/>
              </a:rPr>
              <a:t>系统内置函数</a:t>
            </a:r>
            <a:endParaRPr lang="zh-CN" altLang="en-US" sz="2800" b="1" dirty="0">
              <a:solidFill>
                <a:srgbClr val="228EB0"/>
              </a:solidFill>
              <a:latin typeface="+mn-ea"/>
            </a:endParaRPr>
          </a:p>
        </p:txBody>
      </p:sp>
      <p:pic>
        <p:nvPicPr>
          <p:cNvPr id="3" name="图片 2">
            <a:extLst>
              <a:ext uri="{FF2B5EF4-FFF2-40B4-BE49-F238E27FC236}">
                <a16:creationId xmlns:a16="http://schemas.microsoft.com/office/drawing/2014/main" id="{1C5DE77A-0772-4E11-939F-89251B06141E}"/>
              </a:ext>
            </a:extLst>
          </p:cNvPr>
          <p:cNvPicPr>
            <a:picLocks noChangeAspect="1"/>
          </p:cNvPicPr>
          <p:nvPr/>
        </p:nvPicPr>
        <p:blipFill>
          <a:blip r:embed="rId3"/>
          <a:stretch>
            <a:fillRect/>
          </a:stretch>
        </p:blipFill>
        <p:spPr>
          <a:xfrm>
            <a:off x="3272190" y="2830199"/>
            <a:ext cx="5647619" cy="714286"/>
          </a:xfrm>
          <a:prstGeom prst="rect">
            <a:avLst/>
          </a:prstGeom>
        </p:spPr>
      </p:pic>
      <p:pic>
        <p:nvPicPr>
          <p:cNvPr id="5" name="图片 4">
            <a:extLst>
              <a:ext uri="{FF2B5EF4-FFF2-40B4-BE49-F238E27FC236}">
                <a16:creationId xmlns:a16="http://schemas.microsoft.com/office/drawing/2014/main" id="{C89E43AE-0E40-45EC-ADCD-C35ACD1C5E79}"/>
              </a:ext>
            </a:extLst>
          </p:cNvPr>
          <p:cNvPicPr>
            <a:picLocks noChangeAspect="1"/>
          </p:cNvPicPr>
          <p:nvPr/>
        </p:nvPicPr>
        <p:blipFill>
          <a:blip r:embed="rId4"/>
          <a:stretch>
            <a:fillRect/>
          </a:stretch>
        </p:blipFill>
        <p:spPr>
          <a:xfrm>
            <a:off x="4667428" y="3933187"/>
            <a:ext cx="2857143" cy="695238"/>
          </a:xfrm>
          <a:prstGeom prst="rect">
            <a:avLst/>
          </a:prstGeom>
        </p:spPr>
      </p:pic>
    </p:spTree>
    <p:extLst>
      <p:ext uri="{BB962C8B-B14F-4D97-AF65-F5344CB8AC3E}">
        <p14:creationId xmlns:p14="http://schemas.microsoft.com/office/powerpoint/2010/main" val="26075446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ipe(left)">
                                      <p:cBhvr>
                                        <p:cTn id="21" dur="500"/>
                                        <p:tgtEl>
                                          <p:spTgt spid="3"/>
                                        </p:tgtEl>
                                      </p:cBhvr>
                                    </p:animEffect>
                                  </p:childTnLst>
                                </p:cTn>
                              </p:par>
                            </p:childTnLst>
                          </p:cTn>
                        </p:par>
                        <p:par>
                          <p:cTn id="22" fill="hold">
                            <p:stCondLst>
                              <p:cond delay="2500"/>
                            </p:stCondLst>
                            <p:childTnLst>
                              <p:par>
                                <p:cTn id="23" presetID="22" presetClass="entr" presetSubtype="8"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left)">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BCE2F27-1948-4AAF-B7D2-B7B4F23C2784}"/>
              </a:ext>
            </a:extLst>
          </p:cNvPr>
          <p:cNvSpPr/>
          <p:nvPr/>
        </p:nvSpPr>
        <p:spPr>
          <a:xfrm>
            <a:off x="911214" y="1346214"/>
            <a:ext cx="10369571" cy="873957"/>
          </a:xfrm>
          <a:prstGeom prst="rect">
            <a:avLst/>
          </a:prstGeom>
        </p:spPr>
        <p:txBody>
          <a:bodyPr wrap="square">
            <a:spAutoFit/>
            <a:scene3d>
              <a:camera prst="orthographicFront"/>
              <a:lightRig rig="threePt" dir="t"/>
            </a:scene3d>
            <a:sp3d contourW="12700"/>
          </a:bodyPr>
          <a:lstStyle/>
          <a:p>
            <a:pPr algn="just">
              <a:lnSpc>
                <a:spcPct val="150000"/>
              </a:lnSpc>
            </a:pPr>
            <a:r>
              <a:rPr lang="en-US" altLang="zh-CN"/>
              <a:t>SELECT</a:t>
            </a:r>
            <a:r>
              <a:rPr lang="zh-CN" altLang="zh-CN"/>
              <a:t>语句中的条件语句经常要使用比较运算符。通过这些比较运算符，可以判断表中的哪些记录是符合条件的，比较结果为真，则返回</a:t>
            </a:r>
            <a:r>
              <a:rPr lang="en-US" altLang="zh-CN"/>
              <a:t>1</a:t>
            </a:r>
            <a:r>
              <a:rPr lang="zh-CN" altLang="zh-CN"/>
              <a:t>；比较结果为假，则返回</a:t>
            </a:r>
            <a:r>
              <a:rPr lang="en-US" altLang="zh-CN"/>
              <a:t>0</a:t>
            </a:r>
            <a:r>
              <a:rPr lang="zh-CN" altLang="zh-CN"/>
              <a:t>；比较结果不确定，则返回</a:t>
            </a:r>
            <a:r>
              <a:rPr lang="en-US" altLang="zh-CN"/>
              <a:t>NULL</a:t>
            </a:r>
            <a:r>
              <a:rPr lang="zh-CN" altLang="zh-CN"/>
              <a:t>。</a:t>
            </a:r>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308645"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a:solidFill>
                  <a:srgbClr val="228EB0"/>
                </a:solidFill>
                <a:latin typeface="+mn-ea"/>
              </a:rPr>
              <a:t>2 </a:t>
            </a:r>
            <a:r>
              <a:rPr lang="zh-CN" altLang="en-US" sz="2800" b="1">
                <a:solidFill>
                  <a:srgbClr val="228EB0"/>
                </a:solidFill>
                <a:latin typeface="+mn-ea"/>
              </a:rPr>
              <a:t>比较运算符</a:t>
            </a:r>
            <a:endParaRPr lang="zh-CN" altLang="en-US" sz="2800" b="1" dirty="0">
              <a:solidFill>
                <a:srgbClr val="228EB0"/>
              </a:solidFill>
              <a:latin typeface="+mn-ea"/>
            </a:endParaRPr>
          </a:p>
        </p:txBody>
      </p:sp>
      <p:graphicFrame>
        <p:nvGraphicFramePr>
          <p:cNvPr id="15" name="表格 14">
            <a:extLst>
              <a:ext uri="{FF2B5EF4-FFF2-40B4-BE49-F238E27FC236}">
                <a16:creationId xmlns:a16="http://schemas.microsoft.com/office/drawing/2014/main" id="{6298464B-FE14-4FB5-B421-7169DD2096DE}"/>
              </a:ext>
            </a:extLst>
          </p:cNvPr>
          <p:cNvGraphicFramePr>
            <a:graphicFrameLocks noGrp="1"/>
          </p:cNvGraphicFramePr>
          <p:nvPr>
            <p:extLst>
              <p:ext uri="{D42A27DB-BD31-4B8C-83A1-F6EECF244321}">
                <p14:modId xmlns:p14="http://schemas.microsoft.com/office/powerpoint/2010/main" val="2280903113"/>
              </p:ext>
            </p:extLst>
          </p:nvPr>
        </p:nvGraphicFramePr>
        <p:xfrm>
          <a:off x="2914720" y="2377413"/>
          <a:ext cx="6362557" cy="2743200"/>
        </p:xfrm>
        <a:graphic>
          <a:graphicData uri="http://schemas.openxmlformats.org/drawingml/2006/table">
            <a:tbl>
              <a:tblPr firstRow="1" firstCol="1" bandRow="1">
                <a:tableStyleId>{5A111915-BE36-4E01-A7E5-04B1672EAD32}</a:tableStyleId>
              </a:tblPr>
              <a:tblGrid>
                <a:gridCol w="2305001">
                  <a:extLst>
                    <a:ext uri="{9D8B030D-6E8A-4147-A177-3AD203B41FA5}">
                      <a16:colId xmlns:a16="http://schemas.microsoft.com/office/drawing/2014/main" val="2760790580"/>
                    </a:ext>
                  </a:extLst>
                </a:gridCol>
                <a:gridCol w="4057556">
                  <a:extLst>
                    <a:ext uri="{9D8B030D-6E8A-4147-A177-3AD203B41FA5}">
                      <a16:colId xmlns:a16="http://schemas.microsoft.com/office/drawing/2014/main" val="4151654533"/>
                    </a:ext>
                  </a:extLst>
                </a:gridCol>
              </a:tblGrid>
              <a:tr h="70398">
                <a:tc>
                  <a:txBody>
                    <a:bodyPr/>
                    <a:lstStyle/>
                    <a:p>
                      <a:pPr algn="ctr">
                        <a:lnSpc>
                          <a:spcPct val="125000"/>
                        </a:lnSpc>
                      </a:pPr>
                      <a:r>
                        <a:rPr lang="zh-CN" altLang="en-US" sz="1800" kern="0">
                          <a:effectLst/>
                        </a:rPr>
                        <a:t>比较</a:t>
                      </a:r>
                      <a:r>
                        <a:rPr lang="zh-CN" sz="1800" kern="0">
                          <a:effectLst/>
                        </a:rPr>
                        <a:t>运算符</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pPr>
                      <a:r>
                        <a:rPr lang="zh-CN" sz="1800" kern="0">
                          <a:effectLst/>
                        </a:rPr>
                        <a:t>说明</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96497045"/>
                  </a:ext>
                </a:extLst>
              </a:tr>
              <a:tr h="0">
                <a:tc>
                  <a:txBody>
                    <a:bodyPr/>
                    <a:lstStyle/>
                    <a:p>
                      <a:pPr algn="ctr">
                        <a:lnSpc>
                          <a:spcPct val="125000"/>
                        </a:lnSpc>
                      </a:pPr>
                      <a:r>
                        <a:rPr lang="en-US" sz="1800" b="0" kern="0">
                          <a:effectLst/>
                          <a:latin typeface="+mn-ea"/>
                          <a:ea typeface="+mn-ea"/>
                          <a:cs typeface="Times New Roman" panose="02020603050405020304" pitchFamily="18" charset="0"/>
                        </a:rPr>
                        <a:t>=</a:t>
                      </a:r>
                      <a:endParaRPr lang="zh-CN" sz="1800" b="0" kern="100">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pPr>
                      <a:r>
                        <a:rPr lang="zh-CN" sz="1800" b="0" kern="0">
                          <a:effectLst/>
                          <a:latin typeface="+mn-ea"/>
                          <a:ea typeface="+mn-ea"/>
                          <a:cs typeface="Times New Roman" panose="02020603050405020304" pitchFamily="18" charset="0"/>
                        </a:rPr>
                        <a:t>等于</a:t>
                      </a:r>
                      <a:endParaRPr lang="zh-CN" sz="1800" b="0" kern="100">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79869868"/>
                  </a:ext>
                </a:extLst>
              </a:tr>
              <a:tr h="0">
                <a:tc>
                  <a:txBody>
                    <a:bodyPr/>
                    <a:lstStyle/>
                    <a:p>
                      <a:pPr algn="ctr">
                        <a:lnSpc>
                          <a:spcPct val="125000"/>
                        </a:lnSpc>
                      </a:pPr>
                      <a:r>
                        <a:rPr lang="en-US" sz="1800" b="0" kern="0">
                          <a:effectLst/>
                          <a:latin typeface="+mn-ea"/>
                          <a:ea typeface="+mn-ea"/>
                          <a:cs typeface="Times New Roman" panose="02020603050405020304" pitchFamily="18" charset="0"/>
                        </a:rPr>
                        <a:t>&lt; </a:t>
                      </a:r>
                      <a:endParaRPr lang="zh-CN" sz="1800" b="0" kern="100">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pPr>
                      <a:r>
                        <a:rPr lang="zh-CN" sz="1800" b="0" kern="0">
                          <a:effectLst/>
                          <a:latin typeface="+mn-ea"/>
                          <a:ea typeface="+mn-ea"/>
                          <a:cs typeface="Times New Roman" panose="02020603050405020304" pitchFamily="18" charset="0"/>
                        </a:rPr>
                        <a:t>小于</a:t>
                      </a:r>
                      <a:endParaRPr lang="zh-CN" sz="1800" b="0" kern="100">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20409918"/>
                  </a:ext>
                </a:extLst>
              </a:tr>
              <a:tr h="0">
                <a:tc>
                  <a:txBody>
                    <a:bodyPr/>
                    <a:lstStyle/>
                    <a:p>
                      <a:pPr algn="ctr">
                        <a:lnSpc>
                          <a:spcPct val="125000"/>
                        </a:lnSpc>
                      </a:pPr>
                      <a:r>
                        <a:rPr lang="en-US" sz="1800" b="0" kern="0">
                          <a:effectLst/>
                          <a:latin typeface="+mn-ea"/>
                          <a:ea typeface="+mn-ea"/>
                          <a:cs typeface="Times New Roman" panose="02020603050405020304" pitchFamily="18" charset="0"/>
                        </a:rPr>
                        <a:t>&lt;=</a:t>
                      </a:r>
                      <a:endParaRPr lang="zh-CN" sz="1800" b="0" kern="100">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pPr>
                      <a:r>
                        <a:rPr lang="zh-CN" sz="1800" b="0" kern="0">
                          <a:effectLst/>
                          <a:latin typeface="+mn-ea"/>
                          <a:ea typeface="+mn-ea"/>
                          <a:cs typeface="Times New Roman" panose="02020603050405020304" pitchFamily="18" charset="0"/>
                        </a:rPr>
                        <a:t>小于等于</a:t>
                      </a:r>
                      <a:endParaRPr lang="zh-CN" sz="1800" b="0" kern="100">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29568474"/>
                  </a:ext>
                </a:extLst>
              </a:tr>
              <a:tr h="0">
                <a:tc>
                  <a:txBody>
                    <a:bodyPr/>
                    <a:lstStyle/>
                    <a:p>
                      <a:pPr algn="ctr">
                        <a:lnSpc>
                          <a:spcPct val="125000"/>
                        </a:lnSpc>
                      </a:pPr>
                      <a:r>
                        <a:rPr lang="en-US" sz="1800" b="0" kern="0">
                          <a:effectLst/>
                          <a:latin typeface="+mn-ea"/>
                          <a:ea typeface="+mn-ea"/>
                          <a:cs typeface="Times New Roman" panose="02020603050405020304" pitchFamily="18" charset="0"/>
                        </a:rPr>
                        <a:t>&gt; </a:t>
                      </a:r>
                      <a:endParaRPr lang="zh-CN" sz="1800" b="0" kern="100">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pPr>
                      <a:r>
                        <a:rPr lang="zh-CN" sz="1800" b="0" kern="0">
                          <a:effectLst/>
                          <a:latin typeface="+mn-ea"/>
                          <a:ea typeface="+mn-ea"/>
                          <a:cs typeface="Times New Roman" panose="02020603050405020304" pitchFamily="18" charset="0"/>
                        </a:rPr>
                        <a:t>大于</a:t>
                      </a:r>
                      <a:endParaRPr lang="zh-CN" sz="1800" b="0" kern="100">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95866536"/>
                  </a:ext>
                </a:extLst>
              </a:tr>
              <a:tr h="0">
                <a:tc>
                  <a:txBody>
                    <a:bodyPr/>
                    <a:lstStyle/>
                    <a:p>
                      <a:pPr algn="ctr">
                        <a:lnSpc>
                          <a:spcPct val="125000"/>
                        </a:lnSpc>
                      </a:pPr>
                      <a:r>
                        <a:rPr lang="en-US" sz="1800" b="0" kern="0">
                          <a:effectLst/>
                          <a:latin typeface="+mn-ea"/>
                          <a:ea typeface="+mn-ea"/>
                          <a:cs typeface="Times New Roman" panose="02020603050405020304" pitchFamily="18" charset="0"/>
                        </a:rPr>
                        <a:t>&gt;=</a:t>
                      </a:r>
                      <a:endParaRPr lang="zh-CN" sz="1800" b="0" kern="100">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pPr>
                      <a:r>
                        <a:rPr lang="zh-CN" sz="1800" b="0" kern="0">
                          <a:effectLst/>
                          <a:latin typeface="+mn-ea"/>
                          <a:ea typeface="+mn-ea"/>
                          <a:cs typeface="Times New Roman" panose="02020603050405020304" pitchFamily="18" charset="0"/>
                        </a:rPr>
                        <a:t>大于等于</a:t>
                      </a:r>
                      <a:endParaRPr lang="zh-CN" sz="1800" b="0" kern="100">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74019081"/>
                  </a:ext>
                </a:extLst>
              </a:tr>
              <a:tr h="0">
                <a:tc>
                  <a:txBody>
                    <a:bodyPr/>
                    <a:lstStyle/>
                    <a:p>
                      <a:pPr algn="ctr">
                        <a:lnSpc>
                          <a:spcPct val="125000"/>
                        </a:lnSpc>
                      </a:pPr>
                      <a:r>
                        <a:rPr lang="en-US" sz="1800" b="0" kern="0">
                          <a:effectLst/>
                          <a:latin typeface="+mn-ea"/>
                          <a:ea typeface="+mn-ea"/>
                          <a:cs typeface="Times New Roman" panose="02020603050405020304" pitchFamily="18" charset="0"/>
                        </a:rPr>
                        <a:t>&lt;=&gt;</a:t>
                      </a:r>
                      <a:endParaRPr lang="zh-CN" sz="1800" b="0" kern="100">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pPr>
                      <a:r>
                        <a:rPr lang="zh-CN" sz="1800" b="0" kern="0">
                          <a:effectLst/>
                          <a:latin typeface="+mn-ea"/>
                          <a:ea typeface="+mn-ea"/>
                          <a:cs typeface="Times New Roman" panose="02020603050405020304" pitchFamily="18" charset="0"/>
                        </a:rPr>
                        <a:t>安全的等于，不会返回</a:t>
                      </a:r>
                      <a:r>
                        <a:rPr lang="en-US" sz="1800" b="0" kern="0">
                          <a:effectLst/>
                          <a:latin typeface="+mn-ea"/>
                          <a:ea typeface="+mn-ea"/>
                          <a:cs typeface="Times New Roman" panose="02020603050405020304" pitchFamily="18" charset="0"/>
                        </a:rPr>
                        <a:t>UNKNOWN</a:t>
                      </a:r>
                      <a:endParaRPr lang="zh-CN" sz="1800" b="0" kern="100">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5133429"/>
                  </a:ext>
                </a:extLst>
              </a:tr>
              <a:tr h="0">
                <a:tc>
                  <a:txBody>
                    <a:bodyPr/>
                    <a:lstStyle/>
                    <a:p>
                      <a:pPr algn="ctr">
                        <a:lnSpc>
                          <a:spcPct val="125000"/>
                        </a:lnSpc>
                      </a:pPr>
                      <a:r>
                        <a:rPr lang="en-US" sz="1800" b="0" kern="0">
                          <a:effectLst/>
                          <a:latin typeface="+mn-ea"/>
                          <a:ea typeface="+mn-ea"/>
                          <a:cs typeface="Times New Roman" panose="02020603050405020304" pitchFamily="18" charset="0"/>
                        </a:rPr>
                        <a:t>&lt;&gt;</a:t>
                      </a:r>
                      <a:r>
                        <a:rPr lang="zh-CN" sz="1800" b="0" kern="0">
                          <a:effectLst/>
                          <a:latin typeface="+mn-ea"/>
                          <a:ea typeface="+mn-ea"/>
                          <a:cs typeface="Times New Roman" panose="02020603050405020304" pitchFamily="18" charset="0"/>
                        </a:rPr>
                        <a:t>或</a:t>
                      </a:r>
                      <a:r>
                        <a:rPr lang="en-US" sz="1800" b="0" kern="0">
                          <a:effectLst/>
                          <a:latin typeface="+mn-ea"/>
                          <a:ea typeface="+mn-ea"/>
                          <a:cs typeface="Times New Roman" panose="02020603050405020304" pitchFamily="18" charset="0"/>
                        </a:rPr>
                        <a:t>!=</a:t>
                      </a:r>
                      <a:endParaRPr lang="zh-CN" sz="1800" b="0" kern="100">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pPr>
                      <a:r>
                        <a:rPr lang="zh-CN" sz="1800" b="0" kern="0">
                          <a:effectLst/>
                          <a:latin typeface="+mn-ea"/>
                          <a:ea typeface="+mn-ea"/>
                          <a:cs typeface="Times New Roman" panose="02020603050405020304" pitchFamily="18" charset="0"/>
                        </a:rPr>
                        <a:t>不等于</a:t>
                      </a:r>
                      <a:endParaRPr lang="zh-CN" sz="1800" b="0" kern="100">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81715773"/>
                  </a:ext>
                </a:extLst>
              </a:tr>
            </a:tbl>
          </a:graphicData>
        </a:graphic>
      </p:graphicFrame>
      <p:sp>
        <p:nvSpPr>
          <p:cNvPr id="17" name="矩形 16">
            <a:extLst>
              <a:ext uri="{FF2B5EF4-FFF2-40B4-BE49-F238E27FC236}">
                <a16:creationId xmlns:a16="http://schemas.microsoft.com/office/drawing/2014/main" id="{CE24CD26-EBE8-4BF1-B706-353D179E567A}"/>
              </a:ext>
            </a:extLst>
          </p:cNvPr>
          <p:cNvSpPr/>
          <p:nvPr/>
        </p:nvSpPr>
        <p:spPr>
          <a:xfrm>
            <a:off x="911214" y="5120613"/>
            <a:ext cx="10369571" cy="458459"/>
          </a:xfrm>
          <a:prstGeom prst="rect">
            <a:avLst/>
          </a:prstGeom>
        </p:spPr>
        <p:txBody>
          <a:bodyPr wrap="square">
            <a:spAutoFit/>
            <a:scene3d>
              <a:camera prst="orthographicFront"/>
              <a:lightRig rig="threePt" dir="t"/>
            </a:scene3d>
            <a:sp3d contourW="12700"/>
          </a:bodyPr>
          <a:lstStyle/>
          <a:p>
            <a:pPr algn="just">
              <a:lnSpc>
                <a:spcPct val="150000"/>
              </a:lnSpc>
            </a:pPr>
            <a:r>
              <a:rPr lang="zh-CN" altLang="en-US" dirty="0"/>
              <a:t>以上比较运算符在使用时的基本语法格式为：</a:t>
            </a:r>
            <a:endParaRPr lang="zh-CN" altLang="zh-CN" dirty="0"/>
          </a:p>
        </p:txBody>
      </p:sp>
      <p:sp>
        <p:nvSpPr>
          <p:cNvPr id="23" name="矩形 22">
            <a:extLst>
              <a:ext uri="{FF2B5EF4-FFF2-40B4-BE49-F238E27FC236}">
                <a16:creationId xmlns:a16="http://schemas.microsoft.com/office/drawing/2014/main" id="{0664BB2A-AD08-43FC-9226-2D73FB7CDC96}"/>
              </a:ext>
            </a:extLst>
          </p:cNvPr>
          <p:cNvSpPr/>
          <p:nvPr/>
        </p:nvSpPr>
        <p:spPr>
          <a:xfrm>
            <a:off x="2509096" y="5648686"/>
            <a:ext cx="7173801" cy="497325"/>
          </a:xfrm>
          <a:prstGeom prst="rect">
            <a:avLst/>
          </a:prstGeom>
          <a:solidFill>
            <a:schemeClr val="accent1">
              <a:lumMod val="20000"/>
              <a:lumOff val="80000"/>
            </a:schemeClr>
          </a:solidFill>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r>
              <a:rPr lang="en-US" altLang="zh-CN"/>
              <a:t>&lt;</a:t>
            </a:r>
            <a:r>
              <a:rPr lang="zh-CN" altLang="zh-CN"/>
              <a:t>表达式</a:t>
            </a:r>
            <a:r>
              <a:rPr lang="en-US" altLang="zh-CN"/>
              <a:t>1&gt; {= | &lt; | &lt;= | &gt; | &gt;= | &lt;=&gt; | &lt; &gt; | !=} &lt;</a:t>
            </a:r>
            <a:r>
              <a:rPr lang="zh-CN" altLang="zh-CN"/>
              <a:t>表达式</a:t>
            </a:r>
            <a:r>
              <a:rPr lang="en-US" altLang="zh-CN"/>
              <a:t>2&gt;</a:t>
            </a:r>
            <a:endParaRPr lang="zh-CN" altLang="zh-CN"/>
          </a:p>
        </p:txBody>
      </p:sp>
    </p:spTree>
    <p:extLst>
      <p:ext uri="{BB962C8B-B14F-4D97-AF65-F5344CB8AC3E}">
        <p14:creationId xmlns:p14="http://schemas.microsoft.com/office/powerpoint/2010/main" val="86978722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left)">
                                      <p:cBhvr>
                                        <p:cTn id="21" dur="500"/>
                                        <p:tgtEl>
                                          <p:spTgt spid="15"/>
                                        </p:tgtEl>
                                      </p:cBhvr>
                                    </p:animEffect>
                                  </p:childTnLst>
                                </p:cTn>
                              </p:par>
                            </p:childTnLst>
                          </p:cTn>
                        </p:par>
                        <p:par>
                          <p:cTn id="22" fill="hold">
                            <p:stCondLst>
                              <p:cond delay="2500"/>
                            </p:stCondLst>
                            <p:childTnLst>
                              <p:par>
                                <p:cTn id="23" presetID="22" presetClass="entr" presetSubtype="1"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wipe(up)">
                                      <p:cBhvr>
                                        <p:cTn id="25" dur="500"/>
                                        <p:tgtEl>
                                          <p:spTgt spid="17"/>
                                        </p:tgtEl>
                                      </p:cBhvr>
                                    </p:animEffect>
                                  </p:childTnLst>
                                </p:cTn>
                              </p:par>
                            </p:childTnLst>
                          </p:cTn>
                        </p:par>
                        <p:par>
                          <p:cTn id="26" fill="hold">
                            <p:stCondLst>
                              <p:cond delay="3000"/>
                            </p:stCondLst>
                            <p:childTnLst>
                              <p:par>
                                <p:cTn id="27" presetID="22" presetClass="entr" presetSubtype="8" fill="hold" grpId="0" nodeType="after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wipe(left)">
                                      <p:cBhvr>
                                        <p:cTn id="2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2" grpId="0"/>
      <p:bldP spid="17" grpId="0"/>
      <p:bldP spid="23"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BCE2F27-1948-4AAF-B7D2-B7B4F23C2784}"/>
              </a:ext>
            </a:extLst>
          </p:cNvPr>
          <p:cNvSpPr/>
          <p:nvPr/>
        </p:nvSpPr>
        <p:spPr>
          <a:xfrm>
            <a:off x="911213" y="1314567"/>
            <a:ext cx="10369571" cy="873957"/>
          </a:xfrm>
          <a:prstGeom prst="rect">
            <a:avLst/>
          </a:prstGeom>
        </p:spPr>
        <p:txBody>
          <a:bodyPr wrap="square">
            <a:spAutoFit/>
            <a:scene3d>
              <a:camera prst="orthographicFront"/>
              <a:lightRig rig="threePt" dir="t"/>
            </a:scene3d>
            <a:sp3d contourW="12700"/>
          </a:bodyPr>
          <a:lstStyle/>
          <a:p>
            <a:pPr>
              <a:lnSpc>
                <a:spcPct val="150000"/>
              </a:lnSpc>
            </a:pPr>
            <a:r>
              <a:rPr lang="zh-CN" altLang="zh-CN" b="1" dirty="0"/>
              <a:t>（</a:t>
            </a:r>
            <a:r>
              <a:rPr lang="en-US" altLang="zh-CN" b="1" dirty="0"/>
              <a:t>7</a:t>
            </a:r>
            <a:r>
              <a:rPr lang="zh-CN" altLang="zh-CN" b="1" dirty="0"/>
              <a:t>）延迟函数</a:t>
            </a:r>
            <a:endParaRPr lang="zh-CN" altLang="zh-CN" dirty="0"/>
          </a:p>
          <a:p>
            <a:pPr marL="534988">
              <a:lnSpc>
                <a:spcPct val="150000"/>
              </a:lnSpc>
            </a:pPr>
            <a:r>
              <a:rPr lang="zh-CN" altLang="zh-CN" dirty="0"/>
              <a:t>在对</a:t>
            </a:r>
            <a:r>
              <a:rPr lang="en-US" altLang="zh-CN" dirty="0"/>
              <a:t>MySQL</a:t>
            </a:r>
            <a:r>
              <a:rPr lang="zh-CN" altLang="zh-CN" dirty="0"/>
              <a:t>数据库中数据进行管理时，可以通过</a:t>
            </a:r>
            <a:r>
              <a:rPr lang="en-US" altLang="zh-CN" b="1" dirty="0">
                <a:solidFill>
                  <a:srgbClr val="0069B8"/>
                </a:solidFill>
              </a:rPr>
              <a:t>SLEEP( )</a:t>
            </a:r>
            <a:r>
              <a:rPr lang="zh-CN" altLang="zh-CN" dirty="0"/>
              <a:t>函数延迟语句开始执行的时间。</a:t>
            </a:r>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667718"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a:solidFill>
                  <a:srgbClr val="228EB0"/>
                </a:solidFill>
                <a:latin typeface="+mn-ea"/>
              </a:rPr>
              <a:t>1 </a:t>
            </a:r>
            <a:r>
              <a:rPr lang="zh-CN" altLang="en-US" sz="2800" b="1">
                <a:solidFill>
                  <a:srgbClr val="228EB0"/>
                </a:solidFill>
                <a:latin typeface="+mn-ea"/>
              </a:rPr>
              <a:t>系统内置函数</a:t>
            </a:r>
            <a:endParaRPr lang="zh-CN" altLang="en-US" sz="2800" b="1" dirty="0">
              <a:solidFill>
                <a:srgbClr val="228EB0"/>
              </a:solidFill>
              <a:latin typeface="+mn-ea"/>
            </a:endParaRPr>
          </a:p>
        </p:txBody>
      </p:sp>
      <p:sp>
        <p:nvSpPr>
          <p:cNvPr id="11" name="矩形 10">
            <a:extLst>
              <a:ext uri="{FF2B5EF4-FFF2-40B4-BE49-F238E27FC236}">
                <a16:creationId xmlns:a16="http://schemas.microsoft.com/office/drawing/2014/main" id="{244DD202-9D4D-420D-8692-06157CC4F798}"/>
              </a:ext>
            </a:extLst>
          </p:cNvPr>
          <p:cNvSpPr/>
          <p:nvPr/>
        </p:nvSpPr>
        <p:spPr>
          <a:xfrm>
            <a:off x="911213" y="2423167"/>
            <a:ext cx="10369571" cy="458459"/>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dirty="0"/>
              <a:t>【实例</a:t>
            </a:r>
            <a:r>
              <a:rPr lang="en-US" altLang="zh-CN" b="1" dirty="0"/>
              <a:t>10-22</a:t>
            </a:r>
            <a:r>
              <a:rPr lang="zh-CN" altLang="zh-CN" b="1" dirty="0"/>
              <a:t>】</a:t>
            </a:r>
            <a:r>
              <a:rPr lang="zh-CN" altLang="zh-CN" dirty="0"/>
              <a:t>：使用延迟函数让</a:t>
            </a:r>
            <a:r>
              <a:rPr lang="en-US" altLang="zh-CN" dirty="0"/>
              <a:t>SELECT</a:t>
            </a:r>
            <a:r>
              <a:rPr lang="zh-CN" altLang="zh-CN" dirty="0"/>
              <a:t>语句延迟</a:t>
            </a:r>
            <a:r>
              <a:rPr lang="en-US" altLang="zh-CN" dirty="0"/>
              <a:t>5</a:t>
            </a:r>
            <a:r>
              <a:rPr lang="zh-CN" altLang="zh-CN" dirty="0"/>
              <a:t>秒执行</a:t>
            </a:r>
          </a:p>
        </p:txBody>
      </p:sp>
      <p:pic>
        <p:nvPicPr>
          <p:cNvPr id="4" name="图片 3">
            <a:extLst>
              <a:ext uri="{FF2B5EF4-FFF2-40B4-BE49-F238E27FC236}">
                <a16:creationId xmlns:a16="http://schemas.microsoft.com/office/drawing/2014/main" id="{756D6B13-3B58-4391-9987-149C2CA46359}"/>
              </a:ext>
            </a:extLst>
          </p:cNvPr>
          <p:cNvPicPr>
            <a:picLocks noChangeAspect="1"/>
          </p:cNvPicPr>
          <p:nvPr/>
        </p:nvPicPr>
        <p:blipFill>
          <a:blip r:embed="rId3"/>
          <a:stretch>
            <a:fillRect/>
          </a:stretch>
        </p:blipFill>
        <p:spPr>
          <a:xfrm>
            <a:off x="3100760" y="3129334"/>
            <a:ext cx="5990476" cy="695238"/>
          </a:xfrm>
          <a:prstGeom prst="rect">
            <a:avLst/>
          </a:prstGeom>
        </p:spPr>
      </p:pic>
      <p:pic>
        <p:nvPicPr>
          <p:cNvPr id="5" name="图片 4">
            <a:extLst>
              <a:ext uri="{FF2B5EF4-FFF2-40B4-BE49-F238E27FC236}">
                <a16:creationId xmlns:a16="http://schemas.microsoft.com/office/drawing/2014/main" id="{FDA32919-F0E0-42C5-B587-2186E6E9A0EB}"/>
              </a:ext>
            </a:extLst>
          </p:cNvPr>
          <p:cNvPicPr>
            <a:picLocks noChangeAspect="1"/>
          </p:cNvPicPr>
          <p:nvPr/>
        </p:nvPicPr>
        <p:blipFill>
          <a:blip r:embed="rId4"/>
          <a:stretch>
            <a:fillRect/>
          </a:stretch>
        </p:blipFill>
        <p:spPr>
          <a:xfrm>
            <a:off x="4805522" y="4041509"/>
            <a:ext cx="2580952" cy="695238"/>
          </a:xfrm>
          <a:prstGeom prst="rect">
            <a:avLst/>
          </a:prstGeom>
        </p:spPr>
      </p:pic>
      <p:pic>
        <p:nvPicPr>
          <p:cNvPr id="6" name="图片 5">
            <a:extLst>
              <a:ext uri="{FF2B5EF4-FFF2-40B4-BE49-F238E27FC236}">
                <a16:creationId xmlns:a16="http://schemas.microsoft.com/office/drawing/2014/main" id="{6CFACC42-3831-4B5B-B09D-E4328DC2C3D2}"/>
              </a:ext>
            </a:extLst>
          </p:cNvPr>
          <p:cNvPicPr>
            <a:picLocks noChangeAspect="1"/>
          </p:cNvPicPr>
          <p:nvPr/>
        </p:nvPicPr>
        <p:blipFill>
          <a:blip r:embed="rId5"/>
          <a:stretch>
            <a:fillRect/>
          </a:stretch>
        </p:blipFill>
        <p:spPr>
          <a:xfrm>
            <a:off x="1557903" y="4953684"/>
            <a:ext cx="9076190" cy="342857"/>
          </a:xfrm>
          <a:prstGeom prst="rect">
            <a:avLst/>
          </a:prstGeom>
        </p:spPr>
      </p:pic>
      <p:sp>
        <p:nvSpPr>
          <p:cNvPr id="16" name="矩形 15">
            <a:extLst>
              <a:ext uri="{FF2B5EF4-FFF2-40B4-BE49-F238E27FC236}">
                <a16:creationId xmlns:a16="http://schemas.microsoft.com/office/drawing/2014/main" id="{D24D9E44-58F0-40F1-B0CD-7EC7801F956E}"/>
              </a:ext>
            </a:extLst>
          </p:cNvPr>
          <p:cNvSpPr/>
          <p:nvPr/>
        </p:nvSpPr>
        <p:spPr>
          <a:xfrm>
            <a:off x="911212" y="5543648"/>
            <a:ext cx="10369571" cy="458459"/>
          </a:xfrm>
          <a:prstGeom prst="rect">
            <a:avLst/>
          </a:prstGeom>
        </p:spPr>
        <p:txBody>
          <a:bodyPr wrap="square">
            <a:spAutoFit/>
            <a:scene3d>
              <a:camera prst="orthographicFront"/>
              <a:lightRig rig="threePt" dir="t"/>
            </a:scene3d>
            <a:sp3d contourW="12700"/>
          </a:bodyPr>
          <a:lstStyle/>
          <a:p>
            <a:pPr algn="just">
              <a:lnSpc>
                <a:spcPct val="150000"/>
              </a:lnSpc>
            </a:pPr>
            <a:r>
              <a:rPr lang="zh-CN" altLang="en-US" dirty="0"/>
              <a:t>总共用时</a:t>
            </a:r>
            <a:r>
              <a:rPr lang="en-US" altLang="zh-CN" dirty="0"/>
              <a:t>5</a:t>
            </a:r>
            <a:r>
              <a:rPr lang="zh-CN" altLang="en-US" dirty="0"/>
              <a:t>秒</a:t>
            </a:r>
            <a:r>
              <a:rPr lang="en-US" altLang="zh-CN" dirty="0"/>
              <a:t>19</a:t>
            </a:r>
            <a:r>
              <a:rPr lang="zh-CN" altLang="en-US" dirty="0"/>
              <a:t>毫秒。其中</a:t>
            </a:r>
            <a:r>
              <a:rPr lang="zh-CN" altLang="en-US" b="1" dirty="0">
                <a:solidFill>
                  <a:srgbClr val="0069B8"/>
                </a:solidFill>
              </a:rPr>
              <a:t>执行</a:t>
            </a:r>
            <a:r>
              <a:rPr lang="zh-CN" altLang="en-US" dirty="0"/>
              <a:t>用时</a:t>
            </a:r>
            <a:r>
              <a:rPr lang="en-US" altLang="zh-CN" dirty="0"/>
              <a:t>5</a:t>
            </a:r>
            <a:r>
              <a:rPr lang="zh-CN" altLang="en-US" dirty="0"/>
              <a:t>秒</a:t>
            </a:r>
            <a:r>
              <a:rPr lang="en-US" altLang="zh-CN" dirty="0"/>
              <a:t>4</a:t>
            </a:r>
            <a:r>
              <a:rPr lang="zh-CN" altLang="en-US" dirty="0"/>
              <a:t>毫秒，</a:t>
            </a:r>
            <a:r>
              <a:rPr lang="zh-CN" altLang="en-US" b="1" dirty="0">
                <a:solidFill>
                  <a:srgbClr val="0069B8"/>
                </a:solidFill>
              </a:rPr>
              <a:t>读取</a:t>
            </a:r>
            <a:r>
              <a:rPr lang="zh-CN" altLang="en-US" dirty="0"/>
              <a:t>用时</a:t>
            </a:r>
            <a:r>
              <a:rPr lang="en-US" altLang="zh-CN" dirty="0"/>
              <a:t>15</a:t>
            </a:r>
            <a:r>
              <a:rPr lang="zh-CN" altLang="en-US" dirty="0"/>
              <a:t>毫秒。</a:t>
            </a:r>
            <a:endParaRPr lang="zh-CN" altLang="zh-CN" dirty="0"/>
          </a:p>
        </p:txBody>
      </p:sp>
    </p:spTree>
    <p:extLst>
      <p:ext uri="{BB962C8B-B14F-4D97-AF65-F5344CB8AC3E}">
        <p14:creationId xmlns:p14="http://schemas.microsoft.com/office/powerpoint/2010/main" val="173811800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up)">
                                      <p:cBhvr>
                                        <p:cTn id="22" dur="500"/>
                                        <p:tgtEl>
                                          <p:spTgt spid="11"/>
                                        </p:tgtEl>
                                      </p:cBhvr>
                                    </p:animEffect>
                                  </p:childTnLst>
                                </p:cTn>
                              </p:par>
                            </p:childTnLst>
                          </p:cTn>
                        </p:par>
                        <p:par>
                          <p:cTn id="23" fill="hold">
                            <p:stCondLst>
                              <p:cond delay="500"/>
                            </p:stCondLst>
                            <p:childTnLst>
                              <p:par>
                                <p:cTn id="24" presetID="22" presetClass="entr" presetSubtype="8" fill="hold"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left)">
                                      <p:cBhvr>
                                        <p:cTn id="26" dur="500"/>
                                        <p:tgtEl>
                                          <p:spTgt spid="4"/>
                                        </p:tgtEl>
                                      </p:cBhvr>
                                    </p:animEffect>
                                  </p:childTnLst>
                                </p:cTn>
                              </p:par>
                            </p:childTnLst>
                          </p:cTn>
                        </p:par>
                        <p:par>
                          <p:cTn id="27" fill="hold">
                            <p:stCondLst>
                              <p:cond delay="1000"/>
                            </p:stCondLst>
                            <p:childTnLst>
                              <p:par>
                                <p:cTn id="28" presetID="22" presetClass="entr" presetSubtype="8" fill="hold"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left)">
                                      <p:cBhvr>
                                        <p:cTn id="30" dur="500"/>
                                        <p:tgtEl>
                                          <p:spTgt spid="5"/>
                                        </p:tgtEl>
                                      </p:cBhvr>
                                    </p:animEffect>
                                  </p:childTnLst>
                                </p:cTn>
                              </p:par>
                            </p:childTnLst>
                          </p:cTn>
                        </p:par>
                        <p:par>
                          <p:cTn id="31" fill="hold">
                            <p:stCondLst>
                              <p:cond delay="1500"/>
                            </p:stCondLst>
                            <p:childTnLst>
                              <p:par>
                                <p:cTn id="32" presetID="22" presetClass="entr" presetSubtype="8" fill="hold" nodeType="after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wipe(left)">
                                      <p:cBhvr>
                                        <p:cTn id="34" dur="500"/>
                                        <p:tgtEl>
                                          <p:spTgt spid="6"/>
                                        </p:tgtEl>
                                      </p:cBhvr>
                                    </p:animEffect>
                                  </p:childTnLst>
                                </p:cTn>
                              </p:par>
                            </p:childTnLst>
                          </p:cTn>
                        </p:par>
                        <p:par>
                          <p:cTn id="35" fill="hold">
                            <p:stCondLst>
                              <p:cond delay="2000"/>
                            </p:stCondLst>
                            <p:childTnLst>
                              <p:par>
                                <p:cTn id="36" presetID="22" presetClass="entr" presetSubtype="1" fill="hold" grpId="0" nodeType="after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wipe(up)">
                                      <p:cBhvr>
                                        <p:cTn id="3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2" grpId="0"/>
      <p:bldP spid="11" grpId="0"/>
      <p:bldP spid="16"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BCE2F27-1948-4AAF-B7D2-B7B4F23C2784}"/>
              </a:ext>
            </a:extLst>
          </p:cNvPr>
          <p:cNvSpPr/>
          <p:nvPr/>
        </p:nvSpPr>
        <p:spPr>
          <a:xfrm>
            <a:off x="911213" y="1314567"/>
            <a:ext cx="10369571" cy="873957"/>
          </a:xfrm>
          <a:prstGeom prst="rect">
            <a:avLst/>
          </a:prstGeom>
        </p:spPr>
        <p:txBody>
          <a:bodyPr wrap="square">
            <a:spAutoFit/>
            <a:scene3d>
              <a:camera prst="orthographicFront"/>
              <a:lightRig rig="threePt" dir="t"/>
            </a:scene3d>
            <a:sp3d contourW="12700"/>
          </a:bodyPr>
          <a:lstStyle/>
          <a:p>
            <a:pPr>
              <a:lnSpc>
                <a:spcPct val="150000"/>
              </a:lnSpc>
            </a:pPr>
            <a:r>
              <a:rPr lang="zh-CN" altLang="zh-CN" b="1"/>
              <a:t>（</a:t>
            </a:r>
            <a:r>
              <a:rPr lang="en-US" altLang="zh-CN" b="1"/>
              <a:t>7</a:t>
            </a:r>
            <a:r>
              <a:rPr lang="zh-CN" altLang="zh-CN" b="1"/>
              <a:t>）延迟函数</a:t>
            </a:r>
            <a:endParaRPr lang="zh-CN" altLang="zh-CN"/>
          </a:p>
          <a:p>
            <a:pPr marL="534988">
              <a:lnSpc>
                <a:spcPct val="150000"/>
              </a:lnSpc>
            </a:pPr>
            <a:r>
              <a:rPr lang="zh-CN" altLang="zh-CN"/>
              <a:t>在对</a:t>
            </a:r>
            <a:r>
              <a:rPr lang="en-US" altLang="zh-CN"/>
              <a:t>MySQL</a:t>
            </a:r>
            <a:r>
              <a:rPr lang="zh-CN" altLang="zh-CN"/>
              <a:t>数据库中数据进行管理时，可以通过</a:t>
            </a:r>
            <a:r>
              <a:rPr lang="en-US" altLang="zh-CN" b="1">
                <a:solidFill>
                  <a:srgbClr val="0069B8"/>
                </a:solidFill>
              </a:rPr>
              <a:t>SLEEP( )</a:t>
            </a:r>
            <a:r>
              <a:rPr lang="zh-CN" altLang="zh-CN"/>
              <a:t>函数延迟语句开始执行的时间。</a:t>
            </a:r>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667718"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a:solidFill>
                  <a:srgbClr val="228EB0"/>
                </a:solidFill>
                <a:latin typeface="+mn-ea"/>
              </a:rPr>
              <a:t>1 </a:t>
            </a:r>
            <a:r>
              <a:rPr lang="zh-CN" altLang="en-US" sz="2800" b="1">
                <a:solidFill>
                  <a:srgbClr val="228EB0"/>
                </a:solidFill>
                <a:latin typeface="+mn-ea"/>
              </a:rPr>
              <a:t>系统内置函数</a:t>
            </a:r>
            <a:endParaRPr lang="zh-CN" altLang="en-US" sz="2800" b="1" dirty="0">
              <a:solidFill>
                <a:srgbClr val="228EB0"/>
              </a:solidFill>
              <a:latin typeface="+mn-ea"/>
            </a:endParaRPr>
          </a:p>
        </p:txBody>
      </p:sp>
      <p:sp>
        <p:nvSpPr>
          <p:cNvPr id="11" name="矩形 10">
            <a:extLst>
              <a:ext uri="{FF2B5EF4-FFF2-40B4-BE49-F238E27FC236}">
                <a16:creationId xmlns:a16="http://schemas.microsoft.com/office/drawing/2014/main" id="{244DD202-9D4D-420D-8692-06157CC4F798}"/>
              </a:ext>
            </a:extLst>
          </p:cNvPr>
          <p:cNvSpPr/>
          <p:nvPr/>
        </p:nvSpPr>
        <p:spPr>
          <a:xfrm>
            <a:off x="911213" y="2423167"/>
            <a:ext cx="10369571" cy="458459"/>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a:t>【实例</a:t>
            </a:r>
            <a:r>
              <a:rPr lang="en-US" altLang="zh-CN" b="1"/>
              <a:t>10-22</a:t>
            </a:r>
            <a:r>
              <a:rPr lang="zh-CN" altLang="zh-CN" b="1"/>
              <a:t>】</a:t>
            </a:r>
            <a:r>
              <a:rPr lang="zh-CN" altLang="zh-CN"/>
              <a:t>：使用延迟函数让</a:t>
            </a:r>
            <a:r>
              <a:rPr lang="en-US" altLang="zh-CN"/>
              <a:t>SELECT</a:t>
            </a:r>
            <a:r>
              <a:rPr lang="zh-CN" altLang="zh-CN"/>
              <a:t>语句延迟</a:t>
            </a:r>
            <a:r>
              <a:rPr lang="en-US" altLang="zh-CN"/>
              <a:t>5</a:t>
            </a:r>
            <a:r>
              <a:rPr lang="zh-CN" altLang="zh-CN"/>
              <a:t>秒执行</a:t>
            </a:r>
          </a:p>
        </p:txBody>
      </p:sp>
      <p:pic>
        <p:nvPicPr>
          <p:cNvPr id="4" name="图片 3">
            <a:extLst>
              <a:ext uri="{FF2B5EF4-FFF2-40B4-BE49-F238E27FC236}">
                <a16:creationId xmlns:a16="http://schemas.microsoft.com/office/drawing/2014/main" id="{756D6B13-3B58-4391-9987-149C2CA46359}"/>
              </a:ext>
            </a:extLst>
          </p:cNvPr>
          <p:cNvPicPr>
            <a:picLocks noChangeAspect="1"/>
          </p:cNvPicPr>
          <p:nvPr/>
        </p:nvPicPr>
        <p:blipFill>
          <a:blip r:embed="rId3"/>
          <a:stretch>
            <a:fillRect/>
          </a:stretch>
        </p:blipFill>
        <p:spPr>
          <a:xfrm>
            <a:off x="3100760" y="3129334"/>
            <a:ext cx="5990476" cy="695238"/>
          </a:xfrm>
          <a:prstGeom prst="rect">
            <a:avLst/>
          </a:prstGeom>
        </p:spPr>
      </p:pic>
      <p:pic>
        <p:nvPicPr>
          <p:cNvPr id="5" name="图片 4">
            <a:extLst>
              <a:ext uri="{FF2B5EF4-FFF2-40B4-BE49-F238E27FC236}">
                <a16:creationId xmlns:a16="http://schemas.microsoft.com/office/drawing/2014/main" id="{FDA32919-F0E0-42C5-B587-2186E6E9A0EB}"/>
              </a:ext>
            </a:extLst>
          </p:cNvPr>
          <p:cNvPicPr>
            <a:picLocks noChangeAspect="1"/>
          </p:cNvPicPr>
          <p:nvPr/>
        </p:nvPicPr>
        <p:blipFill>
          <a:blip r:embed="rId4"/>
          <a:stretch>
            <a:fillRect/>
          </a:stretch>
        </p:blipFill>
        <p:spPr>
          <a:xfrm>
            <a:off x="4805522" y="4041509"/>
            <a:ext cx="2580952" cy="695238"/>
          </a:xfrm>
          <a:prstGeom prst="rect">
            <a:avLst/>
          </a:prstGeom>
        </p:spPr>
      </p:pic>
      <p:pic>
        <p:nvPicPr>
          <p:cNvPr id="6" name="图片 5">
            <a:extLst>
              <a:ext uri="{FF2B5EF4-FFF2-40B4-BE49-F238E27FC236}">
                <a16:creationId xmlns:a16="http://schemas.microsoft.com/office/drawing/2014/main" id="{6CFACC42-3831-4B5B-B09D-E4328DC2C3D2}"/>
              </a:ext>
            </a:extLst>
          </p:cNvPr>
          <p:cNvPicPr>
            <a:picLocks noChangeAspect="1"/>
          </p:cNvPicPr>
          <p:nvPr/>
        </p:nvPicPr>
        <p:blipFill>
          <a:blip r:embed="rId5"/>
          <a:stretch>
            <a:fillRect/>
          </a:stretch>
        </p:blipFill>
        <p:spPr>
          <a:xfrm>
            <a:off x="1557903" y="4953684"/>
            <a:ext cx="9076190" cy="342857"/>
          </a:xfrm>
          <a:prstGeom prst="rect">
            <a:avLst/>
          </a:prstGeom>
        </p:spPr>
      </p:pic>
      <p:sp>
        <p:nvSpPr>
          <p:cNvPr id="16" name="矩形 15">
            <a:extLst>
              <a:ext uri="{FF2B5EF4-FFF2-40B4-BE49-F238E27FC236}">
                <a16:creationId xmlns:a16="http://schemas.microsoft.com/office/drawing/2014/main" id="{D24D9E44-58F0-40F1-B0CD-7EC7801F956E}"/>
              </a:ext>
            </a:extLst>
          </p:cNvPr>
          <p:cNvSpPr/>
          <p:nvPr/>
        </p:nvSpPr>
        <p:spPr>
          <a:xfrm>
            <a:off x="911212" y="5543648"/>
            <a:ext cx="10369571" cy="458459"/>
          </a:xfrm>
          <a:prstGeom prst="rect">
            <a:avLst/>
          </a:prstGeom>
        </p:spPr>
        <p:txBody>
          <a:bodyPr wrap="square">
            <a:spAutoFit/>
            <a:scene3d>
              <a:camera prst="orthographicFront"/>
              <a:lightRig rig="threePt" dir="t"/>
            </a:scene3d>
            <a:sp3d contourW="12700"/>
          </a:bodyPr>
          <a:lstStyle/>
          <a:p>
            <a:pPr algn="just">
              <a:lnSpc>
                <a:spcPct val="150000"/>
              </a:lnSpc>
            </a:pPr>
            <a:r>
              <a:rPr lang="zh-CN" altLang="en-US"/>
              <a:t>总共用时</a:t>
            </a:r>
            <a:r>
              <a:rPr lang="en-US" altLang="zh-CN"/>
              <a:t>5</a:t>
            </a:r>
            <a:r>
              <a:rPr lang="zh-CN" altLang="en-US"/>
              <a:t>秒</a:t>
            </a:r>
            <a:r>
              <a:rPr lang="en-US" altLang="zh-CN"/>
              <a:t>19</a:t>
            </a:r>
            <a:r>
              <a:rPr lang="zh-CN" altLang="en-US"/>
              <a:t>毫秒。其中</a:t>
            </a:r>
            <a:r>
              <a:rPr lang="zh-CN" altLang="en-US" b="1">
                <a:solidFill>
                  <a:srgbClr val="0069B8"/>
                </a:solidFill>
              </a:rPr>
              <a:t>执行</a:t>
            </a:r>
            <a:r>
              <a:rPr lang="zh-CN" altLang="en-US"/>
              <a:t>用时</a:t>
            </a:r>
            <a:r>
              <a:rPr lang="en-US" altLang="zh-CN"/>
              <a:t>5</a:t>
            </a:r>
            <a:r>
              <a:rPr lang="zh-CN" altLang="en-US"/>
              <a:t>秒</a:t>
            </a:r>
            <a:r>
              <a:rPr lang="en-US" altLang="zh-CN"/>
              <a:t>4</a:t>
            </a:r>
            <a:r>
              <a:rPr lang="zh-CN" altLang="en-US"/>
              <a:t>毫秒，</a:t>
            </a:r>
            <a:r>
              <a:rPr lang="zh-CN" altLang="en-US" b="1">
                <a:solidFill>
                  <a:srgbClr val="0069B8"/>
                </a:solidFill>
              </a:rPr>
              <a:t>读取</a:t>
            </a:r>
            <a:r>
              <a:rPr lang="zh-CN" altLang="en-US"/>
              <a:t>用时</a:t>
            </a:r>
            <a:r>
              <a:rPr lang="en-US" altLang="zh-CN"/>
              <a:t>15</a:t>
            </a:r>
            <a:r>
              <a:rPr lang="zh-CN" altLang="en-US"/>
              <a:t>毫秒。</a:t>
            </a:r>
            <a:endParaRPr lang="zh-CN" altLang="zh-CN"/>
          </a:p>
        </p:txBody>
      </p:sp>
    </p:spTree>
    <p:extLst>
      <p:ext uri="{BB962C8B-B14F-4D97-AF65-F5344CB8AC3E}">
        <p14:creationId xmlns:p14="http://schemas.microsoft.com/office/powerpoint/2010/main" val="371374800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up)">
                                      <p:cBhvr>
                                        <p:cTn id="22" dur="500"/>
                                        <p:tgtEl>
                                          <p:spTgt spid="11"/>
                                        </p:tgtEl>
                                      </p:cBhvr>
                                    </p:animEffect>
                                  </p:childTnLst>
                                </p:cTn>
                              </p:par>
                            </p:childTnLst>
                          </p:cTn>
                        </p:par>
                        <p:par>
                          <p:cTn id="23" fill="hold">
                            <p:stCondLst>
                              <p:cond delay="500"/>
                            </p:stCondLst>
                            <p:childTnLst>
                              <p:par>
                                <p:cTn id="24" presetID="22" presetClass="entr" presetSubtype="8" fill="hold"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left)">
                                      <p:cBhvr>
                                        <p:cTn id="26" dur="500"/>
                                        <p:tgtEl>
                                          <p:spTgt spid="4"/>
                                        </p:tgtEl>
                                      </p:cBhvr>
                                    </p:animEffect>
                                  </p:childTnLst>
                                </p:cTn>
                              </p:par>
                            </p:childTnLst>
                          </p:cTn>
                        </p:par>
                        <p:par>
                          <p:cTn id="27" fill="hold">
                            <p:stCondLst>
                              <p:cond delay="1000"/>
                            </p:stCondLst>
                            <p:childTnLst>
                              <p:par>
                                <p:cTn id="28" presetID="22" presetClass="entr" presetSubtype="8" fill="hold"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left)">
                                      <p:cBhvr>
                                        <p:cTn id="30" dur="500"/>
                                        <p:tgtEl>
                                          <p:spTgt spid="5"/>
                                        </p:tgtEl>
                                      </p:cBhvr>
                                    </p:animEffect>
                                  </p:childTnLst>
                                </p:cTn>
                              </p:par>
                            </p:childTnLst>
                          </p:cTn>
                        </p:par>
                        <p:par>
                          <p:cTn id="31" fill="hold">
                            <p:stCondLst>
                              <p:cond delay="1500"/>
                            </p:stCondLst>
                            <p:childTnLst>
                              <p:par>
                                <p:cTn id="32" presetID="22" presetClass="entr" presetSubtype="8" fill="hold" nodeType="after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wipe(left)">
                                      <p:cBhvr>
                                        <p:cTn id="34" dur="500"/>
                                        <p:tgtEl>
                                          <p:spTgt spid="6"/>
                                        </p:tgtEl>
                                      </p:cBhvr>
                                    </p:animEffect>
                                  </p:childTnLst>
                                </p:cTn>
                              </p:par>
                            </p:childTnLst>
                          </p:cTn>
                        </p:par>
                        <p:par>
                          <p:cTn id="35" fill="hold">
                            <p:stCondLst>
                              <p:cond delay="2000"/>
                            </p:stCondLst>
                            <p:childTnLst>
                              <p:par>
                                <p:cTn id="36" presetID="22" presetClass="entr" presetSubtype="1" fill="hold" grpId="0" nodeType="after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wipe(up)">
                                      <p:cBhvr>
                                        <p:cTn id="3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2" grpId="0"/>
      <p:bldP spid="11" grpId="0"/>
      <p:bldP spid="16"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BCE2F27-1948-4AAF-B7D2-B7B4F23C2784}"/>
              </a:ext>
            </a:extLst>
          </p:cNvPr>
          <p:cNvSpPr/>
          <p:nvPr/>
        </p:nvSpPr>
        <p:spPr>
          <a:xfrm>
            <a:off x="911213" y="1787975"/>
            <a:ext cx="10369571" cy="3365024"/>
          </a:xfrm>
          <a:prstGeom prst="rect">
            <a:avLst/>
          </a:prstGeom>
        </p:spPr>
        <p:txBody>
          <a:bodyPr wrap="square">
            <a:spAutoFit/>
            <a:scene3d>
              <a:camera prst="orthographicFront"/>
              <a:lightRig rig="threePt" dir="t"/>
            </a:scene3d>
            <a:sp3d contourW="12700"/>
          </a:bodyPr>
          <a:lstStyle/>
          <a:p>
            <a:pPr>
              <a:lnSpc>
                <a:spcPct val="150000"/>
              </a:lnSpc>
            </a:pPr>
            <a:r>
              <a:rPr lang="zh-CN" altLang="zh-CN" b="1"/>
              <a:t>（</a:t>
            </a:r>
            <a:r>
              <a:rPr lang="en-US" altLang="zh-CN" b="1"/>
              <a:t>8</a:t>
            </a:r>
            <a:r>
              <a:rPr lang="zh-CN" altLang="zh-CN" b="1"/>
              <a:t>）</a:t>
            </a:r>
            <a:r>
              <a:rPr lang="en-US" altLang="zh-CN" b="1"/>
              <a:t>JSON</a:t>
            </a:r>
            <a:r>
              <a:rPr lang="zh-CN" altLang="zh-CN" b="1"/>
              <a:t>函数</a:t>
            </a:r>
            <a:endParaRPr lang="zh-CN" altLang="zh-CN"/>
          </a:p>
          <a:p>
            <a:pPr marL="534988">
              <a:lnSpc>
                <a:spcPct val="150000"/>
              </a:lnSpc>
            </a:pPr>
            <a:r>
              <a:rPr lang="en-US" altLang="zh-CN"/>
              <a:t>MySQL</a:t>
            </a:r>
            <a:r>
              <a:rPr lang="zh-CN" altLang="en-US"/>
              <a:t>提供了大量</a:t>
            </a:r>
            <a:r>
              <a:rPr lang="en-US" altLang="zh-CN"/>
              <a:t>JSON</a:t>
            </a:r>
            <a:r>
              <a:rPr lang="zh-CN" altLang="en-US"/>
              <a:t>函数，以方便用户对</a:t>
            </a:r>
            <a:r>
              <a:rPr lang="en-US" altLang="zh-CN"/>
              <a:t>JSON</a:t>
            </a:r>
            <a:r>
              <a:rPr lang="zh-CN" altLang="en-US"/>
              <a:t>类型的数据库进行操作。从功能上可以分为：</a:t>
            </a:r>
            <a:endParaRPr lang="en-US" altLang="zh-CN"/>
          </a:p>
          <a:p>
            <a:pPr marL="820738" indent="-285750">
              <a:lnSpc>
                <a:spcPct val="150000"/>
              </a:lnSpc>
              <a:buFont typeface="Arial" panose="020B0604020202020204" pitchFamily="34" charset="0"/>
              <a:buChar char="•"/>
            </a:pPr>
            <a:r>
              <a:rPr lang="zh-CN" altLang="en-US"/>
              <a:t>数组和对象创建函数</a:t>
            </a:r>
            <a:endParaRPr lang="en-US" altLang="zh-CN"/>
          </a:p>
          <a:p>
            <a:pPr marL="820738" indent="-285750">
              <a:lnSpc>
                <a:spcPct val="150000"/>
              </a:lnSpc>
              <a:buFont typeface="Arial" panose="020B0604020202020204" pitchFamily="34" charset="0"/>
              <a:buChar char="•"/>
            </a:pPr>
            <a:r>
              <a:rPr lang="zh-CN" altLang="en-US"/>
              <a:t>数据修改函数</a:t>
            </a:r>
            <a:endParaRPr lang="en-US" altLang="zh-CN"/>
          </a:p>
          <a:p>
            <a:pPr marL="820738" indent="-285750">
              <a:lnSpc>
                <a:spcPct val="150000"/>
              </a:lnSpc>
              <a:buFont typeface="Arial" panose="020B0604020202020204" pitchFamily="34" charset="0"/>
              <a:buChar char="•"/>
            </a:pPr>
            <a:r>
              <a:rPr lang="zh-CN" altLang="en-US"/>
              <a:t>数据删除函数</a:t>
            </a:r>
            <a:endParaRPr lang="en-US" altLang="zh-CN"/>
          </a:p>
          <a:p>
            <a:pPr marL="820738" indent="-285750">
              <a:lnSpc>
                <a:spcPct val="150000"/>
              </a:lnSpc>
              <a:buFont typeface="Arial" panose="020B0604020202020204" pitchFamily="34" charset="0"/>
              <a:buChar char="•"/>
            </a:pPr>
            <a:r>
              <a:rPr lang="zh-CN" altLang="en-US"/>
              <a:t>数据合并函数</a:t>
            </a:r>
            <a:endParaRPr lang="en-US" altLang="zh-CN"/>
          </a:p>
          <a:p>
            <a:pPr marL="820738" indent="-285750">
              <a:lnSpc>
                <a:spcPct val="150000"/>
              </a:lnSpc>
              <a:buFont typeface="Arial" panose="020B0604020202020204" pitchFamily="34" charset="0"/>
              <a:buChar char="•"/>
            </a:pPr>
            <a:r>
              <a:rPr lang="zh-CN" altLang="en-US"/>
              <a:t>搜索函数</a:t>
            </a:r>
            <a:endParaRPr lang="en-US" altLang="zh-CN"/>
          </a:p>
          <a:p>
            <a:pPr marL="820738" indent="-285750">
              <a:lnSpc>
                <a:spcPct val="150000"/>
              </a:lnSpc>
              <a:buFont typeface="Arial" panose="020B0604020202020204" pitchFamily="34" charset="0"/>
              <a:buChar char="•"/>
            </a:pPr>
            <a:r>
              <a:rPr lang="zh-CN" altLang="en-US"/>
              <a:t>特征查询函数</a:t>
            </a:r>
            <a:endParaRPr lang="zh-CN" altLang="zh-CN"/>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667718"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a:solidFill>
                  <a:srgbClr val="228EB0"/>
                </a:solidFill>
                <a:latin typeface="+mn-ea"/>
              </a:rPr>
              <a:t>1 </a:t>
            </a:r>
            <a:r>
              <a:rPr lang="zh-CN" altLang="en-US" sz="2800" b="1">
                <a:solidFill>
                  <a:srgbClr val="228EB0"/>
                </a:solidFill>
                <a:latin typeface="+mn-ea"/>
              </a:rPr>
              <a:t>系统内置函数</a:t>
            </a:r>
            <a:endParaRPr lang="zh-CN" altLang="en-US" sz="2800" b="1" dirty="0">
              <a:solidFill>
                <a:srgbClr val="228EB0"/>
              </a:solidFill>
              <a:latin typeface="+mn-ea"/>
            </a:endParaRPr>
          </a:p>
        </p:txBody>
      </p:sp>
    </p:spTree>
    <p:extLst>
      <p:ext uri="{BB962C8B-B14F-4D97-AF65-F5344CB8AC3E}">
        <p14:creationId xmlns:p14="http://schemas.microsoft.com/office/powerpoint/2010/main" val="369730792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2"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BCE2F27-1948-4AAF-B7D2-B7B4F23C2784}"/>
              </a:ext>
            </a:extLst>
          </p:cNvPr>
          <p:cNvSpPr/>
          <p:nvPr/>
        </p:nvSpPr>
        <p:spPr>
          <a:xfrm>
            <a:off x="911214" y="1620772"/>
            <a:ext cx="10369571" cy="1289456"/>
          </a:xfrm>
          <a:prstGeom prst="rect">
            <a:avLst/>
          </a:prstGeom>
        </p:spPr>
        <p:txBody>
          <a:bodyPr wrap="square">
            <a:spAutoFit/>
            <a:scene3d>
              <a:camera prst="orthographicFront"/>
              <a:lightRig rig="threePt" dir="t"/>
            </a:scene3d>
            <a:sp3d contourW="12700"/>
          </a:bodyPr>
          <a:lstStyle/>
          <a:p>
            <a:pPr>
              <a:lnSpc>
                <a:spcPct val="150000"/>
              </a:lnSpc>
            </a:pPr>
            <a:r>
              <a:rPr lang="en-US" altLang="zh-CN"/>
              <a:t>1</a:t>
            </a:r>
            <a:r>
              <a:rPr lang="zh-CN" altLang="zh-CN"/>
              <a:t>）</a:t>
            </a:r>
            <a:r>
              <a:rPr lang="zh-CN" altLang="en-US"/>
              <a:t>数组和对象创建函数</a:t>
            </a:r>
            <a:endParaRPr lang="zh-CN" altLang="zh-CN"/>
          </a:p>
          <a:p>
            <a:pPr marL="357188">
              <a:lnSpc>
                <a:spcPct val="150000"/>
              </a:lnSpc>
            </a:pPr>
            <a:r>
              <a:rPr lang="zh-CN" altLang="en-US"/>
              <a:t>在</a:t>
            </a:r>
            <a:r>
              <a:rPr lang="en-US" altLang="zh-CN"/>
              <a:t>MySQL</a:t>
            </a:r>
            <a:r>
              <a:rPr lang="zh-CN" altLang="en-US"/>
              <a:t>中可以使用</a:t>
            </a:r>
            <a:r>
              <a:rPr lang="en-US" altLang="zh-CN" b="1">
                <a:solidFill>
                  <a:srgbClr val="0069B8"/>
                </a:solidFill>
              </a:rPr>
              <a:t>JSON_ARRAY()</a:t>
            </a:r>
            <a:r>
              <a:rPr lang="zh-CN" altLang="zh-CN"/>
              <a:t>函数或</a:t>
            </a:r>
            <a:r>
              <a:rPr lang="en-US" altLang="zh-CN" b="1">
                <a:solidFill>
                  <a:srgbClr val="0069B8"/>
                </a:solidFill>
              </a:rPr>
              <a:t>JSON_OBJECT()</a:t>
            </a:r>
            <a:r>
              <a:rPr lang="zh-CN" altLang="zh-CN"/>
              <a:t>函数将指定的值或键值</a:t>
            </a:r>
            <a:r>
              <a:rPr lang="en-US" altLang="zh-CN"/>
              <a:t>JSON</a:t>
            </a:r>
            <a:r>
              <a:rPr lang="zh-CN" altLang="zh-CN"/>
              <a:t>数组或</a:t>
            </a:r>
            <a:r>
              <a:rPr lang="en-US" altLang="zh-CN"/>
              <a:t>JSON</a:t>
            </a:r>
            <a:r>
              <a:rPr lang="zh-CN" altLang="zh-CN"/>
              <a:t>对象。其中</a:t>
            </a:r>
            <a:r>
              <a:rPr lang="en-US" altLang="zh-CN" b="1">
                <a:solidFill>
                  <a:srgbClr val="0069B8"/>
                </a:solidFill>
              </a:rPr>
              <a:t>JSON_ARRAY()</a:t>
            </a:r>
            <a:r>
              <a:rPr lang="zh-CN" altLang="zh-CN"/>
              <a:t>函数的基本语法格式为：</a:t>
            </a:r>
            <a:endParaRPr lang="en-US" altLang="zh-CN"/>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667718"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a:solidFill>
                  <a:srgbClr val="228EB0"/>
                </a:solidFill>
                <a:latin typeface="+mn-ea"/>
              </a:rPr>
              <a:t>1 </a:t>
            </a:r>
            <a:r>
              <a:rPr lang="zh-CN" altLang="en-US" sz="2800" b="1">
                <a:solidFill>
                  <a:srgbClr val="228EB0"/>
                </a:solidFill>
                <a:latin typeface="+mn-ea"/>
              </a:rPr>
              <a:t>系统内置函数</a:t>
            </a:r>
            <a:endParaRPr lang="zh-CN" altLang="en-US" sz="2800" b="1" dirty="0">
              <a:solidFill>
                <a:srgbClr val="228EB0"/>
              </a:solidFill>
              <a:latin typeface="+mn-ea"/>
            </a:endParaRPr>
          </a:p>
        </p:txBody>
      </p:sp>
      <p:sp>
        <p:nvSpPr>
          <p:cNvPr id="11" name="矩形 10">
            <a:extLst>
              <a:ext uri="{FF2B5EF4-FFF2-40B4-BE49-F238E27FC236}">
                <a16:creationId xmlns:a16="http://schemas.microsoft.com/office/drawing/2014/main" id="{1B0383A7-3800-496B-8873-E2AC475F2FD4}"/>
              </a:ext>
            </a:extLst>
          </p:cNvPr>
          <p:cNvSpPr/>
          <p:nvPr/>
        </p:nvSpPr>
        <p:spPr>
          <a:xfrm>
            <a:off x="2509098" y="3350941"/>
            <a:ext cx="7173801" cy="497325"/>
          </a:xfrm>
          <a:prstGeom prst="rect">
            <a:avLst/>
          </a:prstGeom>
          <a:solidFill>
            <a:schemeClr val="accent1">
              <a:lumMod val="20000"/>
              <a:lumOff val="80000"/>
            </a:schemeClr>
          </a:solidFill>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r>
              <a:rPr lang="en-US" altLang="zh-CN" sz="1600" b="1"/>
              <a:t>JSON_ARRAY([&lt;</a:t>
            </a:r>
            <a:r>
              <a:rPr lang="zh-CN" altLang="zh-CN" sz="1600" b="1"/>
              <a:t>键值</a:t>
            </a:r>
            <a:r>
              <a:rPr lang="en-US" altLang="zh-CN" sz="1600" b="1"/>
              <a:t>1&gt;[,&lt;</a:t>
            </a:r>
            <a:r>
              <a:rPr lang="zh-CN" altLang="zh-CN" sz="1600" b="1"/>
              <a:t>键值</a:t>
            </a:r>
            <a:r>
              <a:rPr lang="en-US" altLang="zh-CN" sz="1600" b="1"/>
              <a:t>2&gt;]…])</a:t>
            </a:r>
            <a:endParaRPr lang="zh-CN" altLang="zh-CN" sz="1600" b="1"/>
          </a:p>
        </p:txBody>
      </p:sp>
      <p:sp>
        <p:nvSpPr>
          <p:cNvPr id="14" name="矩形 13">
            <a:extLst>
              <a:ext uri="{FF2B5EF4-FFF2-40B4-BE49-F238E27FC236}">
                <a16:creationId xmlns:a16="http://schemas.microsoft.com/office/drawing/2014/main" id="{C8201B12-8318-4158-AF36-C8F22674962D}"/>
              </a:ext>
            </a:extLst>
          </p:cNvPr>
          <p:cNvSpPr/>
          <p:nvPr/>
        </p:nvSpPr>
        <p:spPr>
          <a:xfrm>
            <a:off x="911210" y="4102135"/>
            <a:ext cx="10369571" cy="369332"/>
          </a:xfrm>
          <a:prstGeom prst="rect">
            <a:avLst/>
          </a:prstGeom>
        </p:spPr>
        <p:txBody>
          <a:bodyPr wrap="square">
            <a:spAutoFit/>
            <a:scene3d>
              <a:camera prst="orthographicFront"/>
              <a:lightRig rig="threePt" dir="t"/>
            </a:scene3d>
            <a:sp3d contourW="12700"/>
          </a:bodyPr>
          <a:lstStyle/>
          <a:p>
            <a:pPr marL="285750" lvl="0" indent="-285750">
              <a:buFont typeface="Arial" panose="020B0604020202020204" pitchFamily="34" charset="0"/>
              <a:buChar char="•"/>
            </a:pPr>
            <a:r>
              <a:rPr lang="en-US" altLang="zh-CN" b="1"/>
              <a:t>&lt;</a:t>
            </a:r>
            <a:r>
              <a:rPr lang="zh-CN" altLang="zh-CN" b="1"/>
              <a:t>键值</a:t>
            </a:r>
            <a:r>
              <a:rPr lang="en-US" altLang="zh-CN" b="1"/>
              <a:t>&gt;</a:t>
            </a:r>
            <a:r>
              <a:rPr lang="zh-CN" altLang="zh-CN" b="1"/>
              <a:t>：</a:t>
            </a:r>
            <a:r>
              <a:rPr lang="zh-CN" altLang="zh-CN"/>
              <a:t>表示</a:t>
            </a:r>
            <a:r>
              <a:rPr lang="en-US" altLang="zh-CN"/>
              <a:t>JSON</a:t>
            </a:r>
            <a:r>
              <a:rPr lang="zh-CN" altLang="zh-CN"/>
              <a:t>数组中的元素的值。</a:t>
            </a:r>
          </a:p>
        </p:txBody>
      </p:sp>
    </p:spTree>
    <p:extLst>
      <p:ext uri="{BB962C8B-B14F-4D97-AF65-F5344CB8AC3E}">
        <p14:creationId xmlns:p14="http://schemas.microsoft.com/office/powerpoint/2010/main" val="256317943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left)">
                                      <p:cBhvr>
                                        <p:cTn id="21" dur="500"/>
                                        <p:tgtEl>
                                          <p:spTgt spid="11"/>
                                        </p:tgtEl>
                                      </p:cBhvr>
                                    </p:animEffect>
                                  </p:childTnLst>
                                </p:cTn>
                              </p:par>
                            </p:childTnLst>
                          </p:cTn>
                        </p:par>
                        <p:par>
                          <p:cTn id="22" fill="hold">
                            <p:stCondLst>
                              <p:cond delay="2500"/>
                            </p:stCondLst>
                            <p:childTnLst>
                              <p:par>
                                <p:cTn id="23" presetID="22" presetClass="entr" presetSubtype="1"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wipe(up)">
                                      <p:cBhvr>
                                        <p:cTn id="2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2" grpId="0"/>
      <p:bldP spid="11" grpId="0" animBg="1"/>
      <p:bldP spid="14"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BCE2F27-1948-4AAF-B7D2-B7B4F23C2784}"/>
              </a:ext>
            </a:extLst>
          </p:cNvPr>
          <p:cNvSpPr/>
          <p:nvPr/>
        </p:nvSpPr>
        <p:spPr>
          <a:xfrm>
            <a:off x="911214" y="1785748"/>
            <a:ext cx="10369571" cy="458459"/>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a:t>【实例</a:t>
            </a:r>
            <a:r>
              <a:rPr lang="en-US" altLang="zh-CN" b="1"/>
              <a:t>10-23</a:t>
            </a:r>
            <a:r>
              <a:rPr lang="zh-CN" altLang="zh-CN" b="1"/>
              <a:t>】</a:t>
            </a:r>
            <a:r>
              <a:rPr lang="zh-CN" altLang="zh-CN"/>
              <a:t>：</a:t>
            </a:r>
            <a:r>
              <a:rPr lang="zh-CN" altLang="en-US"/>
              <a:t>创建</a:t>
            </a:r>
            <a:r>
              <a:rPr lang="en-US" altLang="zh-CN"/>
              <a:t>JSON</a:t>
            </a:r>
            <a:r>
              <a:rPr lang="zh-CN" altLang="en-US"/>
              <a:t>数组。</a:t>
            </a:r>
            <a:endParaRPr lang="zh-CN" altLang="zh-CN"/>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667718" cy="523220"/>
          </a:xfrm>
          <a:prstGeom prst="rect">
            <a:avLst/>
          </a:prstGeom>
          <a:noFill/>
        </p:spPr>
        <p:txBody>
          <a:bodyPr wrap="none" rtlCol="0">
            <a:spAutoFit/>
            <a:scene3d>
              <a:camera prst="orthographicFront"/>
              <a:lightRig rig="threePt" dir="t"/>
            </a:scene3d>
            <a:sp3d contourW="12700"/>
          </a:bodyPr>
          <a:lstStyle/>
          <a:p>
            <a:pPr lvl="0">
              <a:defRPr/>
            </a:pPr>
            <a:r>
              <a:rPr lang="en-US" altLang="zh-CN" sz="2800" b="1">
                <a:solidFill>
                  <a:srgbClr val="228EB0"/>
                </a:solidFill>
                <a:latin typeface="+mn-ea"/>
              </a:rPr>
              <a:t>1 </a:t>
            </a:r>
            <a:r>
              <a:rPr lang="zh-CN" altLang="en-US" sz="2800" b="1">
                <a:solidFill>
                  <a:srgbClr val="228EB0"/>
                </a:solidFill>
                <a:latin typeface="+mn-ea"/>
              </a:rPr>
              <a:t>系统内置函数</a:t>
            </a:r>
            <a:endParaRPr lang="zh-CN" altLang="en-US" sz="2800" b="1" dirty="0">
              <a:solidFill>
                <a:srgbClr val="228EB0"/>
              </a:solidFill>
              <a:latin typeface="+mn-ea"/>
            </a:endParaRPr>
          </a:p>
        </p:txBody>
      </p:sp>
      <p:pic>
        <p:nvPicPr>
          <p:cNvPr id="4" name="图片 3">
            <a:extLst>
              <a:ext uri="{FF2B5EF4-FFF2-40B4-BE49-F238E27FC236}">
                <a16:creationId xmlns:a16="http://schemas.microsoft.com/office/drawing/2014/main" id="{41F6292B-092E-485A-8A56-7405B483647A}"/>
              </a:ext>
            </a:extLst>
          </p:cNvPr>
          <p:cNvPicPr>
            <a:picLocks noChangeAspect="1"/>
          </p:cNvPicPr>
          <p:nvPr/>
        </p:nvPicPr>
        <p:blipFill>
          <a:blip r:embed="rId3"/>
          <a:stretch>
            <a:fillRect/>
          </a:stretch>
        </p:blipFill>
        <p:spPr>
          <a:xfrm>
            <a:off x="2717817" y="4058989"/>
            <a:ext cx="6571429" cy="647619"/>
          </a:xfrm>
          <a:prstGeom prst="rect">
            <a:avLst/>
          </a:prstGeom>
        </p:spPr>
      </p:pic>
      <p:pic>
        <p:nvPicPr>
          <p:cNvPr id="7" name="图片 6">
            <a:extLst>
              <a:ext uri="{FF2B5EF4-FFF2-40B4-BE49-F238E27FC236}">
                <a16:creationId xmlns:a16="http://schemas.microsoft.com/office/drawing/2014/main" id="{72FA1AEE-8B00-4FD7-8B94-C5DC06321087}"/>
              </a:ext>
            </a:extLst>
          </p:cNvPr>
          <p:cNvPicPr>
            <a:picLocks noChangeAspect="1"/>
          </p:cNvPicPr>
          <p:nvPr/>
        </p:nvPicPr>
        <p:blipFill>
          <a:blip r:embed="rId4"/>
          <a:stretch>
            <a:fillRect/>
          </a:stretch>
        </p:blipFill>
        <p:spPr>
          <a:xfrm>
            <a:off x="3381224" y="2789693"/>
            <a:ext cx="5285714" cy="723810"/>
          </a:xfrm>
          <a:prstGeom prst="rect">
            <a:avLst/>
          </a:prstGeom>
        </p:spPr>
      </p:pic>
    </p:spTree>
    <p:extLst>
      <p:ext uri="{BB962C8B-B14F-4D97-AF65-F5344CB8AC3E}">
        <p14:creationId xmlns:p14="http://schemas.microsoft.com/office/powerpoint/2010/main" val="238400447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childTnLst>
                          </p:cTn>
                        </p:par>
                        <p:par>
                          <p:cTn id="22" fill="hold">
                            <p:stCondLst>
                              <p:cond delay="2500"/>
                            </p:stCondLst>
                            <p:childTnLst>
                              <p:par>
                                <p:cTn id="23" presetID="22" presetClass="entr" presetSubtype="8"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left)">
                                      <p:cBhvr>
                                        <p:cTn id="2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2"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667718"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a:solidFill>
                  <a:srgbClr val="228EB0"/>
                </a:solidFill>
                <a:latin typeface="+mn-ea"/>
              </a:rPr>
              <a:t>1 </a:t>
            </a:r>
            <a:r>
              <a:rPr lang="zh-CN" altLang="en-US" sz="2800" b="1">
                <a:solidFill>
                  <a:srgbClr val="228EB0"/>
                </a:solidFill>
                <a:latin typeface="+mn-ea"/>
              </a:rPr>
              <a:t>系统内置函数</a:t>
            </a:r>
            <a:endParaRPr lang="zh-CN" altLang="en-US" sz="2800" b="1" dirty="0">
              <a:solidFill>
                <a:srgbClr val="228EB0"/>
              </a:solidFill>
              <a:latin typeface="+mn-ea"/>
            </a:endParaRPr>
          </a:p>
        </p:txBody>
      </p:sp>
      <p:sp>
        <p:nvSpPr>
          <p:cNvPr id="11" name="矩形 10">
            <a:extLst>
              <a:ext uri="{FF2B5EF4-FFF2-40B4-BE49-F238E27FC236}">
                <a16:creationId xmlns:a16="http://schemas.microsoft.com/office/drawing/2014/main" id="{1B0383A7-3800-496B-8873-E2AC475F2FD4}"/>
              </a:ext>
            </a:extLst>
          </p:cNvPr>
          <p:cNvSpPr/>
          <p:nvPr/>
        </p:nvSpPr>
        <p:spPr>
          <a:xfrm>
            <a:off x="2509098" y="2410602"/>
            <a:ext cx="7173801" cy="497325"/>
          </a:xfrm>
          <a:prstGeom prst="rect">
            <a:avLst/>
          </a:prstGeom>
          <a:solidFill>
            <a:schemeClr val="accent1">
              <a:lumMod val="20000"/>
              <a:lumOff val="80000"/>
            </a:schemeClr>
          </a:solidFill>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r>
              <a:rPr lang="en-US" altLang="zh-CN" sz="1600" b="1"/>
              <a:t>JSON_OBJECT([&lt;</a:t>
            </a:r>
            <a:r>
              <a:rPr lang="zh-CN" altLang="zh-CN" sz="1600" b="1"/>
              <a:t>键名</a:t>
            </a:r>
            <a:r>
              <a:rPr lang="en-US" altLang="zh-CN" sz="1600" b="1"/>
              <a:t>1&gt;, &lt;</a:t>
            </a:r>
            <a:r>
              <a:rPr lang="zh-CN" altLang="zh-CN" sz="1600" b="1"/>
              <a:t>键值</a:t>
            </a:r>
            <a:r>
              <a:rPr lang="en-US" altLang="zh-CN" sz="1600" b="1"/>
              <a:t>1&gt; [,&lt;</a:t>
            </a:r>
            <a:r>
              <a:rPr lang="zh-CN" altLang="zh-CN" sz="1600" b="1"/>
              <a:t>键名</a:t>
            </a:r>
            <a:r>
              <a:rPr lang="en-US" altLang="zh-CN" sz="1600" b="1"/>
              <a:t>2&gt;, &lt;</a:t>
            </a:r>
            <a:r>
              <a:rPr lang="zh-CN" altLang="zh-CN" sz="1600" b="1"/>
              <a:t>键值</a:t>
            </a:r>
            <a:r>
              <a:rPr lang="en-US" altLang="zh-CN" sz="1600" b="1"/>
              <a:t>2&gt;]</a:t>
            </a:r>
            <a:r>
              <a:rPr lang="zh-CN" altLang="zh-CN" sz="1600" b="1"/>
              <a:t>，</a:t>
            </a:r>
            <a:r>
              <a:rPr lang="en-US" altLang="zh-CN" sz="1600" b="1"/>
              <a:t>…])</a:t>
            </a:r>
            <a:endParaRPr lang="zh-CN" altLang="zh-CN" sz="1600" b="1"/>
          </a:p>
        </p:txBody>
      </p:sp>
      <p:sp>
        <p:nvSpPr>
          <p:cNvPr id="14" name="矩形 13">
            <a:extLst>
              <a:ext uri="{FF2B5EF4-FFF2-40B4-BE49-F238E27FC236}">
                <a16:creationId xmlns:a16="http://schemas.microsoft.com/office/drawing/2014/main" id="{C8201B12-8318-4158-AF36-C8F22674962D}"/>
              </a:ext>
            </a:extLst>
          </p:cNvPr>
          <p:cNvSpPr/>
          <p:nvPr/>
        </p:nvSpPr>
        <p:spPr>
          <a:xfrm>
            <a:off x="911212" y="1735073"/>
            <a:ext cx="10369571" cy="369332"/>
          </a:xfrm>
          <a:prstGeom prst="rect">
            <a:avLst/>
          </a:prstGeom>
        </p:spPr>
        <p:txBody>
          <a:bodyPr wrap="square">
            <a:spAutoFit/>
            <a:scene3d>
              <a:camera prst="orthographicFront"/>
              <a:lightRig rig="threePt" dir="t"/>
            </a:scene3d>
            <a:sp3d contourW="12700"/>
          </a:bodyPr>
          <a:lstStyle/>
          <a:p>
            <a:r>
              <a:rPr lang="en-US" altLang="zh-CN" b="1">
                <a:solidFill>
                  <a:srgbClr val="0069B8"/>
                </a:solidFill>
              </a:rPr>
              <a:t>JSON_OBJECT()</a:t>
            </a:r>
            <a:r>
              <a:rPr lang="zh-CN" altLang="zh-CN"/>
              <a:t>函数的基本语法格式为：</a:t>
            </a:r>
          </a:p>
        </p:txBody>
      </p:sp>
      <p:sp>
        <p:nvSpPr>
          <p:cNvPr id="12" name="矩形 11">
            <a:extLst>
              <a:ext uri="{FF2B5EF4-FFF2-40B4-BE49-F238E27FC236}">
                <a16:creationId xmlns:a16="http://schemas.microsoft.com/office/drawing/2014/main" id="{7BABB5FD-CB30-4FF3-A62E-E345353AD5FE}"/>
              </a:ext>
            </a:extLst>
          </p:cNvPr>
          <p:cNvSpPr/>
          <p:nvPr/>
        </p:nvSpPr>
        <p:spPr>
          <a:xfrm>
            <a:off x="911212" y="3185083"/>
            <a:ext cx="10369571" cy="1289456"/>
          </a:xfrm>
          <a:prstGeom prst="rect">
            <a:avLst/>
          </a:prstGeom>
        </p:spPr>
        <p:txBody>
          <a:bodyPr wrap="square">
            <a:spAutoFit/>
            <a:scene3d>
              <a:camera prst="orthographicFront"/>
              <a:lightRig rig="threePt" dir="t"/>
            </a:scene3d>
            <a:sp3d contourW="12700"/>
          </a:bodyPr>
          <a:lstStyle/>
          <a:p>
            <a:pPr marL="285750" lvl="0" indent="-285750">
              <a:lnSpc>
                <a:spcPct val="150000"/>
              </a:lnSpc>
              <a:buFont typeface="Arial" panose="020B0604020202020204" pitchFamily="34" charset="0"/>
              <a:buChar char="•"/>
            </a:pPr>
            <a:r>
              <a:rPr lang="en-US" altLang="zh-CN" b="1"/>
              <a:t>&lt;</a:t>
            </a:r>
            <a:r>
              <a:rPr lang="zh-CN" altLang="zh-CN" b="1"/>
              <a:t>键名</a:t>
            </a:r>
            <a:r>
              <a:rPr lang="en-US" altLang="zh-CN" b="1"/>
              <a:t>&gt;</a:t>
            </a:r>
            <a:r>
              <a:rPr lang="zh-CN" altLang="zh-CN" b="1"/>
              <a:t>：</a:t>
            </a:r>
            <a:r>
              <a:rPr lang="en-US" altLang="zh-CN"/>
              <a:t>JSON</a:t>
            </a:r>
            <a:r>
              <a:rPr lang="zh-CN" altLang="zh-CN"/>
              <a:t>对象的名字。必须是字符串格式，若包含特殊符号，则必须用一对双引号将键名包裹起来。</a:t>
            </a:r>
          </a:p>
          <a:p>
            <a:pPr marL="285750" lvl="0" indent="-285750">
              <a:lnSpc>
                <a:spcPct val="150000"/>
              </a:lnSpc>
              <a:buFont typeface="Arial" panose="020B0604020202020204" pitchFamily="34" charset="0"/>
              <a:buChar char="•"/>
            </a:pPr>
            <a:r>
              <a:rPr lang="en-US" altLang="zh-CN" b="1"/>
              <a:t>&lt;</a:t>
            </a:r>
            <a:r>
              <a:rPr lang="zh-CN" altLang="zh-CN" b="1"/>
              <a:t>键值</a:t>
            </a:r>
            <a:r>
              <a:rPr lang="en-US" altLang="zh-CN" b="1"/>
              <a:t>&gt;</a:t>
            </a:r>
            <a:r>
              <a:rPr lang="zh-CN" altLang="zh-CN" b="1"/>
              <a:t>：</a:t>
            </a:r>
            <a:r>
              <a:rPr lang="en-US" altLang="zh-CN"/>
              <a:t>JSON</a:t>
            </a:r>
            <a:r>
              <a:rPr lang="zh-CN" altLang="zh-CN"/>
              <a:t>对象的值。</a:t>
            </a:r>
          </a:p>
        </p:txBody>
      </p:sp>
      <p:sp>
        <p:nvSpPr>
          <p:cNvPr id="15" name="文本框 14">
            <a:extLst>
              <a:ext uri="{FF2B5EF4-FFF2-40B4-BE49-F238E27FC236}">
                <a16:creationId xmlns:a16="http://schemas.microsoft.com/office/drawing/2014/main" id="{EE80C90A-075F-47AE-BE26-60D0D3DAA48B}"/>
              </a:ext>
            </a:extLst>
          </p:cNvPr>
          <p:cNvSpPr txBox="1"/>
          <p:nvPr/>
        </p:nvSpPr>
        <p:spPr>
          <a:xfrm>
            <a:off x="911212" y="4737908"/>
            <a:ext cx="10369571" cy="873957"/>
          </a:xfrm>
          <a:prstGeom prst="rect">
            <a:avLst/>
          </a:prstGeom>
          <a:noFill/>
        </p:spPr>
        <p:txBody>
          <a:bodyPr wrap="square">
            <a:spAutoFit/>
          </a:bodyPr>
          <a:lstStyle/>
          <a:p>
            <a:pPr>
              <a:lnSpc>
                <a:spcPct val="150000"/>
              </a:lnSpc>
            </a:pPr>
            <a:r>
              <a:rPr lang="zh-CN" altLang="en-US" b="1">
                <a:solidFill>
                  <a:srgbClr val="0069B8"/>
                </a:solidFill>
              </a:rPr>
              <a:t>注意：</a:t>
            </a:r>
            <a:r>
              <a:rPr lang="en-US" altLang="zh-CN"/>
              <a:t>JSON_OBJECT()</a:t>
            </a:r>
            <a:r>
              <a:rPr lang="zh-CN" altLang="zh-CN"/>
              <a:t>函数中的</a:t>
            </a:r>
            <a:r>
              <a:rPr lang="en-US" altLang="zh-CN"/>
              <a:t>&lt;</a:t>
            </a:r>
            <a:r>
              <a:rPr lang="zh-CN" altLang="zh-CN"/>
              <a:t>键名</a:t>
            </a:r>
            <a:r>
              <a:rPr lang="en-US" altLang="zh-CN"/>
              <a:t>&gt;</a:t>
            </a:r>
            <a:r>
              <a:rPr lang="zh-CN" altLang="zh-CN"/>
              <a:t>与</a:t>
            </a:r>
            <a:r>
              <a:rPr lang="en-US" altLang="zh-CN"/>
              <a:t>&lt;</a:t>
            </a:r>
            <a:r>
              <a:rPr lang="zh-CN" altLang="zh-CN"/>
              <a:t>键值</a:t>
            </a:r>
            <a:r>
              <a:rPr lang="en-US" altLang="zh-CN"/>
              <a:t>&gt;</a:t>
            </a:r>
            <a:r>
              <a:rPr lang="zh-CN" altLang="zh-CN"/>
              <a:t>必须成对出现。因此当该函数的参数为奇数或键名为空值时都会出现报错。</a:t>
            </a:r>
          </a:p>
        </p:txBody>
      </p:sp>
    </p:spTree>
    <p:extLst>
      <p:ext uri="{BB962C8B-B14F-4D97-AF65-F5344CB8AC3E}">
        <p14:creationId xmlns:p14="http://schemas.microsoft.com/office/powerpoint/2010/main" val="12868196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up)">
                                      <p:cBhvr>
                                        <p:cTn id="17" dur="500"/>
                                        <p:tgtEl>
                                          <p:spTgt spid="14"/>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left)">
                                      <p:cBhvr>
                                        <p:cTn id="21" dur="500"/>
                                        <p:tgtEl>
                                          <p:spTgt spid="11"/>
                                        </p:tgtEl>
                                      </p:cBhvr>
                                    </p:animEffect>
                                  </p:childTnLst>
                                </p:cTn>
                              </p:par>
                            </p:childTnLst>
                          </p:cTn>
                        </p:par>
                        <p:par>
                          <p:cTn id="22" fill="hold">
                            <p:stCondLst>
                              <p:cond delay="2500"/>
                            </p:stCondLst>
                            <p:childTnLst>
                              <p:par>
                                <p:cTn id="23" presetID="22" presetClass="entr" presetSubtype="1"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up)">
                                      <p:cBhvr>
                                        <p:cTn id="2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11" grpId="0" animBg="1"/>
      <p:bldP spid="14" grpId="0"/>
      <p:bldP spid="12"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BCE2F27-1948-4AAF-B7D2-B7B4F23C2784}"/>
              </a:ext>
            </a:extLst>
          </p:cNvPr>
          <p:cNvSpPr/>
          <p:nvPr/>
        </p:nvSpPr>
        <p:spPr>
          <a:xfrm>
            <a:off x="911214" y="1662533"/>
            <a:ext cx="10369571" cy="458459"/>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a:t>【实例</a:t>
            </a:r>
            <a:r>
              <a:rPr lang="en-US" altLang="zh-CN" b="1"/>
              <a:t>10-24</a:t>
            </a:r>
            <a:r>
              <a:rPr lang="zh-CN" altLang="zh-CN" b="1"/>
              <a:t>】</a:t>
            </a:r>
            <a:r>
              <a:rPr lang="zh-CN" altLang="zh-CN"/>
              <a:t>：</a:t>
            </a:r>
            <a:r>
              <a:rPr lang="zh-CN" altLang="en-US"/>
              <a:t>创建</a:t>
            </a:r>
            <a:r>
              <a:rPr lang="en-US" altLang="zh-CN"/>
              <a:t>JSON</a:t>
            </a:r>
            <a:r>
              <a:rPr lang="zh-CN" altLang="en-US"/>
              <a:t>对象。</a:t>
            </a:r>
            <a:endParaRPr lang="zh-CN" altLang="zh-CN"/>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667718" cy="523220"/>
          </a:xfrm>
          <a:prstGeom prst="rect">
            <a:avLst/>
          </a:prstGeom>
          <a:noFill/>
        </p:spPr>
        <p:txBody>
          <a:bodyPr wrap="none" rtlCol="0">
            <a:spAutoFit/>
            <a:scene3d>
              <a:camera prst="orthographicFront"/>
              <a:lightRig rig="threePt" dir="t"/>
            </a:scene3d>
            <a:sp3d contourW="12700"/>
          </a:bodyPr>
          <a:lstStyle/>
          <a:p>
            <a:pPr lvl="0">
              <a:defRPr/>
            </a:pPr>
            <a:r>
              <a:rPr lang="en-US" altLang="zh-CN" sz="2800" b="1">
                <a:solidFill>
                  <a:srgbClr val="228EB0"/>
                </a:solidFill>
                <a:latin typeface="+mn-ea"/>
              </a:rPr>
              <a:t>1 </a:t>
            </a:r>
            <a:r>
              <a:rPr lang="zh-CN" altLang="en-US" sz="2800" b="1">
                <a:solidFill>
                  <a:srgbClr val="228EB0"/>
                </a:solidFill>
                <a:latin typeface="+mn-ea"/>
              </a:rPr>
              <a:t>系统内置函数</a:t>
            </a:r>
            <a:endParaRPr lang="zh-CN" altLang="en-US" sz="2800" b="1" dirty="0">
              <a:solidFill>
                <a:srgbClr val="228EB0"/>
              </a:solidFill>
              <a:latin typeface="+mn-ea"/>
            </a:endParaRPr>
          </a:p>
        </p:txBody>
      </p:sp>
      <p:pic>
        <p:nvPicPr>
          <p:cNvPr id="3" name="图片 2">
            <a:extLst>
              <a:ext uri="{FF2B5EF4-FFF2-40B4-BE49-F238E27FC236}">
                <a16:creationId xmlns:a16="http://schemas.microsoft.com/office/drawing/2014/main" id="{EACACC2B-621F-4C5B-9AFC-404623BD4EC5}"/>
              </a:ext>
            </a:extLst>
          </p:cNvPr>
          <p:cNvPicPr>
            <a:picLocks noChangeAspect="1"/>
          </p:cNvPicPr>
          <p:nvPr/>
        </p:nvPicPr>
        <p:blipFill>
          <a:blip r:embed="rId3"/>
          <a:stretch>
            <a:fillRect/>
          </a:stretch>
        </p:blipFill>
        <p:spPr>
          <a:xfrm>
            <a:off x="3224571" y="2729467"/>
            <a:ext cx="5742857" cy="685714"/>
          </a:xfrm>
          <a:prstGeom prst="rect">
            <a:avLst/>
          </a:prstGeom>
        </p:spPr>
      </p:pic>
      <p:pic>
        <p:nvPicPr>
          <p:cNvPr id="5" name="图片 4">
            <a:extLst>
              <a:ext uri="{FF2B5EF4-FFF2-40B4-BE49-F238E27FC236}">
                <a16:creationId xmlns:a16="http://schemas.microsoft.com/office/drawing/2014/main" id="{8D14DAA2-3AD8-494C-861C-80FD974A8874}"/>
              </a:ext>
            </a:extLst>
          </p:cNvPr>
          <p:cNvPicPr>
            <a:picLocks noChangeAspect="1"/>
          </p:cNvPicPr>
          <p:nvPr/>
        </p:nvPicPr>
        <p:blipFill>
          <a:blip r:embed="rId4"/>
          <a:stretch>
            <a:fillRect/>
          </a:stretch>
        </p:blipFill>
        <p:spPr>
          <a:xfrm>
            <a:off x="2467427" y="3970348"/>
            <a:ext cx="7257143" cy="590476"/>
          </a:xfrm>
          <a:prstGeom prst="rect">
            <a:avLst/>
          </a:prstGeom>
        </p:spPr>
      </p:pic>
      <p:sp>
        <p:nvSpPr>
          <p:cNvPr id="14" name="文本框 13">
            <a:extLst>
              <a:ext uri="{FF2B5EF4-FFF2-40B4-BE49-F238E27FC236}">
                <a16:creationId xmlns:a16="http://schemas.microsoft.com/office/drawing/2014/main" id="{E6B5F5FC-759C-4722-B8EC-F45E40B3A768}"/>
              </a:ext>
            </a:extLst>
          </p:cNvPr>
          <p:cNvSpPr txBox="1"/>
          <p:nvPr/>
        </p:nvSpPr>
        <p:spPr>
          <a:xfrm>
            <a:off x="1055687" y="5045131"/>
            <a:ext cx="10225097" cy="369332"/>
          </a:xfrm>
          <a:prstGeom prst="rect">
            <a:avLst/>
          </a:prstGeom>
          <a:noFill/>
        </p:spPr>
        <p:txBody>
          <a:bodyPr wrap="square">
            <a:spAutoFit/>
          </a:bodyPr>
          <a:lstStyle/>
          <a:p>
            <a:r>
              <a:rPr lang="zh-CN" altLang="en-US"/>
              <a:t>本</a:t>
            </a:r>
            <a:r>
              <a:rPr lang="zh-CN" altLang="zh-CN"/>
              <a:t>例中的“</a:t>
            </a:r>
            <a:r>
              <a:rPr lang="en-US" altLang="zh-CN"/>
              <a:t>sno</a:t>
            </a:r>
            <a:r>
              <a:rPr lang="zh-CN" altLang="zh-CN"/>
              <a:t>”和“</a:t>
            </a:r>
            <a:r>
              <a:rPr lang="en-US" altLang="zh-CN"/>
              <a:t>sname</a:t>
            </a:r>
            <a:r>
              <a:rPr lang="zh-CN" altLang="zh-CN"/>
              <a:t>”是键值，而“</a:t>
            </a:r>
            <a:r>
              <a:rPr lang="en-US" altLang="zh-CN"/>
              <a:t>20190103</a:t>
            </a:r>
            <a:r>
              <a:rPr lang="zh-CN" altLang="zh-CN"/>
              <a:t>”和“汪小菲”则是键名。</a:t>
            </a:r>
            <a:endParaRPr lang="zh-CN" altLang="en-US"/>
          </a:p>
        </p:txBody>
      </p:sp>
    </p:spTree>
    <p:extLst>
      <p:ext uri="{BB962C8B-B14F-4D97-AF65-F5344CB8AC3E}">
        <p14:creationId xmlns:p14="http://schemas.microsoft.com/office/powerpoint/2010/main" val="42496482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ipe(left)">
                                      <p:cBhvr>
                                        <p:cTn id="21" dur="500"/>
                                        <p:tgtEl>
                                          <p:spTgt spid="3"/>
                                        </p:tgtEl>
                                      </p:cBhvr>
                                    </p:animEffect>
                                  </p:childTnLst>
                                </p:cTn>
                              </p:par>
                            </p:childTnLst>
                          </p:cTn>
                        </p:par>
                        <p:par>
                          <p:cTn id="22" fill="hold">
                            <p:stCondLst>
                              <p:cond delay="2500"/>
                            </p:stCondLst>
                            <p:childTnLst>
                              <p:par>
                                <p:cTn id="23" presetID="22" presetClass="entr" presetSubtype="8"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left)">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2"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BCE2F27-1948-4AAF-B7D2-B7B4F23C2784}"/>
              </a:ext>
            </a:extLst>
          </p:cNvPr>
          <p:cNvSpPr/>
          <p:nvPr/>
        </p:nvSpPr>
        <p:spPr>
          <a:xfrm>
            <a:off x="911214" y="1620772"/>
            <a:ext cx="10369571" cy="1289456"/>
          </a:xfrm>
          <a:prstGeom prst="rect">
            <a:avLst/>
          </a:prstGeom>
        </p:spPr>
        <p:txBody>
          <a:bodyPr wrap="square">
            <a:spAutoFit/>
            <a:scene3d>
              <a:camera prst="orthographicFront"/>
              <a:lightRig rig="threePt" dir="t"/>
            </a:scene3d>
            <a:sp3d contourW="12700"/>
          </a:bodyPr>
          <a:lstStyle/>
          <a:p>
            <a:pPr>
              <a:lnSpc>
                <a:spcPct val="150000"/>
              </a:lnSpc>
            </a:pPr>
            <a:r>
              <a:rPr lang="en-US" altLang="zh-CN"/>
              <a:t>2</a:t>
            </a:r>
            <a:r>
              <a:rPr lang="zh-CN" altLang="zh-CN"/>
              <a:t>）</a:t>
            </a:r>
            <a:r>
              <a:rPr lang="zh-CN" altLang="en-US"/>
              <a:t>数据修改函数</a:t>
            </a:r>
            <a:endParaRPr lang="zh-CN" altLang="zh-CN"/>
          </a:p>
          <a:p>
            <a:pPr marL="357188">
              <a:lnSpc>
                <a:spcPct val="150000"/>
              </a:lnSpc>
            </a:pPr>
            <a:r>
              <a:rPr lang="zh-CN" altLang="zh-CN"/>
              <a:t>如果用户需要向现有</a:t>
            </a:r>
            <a:r>
              <a:rPr lang="en-US" altLang="zh-CN"/>
              <a:t>JSON</a:t>
            </a:r>
            <a:r>
              <a:rPr lang="zh-CN" altLang="zh-CN"/>
              <a:t>数据的字段添加新数据或替换原有的键值时，都需要用到数据修改函数。具体函数名及作用如下：</a:t>
            </a:r>
            <a:endParaRPr lang="en-US" altLang="zh-CN"/>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667718"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a:solidFill>
                  <a:srgbClr val="228EB0"/>
                </a:solidFill>
                <a:latin typeface="+mn-ea"/>
              </a:rPr>
              <a:t>1 </a:t>
            </a:r>
            <a:r>
              <a:rPr lang="zh-CN" altLang="en-US" sz="2800" b="1">
                <a:solidFill>
                  <a:srgbClr val="228EB0"/>
                </a:solidFill>
                <a:latin typeface="+mn-ea"/>
              </a:rPr>
              <a:t>系统内置函数</a:t>
            </a:r>
            <a:endParaRPr lang="zh-CN" altLang="en-US" sz="2800" b="1" dirty="0">
              <a:solidFill>
                <a:srgbClr val="228EB0"/>
              </a:solidFill>
              <a:latin typeface="+mn-ea"/>
            </a:endParaRPr>
          </a:p>
        </p:txBody>
      </p:sp>
      <p:graphicFrame>
        <p:nvGraphicFramePr>
          <p:cNvPr id="16" name="表格 15">
            <a:extLst>
              <a:ext uri="{FF2B5EF4-FFF2-40B4-BE49-F238E27FC236}">
                <a16:creationId xmlns:a16="http://schemas.microsoft.com/office/drawing/2014/main" id="{C4E833C8-B54B-4519-B3B7-D766B6EE1F0D}"/>
              </a:ext>
            </a:extLst>
          </p:cNvPr>
          <p:cNvGraphicFramePr>
            <a:graphicFrameLocks noGrp="1"/>
          </p:cNvGraphicFramePr>
          <p:nvPr>
            <p:extLst>
              <p:ext uri="{D42A27DB-BD31-4B8C-83A1-F6EECF244321}">
                <p14:modId xmlns:p14="http://schemas.microsoft.com/office/powerpoint/2010/main" val="2387700744"/>
              </p:ext>
            </p:extLst>
          </p:nvPr>
        </p:nvGraphicFramePr>
        <p:xfrm>
          <a:off x="1745871" y="3198393"/>
          <a:ext cx="8700256" cy="1895236"/>
        </p:xfrm>
        <a:graphic>
          <a:graphicData uri="http://schemas.openxmlformats.org/drawingml/2006/table">
            <a:tbl>
              <a:tblPr firstRow="1" firstCol="1" bandRow="1">
                <a:tableStyleId>{5A111915-BE36-4E01-A7E5-04B1672EAD32}</a:tableStyleId>
              </a:tblPr>
              <a:tblGrid>
                <a:gridCol w="2741220">
                  <a:extLst>
                    <a:ext uri="{9D8B030D-6E8A-4147-A177-3AD203B41FA5}">
                      <a16:colId xmlns:a16="http://schemas.microsoft.com/office/drawing/2014/main" val="2760790580"/>
                    </a:ext>
                  </a:extLst>
                </a:gridCol>
                <a:gridCol w="5959036">
                  <a:extLst>
                    <a:ext uri="{9D8B030D-6E8A-4147-A177-3AD203B41FA5}">
                      <a16:colId xmlns:a16="http://schemas.microsoft.com/office/drawing/2014/main" val="4151654533"/>
                    </a:ext>
                  </a:extLst>
                </a:gridCol>
              </a:tblGrid>
              <a:tr h="486595">
                <a:tc>
                  <a:txBody>
                    <a:bodyPr/>
                    <a:lstStyle/>
                    <a:p>
                      <a:pPr algn="ctr">
                        <a:lnSpc>
                          <a:spcPct val="125000"/>
                        </a:lnSpc>
                        <a:tabLst>
                          <a:tab pos="90170" algn="l"/>
                        </a:tabLst>
                      </a:pPr>
                      <a:r>
                        <a:rPr lang="zh-CN" altLang="en-US" sz="1600" b="1" kern="0" dirty="0">
                          <a:solidFill>
                            <a:schemeClr val="bg1"/>
                          </a:solidFill>
                          <a:effectLst/>
                          <a:latin typeface="+mn-lt"/>
                          <a:ea typeface="+mn-ea"/>
                          <a:cs typeface="+mn-cs"/>
                        </a:rPr>
                        <a:t>函数名</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tabLst>
                          <a:tab pos="90170" algn="l"/>
                        </a:tabLst>
                      </a:pPr>
                      <a:r>
                        <a:rPr lang="zh-CN" altLang="en-US" sz="1600" b="1" kern="0">
                          <a:solidFill>
                            <a:schemeClr val="bg1"/>
                          </a:solidFill>
                          <a:effectLst/>
                          <a:latin typeface="+mn-lt"/>
                          <a:ea typeface="+mn-ea"/>
                          <a:cs typeface="+mn-cs"/>
                        </a:rPr>
                        <a:t>函数作用</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96497045"/>
                  </a:ext>
                </a:extLst>
              </a:tr>
              <a:tr h="469547">
                <a:tc>
                  <a:txBody>
                    <a:bodyPr/>
                    <a:lstStyle/>
                    <a:p>
                      <a:pPr algn="ctr">
                        <a:lnSpc>
                          <a:spcPct val="150000"/>
                        </a:lnSpc>
                        <a:tabLst>
                          <a:tab pos="90170" algn="l"/>
                        </a:tabLst>
                      </a:pPr>
                      <a:r>
                        <a:rPr lang="en-US" sz="1600" b="0" kern="0" dirty="0">
                          <a:solidFill>
                            <a:schemeClr val="tx1"/>
                          </a:solidFill>
                          <a:effectLst/>
                          <a:latin typeface="+mn-ea"/>
                          <a:ea typeface="+mn-ea"/>
                          <a:cs typeface="Times New Roman" panose="02020603050405020304" pitchFamily="18" charset="0"/>
                        </a:rPr>
                        <a:t>JSON_SET()</a:t>
                      </a:r>
                      <a:endParaRPr lang="zh-CN" altLang="en-US" sz="1600" b="0" kern="0" dirty="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50000"/>
                        </a:lnSpc>
                        <a:tabLst>
                          <a:tab pos="90170" algn="l"/>
                        </a:tabLst>
                      </a:pPr>
                      <a:r>
                        <a:rPr lang="zh-CN" altLang="en-US" sz="1600" b="0" kern="0" dirty="0">
                          <a:solidFill>
                            <a:schemeClr val="tx1"/>
                          </a:solidFill>
                          <a:effectLst/>
                          <a:latin typeface="+mn-ea"/>
                          <a:ea typeface="+mn-ea"/>
                          <a:cs typeface="Times New Roman" panose="02020603050405020304" pitchFamily="18" charset="0"/>
                        </a:rPr>
                        <a:t>若数据不存在则添加，若数据存在则进行替换</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79869868"/>
                  </a:ext>
                </a:extLst>
              </a:tr>
              <a:tr h="469547">
                <a:tc>
                  <a:txBody>
                    <a:bodyPr/>
                    <a:lstStyle/>
                    <a:p>
                      <a:pPr algn="ctr">
                        <a:lnSpc>
                          <a:spcPct val="150000"/>
                        </a:lnSpc>
                        <a:tabLst>
                          <a:tab pos="90170" algn="l"/>
                        </a:tabLst>
                      </a:pPr>
                      <a:r>
                        <a:rPr lang="en-US" sz="1600" b="0" kern="0">
                          <a:solidFill>
                            <a:schemeClr val="tx1"/>
                          </a:solidFill>
                          <a:effectLst/>
                          <a:latin typeface="+mn-ea"/>
                          <a:ea typeface="+mn-ea"/>
                          <a:cs typeface="Times New Roman" panose="02020603050405020304" pitchFamily="18" charset="0"/>
                        </a:rPr>
                        <a:t>JSON_INSERT()</a:t>
                      </a:r>
                      <a:endParaRPr lang="zh-CN" altLang="en-US" sz="1600" b="0" kern="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50000"/>
                        </a:lnSpc>
                        <a:tabLst>
                          <a:tab pos="90170" algn="l"/>
                        </a:tabLst>
                      </a:pPr>
                      <a:r>
                        <a:rPr lang="zh-CN" altLang="en-US" sz="1600" b="0" kern="0" dirty="0">
                          <a:solidFill>
                            <a:schemeClr val="tx1"/>
                          </a:solidFill>
                          <a:effectLst/>
                          <a:latin typeface="+mn-ea"/>
                          <a:ea typeface="+mn-ea"/>
                          <a:cs typeface="Times New Roman" panose="02020603050405020304" pitchFamily="18" charset="0"/>
                        </a:rPr>
                        <a:t>若数据不存在则添加，若数据存在则保留原值</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20409918"/>
                  </a:ext>
                </a:extLst>
              </a:tr>
              <a:tr h="469547">
                <a:tc>
                  <a:txBody>
                    <a:bodyPr/>
                    <a:lstStyle/>
                    <a:p>
                      <a:pPr algn="ctr">
                        <a:lnSpc>
                          <a:spcPct val="150000"/>
                        </a:lnSpc>
                        <a:tabLst>
                          <a:tab pos="90170" algn="l"/>
                        </a:tabLst>
                      </a:pPr>
                      <a:r>
                        <a:rPr lang="en-US" sz="1600" b="0" kern="0">
                          <a:solidFill>
                            <a:schemeClr val="tx1"/>
                          </a:solidFill>
                          <a:effectLst/>
                          <a:latin typeface="+mn-ea"/>
                          <a:ea typeface="+mn-ea"/>
                          <a:cs typeface="Times New Roman" panose="02020603050405020304" pitchFamily="18" charset="0"/>
                        </a:rPr>
                        <a:t>JSON_REPLACE()</a:t>
                      </a:r>
                      <a:endParaRPr lang="zh-CN" altLang="en-US" sz="1600" b="0" kern="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50000"/>
                        </a:lnSpc>
                        <a:tabLst>
                          <a:tab pos="90170" algn="l"/>
                        </a:tabLst>
                      </a:pPr>
                      <a:r>
                        <a:rPr lang="zh-CN" altLang="en-US" sz="1600" b="0" kern="0" dirty="0">
                          <a:solidFill>
                            <a:schemeClr val="tx1"/>
                          </a:solidFill>
                          <a:effectLst/>
                          <a:latin typeface="+mn-ea"/>
                          <a:ea typeface="+mn-ea"/>
                          <a:cs typeface="Times New Roman" panose="02020603050405020304" pitchFamily="18" charset="0"/>
                        </a:rPr>
                        <a:t>用新值替换原值</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56380696"/>
                  </a:ext>
                </a:extLst>
              </a:tr>
            </a:tbl>
          </a:graphicData>
        </a:graphic>
      </p:graphicFrame>
    </p:spTree>
    <p:extLst>
      <p:ext uri="{BB962C8B-B14F-4D97-AF65-F5344CB8AC3E}">
        <p14:creationId xmlns:p14="http://schemas.microsoft.com/office/powerpoint/2010/main" val="74715237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wipe(left)">
                                      <p:cBhvr>
                                        <p:cTn id="2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2"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BCE2F27-1948-4AAF-B7D2-B7B4F23C2784}"/>
              </a:ext>
            </a:extLst>
          </p:cNvPr>
          <p:cNvSpPr/>
          <p:nvPr/>
        </p:nvSpPr>
        <p:spPr>
          <a:xfrm>
            <a:off x="911214" y="1517961"/>
            <a:ext cx="10369571" cy="458459"/>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a:t>【实例</a:t>
            </a:r>
            <a:r>
              <a:rPr lang="en-US" altLang="zh-CN" b="1"/>
              <a:t>10-25</a:t>
            </a:r>
            <a:r>
              <a:rPr lang="zh-CN" altLang="zh-CN" b="1"/>
              <a:t>】</a:t>
            </a:r>
            <a:r>
              <a:rPr lang="zh-CN" altLang="zh-CN"/>
              <a:t>：先使用</a:t>
            </a:r>
            <a:r>
              <a:rPr lang="en-US" altLang="zh-CN"/>
              <a:t>JSON_SET()</a:t>
            </a:r>
            <a:r>
              <a:rPr lang="zh-CN" altLang="zh-CN"/>
              <a:t>函数向现有</a:t>
            </a:r>
            <a:r>
              <a:rPr lang="en-US" altLang="zh-CN"/>
              <a:t>JSON</a:t>
            </a:r>
            <a:r>
              <a:rPr lang="zh-CN" altLang="zh-CN"/>
              <a:t>数据的字段添加新数据，再进行替换。</a:t>
            </a:r>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667718" cy="523220"/>
          </a:xfrm>
          <a:prstGeom prst="rect">
            <a:avLst/>
          </a:prstGeom>
          <a:noFill/>
        </p:spPr>
        <p:txBody>
          <a:bodyPr wrap="none" rtlCol="0">
            <a:spAutoFit/>
            <a:scene3d>
              <a:camera prst="orthographicFront"/>
              <a:lightRig rig="threePt" dir="t"/>
            </a:scene3d>
            <a:sp3d contourW="12700"/>
          </a:bodyPr>
          <a:lstStyle/>
          <a:p>
            <a:pPr lvl="0">
              <a:defRPr/>
            </a:pPr>
            <a:r>
              <a:rPr lang="en-US" altLang="zh-CN" sz="2800" b="1">
                <a:solidFill>
                  <a:srgbClr val="228EB0"/>
                </a:solidFill>
                <a:latin typeface="+mn-ea"/>
              </a:rPr>
              <a:t>1 </a:t>
            </a:r>
            <a:r>
              <a:rPr lang="zh-CN" altLang="en-US" sz="2800" b="1">
                <a:solidFill>
                  <a:srgbClr val="228EB0"/>
                </a:solidFill>
                <a:latin typeface="+mn-ea"/>
              </a:rPr>
              <a:t>系统内置函数</a:t>
            </a:r>
            <a:endParaRPr lang="zh-CN" altLang="en-US" sz="2800" b="1" dirty="0">
              <a:solidFill>
                <a:srgbClr val="228EB0"/>
              </a:solidFill>
              <a:latin typeface="+mn-ea"/>
            </a:endParaRPr>
          </a:p>
        </p:txBody>
      </p:sp>
      <p:pic>
        <p:nvPicPr>
          <p:cNvPr id="3" name="图片 2">
            <a:extLst>
              <a:ext uri="{FF2B5EF4-FFF2-40B4-BE49-F238E27FC236}">
                <a16:creationId xmlns:a16="http://schemas.microsoft.com/office/drawing/2014/main" id="{4FB794D2-7C66-4001-89F2-D5AFD042CEDA}"/>
              </a:ext>
            </a:extLst>
          </p:cNvPr>
          <p:cNvPicPr>
            <a:picLocks noChangeAspect="1"/>
          </p:cNvPicPr>
          <p:nvPr/>
        </p:nvPicPr>
        <p:blipFill>
          <a:blip r:embed="rId3"/>
          <a:stretch>
            <a:fillRect/>
          </a:stretch>
        </p:blipFill>
        <p:spPr>
          <a:xfrm>
            <a:off x="2894332" y="2468747"/>
            <a:ext cx="6300000" cy="665105"/>
          </a:xfrm>
          <a:prstGeom prst="rect">
            <a:avLst/>
          </a:prstGeom>
        </p:spPr>
      </p:pic>
      <p:pic>
        <p:nvPicPr>
          <p:cNvPr id="5" name="图片 4">
            <a:extLst>
              <a:ext uri="{FF2B5EF4-FFF2-40B4-BE49-F238E27FC236}">
                <a16:creationId xmlns:a16="http://schemas.microsoft.com/office/drawing/2014/main" id="{5B1F4CF7-5473-4AE7-BAC8-C21E666C6CDD}"/>
              </a:ext>
            </a:extLst>
          </p:cNvPr>
          <p:cNvPicPr>
            <a:picLocks noChangeAspect="1"/>
          </p:cNvPicPr>
          <p:nvPr/>
        </p:nvPicPr>
        <p:blipFill>
          <a:blip r:embed="rId4"/>
          <a:stretch>
            <a:fillRect/>
          </a:stretch>
        </p:blipFill>
        <p:spPr>
          <a:xfrm>
            <a:off x="2894332" y="3405886"/>
            <a:ext cx="6300000" cy="491957"/>
          </a:xfrm>
          <a:prstGeom prst="rect">
            <a:avLst/>
          </a:prstGeom>
        </p:spPr>
      </p:pic>
      <p:pic>
        <p:nvPicPr>
          <p:cNvPr id="6" name="图片 5">
            <a:extLst>
              <a:ext uri="{FF2B5EF4-FFF2-40B4-BE49-F238E27FC236}">
                <a16:creationId xmlns:a16="http://schemas.microsoft.com/office/drawing/2014/main" id="{30609FB5-D58E-4C97-880F-79277B5A5B74}"/>
              </a:ext>
            </a:extLst>
          </p:cNvPr>
          <p:cNvPicPr>
            <a:picLocks noChangeAspect="1"/>
          </p:cNvPicPr>
          <p:nvPr/>
        </p:nvPicPr>
        <p:blipFill>
          <a:blip r:embed="rId5"/>
          <a:stretch>
            <a:fillRect/>
          </a:stretch>
        </p:blipFill>
        <p:spPr>
          <a:xfrm>
            <a:off x="2894332" y="4169877"/>
            <a:ext cx="6300000" cy="604591"/>
          </a:xfrm>
          <a:prstGeom prst="rect">
            <a:avLst/>
          </a:prstGeom>
        </p:spPr>
      </p:pic>
      <p:pic>
        <p:nvPicPr>
          <p:cNvPr id="8" name="图片 7">
            <a:extLst>
              <a:ext uri="{FF2B5EF4-FFF2-40B4-BE49-F238E27FC236}">
                <a16:creationId xmlns:a16="http://schemas.microsoft.com/office/drawing/2014/main" id="{B3806051-EEB2-4657-879B-57925D4FAD97}"/>
              </a:ext>
            </a:extLst>
          </p:cNvPr>
          <p:cNvPicPr>
            <a:picLocks noChangeAspect="1"/>
          </p:cNvPicPr>
          <p:nvPr/>
        </p:nvPicPr>
        <p:blipFill>
          <a:blip r:embed="rId6"/>
          <a:stretch>
            <a:fillRect/>
          </a:stretch>
        </p:blipFill>
        <p:spPr>
          <a:xfrm>
            <a:off x="2894332" y="5046503"/>
            <a:ext cx="6300000" cy="476000"/>
          </a:xfrm>
          <a:prstGeom prst="rect">
            <a:avLst/>
          </a:prstGeom>
        </p:spPr>
      </p:pic>
    </p:spTree>
    <p:extLst>
      <p:ext uri="{BB962C8B-B14F-4D97-AF65-F5344CB8AC3E}">
        <p14:creationId xmlns:p14="http://schemas.microsoft.com/office/powerpoint/2010/main" val="51465566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ipe(left)">
                                      <p:cBhvr>
                                        <p:cTn id="21" dur="500"/>
                                        <p:tgtEl>
                                          <p:spTgt spid="3"/>
                                        </p:tgtEl>
                                      </p:cBhvr>
                                    </p:animEffect>
                                  </p:childTnLst>
                                </p:cTn>
                              </p:par>
                            </p:childTnLst>
                          </p:cTn>
                        </p:par>
                        <p:par>
                          <p:cTn id="22" fill="hold">
                            <p:stCondLst>
                              <p:cond delay="2500"/>
                            </p:stCondLst>
                            <p:childTnLst>
                              <p:par>
                                <p:cTn id="23" presetID="22" presetClass="entr" presetSubtype="8"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left)">
                                      <p:cBhvr>
                                        <p:cTn id="25" dur="500"/>
                                        <p:tgtEl>
                                          <p:spTgt spid="5"/>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wipe(left)">
                                      <p:cBhvr>
                                        <p:cTn id="30" dur="500"/>
                                        <p:tgtEl>
                                          <p:spTgt spid="6"/>
                                        </p:tgtEl>
                                      </p:cBhvr>
                                    </p:animEffect>
                                  </p:childTnLst>
                                </p:cTn>
                              </p:par>
                            </p:childTnLst>
                          </p:cTn>
                        </p:par>
                        <p:par>
                          <p:cTn id="31" fill="hold">
                            <p:stCondLst>
                              <p:cond delay="500"/>
                            </p:stCondLst>
                            <p:childTnLst>
                              <p:par>
                                <p:cTn id="32" presetID="22" presetClass="entr" presetSubtype="8" fill="hold" nodeType="after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wipe(left)">
                                      <p:cBhvr>
                                        <p:cTn id="3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2"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BCE2F27-1948-4AAF-B7D2-B7B4F23C2784}"/>
              </a:ext>
            </a:extLst>
          </p:cNvPr>
          <p:cNvSpPr/>
          <p:nvPr/>
        </p:nvSpPr>
        <p:spPr>
          <a:xfrm>
            <a:off x="911214" y="1366050"/>
            <a:ext cx="10369571" cy="873957"/>
          </a:xfrm>
          <a:prstGeom prst="rect">
            <a:avLst/>
          </a:prstGeom>
        </p:spPr>
        <p:txBody>
          <a:bodyPr wrap="square">
            <a:spAutoFit/>
            <a:scene3d>
              <a:camera prst="orthographicFront"/>
              <a:lightRig rig="threePt" dir="t"/>
            </a:scene3d>
            <a:sp3d contourW="12700"/>
          </a:bodyPr>
          <a:lstStyle/>
          <a:p>
            <a:pPr>
              <a:lnSpc>
                <a:spcPct val="150000"/>
              </a:lnSpc>
            </a:pPr>
            <a:r>
              <a:rPr lang="en-US" altLang="zh-CN"/>
              <a:t>3</a:t>
            </a:r>
            <a:r>
              <a:rPr lang="zh-CN" altLang="zh-CN"/>
              <a:t>）</a:t>
            </a:r>
            <a:r>
              <a:rPr lang="zh-CN" altLang="en-US"/>
              <a:t>数据删除函数</a:t>
            </a:r>
            <a:endParaRPr lang="zh-CN" altLang="zh-CN"/>
          </a:p>
          <a:p>
            <a:pPr marL="357188">
              <a:lnSpc>
                <a:spcPct val="150000"/>
              </a:lnSpc>
            </a:pPr>
            <a:r>
              <a:rPr lang="zh-CN" altLang="zh-CN"/>
              <a:t>当用户不再需要</a:t>
            </a:r>
            <a:r>
              <a:rPr lang="en-US" altLang="zh-CN"/>
              <a:t>JSON</a:t>
            </a:r>
            <a:r>
              <a:rPr lang="zh-CN" altLang="zh-CN"/>
              <a:t>类型中的某些数据时，</a:t>
            </a:r>
            <a:r>
              <a:rPr lang="zh-CN" altLang="en-US"/>
              <a:t>可以使用</a:t>
            </a:r>
            <a:r>
              <a:rPr lang="en-US" altLang="zh-CN" b="1">
                <a:solidFill>
                  <a:srgbClr val="0069B8"/>
                </a:solidFill>
              </a:rPr>
              <a:t>JSON_REMOVE()</a:t>
            </a:r>
            <a:r>
              <a:rPr lang="zh-CN" altLang="zh-CN"/>
              <a:t>函数来删除这些数据。</a:t>
            </a:r>
            <a:endParaRPr lang="en-US" altLang="zh-CN"/>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667718"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a:solidFill>
                  <a:srgbClr val="228EB0"/>
                </a:solidFill>
                <a:latin typeface="+mn-ea"/>
              </a:rPr>
              <a:t>1 </a:t>
            </a:r>
            <a:r>
              <a:rPr lang="zh-CN" altLang="en-US" sz="2800" b="1">
                <a:solidFill>
                  <a:srgbClr val="228EB0"/>
                </a:solidFill>
                <a:latin typeface="+mn-ea"/>
              </a:rPr>
              <a:t>系统内置函数</a:t>
            </a:r>
            <a:endParaRPr lang="zh-CN" altLang="en-US" sz="2800" b="1" dirty="0">
              <a:solidFill>
                <a:srgbClr val="228EB0"/>
              </a:solidFill>
              <a:latin typeface="+mn-ea"/>
            </a:endParaRPr>
          </a:p>
        </p:txBody>
      </p:sp>
      <p:sp>
        <p:nvSpPr>
          <p:cNvPr id="11" name="矩形 10">
            <a:extLst>
              <a:ext uri="{FF2B5EF4-FFF2-40B4-BE49-F238E27FC236}">
                <a16:creationId xmlns:a16="http://schemas.microsoft.com/office/drawing/2014/main" id="{0B6D0C77-D34B-4D1B-A0F3-5322BB0C2013}"/>
              </a:ext>
            </a:extLst>
          </p:cNvPr>
          <p:cNvSpPr/>
          <p:nvPr/>
        </p:nvSpPr>
        <p:spPr>
          <a:xfrm>
            <a:off x="911214" y="2491147"/>
            <a:ext cx="10369571" cy="458459"/>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a:t>【实例</a:t>
            </a:r>
            <a:r>
              <a:rPr lang="en-US" altLang="zh-CN" b="1"/>
              <a:t>10-26</a:t>
            </a:r>
            <a:r>
              <a:rPr lang="zh-CN" altLang="zh-CN" b="1"/>
              <a:t>】</a:t>
            </a:r>
            <a:r>
              <a:rPr lang="zh-CN" altLang="zh-CN"/>
              <a:t>：</a:t>
            </a:r>
            <a:r>
              <a:rPr lang="zh-CN" altLang="en-US"/>
              <a:t>使用</a:t>
            </a:r>
            <a:r>
              <a:rPr lang="en-US" altLang="zh-CN"/>
              <a:t>JSON_REMOVE()</a:t>
            </a:r>
            <a:r>
              <a:rPr lang="zh-CN" altLang="zh-CN"/>
              <a:t>函数删除数据</a:t>
            </a:r>
          </a:p>
        </p:txBody>
      </p:sp>
      <p:pic>
        <p:nvPicPr>
          <p:cNvPr id="4" name="图片 3">
            <a:extLst>
              <a:ext uri="{FF2B5EF4-FFF2-40B4-BE49-F238E27FC236}">
                <a16:creationId xmlns:a16="http://schemas.microsoft.com/office/drawing/2014/main" id="{2B62B901-9B46-45C5-9AF5-579B51BBFDF1}"/>
              </a:ext>
            </a:extLst>
          </p:cNvPr>
          <p:cNvPicPr>
            <a:picLocks noChangeAspect="1"/>
          </p:cNvPicPr>
          <p:nvPr/>
        </p:nvPicPr>
        <p:blipFill>
          <a:blip r:embed="rId3"/>
          <a:stretch>
            <a:fillRect/>
          </a:stretch>
        </p:blipFill>
        <p:spPr>
          <a:xfrm>
            <a:off x="3181714" y="3177041"/>
            <a:ext cx="5828571" cy="647619"/>
          </a:xfrm>
          <a:prstGeom prst="rect">
            <a:avLst/>
          </a:prstGeom>
        </p:spPr>
      </p:pic>
      <p:pic>
        <p:nvPicPr>
          <p:cNvPr id="5" name="图片 4">
            <a:extLst>
              <a:ext uri="{FF2B5EF4-FFF2-40B4-BE49-F238E27FC236}">
                <a16:creationId xmlns:a16="http://schemas.microsoft.com/office/drawing/2014/main" id="{28C9F211-F0E2-4327-9FA8-5DE196A6A21A}"/>
              </a:ext>
            </a:extLst>
          </p:cNvPr>
          <p:cNvPicPr>
            <a:picLocks noChangeAspect="1"/>
          </p:cNvPicPr>
          <p:nvPr/>
        </p:nvPicPr>
        <p:blipFill>
          <a:blip r:embed="rId4"/>
          <a:stretch>
            <a:fillRect/>
          </a:stretch>
        </p:blipFill>
        <p:spPr>
          <a:xfrm>
            <a:off x="2395999" y="4054021"/>
            <a:ext cx="7400000" cy="657143"/>
          </a:xfrm>
          <a:prstGeom prst="rect">
            <a:avLst/>
          </a:prstGeom>
        </p:spPr>
      </p:pic>
      <p:sp>
        <p:nvSpPr>
          <p:cNvPr id="18" name="文本框 17">
            <a:extLst>
              <a:ext uri="{FF2B5EF4-FFF2-40B4-BE49-F238E27FC236}">
                <a16:creationId xmlns:a16="http://schemas.microsoft.com/office/drawing/2014/main" id="{8B92D3F0-77A1-4F3D-9942-D353E6A996BE}"/>
              </a:ext>
            </a:extLst>
          </p:cNvPr>
          <p:cNvSpPr txBox="1"/>
          <p:nvPr/>
        </p:nvSpPr>
        <p:spPr>
          <a:xfrm>
            <a:off x="983449" y="4894910"/>
            <a:ext cx="10225097" cy="369332"/>
          </a:xfrm>
          <a:prstGeom prst="rect">
            <a:avLst/>
          </a:prstGeom>
          <a:noFill/>
        </p:spPr>
        <p:txBody>
          <a:bodyPr wrap="square">
            <a:spAutoFit/>
          </a:bodyPr>
          <a:lstStyle/>
          <a:p>
            <a:r>
              <a:rPr lang="en-US" altLang="zh-CN"/>
              <a:t>JSON_REMOVE()</a:t>
            </a:r>
            <a:r>
              <a:rPr lang="zh-CN" altLang="zh-CN"/>
              <a:t>函数的第一个参数表示</a:t>
            </a:r>
            <a:r>
              <a:rPr lang="en-US" altLang="zh-CN"/>
              <a:t>JSON</a:t>
            </a:r>
            <a:r>
              <a:rPr lang="zh-CN" altLang="zh-CN"/>
              <a:t>数据，第二个参数表示待删除的</a:t>
            </a:r>
            <a:r>
              <a:rPr lang="en-US" altLang="zh-CN"/>
              <a:t>JSON</a:t>
            </a:r>
            <a:r>
              <a:rPr lang="zh-CN" altLang="zh-CN"/>
              <a:t>数据路径。</a:t>
            </a:r>
            <a:endParaRPr lang="zh-CN" altLang="en-US"/>
          </a:p>
        </p:txBody>
      </p:sp>
      <p:sp>
        <p:nvSpPr>
          <p:cNvPr id="23" name="文本框 22">
            <a:extLst>
              <a:ext uri="{FF2B5EF4-FFF2-40B4-BE49-F238E27FC236}">
                <a16:creationId xmlns:a16="http://schemas.microsoft.com/office/drawing/2014/main" id="{90C376FF-27D9-4446-8509-20A40D310B62}"/>
              </a:ext>
            </a:extLst>
          </p:cNvPr>
          <p:cNvSpPr txBox="1"/>
          <p:nvPr/>
        </p:nvSpPr>
        <p:spPr>
          <a:xfrm>
            <a:off x="983450" y="5447988"/>
            <a:ext cx="10225097" cy="369332"/>
          </a:xfrm>
          <a:prstGeom prst="rect">
            <a:avLst/>
          </a:prstGeom>
          <a:noFill/>
        </p:spPr>
        <p:txBody>
          <a:bodyPr wrap="square">
            <a:spAutoFit/>
          </a:bodyPr>
          <a:lstStyle/>
          <a:p>
            <a:r>
              <a:rPr lang="zh-CN" altLang="zh-CN" b="1">
                <a:solidFill>
                  <a:srgbClr val="0069B8"/>
                </a:solidFill>
              </a:rPr>
              <a:t>注意</a:t>
            </a:r>
            <a:r>
              <a:rPr lang="zh-CN" altLang="en-US" b="1">
                <a:solidFill>
                  <a:srgbClr val="0069B8"/>
                </a:solidFill>
              </a:rPr>
              <a:t>：</a:t>
            </a:r>
            <a:r>
              <a:rPr lang="zh-CN" altLang="zh-CN"/>
              <a:t>第二部分的“</a:t>
            </a:r>
            <a:r>
              <a:rPr lang="en-US" altLang="zh-CN"/>
              <a:t>$</a:t>
            </a:r>
            <a:r>
              <a:rPr lang="zh-CN" altLang="zh-CN"/>
              <a:t>”符号右面没有“</a:t>
            </a:r>
            <a:r>
              <a:rPr lang="en-US" altLang="zh-CN"/>
              <a:t>.</a:t>
            </a:r>
            <a:r>
              <a:rPr lang="zh-CN" altLang="zh-CN"/>
              <a:t>”。</a:t>
            </a:r>
            <a:endParaRPr lang="zh-CN" altLang="en-US"/>
          </a:p>
        </p:txBody>
      </p:sp>
    </p:spTree>
    <p:extLst>
      <p:ext uri="{BB962C8B-B14F-4D97-AF65-F5344CB8AC3E}">
        <p14:creationId xmlns:p14="http://schemas.microsoft.com/office/powerpoint/2010/main" val="299220414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up)">
                                      <p:cBhvr>
                                        <p:cTn id="22" dur="500"/>
                                        <p:tgtEl>
                                          <p:spTgt spid="11"/>
                                        </p:tgtEl>
                                      </p:cBhvr>
                                    </p:animEffect>
                                  </p:childTnLst>
                                </p:cTn>
                              </p:par>
                            </p:childTnLst>
                          </p:cTn>
                        </p:par>
                        <p:par>
                          <p:cTn id="23" fill="hold">
                            <p:stCondLst>
                              <p:cond delay="500"/>
                            </p:stCondLst>
                            <p:childTnLst>
                              <p:par>
                                <p:cTn id="24" presetID="22" presetClass="entr" presetSubtype="8" fill="hold"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left)">
                                      <p:cBhvr>
                                        <p:cTn id="26" dur="500"/>
                                        <p:tgtEl>
                                          <p:spTgt spid="4"/>
                                        </p:tgtEl>
                                      </p:cBhvr>
                                    </p:animEffect>
                                  </p:childTnLst>
                                </p:cTn>
                              </p:par>
                            </p:childTnLst>
                          </p:cTn>
                        </p:par>
                        <p:par>
                          <p:cTn id="27" fill="hold">
                            <p:stCondLst>
                              <p:cond delay="1000"/>
                            </p:stCondLst>
                            <p:childTnLst>
                              <p:par>
                                <p:cTn id="28" presetID="22" presetClass="entr" presetSubtype="8" fill="hold"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left)">
                                      <p:cBhvr>
                                        <p:cTn id="3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2" grpId="0"/>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308645"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a:solidFill>
                  <a:srgbClr val="228EB0"/>
                </a:solidFill>
                <a:latin typeface="+mn-ea"/>
              </a:rPr>
              <a:t>2 </a:t>
            </a:r>
            <a:r>
              <a:rPr lang="zh-CN" altLang="en-US" sz="2800" b="1">
                <a:solidFill>
                  <a:srgbClr val="228EB0"/>
                </a:solidFill>
                <a:latin typeface="+mn-ea"/>
              </a:rPr>
              <a:t>比较运算符</a:t>
            </a:r>
            <a:endParaRPr lang="zh-CN" altLang="en-US" sz="2800" b="1" dirty="0">
              <a:solidFill>
                <a:srgbClr val="228EB0"/>
              </a:solidFill>
              <a:latin typeface="+mn-ea"/>
            </a:endParaRPr>
          </a:p>
        </p:txBody>
      </p:sp>
      <p:graphicFrame>
        <p:nvGraphicFramePr>
          <p:cNvPr id="11" name="表格 10">
            <a:extLst>
              <a:ext uri="{FF2B5EF4-FFF2-40B4-BE49-F238E27FC236}">
                <a16:creationId xmlns:a16="http://schemas.microsoft.com/office/drawing/2014/main" id="{97471983-33FC-4C64-B492-207292745717}"/>
              </a:ext>
            </a:extLst>
          </p:cNvPr>
          <p:cNvGraphicFramePr>
            <a:graphicFrameLocks noGrp="1"/>
          </p:cNvGraphicFramePr>
          <p:nvPr>
            <p:extLst>
              <p:ext uri="{D42A27DB-BD31-4B8C-83A1-F6EECF244321}">
                <p14:modId xmlns:p14="http://schemas.microsoft.com/office/powerpoint/2010/main" val="3233210829"/>
              </p:ext>
            </p:extLst>
          </p:nvPr>
        </p:nvGraphicFramePr>
        <p:xfrm>
          <a:off x="1809753" y="2375919"/>
          <a:ext cx="8551943" cy="3655010"/>
        </p:xfrm>
        <a:graphic>
          <a:graphicData uri="http://schemas.openxmlformats.org/drawingml/2006/table">
            <a:tbl>
              <a:tblPr firstRow="1" firstCol="1" bandRow="1">
                <a:tableStyleId>{5A111915-BE36-4E01-A7E5-04B1672EAD32}</a:tableStyleId>
              </a:tblPr>
              <a:tblGrid>
                <a:gridCol w="2414728">
                  <a:extLst>
                    <a:ext uri="{9D8B030D-6E8A-4147-A177-3AD203B41FA5}">
                      <a16:colId xmlns:a16="http://schemas.microsoft.com/office/drawing/2014/main" val="2760790580"/>
                    </a:ext>
                  </a:extLst>
                </a:gridCol>
                <a:gridCol w="6137215">
                  <a:extLst>
                    <a:ext uri="{9D8B030D-6E8A-4147-A177-3AD203B41FA5}">
                      <a16:colId xmlns:a16="http://schemas.microsoft.com/office/drawing/2014/main" val="4151654533"/>
                    </a:ext>
                  </a:extLst>
                </a:gridCol>
              </a:tblGrid>
              <a:tr h="365501">
                <a:tc>
                  <a:txBody>
                    <a:bodyPr/>
                    <a:lstStyle/>
                    <a:p>
                      <a:pPr algn="ctr">
                        <a:lnSpc>
                          <a:spcPct val="125000"/>
                        </a:lnSpc>
                      </a:pPr>
                      <a:r>
                        <a:rPr lang="zh-CN" altLang="en-US" sz="1800" kern="0">
                          <a:effectLst/>
                        </a:rPr>
                        <a:t>比较</a:t>
                      </a:r>
                      <a:r>
                        <a:rPr lang="zh-CN" sz="1800" kern="0">
                          <a:effectLst/>
                        </a:rPr>
                        <a:t>运算符</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pPr>
                      <a:r>
                        <a:rPr lang="zh-CN" sz="1800" kern="0" dirty="0">
                          <a:effectLst/>
                        </a:rPr>
                        <a:t>说明</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96497045"/>
                  </a:ext>
                </a:extLst>
              </a:tr>
              <a:tr h="365501">
                <a:tc>
                  <a:txBody>
                    <a:bodyPr/>
                    <a:lstStyle/>
                    <a:p>
                      <a:pPr algn="ctr">
                        <a:lnSpc>
                          <a:spcPct val="125000"/>
                        </a:lnSpc>
                      </a:pPr>
                      <a:r>
                        <a:rPr lang="en-US" sz="1800" b="0" kern="0">
                          <a:effectLst/>
                        </a:rPr>
                        <a:t>IS NULL</a:t>
                      </a:r>
                      <a:r>
                        <a:rPr lang="zh-CN" sz="1800" b="0" kern="0">
                          <a:effectLst/>
                        </a:rPr>
                        <a:t>或</a:t>
                      </a:r>
                      <a:r>
                        <a:rPr lang="en-US" sz="1800" b="0" kern="0">
                          <a:effectLst/>
                        </a:rPr>
                        <a:t>ISNULL</a:t>
                      </a:r>
                      <a:endParaRPr lang="zh-CN" sz="1800" b="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pPr>
                      <a:r>
                        <a:rPr lang="zh-CN" sz="1800" b="0" kern="0">
                          <a:effectLst/>
                        </a:rPr>
                        <a:t>判断一个值是否为</a:t>
                      </a:r>
                      <a:r>
                        <a:rPr lang="en-US" sz="1800" b="0" kern="0">
                          <a:effectLst/>
                        </a:rPr>
                        <a:t>NULL</a:t>
                      </a:r>
                      <a:endParaRPr lang="zh-CN" sz="1800" b="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79869868"/>
                  </a:ext>
                </a:extLst>
              </a:tr>
              <a:tr h="365501">
                <a:tc>
                  <a:txBody>
                    <a:bodyPr/>
                    <a:lstStyle/>
                    <a:p>
                      <a:pPr algn="ctr">
                        <a:lnSpc>
                          <a:spcPct val="125000"/>
                        </a:lnSpc>
                      </a:pPr>
                      <a:r>
                        <a:rPr lang="en-US" sz="1800" b="0" kern="0">
                          <a:effectLst/>
                        </a:rPr>
                        <a:t>IS NOT NULL</a:t>
                      </a:r>
                      <a:endParaRPr lang="zh-CN" sz="1800" b="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pPr>
                      <a:r>
                        <a:rPr lang="zh-CN" sz="1800" b="0" kern="0">
                          <a:effectLst/>
                        </a:rPr>
                        <a:t>判断一个值是否不为</a:t>
                      </a:r>
                      <a:r>
                        <a:rPr lang="en-US" sz="1800" b="0" kern="0">
                          <a:effectLst/>
                        </a:rPr>
                        <a:t>NULL</a:t>
                      </a:r>
                      <a:endParaRPr lang="zh-CN" sz="1800" b="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20409918"/>
                  </a:ext>
                </a:extLst>
              </a:tr>
              <a:tr h="365501">
                <a:tc>
                  <a:txBody>
                    <a:bodyPr/>
                    <a:lstStyle/>
                    <a:p>
                      <a:pPr algn="ctr">
                        <a:lnSpc>
                          <a:spcPct val="125000"/>
                        </a:lnSpc>
                      </a:pPr>
                      <a:r>
                        <a:rPr lang="en-US" sz="1800" b="0" kern="0">
                          <a:effectLst/>
                        </a:rPr>
                        <a:t>LEAST</a:t>
                      </a:r>
                      <a:endParaRPr lang="zh-CN" sz="1800" b="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pPr>
                      <a:r>
                        <a:rPr lang="zh-CN" sz="1800" b="0" kern="0">
                          <a:effectLst/>
                        </a:rPr>
                        <a:t>当有两个或多个参数时，返回最小值</a:t>
                      </a:r>
                      <a:endParaRPr lang="zh-CN" sz="1800" b="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29568474"/>
                  </a:ext>
                </a:extLst>
              </a:tr>
              <a:tr h="365501">
                <a:tc>
                  <a:txBody>
                    <a:bodyPr/>
                    <a:lstStyle/>
                    <a:p>
                      <a:pPr algn="ctr">
                        <a:lnSpc>
                          <a:spcPct val="125000"/>
                        </a:lnSpc>
                      </a:pPr>
                      <a:r>
                        <a:rPr lang="en-US" sz="1800" b="0" kern="0">
                          <a:effectLst/>
                        </a:rPr>
                        <a:t>GREATEST</a:t>
                      </a:r>
                      <a:endParaRPr lang="zh-CN" sz="1800" b="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pPr>
                      <a:r>
                        <a:rPr lang="zh-CN" sz="1800" b="0" kern="0">
                          <a:effectLst/>
                        </a:rPr>
                        <a:t>当有两个或多个参数时，返回最大值</a:t>
                      </a:r>
                      <a:endParaRPr lang="zh-CN" sz="1800" b="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95866536"/>
                  </a:ext>
                </a:extLst>
              </a:tr>
              <a:tr h="365501">
                <a:tc>
                  <a:txBody>
                    <a:bodyPr/>
                    <a:lstStyle/>
                    <a:p>
                      <a:pPr algn="ctr">
                        <a:lnSpc>
                          <a:spcPct val="125000"/>
                        </a:lnSpc>
                      </a:pPr>
                      <a:r>
                        <a:rPr lang="en-US" sz="1800" b="0" kern="0">
                          <a:effectLst/>
                        </a:rPr>
                        <a:t>BETWEEN AND</a:t>
                      </a:r>
                      <a:endParaRPr lang="zh-CN" sz="1800" b="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pPr>
                      <a:r>
                        <a:rPr lang="zh-CN" sz="1800" b="0" kern="0">
                          <a:effectLst/>
                        </a:rPr>
                        <a:t>判断一个值是否处于两个值之间</a:t>
                      </a:r>
                      <a:endParaRPr lang="zh-CN" sz="1800" b="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74019081"/>
                  </a:ext>
                </a:extLst>
              </a:tr>
              <a:tr h="365501">
                <a:tc>
                  <a:txBody>
                    <a:bodyPr/>
                    <a:lstStyle/>
                    <a:p>
                      <a:pPr algn="ctr">
                        <a:lnSpc>
                          <a:spcPct val="125000"/>
                        </a:lnSpc>
                      </a:pPr>
                      <a:r>
                        <a:rPr lang="en-US" sz="1800" b="0" kern="0">
                          <a:effectLst/>
                        </a:rPr>
                        <a:t>IN</a:t>
                      </a:r>
                      <a:endParaRPr lang="zh-CN" sz="1800" b="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pPr>
                      <a:r>
                        <a:rPr lang="zh-CN" sz="1800" b="0" kern="0">
                          <a:effectLst/>
                        </a:rPr>
                        <a:t>判断一个值是</a:t>
                      </a:r>
                      <a:r>
                        <a:rPr lang="en-US" sz="1800" b="0" kern="0">
                          <a:effectLst/>
                        </a:rPr>
                        <a:t>IN</a:t>
                      </a:r>
                      <a:r>
                        <a:rPr lang="zh-CN" sz="1800" b="0" kern="0">
                          <a:effectLst/>
                        </a:rPr>
                        <a:t>列表中的任意一个值</a:t>
                      </a:r>
                      <a:endParaRPr lang="zh-CN" sz="1800" b="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52133099"/>
                  </a:ext>
                </a:extLst>
              </a:tr>
              <a:tr h="365501">
                <a:tc>
                  <a:txBody>
                    <a:bodyPr/>
                    <a:lstStyle/>
                    <a:p>
                      <a:pPr algn="ctr">
                        <a:lnSpc>
                          <a:spcPct val="125000"/>
                        </a:lnSpc>
                      </a:pPr>
                      <a:r>
                        <a:rPr lang="en-US" sz="1800" b="0" kern="0">
                          <a:effectLst/>
                        </a:rPr>
                        <a:t>NOT IN</a:t>
                      </a:r>
                      <a:endParaRPr lang="zh-CN" sz="1800" b="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pPr>
                      <a:r>
                        <a:rPr lang="zh-CN" sz="1800" b="0" kern="0">
                          <a:effectLst/>
                        </a:rPr>
                        <a:t>判断一个值不是</a:t>
                      </a:r>
                      <a:r>
                        <a:rPr lang="en-US" sz="1800" b="0" kern="0">
                          <a:effectLst/>
                        </a:rPr>
                        <a:t>IN</a:t>
                      </a:r>
                      <a:r>
                        <a:rPr lang="zh-CN" sz="1800" b="0" kern="0">
                          <a:effectLst/>
                        </a:rPr>
                        <a:t>列表中的任意一个值</a:t>
                      </a:r>
                      <a:endParaRPr lang="zh-CN" sz="1800" b="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00958444"/>
                  </a:ext>
                </a:extLst>
              </a:tr>
              <a:tr h="365501">
                <a:tc>
                  <a:txBody>
                    <a:bodyPr/>
                    <a:lstStyle/>
                    <a:p>
                      <a:pPr algn="ctr">
                        <a:lnSpc>
                          <a:spcPct val="125000"/>
                        </a:lnSpc>
                      </a:pPr>
                      <a:r>
                        <a:rPr lang="en-US" sz="1800" b="0" kern="0">
                          <a:effectLst/>
                        </a:rPr>
                        <a:t>LIKE</a:t>
                      </a:r>
                      <a:endParaRPr lang="zh-CN" sz="1800" b="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pPr>
                      <a:r>
                        <a:rPr lang="zh-CN" sz="1800" b="0" kern="0">
                          <a:effectLst/>
                        </a:rPr>
                        <a:t>通配符匹配</a:t>
                      </a:r>
                      <a:endParaRPr lang="zh-CN" sz="1800" b="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54384904"/>
                  </a:ext>
                </a:extLst>
              </a:tr>
              <a:tr h="365501">
                <a:tc>
                  <a:txBody>
                    <a:bodyPr/>
                    <a:lstStyle/>
                    <a:p>
                      <a:pPr algn="ctr">
                        <a:lnSpc>
                          <a:spcPct val="125000"/>
                        </a:lnSpc>
                      </a:pPr>
                      <a:r>
                        <a:rPr lang="en-US" sz="1800" b="0" kern="0">
                          <a:effectLst/>
                        </a:rPr>
                        <a:t>REGEXP</a:t>
                      </a:r>
                      <a:endParaRPr lang="zh-CN" sz="1800" b="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pPr>
                      <a:r>
                        <a:rPr lang="zh-CN" sz="1800" b="0" kern="0" dirty="0">
                          <a:effectLst/>
                        </a:rPr>
                        <a:t>正则表达式匹配</a:t>
                      </a:r>
                      <a:endParaRPr lang="zh-CN" sz="1800" b="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78913087"/>
                  </a:ext>
                </a:extLst>
              </a:tr>
            </a:tbl>
          </a:graphicData>
        </a:graphic>
      </p:graphicFrame>
      <p:sp>
        <p:nvSpPr>
          <p:cNvPr id="15" name="矩形 14">
            <a:extLst>
              <a:ext uri="{FF2B5EF4-FFF2-40B4-BE49-F238E27FC236}">
                <a16:creationId xmlns:a16="http://schemas.microsoft.com/office/drawing/2014/main" id="{B876FA68-88A6-4CAC-A03E-204609B16B24}"/>
              </a:ext>
            </a:extLst>
          </p:cNvPr>
          <p:cNvSpPr/>
          <p:nvPr/>
        </p:nvSpPr>
        <p:spPr>
          <a:xfrm>
            <a:off x="911214" y="1668550"/>
            <a:ext cx="10369571" cy="456535"/>
          </a:xfrm>
          <a:prstGeom prst="rect">
            <a:avLst/>
          </a:prstGeom>
        </p:spPr>
        <p:txBody>
          <a:bodyPr wrap="square">
            <a:spAutoFit/>
            <a:scene3d>
              <a:camera prst="orthographicFront"/>
              <a:lightRig rig="threePt" dir="t"/>
            </a:scene3d>
            <a:sp3d contourW="12700"/>
          </a:bodyPr>
          <a:lstStyle/>
          <a:p>
            <a:pPr algn="just">
              <a:lnSpc>
                <a:spcPct val="150000"/>
              </a:lnSpc>
            </a:pPr>
            <a:r>
              <a:rPr lang="en-US" altLang="zh-CN"/>
              <a:t>MySQL</a:t>
            </a:r>
            <a:r>
              <a:rPr lang="zh-CN" altLang="en-US"/>
              <a:t>中常见的比较运算符还包括：</a:t>
            </a:r>
            <a:endParaRPr lang="zh-CN" altLang="zh-CN"/>
          </a:p>
        </p:txBody>
      </p:sp>
    </p:spTree>
    <p:extLst>
      <p:ext uri="{BB962C8B-B14F-4D97-AF65-F5344CB8AC3E}">
        <p14:creationId xmlns:p14="http://schemas.microsoft.com/office/powerpoint/2010/main" val="257322234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childTnLst>
                          </p:cTn>
                        </p:par>
                        <p:par>
                          <p:cTn id="18" fill="hold">
                            <p:stCondLst>
                              <p:cond delay="2000"/>
                            </p:stCondLst>
                            <p:childTnLst>
                              <p:par>
                                <p:cTn id="19" presetID="22" presetClass="entr" presetSubtype="1"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up)">
                                      <p:cBhvr>
                                        <p:cTn id="2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15"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BCE2F27-1948-4AAF-B7D2-B7B4F23C2784}"/>
              </a:ext>
            </a:extLst>
          </p:cNvPr>
          <p:cNvSpPr/>
          <p:nvPr/>
        </p:nvSpPr>
        <p:spPr>
          <a:xfrm>
            <a:off x="911214" y="1934282"/>
            <a:ext cx="10369571" cy="1289456"/>
          </a:xfrm>
          <a:prstGeom prst="rect">
            <a:avLst/>
          </a:prstGeom>
        </p:spPr>
        <p:txBody>
          <a:bodyPr wrap="square">
            <a:spAutoFit/>
            <a:scene3d>
              <a:camera prst="orthographicFront"/>
              <a:lightRig rig="threePt" dir="t"/>
            </a:scene3d>
            <a:sp3d contourW="12700"/>
          </a:bodyPr>
          <a:lstStyle/>
          <a:p>
            <a:pPr>
              <a:lnSpc>
                <a:spcPct val="150000"/>
              </a:lnSpc>
            </a:pPr>
            <a:r>
              <a:rPr lang="en-US" altLang="zh-CN"/>
              <a:t>4</a:t>
            </a:r>
            <a:r>
              <a:rPr lang="zh-CN" altLang="zh-CN"/>
              <a:t>）</a:t>
            </a:r>
            <a:r>
              <a:rPr lang="zh-CN" altLang="en-US"/>
              <a:t>数据合并函数</a:t>
            </a:r>
            <a:endParaRPr lang="zh-CN" altLang="zh-CN"/>
          </a:p>
          <a:p>
            <a:pPr marL="357188">
              <a:lnSpc>
                <a:spcPct val="150000"/>
              </a:lnSpc>
            </a:pPr>
            <a:r>
              <a:rPr lang="zh-CN" altLang="zh-CN"/>
              <a:t>在进行数据库操作时，可能需要将多个</a:t>
            </a:r>
            <a:r>
              <a:rPr lang="en-US" altLang="zh-CN"/>
              <a:t>JSON</a:t>
            </a:r>
            <a:r>
              <a:rPr lang="zh-CN" altLang="zh-CN"/>
              <a:t>数据合并在一起。此时用户可以根据实际需要，选择使用</a:t>
            </a:r>
            <a:r>
              <a:rPr lang="en-US" altLang="zh-CN" b="1">
                <a:solidFill>
                  <a:srgbClr val="0069B8"/>
                </a:solidFill>
              </a:rPr>
              <a:t>JSON_MERGE_PATCH()</a:t>
            </a:r>
            <a:r>
              <a:rPr lang="zh-CN" altLang="zh-CN"/>
              <a:t>函数或</a:t>
            </a:r>
            <a:r>
              <a:rPr lang="en-US" altLang="zh-CN" b="1">
                <a:solidFill>
                  <a:srgbClr val="0069B8"/>
                </a:solidFill>
              </a:rPr>
              <a:t>JSON_MERGE_PRESERVE()</a:t>
            </a:r>
            <a:r>
              <a:rPr lang="zh-CN" altLang="zh-CN"/>
              <a:t>函数。</a:t>
            </a:r>
            <a:endParaRPr lang="en-US" altLang="zh-CN"/>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667718"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a:solidFill>
                  <a:srgbClr val="228EB0"/>
                </a:solidFill>
                <a:latin typeface="+mn-ea"/>
              </a:rPr>
              <a:t>1 </a:t>
            </a:r>
            <a:r>
              <a:rPr lang="zh-CN" altLang="en-US" sz="2800" b="1">
                <a:solidFill>
                  <a:srgbClr val="228EB0"/>
                </a:solidFill>
                <a:latin typeface="+mn-ea"/>
              </a:rPr>
              <a:t>系统内置函数</a:t>
            </a:r>
            <a:endParaRPr lang="zh-CN" altLang="en-US" sz="2800" b="1" dirty="0">
              <a:solidFill>
                <a:srgbClr val="228EB0"/>
              </a:solidFill>
              <a:latin typeface="+mn-ea"/>
            </a:endParaRPr>
          </a:p>
        </p:txBody>
      </p:sp>
      <p:sp>
        <p:nvSpPr>
          <p:cNvPr id="12" name="矩形 11">
            <a:extLst>
              <a:ext uri="{FF2B5EF4-FFF2-40B4-BE49-F238E27FC236}">
                <a16:creationId xmlns:a16="http://schemas.microsoft.com/office/drawing/2014/main" id="{913A782D-E414-482E-8F3C-46E1B8A3C0F9}"/>
              </a:ext>
            </a:extLst>
          </p:cNvPr>
          <p:cNvSpPr/>
          <p:nvPr/>
        </p:nvSpPr>
        <p:spPr>
          <a:xfrm>
            <a:off x="874713" y="3699944"/>
            <a:ext cx="10369571" cy="873957"/>
          </a:xfrm>
          <a:prstGeom prst="rect">
            <a:avLst/>
          </a:prstGeom>
        </p:spPr>
        <p:txBody>
          <a:bodyPr wrap="square">
            <a:spAutoFit/>
            <a:scene3d>
              <a:camera prst="orthographicFront"/>
              <a:lightRig rig="threePt" dir="t"/>
            </a:scene3d>
            <a:sp3d contourW="12700"/>
          </a:bodyPr>
          <a:lstStyle/>
          <a:p>
            <a:pPr marL="1077913" indent="-720725">
              <a:lnSpc>
                <a:spcPct val="150000"/>
              </a:lnSpc>
            </a:pPr>
            <a:r>
              <a:rPr lang="zh-CN" altLang="en-US" b="1">
                <a:solidFill>
                  <a:srgbClr val="0069B8"/>
                </a:solidFill>
              </a:rPr>
              <a:t>注意：</a:t>
            </a:r>
            <a:r>
              <a:rPr lang="zh-CN" altLang="zh-CN"/>
              <a:t>两个函数的区别在于，前者在面对相同键名的键值时，会用新键值覆盖旧键值，后者则会保留所有的键值。</a:t>
            </a:r>
            <a:endParaRPr lang="en-US" altLang="zh-CN"/>
          </a:p>
        </p:txBody>
      </p:sp>
    </p:spTree>
    <p:extLst>
      <p:ext uri="{BB962C8B-B14F-4D97-AF65-F5344CB8AC3E}">
        <p14:creationId xmlns:p14="http://schemas.microsoft.com/office/powerpoint/2010/main" val="173277106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1"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up)">
                                      <p:cBhvr>
                                        <p:cTn id="2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2" grpId="0"/>
      <p:bldP spid="12"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BCE2F27-1948-4AAF-B7D2-B7B4F23C2784}"/>
              </a:ext>
            </a:extLst>
          </p:cNvPr>
          <p:cNvSpPr/>
          <p:nvPr/>
        </p:nvSpPr>
        <p:spPr>
          <a:xfrm>
            <a:off x="911214" y="1517961"/>
            <a:ext cx="10369571" cy="873957"/>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a:t>【实例</a:t>
            </a:r>
            <a:r>
              <a:rPr lang="en-US" altLang="zh-CN" b="1"/>
              <a:t>10-27</a:t>
            </a:r>
            <a:r>
              <a:rPr lang="zh-CN" altLang="zh-CN" b="1"/>
              <a:t>】</a:t>
            </a:r>
            <a:r>
              <a:rPr lang="zh-CN" altLang="zh-CN"/>
              <a:t>：使用</a:t>
            </a:r>
            <a:r>
              <a:rPr lang="en-US" altLang="zh-CN"/>
              <a:t>JSON_MERGE_PATCH()</a:t>
            </a:r>
            <a:r>
              <a:rPr lang="zh-CN" altLang="zh-CN"/>
              <a:t>函数和</a:t>
            </a:r>
            <a:r>
              <a:rPr lang="en-US" altLang="zh-CN"/>
              <a:t>JSON_MERGE_PRESERVE()</a:t>
            </a:r>
            <a:r>
              <a:rPr lang="zh-CN" altLang="zh-CN"/>
              <a:t>函数对</a:t>
            </a:r>
            <a:r>
              <a:rPr lang="en-US" altLang="zh-CN"/>
              <a:t>JSON</a:t>
            </a:r>
            <a:r>
              <a:rPr lang="zh-CN" altLang="zh-CN"/>
              <a:t>数据进行合并。</a:t>
            </a:r>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667718" cy="523220"/>
          </a:xfrm>
          <a:prstGeom prst="rect">
            <a:avLst/>
          </a:prstGeom>
          <a:noFill/>
        </p:spPr>
        <p:txBody>
          <a:bodyPr wrap="none" rtlCol="0">
            <a:spAutoFit/>
            <a:scene3d>
              <a:camera prst="orthographicFront"/>
              <a:lightRig rig="threePt" dir="t"/>
            </a:scene3d>
            <a:sp3d contourW="12700"/>
          </a:bodyPr>
          <a:lstStyle/>
          <a:p>
            <a:pPr lvl="0">
              <a:defRPr/>
            </a:pPr>
            <a:r>
              <a:rPr lang="en-US" altLang="zh-CN" sz="2800" b="1">
                <a:solidFill>
                  <a:srgbClr val="228EB0"/>
                </a:solidFill>
                <a:latin typeface="+mn-ea"/>
              </a:rPr>
              <a:t>1 </a:t>
            </a:r>
            <a:r>
              <a:rPr lang="zh-CN" altLang="en-US" sz="2800" b="1">
                <a:solidFill>
                  <a:srgbClr val="228EB0"/>
                </a:solidFill>
                <a:latin typeface="+mn-ea"/>
              </a:rPr>
              <a:t>系统内置函数</a:t>
            </a:r>
            <a:endParaRPr lang="zh-CN" altLang="en-US" sz="2800" b="1" dirty="0">
              <a:solidFill>
                <a:srgbClr val="228EB0"/>
              </a:solidFill>
              <a:latin typeface="+mn-ea"/>
            </a:endParaRPr>
          </a:p>
        </p:txBody>
      </p:sp>
      <p:pic>
        <p:nvPicPr>
          <p:cNvPr id="4" name="图片 3">
            <a:extLst>
              <a:ext uri="{FF2B5EF4-FFF2-40B4-BE49-F238E27FC236}">
                <a16:creationId xmlns:a16="http://schemas.microsoft.com/office/drawing/2014/main" id="{342C9E34-917E-4E18-A1BA-DE3B4632873A}"/>
              </a:ext>
            </a:extLst>
          </p:cNvPr>
          <p:cNvPicPr>
            <a:picLocks noChangeAspect="1"/>
          </p:cNvPicPr>
          <p:nvPr/>
        </p:nvPicPr>
        <p:blipFill>
          <a:blip r:embed="rId3"/>
          <a:stretch>
            <a:fillRect/>
          </a:stretch>
        </p:blipFill>
        <p:spPr>
          <a:xfrm>
            <a:off x="4176952" y="2650210"/>
            <a:ext cx="3838095" cy="1257143"/>
          </a:xfrm>
          <a:prstGeom prst="rect">
            <a:avLst/>
          </a:prstGeom>
        </p:spPr>
      </p:pic>
      <p:pic>
        <p:nvPicPr>
          <p:cNvPr id="7" name="图片 6">
            <a:extLst>
              <a:ext uri="{FF2B5EF4-FFF2-40B4-BE49-F238E27FC236}">
                <a16:creationId xmlns:a16="http://schemas.microsoft.com/office/drawing/2014/main" id="{506B2AC5-2CE6-4B5A-8355-2B02C35A106F}"/>
              </a:ext>
            </a:extLst>
          </p:cNvPr>
          <p:cNvPicPr>
            <a:picLocks noChangeAspect="1"/>
          </p:cNvPicPr>
          <p:nvPr/>
        </p:nvPicPr>
        <p:blipFill>
          <a:blip r:embed="rId4"/>
          <a:stretch>
            <a:fillRect/>
          </a:stretch>
        </p:blipFill>
        <p:spPr>
          <a:xfrm>
            <a:off x="3715046" y="4055791"/>
            <a:ext cx="4761905" cy="666667"/>
          </a:xfrm>
          <a:prstGeom prst="rect">
            <a:avLst/>
          </a:prstGeom>
        </p:spPr>
      </p:pic>
      <p:sp>
        <p:nvSpPr>
          <p:cNvPr id="15" name="矩形 14">
            <a:extLst>
              <a:ext uri="{FF2B5EF4-FFF2-40B4-BE49-F238E27FC236}">
                <a16:creationId xmlns:a16="http://schemas.microsoft.com/office/drawing/2014/main" id="{CE94036C-3B90-4A38-ABC3-F9F01C8D6F1E}"/>
              </a:ext>
            </a:extLst>
          </p:cNvPr>
          <p:cNvSpPr/>
          <p:nvPr/>
        </p:nvSpPr>
        <p:spPr>
          <a:xfrm>
            <a:off x="911212" y="4870896"/>
            <a:ext cx="10369571" cy="873957"/>
          </a:xfrm>
          <a:prstGeom prst="rect">
            <a:avLst/>
          </a:prstGeom>
        </p:spPr>
        <p:txBody>
          <a:bodyPr wrap="square">
            <a:spAutoFit/>
            <a:scene3d>
              <a:camera prst="orthographicFront"/>
              <a:lightRig rig="threePt" dir="t"/>
            </a:scene3d>
            <a:sp3d contourW="12700"/>
          </a:bodyPr>
          <a:lstStyle/>
          <a:p>
            <a:pPr algn="just">
              <a:lnSpc>
                <a:spcPct val="150000"/>
              </a:lnSpc>
            </a:pPr>
            <a:r>
              <a:rPr lang="zh-CN" altLang="en-US"/>
              <a:t>观察执行结果</a:t>
            </a:r>
            <a:r>
              <a:rPr lang="zh-CN" altLang="zh-CN"/>
              <a:t>可以看出</a:t>
            </a:r>
            <a:r>
              <a:rPr lang="zh-CN" altLang="en-US"/>
              <a:t>：</a:t>
            </a:r>
            <a:r>
              <a:rPr lang="zh-CN" altLang="zh-CN"/>
              <a:t>在使用</a:t>
            </a:r>
            <a:r>
              <a:rPr lang="en-US" altLang="zh-CN"/>
              <a:t>JSON_MERGE_PATCH()</a:t>
            </a:r>
            <a:r>
              <a:rPr lang="zh-CN" altLang="zh-CN"/>
              <a:t>函数时</a:t>
            </a:r>
            <a:r>
              <a:rPr lang="zh-CN" altLang="en-US"/>
              <a:t>，</a:t>
            </a:r>
            <a:r>
              <a:rPr lang="zh-CN" altLang="zh-CN"/>
              <a:t>第二个参数对象中键名为“汪小菲”对应的键值覆盖了第一个参数中相同键名对应的键值。</a:t>
            </a:r>
          </a:p>
        </p:txBody>
      </p:sp>
    </p:spTree>
    <p:extLst>
      <p:ext uri="{BB962C8B-B14F-4D97-AF65-F5344CB8AC3E}">
        <p14:creationId xmlns:p14="http://schemas.microsoft.com/office/powerpoint/2010/main" val="352608282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childTnLst>
                          </p:cTn>
                        </p:par>
                        <p:par>
                          <p:cTn id="22" fill="hold">
                            <p:stCondLst>
                              <p:cond delay="2500"/>
                            </p:stCondLst>
                            <p:childTnLst>
                              <p:par>
                                <p:cTn id="23" presetID="22" presetClass="entr" presetSubtype="8"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left)">
                                      <p:cBhvr>
                                        <p:cTn id="25" dur="500"/>
                                        <p:tgtEl>
                                          <p:spTgt spid="7"/>
                                        </p:tgtEl>
                                      </p:cBhvr>
                                    </p:animEffect>
                                  </p:childTnLst>
                                </p:cTn>
                              </p:par>
                            </p:childTnLst>
                          </p:cTn>
                        </p:par>
                        <p:par>
                          <p:cTn id="26" fill="hold">
                            <p:stCondLst>
                              <p:cond delay="3000"/>
                            </p:stCondLst>
                            <p:childTnLst>
                              <p:par>
                                <p:cTn id="27" presetID="22" presetClass="entr" presetSubtype="1" fill="hold" grpId="0"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wipe(up)">
                                      <p:cBhvr>
                                        <p:cTn id="2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2" grpId="0"/>
      <p:bldP spid="15"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BCE2F27-1948-4AAF-B7D2-B7B4F23C2784}"/>
              </a:ext>
            </a:extLst>
          </p:cNvPr>
          <p:cNvSpPr/>
          <p:nvPr/>
        </p:nvSpPr>
        <p:spPr>
          <a:xfrm>
            <a:off x="911214" y="1753091"/>
            <a:ext cx="10369571" cy="458459"/>
          </a:xfrm>
          <a:prstGeom prst="rect">
            <a:avLst/>
          </a:prstGeom>
        </p:spPr>
        <p:txBody>
          <a:bodyPr wrap="square">
            <a:spAutoFit/>
            <a:scene3d>
              <a:camera prst="orthographicFront"/>
              <a:lightRig rig="threePt" dir="t"/>
            </a:scene3d>
            <a:sp3d contourW="12700"/>
          </a:bodyPr>
          <a:lstStyle/>
          <a:p>
            <a:pPr algn="just">
              <a:lnSpc>
                <a:spcPct val="150000"/>
              </a:lnSpc>
            </a:pPr>
            <a:r>
              <a:rPr lang="zh-CN" altLang="en-US"/>
              <a:t>而</a:t>
            </a:r>
            <a:r>
              <a:rPr lang="zh-CN" altLang="zh-CN"/>
              <a:t>使用</a:t>
            </a:r>
            <a:r>
              <a:rPr lang="en-US" altLang="zh-CN"/>
              <a:t>JSON_MERGE_PRESERVE()</a:t>
            </a:r>
            <a:r>
              <a:rPr lang="zh-CN" altLang="zh-CN"/>
              <a:t>函数进行合并时会保留所有的键值。</a:t>
            </a:r>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667718" cy="523220"/>
          </a:xfrm>
          <a:prstGeom prst="rect">
            <a:avLst/>
          </a:prstGeom>
          <a:noFill/>
        </p:spPr>
        <p:txBody>
          <a:bodyPr wrap="none" rtlCol="0">
            <a:spAutoFit/>
            <a:scene3d>
              <a:camera prst="orthographicFront"/>
              <a:lightRig rig="threePt" dir="t"/>
            </a:scene3d>
            <a:sp3d contourW="12700"/>
          </a:bodyPr>
          <a:lstStyle/>
          <a:p>
            <a:pPr lvl="0">
              <a:defRPr/>
            </a:pPr>
            <a:r>
              <a:rPr lang="en-US" altLang="zh-CN" sz="2800" b="1">
                <a:solidFill>
                  <a:srgbClr val="228EB0"/>
                </a:solidFill>
                <a:latin typeface="+mn-ea"/>
              </a:rPr>
              <a:t>1 </a:t>
            </a:r>
            <a:r>
              <a:rPr lang="zh-CN" altLang="en-US" sz="2800" b="1">
                <a:solidFill>
                  <a:srgbClr val="228EB0"/>
                </a:solidFill>
                <a:latin typeface="+mn-ea"/>
              </a:rPr>
              <a:t>系统内置函数</a:t>
            </a:r>
            <a:endParaRPr lang="zh-CN" altLang="en-US" sz="2800" b="1" dirty="0">
              <a:solidFill>
                <a:srgbClr val="228EB0"/>
              </a:solidFill>
              <a:latin typeface="+mn-ea"/>
            </a:endParaRPr>
          </a:p>
        </p:txBody>
      </p:sp>
      <p:pic>
        <p:nvPicPr>
          <p:cNvPr id="3" name="图片 2">
            <a:extLst>
              <a:ext uri="{FF2B5EF4-FFF2-40B4-BE49-F238E27FC236}">
                <a16:creationId xmlns:a16="http://schemas.microsoft.com/office/drawing/2014/main" id="{9D3E2B4F-555D-48BE-88A9-20A1300924C9}"/>
              </a:ext>
            </a:extLst>
          </p:cNvPr>
          <p:cNvPicPr>
            <a:picLocks noChangeAspect="1"/>
          </p:cNvPicPr>
          <p:nvPr/>
        </p:nvPicPr>
        <p:blipFill>
          <a:blip r:embed="rId3"/>
          <a:stretch>
            <a:fillRect/>
          </a:stretch>
        </p:blipFill>
        <p:spPr>
          <a:xfrm>
            <a:off x="4000760" y="2814714"/>
            <a:ext cx="4190476" cy="1228571"/>
          </a:xfrm>
          <a:prstGeom prst="rect">
            <a:avLst/>
          </a:prstGeom>
        </p:spPr>
      </p:pic>
      <p:pic>
        <p:nvPicPr>
          <p:cNvPr id="5" name="图片 4">
            <a:extLst>
              <a:ext uri="{FF2B5EF4-FFF2-40B4-BE49-F238E27FC236}">
                <a16:creationId xmlns:a16="http://schemas.microsoft.com/office/drawing/2014/main" id="{B25E3AE6-D928-4090-8C4F-8683C221FA38}"/>
              </a:ext>
            </a:extLst>
          </p:cNvPr>
          <p:cNvPicPr>
            <a:picLocks noChangeAspect="1"/>
          </p:cNvPicPr>
          <p:nvPr/>
        </p:nvPicPr>
        <p:blipFill>
          <a:blip r:embed="rId4"/>
          <a:stretch>
            <a:fillRect/>
          </a:stretch>
        </p:blipFill>
        <p:spPr>
          <a:xfrm>
            <a:off x="3334093" y="4336087"/>
            <a:ext cx="5523809" cy="628571"/>
          </a:xfrm>
          <a:prstGeom prst="rect">
            <a:avLst/>
          </a:prstGeom>
        </p:spPr>
      </p:pic>
    </p:spTree>
    <p:extLst>
      <p:ext uri="{BB962C8B-B14F-4D97-AF65-F5344CB8AC3E}">
        <p14:creationId xmlns:p14="http://schemas.microsoft.com/office/powerpoint/2010/main" val="164081925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ipe(left)">
                                      <p:cBhvr>
                                        <p:cTn id="21" dur="500"/>
                                        <p:tgtEl>
                                          <p:spTgt spid="3"/>
                                        </p:tgtEl>
                                      </p:cBhvr>
                                    </p:animEffect>
                                  </p:childTnLst>
                                </p:cTn>
                              </p:par>
                            </p:childTnLst>
                          </p:cTn>
                        </p:par>
                        <p:par>
                          <p:cTn id="22" fill="hold">
                            <p:stCondLst>
                              <p:cond delay="2500"/>
                            </p:stCondLst>
                            <p:childTnLst>
                              <p:par>
                                <p:cTn id="23" presetID="22" presetClass="entr" presetSubtype="8"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left)">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2"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BCE2F27-1948-4AAF-B7D2-B7B4F23C2784}"/>
              </a:ext>
            </a:extLst>
          </p:cNvPr>
          <p:cNvSpPr/>
          <p:nvPr/>
        </p:nvSpPr>
        <p:spPr>
          <a:xfrm>
            <a:off x="911214" y="1934282"/>
            <a:ext cx="10369571" cy="1289456"/>
          </a:xfrm>
          <a:prstGeom prst="rect">
            <a:avLst/>
          </a:prstGeom>
        </p:spPr>
        <p:txBody>
          <a:bodyPr wrap="square">
            <a:spAutoFit/>
            <a:scene3d>
              <a:camera prst="orthographicFront"/>
              <a:lightRig rig="threePt" dir="t"/>
            </a:scene3d>
            <a:sp3d contourW="12700"/>
          </a:bodyPr>
          <a:lstStyle/>
          <a:p>
            <a:pPr>
              <a:lnSpc>
                <a:spcPct val="150000"/>
              </a:lnSpc>
            </a:pPr>
            <a:r>
              <a:rPr lang="en-US" altLang="zh-CN"/>
              <a:t>5</a:t>
            </a:r>
            <a:r>
              <a:rPr lang="zh-CN" altLang="zh-CN"/>
              <a:t>）</a:t>
            </a:r>
            <a:r>
              <a:rPr lang="zh-CN" altLang="en-US"/>
              <a:t>搜索函数</a:t>
            </a:r>
            <a:endParaRPr lang="zh-CN" altLang="zh-CN"/>
          </a:p>
          <a:p>
            <a:pPr marL="357188">
              <a:lnSpc>
                <a:spcPct val="150000"/>
              </a:lnSpc>
            </a:pPr>
            <a:r>
              <a:rPr lang="en-US" altLang="zh-CN"/>
              <a:t>MySOL</a:t>
            </a:r>
            <a:r>
              <a:rPr lang="zh-CN" altLang="en-US"/>
              <a:t>中的</a:t>
            </a:r>
            <a:r>
              <a:rPr lang="en-US" altLang="zh-CN" b="1">
                <a:solidFill>
                  <a:srgbClr val="0069B8"/>
                </a:solidFill>
              </a:rPr>
              <a:t>JSON_SEARCH()</a:t>
            </a:r>
            <a:r>
              <a:rPr lang="zh-CN" altLang="zh-CN"/>
              <a:t>函数和</a:t>
            </a:r>
            <a:r>
              <a:rPr lang="en-US" altLang="zh-CN" b="1">
                <a:solidFill>
                  <a:srgbClr val="0069B8"/>
                </a:solidFill>
              </a:rPr>
              <a:t>JSON_EXTRACT()</a:t>
            </a:r>
            <a:r>
              <a:rPr lang="zh-CN" altLang="zh-CN"/>
              <a:t>函数可以分别用于根据</a:t>
            </a:r>
            <a:r>
              <a:rPr lang="en-US" altLang="zh-CN"/>
              <a:t>JSON</a:t>
            </a:r>
            <a:r>
              <a:rPr lang="zh-CN" altLang="zh-CN"/>
              <a:t>值获取其对应的路径，以及根据</a:t>
            </a:r>
            <a:r>
              <a:rPr lang="en-US" altLang="zh-CN"/>
              <a:t>JSON</a:t>
            </a:r>
            <a:r>
              <a:rPr lang="zh-CN" altLang="zh-CN"/>
              <a:t>路径获取对应的</a:t>
            </a:r>
            <a:r>
              <a:rPr lang="en-US" altLang="zh-CN"/>
              <a:t>JSON</a:t>
            </a:r>
            <a:r>
              <a:rPr lang="zh-CN" altLang="zh-CN"/>
              <a:t>值。</a:t>
            </a:r>
            <a:endParaRPr lang="en-US" altLang="zh-CN"/>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667718"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a:solidFill>
                  <a:srgbClr val="228EB0"/>
                </a:solidFill>
                <a:latin typeface="+mn-ea"/>
              </a:rPr>
              <a:t>1 </a:t>
            </a:r>
            <a:r>
              <a:rPr lang="zh-CN" altLang="en-US" sz="2800" b="1">
                <a:solidFill>
                  <a:srgbClr val="228EB0"/>
                </a:solidFill>
                <a:latin typeface="+mn-ea"/>
              </a:rPr>
              <a:t>系统内置函数</a:t>
            </a:r>
            <a:endParaRPr lang="zh-CN" altLang="en-US" sz="2800" b="1" dirty="0">
              <a:solidFill>
                <a:srgbClr val="228EB0"/>
              </a:solidFill>
              <a:latin typeface="+mn-ea"/>
            </a:endParaRPr>
          </a:p>
        </p:txBody>
      </p:sp>
    </p:spTree>
    <p:extLst>
      <p:ext uri="{BB962C8B-B14F-4D97-AF65-F5344CB8AC3E}">
        <p14:creationId xmlns:p14="http://schemas.microsoft.com/office/powerpoint/2010/main" val="216882634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2"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BCE2F27-1948-4AAF-B7D2-B7B4F23C2784}"/>
              </a:ext>
            </a:extLst>
          </p:cNvPr>
          <p:cNvSpPr/>
          <p:nvPr/>
        </p:nvSpPr>
        <p:spPr>
          <a:xfrm>
            <a:off x="911214" y="1537554"/>
            <a:ext cx="10369571" cy="458459"/>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a:t>【实例</a:t>
            </a:r>
            <a:r>
              <a:rPr lang="en-US" altLang="zh-CN" b="1"/>
              <a:t>10-28</a:t>
            </a:r>
            <a:r>
              <a:rPr lang="zh-CN" altLang="zh-CN" b="1"/>
              <a:t>】</a:t>
            </a:r>
            <a:r>
              <a:rPr lang="zh-CN" altLang="zh-CN"/>
              <a:t>：使用</a:t>
            </a:r>
            <a:r>
              <a:rPr lang="en-US" altLang="zh-CN"/>
              <a:t>JSON_SEARCH()</a:t>
            </a:r>
            <a:r>
              <a:rPr lang="zh-CN" altLang="zh-CN"/>
              <a:t>函数根据</a:t>
            </a:r>
            <a:r>
              <a:rPr lang="en-US" altLang="zh-CN"/>
              <a:t>JSON</a:t>
            </a:r>
            <a:r>
              <a:rPr lang="zh-CN" altLang="zh-CN"/>
              <a:t>值获取其对应的路径。</a:t>
            </a:r>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667718" cy="523220"/>
          </a:xfrm>
          <a:prstGeom prst="rect">
            <a:avLst/>
          </a:prstGeom>
          <a:noFill/>
        </p:spPr>
        <p:txBody>
          <a:bodyPr wrap="none" rtlCol="0">
            <a:spAutoFit/>
            <a:scene3d>
              <a:camera prst="orthographicFront"/>
              <a:lightRig rig="threePt" dir="t"/>
            </a:scene3d>
            <a:sp3d contourW="12700"/>
          </a:bodyPr>
          <a:lstStyle/>
          <a:p>
            <a:pPr lvl="0">
              <a:defRPr/>
            </a:pPr>
            <a:r>
              <a:rPr lang="en-US" altLang="zh-CN" sz="2800" b="1">
                <a:solidFill>
                  <a:srgbClr val="228EB0"/>
                </a:solidFill>
                <a:latin typeface="+mn-ea"/>
              </a:rPr>
              <a:t>1 </a:t>
            </a:r>
            <a:r>
              <a:rPr lang="zh-CN" altLang="en-US" sz="2800" b="1">
                <a:solidFill>
                  <a:srgbClr val="228EB0"/>
                </a:solidFill>
                <a:latin typeface="+mn-ea"/>
              </a:rPr>
              <a:t>系统内置函数</a:t>
            </a:r>
            <a:endParaRPr lang="zh-CN" altLang="en-US" sz="2800" b="1" dirty="0">
              <a:solidFill>
                <a:srgbClr val="228EB0"/>
              </a:solidFill>
              <a:latin typeface="+mn-ea"/>
            </a:endParaRPr>
          </a:p>
        </p:txBody>
      </p:sp>
      <p:sp>
        <p:nvSpPr>
          <p:cNvPr id="15" name="矩形 14">
            <a:extLst>
              <a:ext uri="{FF2B5EF4-FFF2-40B4-BE49-F238E27FC236}">
                <a16:creationId xmlns:a16="http://schemas.microsoft.com/office/drawing/2014/main" id="{CE94036C-3B90-4A38-ABC3-F9F01C8D6F1E}"/>
              </a:ext>
            </a:extLst>
          </p:cNvPr>
          <p:cNvSpPr/>
          <p:nvPr/>
        </p:nvSpPr>
        <p:spPr>
          <a:xfrm>
            <a:off x="911214" y="4655358"/>
            <a:ext cx="10369571" cy="873957"/>
          </a:xfrm>
          <a:prstGeom prst="rect">
            <a:avLst/>
          </a:prstGeom>
        </p:spPr>
        <p:txBody>
          <a:bodyPr wrap="square">
            <a:spAutoFit/>
            <a:scene3d>
              <a:camera prst="orthographicFront"/>
              <a:lightRig rig="threePt" dir="t"/>
            </a:scene3d>
            <a:sp3d contourW="12700"/>
          </a:bodyPr>
          <a:lstStyle/>
          <a:p>
            <a:pPr algn="just">
              <a:lnSpc>
                <a:spcPct val="150000"/>
              </a:lnSpc>
            </a:pPr>
            <a:r>
              <a:rPr lang="zh-CN" altLang="en-US" b="1">
                <a:solidFill>
                  <a:srgbClr val="0069B8"/>
                </a:solidFill>
              </a:rPr>
              <a:t>注意：</a:t>
            </a:r>
            <a:r>
              <a:rPr lang="zh-CN" altLang="en-US"/>
              <a:t>本例中的</a:t>
            </a:r>
            <a:r>
              <a:rPr lang="en-US" altLang="zh-CN">
                <a:effectLst>
                  <a:outerShdw blurRad="50800" dist="50800" dir="5400000" sx="1000" sy="1000" algn="ctr">
                    <a:srgbClr val="000000"/>
                  </a:outerShdw>
                </a:effectLst>
              </a:rPr>
              <a:t>JSON_SEARCH()</a:t>
            </a:r>
            <a:r>
              <a:rPr lang="zh-CN" altLang="zh-CN">
                <a:effectLst>
                  <a:outerShdw blurRad="50800" dist="50800" dir="5400000" sx="1000" sy="1000" algn="ctr">
                    <a:srgbClr val="000000"/>
                  </a:outerShdw>
                </a:effectLst>
              </a:rPr>
              <a:t>函数的第二个参数可以使用“</a:t>
            </a:r>
            <a:r>
              <a:rPr lang="en-US" altLang="zh-CN">
                <a:effectLst>
                  <a:outerShdw blurRad="50800" dist="50800" dir="5400000" sx="1000" sy="1000" algn="ctr">
                    <a:srgbClr val="000000"/>
                  </a:outerShdw>
                </a:effectLst>
              </a:rPr>
              <a:t>all</a:t>
            </a:r>
            <a:r>
              <a:rPr lang="zh-CN" altLang="zh-CN">
                <a:effectLst>
                  <a:outerShdw blurRad="50800" dist="50800" dir="5400000" sx="1000" sy="1000" algn="ctr">
                    <a:srgbClr val="000000"/>
                  </a:outerShdw>
                </a:effectLst>
              </a:rPr>
              <a:t>”，也可以使用“</a:t>
            </a:r>
            <a:r>
              <a:rPr lang="en-US" altLang="zh-CN">
                <a:effectLst>
                  <a:outerShdw blurRad="50800" dist="50800" dir="5400000" sx="1000" sy="1000" algn="ctr">
                    <a:srgbClr val="000000"/>
                  </a:outerShdw>
                </a:effectLst>
              </a:rPr>
              <a:t>one</a:t>
            </a:r>
            <a:r>
              <a:rPr lang="zh-CN" altLang="zh-CN">
                <a:effectLst>
                  <a:outerShdw blurRad="50800" dist="50800" dir="5400000" sx="1000" sy="1000" algn="ctr">
                    <a:srgbClr val="000000"/>
                  </a:outerShdw>
                </a:effectLst>
              </a:rPr>
              <a:t>”。前者表示获取所有符合条件的</a:t>
            </a:r>
            <a:r>
              <a:rPr lang="en-US" altLang="zh-CN">
                <a:effectLst>
                  <a:outerShdw blurRad="50800" dist="50800" dir="5400000" sx="1000" sy="1000" algn="ctr">
                    <a:srgbClr val="000000"/>
                  </a:outerShdw>
                </a:effectLst>
              </a:rPr>
              <a:t>JSON</a:t>
            </a:r>
            <a:r>
              <a:rPr lang="zh-CN" altLang="zh-CN">
                <a:effectLst>
                  <a:outerShdw blurRad="50800" dist="50800" dir="5400000" sx="1000" sy="1000" algn="ctr">
                    <a:srgbClr val="000000"/>
                  </a:outerShdw>
                </a:effectLst>
              </a:rPr>
              <a:t>值对应的路径，后者表示只获取第一个符合条件的</a:t>
            </a:r>
            <a:r>
              <a:rPr lang="en-US" altLang="zh-CN">
                <a:effectLst>
                  <a:outerShdw blurRad="50800" dist="50800" dir="5400000" sx="1000" sy="1000" algn="ctr">
                    <a:srgbClr val="000000"/>
                  </a:outerShdw>
                </a:effectLst>
              </a:rPr>
              <a:t>JSON</a:t>
            </a:r>
            <a:r>
              <a:rPr lang="zh-CN" altLang="zh-CN">
                <a:effectLst>
                  <a:outerShdw blurRad="50800" dist="50800" dir="5400000" sx="1000" sy="1000" algn="ctr">
                    <a:srgbClr val="000000"/>
                  </a:outerShdw>
                </a:effectLst>
              </a:rPr>
              <a:t>值对应的路径。</a:t>
            </a:r>
            <a:endParaRPr lang="zh-CN" altLang="zh-CN"/>
          </a:p>
        </p:txBody>
      </p:sp>
      <p:pic>
        <p:nvPicPr>
          <p:cNvPr id="5" name="图片 4">
            <a:extLst>
              <a:ext uri="{FF2B5EF4-FFF2-40B4-BE49-F238E27FC236}">
                <a16:creationId xmlns:a16="http://schemas.microsoft.com/office/drawing/2014/main" id="{B096E3EB-D5B7-489D-8EB2-BF5B8F404F75}"/>
              </a:ext>
            </a:extLst>
          </p:cNvPr>
          <p:cNvPicPr>
            <a:picLocks noChangeAspect="1"/>
          </p:cNvPicPr>
          <p:nvPr/>
        </p:nvPicPr>
        <p:blipFill>
          <a:blip r:embed="rId3"/>
          <a:stretch>
            <a:fillRect/>
          </a:stretch>
        </p:blipFill>
        <p:spPr>
          <a:xfrm>
            <a:off x="4819806" y="3560226"/>
            <a:ext cx="2552381" cy="657143"/>
          </a:xfrm>
          <a:prstGeom prst="rect">
            <a:avLst/>
          </a:prstGeom>
        </p:spPr>
      </p:pic>
      <p:pic>
        <p:nvPicPr>
          <p:cNvPr id="9" name="图片 8">
            <a:extLst>
              <a:ext uri="{FF2B5EF4-FFF2-40B4-BE49-F238E27FC236}">
                <a16:creationId xmlns:a16="http://schemas.microsoft.com/office/drawing/2014/main" id="{1D6DB1D9-33EE-428A-AC80-E834E2DED25B}"/>
              </a:ext>
            </a:extLst>
          </p:cNvPr>
          <p:cNvPicPr>
            <a:picLocks noChangeAspect="1"/>
          </p:cNvPicPr>
          <p:nvPr/>
        </p:nvPicPr>
        <p:blipFill>
          <a:blip r:embed="rId4"/>
          <a:stretch>
            <a:fillRect/>
          </a:stretch>
        </p:blipFill>
        <p:spPr>
          <a:xfrm>
            <a:off x="2986472" y="2394649"/>
            <a:ext cx="6219048" cy="990476"/>
          </a:xfrm>
          <a:prstGeom prst="rect">
            <a:avLst/>
          </a:prstGeom>
        </p:spPr>
      </p:pic>
    </p:spTree>
    <p:extLst>
      <p:ext uri="{BB962C8B-B14F-4D97-AF65-F5344CB8AC3E}">
        <p14:creationId xmlns:p14="http://schemas.microsoft.com/office/powerpoint/2010/main" val="89546901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left)">
                                      <p:cBhvr>
                                        <p:cTn id="21" dur="500"/>
                                        <p:tgtEl>
                                          <p:spTgt spid="9"/>
                                        </p:tgtEl>
                                      </p:cBhvr>
                                    </p:animEffect>
                                  </p:childTnLst>
                                </p:cTn>
                              </p:par>
                            </p:childTnLst>
                          </p:cTn>
                        </p:par>
                        <p:par>
                          <p:cTn id="22" fill="hold">
                            <p:stCondLst>
                              <p:cond delay="2500"/>
                            </p:stCondLst>
                            <p:childTnLst>
                              <p:par>
                                <p:cTn id="23" presetID="22" presetClass="entr" presetSubtype="8"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left)">
                                      <p:cBhvr>
                                        <p:cTn id="25" dur="500"/>
                                        <p:tgtEl>
                                          <p:spTgt spid="5"/>
                                        </p:tgtEl>
                                      </p:cBhvr>
                                    </p:animEffect>
                                  </p:childTnLst>
                                </p:cTn>
                              </p:par>
                            </p:childTnLst>
                          </p:cTn>
                        </p:par>
                        <p:par>
                          <p:cTn id="26" fill="hold">
                            <p:stCondLst>
                              <p:cond delay="3000"/>
                            </p:stCondLst>
                            <p:childTnLst>
                              <p:par>
                                <p:cTn id="27" presetID="22" presetClass="entr" presetSubtype="1" fill="hold" grpId="0"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wipe(up)">
                                      <p:cBhvr>
                                        <p:cTn id="2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2" grpId="0"/>
      <p:bldP spid="15"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BCE2F27-1948-4AAF-B7D2-B7B4F23C2784}"/>
              </a:ext>
            </a:extLst>
          </p:cNvPr>
          <p:cNvSpPr/>
          <p:nvPr/>
        </p:nvSpPr>
        <p:spPr>
          <a:xfrm>
            <a:off x="911214" y="1414339"/>
            <a:ext cx="10369571" cy="458459"/>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a:t>【实例</a:t>
            </a:r>
            <a:r>
              <a:rPr lang="en-US" altLang="zh-CN" b="1"/>
              <a:t>10-29</a:t>
            </a:r>
            <a:r>
              <a:rPr lang="zh-CN" altLang="zh-CN" b="1"/>
              <a:t>】</a:t>
            </a:r>
            <a:r>
              <a:rPr lang="zh-CN" altLang="zh-CN"/>
              <a:t>：使用</a:t>
            </a:r>
            <a:r>
              <a:rPr lang="en-US" altLang="zh-CN"/>
              <a:t>JSON_EXTRACT()</a:t>
            </a:r>
            <a:r>
              <a:rPr lang="zh-CN" altLang="zh-CN"/>
              <a:t>函数根据</a:t>
            </a:r>
            <a:r>
              <a:rPr lang="en-US" altLang="zh-CN"/>
              <a:t>JSON</a:t>
            </a:r>
            <a:r>
              <a:rPr lang="zh-CN" altLang="zh-CN"/>
              <a:t>路径获取对应的</a:t>
            </a:r>
            <a:r>
              <a:rPr lang="en-US" altLang="zh-CN"/>
              <a:t>JSON</a:t>
            </a:r>
            <a:r>
              <a:rPr lang="zh-CN" altLang="zh-CN"/>
              <a:t>值。</a:t>
            </a:r>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667718" cy="523220"/>
          </a:xfrm>
          <a:prstGeom prst="rect">
            <a:avLst/>
          </a:prstGeom>
          <a:noFill/>
        </p:spPr>
        <p:txBody>
          <a:bodyPr wrap="none" rtlCol="0">
            <a:spAutoFit/>
            <a:scene3d>
              <a:camera prst="orthographicFront"/>
              <a:lightRig rig="threePt" dir="t"/>
            </a:scene3d>
            <a:sp3d contourW="12700"/>
          </a:bodyPr>
          <a:lstStyle/>
          <a:p>
            <a:pPr lvl="0">
              <a:defRPr/>
            </a:pPr>
            <a:r>
              <a:rPr lang="en-US" altLang="zh-CN" sz="2800" b="1">
                <a:solidFill>
                  <a:srgbClr val="228EB0"/>
                </a:solidFill>
                <a:latin typeface="+mn-ea"/>
              </a:rPr>
              <a:t>1 </a:t>
            </a:r>
            <a:r>
              <a:rPr lang="zh-CN" altLang="en-US" sz="2800" b="1">
                <a:solidFill>
                  <a:srgbClr val="228EB0"/>
                </a:solidFill>
                <a:latin typeface="+mn-ea"/>
              </a:rPr>
              <a:t>系统内置函数</a:t>
            </a:r>
            <a:endParaRPr lang="zh-CN" altLang="en-US" sz="2800" b="1" dirty="0">
              <a:solidFill>
                <a:srgbClr val="228EB0"/>
              </a:solidFill>
              <a:latin typeface="+mn-ea"/>
            </a:endParaRPr>
          </a:p>
        </p:txBody>
      </p:sp>
      <p:sp>
        <p:nvSpPr>
          <p:cNvPr id="15" name="矩形 14">
            <a:extLst>
              <a:ext uri="{FF2B5EF4-FFF2-40B4-BE49-F238E27FC236}">
                <a16:creationId xmlns:a16="http://schemas.microsoft.com/office/drawing/2014/main" id="{CE94036C-3B90-4A38-ABC3-F9F01C8D6F1E}"/>
              </a:ext>
            </a:extLst>
          </p:cNvPr>
          <p:cNvSpPr/>
          <p:nvPr/>
        </p:nvSpPr>
        <p:spPr>
          <a:xfrm>
            <a:off x="911214" y="4966650"/>
            <a:ext cx="10369571" cy="873957"/>
          </a:xfrm>
          <a:prstGeom prst="rect">
            <a:avLst/>
          </a:prstGeom>
        </p:spPr>
        <p:txBody>
          <a:bodyPr wrap="square">
            <a:spAutoFit/>
            <a:scene3d>
              <a:camera prst="orthographicFront"/>
              <a:lightRig rig="threePt" dir="t"/>
            </a:scene3d>
            <a:sp3d contourW="12700"/>
          </a:bodyPr>
          <a:lstStyle/>
          <a:p>
            <a:pPr algn="just">
              <a:lnSpc>
                <a:spcPct val="150000"/>
              </a:lnSpc>
            </a:pPr>
            <a:r>
              <a:rPr lang="zh-CN" altLang="en-US" b="1">
                <a:solidFill>
                  <a:srgbClr val="0069B8"/>
                </a:solidFill>
              </a:rPr>
              <a:t>注意：</a:t>
            </a:r>
            <a:r>
              <a:rPr lang="en-US" altLang="zh-CN">
                <a:effectLst>
                  <a:outerShdw blurRad="50800" dist="50800" dir="5400000" sx="1000" sy="1000" algn="ctr">
                    <a:srgbClr val="000000"/>
                  </a:outerShdw>
                </a:effectLst>
              </a:rPr>
              <a:t>JSON_EXTRACT()</a:t>
            </a:r>
            <a:r>
              <a:rPr lang="zh-CN" altLang="zh-CN">
                <a:effectLst>
                  <a:outerShdw blurRad="50800" dist="50800" dir="5400000" sx="1000" sy="1000" algn="ctr">
                    <a:srgbClr val="000000"/>
                  </a:outerShdw>
                </a:effectLst>
              </a:rPr>
              <a:t>函数可以通过一条语句获取多个</a:t>
            </a:r>
            <a:r>
              <a:rPr lang="en-US" altLang="zh-CN"/>
              <a:t>JSON</a:t>
            </a:r>
            <a:r>
              <a:rPr lang="zh-CN" altLang="zh-CN"/>
              <a:t>路径对应的</a:t>
            </a:r>
            <a:r>
              <a:rPr lang="en-US" altLang="zh-CN"/>
              <a:t>JSON</a:t>
            </a:r>
            <a:r>
              <a:rPr lang="zh-CN" altLang="zh-CN"/>
              <a:t>值。但多个</a:t>
            </a:r>
            <a:r>
              <a:rPr lang="en-US" altLang="zh-CN"/>
              <a:t>JSON</a:t>
            </a:r>
            <a:r>
              <a:rPr lang="zh-CN" altLang="zh-CN"/>
              <a:t>路径之间要用逗号进行分隔。</a:t>
            </a:r>
          </a:p>
        </p:txBody>
      </p:sp>
      <p:pic>
        <p:nvPicPr>
          <p:cNvPr id="2" name="图片 1">
            <a:extLst>
              <a:ext uri="{FF2B5EF4-FFF2-40B4-BE49-F238E27FC236}">
                <a16:creationId xmlns:a16="http://schemas.microsoft.com/office/drawing/2014/main" id="{E7C77550-7A55-4657-AFA7-9C7065D8C025}"/>
              </a:ext>
            </a:extLst>
          </p:cNvPr>
          <p:cNvPicPr>
            <a:picLocks noChangeAspect="1"/>
          </p:cNvPicPr>
          <p:nvPr/>
        </p:nvPicPr>
        <p:blipFill>
          <a:blip r:embed="rId3"/>
          <a:stretch>
            <a:fillRect/>
          </a:stretch>
        </p:blipFill>
        <p:spPr>
          <a:xfrm>
            <a:off x="2824567" y="2104643"/>
            <a:ext cx="6542857" cy="990476"/>
          </a:xfrm>
          <a:prstGeom prst="rect">
            <a:avLst/>
          </a:prstGeom>
        </p:spPr>
      </p:pic>
      <p:pic>
        <p:nvPicPr>
          <p:cNvPr id="4" name="图片 3">
            <a:extLst>
              <a:ext uri="{FF2B5EF4-FFF2-40B4-BE49-F238E27FC236}">
                <a16:creationId xmlns:a16="http://schemas.microsoft.com/office/drawing/2014/main" id="{41D0C7D0-D1E5-44DC-A308-0ED9993C3FF2}"/>
              </a:ext>
            </a:extLst>
          </p:cNvPr>
          <p:cNvPicPr>
            <a:picLocks noChangeAspect="1"/>
          </p:cNvPicPr>
          <p:nvPr/>
        </p:nvPicPr>
        <p:blipFill>
          <a:blip r:embed="rId4"/>
          <a:stretch>
            <a:fillRect/>
          </a:stretch>
        </p:blipFill>
        <p:spPr>
          <a:xfrm>
            <a:off x="4938852" y="3384440"/>
            <a:ext cx="2314286" cy="647619"/>
          </a:xfrm>
          <a:prstGeom prst="rect">
            <a:avLst/>
          </a:prstGeom>
        </p:spPr>
      </p:pic>
      <p:sp>
        <p:nvSpPr>
          <p:cNvPr id="14" name="矩形 13">
            <a:extLst>
              <a:ext uri="{FF2B5EF4-FFF2-40B4-BE49-F238E27FC236}">
                <a16:creationId xmlns:a16="http://schemas.microsoft.com/office/drawing/2014/main" id="{E5C32418-41DD-4856-A63C-F834ED33E64F}"/>
              </a:ext>
            </a:extLst>
          </p:cNvPr>
          <p:cNvSpPr/>
          <p:nvPr/>
        </p:nvSpPr>
        <p:spPr>
          <a:xfrm>
            <a:off x="911214" y="4373885"/>
            <a:ext cx="10369571" cy="458459"/>
          </a:xfrm>
          <a:prstGeom prst="rect">
            <a:avLst/>
          </a:prstGeom>
        </p:spPr>
        <p:txBody>
          <a:bodyPr wrap="square">
            <a:spAutoFit/>
            <a:scene3d>
              <a:camera prst="orthographicFront"/>
              <a:lightRig rig="threePt" dir="t"/>
            </a:scene3d>
            <a:sp3d contourW="12700"/>
          </a:bodyPr>
          <a:lstStyle/>
          <a:p>
            <a:pPr algn="just">
              <a:lnSpc>
                <a:spcPct val="150000"/>
              </a:lnSpc>
            </a:pPr>
            <a:r>
              <a:rPr lang="zh-CN" altLang="en-US"/>
              <a:t>本例中</a:t>
            </a:r>
            <a:r>
              <a:rPr lang="en-US" altLang="zh-CN">
                <a:effectLst>
                  <a:outerShdw blurRad="50800" dist="50800" dir="5400000" sx="1000" sy="1000" algn="ctr">
                    <a:srgbClr val="000000"/>
                  </a:outerShdw>
                </a:effectLst>
              </a:rPr>
              <a:t>JSON_EXTRACT()</a:t>
            </a:r>
            <a:r>
              <a:rPr lang="zh-CN" altLang="zh-CN">
                <a:effectLst>
                  <a:outerShdw blurRad="50800" dist="50800" dir="5400000" sx="1000" sy="1000" algn="ctr">
                    <a:srgbClr val="000000"/>
                  </a:outerShdw>
                </a:effectLst>
              </a:rPr>
              <a:t>函数的第二和第三个参数表示想要获取的</a:t>
            </a:r>
            <a:r>
              <a:rPr lang="en-US" altLang="zh-CN">
                <a:effectLst>
                  <a:outerShdw blurRad="50800" dist="50800" dir="5400000" sx="1000" sy="1000" algn="ctr">
                    <a:srgbClr val="000000"/>
                  </a:outerShdw>
                </a:effectLst>
              </a:rPr>
              <a:t>JSON</a:t>
            </a:r>
            <a:r>
              <a:rPr lang="zh-CN" altLang="zh-CN">
                <a:effectLst>
                  <a:outerShdw blurRad="50800" dist="50800" dir="5400000" sx="1000" sy="1000" algn="ctr">
                    <a:srgbClr val="000000"/>
                  </a:outerShdw>
                </a:effectLst>
              </a:rPr>
              <a:t>值对应的路径。</a:t>
            </a:r>
            <a:endParaRPr lang="zh-CN" altLang="zh-CN"/>
          </a:p>
        </p:txBody>
      </p:sp>
    </p:spTree>
    <p:extLst>
      <p:ext uri="{BB962C8B-B14F-4D97-AF65-F5344CB8AC3E}">
        <p14:creationId xmlns:p14="http://schemas.microsoft.com/office/powerpoint/2010/main" val="297063490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500"/>
                            </p:stCondLst>
                            <p:childTnLst>
                              <p:par>
                                <p:cTn id="19" presetID="22" presetClass="entr" presetSubtype="8"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ipe(left)">
                                      <p:cBhvr>
                                        <p:cTn id="21" dur="500"/>
                                        <p:tgtEl>
                                          <p:spTgt spid="2"/>
                                        </p:tgtEl>
                                      </p:cBhvr>
                                    </p:animEffect>
                                  </p:childTnLst>
                                </p:cTn>
                              </p:par>
                            </p:childTnLst>
                          </p:cTn>
                        </p:par>
                        <p:par>
                          <p:cTn id="22" fill="hold">
                            <p:stCondLst>
                              <p:cond delay="3000"/>
                            </p:stCondLst>
                            <p:childTnLst>
                              <p:par>
                                <p:cTn id="23" presetID="22" presetClass="entr" presetSubtype="8"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left)">
                                      <p:cBhvr>
                                        <p:cTn id="25" dur="500"/>
                                        <p:tgtEl>
                                          <p:spTgt spid="4"/>
                                        </p:tgtEl>
                                      </p:cBhvr>
                                    </p:animEffect>
                                  </p:childTnLst>
                                </p:cTn>
                              </p:par>
                            </p:childTnLst>
                          </p:cTn>
                        </p:par>
                        <p:par>
                          <p:cTn id="26" fill="hold">
                            <p:stCondLst>
                              <p:cond delay="3500"/>
                            </p:stCondLst>
                            <p:childTnLst>
                              <p:par>
                                <p:cTn id="27" presetID="22" presetClass="entr" presetSubtype="1"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up)">
                                      <p:cBhvr>
                                        <p:cTn id="29" dur="500"/>
                                        <p:tgtEl>
                                          <p:spTgt spid="14"/>
                                        </p:tgtEl>
                                      </p:cBhvr>
                                    </p:animEffect>
                                  </p:childTnLst>
                                </p:cTn>
                              </p:par>
                            </p:childTnLst>
                          </p:cTn>
                        </p:par>
                        <p:par>
                          <p:cTn id="30" fill="hold">
                            <p:stCondLst>
                              <p:cond delay="4000"/>
                            </p:stCondLst>
                            <p:childTnLst>
                              <p:par>
                                <p:cTn id="31" presetID="22" presetClass="entr" presetSubtype="1" fill="hold" grpId="0" nodeType="after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wipe(up)">
                                      <p:cBhvr>
                                        <p:cTn id="3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2" grpId="0"/>
      <p:bldP spid="15" grpId="0"/>
      <p:bldP spid="14"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BCE2F27-1948-4AAF-B7D2-B7B4F23C2784}"/>
              </a:ext>
            </a:extLst>
          </p:cNvPr>
          <p:cNvSpPr/>
          <p:nvPr/>
        </p:nvSpPr>
        <p:spPr>
          <a:xfrm>
            <a:off x="911214" y="1551667"/>
            <a:ext cx="10369571" cy="1289456"/>
          </a:xfrm>
          <a:prstGeom prst="rect">
            <a:avLst/>
          </a:prstGeom>
        </p:spPr>
        <p:txBody>
          <a:bodyPr wrap="square">
            <a:spAutoFit/>
            <a:scene3d>
              <a:camera prst="orthographicFront"/>
              <a:lightRig rig="threePt" dir="t"/>
            </a:scene3d>
            <a:sp3d contourW="12700"/>
          </a:bodyPr>
          <a:lstStyle/>
          <a:p>
            <a:pPr>
              <a:lnSpc>
                <a:spcPct val="150000"/>
              </a:lnSpc>
            </a:pPr>
            <a:r>
              <a:rPr lang="en-US" altLang="zh-CN"/>
              <a:t>6</a:t>
            </a:r>
            <a:r>
              <a:rPr lang="zh-CN" altLang="zh-CN"/>
              <a:t>）</a:t>
            </a:r>
            <a:r>
              <a:rPr lang="zh-CN" altLang="en-US"/>
              <a:t>特性查询函数</a:t>
            </a:r>
            <a:endParaRPr lang="zh-CN" altLang="zh-CN"/>
          </a:p>
          <a:p>
            <a:pPr marL="357188">
              <a:lnSpc>
                <a:spcPct val="150000"/>
              </a:lnSpc>
            </a:pPr>
            <a:r>
              <a:rPr lang="en-US" altLang="zh-CN"/>
              <a:t>MySOL</a:t>
            </a:r>
            <a:r>
              <a:rPr lang="zh-CN" altLang="zh-CN"/>
              <a:t>除了上述五种类型的</a:t>
            </a:r>
            <a:r>
              <a:rPr lang="en-US" altLang="zh-CN"/>
              <a:t>JSON</a:t>
            </a:r>
            <a:r>
              <a:rPr lang="zh-CN" altLang="zh-CN"/>
              <a:t>函数之外，还提供了一些函数，供用户查询</a:t>
            </a:r>
            <a:r>
              <a:rPr lang="en-US" altLang="zh-CN"/>
              <a:t>JSON</a:t>
            </a:r>
            <a:r>
              <a:rPr lang="zh-CN" altLang="zh-CN"/>
              <a:t>的最大深度、元素数量、值的类型等特性。具体如下：</a:t>
            </a:r>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667718"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a:solidFill>
                  <a:srgbClr val="228EB0"/>
                </a:solidFill>
                <a:latin typeface="+mn-ea"/>
              </a:rPr>
              <a:t>1 </a:t>
            </a:r>
            <a:r>
              <a:rPr lang="zh-CN" altLang="en-US" sz="2800" b="1">
                <a:solidFill>
                  <a:srgbClr val="228EB0"/>
                </a:solidFill>
                <a:latin typeface="+mn-ea"/>
              </a:rPr>
              <a:t>系统内置函数</a:t>
            </a:r>
            <a:endParaRPr lang="zh-CN" altLang="en-US" sz="2800" b="1" dirty="0">
              <a:solidFill>
                <a:srgbClr val="228EB0"/>
              </a:solidFill>
              <a:latin typeface="+mn-ea"/>
            </a:endParaRPr>
          </a:p>
        </p:txBody>
      </p:sp>
      <p:graphicFrame>
        <p:nvGraphicFramePr>
          <p:cNvPr id="11" name="表格 10">
            <a:extLst>
              <a:ext uri="{FF2B5EF4-FFF2-40B4-BE49-F238E27FC236}">
                <a16:creationId xmlns:a16="http://schemas.microsoft.com/office/drawing/2014/main" id="{43F2A715-B20B-4BE5-82FB-25E256C8A658}"/>
              </a:ext>
            </a:extLst>
          </p:cNvPr>
          <p:cNvGraphicFramePr>
            <a:graphicFrameLocks noGrp="1"/>
          </p:cNvGraphicFramePr>
          <p:nvPr>
            <p:extLst>
              <p:ext uri="{D42A27DB-BD31-4B8C-83A1-F6EECF244321}">
                <p14:modId xmlns:p14="http://schemas.microsoft.com/office/powerpoint/2010/main" val="2438856700"/>
              </p:ext>
            </p:extLst>
          </p:nvPr>
        </p:nvGraphicFramePr>
        <p:xfrm>
          <a:off x="1745871" y="3198393"/>
          <a:ext cx="8700256" cy="2364783"/>
        </p:xfrm>
        <a:graphic>
          <a:graphicData uri="http://schemas.openxmlformats.org/drawingml/2006/table">
            <a:tbl>
              <a:tblPr firstRow="1" firstCol="1" bandRow="1">
                <a:tableStyleId>{5A111915-BE36-4E01-A7E5-04B1672EAD32}</a:tableStyleId>
              </a:tblPr>
              <a:tblGrid>
                <a:gridCol w="2741220">
                  <a:extLst>
                    <a:ext uri="{9D8B030D-6E8A-4147-A177-3AD203B41FA5}">
                      <a16:colId xmlns:a16="http://schemas.microsoft.com/office/drawing/2014/main" val="2760790580"/>
                    </a:ext>
                  </a:extLst>
                </a:gridCol>
                <a:gridCol w="5959036">
                  <a:extLst>
                    <a:ext uri="{9D8B030D-6E8A-4147-A177-3AD203B41FA5}">
                      <a16:colId xmlns:a16="http://schemas.microsoft.com/office/drawing/2014/main" val="4151654533"/>
                    </a:ext>
                  </a:extLst>
                </a:gridCol>
              </a:tblGrid>
              <a:tr h="486595">
                <a:tc>
                  <a:txBody>
                    <a:bodyPr/>
                    <a:lstStyle/>
                    <a:p>
                      <a:pPr algn="ctr">
                        <a:lnSpc>
                          <a:spcPct val="125000"/>
                        </a:lnSpc>
                        <a:tabLst>
                          <a:tab pos="90170" algn="l"/>
                        </a:tabLst>
                      </a:pPr>
                      <a:r>
                        <a:rPr lang="zh-CN" altLang="en-US" sz="1600" b="1" kern="0" dirty="0">
                          <a:solidFill>
                            <a:schemeClr val="bg1"/>
                          </a:solidFill>
                          <a:effectLst/>
                          <a:latin typeface="+mn-lt"/>
                          <a:ea typeface="+mn-ea"/>
                          <a:cs typeface="+mn-cs"/>
                        </a:rPr>
                        <a:t>函数名</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tabLst>
                          <a:tab pos="90170" algn="l"/>
                        </a:tabLst>
                      </a:pPr>
                      <a:r>
                        <a:rPr lang="zh-CN" altLang="en-US" sz="1600" b="1" kern="0" dirty="0">
                          <a:solidFill>
                            <a:schemeClr val="bg1"/>
                          </a:solidFill>
                          <a:effectLst/>
                          <a:latin typeface="+mn-lt"/>
                          <a:ea typeface="+mn-ea"/>
                          <a:cs typeface="+mn-cs"/>
                        </a:rPr>
                        <a:t>函数作用</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96497045"/>
                  </a:ext>
                </a:extLst>
              </a:tr>
              <a:tr h="469547">
                <a:tc>
                  <a:txBody>
                    <a:bodyPr/>
                    <a:lstStyle/>
                    <a:p>
                      <a:pPr marL="0" algn="ctr" defTabSz="914400" rtl="0" eaLnBrk="1" latinLnBrk="0" hangingPunct="1">
                        <a:lnSpc>
                          <a:spcPct val="150000"/>
                        </a:lnSpc>
                        <a:tabLst>
                          <a:tab pos="90170" algn="l"/>
                        </a:tabLst>
                      </a:pPr>
                      <a:r>
                        <a:rPr lang="en-US" sz="1600" b="0" kern="0">
                          <a:solidFill>
                            <a:schemeClr val="tx1"/>
                          </a:solidFill>
                          <a:effectLst/>
                          <a:latin typeface="+mn-ea"/>
                          <a:ea typeface="+mn-ea"/>
                          <a:cs typeface="Times New Roman" panose="02020603050405020304" pitchFamily="18" charset="0"/>
                        </a:rPr>
                        <a:t>JSON_DEPTH()</a:t>
                      </a:r>
                      <a:endParaRPr lang="zh-CN" altLang="en-US" sz="1600" b="0" kern="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lnSpc>
                          <a:spcPct val="150000"/>
                        </a:lnSpc>
                        <a:tabLst>
                          <a:tab pos="90170" algn="l"/>
                        </a:tabLst>
                      </a:pPr>
                      <a:r>
                        <a:rPr lang="zh-CN" altLang="en-US" sz="1600" b="0" kern="0" dirty="0">
                          <a:solidFill>
                            <a:schemeClr val="tx1"/>
                          </a:solidFill>
                          <a:effectLst/>
                          <a:latin typeface="+mn-ea"/>
                          <a:ea typeface="+mn-ea"/>
                          <a:cs typeface="Times New Roman" panose="02020603050405020304" pitchFamily="18" charset="0"/>
                        </a:rPr>
                        <a:t>查询</a:t>
                      </a:r>
                      <a:r>
                        <a:rPr lang="en-US" sz="1600" b="0" kern="0" dirty="0">
                          <a:solidFill>
                            <a:schemeClr val="tx1"/>
                          </a:solidFill>
                          <a:effectLst/>
                          <a:latin typeface="+mn-ea"/>
                          <a:ea typeface="+mn-ea"/>
                          <a:cs typeface="Times New Roman" panose="02020603050405020304" pitchFamily="18" charset="0"/>
                        </a:rPr>
                        <a:t>JSON</a:t>
                      </a:r>
                      <a:r>
                        <a:rPr lang="zh-CN" altLang="en-US" sz="1600" b="0" kern="0" dirty="0">
                          <a:solidFill>
                            <a:schemeClr val="tx1"/>
                          </a:solidFill>
                          <a:effectLst/>
                          <a:latin typeface="+mn-ea"/>
                          <a:ea typeface="+mn-ea"/>
                          <a:cs typeface="Times New Roman" panose="02020603050405020304" pitchFamily="18" charset="0"/>
                        </a:rPr>
                        <a:t>文档的最大深度</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79869868"/>
                  </a:ext>
                </a:extLst>
              </a:tr>
              <a:tr h="469547">
                <a:tc>
                  <a:txBody>
                    <a:bodyPr/>
                    <a:lstStyle/>
                    <a:p>
                      <a:pPr marL="0" algn="ctr" defTabSz="914400" rtl="0" eaLnBrk="1" latinLnBrk="0" hangingPunct="1">
                        <a:lnSpc>
                          <a:spcPct val="150000"/>
                        </a:lnSpc>
                        <a:tabLst>
                          <a:tab pos="90170" algn="l"/>
                        </a:tabLst>
                      </a:pPr>
                      <a:r>
                        <a:rPr lang="en-US" sz="1600" b="0" kern="0">
                          <a:solidFill>
                            <a:schemeClr val="tx1"/>
                          </a:solidFill>
                          <a:effectLst/>
                          <a:latin typeface="+mn-ea"/>
                          <a:ea typeface="+mn-ea"/>
                          <a:cs typeface="Times New Roman" panose="02020603050405020304" pitchFamily="18" charset="0"/>
                        </a:rPr>
                        <a:t>JSON_LENGTH()</a:t>
                      </a:r>
                      <a:endParaRPr lang="zh-CN" altLang="en-US" sz="1600" b="0" kern="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lnSpc>
                          <a:spcPct val="150000"/>
                        </a:lnSpc>
                        <a:tabLst>
                          <a:tab pos="90170" algn="l"/>
                        </a:tabLst>
                      </a:pPr>
                      <a:r>
                        <a:rPr lang="zh-CN" altLang="en-US" sz="1600" b="0" kern="0" dirty="0">
                          <a:solidFill>
                            <a:schemeClr val="tx1"/>
                          </a:solidFill>
                          <a:effectLst/>
                          <a:latin typeface="+mn-ea"/>
                          <a:ea typeface="+mn-ea"/>
                          <a:cs typeface="Times New Roman" panose="02020603050405020304" pitchFamily="18" charset="0"/>
                        </a:rPr>
                        <a:t>查询</a:t>
                      </a:r>
                      <a:r>
                        <a:rPr lang="en-US" sz="1600" b="0" kern="0" dirty="0">
                          <a:solidFill>
                            <a:schemeClr val="tx1"/>
                          </a:solidFill>
                          <a:effectLst/>
                          <a:latin typeface="+mn-ea"/>
                          <a:ea typeface="+mn-ea"/>
                          <a:cs typeface="Times New Roman" panose="02020603050405020304" pitchFamily="18" charset="0"/>
                        </a:rPr>
                        <a:t>JSON</a:t>
                      </a:r>
                      <a:r>
                        <a:rPr lang="zh-CN" altLang="en-US" sz="1600" b="0" kern="0" dirty="0">
                          <a:solidFill>
                            <a:schemeClr val="tx1"/>
                          </a:solidFill>
                          <a:effectLst/>
                          <a:latin typeface="+mn-ea"/>
                          <a:ea typeface="+mn-ea"/>
                          <a:cs typeface="Times New Roman" panose="02020603050405020304" pitchFamily="18" charset="0"/>
                        </a:rPr>
                        <a:t>文档中元素的数量</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20409918"/>
                  </a:ext>
                </a:extLst>
              </a:tr>
              <a:tr h="469547">
                <a:tc>
                  <a:txBody>
                    <a:bodyPr/>
                    <a:lstStyle/>
                    <a:p>
                      <a:pPr marL="0" algn="ctr" defTabSz="914400" rtl="0" eaLnBrk="1" latinLnBrk="0" hangingPunct="1">
                        <a:lnSpc>
                          <a:spcPct val="150000"/>
                        </a:lnSpc>
                        <a:tabLst>
                          <a:tab pos="90170" algn="l"/>
                        </a:tabLst>
                      </a:pPr>
                      <a:r>
                        <a:rPr lang="en-US" sz="1600" b="0" kern="0">
                          <a:solidFill>
                            <a:schemeClr val="tx1"/>
                          </a:solidFill>
                          <a:effectLst/>
                          <a:latin typeface="+mn-ea"/>
                          <a:ea typeface="+mn-ea"/>
                          <a:cs typeface="Times New Roman" panose="02020603050405020304" pitchFamily="18" charset="0"/>
                        </a:rPr>
                        <a:t>JSON_TYPE()</a:t>
                      </a:r>
                      <a:endParaRPr lang="zh-CN" altLang="en-US" sz="1600" b="0" kern="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lnSpc>
                          <a:spcPct val="150000"/>
                        </a:lnSpc>
                        <a:tabLst>
                          <a:tab pos="90170" algn="l"/>
                        </a:tabLst>
                      </a:pPr>
                      <a:r>
                        <a:rPr lang="zh-CN" altLang="en-US" sz="1600" b="0" kern="0" dirty="0">
                          <a:solidFill>
                            <a:schemeClr val="tx1"/>
                          </a:solidFill>
                          <a:effectLst/>
                          <a:latin typeface="+mn-ea"/>
                          <a:ea typeface="+mn-ea"/>
                          <a:cs typeface="Times New Roman" panose="02020603050405020304" pitchFamily="18" charset="0"/>
                        </a:rPr>
                        <a:t>查询</a:t>
                      </a:r>
                      <a:r>
                        <a:rPr lang="en-US" sz="1600" b="0" kern="0" dirty="0">
                          <a:solidFill>
                            <a:schemeClr val="tx1"/>
                          </a:solidFill>
                          <a:effectLst/>
                          <a:latin typeface="+mn-ea"/>
                          <a:ea typeface="+mn-ea"/>
                          <a:cs typeface="Times New Roman" panose="02020603050405020304" pitchFamily="18" charset="0"/>
                        </a:rPr>
                        <a:t>JSON</a:t>
                      </a:r>
                      <a:r>
                        <a:rPr lang="zh-CN" altLang="en-US" sz="1600" b="0" kern="0" dirty="0">
                          <a:solidFill>
                            <a:schemeClr val="tx1"/>
                          </a:solidFill>
                          <a:effectLst/>
                          <a:latin typeface="+mn-ea"/>
                          <a:ea typeface="+mn-ea"/>
                          <a:cs typeface="Times New Roman" panose="02020603050405020304" pitchFamily="18" charset="0"/>
                        </a:rPr>
                        <a:t>值的类型</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56380696"/>
                  </a:ext>
                </a:extLst>
              </a:tr>
              <a:tr h="469547">
                <a:tc>
                  <a:txBody>
                    <a:bodyPr/>
                    <a:lstStyle/>
                    <a:p>
                      <a:pPr marL="0" algn="ctr" defTabSz="914400" rtl="0" eaLnBrk="1" latinLnBrk="0" hangingPunct="1">
                        <a:lnSpc>
                          <a:spcPct val="150000"/>
                        </a:lnSpc>
                        <a:tabLst>
                          <a:tab pos="90170" algn="l"/>
                        </a:tabLst>
                      </a:pPr>
                      <a:r>
                        <a:rPr lang="en-US" sz="1600" b="0" kern="0">
                          <a:solidFill>
                            <a:schemeClr val="tx1"/>
                          </a:solidFill>
                          <a:effectLst/>
                          <a:latin typeface="+mn-ea"/>
                          <a:ea typeface="+mn-ea"/>
                          <a:cs typeface="Times New Roman" panose="02020603050405020304" pitchFamily="18" charset="0"/>
                        </a:rPr>
                        <a:t>JSON_VALID()</a:t>
                      </a:r>
                      <a:endParaRPr lang="zh-CN" altLang="en-US" sz="1600" b="0" kern="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lnSpc>
                          <a:spcPct val="150000"/>
                        </a:lnSpc>
                        <a:tabLst>
                          <a:tab pos="90170" algn="l"/>
                        </a:tabLst>
                      </a:pPr>
                      <a:r>
                        <a:rPr lang="zh-CN" altLang="en-US" sz="1600" b="0" kern="0" dirty="0">
                          <a:solidFill>
                            <a:schemeClr val="tx1"/>
                          </a:solidFill>
                          <a:effectLst/>
                          <a:latin typeface="+mn-ea"/>
                          <a:ea typeface="+mn-ea"/>
                          <a:cs typeface="Times New Roman" panose="02020603050405020304" pitchFamily="18" charset="0"/>
                        </a:rPr>
                        <a:t>查询</a:t>
                      </a:r>
                      <a:r>
                        <a:rPr lang="en-US" sz="1600" b="0" kern="0" dirty="0">
                          <a:solidFill>
                            <a:schemeClr val="tx1"/>
                          </a:solidFill>
                          <a:effectLst/>
                          <a:latin typeface="+mn-ea"/>
                          <a:ea typeface="+mn-ea"/>
                          <a:cs typeface="Times New Roman" panose="02020603050405020304" pitchFamily="18" charset="0"/>
                        </a:rPr>
                        <a:t>JSON</a:t>
                      </a:r>
                      <a:r>
                        <a:rPr lang="zh-CN" altLang="en-US" sz="1600" b="0" kern="0" dirty="0">
                          <a:solidFill>
                            <a:schemeClr val="tx1"/>
                          </a:solidFill>
                          <a:effectLst/>
                          <a:latin typeface="+mn-ea"/>
                          <a:ea typeface="+mn-ea"/>
                          <a:cs typeface="Times New Roman" panose="02020603050405020304" pitchFamily="18" charset="0"/>
                        </a:rPr>
                        <a:t>值的有效性</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44318831"/>
                  </a:ext>
                </a:extLst>
              </a:tr>
            </a:tbl>
          </a:graphicData>
        </a:graphic>
      </p:graphicFrame>
    </p:spTree>
    <p:extLst>
      <p:ext uri="{BB962C8B-B14F-4D97-AF65-F5344CB8AC3E}">
        <p14:creationId xmlns:p14="http://schemas.microsoft.com/office/powerpoint/2010/main" val="375326026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left)">
                                      <p:cBhvr>
                                        <p:cTn id="2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2"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BCE2F27-1948-4AAF-B7D2-B7B4F23C2784}"/>
              </a:ext>
            </a:extLst>
          </p:cNvPr>
          <p:cNvSpPr/>
          <p:nvPr/>
        </p:nvSpPr>
        <p:spPr>
          <a:xfrm>
            <a:off x="911214" y="1537554"/>
            <a:ext cx="10369571" cy="458459"/>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a:t>【实例</a:t>
            </a:r>
            <a:r>
              <a:rPr lang="en-US" altLang="zh-CN" b="1"/>
              <a:t>10-30</a:t>
            </a:r>
            <a:r>
              <a:rPr lang="zh-CN" altLang="zh-CN" b="1"/>
              <a:t>】</a:t>
            </a:r>
            <a:r>
              <a:rPr lang="zh-CN" altLang="zh-CN"/>
              <a:t>：使用</a:t>
            </a:r>
            <a:r>
              <a:rPr lang="en-US" altLang="zh-CN">
                <a:effectLst>
                  <a:outerShdw blurRad="50800" dist="50800" dir="5400000" sx="1000" sy="1000" algn="ctr">
                    <a:srgbClr val="000000"/>
                  </a:outerShdw>
                </a:effectLst>
              </a:rPr>
              <a:t>JSON_DEPTH()</a:t>
            </a:r>
            <a:r>
              <a:rPr lang="zh-CN" altLang="zh-CN">
                <a:effectLst>
                  <a:outerShdw blurRad="50800" dist="50800" dir="5400000" sx="1000" sy="1000" algn="ctr">
                    <a:srgbClr val="000000"/>
                  </a:outerShdw>
                </a:effectLst>
              </a:rPr>
              <a:t>函数查询</a:t>
            </a:r>
            <a:r>
              <a:rPr lang="en-US" altLang="zh-CN">
                <a:effectLst>
                  <a:outerShdw blurRad="50800" dist="50800" dir="5400000" sx="1000" sy="1000" algn="ctr">
                    <a:srgbClr val="000000"/>
                  </a:outerShdw>
                </a:effectLst>
              </a:rPr>
              <a:t>JSON</a:t>
            </a:r>
            <a:r>
              <a:rPr lang="zh-CN" altLang="zh-CN">
                <a:effectLst>
                  <a:outerShdw blurRad="50800" dist="50800" dir="5400000" sx="1000" sy="1000" algn="ctr">
                    <a:srgbClr val="000000"/>
                  </a:outerShdw>
                </a:effectLst>
              </a:rPr>
              <a:t>文档的深度。</a:t>
            </a:r>
            <a:endParaRPr lang="zh-CN" altLang="zh-CN"/>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667718" cy="523220"/>
          </a:xfrm>
          <a:prstGeom prst="rect">
            <a:avLst/>
          </a:prstGeom>
          <a:noFill/>
        </p:spPr>
        <p:txBody>
          <a:bodyPr wrap="none" rtlCol="0">
            <a:spAutoFit/>
            <a:scene3d>
              <a:camera prst="orthographicFront"/>
              <a:lightRig rig="threePt" dir="t"/>
            </a:scene3d>
            <a:sp3d contourW="12700"/>
          </a:bodyPr>
          <a:lstStyle/>
          <a:p>
            <a:pPr lvl="0">
              <a:defRPr/>
            </a:pPr>
            <a:r>
              <a:rPr lang="en-US" altLang="zh-CN" sz="2800" b="1">
                <a:solidFill>
                  <a:srgbClr val="228EB0"/>
                </a:solidFill>
                <a:latin typeface="+mn-ea"/>
              </a:rPr>
              <a:t>1 </a:t>
            </a:r>
            <a:r>
              <a:rPr lang="zh-CN" altLang="en-US" sz="2800" b="1">
                <a:solidFill>
                  <a:srgbClr val="228EB0"/>
                </a:solidFill>
                <a:latin typeface="+mn-ea"/>
              </a:rPr>
              <a:t>系统内置函数</a:t>
            </a:r>
            <a:endParaRPr lang="zh-CN" altLang="en-US" sz="2800" b="1" dirty="0">
              <a:solidFill>
                <a:srgbClr val="228EB0"/>
              </a:solidFill>
              <a:latin typeface="+mn-ea"/>
            </a:endParaRPr>
          </a:p>
        </p:txBody>
      </p:sp>
      <p:sp>
        <p:nvSpPr>
          <p:cNvPr id="15" name="矩形 14">
            <a:extLst>
              <a:ext uri="{FF2B5EF4-FFF2-40B4-BE49-F238E27FC236}">
                <a16:creationId xmlns:a16="http://schemas.microsoft.com/office/drawing/2014/main" id="{CE94036C-3B90-4A38-ABC3-F9F01C8D6F1E}"/>
              </a:ext>
            </a:extLst>
          </p:cNvPr>
          <p:cNvSpPr/>
          <p:nvPr/>
        </p:nvSpPr>
        <p:spPr>
          <a:xfrm>
            <a:off x="911214" y="4655358"/>
            <a:ext cx="10369571" cy="458908"/>
          </a:xfrm>
          <a:prstGeom prst="rect">
            <a:avLst/>
          </a:prstGeom>
        </p:spPr>
        <p:txBody>
          <a:bodyPr wrap="square">
            <a:spAutoFit/>
            <a:scene3d>
              <a:camera prst="orthographicFront"/>
              <a:lightRig rig="threePt" dir="t"/>
            </a:scene3d>
            <a:sp3d contourW="12700"/>
          </a:bodyPr>
          <a:lstStyle/>
          <a:p>
            <a:pPr algn="just">
              <a:lnSpc>
                <a:spcPct val="150000"/>
              </a:lnSpc>
            </a:pPr>
            <a:r>
              <a:rPr lang="zh-CN" altLang="en-US" b="1">
                <a:solidFill>
                  <a:srgbClr val="0069B8"/>
                </a:solidFill>
              </a:rPr>
              <a:t>注意：</a:t>
            </a:r>
            <a:r>
              <a:rPr lang="zh-CN" altLang="zh-CN">
                <a:effectLst>
                  <a:outerShdw blurRad="50800" dist="50800" dir="5400000" sx="1000" sy="1000" algn="ctr">
                    <a:srgbClr val="000000"/>
                  </a:outerShdw>
                </a:effectLst>
              </a:rPr>
              <a:t>使用</a:t>
            </a:r>
            <a:r>
              <a:rPr lang="en-US" altLang="zh-CN">
                <a:effectLst>
                  <a:outerShdw blurRad="50800" dist="50800" dir="5400000" sx="1000" sy="1000" algn="ctr">
                    <a:srgbClr val="000000"/>
                  </a:outerShdw>
                </a:effectLst>
              </a:rPr>
              <a:t>JSON_DEPTH()</a:t>
            </a:r>
            <a:r>
              <a:rPr lang="zh-CN" altLang="zh-CN">
                <a:effectLst>
                  <a:outerShdw blurRad="50800" dist="50800" dir="5400000" sx="1000" sy="1000" algn="ctr">
                    <a:srgbClr val="000000"/>
                  </a:outerShdw>
                </a:effectLst>
              </a:rPr>
              <a:t>函数查询</a:t>
            </a:r>
            <a:r>
              <a:rPr lang="en-US" altLang="zh-CN">
                <a:effectLst>
                  <a:outerShdw blurRad="50800" dist="50800" dir="5400000" sx="1000" sy="1000" algn="ctr">
                    <a:srgbClr val="000000"/>
                  </a:outerShdw>
                </a:effectLst>
              </a:rPr>
              <a:t>JSON</a:t>
            </a:r>
            <a:r>
              <a:rPr lang="zh-CN" altLang="zh-CN">
                <a:effectLst>
                  <a:outerShdw blurRad="50800" dist="50800" dir="5400000" sx="1000" sy="1000" algn="ctr">
                    <a:srgbClr val="000000"/>
                  </a:outerShdw>
                </a:effectLst>
              </a:rPr>
              <a:t>文档深度时，空的</a:t>
            </a:r>
            <a:r>
              <a:rPr lang="en-US" altLang="zh-CN">
                <a:effectLst>
                  <a:outerShdw blurRad="50800" dist="50800" dir="5400000" sx="1000" sy="1000" algn="ctr">
                    <a:srgbClr val="000000"/>
                  </a:outerShdw>
                </a:effectLst>
              </a:rPr>
              <a:t>JSON</a:t>
            </a:r>
            <a:r>
              <a:rPr lang="zh-CN" altLang="zh-CN">
                <a:effectLst>
                  <a:outerShdw blurRad="50800" dist="50800" dir="5400000" sx="1000" sy="1000" algn="ctr">
                    <a:srgbClr val="000000"/>
                  </a:outerShdw>
                </a:effectLst>
              </a:rPr>
              <a:t>数组或</a:t>
            </a:r>
            <a:r>
              <a:rPr lang="en-US" altLang="zh-CN">
                <a:effectLst>
                  <a:outerShdw blurRad="50800" dist="50800" dir="5400000" sx="1000" sy="1000" algn="ctr">
                    <a:srgbClr val="000000"/>
                  </a:outerShdw>
                </a:effectLst>
              </a:rPr>
              <a:t>JSON</a:t>
            </a:r>
            <a:r>
              <a:rPr lang="zh-CN" altLang="zh-CN">
                <a:effectLst>
                  <a:outerShdw blurRad="50800" dist="50800" dir="5400000" sx="1000" sy="1000" algn="ctr">
                    <a:srgbClr val="000000"/>
                  </a:outerShdw>
                </a:effectLst>
              </a:rPr>
              <a:t>对象深度为</a:t>
            </a:r>
            <a:r>
              <a:rPr lang="en-US" altLang="zh-CN">
                <a:effectLst>
                  <a:outerShdw blurRad="50800" dist="50800" dir="5400000" sx="1000" sy="1000" algn="ctr">
                    <a:srgbClr val="000000"/>
                  </a:outerShdw>
                </a:effectLst>
              </a:rPr>
              <a:t>1</a:t>
            </a:r>
            <a:r>
              <a:rPr lang="zh-CN" altLang="zh-CN">
                <a:effectLst>
                  <a:outerShdw blurRad="50800" dist="50800" dir="5400000" sx="1000" sy="1000" algn="ctr">
                    <a:srgbClr val="000000"/>
                  </a:outerShdw>
                </a:effectLst>
              </a:rPr>
              <a:t>。</a:t>
            </a:r>
            <a:endParaRPr lang="zh-CN" altLang="zh-CN"/>
          </a:p>
        </p:txBody>
      </p:sp>
      <p:pic>
        <p:nvPicPr>
          <p:cNvPr id="3" name="图片 2">
            <a:extLst>
              <a:ext uri="{FF2B5EF4-FFF2-40B4-BE49-F238E27FC236}">
                <a16:creationId xmlns:a16="http://schemas.microsoft.com/office/drawing/2014/main" id="{FA0FABEC-EA96-4B8B-A9D6-48F1172D3334}"/>
              </a:ext>
            </a:extLst>
          </p:cNvPr>
          <p:cNvPicPr>
            <a:picLocks noChangeAspect="1"/>
          </p:cNvPicPr>
          <p:nvPr/>
        </p:nvPicPr>
        <p:blipFill>
          <a:blip r:embed="rId3"/>
          <a:stretch>
            <a:fillRect/>
          </a:stretch>
        </p:blipFill>
        <p:spPr>
          <a:xfrm>
            <a:off x="2872186" y="2541948"/>
            <a:ext cx="6447619" cy="609524"/>
          </a:xfrm>
          <a:prstGeom prst="rect">
            <a:avLst/>
          </a:prstGeom>
        </p:spPr>
      </p:pic>
      <p:pic>
        <p:nvPicPr>
          <p:cNvPr id="4" name="图片 3">
            <a:extLst>
              <a:ext uri="{FF2B5EF4-FFF2-40B4-BE49-F238E27FC236}">
                <a16:creationId xmlns:a16="http://schemas.microsoft.com/office/drawing/2014/main" id="{4CA859D0-BC80-4FA1-90FF-C73B34113B35}"/>
              </a:ext>
            </a:extLst>
          </p:cNvPr>
          <p:cNvPicPr>
            <a:picLocks noChangeAspect="1"/>
          </p:cNvPicPr>
          <p:nvPr/>
        </p:nvPicPr>
        <p:blipFill>
          <a:blip r:embed="rId4"/>
          <a:stretch>
            <a:fillRect/>
          </a:stretch>
        </p:blipFill>
        <p:spPr>
          <a:xfrm>
            <a:off x="5234090" y="3517296"/>
            <a:ext cx="1723810" cy="628571"/>
          </a:xfrm>
          <a:prstGeom prst="rect">
            <a:avLst/>
          </a:prstGeom>
        </p:spPr>
      </p:pic>
    </p:spTree>
    <p:extLst>
      <p:ext uri="{BB962C8B-B14F-4D97-AF65-F5344CB8AC3E}">
        <p14:creationId xmlns:p14="http://schemas.microsoft.com/office/powerpoint/2010/main" val="370959594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500"/>
                            </p:stCondLst>
                            <p:childTnLst>
                              <p:par>
                                <p:cTn id="19" presetID="22" presetClass="entr" presetSubtype="8"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ipe(left)">
                                      <p:cBhvr>
                                        <p:cTn id="21" dur="500"/>
                                        <p:tgtEl>
                                          <p:spTgt spid="3"/>
                                        </p:tgtEl>
                                      </p:cBhvr>
                                    </p:animEffect>
                                  </p:childTnLst>
                                </p:cTn>
                              </p:par>
                            </p:childTnLst>
                          </p:cTn>
                        </p:par>
                        <p:par>
                          <p:cTn id="22" fill="hold">
                            <p:stCondLst>
                              <p:cond delay="3000"/>
                            </p:stCondLst>
                            <p:childTnLst>
                              <p:par>
                                <p:cTn id="23" presetID="22" presetClass="entr" presetSubtype="8"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left)">
                                      <p:cBhvr>
                                        <p:cTn id="25" dur="500"/>
                                        <p:tgtEl>
                                          <p:spTgt spid="4"/>
                                        </p:tgtEl>
                                      </p:cBhvr>
                                    </p:animEffect>
                                  </p:childTnLst>
                                </p:cTn>
                              </p:par>
                            </p:childTnLst>
                          </p:cTn>
                        </p:par>
                        <p:par>
                          <p:cTn id="26" fill="hold">
                            <p:stCondLst>
                              <p:cond delay="3500"/>
                            </p:stCondLst>
                            <p:childTnLst>
                              <p:par>
                                <p:cTn id="27" presetID="22" presetClass="entr" presetSubtype="1" fill="hold" grpId="0"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wipe(up)">
                                      <p:cBhvr>
                                        <p:cTn id="2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2" grpId="0"/>
      <p:bldP spid="15"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3026791"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a:solidFill>
                  <a:srgbClr val="228EB0"/>
                </a:solidFill>
                <a:latin typeface="+mn-ea"/>
              </a:rPr>
              <a:t>2 </a:t>
            </a:r>
            <a:r>
              <a:rPr lang="zh-CN" altLang="en-US" sz="2800" b="1">
                <a:solidFill>
                  <a:srgbClr val="228EB0"/>
                </a:solidFill>
                <a:latin typeface="+mn-ea"/>
              </a:rPr>
              <a:t>用户自定义函数</a:t>
            </a:r>
            <a:endParaRPr lang="zh-CN" altLang="en-US" sz="2800" b="1" dirty="0">
              <a:solidFill>
                <a:srgbClr val="228EB0"/>
              </a:solidFill>
              <a:latin typeface="+mn-ea"/>
            </a:endParaRPr>
          </a:p>
        </p:txBody>
      </p:sp>
      <p:sp>
        <p:nvSpPr>
          <p:cNvPr id="9" name="矩形 8">
            <a:extLst>
              <a:ext uri="{FF2B5EF4-FFF2-40B4-BE49-F238E27FC236}">
                <a16:creationId xmlns:a16="http://schemas.microsoft.com/office/drawing/2014/main" id="{D4D5723D-AF9F-457A-8DA9-847974E45E6D}"/>
              </a:ext>
            </a:extLst>
          </p:cNvPr>
          <p:cNvSpPr/>
          <p:nvPr/>
        </p:nvSpPr>
        <p:spPr>
          <a:xfrm>
            <a:off x="911214" y="1538906"/>
            <a:ext cx="10369571" cy="2535951"/>
          </a:xfrm>
          <a:prstGeom prst="rect">
            <a:avLst/>
          </a:prstGeom>
        </p:spPr>
        <p:txBody>
          <a:bodyPr wrap="square">
            <a:spAutoFit/>
            <a:scene3d>
              <a:camera prst="orthographicFront"/>
              <a:lightRig rig="threePt" dir="t"/>
            </a:scene3d>
            <a:sp3d contourW="12700"/>
          </a:bodyPr>
          <a:lstStyle/>
          <a:p>
            <a:pPr>
              <a:lnSpc>
                <a:spcPct val="150000"/>
              </a:lnSpc>
            </a:pPr>
            <a:r>
              <a:rPr lang="zh-CN" altLang="zh-CN" b="1" dirty="0"/>
              <a:t>（</a:t>
            </a:r>
            <a:r>
              <a:rPr lang="en-US" altLang="zh-CN" b="1" dirty="0"/>
              <a:t>1</a:t>
            </a:r>
            <a:r>
              <a:rPr lang="zh-CN" altLang="zh-CN" b="1" dirty="0"/>
              <a:t>）修改语句结束符</a:t>
            </a:r>
            <a:endParaRPr lang="zh-CN" altLang="zh-CN" dirty="0"/>
          </a:p>
          <a:p>
            <a:pPr marL="539750" algn="just">
              <a:lnSpc>
                <a:spcPct val="150000"/>
              </a:lnSpc>
            </a:pPr>
            <a:r>
              <a:rPr lang="en-US" altLang="zh-CN" dirty="0"/>
              <a:t>MySQL</a:t>
            </a:r>
            <a:r>
              <a:rPr lang="zh-CN" altLang="zh-CN" dirty="0"/>
              <a:t>中用户自定义函数是由一组符合定义规范的语句组成的语句块，其中每条语句都需要用分号作为结束符。但是正常情况下</a:t>
            </a:r>
            <a:r>
              <a:rPr lang="en-US" altLang="zh-CN" dirty="0"/>
              <a:t>MySQL</a:t>
            </a:r>
            <a:r>
              <a:rPr lang="zh-CN" altLang="zh-CN" dirty="0"/>
              <a:t>中的每条语句一旦遇到结束符就会开始执行。为解决这一问题，就需要用户在编写自定义函数开始之前对</a:t>
            </a:r>
            <a:r>
              <a:rPr lang="en-US" altLang="zh-CN" dirty="0"/>
              <a:t>MySQL</a:t>
            </a:r>
            <a:r>
              <a:rPr lang="zh-CN" altLang="zh-CN" dirty="0"/>
              <a:t>中的语句结束符进行临时修改。在函数编写完毕之后再将语句结束符改回分号，以确保函数中的语句能被正常执行。修改语句结束符的基本语法格式如下：</a:t>
            </a:r>
          </a:p>
        </p:txBody>
      </p:sp>
      <p:sp>
        <p:nvSpPr>
          <p:cNvPr id="15" name="矩形 14">
            <a:extLst>
              <a:ext uri="{FF2B5EF4-FFF2-40B4-BE49-F238E27FC236}">
                <a16:creationId xmlns:a16="http://schemas.microsoft.com/office/drawing/2014/main" id="{C142747D-BFDD-4F85-A0B9-8A492F66E5D8}"/>
              </a:ext>
            </a:extLst>
          </p:cNvPr>
          <p:cNvSpPr/>
          <p:nvPr/>
        </p:nvSpPr>
        <p:spPr>
          <a:xfrm>
            <a:off x="2509098" y="4226182"/>
            <a:ext cx="7173801" cy="497325"/>
          </a:xfrm>
          <a:prstGeom prst="rect">
            <a:avLst/>
          </a:prstGeom>
          <a:solidFill>
            <a:schemeClr val="accent1">
              <a:lumMod val="20000"/>
              <a:lumOff val="80000"/>
            </a:schemeClr>
          </a:solidFill>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r>
              <a:rPr lang="en-US" altLang="zh-CN" b="1"/>
              <a:t>DELIMITER &lt;</a:t>
            </a:r>
            <a:r>
              <a:rPr lang="zh-CN" altLang="zh-CN" b="1"/>
              <a:t>新结束符</a:t>
            </a:r>
            <a:r>
              <a:rPr lang="en-US" altLang="zh-CN" b="1"/>
              <a:t>&gt;</a:t>
            </a:r>
            <a:endParaRPr lang="zh-CN" altLang="zh-CN" b="1"/>
          </a:p>
        </p:txBody>
      </p:sp>
      <p:sp>
        <p:nvSpPr>
          <p:cNvPr id="16" name="矩形 15">
            <a:extLst>
              <a:ext uri="{FF2B5EF4-FFF2-40B4-BE49-F238E27FC236}">
                <a16:creationId xmlns:a16="http://schemas.microsoft.com/office/drawing/2014/main" id="{BB5A1E96-68F8-4DE5-8623-F6D763811061}"/>
              </a:ext>
            </a:extLst>
          </p:cNvPr>
          <p:cNvSpPr/>
          <p:nvPr/>
        </p:nvSpPr>
        <p:spPr>
          <a:xfrm>
            <a:off x="911214" y="4974972"/>
            <a:ext cx="10369571" cy="873957"/>
          </a:xfrm>
          <a:prstGeom prst="rect">
            <a:avLst/>
          </a:prstGeom>
        </p:spPr>
        <p:txBody>
          <a:bodyPr wrap="square">
            <a:spAutoFit/>
            <a:scene3d>
              <a:camera prst="orthographicFront"/>
              <a:lightRig rig="threePt" dir="t"/>
            </a:scene3d>
            <a:sp3d contourW="12700"/>
          </a:bodyPr>
          <a:lstStyle/>
          <a:p>
            <a:pPr marL="538163" lvl="0" indent="-285750">
              <a:lnSpc>
                <a:spcPct val="150000"/>
              </a:lnSpc>
              <a:buFont typeface="Arial" panose="020B0604020202020204" pitchFamily="34" charset="0"/>
              <a:buChar char="•"/>
            </a:pPr>
            <a:r>
              <a:rPr lang="en-US" altLang="zh-CN" b="1"/>
              <a:t>&lt;</a:t>
            </a:r>
            <a:r>
              <a:rPr lang="zh-CN" altLang="zh-CN" b="1"/>
              <a:t>新结束符</a:t>
            </a:r>
            <a:r>
              <a:rPr lang="en-US" altLang="zh-CN" b="1"/>
              <a:t>&gt;</a:t>
            </a:r>
            <a:r>
              <a:rPr lang="zh-CN" altLang="zh-CN" b="1"/>
              <a:t>：</a:t>
            </a:r>
            <a:r>
              <a:rPr lang="zh-CN" altLang="zh-CN"/>
              <a:t>进行临时修改时，新结束符必须选择</a:t>
            </a:r>
            <a:r>
              <a:rPr lang="en-US" altLang="zh-CN"/>
              <a:t>MySQL</a:t>
            </a:r>
            <a:r>
              <a:rPr lang="zh-CN" altLang="zh-CN"/>
              <a:t>系统的非内置符号。一般情况下建议使用“</a:t>
            </a:r>
            <a:r>
              <a:rPr lang="en-US" altLang="zh-CN"/>
              <a:t>$$</a:t>
            </a:r>
            <a:r>
              <a:rPr lang="zh-CN" altLang="zh-CN"/>
              <a:t>”符号。</a:t>
            </a:r>
          </a:p>
        </p:txBody>
      </p:sp>
    </p:spTree>
    <p:extLst>
      <p:ext uri="{BB962C8B-B14F-4D97-AF65-F5344CB8AC3E}">
        <p14:creationId xmlns:p14="http://schemas.microsoft.com/office/powerpoint/2010/main" val="91683013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up)">
                                      <p:cBhvr>
                                        <p:cTn id="17" dur="500"/>
                                        <p:tgtEl>
                                          <p:spTgt spid="9"/>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left)">
                                      <p:cBhvr>
                                        <p:cTn id="21" dur="500"/>
                                        <p:tgtEl>
                                          <p:spTgt spid="15"/>
                                        </p:tgtEl>
                                      </p:cBhvr>
                                    </p:animEffect>
                                  </p:childTnLst>
                                </p:cTn>
                              </p:par>
                            </p:childTnLst>
                          </p:cTn>
                        </p:par>
                        <p:par>
                          <p:cTn id="22" fill="hold">
                            <p:stCondLst>
                              <p:cond delay="2500"/>
                            </p:stCondLst>
                            <p:childTnLst>
                              <p:par>
                                <p:cTn id="23" presetID="22" presetClass="entr" presetSubtype="1"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ipe(up)">
                                      <p:cBhvr>
                                        <p:cTn id="2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9" grpId="0"/>
      <p:bldP spid="15" grpId="0" animBg="1"/>
      <p:bldP spid="16"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3026791"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a:solidFill>
                  <a:srgbClr val="228EB0"/>
                </a:solidFill>
                <a:latin typeface="+mn-ea"/>
              </a:rPr>
              <a:t>2 </a:t>
            </a:r>
            <a:r>
              <a:rPr lang="zh-CN" altLang="en-US" sz="2800" b="1">
                <a:solidFill>
                  <a:srgbClr val="228EB0"/>
                </a:solidFill>
                <a:latin typeface="+mn-ea"/>
              </a:rPr>
              <a:t>用户自定义函数</a:t>
            </a:r>
            <a:endParaRPr lang="zh-CN" altLang="en-US" sz="2800" b="1" dirty="0">
              <a:solidFill>
                <a:srgbClr val="228EB0"/>
              </a:solidFill>
              <a:latin typeface="+mn-ea"/>
            </a:endParaRPr>
          </a:p>
        </p:txBody>
      </p:sp>
      <p:sp>
        <p:nvSpPr>
          <p:cNvPr id="9" name="矩形 8">
            <a:extLst>
              <a:ext uri="{FF2B5EF4-FFF2-40B4-BE49-F238E27FC236}">
                <a16:creationId xmlns:a16="http://schemas.microsoft.com/office/drawing/2014/main" id="{D4D5723D-AF9F-457A-8DA9-847974E45E6D}"/>
              </a:ext>
            </a:extLst>
          </p:cNvPr>
          <p:cNvSpPr/>
          <p:nvPr/>
        </p:nvSpPr>
        <p:spPr>
          <a:xfrm>
            <a:off x="911214" y="1538906"/>
            <a:ext cx="10369571" cy="458459"/>
          </a:xfrm>
          <a:prstGeom prst="rect">
            <a:avLst/>
          </a:prstGeom>
        </p:spPr>
        <p:txBody>
          <a:bodyPr wrap="square">
            <a:spAutoFit/>
            <a:scene3d>
              <a:camera prst="orthographicFront"/>
              <a:lightRig rig="threePt" dir="t"/>
            </a:scene3d>
            <a:sp3d contourW="12700"/>
          </a:bodyPr>
          <a:lstStyle/>
          <a:p>
            <a:pPr>
              <a:lnSpc>
                <a:spcPct val="150000"/>
              </a:lnSpc>
            </a:pPr>
            <a:r>
              <a:rPr lang="zh-CN" altLang="zh-CN"/>
              <a:t>编写用户自定义函数时修改语句结束符的完整语法格式为：</a:t>
            </a:r>
          </a:p>
        </p:txBody>
      </p:sp>
      <p:sp>
        <p:nvSpPr>
          <p:cNvPr id="15" name="矩形 14">
            <a:extLst>
              <a:ext uri="{FF2B5EF4-FFF2-40B4-BE49-F238E27FC236}">
                <a16:creationId xmlns:a16="http://schemas.microsoft.com/office/drawing/2014/main" id="{C142747D-BFDD-4F85-A0B9-8A492F66E5D8}"/>
              </a:ext>
            </a:extLst>
          </p:cNvPr>
          <p:cNvSpPr/>
          <p:nvPr/>
        </p:nvSpPr>
        <p:spPr>
          <a:xfrm>
            <a:off x="2509098" y="2347397"/>
            <a:ext cx="7173801" cy="1609568"/>
          </a:xfrm>
          <a:prstGeom prst="rect">
            <a:avLst/>
          </a:prstGeom>
          <a:solidFill>
            <a:schemeClr val="accent1">
              <a:lumMod val="20000"/>
              <a:lumOff val="80000"/>
            </a:schemeClr>
          </a:solidFill>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25000"/>
              </a:lnSpc>
            </a:pPr>
            <a:r>
              <a:rPr lang="en-US" altLang="zh-CN" b="1"/>
              <a:t>DELIMITER &lt;</a:t>
            </a:r>
            <a:r>
              <a:rPr lang="zh-CN" altLang="zh-CN" b="1"/>
              <a:t>新结束符</a:t>
            </a:r>
            <a:r>
              <a:rPr lang="en-US" altLang="zh-CN" b="1"/>
              <a:t>&gt;</a:t>
            </a:r>
            <a:endParaRPr lang="zh-CN" altLang="zh-CN" b="1"/>
          </a:p>
          <a:p>
            <a:pPr>
              <a:lnSpc>
                <a:spcPct val="125000"/>
              </a:lnSpc>
            </a:pPr>
            <a:r>
              <a:rPr lang="en-US" altLang="zh-CN" b="1"/>
              <a:t>    &lt;</a:t>
            </a:r>
            <a:r>
              <a:rPr lang="zh-CN" altLang="zh-CN" b="1"/>
              <a:t>用户自定义函数</a:t>
            </a:r>
            <a:r>
              <a:rPr lang="en-US" altLang="zh-CN" b="1"/>
              <a:t>&gt;</a:t>
            </a:r>
            <a:endParaRPr lang="zh-CN" altLang="zh-CN" b="1"/>
          </a:p>
          <a:p>
            <a:pPr>
              <a:lnSpc>
                <a:spcPct val="125000"/>
              </a:lnSpc>
            </a:pPr>
            <a:r>
              <a:rPr lang="en-US" altLang="zh-CN" b="1"/>
              <a:t>&lt;</a:t>
            </a:r>
            <a:r>
              <a:rPr lang="zh-CN" altLang="zh-CN" b="1"/>
              <a:t>新结束符</a:t>
            </a:r>
            <a:r>
              <a:rPr lang="en-US" altLang="zh-CN" b="1"/>
              <a:t>&gt;</a:t>
            </a:r>
            <a:endParaRPr lang="zh-CN" altLang="zh-CN" b="1"/>
          </a:p>
          <a:p>
            <a:pPr>
              <a:lnSpc>
                <a:spcPct val="125000"/>
              </a:lnSpc>
            </a:pPr>
            <a:r>
              <a:rPr lang="en-US" altLang="zh-CN" b="1">
                <a:solidFill>
                  <a:srgbClr val="0069B8"/>
                </a:solidFill>
              </a:rPr>
              <a:t>DELIMITER ;</a:t>
            </a:r>
            <a:endParaRPr lang="zh-CN" altLang="zh-CN" b="1">
              <a:solidFill>
                <a:srgbClr val="0069B8"/>
              </a:solidFill>
            </a:endParaRPr>
          </a:p>
        </p:txBody>
      </p:sp>
      <p:sp>
        <p:nvSpPr>
          <p:cNvPr id="16" name="矩形 15">
            <a:extLst>
              <a:ext uri="{FF2B5EF4-FFF2-40B4-BE49-F238E27FC236}">
                <a16:creationId xmlns:a16="http://schemas.microsoft.com/office/drawing/2014/main" id="{BB5A1E96-68F8-4DE5-8623-F6D763811061}"/>
              </a:ext>
            </a:extLst>
          </p:cNvPr>
          <p:cNvSpPr/>
          <p:nvPr/>
        </p:nvSpPr>
        <p:spPr>
          <a:xfrm>
            <a:off x="911214" y="4099482"/>
            <a:ext cx="10369571" cy="873957"/>
          </a:xfrm>
          <a:prstGeom prst="rect">
            <a:avLst/>
          </a:prstGeom>
        </p:spPr>
        <p:txBody>
          <a:bodyPr wrap="square">
            <a:spAutoFit/>
            <a:scene3d>
              <a:camera prst="orthographicFront"/>
              <a:lightRig rig="threePt" dir="t"/>
            </a:scene3d>
            <a:sp3d contourW="12700"/>
          </a:bodyPr>
          <a:lstStyle/>
          <a:p>
            <a:pPr marL="285750" lvl="0" indent="-285750">
              <a:lnSpc>
                <a:spcPct val="150000"/>
              </a:lnSpc>
              <a:buFont typeface="Arial" panose="020B0604020202020204" pitchFamily="34" charset="0"/>
              <a:buChar char="•"/>
            </a:pPr>
            <a:r>
              <a:rPr lang="en-US" altLang="zh-CN" b="1"/>
              <a:t>&lt;</a:t>
            </a:r>
            <a:r>
              <a:rPr lang="zh-CN" altLang="zh-CN" b="1"/>
              <a:t>新结束符</a:t>
            </a:r>
            <a:r>
              <a:rPr lang="en-US" altLang="zh-CN" b="1"/>
              <a:t>&gt;</a:t>
            </a:r>
            <a:r>
              <a:rPr lang="zh-CN" altLang="zh-CN" b="1"/>
              <a:t>：</a:t>
            </a:r>
            <a:r>
              <a:rPr lang="zh-CN" altLang="zh-CN"/>
              <a:t>均为临时修改的结束符</a:t>
            </a:r>
          </a:p>
          <a:p>
            <a:pPr marL="285750" indent="-285750">
              <a:lnSpc>
                <a:spcPct val="150000"/>
              </a:lnSpc>
              <a:buFont typeface="Arial" panose="020B0604020202020204" pitchFamily="34" charset="0"/>
              <a:buChar char="•"/>
            </a:pPr>
            <a:r>
              <a:rPr lang="en-US" altLang="zh-CN" b="1"/>
              <a:t>&lt;</a:t>
            </a:r>
            <a:r>
              <a:rPr lang="zh-CN" altLang="zh-CN" b="1"/>
              <a:t>用户自定义函数</a:t>
            </a:r>
            <a:r>
              <a:rPr lang="en-US" altLang="zh-CN" b="1"/>
              <a:t>&gt;</a:t>
            </a:r>
            <a:r>
              <a:rPr lang="zh-CN" altLang="zh-CN" b="1"/>
              <a:t>：</a:t>
            </a:r>
            <a:r>
              <a:rPr lang="zh-CN" altLang="zh-CN"/>
              <a:t>用户根据实际需求自行编写并定义的函数。</a:t>
            </a:r>
          </a:p>
        </p:txBody>
      </p:sp>
      <p:sp>
        <p:nvSpPr>
          <p:cNvPr id="14" name="矩形 13">
            <a:extLst>
              <a:ext uri="{FF2B5EF4-FFF2-40B4-BE49-F238E27FC236}">
                <a16:creationId xmlns:a16="http://schemas.microsoft.com/office/drawing/2014/main" id="{03258086-3E4D-4C46-908B-EEEC26417CF8}"/>
              </a:ext>
            </a:extLst>
          </p:cNvPr>
          <p:cNvSpPr/>
          <p:nvPr/>
        </p:nvSpPr>
        <p:spPr>
          <a:xfrm>
            <a:off x="911214" y="5258473"/>
            <a:ext cx="10369571" cy="873957"/>
          </a:xfrm>
          <a:prstGeom prst="rect">
            <a:avLst/>
          </a:prstGeom>
        </p:spPr>
        <p:txBody>
          <a:bodyPr wrap="square">
            <a:spAutoFit/>
            <a:scene3d>
              <a:camera prst="orthographicFront"/>
              <a:lightRig rig="threePt" dir="t"/>
            </a:scene3d>
            <a:sp3d contourW="12700"/>
          </a:bodyPr>
          <a:lstStyle/>
          <a:p>
            <a:pPr algn="just">
              <a:lnSpc>
                <a:spcPct val="150000"/>
              </a:lnSpc>
            </a:pPr>
            <a:r>
              <a:rPr lang="zh-CN" altLang="en-US" b="1">
                <a:solidFill>
                  <a:srgbClr val="0069B8"/>
                </a:solidFill>
              </a:rPr>
              <a:t>注意：</a:t>
            </a:r>
            <a:r>
              <a:rPr lang="zh-CN" altLang="zh-CN"/>
              <a:t>用户完成自定义函数的编写之后要先用临时修改的结束符结束函数编写，然后再次使用</a:t>
            </a:r>
            <a:r>
              <a:rPr lang="en-US" altLang="zh-CN"/>
              <a:t>DELIMITER</a:t>
            </a:r>
            <a:r>
              <a:rPr lang="zh-CN" altLang="zh-CN"/>
              <a:t>将</a:t>
            </a:r>
            <a:r>
              <a:rPr lang="en-US" altLang="zh-CN"/>
              <a:t>MySQL</a:t>
            </a:r>
            <a:r>
              <a:rPr lang="zh-CN" altLang="zh-CN"/>
              <a:t>的结束符改回分号。</a:t>
            </a:r>
          </a:p>
        </p:txBody>
      </p:sp>
    </p:spTree>
    <p:extLst>
      <p:ext uri="{BB962C8B-B14F-4D97-AF65-F5344CB8AC3E}">
        <p14:creationId xmlns:p14="http://schemas.microsoft.com/office/powerpoint/2010/main" val="328437825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up)">
                                      <p:cBhvr>
                                        <p:cTn id="17" dur="500"/>
                                        <p:tgtEl>
                                          <p:spTgt spid="9"/>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left)">
                                      <p:cBhvr>
                                        <p:cTn id="21" dur="500"/>
                                        <p:tgtEl>
                                          <p:spTgt spid="15"/>
                                        </p:tgtEl>
                                      </p:cBhvr>
                                    </p:animEffect>
                                  </p:childTnLst>
                                </p:cTn>
                              </p:par>
                            </p:childTnLst>
                          </p:cTn>
                        </p:par>
                        <p:par>
                          <p:cTn id="22" fill="hold">
                            <p:stCondLst>
                              <p:cond delay="2500"/>
                            </p:stCondLst>
                            <p:childTnLst>
                              <p:par>
                                <p:cTn id="23" presetID="22" presetClass="entr" presetSubtype="1"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ipe(up)">
                                      <p:cBhvr>
                                        <p:cTn id="25" dur="500"/>
                                        <p:tgtEl>
                                          <p:spTgt spid="16"/>
                                        </p:tgtEl>
                                      </p:cBhvr>
                                    </p:animEffect>
                                  </p:childTnLst>
                                </p:cTn>
                              </p:par>
                            </p:childTnLst>
                          </p:cTn>
                        </p:par>
                        <p:par>
                          <p:cTn id="26" fill="hold">
                            <p:stCondLst>
                              <p:cond delay="3000"/>
                            </p:stCondLst>
                            <p:childTnLst>
                              <p:par>
                                <p:cTn id="27" presetID="22" presetClass="entr" presetSubtype="1"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up)">
                                      <p:cBhvr>
                                        <p:cTn id="2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9" grpId="0"/>
      <p:bldP spid="15" grpId="0" animBg="1"/>
      <p:bldP spid="16" grpId="0"/>
      <p:bldP spid="14" grpId="0"/>
    </p:bld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BCE2F27-1948-4AAF-B7D2-B7B4F23C2784}"/>
              </a:ext>
            </a:extLst>
          </p:cNvPr>
          <p:cNvSpPr/>
          <p:nvPr/>
        </p:nvSpPr>
        <p:spPr>
          <a:xfrm>
            <a:off x="911214" y="1484357"/>
            <a:ext cx="10369571" cy="2951449"/>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dirty="0"/>
              <a:t>（</a:t>
            </a:r>
            <a:r>
              <a:rPr lang="en-US" altLang="zh-CN" b="1" dirty="0"/>
              <a:t>1</a:t>
            </a:r>
            <a:r>
              <a:rPr lang="zh-CN" altLang="zh-CN" b="1" dirty="0"/>
              <a:t>）等于运算符“</a:t>
            </a:r>
            <a:r>
              <a:rPr lang="en-US" altLang="zh-CN" b="1" dirty="0"/>
              <a:t>=</a:t>
            </a:r>
            <a:r>
              <a:rPr lang="zh-CN" altLang="zh-CN" b="1" dirty="0"/>
              <a:t>”</a:t>
            </a:r>
            <a:endParaRPr lang="en-US" altLang="zh-CN" b="1" dirty="0"/>
          </a:p>
          <a:p>
            <a:pPr marL="539750" algn="just">
              <a:lnSpc>
                <a:spcPct val="150000"/>
              </a:lnSpc>
            </a:pPr>
            <a:r>
              <a:rPr lang="zh-CN" altLang="zh-CN" dirty="0"/>
              <a:t>用来判断数字、字符串和表达式是否相等。如果相等，返回值为</a:t>
            </a:r>
            <a:r>
              <a:rPr lang="en-US" altLang="zh-CN" dirty="0"/>
              <a:t>1</a:t>
            </a:r>
            <a:r>
              <a:rPr lang="zh-CN" altLang="zh-CN" dirty="0"/>
              <a:t>，否则返回值为</a:t>
            </a:r>
            <a:r>
              <a:rPr lang="en-US" altLang="zh-CN" dirty="0"/>
              <a:t>0</a:t>
            </a:r>
            <a:r>
              <a:rPr lang="zh-CN" altLang="zh-CN" dirty="0"/>
              <a:t>。数据进行比较时，有如下规则：</a:t>
            </a:r>
            <a:endParaRPr lang="en-US" altLang="zh-CN" dirty="0"/>
          </a:p>
          <a:p>
            <a:pPr marL="895350" lvl="0" indent="-285750" algn="just">
              <a:lnSpc>
                <a:spcPct val="150000"/>
              </a:lnSpc>
              <a:buFont typeface="Arial" panose="020B0604020202020204" pitchFamily="34" charset="0"/>
              <a:buChar char="•"/>
              <a:tabLst>
                <a:tab pos="539750" algn="l"/>
              </a:tabLst>
            </a:pPr>
            <a:r>
              <a:rPr lang="zh-CN" altLang="zh-CN" dirty="0"/>
              <a:t>若有一个或两个参数为</a:t>
            </a:r>
            <a:r>
              <a:rPr lang="en-US" altLang="zh-CN" dirty="0"/>
              <a:t>NULL</a:t>
            </a:r>
            <a:r>
              <a:rPr lang="zh-CN" altLang="zh-CN" dirty="0"/>
              <a:t>，则比较运算的结果为</a:t>
            </a:r>
            <a:r>
              <a:rPr lang="en-US" altLang="zh-CN" dirty="0"/>
              <a:t>NULL</a:t>
            </a:r>
            <a:r>
              <a:rPr lang="zh-CN" altLang="zh-CN" dirty="0"/>
              <a:t>；</a:t>
            </a:r>
          </a:p>
          <a:p>
            <a:pPr marL="895350" lvl="0" indent="-285750" algn="just">
              <a:lnSpc>
                <a:spcPct val="150000"/>
              </a:lnSpc>
              <a:buFont typeface="Arial" panose="020B0604020202020204" pitchFamily="34" charset="0"/>
              <a:buChar char="•"/>
              <a:tabLst>
                <a:tab pos="539750" algn="l"/>
              </a:tabLst>
            </a:pPr>
            <a:r>
              <a:rPr lang="zh-CN" altLang="zh-CN" dirty="0"/>
              <a:t>若同一个比较运算中的两个参数都是字符串，则按照字符串进行比较；</a:t>
            </a:r>
          </a:p>
          <a:p>
            <a:pPr marL="895350" lvl="0" indent="-285750" algn="just">
              <a:lnSpc>
                <a:spcPct val="150000"/>
              </a:lnSpc>
              <a:buFont typeface="Arial" panose="020B0604020202020204" pitchFamily="34" charset="0"/>
              <a:buChar char="•"/>
              <a:tabLst>
                <a:tab pos="539750" algn="l"/>
              </a:tabLst>
            </a:pPr>
            <a:r>
              <a:rPr lang="zh-CN" altLang="zh-CN" dirty="0"/>
              <a:t>若两个参数均为正数，则按照整数进行比较；</a:t>
            </a:r>
          </a:p>
          <a:p>
            <a:pPr marL="895350" lvl="0" indent="-285750" algn="just">
              <a:lnSpc>
                <a:spcPct val="150000"/>
              </a:lnSpc>
              <a:buFont typeface="Arial" panose="020B0604020202020204" pitchFamily="34" charset="0"/>
              <a:buChar char="•"/>
              <a:tabLst>
                <a:tab pos="539750" algn="l"/>
              </a:tabLst>
            </a:pPr>
            <a:r>
              <a:rPr lang="zh-CN" altLang="zh-CN" dirty="0"/>
              <a:t>若一个字符串和数字进行相等判断，则</a:t>
            </a:r>
            <a:r>
              <a:rPr lang="en-US" altLang="zh-CN" dirty="0"/>
              <a:t>MySQL</a:t>
            </a:r>
            <a:r>
              <a:rPr lang="zh-CN" altLang="zh-CN" dirty="0"/>
              <a:t>自动将字符串转换成数字。</a:t>
            </a:r>
            <a:endParaRPr lang="en-US" altLang="zh-CN" dirty="0"/>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308645"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a:solidFill>
                  <a:srgbClr val="228EB0"/>
                </a:solidFill>
                <a:latin typeface="+mn-ea"/>
              </a:rPr>
              <a:t>2 </a:t>
            </a:r>
            <a:r>
              <a:rPr lang="zh-CN" altLang="en-US" sz="2800" b="1">
                <a:solidFill>
                  <a:srgbClr val="228EB0"/>
                </a:solidFill>
                <a:latin typeface="+mn-ea"/>
              </a:rPr>
              <a:t>比较运算符</a:t>
            </a:r>
            <a:endParaRPr lang="zh-CN" altLang="en-US" sz="2800" b="1" dirty="0">
              <a:solidFill>
                <a:srgbClr val="228EB0"/>
              </a:solidFill>
              <a:latin typeface="+mn-ea"/>
            </a:endParaRPr>
          </a:p>
        </p:txBody>
      </p:sp>
      <p:sp>
        <p:nvSpPr>
          <p:cNvPr id="9" name="矩形 8">
            <a:extLst>
              <a:ext uri="{FF2B5EF4-FFF2-40B4-BE49-F238E27FC236}">
                <a16:creationId xmlns:a16="http://schemas.microsoft.com/office/drawing/2014/main" id="{8D1EC5AD-7022-4DE3-A127-A568056A7D18}"/>
              </a:ext>
            </a:extLst>
          </p:cNvPr>
          <p:cNvSpPr/>
          <p:nvPr/>
        </p:nvSpPr>
        <p:spPr>
          <a:xfrm>
            <a:off x="911213" y="4587556"/>
            <a:ext cx="10369571" cy="1289456"/>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dirty="0"/>
              <a:t>（</a:t>
            </a:r>
            <a:r>
              <a:rPr lang="en-US" altLang="zh-CN" b="1" dirty="0"/>
              <a:t>2</a:t>
            </a:r>
            <a:r>
              <a:rPr lang="zh-CN" altLang="zh-CN" b="1" dirty="0"/>
              <a:t>）安全等于运算符“</a:t>
            </a:r>
            <a:r>
              <a:rPr lang="en-US" altLang="zh-CN" b="1" dirty="0"/>
              <a:t>&lt;=&gt;</a:t>
            </a:r>
            <a:r>
              <a:rPr lang="zh-CN" altLang="zh-CN" b="1" dirty="0"/>
              <a:t>”</a:t>
            </a:r>
          </a:p>
          <a:p>
            <a:pPr marL="539750" algn="just">
              <a:lnSpc>
                <a:spcPct val="150000"/>
              </a:lnSpc>
              <a:tabLst>
                <a:tab pos="177800" algn="l"/>
              </a:tabLst>
            </a:pPr>
            <a:r>
              <a:rPr lang="zh-CN" altLang="zh-CN" dirty="0"/>
              <a:t>用于比较两个表达式的值。当两个表达式彼此相等或都等于空值时，比较结果为</a:t>
            </a:r>
            <a:r>
              <a:rPr lang="en-US" altLang="zh-CN" dirty="0"/>
              <a:t>TRUE</a:t>
            </a:r>
            <a:r>
              <a:rPr lang="zh-CN" altLang="zh-CN" dirty="0"/>
              <a:t>；若其中一个是空值或者都是非空值但不相等时，则为</a:t>
            </a:r>
            <a:r>
              <a:rPr lang="en-US" altLang="zh-CN" dirty="0"/>
              <a:t>FALSE</a:t>
            </a:r>
            <a:r>
              <a:rPr lang="zh-CN" altLang="zh-CN" dirty="0"/>
              <a:t>。</a:t>
            </a:r>
          </a:p>
        </p:txBody>
      </p:sp>
    </p:spTree>
    <p:extLst>
      <p:ext uri="{BB962C8B-B14F-4D97-AF65-F5344CB8AC3E}">
        <p14:creationId xmlns:p14="http://schemas.microsoft.com/office/powerpoint/2010/main" val="298512980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1"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up)">
                                      <p:cBhvr>
                                        <p:cTn id="2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2" grpId="0"/>
      <p:bldP spid="9"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3026791"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a:solidFill>
                  <a:srgbClr val="228EB0"/>
                </a:solidFill>
                <a:latin typeface="+mn-ea"/>
              </a:rPr>
              <a:t>2 </a:t>
            </a:r>
            <a:r>
              <a:rPr lang="zh-CN" altLang="en-US" sz="2800" b="1">
                <a:solidFill>
                  <a:srgbClr val="228EB0"/>
                </a:solidFill>
                <a:latin typeface="+mn-ea"/>
              </a:rPr>
              <a:t>用户自定义函数</a:t>
            </a:r>
            <a:endParaRPr lang="zh-CN" altLang="en-US" sz="2800" b="1" dirty="0">
              <a:solidFill>
                <a:srgbClr val="228EB0"/>
              </a:solidFill>
              <a:latin typeface="+mn-ea"/>
            </a:endParaRPr>
          </a:p>
        </p:txBody>
      </p:sp>
      <p:sp>
        <p:nvSpPr>
          <p:cNvPr id="9" name="矩形 8">
            <a:extLst>
              <a:ext uri="{FF2B5EF4-FFF2-40B4-BE49-F238E27FC236}">
                <a16:creationId xmlns:a16="http://schemas.microsoft.com/office/drawing/2014/main" id="{D4D5723D-AF9F-457A-8DA9-847974E45E6D}"/>
              </a:ext>
            </a:extLst>
          </p:cNvPr>
          <p:cNvSpPr/>
          <p:nvPr/>
        </p:nvSpPr>
        <p:spPr>
          <a:xfrm>
            <a:off x="911214" y="1668612"/>
            <a:ext cx="10369571" cy="872034"/>
          </a:xfrm>
          <a:prstGeom prst="rect">
            <a:avLst/>
          </a:prstGeom>
        </p:spPr>
        <p:txBody>
          <a:bodyPr wrap="square">
            <a:spAutoFit/>
            <a:scene3d>
              <a:camera prst="orthographicFront"/>
              <a:lightRig rig="threePt" dir="t"/>
            </a:scene3d>
            <a:sp3d contourW="12700"/>
          </a:bodyPr>
          <a:lstStyle/>
          <a:p>
            <a:pPr>
              <a:lnSpc>
                <a:spcPct val="150000"/>
              </a:lnSpc>
            </a:pPr>
            <a:r>
              <a:rPr lang="zh-CN" altLang="zh-CN" b="1"/>
              <a:t>（</a:t>
            </a:r>
            <a:r>
              <a:rPr lang="en-US" altLang="zh-CN" b="1"/>
              <a:t>2</a:t>
            </a:r>
            <a:r>
              <a:rPr lang="zh-CN" altLang="zh-CN" b="1"/>
              <a:t>）编写用户自定义函数</a:t>
            </a:r>
            <a:endParaRPr lang="zh-CN" altLang="zh-CN"/>
          </a:p>
          <a:p>
            <a:pPr marL="539750" algn="just">
              <a:lnSpc>
                <a:spcPct val="150000"/>
              </a:lnSpc>
            </a:pPr>
            <a:r>
              <a:rPr lang="zh-CN" altLang="zh-CN"/>
              <a:t>用户可以根据实际需要编写自定义函数，编写过程中要遵循</a:t>
            </a:r>
            <a:r>
              <a:rPr lang="zh-CN" altLang="en-US"/>
              <a:t>的</a:t>
            </a:r>
            <a:r>
              <a:rPr lang="zh-CN" altLang="zh-CN"/>
              <a:t>基本语法格式</a:t>
            </a:r>
            <a:r>
              <a:rPr lang="zh-CN" altLang="en-US"/>
              <a:t>如下</a:t>
            </a:r>
            <a:r>
              <a:rPr lang="zh-CN" altLang="zh-CN"/>
              <a:t>：</a:t>
            </a:r>
          </a:p>
        </p:txBody>
      </p:sp>
      <p:sp>
        <p:nvSpPr>
          <p:cNvPr id="15" name="矩形 14">
            <a:extLst>
              <a:ext uri="{FF2B5EF4-FFF2-40B4-BE49-F238E27FC236}">
                <a16:creationId xmlns:a16="http://schemas.microsoft.com/office/drawing/2014/main" id="{C142747D-BFDD-4F85-A0B9-8A492F66E5D8}"/>
              </a:ext>
            </a:extLst>
          </p:cNvPr>
          <p:cNvSpPr/>
          <p:nvPr/>
        </p:nvSpPr>
        <p:spPr>
          <a:xfrm>
            <a:off x="2509098" y="2775411"/>
            <a:ext cx="7173801" cy="2371942"/>
          </a:xfrm>
          <a:prstGeom prst="rect">
            <a:avLst/>
          </a:prstGeom>
          <a:solidFill>
            <a:schemeClr val="accent1">
              <a:lumMod val="20000"/>
              <a:lumOff val="80000"/>
            </a:schemeClr>
          </a:solidFill>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25000"/>
              </a:lnSpc>
            </a:pPr>
            <a:r>
              <a:rPr lang="en-US" altLang="zh-CN" b="1"/>
              <a:t>CREATE FUNCTION &lt;</a:t>
            </a:r>
            <a:r>
              <a:rPr lang="zh-CN" altLang="zh-CN" b="1"/>
              <a:t>函数名</a:t>
            </a:r>
            <a:r>
              <a:rPr lang="en-US" altLang="zh-CN" b="1"/>
              <a:t>&gt;([&lt;</a:t>
            </a:r>
            <a:r>
              <a:rPr lang="zh-CN" altLang="zh-CN" b="1"/>
              <a:t>参数名 数据类型</a:t>
            </a:r>
            <a:r>
              <a:rPr lang="en-US" altLang="zh-CN" b="1"/>
              <a:t>&gt;, …]) </a:t>
            </a:r>
            <a:endParaRPr lang="zh-CN" altLang="zh-CN" b="1"/>
          </a:p>
          <a:p>
            <a:pPr>
              <a:lnSpc>
                <a:spcPct val="125000"/>
              </a:lnSpc>
            </a:pPr>
            <a:r>
              <a:rPr lang="en-US" altLang="zh-CN" b="1"/>
              <a:t>RETURNS &lt;</a:t>
            </a:r>
            <a:r>
              <a:rPr lang="zh-CN" altLang="zh-CN" b="1"/>
              <a:t>返回值数据类型</a:t>
            </a:r>
            <a:r>
              <a:rPr lang="en-US" altLang="zh-CN" b="1"/>
              <a:t>&gt;</a:t>
            </a:r>
            <a:endParaRPr lang="zh-CN" altLang="zh-CN" b="1"/>
          </a:p>
          <a:p>
            <a:pPr>
              <a:lnSpc>
                <a:spcPct val="125000"/>
              </a:lnSpc>
            </a:pPr>
            <a:r>
              <a:rPr lang="en-US" altLang="zh-CN" b="1"/>
              <a:t>BEGIN</a:t>
            </a:r>
            <a:endParaRPr lang="zh-CN" altLang="zh-CN" b="1"/>
          </a:p>
          <a:p>
            <a:pPr>
              <a:lnSpc>
                <a:spcPct val="125000"/>
              </a:lnSpc>
            </a:pPr>
            <a:r>
              <a:rPr lang="en-US" altLang="zh-CN" b="1"/>
              <a:t>    &lt;</a:t>
            </a:r>
            <a:r>
              <a:rPr lang="zh-CN" altLang="zh-CN" b="1"/>
              <a:t>函数体</a:t>
            </a:r>
            <a:r>
              <a:rPr lang="en-US" altLang="zh-CN" b="1"/>
              <a:t>&gt;</a:t>
            </a:r>
            <a:endParaRPr lang="zh-CN" altLang="zh-CN" b="1"/>
          </a:p>
          <a:p>
            <a:pPr>
              <a:lnSpc>
                <a:spcPct val="125000"/>
              </a:lnSpc>
            </a:pPr>
            <a:r>
              <a:rPr lang="en-US" altLang="zh-CN" b="1"/>
              <a:t>RETURN &lt;</a:t>
            </a:r>
            <a:r>
              <a:rPr lang="zh-CN" altLang="zh-CN" b="1"/>
              <a:t>返回值数据</a:t>
            </a:r>
            <a:r>
              <a:rPr lang="en-US" altLang="zh-CN" b="1"/>
              <a:t>&gt;; </a:t>
            </a:r>
            <a:endParaRPr lang="zh-CN" altLang="zh-CN" b="1"/>
          </a:p>
          <a:p>
            <a:pPr>
              <a:lnSpc>
                <a:spcPct val="125000"/>
              </a:lnSpc>
            </a:pPr>
            <a:r>
              <a:rPr lang="en-US" altLang="zh-CN" b="1"/>
              <a:t>END</a:t>
            </a:r>
            <a:endParaRPr lang="zh-CN" altLang="zh-CN" b="1"/>
          </a:p>
        </p:txBody>
      </p:sp>
    </p:spTree>
    <p:extLst>
      <p:ext uri="{BB962C8B-B14F-4D97-AF65-F5344CB8AC3E}">
        <p14:creationId xmlns:p14="http://schemas.microsoft.com/office/powerpoint/2010/main" val="217715177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up)">
                                      <p:cBhvr>
                                        <p:cTn id="17" dur="500"/>
                                        <p:tgtEl>
                                          <p:spTgt spid="9"/>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left)">
                                      <p:cBhvr>
                                        <p:cTn id="2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9" grpId="0"/>
      <p:bldP spid="15" grpId="0" animBg="1"/>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3026791"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a:solidFill>
                  <a:srgbClr val="228EB0"/>
                </a:solidFill>
                <a:latin typeface="+mn-ea"/>
              </a:rPr>
              <a:t>2 </a:t>
            </a:r>
            <a:r>
              <a:rPr lang="zh-CN" altLang="en-US" sz="2800" b="1">
                <a:solidFill>
                  <a:srgbClr val="228EB0"/>
                </a:solidFill>
                <a:latin typeface="+mn-ea"/>
              </a:rPr>
              <a:t>用户自定义函数</a:t>
            </a:r>
            <a:endParaRPr lang="zh-CN" altLang="en-US" sz="2800" b="1" dirty="0">
              <a:solidFill>
                <a:srgbClr val="228EB0"/>
              </a:solidFill>
              <a:latin typeface="+mn-ea"/>
            </a:endParaRPr>
          </a:p>
        </p:txBody>
      </p:sp>
      <p:sp>
        <p:nvSpPr>
          <p:cNvPr id="16" name="矩形 15">
            <a:extLst>
              <a:ext uri="{FF2B5EF4-FFF2-40B4-BE49-F238E27FC236}">
                <a16:creationId xmlns:a16="http://schemas.microsoft.com/office/drawing/2014/main" id="{BB5A1E96-68F8-4DE5-8623-F6D763811061}"/>
              </a:ext>
            </a:extLst>
          </p:cNvPr>
          <p:cNvSpPr/>
          <p:nvPr/>
        </p:nvSpPr>
        <p:spPr>
          <a:xfrm>
            <a:off x="865373" y="1191197"/>
            <a:ext cx="10461253" cy="5444439"/>
          </a:xfrm>
          <a:prstGeom prst="rect">
            <a:avLst/>
          </a:prstGeom>
        </p:spPr>
        <p:txBody>
          <a:bodyPr wrap="square">
            <a:spAutoFit/>
            <a:scene3d>
              <a:camera prst="orthographicFront"/>
              <a:lightRig rig="threePt" dir="t"/>
            </a:scene3d>
            <a:sp3d contourW="12700"/>
          </a:bodyPr>
          <a:lstStyle/>
          <a:p>
            <a:pPr lvl="0" algn="just">
              <a:lnSpc>
                <a:spcPct val="150000"/>
              </a:lnSpc>
            </a:pPr>
            <a:r>
              <a:rPr lang="zh-CN" altLang="en-US" dirty="0"/>
              <a:t>用户自定义函数</a:t>
            </a:r>
            <a:r>
              <a:rPr lang="zh-CN" altLang="zh-CN" dirty="0"/>
              <a:t>基本语法格式</a:t>
            </a:r>
            <a:r>
              <a:rPr lang="zh-CN" altLang="en-US" dirty="0"/>
              <a:t>中各部分说明如下：</a:t>
            </a:r>
            <a:endParaRPr lang="en-US" altLang="zh-CN" dirty="0"/>
          </a:p>
          <a:p>
            <a:pPr marL="285750" lvl="0" indent="-285750" algn="just">
              <a:lnSpc>
                <a:spcPct val="150000"/>
              </a:lnSpc>
              <a:buFont typeface="Arial" panose="020B0604020202020204" pitchFamily="34" charset="0"/>
              <a:buChar char="•"/>
            </a:pPr>
            <a:r>
              <a:rPr lang="en-US" altLang="zh-CN" b="1" dirty="0"/>
              <a:t>CREATE FUNCTION</a:t>
            </a:r>
            <a:r>
              <a:rPr lang="zh-CN" altLang="zh-CN" b="1" dirty="0"/>
              <a:t>：</a:t>
            </a:r>
            <a:r>
              <a:rPr lang="zh-CN" altLang="zh-CN" dirty="0"/>
              <a:t>指明要创建的是一个函数。</a:t>
            </a:r>
          </a:p>
          <a:p>
            <a:pPr marL="285750" lvl="0" indent="-285750" algn="just">
              <a:lnSpc>
                <a:spcPct val="150000"/>
              </a:lnSpc>
              <a:buFont typeface="Arial" panose="020B0604020202020204" pitchFamily="34" charset="0"/>
              <a:buChar char="•"/>
            </a:pPr>
            <a:r>
              <a:rPr lang="en-US" altLang="zh-CN" b="1" dirty="0"/>
              <a:t>&lt;</a:t>
            </a:r>
            <a:r>
              <a:rPr lang="zh-CN" altLang="zh-CN" b="1" dirty="0"/>
              <a:t>函数名</a:t>
            </a:r>
            <a:r>
              <a:rPr lang="en-US" altLang="zh-CN" b="1" dirty="0"/>
              <a:t>&gt;</a:t>
            </a:r>
            <a:r>
              <a:rPr lang="zh-CN" altLang="zh-CN" b="1" dirty="0"/>
              <a:t>：</a:t>
            </a:r>
            <a:r>
              <a:rPr lang="zh-CN" altLang="zh-CN" dirty="0"/>
              <a:t>用户为自定义函数起的名字，必须符合</a:t>
            </a:r>
            <a:r>
              <a:rPr lang="en-US" altLang="zh-CN" dirty="0"/>
              <a:t>MySQL</a:t>
            </a:r>
            <a:r>
              <a:rPr lang="zh-CN" altLang="zh-CN" dirty="0"/>
              <a:t>规定的命名规则。建议只使用数字、字母、下划线。</a:t>
            </a:r>
          </a:p>
          <a:p>
            <a:pPr marL="285750" lvl="0" indent="-285750" algn="just">
              <a:lnSpc>
                <a:spcPct val="150000"/>
              </a:lnSpc>
              <a:buFont typeface="Arial" panose="020B0604020202020204" pitchFamily="34" charset="0"/>
              <a:buChar char="•"/>
            </a:pPr>
            <a:r>
              <a:rPr lang="en-US" altLang="zh-CN" b="1" dirty="0"/>
              <a:t>[&lt;</a:t>
            </a:r>
            <a:r>
              <a:rPr lang="zh-CN" altLang="zh-CN" b="1" dirty="0"/>
              <a:t>参数名 数据类型</a:t>
            </a:r>
            <a:r>
              <a:rPr lang="en-US" altLang="zh-CN" b="1" dirty="0"/>
              <a:t>&gt;]</a:t>
            </a:r>
            <a:r>
              <a:rPr lang="zh-CN" altLang="zh-CN" b="1" dirty="0"/>
              <a:t>：</a:t>
            </a:r>
            <a:r>
              <a:rPr lang="zh-CN" altLang="zh-CN" dirty="0"/>
              <a:t>用户自定义函数可以是有参函数也可以是无参函数，因此这里为可选项。在有参函数中每个参数都必须由“函数名”和“数据类型”两部分组成，并且多个参数之间要用逗号进行分隔。而无参函数的函数名后面必须带有一对小括号，且括号内没有任何字符。</a:t>
            </a:r>
          </a:p>
          <a:p>
            <a:pPr marL="285750" lvl="0" indent="-285750" algn="just">
              <a:lnSpc>
                <a:spcPct val="150000"/>
              </a:lnSpc>
              <a:buFont typeface="Arial" panose="020B0604020202020204" pitchFamily="34" charset="0"/>
              <a:buChar char="•"/>
            </a:pPr>
            <a:r>
              <a:rPr lang="en-US" altLang="zh-CN" b="1" dirty="0"/>
              <a:t>RETURNS &lt;</a:t>
            </a:r>
            <a:r>
              <a:rPr lang="zh-CN" altLang="zh-CN" b="1" dirty="0"/>
              <a:t>返回值数据类型</a:t>
            </a:r>
            <a:r>
              <a:rPr lang="en-US" altLang="zh-CN" b="1" dirty="0"/>
              <a:t>&gt;</a:t>
            </a:r>
            <a:r>
              <a:rPr lang="zh-CN" altLang="zh-CN" b="1" dirty="0"/>
              <a:t>：</a:t>
            </a:r>
            <a:r>
              <a:rPr lang="zh-CN" altLang="zh-CN" dirty="0"/>
              <a:t>指定函数返回值的数据类型。</a:t>
            </a:r>
          </a:p>
          <a:p>
            <a:pPr marL="285750" lvl="0" indent="-285750" algn="just">
              <a:lnSpc>
                <a:spcPct val="150000"/>
              </a:lnSpc>
              <a:buFont typeface="Arial" panose="020B0604020202020204" pitchFamily="34" charset="0"/>
              <a:buChar char="•"/>
            </a:pPr>
            <a:r>
              <a:rPr lang="en-US" altLang="zh-CN" b="1" dirty="0"/>
              <a:t>BEGIN</a:t>
            </a:r>
            <a:r>
              <a:rPr lang="zh-CN" altLang="zh-CN" b="1" dirty="0"/>
              <a:t>：</a:t>
            </a:r>
            <a:r>
              <a:rPr lang="zh-CN" altLang="zh-CN" dirty="0"/>
              <a:t>函数体起始标记，表示后面内容为函数体语句。</a:t>
            </a:r>
          </a:p>
          <a:p>
            <a:pPr marL="285750" lvl="0" indent="-285750" algn="just">
              <a:lnSpc>
                <a:spcPct val="150000"/>
              </a:lnSpc>
              <a:buFont typeface="Arial" panose="020B0604020202020204" pitchFamily="34" charset="0"/>
              <a:buChar char="•"/>
            </a:pPr>
            <a:r>
              <a:rPr lang="en-US" altLang="zh-CN" b="1" dirty="0"/>
              <a:t>&lt;</a:t>
            </a:r>
            <a:r>
              <a:rPr lang="zh-CN" altLang="zh-CN" b="1" dirty="0"/>
              <a:t>函数体</a:t>
            </a:r>
            <a:r>
              <a:rPr lang="en-US" altLang="zh-CN" b="1" dirty="0"/>
              <a:t>&gt;</a:t>
            </a:r>
            <a:r>
              <a:rPr lang="zh-CN" altLang="zh-CN" b="1" dirty="0"/>
              <a:t>：</a:t>
            </a:r>
            <a:r>
              <a:rPr lang="zh-CN" altLang="zh-CN" dirty="0"/>
              <a:t>可以包含零条，一条，或多条</a:t>
            </a:r>
            <a:r>
              <a:rPr lang="en-US" altLang="zh-CN" dirty="0"/>
              <a:t>SQL</a:t>
            </a:r>
            <a:r>
              <a:rPr lang="zh-CN" altLang="zh-CN" dirty="0"/>
              <a:t>语句。</a:t>
            </a:r>
          </a:p>
          <a:p>
            <a:pPr marL="285750" lvl="0" indent="-285750" algn="just">
              <a:lnSpc>
                <a:spcPct val="150000"/>
              </a:lnSpc>
              <a:buFont typeface="Arial" panose="020B0604020202020204" pitchFamily="34" charset="0"/>
              <a:buChar char="•"/>
            </a:pPr>
            <a:r>
              <a:rPr lang="en-US" altLang="zh-CN" b="1" dirty="0"/>
              <a:t>RETURN &lt;</a:t>
            </a:r>
            <a:r>
              <a:rPr lang="zh-CN" altLang="zh-CN" b="1" dirty="0"/>
              <a:t>返回值数据</a:t>
            </a:r>
            <a:r>
              <a:rPr lang="en-US" altLang="zh-CN" b="1" dirty="0"/>
              <a:t>&gt;</a:t>
            </a:r>
            <a:r>
              <a:rPr lang="zh-CN" altLang="zh-CN" b="1" dirty="0"/>
              <a:t>：</a:t>
            </a:r>
            <a:r>
              <a:rPr lang="zh-CN" altLang="zh-CN" dirty="0"/>
              <a:t>将函数运行结果返回（从哪里来，回哪里去）。并且</a:t>
            </a:r>
            <a:r>
              <a:rPr lang="en-US" altLang="zh-CN" dirty="0"/>
              <a:t>&lt;</a:t>
            </a:r>
            <a:r>
              <a:rPr lang="zh-CN" altLang="zh-CN" dirty="0"/>
              <a:t>返回值数据</a:t>
            </a:r>
            <a:r>
              <a:rPr lang="en-US" altLang="zh-CN" dirty="0"/>
              <a:t>&gt;</a:t>
            </a:r>
            <a:r>
              <a:rPr lang="zh-CN" altLang="zh-CN" dirty="0"/>
              <a:t>的数据类型必须与前面指定的函数返回值数据类型一致。若不一致系统将进行自动类型转换。</a:t>
            </a:r>
          </a:p>
          <a:p>
            <a:pPr marL="285750" lvl="0" indent="-285750" algn="just">
              <a:lnSpc>
                <a:spcPct val="150000"/>
              </a:lnSpc>
              <a:buFont typeface="Arial" panose="020B0604020202020204" pitchFamily="34" charset="0"/>
              <a:buChar char="•"/>
            </a:pPr>
            <a:r>
              <a:rPr lang="en-US" altLang="zh-CN" b="1" dirty="0"/>
              <a:t>END</a:t>
            </a:r>
            <a:r>
              <a:rPr lang="zh-CN" altLang="zh-CN" b="1" dirty="0"/>
              <a:t>：</a:t>
            </a:r>
            <a:r>
              <a:rPr lang="zh-CN" altLang="zh-CN" dirty="0"/>
              <a:t>函数体结束标记，表示函数体至此结束。</a:t>
            </a:r>
          </a:p>
        </p:txBody>
      </p:sp>
    </p:spTree>
    <p:extLst>
      <p:ext uri="{BB962C8B-B14F-4D97-AF65-F5344CB8AC3E}">
        <p14:creationId xmlns:p14="http://schemas.microsoft.com/office/powerpoint/2010/main" val="225671071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up)">
                                      <p:cBhvr>
                                        <p:cTn id="1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16"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BCE2F27-1948-4AAF-B7D2-B7B4F23C2784}"/>
              </a:ext>
            </a:extLst>
          </p:cNvPr>
          <p:cNvSpPr/>
          <p:nvPr/>
        </p:nvSpPr>
        <p:spPr>
          <a:xfrm>
            <a:off x="911214" y="1362459"/>
            <a:ext cx="10369571" cy="873957"/>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dirty="0"/>
              <a:t>【实例</a:t>
            </a:r>
            <a:r>
              <a:rPr lang="en-US" altLang="zh-CN" b="1" dirty="0"/>
              <a:t>10-31</a:t>
            </a:r>
            <a:r>
              <a:rPr lang="zh-CN" altLang="zh-CN" b="1" dirty="0"/>
              <a:t>】</a:t>
            </a:r>
            <a:r>
              <a:rPr lang="zh-CN" altLang="zh-CN" dirty="0"/>
              <a:t>：编写名为</a:t>
            </a:r>
            <a:r>
              <a:rPr lang="en-US" altLang="zh-CN" dirty="0"/>
              <a:t>welcome</a:t>
            </a:r>
            <a:r>
              <a:rPr lang="zh-CN" altLang="zh-CN" dirty="0"/>
              <a:t>的用户自定义函数：根据学号，自动输出欢迎词“欢迎你！</a:t>
            </a:r>
            <a:r>
              <a:rPr lang="en-US" altLang="zh-CN" dirty="0"/>
              <a:t>&lt;</a:t>
            </a:r>
            <a:r>
              <a:rPr lang="zh-CN" altLang="zh-CN" dirty="0"/>
              <a:t>学生姓名</a:t>
            </a:r>
            <a:r>
              <a:rPr lang="en-US" altLang="zh-CN" dirty="0"/>
              <a:t>&gt;</a:t>
            </a:r>
            <a:r>
              <a:rPr lang="zh-CN" altLang="zh-CN" dirty="0"/>
              <a:t>同学</a:t>
            </a:r>
            <a:r>
              <a:rPr lang="en-US" altLang="zh-CN" dirty="0"/>
              <a:t>!</a:t>
            </a:r>
            <a:r>
              <a:rPr lang="zh-CN" altLang="zh-CN" dirty="0"/>
              <a:t>”。例如输入学号“</a:t>
            </a:r>
            <a:r>
              <a:rPr lang="en-US" altLang="zh-CN" dirty="0"/>
              <a:t>20190103</a:t>
            </a:r>
            <a:r>
              <a:rPr lang="zh-CN" altLang="zh-CN" dirty="0"/>
              <a:t>”，则输出“欢迎你！汪小菲同学</a:t>
            </a:r>
            <a:r>
              <a:rPr lang="en-US" altLang="zh-CN" dirty="0"/>
              <a:t>!</a:t>
            </a:r>
            <a:r>
              <a:rPr lang="zh-CN" altLang="zh-CN" dirty="0"/>
              <a:t>”。</a:t>
            </a:r>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3026791" cy="523220"/>
          </a:xfrm>
          <a:prstGeom prst="rect">
            <a:avLst/>
          </a:prstGeom>
          <a:noFill/>
        </p:spPr>
        <p:txBody>
          <a:bodyPr wrap="none" rtlCol="0">
            <a:spAutoFit/>
            <a:scene3d>
              <a:camera prst="orthographicFront"/>
              <a:lightRig rig="threePt" dir="t"/>
            </a:scene3d>
            <a:sp3d contourW="12700"/>
          </a:bodyPr>
          <a:lstStyle/>
          <a:p>
            <a:pPr lvl="0">
              <a:defRPr/>
            </a:pPr>
            <a:r>
              <a:rPr lang="en-US" altLang="zh-CN" sz="2800" b="1">
                <a:solidFill>
                  <a:srgbClr val="228EB0"/>
                </a:solidFill>
                <a:latin typeface="+mn-ea"/>
              </a:rPr>
              <a:t>2 </a:t>
            </a:r>
            <a:r>
              <a:rPr lang="zh-CN" altLang="en-US" sz="2800" b="1">
                <a:solidFill>
                  <a:srgbClr val="228EB0"/>
                </a:solidFill>
                <a:latin typeface="+mn-ea"/>
              </a:rPr>
              <a:t>用户自定义函数</a:t>
            </a:r>
            <a:endParaRPr lang="zh-CN" altLang="en-US" sz="2800" b="1" dirty="0">
              <a:solidFill>
                <a:srgbClr val="228EB0"/>
              </a:solidFill>
              <a:latin typeface="+mn-ea"/>
            </a:endParaRPr>
          </a:p>
        </p:txBody>
      </p:sp>
      <p:pic>
        <p:nvPicPr>
          <p:cNvPr id="6" name="图片 5">
            <a:extLst>
              <a:ext uri="{FF2B5EF4-FFF2-40B4-BE49-F238E27FC236}">
                <a16:creationId xmlns:a16="http://schemas.microsoft.com/office/drawing/2014/main" id="{DC0B83F4-46F7-4117-90D8-15FD1AA44A29}"/>
              </a:ext>
            </a:extLst>
          </p:cNvPr>
          <p:cNvPicPr>
            <a:picLocks noChangeAspect="1"/>
          </p:cNvPicPr>
          <p:nvPr/>
        </p:nvPicPr>
        <p:blipFill>
          <a:blip r:embed="rId3"/>
          <a:stretch>
            <a:fillRect/>
          </a:stretch>
        </p:blipFill>
        <p:spPr>
          <a:xfrm>
            <a:off x="3069997" y="2459957"/>
            <a:ext cx="5809964" cy="2954524"/>
          </a:xfrm>
          <a:prstGeom prst="rect">
            <a:avLst/>
          </a:prstGeom>
        </p:spPr>
      </p:pic>
      <p:sp>
        <p:nvSpPr>
          <p:cNvPr id="14" name="矩形 13">
            <a:extLst>
              <a:ext uri="{FF2B5EF4-FFF2-40B4-BE49-F238E27FC236}">
                <a16:creationId xmlns:a16="http://schemas.microsoft.com/office/drawing/2014/main" id="{BAB28721-5C8F-490E-83EB-2A89B178A7D6}"/>
              </a:ext>
            </a:extLst>
          </p:cNvPr>
          <p:cNvSpPr/>
          <p:nvPr/>
        </p:nvSpPr>
        <p:spPr>
          <a:xfrm>
            <a:off x="911214" y="5588728"/>
            <a:ext cx="10369571" cy="369332"/>
          </a:xfrm>
          <a:prstGeom prst="rect">
            <a:avLst/>
          </a:prstGeom>
        </p:spPr>
        <p:txBody>
          <a:bodyPr wrap="square">
            <a:spAutoFit/>
            <a:scene3d>
              <a:camera prst="orthographicFront"/>
              <a:lightRig rig="threePt" dir="t"/>
            </a:scene3d>
            <a:sp3d contourW="12700"/>
          </a:bodyPr>
          <a:lstStyle/>
          <a:p>
            <a:r>
              <a:rPr lang="zh-CN" altLang="en-US"/>
              <a:t>函数成功创建之后，除了语句执行成功的提示之外</a:t>
            </a:r>
            <a:r>
              <a:rPr lang="zh-CN" altLang="zh-CN"/>
              <a:t>不会有任何</a:t>
            </a:r>
            <a:r>
              <a:rPr lang="zh-CN" altLang="en-US"/>
              <a:t>返回数据</a:t>
            </a:r>
            <a:r>
              <a:rPr lang="zh-CN" altLang="zh-CN"/>
              <a:t>显示。</a:t>
            </a:r>
          </a:p>
        </p:txBody>
      </p:sp>
    </p:spTree>
    <p:extLst>
      <p:ext uri="{BB962C8B-B14F-4D97-AF65-F5344CB8AC3E}">
        <p14:creationId xmlns:p14="http://schemas.microsoft.com/office/powerpoint/2010/main" val="383079549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left)">
                                      <p:cBhvr>
                                        <p:cTn id="21" dur="500"/>
                                        <p:tgtEl>
                                          <p:spTgt spid="6"/>
                                        </p:tgtEl>
                                      </p:cBhvr>
                                    </p:animEffect>
                                  </p:childTnLst>
                                </p:cTn>
                              </p:par>
                            </p:childTnLst>
                          </p:cTn>
                        </p:par>
                        <p:par>
                          <p:cTn id="22" fill="hold">
                            <p:stCondLst>
                              <p:cond delay="2500"/>
                            </p:stCondLst>
                            <p:childTnLst>
                              <p:par>
                                <p:cTn id="23" presetID="22" presetClass="entr" presetSubtype="1"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wipe(up)">
                                      <p:cBhvr>
                                        <p:cTn id="2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2" grpId="0"/>
      <p:bldP spid="14"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3026791"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a:solidFill>
                  <a:srgbClr val="228EB0"/>
                </a:solidFill>
                <a:latin typeface="+mn-ea"/>
              </a:rPr>
              <a:t>2 </a:t>
            </a:r>
            <a:r>
              <a:rPr lang="zh-CN" altLang="en-US" sz="2800" b="1">
                <a:solidFill>
                  <a:srgbClr val="228EB0"/>
                </a:solidFill>
                <a:latin typeface="+mn-ea"/>
              </a:rPr>
              <a:t>用户自定义函数</a:t>
            </a:r>
            <a:endParaRPr lang="zh-CN" altLang="en-US" sz="2800" b="1" dirty="0">
              <a:solidFill>
                <a:srgbClr val="228EB0"/>
              </a:solidFill>
              <a:latin typeface="+mn-ea"/>
            </a:endParaRPr>
          </a:p>
        </p:txBody>
      </p:sp>
      <p:sp>
        <p:nvSpPr>
          <p:cNvPr id="9" name="矩形 8">
            <a:extLst>
              <a:ext uri="{FF2B5EF4-FFF2-40B4-BE49-F238E27FC236}">
                <a16:creationId xmlns:a16="http://schemas.microsoft.com/office/drawing/2014/main" id="{D4D5723D-AF9F-457A-8DA9-847974E45E6D}"/>
              </a:ext>
            </a:extLst>
          </p:cNvPr>
          <p:cNvSpPr/>
          <p:nvPr/>
        </p:nvSpPr>
        <p:spPr>
          <a:xfrm>
            <a:off x="911214" y="1668612"/>
            <a:ext cx="10369571" cy="1289456"/>
          </a:xfrm>
          <a:prstGeom prst="rect">
            <a:avLst/>
          </a:prstGeom>
        </p:spPr>
        <p:txBody>
          <a:bodyPr wrap="square">
            <a:spAutoFit/>
            <a:scene3d>
              <a:camera prst="orthographicFront"/>
              <a:lightRig rig="threePt" dir="t"/>
            </a:scene3d>
            <a:sp3d contourW="12700"/>
          </a:bodyPr>
          <a:lstStyle/>
          <a:p>
            <a:pPr>
              <a:lnSpc>
                <a:spcPct val="150000"/>
              </a:lnSpc>
            </a:pPr>
            <a:r>
              <a:rPr lang="zh-CN" altLang="zh-CN" b="1"/>
              <a:t>（</a:t>
            </a:r>
            <a:r>
              <a:rPr lang="en-US" altLang="zh-CN" b="1"/>
              <a:t>3</a:t>
            </a:r>
            <a:r>
              <a:rPr lang="zh-CN" altLang="zh-CN" b="1"/>
              <a:t>）</a:t>
            </a:r>
            <a:r>
              <a:rPr lang="zh-CN" altLang="en-US" b="1"/>
              <a:t>调用</a:t>
            </a:r>
            <a:r>
              <a:rPr lang="zh-CN" altLang="zh-CN" b="1"/>
              <a:t>用户自定义函数</a:t>
            </a:r>
            <a:endParaRPr lang="zh-CN" altLang="zh-CN"/>
          </a:p>
          <a:p>
            <a:pPr marL="539750" algn="just">
              <a:lnSpc>
                <a:spcPct val="150000"/>
              </a:lnSpc>
            </a:pPr>
            <a:r>
              <a:rPr lang="zh-CN" altLang="zh-CN"/>
              <a:t>编写并创建用户自定义函数之后，需要调用才能使该函数发挥作用。</a:t>
            </a:r>
            <a:r>
              <a:rPr lang="en-US" altLang="zh-CN"/>
              <a:t>MySQL</a:t>
            </a:r>
            <a:r>
              <a:rPr lang="zh-CN" altLang="zh-CN"/>
              <a:t>中的函数调用基本语法格式为：</a:t>
            </a:r>
          </a:p>
        </p:txBody>
      </p:sp>
      <p:sp>
        <p:nvSpPr>
          <p:cNvPr id="10" name="矩形 9">
            <a:extLst>
              <a:ext uri="{FF2B5EF4-FFF2-40B4-BE49-F238E27FC236}">
                <a16:creationId xmlns:a16="http://schemas.microsoft.com/office/drawing/2014/main" id="{5BA5CECF-97D6-49B5-9462-2CA665074650}"/>
              </a:ext>
            </a:extLst>
          </p:cNvPr>
          <p:cNvSpPr/>
          <p:nvPr/>
        </p:nvSpPr>
        <p:spPr>
          <a:xfrm>
            <a:off x="2344207" y="3348692"/>
            <a:ext cx="7503582" cy="497325"/>
          </a:xfrm>
          <a:prstGeom prst="rect">
            <a:avLst/>
          </a:prstGeom>
          <a:solidFill>
            <a:schemeClr val="accent1">
              <a:lumMod val="20000"/>
              <a:lumOff val="80000"/>
            </a:schemeClr>
          </a:solidFill>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r>
              <a:rPr lang="en-US" altLang="zh-CN" sz="1600" b="1"/>
              <a:t>SELECT &lt;</a:t>
            </a:r>
            <a:r>
              <a:rPr lang="zh-CN" altLang="zh-CN" sz="1600" b="1"/>
              <a:t>函数名</a:t>
            </a:r>
            <a:r>
              <a:rPr lang="en-US" altLang="zh-CN" sz="1600" b="1"/>
              <a:t>1&gt;</a:t>
            </a:r>
            <a:r>
              <a:rPr lang="zh-CN" altLang="zh-CN" sz="1600" b="1"/>
              <a:t>（</a:t>
            </a:r>
            <a:r>
              <a:rPr lang="en-US" altLang="zh-CN" sz="1600" b="1"/>
              <a:t>&lt;</a:t>
            </a:r>
            <a:r>
              <a:rPr lang="zh-CN" altLang="zh-CN" sz="1600" b="1"/>
              <a:t>参数列表</a:t>
            </a:r>
            <a:r>
              <a:rPr lang="en-US" altLang="zh-CN" sz="1600" b="1"/>
              <a:t>1&gt;</a:t>
            </a:r>
            <a:r>
              <a:rPr lang="zh-CN" altLang="zh-CN" sz="1600" b="1"/>
              <a:t>）</a:t>
            </a:r>
            <a:r>
              <a:rPr lang="en-US" altLang="zh-CN" sz="1600" b="1"/>
              <a:t>, &lt;</a:t>
            </a:r>
            <a:r>
              <a:rPr lang="zh-CN" altLang="zh-CN" sz="1600" b="1"/>
              <a:t>函数名</a:t>
            </a:r>
            <a:r>
              <a:rPr lang="en-US" altLang="zh-CN" sz="1600" b="1"/>
              <a:t>2&gt;</a:t>
            </a:r>
            <a:r>
              <a:rPr lang="zh-CN" altLang="zh-CN" sz="1600" b="1"/>
              <a:t>（</a:t>
            </a:r>
            <a:r>
              <a:rPr lang="en-US" altLang="zh-CN" sz="1600" b="1"/>
              <a:t>&lt;</a:t>
            </a:r>
            <a:r>
              <a:rPr lang="zh-CN" altLang="zh-CN" sz="1600" b="1"/>
              <a:t>参数列表</a:t>
            </a:r>
            <a:r>
              <a:rPr lang="en-US" altLang="zh-CN" sz="1600" b="1"/>
              <a:t>2&gt;</a:t>
            </a:r>
            <a:r>
              <a:rPr lang="zh-CN" altLang="zh-CN" sz="1600" b="1"/>
              <a:t>）</a:t>
            </a:r>
            <a:r>
              <a:rPr lang="en-US" altLang="zh-CN" sz="1600" b="1"/>
              <a:t>,…</a:t>
            </a:r>
            <a:r>
              <a:rPr lang="zh-CN" altLang="zh-CN" sz="1600" b="1"/>
              <a:t>；</a:t>
            </a:r>
          </a:p>
        </p:txBody>
      </p:sp>
      <p:sp>
        <p:nvSpPr>
          <p:cNvPr id="12" name="矩形 11">
            <a:extLst>
              <a:ext uri="{FF2B5EF4-FFF2-40B4-BE49-F238E27FC236}">
                <a16:creationId xmlns:a16="http://schemas.microsoft.com/office/drawing/2014/main" id="{3C1E9583-FCE8-46C9-A5A9-5249A4FBB243}"/>
              </a:ext>
            </a:extLst>
          </p:cNvPr>
          <p:cNvSpPr/>
          <p:nvPr/>
        </p:nvSpPr>
        <p:spPr>
          <a:xfrm>
            <a:off x="911213" y="4236641"/>
            <a:ext cx="10369571" cy="873957"/>
          </a:xfrm>
          <a:prstGeom prst="rect">
            <a:avLst/>
          </a:prstGeom>
        </p:spPr>
        <p:txBody>
          <a:bodyPr wrap="square">
            <a:spAutoFit/>
            <a:scene3d>
              <a:camera prst="orthographicFront"/>
              <a:lightRig rig="threePt" dir="t"/>
            </a:scene3d>
            <a:sp3d contourW="12700"/>
          </a:bodyPr>
          <a:lstStyle/>
          <a:p>
            <a:pPr marL="534988" lvl="0" indent="-285750">
              <a:lnSpc>
                <a:spcPct val="150000"/>
              </a:lnSpc>
              <a:buFont typeface="Arial" panose="020B0604020202020204" pitchFamily="34" charset="0"/>
              <a:buChar char="•"/>
            </a:pPr>
            <a:r>
              <a:rPr lang="en-US" altLang="zh-CN" b="1"/>
              <a:t>&lt;</a:t>
            </a:r>
            <a:r>
              <a:rPr lang="zh-CN" altLang="zh-CN" b="1"/>
              <a:t>函数名</a:t>
            </a:r>
            <a:r>
              <a:rPr lang="en-US" altLang="zh-CN" b="1"/>
              <a:t>&gt;</a:t>
            </a:r>
            <a:r>
              <a:rPr lang="zh-CN" altLang="zh-CN" b="1"/>
              <a:t>：</a:t>
            </a:r>
            <a:r>
              <a:rPr lang="zh-CN" altLang="zh-CN"/>
              <a:t>要调用的函数的函数名。</a:t>
            </a:r>
          </a:p>
          <a:p>
            <a:pPr marL="534988" lvl="0" indent="-285750">
              <a:lnSpc>
                <a:spcPct val="150000"/>
              </a:lnSpc>
              <a:buFont typeface="Arial" panose="020B0604020202020204" pitchFamily="34" charset="0"/>
              <a:buChar char="•"/>
            </a:pPr>
            <a:r>
              <a:rPr lang="en-US" altLang="zh-CN" b="1"/>
              <a:t>&lt;</a:t>
            </a:r>
            <a:r>
              <a:rPr lang="zh-CN" altLang="zh-CN" b="1"/>
              <a:t>参数列表</a:t>
            </a:r>
            <a:r>
              <a:rPr lang="en-US" altLang="zh-CN" b="1"/>
              <a:t>&gt;</a:t>
            </a:r>
            <a:r>
              <a:rPr lang="zh-CN" altLang="zh-CN" b="1"/>
              <a:t>：</a:t>
            </a:r>
            <a:r>
              <a:rPr lang="zh-CN" altLang="zh-CN"/>
              <a:t>需要传递给函数的值的列表。根据实际情况可以有零个，一个或多个值。</a:t>
            </a:r>
          </a:p>
        </p:txBody>
      </p:sp>
    </p:spTree>
    <p:extLst>
      <p:ext uri="{BB962C8B-B14F-4D97-AF65-F5344CB8AC3E}">
        <p14:creationId xmlns:p14="http://schemas.microsoft.com/office/powerpoint/2010/main" val="82310548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up)">
                                      <p:cBhvr>
                                        <p:cTn id="17" dur="500"/>
                                        <p:tgtEl>
                                          <p:spTgt spid="9"/>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left)">
                                      <p:cBhvr>
                                        <p:cTn id="21" dur="500"/>
                                        <p:tgtEl>
                                          <p:spTgt spid="10"/>
                                        </p:tgtEl>
                                      </p:cBhvr>
                                    </p:animEffect>
                                  </p:childTnLst>
                                </p:cTn>
                              </p:par>
                            </p:childTnLst>
                          </p:cTn>
                        </p:par>
                        <p:par>
                          <p:cTn id="22" fill="hold">
                            <p:stCondLst>
                              <p:cond delay="2500"/>
                            </p:stCondLst>
                            <p:childTnLst>
                              <p:par>
                                <p:cTn id="23" presetID="22" presetClass="entr" presetSubtype="1"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up)">
                                      <p:cBhvr>
                                        <p:cTn id="2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9" grpId="0"/>
      <p:bldP spid="10" grpId="0" animBg="1"/>
      <p:bldP spid="12" grpId="0"/>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BCE2F27-1948-4AAF-B7D2-B7B4F23C2784}"/>
              </a:ext>
            </a:extLst>
          </p:cNvPr>
          <p:cNvSpPr/>
          <p:nvPr/>
        </p:nvSpPr>
        <p:spPr>
          <a:xfrm>
            <a:off x="911214" y="1826190"/>
            <a:ext cx="10369571" cy="458459"/>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a:t>【实例</a:t>
            </a:r>
            <a:r>
              <a:rPr lang="en-US" altLang="zh-CN" b="1"/>
              <a:t>10-32</a:t>
            </a:r>
            <a:r>
              <a:rPr lang="zh-CN" altLang="zh-CN" b="1"/>
              <a:t>】</a:t>
            </a:r>
            <a:r>
              <a:rPr lang="zh-CN" altLang="zh-CN"/>
              <a:t>：</a:t>
            </a:r>
            <a:r>
              <a:rPr lang="zh-CN" altLang="en-US"/>
              <a:t>调用</a:t>
            </a:r>
            <a:r>
              <a:rPr lang="zh-CN" altLang="zh-CN"/>
              <a:t>名为</a:t>
            </a:r>
            <a:r>
              <a:rPr lang="en-US" altLang="zh-CN"/>
              <a:t>welcome</a:t>
            </a:r>
            <a:r>
              <a:rPr lang="zh-CN" altLang="zh-CN"/>
              <a:t>的函数并将参数设置为“</a:t>
            </a:r>
            <a:r>
              <a:rPr lang="en-US" altLang="zh-CN"/>
              <a:t>20190103</a:t>
            </a:r>
            <a:r>
              <a:rPr lang="zh-CN" altLang="zh-CN"/>
              <a:t>”：</a:t>
            </a:r>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3026791" cy="523220"/>
          </a:xfrm>
          <a:prstGeom prst="rect">
            <a:avLst/>
          </a:prstGeom>
          <a:noFill/>
        </p:spPr>
        <p:txBody>
          <a:bodyPr wrap="none" rtlCol="0">
            <a:spAutoFit/>
            <a:scene3d>
              <a:camera prst="orthographicFront"/>
              <a:lightRig rig="threePt" dir="t"/>
            </a:scene3d>
            <a:sp3d contourW="12700"/>
          </a:bodyPr>
          <a:lstStyle/>
          <a:p>
            <a:pPr lvl="0">
              <a:defRPr/>
            </a:pPr>
            <a:r>
              <a:rPr lang="en-US" altLang="zh-CN" sz="2800" b="1">
                <a:solidFill>
                  <a:srgbClr val="228EB0"/>
                </a:solidFill>
                <a:latin typeface="+mn-ea"/>
              </a:rPr>
              <a:t>2 </a:t>
            </a:r>
            <a:r>
              <a:rPr lang="zh-CN" altLang="en-US" sz="2800" b="1">
                <a:solidFill>
                  <a:srgbClr val="228EB0"/>
                </a:solidFill>
                <a:latin typeface="+mn-ea"/>
              </a:rPr>
              <a:t>用户自定义函数</a:t>
            </a:r>
            <a:endParaRPr lang="zh-CN" altLang="en-US" sz="2800" b="1" dirty="0">
              <a:solidFill>
                <a:srgbClr val="228EB0"/>
              </a:solidFill>
              <a:latin typeface="+mn-ea"/>
            </a:endParaRPr>
          </a:p>
        </p:txBody>
      </p:sp>
      <p:pic>
        <p:nvPicPr>
          <p:cNvPr id="3" name="图片 2">
            <a:extLst>
              <a:ext uri="{FF2B5EF4-FFF2-40B4-BE49-F238E27FC236}">
                <a16:creationId xmlns:a16="http://schemas.microsoft.com/office/drawing/2014/main" id="{72B2297A-17BE-4110-9AFA-233052395533}"/>
              </a:ext>
            </a:extLst>
          </p:cNvPr>
          <p:cNvPicPr>
            <a:picLocks noChangeAspect="1"/>
          </p:cNvPicPr>
          <p:nvPr/>
        </p:nvPicPr>
        <p:blipFill>
          <a:blip r:embed="rId3"/>
          <a:stretch>
            <a:fillRect/>
          </a:stretch>
        </p:blipFill>
        <p:spPr>
          <a:xfrm>
            <a:off x="2974642" y="2778232"/>
            <a:ext cx="6344441" cy="649966"/>
          </a:xfrm>
          <a:prstGeom prst="rect">
            <a:avLst/>
          </a:prstGeom>
        </p:spPr>
      </p:pic>
      <p:pic>
        <p:nvPicPr>
          <p:cNvPr id="4" name="图片 3">
            <a:extLst>
              <a:ext uri="{FF2B5EF4-FFF2-40B4-BE49-F238E27FC236}">
                <a16:creationId xmlns:a16="http://schemas.microsoft.com/office/drawing/2014/main" id="{A6BE0EEF-85FA-4939-B877-4C96328C1858}"/>
              </a:ext>
            </a:extLst>
          </p:cNvPr>
          <p:cNvPicPr>
            <a:picLocks noChangeAspect="1"/>
          </p:cNvPicPr>
          <p:nvPr/>
        </p:nvPicPr>
        <p:blipFill>
          <a:blip r:embed="rId4"/>
          <a:stretch>
            <a:fillRect/>
          </a:stretch>
        </p:blipFill>
        <p:spPr>
          <a:xfrm>
            <a:off x="4186931" y="3767278"/>
            <a:ext cx="3919863" cy="646968"/>
          </a:xfrm>
          <a:prstGeom prst="rect">
            <a:avLst/>
          </a:prstGeom>
        </p:spPr>
      </p:pic>
    </p:spTree>
    <p:extLst>
      <p:ext uri="{BB962C8B-B14F-4D97-AF65-F5344CB8AC3E}">
        <p14:creationId xmlns:p14="http://schemas.microsoft.com/office/powerpoint/2010/main" val="189945440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ipe(left)">
                                      <p:cBhvr>
                                        <p:cTn id="21" dur="500"/>
                                        <p:tgtEl>
                                          <p:spTgt spid="3"/>
                                        </p:tgtEl>
                                      </p:cBhvr>
                                    </p:animEffect>
                                  </p:childTnLst>
                                </p:cTn>
                              </p:par>
                            </p:childTnLst>
                          </p:cTn>
                        </p:par>
                        <p:par>
                          <p:cTn id="22" fill="hold">
                            <p:stCondLst>
                              <p:cond delay="2500"/>
                            </p:stCondLst>
                            <p:childTnLst>
                              <p:par>
                                <p:cTn id="23" presetID="22" presetClass="entr" presetSubtype="8"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left)">
                                      <p:cBhvr>
                                        <p:cTn id="2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2" grpId="0"/>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3026791"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a:solidFill>
                  <a:srgbClr val="228EB0"/>
                </a:solidFill>
                <a:latin typeface="+mn-ea"/>
              </a:rPr>
              <a:t>2 </a:t>
            </a:r>
            <a:r>
              <a:rPr lang="zh-CN" altLang="en-US" sz="2800" b="1">
                <a:solidFill>
                  <a:srgbClr val="228EB0"/>
                </a:solidFill>
                <a:latin typeface="+mn-ea"/>
              </a:rPr>
              <a:t>用户自定义函数</a:t>
            </a:r>
            <a:endParaRPr lang="zh-CN" altLang="en-US" sz="2800" b="1" dirty="0">
              <a:solidFill>
                <a:srgbClr val="228EB0"/>
              </a:solidFill>
              <a:latin typeface="+mn-ea"/>
            </a:endParaRPr>
          </a:p>
        </p:txBody>
      </p:sp>
      <p:sp>
        <p:nvSpPr>
          <p:cNvPr id="9" name="矩形 8">
            <a:extLst>
              <a:ext uri="{FF2B5EF4-FFF2-40B4-BE49-F238E27FC236}">
                <a16:creationId xmlns:a16="http://schemas.microsoft.com/office/drawing/2014/main" id="{D4D5723D-AF9F-457A-8DA9-847974E45E6D}"/>
              </a:ext>
            </a:extLst>
          </p:cNvPr>
          <p:cNvSpPr/>
          <p:nvPr/>
        </p:nvSpPr>
        <p:spPr>
          <a:xfrm>
            <a:off x="911214" y="1668612"/>
            <a:ext cx="10369571" cy="874407"/>
          </a:xfrm>
          <a:prstGeom prst="rect">
            <a:avLst/>
          </a:prstGeom>
        </p:spPr>
        <p:txBody>
          <a:bodyPr wrap="square">
            <a:spAutoFit/>
            <a:scene3d>
              <a:camera prst="orthographicFront"/>
              <a:lightRig rig="threePt" dir="t"/>
            </a:scene3d>
            <a:sp3d contourW="12700"/>
          </a:bodyPr>
          <a:lstStyle/>
          <a:p>
            <a:pPr>
              <a:lnSpc>
                <a:spcPct val="150000"/>
              </a:lnSpc>
            </a:pPr>
            <a:r>
              <a:rPr lang="zh-CN" altLang="zh-CN" b="1"/>
              <a:t>（</a:t>
            </a:r>
            <a:r>
              <a:rPr lang="en-US" altLang="zh-CN" b="1"/>
              <a:t>4</a:t>
            </a:r>
            <a:r>
              <a:rPr lang="zh-CN" altLang="zh-CN" b="1"/>
              <a:t>）</a:t>
            </a:r>
            <a:r>
              <a:rPr lang="zh-CN" altLang="en-US" b="1"/>
              <a:t>删除</a:t>
            </a:r>
            <a:r>
              <a:rPr lang="zh-CN" altLang="zh-CN" b="1"/>
              <a:t>用户自定义函数</a:t>
            </a:r>
            <a:endParaRPr lang="zh-CN" altLang="zh-CN"/>
          </a:p>
          <a:p>
            <a:pPr marL="539750" algn="just">
              <a:lnSpc>
                <a:spcPct val="150000"/>
              </a:lnSpc>
            </a:pPr>
            <a:r>
              <a:rPr lang="zh-CN" altLang="zh-CN"/>
              <a:t>当用户不再需要某个</a:t>
            </a:r>
            <a:r>
              <a:rPr lang="zh-CN" altLang="en-US"/>
              <a:t>用户自定义</a:t>
            </a:r>
            <a:r>
              <a:rPr lang="zh-CN" altLang="zh-CN"/>
              <a:t>函数时，可以将函数删除。基本语法格式为：</a:t>
            </a:r>
          </a:p>
        </p:txBody>
      </p:sp>
      <p:sp>
        <p:nvSpPr>
          <p:cNvPr id="10" name="矩形 9">
            <a:extLst>
              <a:ext uri="{FF2B5EF4-FFF2-40B4-BE49-F238E27FC236}">
                <a16:creationId xmlns:a16="http://schemas.microsoft.com/office/drawing/2014/main" id="{5BA5CECF-97D6-49B5-9462-2CA665074650}"/>
              </a:ext>
            </a:extLst>
          </p:cNvPr>
          <p:cNvSpPr/>
          <p:nvPr/>
        </p:nvSpPr>
        <p:spPr>
          <a:xfrm>
            <a:off x="2344207" y="2943743"/>
            <a:ext cx="7503582" cy="497325"/>
          </a:xfrm>
          <a:prstGeom prst="rect">
            <a:avLst/>
          </a:prstGeom>
          <a:solidFill>
            <a:schemeClr val="accent1">
              <a:lumMod val="20000"/>
              <a:lumOff val="80000"/>
            </a:schemeClr>
          </a:solidFill>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r>
              <a:rPr lang="en-US" altLang="zh-CN" sz="1600" b="1"/>
              <a:t>DROP FUNCTION [IF EXISTS] &lt;</a:t>
            </a:r>
            <a:r>
              <a:rPr lang="zh-CN" altLang="zh-CN" sz="1600" b="1"/>
              <a:t>函数名</a:t>
            </a:r>
            <a:r>
              <a:rPr lang="en-US" altLang="zh-CN" sz="1600" b="1"/>
              <a:t>&gt;;</a:t>
            </a:r>
            <a:endParaRPr lang="zh-CN" altLang="zh-CN" sz="1600" b="1"/>
          </a:p>
        </p:txBody>
      </p:sp>
      <p:sp>
        <p:nvSpPr>
          <p:cNvPr id="12" name="矩形 11">
            <a:extLst>
              <a:ext uri="{FF2B5EF4-FFF2-40B4-BE49-F238E27FC236}">
                <a16:creationId xmlns:a16="http://schemas.microsoft.com/office/drawing/2014/main" id="{3C1E9583-FCE8-46C9-A5A9-5249A4FBB243}"/>
              </a:ext>
            </a:extLst>
          </p:cNvPr>
          <p:cNvSpPr/>
          <p:nvPr/>
        </p:nvSpPr>
        <p:spPr>
          <a:xfrm>
            <a:off x="911213" y="3936197"/>
            <a:ext cx="10369571" cy="1289456"/>
          </a:xfrm>
          <a:prstGeom prst="rect">
            <a:avLst/>
          </a:prstGeom>
        </p:spPr>
        <p:txBody>
          <a:bodyPr wrap="square">
            <a:spAutoFit/>
            <a:scene3d>
              <a:camera prst="orthographicFront"/>
              <a:lightRig rig="threePt" dir="t"/>
            </a:scene3d>
            <a:sp3d contourW="12700"/>
          </a:bodyPr>
          <a:lstStyle/>
          <a:p>
            <a:pPr marL="285750" lvl="0" indent="-285750">
              <a:lnSpc>
                <a:spcPct val="150000"/>
              </a:lnSpc>
              <a:buFont typeface="Arial" panose="020B0604020202020204" pitchFamily="34" charset="0"/>
              <a:buChar char="•"/>
            </a:pPr>
            <a:r>
              <a:rPr lang="en-US" altLang="zh-CN" b="1"/>
              <a:t>[IF EXISTS]</a:t>
            </a:r>
            <a:r>
              <a:rPr lang="zh-CN" altLang="zh-CN" b="1"/>
              <a:t>：</a:t>
            </a:r>
            <a:r>
              <a:rPr lang="zh-CN" altLang="zh-CN"/>
              <a:t>在删除函数之前进行判断，只有该函数存在时才能执行删除操作。此选项可以用来避免由于被删除的函数不存在而导致的错误。</a:t>
            </a:r>
          </a:p>
          <a:p>
            <a:pPr marL="285750" indent="-285750">
              <a:lnSpc>
                <a:spcPct val="150000"/>
              </a:lnSpc>
              <a:buFont typeface="Arial" panose="020B0604020202020204" pitchFamily="34" charset="0"/>
              <a:buChar char="•"/>
            </a:pPr>
            <a:r>
              <a:rPr lang="en-US" altLang="zh-CN" b="1"/>
              <a:t>&lt;</a:t>
            </a:r>
            <a:r>
              <a:rPr lang="zh-CN" altLang="zh-CN" b="1"/>
              <a:t>函数名</a:t>
            </a:r>
            <a:r>
              <a:rPr lang="en-US" altLang="zh-CN" b="1"/>
              <a:t>&gt;</a:t>
            </a:r>
            <a:r>
              <a:rPr lang="zh-CN" altLang="zh-CN" b="1"/>
              <a:t>：</a:t>
            </a:r>
            <a:r>
              <a:rPr lang="zh-CN" altLang="zh-CN"/>
              <a:t>要删除的函数的函数名。</a:t>
            </a:r>
          </a:p>
        </p:txBody>
      </p:sp>
    </p:spTree>
    <p:extLst>
      <p:ext uri="{BB962C8B-B14F-4D97-AF65-F5344CB8AC3E}">
        <p14:creationId xmlns:p14="http://schemas.microsoft.com/office/powerpoint/2010/main" val="4788653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up)">
                                      <p:cBhvr>
                                        <p:cTn id="17" dur="500"/>
                                        <p:tgtEl>
                                          <p:spTgt spid="9"/>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left)">
                                      <p:cBhvr>
                                        <p:cTn id="21" dur="500"/>
                                        <p:tgtEl>
                                          <p:spTgt spid="10"/>
                                        </p:tgtEl>
                                      </p:cBhvr>
                                    </p:animEffect>
                                  </p:childTnLst>
                                </p:cTn>
                              </p:par>
                            </p:childTnLst>
                          </p:cTn>
                        </p:par>
                        <p:par>
                          <p:cTn id="22" fill="hold">
                            <p:stCondLst>
                              <p:cond delay="2500"/>
                            </p:stCondLst>
                            <p:childTnLst>
                              <p:par>
                                <p:cTn id="23" presetID="22" presetClass="entr" presetSubtype="1"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up)">
                                      <p:cBhvr>
                                        <p:cTn id="2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9" grpId="0"/>
      <p:bldP spid="10" grpId="0" animBg="1"/>
      <p:bldP spid="12"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BCE2F27-1948-4AAF-B7D2-B7B4F23C2784}"/>
              </a:ext>
            </a:extLst>
          </p:cNvPr>
          <p:cNvSpPr/>
          <p:nvPr/>
        </p:nvSpPr>
        <p:spPr>
          <a:xfrm>
            <a:off x="911214" y="1826190"/>
            <a:ext cx="10369571" cy="458459"/>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a:t>【实例</a:t>
            </a:r>
            <a:r>
              <a:rPr lang="en-US" altLang="zh-CN" b="1"/>
              <a:t>10-33</a:t>
            </a:r>
            <a:r>
              <a:rPr lang="zh-CN" altLang="zh-CN" b="1"/>
              <a:t>】</a:t>
            </a:r>
            <a:r>
              <a:rPr lang="zh-CN" altLang="zh-CN"/>
              <a:t>：删除名为</a:t>
            </a:r>
            <a:r>
              <a:rPr lang="en-US" altLang="zh-CN">
                <a:effectLst>
                  <a:outerShdw blurRad="50800" dist="50800" dir="5400000" sx="1000" sy="1000" algn="ctr">
                    <a:srgbClr val="000000"/>
                  </a:outerShdw>
                </a:effectLst>
              </a:rPr>
              <a:t>welcome</a:t>
            </a:r>
            <a:r>
              <a:rPr lang="zh-CN" altLang="zh-CN"/>
              <a:t>的函数：</a:t>
            </a:r>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3026791" cy="523220"/>
          </a:xfrm>
          <a:prstGeom prst="rect">
            <a:avLst/>
          </a:prstGeom>
          <a:noFill/>
        </p:spPr>
        <p:txBody>
          <a:bodyPr wrap="none" rtlCol="0">
            <a:spAutoFit/>
            <a:scene3d>
              <a:camera prst="orthographicFront"/>
              <a:lightRig rig="threePt" dir="t"/>
            </a:scene3d>
            <a:sp3d contourW="12700"/>
          </a:bodyPr>
          <a:lstStyle/>
          <a:p>
            <a:pPr lvl="0">
              <a:defRPr/>
            </a:pPr>
            <a:r>
              <a:rPr lang="en-US" altLang="zh-CN" sz="2800" b="1">
                <a:solidFill>
                  <a:srgbClr val="228EB0"/>
                </a:solidFill>
                <a:latin typeface="+mn-ea"/>
              </a:rPr>
              <a:t>2 </a:t>
            </a:r>
            <a:r>
              <a:rPr lang="zh-CN" altLang="en-US" sz="2800" b="1">
                <a:solidFill>
                  <a:srgbClr val="228EB0"/>
                </a:solidFill>
                <a:latin typeface="+mn-ea"/>
              </a:rPr>
              <a:t>用户自定义函数</a:t>
            </a:r>
            <a:endParaRPr lang="zh-CN" altLang="en-US" sz="2800" b="1" dirty="0">
              <a:solidFill>
                <a:srgbClr val="228EB0"/>
              </a:solidFill>
              <a:latin typeface="+mn-ea"/>
            </a:endParaRPr>
          </a:p>
        </p:txBody>
      </p:sp>
      <p:pic>
        <p:nvPicPr>
          <p:cNvPr id="5" name="图片 4">
            <a:extLst>
              <a:ext uri="{FF2B5EF4-FFF2-40B4-BE49-F238E27FC236}">
                <a16:creationId xmlns:a16="http://schemas.microsoft.com/office/drawing/2014/main" id="{7DC5C600-628E-44F5-9E04-D3B0075077AC}"/>
              </a:ext>
            </a:extLst>
          </p:cNvPr>
          <p:cNvPicPr>
            <a:picLocks noChangeAspect="1"/>
          </p:cNvPicPr>
          <p:nvPr/>
        </p:nvPicPr>
        <p:blipFill>
          <a:blip r:embed="rId3"/>
          <a:stretch>
            <a:fillRect/>
          </a:stretch>
        </p:blipFill>
        <p:spPr>
          <a:xfrm>
            <a:off x="4072189" y="2853384"/>
            <a:ext cx="4047619" cy="657143"/>
          </a:xfrm>
          <a:prstGeom prst="rect">
            <a:avLst/>
          </a:prstGeom>
        </p:spPr>
      </p:pic>
      <p:sp>
        <p:nvSpPr>
          <p:cNvPr id="12" name="矩形 11">
            <a:extLst>
              <a:ext uri="{FF2B5EF4-FFF2-40B4-BE49-F238E27FC236}">
                <a16:creationId xmlns:a16="http://schemas.microsoft.com/office/drawing/2014/main" id="{AAC04997-85EE-43D0-B63B-F69E4307940B}"/>
              </a:ext>
            </a:extLst>
          </p:cNvPr>
          <p:cNvSpPr/>
          <p:nvPr/>
        </p:nvSpPr>
        <p:spPr>
          <a:xfrm>
            <a:off x="1055688" y="4079262"/>
            <a:ext cx="10369571" cy="369332"/>
          </a:xfrm>
          <a:prstGeom prst="rect">
            <a:avLst/>
          </a:prstGeom>
        </p:spPr>
        <p:txBody>
          <a:bodyPr wrap="square">
            <a:spAutoFit/>
            <a:scene3d>
              <a:camera prst="orthographicFront"/>
              <a:lightRig rig="threePt" dir="t"/>
            </a:scene3d>
            <a:sp3d contourW="12700"/>
          </a:bodyPr>
          <a:lstStyle/>
          <a:p>
            <a:r>
              <a:rPr lang="zh-CN" altLang="en-US" dirty="0"/>
              <a:t>函数成功删除之后，除了语句执行成功的提示之外，也同样</a:t>
            </a:r>
            <a:r>
              <a:rPr lang="zh-CN" altLang="zh-CN" dirty="0"/>
              <a:t>不会有任何</a:t>
            </a:r>
            <a:r>
              <a:rPr lang="zh-CN" altLang="en-US" dirty="0"/>
              <a:t>返回数据</a:t>
            </a:r>
            <a:r>
              <a:rPr lang="zh-CN" altLang="zh-CN" dirty="0"/>
              <a:t>显示。</a:t>
            </a:r>
          </a:p>
        </p:txBody>
      </p:sp>
    </p:spTree>
    <p:extLst>
      <p:ext uri="{BB962C8B-B14F-4D97-AF65-F5344CB8AC3E}">
        <p14:creationId xmlns:p14="http://schemas.microsoft.com/office/powerpoint/2010/main" val="81077435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left)">
                                      <p:cBhvr>
                                        <p:cTn id="21" dur="500"/>
                                        <p:tgtEl>
                                          <p:spTgt spid="5"/>
                                        </p:tgtEl>
                                      </p:cBhvr>
                                    </p:animEffect>
                                  </p:childTnLst>
                                </p:cTn>
                              </p:par>
                            </p:childTnLst>
                          </p:cTn>
                        </p:par>
                        <p:par>
                          <p:cTn id="22" fill="hold">
                            <p:stCondLst>
                              <p:cond delay="2500"/>
                            </p:stCondLst>
                            <p:childTnLst>
                              <p:par>
                                <p:cTn id="23" presetID="22" presetClass="entr" presetSubtype="1"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up)">
                                      <p:cBhvr>
                                        <p:cTn id="2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2" grpId="0"/>
      <p:bldP spid="12" grpId="0"/>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3770343" y="2279193"/>
            <a:ext cx="889000" cy="889000"/>
            <a:chOff x="10275888" y="1968952"/>
            <a:chExt cx="889000" cy="889000"/>
          </a:xfrm>
        </p:grpSpPr>
        <p:sp>
          <p:nvSpPr>
            <p:cNvPr id="11" name="椭圆 10"/>
            <p:cNvSpPr/>
            <p:nvPr/>
          </p:nvSpPr>
          <p:spPr>
            <a:xfrm>
              <a:off x="10275888" y="1968952"/>
              <a:ext cx="889000" cy="889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10400428" y="2123009"/>
              <a:ext cx="639919" cy="584775"/>
            </a:xfrm>
            <a:prstGeom prst="rect">
              <a:avLst/>
            </a:prstGeom>
            <a:noFill/>
          </p:spPr>
          <p:txBody>
            <a:bodyPr wrap="none" rtlCol="0">
              <a:spAutoFit/>
              <a:scene3d>
                <a:camera prst="orthographicFront"/>
                <a:lightRig rig="threePt" dir="t"/>
              </a:scene3d>
              <a:sp3d contourW="12700"/>
            </a:bodyPr>
            <a:lstStyle/>
            <a:p>
              <a:pPr algn="ctr"/>
              <a:r>
                <a:rPr lang="en-US" altLang="zh-CN" sz="3200" b="1">
                  <a:solidFill>
                    <a:schemeClr val="bg1"/>
                  </a:solidFill>
                </a:rPr>
                <a:t>04</a:t>
              </a:r>
              <a:endParaRPr lang="zh-CN" altLang="en-US" sz="3200" b="1" dirty="0">
                <a:solidFill>
                  <a:schemeClr val="bg1"/>
                </a:solidFill>
              </a:endParaRPr>
            </a:p>
          </p:txBody>
        </p:sp>
      </p:grpSp>
      <p:grpSp>
        <p:nvGrpSpPr>
          <p:cNvPr id="21" name="组合 20"/>
          <p:cNvGrpSpPr/>
          <p:nvPr/>
        </p:nvGrpSpPr>
        <p:grpSpPr>
          <a:xfrm>
            <a:off x="2813604" y="3470569"/>
            <a:ext cx="2802477" cy="673196"/>
            <a:chOff x="8358097" y="3196524"/>
            <a:chExt cx="2802477" cy="1128019"/>
          </a:xfrm>
        </p:grpSpPr>
        <p:sp>
          <p:nvSpPr>
            <p:cNvPr id="14" name="文本框 13"/>
            <p:cNvSpPr txBox="1"/>
            <p:nvPr/>
          </p:nvSpPr>
          <p:spPr>
            <a:xfrm>
              <a:off x="8358097" y="3196524"/>
              <a:ext cx="2802475" cy="876717"/>
            </a:xfrm>
            <a:prstGeom prst="rect">
              <a:avLst/>
            </a:prstGeom>
            <a:noFill/>
          </p:spPr>
          <p:txBody>
            <a:bodyPr wrap="square" rtlCol="0">
              <a:spAutoFit/>
              <a:scene3d>
                <a:camera prst="orthographicFront"/>
                <a:lightRig rig="threePt" dir="t"/>
              </a:scene3d>
              <a:sp3d contourW="12700"/>
            </a:bodyPr>
            <a:lstStyle/>
            <a:p>
              <a:pPr algn="ctr"/>
              <a:r>
                <a:rPr lang="zh-CN" altLang="en-US" sz="2800"/>
                <a:t>存储过程</a:t>
              </a:r>
              <a:endParaRPr lang="zh-CN" altLang="en-US" sz="2800" dirty="0"/>
            </a:p>
          </p:txBody>
        </p:sp>
        <p:cxnSp>
          <p:nvCxnSpPr>
            <p:cNvPr id="18" name="直接连接符 17"/>
            <p:cNvCxnSpPr/>
            <p:nvPr/>
          </p:nvCxnSpPr>
          <p:spPr>
            <a:xfrm>
              <a:off x="8358098" y="4324543"/>
              <a:ext cx="2802476"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7" name="淘宝网Chenying0907出品 163"/>
          <p:cNvCxnSpPr>
            <a:cxnSpLocks/>
            <a:stCxn id="27" idx="4"/>
            <a:endCxn id="51" idx="0"/>
          </p:cNvCxnSpPr>
          <p:nvPr/>
        </p:nvCxnSpPr>
        <p:spPr>
          <a:xfrm>
            <a:off x="6931828" y="1693197"/>
            <a:ext cx="12980" cy="3191508"/>
          </a:xfrm>
          <a:prstGeom prst="line">
            <a:avLst/>
          </a:prstGeom>
          <a:noFill/>
          <a:ln w="6350" cap="flat" cmpd="sng" algn="ctr">
            <a:solidFill>
              <a:sysClr val="windowText" lastClr="000000">
                <a:lumMod val="65000"/>
                <a:lumOff val="35000"/>
              </a:sysClr>
            </a:solidFill>
            <a:prstDash val="solid"/>
            <a:miter lim="800000"/>
          </a:ln>
          <a:effectLst/>
        </p:spPr>
      </p:cxnSp>
      <p:grpSp>
        <p:nvGrpSpPr>
          <p:cNvPr id="25" name="淘宝网Chenying0907出品 95"/>
          <p:cNvGrpSpPr/>
          <p:nvPr/>
        </p:nvGrpSpPr>
        <p:grpSpPr>
          <a:xfrm>
            <a:off x="6858863" y="1539381"/>
            <a:ext cx="216591" cy="266829"/>
            <a:chOff x="7501951" y="2927402"/>
            <a:chExt cx="2190437" cy="2880512"/>
          </a:xfrm>
          <a:solidFill>
            <a:sysClr val="windowText" lastClr="000000">
              <a:lumMod val="50000"/>
              <a:lumOff val="50000"/>
            </a:sysClr>
          </a:solidFill>
          <a:effectLst/>
        </p:grpSpPr>
        <p:sp>
          <p:nvSpPr>
            <p:cNvPr id="26" name="淘宝网Chenying0907出品 50"/>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w="12700" cap="flat" cmpd="sng" algn="ctr">
              <a:noFill/>
              <a:prstDash val="solid"/>
              <a:miter lim="800000"/>
            </a:ln>
            <a:effectLst>
              <a:softEdge rad="4318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27" name="淘宝网Chenying0907出品 97"/>
            <p:cNvSpPr/>
            <p:nvPr/>
          </p:nvSpPr>
          <p:spPr>
            <a:xfrm>
              <a:off x="7567586" y="3243360"/>
              <a:ext cx="1344545" cy="1344539"/>
            </a:xfrm>
            <a:prstGeom prst="ellipse">
              <a:avLst/>
            </a:prstGeom>
            <a:grpFill/>
            <a:ln w="12700" cap="flat" cmpd="sng" algn="ctr">
              <a:noFill/>
              <a:prstDash val="solid"/>
              <a:miter lim="800000"/>
            </a:ln>
            <a:effectLst>
              <a:outerShdw blurRad="177800" dist="139700" dir="2700000" algn="tl" rotWithShape="0">
                <a:srgbClr val="494949">
                  <a:alpha val="4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grpSp>
      <p:sp>
        <p:nvSpPr>
          <p:cNvPr id="43" name="淘宝网Chenying0907出品 1"/>
          <p:cNvSpPr/>
          <p:nvPr/>
        </p:nvSpPr>
        <p:spPr>
          <a:xfrm>
            <a:off x="7256248" y="1450456"/>
            <a:ext cx="1569660" cy="369332"/>
          </a:xfrm>
          <a:prstGeom prst="rect">
            <a:avLst/>
          </a:prstGeom>
        </p:spPr>
        <p:txBody>
          <a:bodyPr wrap="none">
            <a:spAutoFit/>
          </a:bodyPr>
          <a:lstStyle/>
          <a:p>
            <a:r>
              <a:rPr lang="zh-CN" altLang="en-US">
                <a:solidFill>
                  <a:prstClr val="black">
                    <a:lumMod val="75000"/>
                    <a:lumOff val="25000"/>
                  </a:prstClr>
                </a:solidFill>
                <a:latin typeface="微软雅黑" panose="020B0503020204020204" pitchFamily="34" charset="-122"/>
                <a:ea typeface="微软雅黑" panose="020B0503020204020204" pitchFamily="34" charset="-122"/>
              </a:rPr>
              <a:t>存储过程简介</a:t>
            </a:r>
            <a:endParaRPr lang="zh-CN" altLang="zh-CN"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28" name="淘宝网Chenying0907出品 95">
            <a:extLst>
              <a:ext uri="{FF2B5EF4-FFF2-40B4-BE49-F238E27FC236}">
                <a16:creationId xmlns:a16="http://schemas.microsoft.com/office/drawing/2014/main" id="{EF6A3709-5AE9-4B33-9C7F-7604B362798F}"/>
              </a:ext>
            </a:extLst>
          </p:cNvPr>
          <p:cNvGrpSpPr/>
          <p:nvPr/>
        </p:nvGrpSpPr>
        <p:grpSpPr>
          <a:xfrm>
            <a:off x="6858863" y="2093453"/>
            <a:ext cx="216591" cy="266829"/>
            <a:chOff x="7501951" y="2927402"/>
            <a:chExt cx="2190437" cy="2880512"/>
          </a:xfrm>
          <a:solidFill>
            <a:sysClr val="windowText" lastClr="000000">
              <a:lumMod val="50000"/>
              <a:lumOff val="50000"/>
            </a:sysClr>
          </a:solidFill>
          <a:effectLst/>
        </p:grpSpPr>
        <p:sp>
          <p:nvSpPr>
            <p:cNvPr id="29" name="淘宝网Chenying0907出品 50">
              <a:extLst>
                <a:ext uri="{FF2B5EF4-FFF2-40B4-BE49-F238E27FC236}">
                  <a16:creationId xmlns:a16="http://schemas.microsoft.com/office/drawing/2014/main" id="{566AFC72-A54E-4CA8-B657-7425A77F7298}"/>
                </a:ext>
              </a:extLst>
            </p:cNvPr>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w="12700" cap="flat" cmpd="sng" algn="ctr">
              <a:noFill/>
              <a:prstDash val="solid"/>
              <a:miter lim="800000"/>
            </a:ln>
            <a:effectLst>
              <a:softEdge rad="4318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30" name="淘宝网Chenying0907出品 97">
              <a:extLst>
                <a:ext uri="{FF2B5EF4-FFF2-40B4-BE49-F238E27FC236}">
                  <a16:creationId xmlns:a16="http://schemas.microsoft.com/office/drawing/2014/main" id="{FD064F24-5C16-474E-863A-B98F776AEA39}"/>
                </a:ext>
              </a:extLst>
            </p:cNvPr>
            <p:cNvSpPr/>
            <p:nvPr/>
          </p:nvSpPr>
          <p:spPr>
            <a:xfrm>
              <a:off x="7567586" y="3243360"/>
              <a:ext cx="1344545" cy="1344539"/>
            </a:xfrm>
            <a:prstGeom prst="ellipse">
              <a:avLst/>
            </a:prstGeom>
            <a:grpFill/>
            <a:ln w="12700" cap="flat" cmpd="sng" algn="ctr">
              <a:noFill/>
              <a:prstDash val="solid"/>
              <a:miter lim="800000"/>
            </a:ln>
            <a:effectLst>
              <a:outerShdw blurRad="177800" dist="139700" dir="2700000" algn="tl" rotWithShape="0">
                <a:srgbClr val="494949">
                  <a:alpha val="4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grpSp>
      <p:sp>
        <p:nvSpPr>
          <p:cNvPr id="31" name="淘宝网Chenying0907出品 1">
            <a:extLst>
              <a:ext uri="{FF2B5EF4-FFF2-40B4-BE49-F238E27FC236}">
                <a16:creationId xmlns:a16="http://schemas.microsoft.com/office/drawing/2014/main" id="{8F09FF2F-06F7-429C-9C6D-88D4C86CD5B5}"/>
              </a:ext>
            </a:extLst>
          </p:cNvPr>
          <p:cNvSpPr/>
          <p:nvPr/>
        </p:nvSpPr>
        <p:spPr>
          <a:xfrm>
            <a:off x="7256248" y="2004528"/>
            <a:ext cx="1569660" cy="369332"/>
          </a:xfrm>
          <a:prstGeom prst="rect">
            <a:avLst/>
          </a:prstGeom>
        </p:spPr>
        <p:txBody>
          <a:bodyPr wrap="none">
            <a:spAutoFit/>
          </a:bodyPr>
          <a:lstStyle/>
          <a:p>
            <a:r>
              <a:rPr lang="zh-CN" altLang="en-US">
                <a:solidFill>
                  <a:prstClr val="black">
                    <a:lumMod val="75000"/>
                    <a:lumOff val="25000"/>
                  </a:prstClr>
                </a:solidFill>
                <a:latin typeface="微软雅黑" panose="020B0503020204020204" pitchFamily="34" charset="-122"/>
                <a:ea typeface="微软雅黑" panose="020B0503020204020204" pitchFamily="34" charset="-122"/>
              </a:rPr>
              <a:t>创建存储过程</a:t>
            </a:r>
            <a:endParaRPr lang="zh-CN" altLang="zh-CN"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32" name="淘宝网Chenying0907出品 95">
            <a:extLst>
              <a:ext uri="{FF2B5EF4-FFF2-40B4-BE49-F238E27FC236}">
                <a16:creationId xmlns:a16="http://schemas.microsoft.com/office/drawing/2014/main" id="{05161FDD-FFC1-4085-ADF5-A3B657944E2B}"/>
              </a:ext>
            </a:extLst>
          </p:cNvPr>
          <p:cNvGrpSpPr/>
          <p:nvPr/>
        </p:nvGrpSpPr>
        <p:grpSpPr>
          <a:xfrm>
            <a:off x="6865353" y="2645802"/>
            <a:ext cx="216591" cy="266829"/>
            <a:chOff x="7501951" y="2927402"/>
            <a:chExt cx="2190437" cy="2880512"/>
          </a:xfrm>
          <a:solidFill>
            <a:sysClr val="windowText" lastClr="000000">
              <a:lumMod val="50000"/>
              <a:lumOff val="50000"/>
            </a:sysClr>
          </a:solidFill>
          <a:effectLst/>
        </p:grpSpPr>
        <p:sp>
          <p:nvSpPr>
            <p:cNvPr id="33" name="淘宝网Chenying0907出品 50">
              <a:extLst>
                <a:ext uri="{FF2B5EF4-FFF2-40B4-BE49-F238E27FC236}">
                  <a16:creationId xmlns:a16="http://schemas.microsoft.com/office/drawing/2014/main" id="{D748156A-230F-46AF-8894-9A5143AA3D30}"/>
                </a:ext>
              </a:extLst>
            </p:cNvPr>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w="12700" cap="flat" cmpd="sng" algn="ctr">
              <a:noFill/>
              <a:prstDash val="solid"/>
              <a:miter lim="800000"/>
            </a:ln>
            <a:effectLst>
              <a:softEdge rad="4318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34" name="淘宝网Chenying0907出品 97">
              <a:extLst>
                <a:ext uri="{FF2B5EF4-FFF2-40B4-BE49-F238E27FC236}">
                  <a16:creationId xmlns:a16="http://schemas.microsoft.com/office/drawing/2014/main" id="{5B9F17F9-5239-49CF-9B6E-1D55DF100129}"/>
                </a:ext>
              </a:extLst>
            </p:cNvPr>
            <p:cNvSpPr/>
            <p:nvPr/>
          </p:nvSpPr>
          <p:spPr>
            <a:xfrm>
              <a:off x="7567586" y="3243360"/>
              <a:ext cx="1344545" cy="1344539"/>
            </a:xfrm>
            <a:prstGeom prst="ellipse">
              <a:avLst/>
            </a:prstGeom>
            <a:grpFill/>
            <a:ln w="12700" cap="flat" cmpd="sng" algn="ctr">
              <a:noFill/>
              <a:prstDash val="solid"/>
              <a:miter lim="800000"/>
            </a:ln>
            <a:effectLst>
              <a:outerShdw blurRad="177800" dist="139700" dir="2700000" algn="tl" rotWithShape="0">
                <a:srgbClr val="494949">
                  <a:alpha val="4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grpSp>
      <p:sp>
        <p:nvSpPr>
          <p:cNvPr id="35" name="淘宝网Chenying0907出品 1">
            <a:extLst>
              <a:ext uri="{FF2B5EF4-FFF2-40B4-BE49-F238E27FC236}">
                <a16:creationId xmlns:a16="http://schemas.microsoft.com/office/drawing/2014/main" id="{44A356B1-EA80-4798-AC78-470BAFDAF1A3}"/>
              </a:ext>
            </a:extLst>
          </p:cNvPr>
          <p:cNvSpPr/>
          <p:nvPr/>
        </p:nvSpPr>
        <p:spPr>
          <a:xfrm>
            <a:off x="7262738" y="2556877"/>
            <a:ext cx="1569660" cy="369332"/>
          </a:xfrm>
          <a:prstGeom prst="rect">
            <a:avLst/>
          </a:prstGeom>
        </p:spPr>
        <p:txBody>
          <a:bodyPr wrap="none">
            <a:spAutoFit/>
          </a:bodyPr>
          <a:lstStyle/>
          <a:p>
            <a:r>
              <a:rPr lang="zh-CN" altLang="en-US">
                <a:solidFill>
                  <a:prstClr val="black">
                    <a:lumMod val="75000"/>
                    <a:lumOff val="25000"/>
                  </a:prstClr>
                </a:solidFill>
                <a:latin typeface="微软雅黑" panose="020B0503020204020204" pitchFamily="34" charset="-122"/>
                <a:ea typeface="微软雅黑" panose="020B0503020204020204" pitchFamily="34" charset="-122"/>
              </a:rPr>
              <a:t>调用存储过程</a:t>
            </a:r>
            <a:endParaRPr lang="zh-CN" altLang="zh-CN"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36" name="淘宝网Chenying0907出品 95">
            <a:extLst>
              <a:ext uri="{FF2B5EF4-FFF2-40B4-BE49-F238E27FC236}">
                <a16:creationId xmlns:a16="http://schemas.microsoft.com/office/drawing/2014/main" id="{B8D53144-EA49-4DFC-805F-26414C75E401}"/>
              </a:ext>
            </a:extLst>
          </p:cNvPr>
          <p:cNvGrpSpPr/>
          <p:nvPr/>
        </p:nvGrpSpPr>
        <p:grpSpPr>
          <a:xfrm>
            <a:off x="6852373" y="3198151"/>
            <a:ext cx="216591" cy="266829"/>
            <a:chOff x="7501951" y="2927402"/>
            <a:chExt cx="2190437" cy="2880512"/>
          </a:xfrm>
          <a:solidFill>
            <a:sysClr val="windowText" lastClr="000000">
              <a:lumMod val="50000"/>
              <a:lumOff val="50000"/>
            </a:sysClr>
          </a:solidFill>
          <a:effectLst/>
        </p:grpSpPr>
        <p:sp>
          <p:nvSpPr>
            <p:cNvPr id="37" name="淘宝网Chenying0907出品 50">
              <a:extLst>
                <a:ext uri="{FF2B5EF4-FFF2-40B4-BE49-F238E27FC236}">
                  <a16:creationId xmlns:a16="http://schemas.microsoft.com/office/drawing/2014/main" id="{75DD1219-267B-4B92-99DE-0A6C4AD3B2F0}"/>
                </a:ext>
              </a:extLst>
            </p:cNvPr>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w="12700" cap="flat" cmpd="sng" algn="ctr">
              <a:noFill/>
              <a:prstDash val="solid"/>
              <a:miter lim="800000"/>
            </a:ln>
            <a:effectLst>
              <a:softEdge rad="4318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38" name="淘宝网Chenying0907出品 97">
              <a:extLst>
                <a:ext uri="{FF2B5EF4-FFF2-40B4-BE49-F238E27FC236}">
                  <a16:creationId xmlns:a16="http://schemas.microsoft.com/office/drawing/2014/main" id="{4F4D55F5-3EE9-4E93-AF27-9B8E05E69B58}"/>
                </a:ext>
              </a:extLst>
            </p:cNvPr>
            <p:cNvSpPr/>
            <p:nvPr/>
          </p:nvSpPr>
          <p:spPr>
            <a:xfrm>
              <a:off x="7567586" y="3243360"/>
              <a:ext cx="1344545" cy="1344539"/>
            </a:xfrm>
            <a:prstGeom prst="ellipse">
              <a:avLst/>
            </a:prstGeom>
            <a:grpFill/>
            <a:ln w="12700" cap="flat" cmpd="sng" algn="ctr">
              <a:noFill/>
              <a:prstDash val="solid"/>
              <a:miter lim="800000"/>
            </a:ln>
            <a:effectLst>
              <a:outerShdw blurRad="177800" dist="139700" dir="2700000" algn="tl" rotWithShape="0">
                <a:srgbClr val="494949">
                  <a:alpha val="4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grpSp>
      <p:sp>
        <p:nvSpPr>
          <p:cNvPr id="39" name="淘宝网Chenying0907出品 1">
            <a:extLst>
              <a:ext uri="{FF2B5EF4-FFF2-40B4-BE49-F238E27FC236}">
                <a16:creationId xmlns:a16="http://schemas.microsoft.com/office/drawing/2014/main" id="{AC886139-99CA-4155-88A0-68765760EADA}"/>
              </a:ext>
            </a:extLst>
          </p:cNvPr>
          <p:cNvSpPr/>
          <p:nvPr/>
        </p:nvSpPr>
        <p:spPr>
          <a:xfrm>
            <a:off x="7249758" y="3109226"/>
            <a:ext cx="1569660" cy="369332"/>
          </a:xfrm>
          <a:prstGeom prst="rect">
            <a:avLst/>
          </a:prstGeom>
        </p:spPr>
        <p:txBody>
          <a:bodyPr wrap="none">
            <a:spAutoFit/>
          </a:bodyPr>
          <a:lstStyle/>
          <a:p>
            <a:r>
              <a:rPr lang="zh-CN" altLang="en-US">
                <a:solidFill>
                  <a:prstClr val="black">
                    <a:lumMod val="75000"/>
                    <a:lumOff val="25000"/>
                  </a:prstClr>
                </a:solidFill>
                <a:latin typeface="微软雅黑" panose="020B0503020204020204" pitchFamily="34" charset="-122"/>
                <a:ea typeface="微软雅黑" panose="020B0503020204020204" pitchFamily="34" charset="-122"/>
              </a:rPr>
              <a:t>查看存储过程</a:t>
            </a:r>
            <a:endParaRPr lang="zh-CN" altLang="zh-CN"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40" name="淘宝网Chenying0907出品 95">
            <a:extLst>
              <a:ext uri="{FF2B5EF4-FFF2-40B4-BE49-F238E27FC236}">
                <a16:creationId xmlns:a16="http://schemas.microsoft.com/office/drawing/2014/main" id="{31E6F962-1634-44E7-8B16-4DDAEEA9945C}"/>
              </a:ext>
            </a:extLst>
          </p:cNvPr>
          <p:cNvGrpSpPr/>
          <p:nvPr/>
        </p:nvGrpSpPr>
        <p:grpSpPr>
          <a:xfrm>
            <a:off x="6852373" y="3752223"/>
            <a:ext cx="216591" cy="266829"/>
            <a:chOff x="7501951" y="2927402"/>
            <a:chExt cx="2190437" cy="2880512"/>
          </a:xfrm>
          <a:solidFill>
            <a:sysClr val="windowText" lastClr="000000">
              <a:lumMod val="50000"/>
              <a:lumOff val="50000"/>
            </a:sysClr>
          </a:solidFill>
          <a:effectLst/>
        </p:grpSpPr>
        <p:sp>
          <p:nvSpPr>
            <p:cNvPr id="41" name="淘宝网Chenying0907出品 50">
              <a:extLst>
                <a:ext uri="{FF2B5EF4-FFF2-40B4-BE49-F238E27FC236}">
                  <a16:creationId xmlns:a16="http://schemas.microsoft.com/office/drawing/2014/main" id="{55516F02-5626-4DAC-A666-D69F62B2EB92}"/>
                </a:ext>
              </a:extLst>
            </p:cNvPr>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w="12700" cap="flat" cmpd="sng" algn="ctr">
              <a:noFill/>
              <a:prstDash val="solid"/>
              <a:miter lim="800000"/>
            </a:ln>
            <a:effectLst>
              <a:softEdge rad="4318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42" name="淘宝网Chenying0907出品 97">
              <a:extLst>
                <a:ext uri="{FF2B5EF4-FFF2-40B4-BE49-F238E27FC236}">
                  <a16:creationId xmlns:a16="http://schemas.microsoft.com/office/drawing/2014/main" id="{4153B661-3A9B-47F3-A37D-BD73A1B7B2A9}"/>
                </a:ext>
              </a:extLst>
            </p:cNvPr>
            <p:cNvSpPr/>
            <p:nvPr/>
          </p:nvSpPr>
          <p:spPr>
            <a:xfrm>
              <a:off x="7567586" y="3243360"/>
              <a:ext cx="1344545" cy="1344539"/>
            </a:xfrm>
            <a:prstGeom prst="ellipse">
              <a:avLst/>
            </a:prstGeom>
            <a:grpFill/>
            <a:ln w="12700" cap="flat" cmpd="sng" algn="ctr">
              <a:noFill/>
              <a:prstDash val="solid"/>
              <a:miter lim="800000"/>
            </a:ln>
            <a:effectLst>
              <a:outerShdw blurRad="177800" dist="139700" dir="2700000" algn="tl" rotWithShape="0">
                <a:srgbClr val="494949">
                  <a:alpha val="4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grpSp>
      <p:sp>
        <p:nvSpPr>
          <p:cNvPr id="44" name="淘宝网Chenying0907出品 1">
            <a:extLst>
              <a:ext uri="{FF2B5EF4-FFF2-40B4-BE49-F238E27FC236}">
                <a16:creationId xmlns:a16="http://schemas.microsoft.com/office/drawing/2014/main" id="{BF666052-F215-4977-B15A-ED1E3876FE41}"/>
              </a:ext>
            </a:extLst>
          </p:cNvPr>
          <p:cNvSpPr/>
          <p:nvPr/>
        </p:nvSpPr>
        <p:spPr>
          <a:xfrm>
            <a:off x="7249758" y="3663298"/>
            <a:ext cx="1569660" cy="369332"/>
          </a:xfrm>
          <a:prstGeom prst="rect">
            <a:avLst/>
          </a:prstGeom>
        </p:spPr>
        <p:txBody>
          <a:bodyPr wrap="none">
            <a:spAutoFit/>
          </a:bodyPr>
          <a:lstStyle/>
          <a:p>
            <a:r>
              <a:rPr lang="zh-CN" altLang="en-US">
                <a:solidFill>
                  <a:prstClr val="black">
                    <a:lumMod val="75000"/>
                    <a:lumOff val="25000"/>
                  </a:prstClr>
                </a:solidFill>
                <a:latin typeface="微软雅黑" panose="020B0503020204020204" pitchFamily="34" charset="-122"/>
                <a:ea typeface="微软雅黑" panose="020B0503020204020204" pitchFamily="34" charset="-122"/>
              </a:rPr>
              <a:t>修改存储过程</a:t>
            </a:r>
            <a:endParaRPr lang="zh-CN" altLang="zh-CN"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45" name="淘宝网Chenying0907出品 95">
            <a:extLst>
              <a:ext uri="{FF2B5EF4-FFF2-40B4-BE49-F238E27FC236}">
                <a16:creationId xmlns:a16="http://schemas.microsoft.com/office/drawing/2014/main" id="{44B4058E-3B8D-4387-84D2-C1C0CFB76009}"/>
              </a:ext>
            </a:extLst>
          </p:cNvPr>
          <p:cNvGrpSpPr/>
          <p:nvPr/>
        </p:nvGrpSpPr>
        <p:grpSpPr>
          <a:xfrm>
            <a:off x="6858863" y="4304572"/>
            <a:ext cx="216591" cy="266829"/>
            <a:chOff x="7501951" y="2927402"/>
            <a:chExt cx="2190437" cy="2880512"/>
          </a:xfrm>
          <a:solidFill>
            <a:sysClr val="windowText" lastClr="000000">
              <a:lumMod val="50000"/>
              <a:lumOff val="50000"/>
            </a:sysClr>
          </a:solidFill>
          <a:effectLst/>
        </p:grpSpPr>
        <p:sp>
          <p:nvSpPr>
            <p:cNvPr id="46" name="淘宝网Chenying0907出品 50">
              <a:extLst>
                <a:ext uri="{FF2B5EF4-FFF2-40B4-BE49-F238E27FC236}">
                  <a16:creationId xmlns:a16="http://schemas.microsoft.com/office/drawing/2014/main" id="{602B9341-0017-4132-B47C-D817D4A05BEA}"/>
                </a:ext>
              </a:extLst>
            </p:cNvPr>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w="12700" cap="flat" cmpd="sng" algn="ctr">
              <a:noFill/>
              <a:prstDash val="solid"/>
              <a:miter lim="800000"/>
            </a:ln>
            <a:effectLst>
              <a:softEdge rad="4318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47" name="淘宝网Chenying0907出品 97">
              <a:extLst>
                <a:ext uri="{FF2B5EF4-FFF2-40B4-BE49-F238E27FC236}">
                  <a16:creationId xmlns:a16="http://schemas.microsoft.com/office/drawing/2014/main" id="{ED92F4CD-1C80-496E-8ECA-8BCC3D6FA778}"/>
                </a:ext>
              </a:extLst>
            </p:cNvPr>
            <p:cNvSpPr/>
            <p:nvPr/>
          </p:nvSpPr>
          <p:spPr>
            <a:xfrm>
              <a:off x="7567586" y="3243360"/>
              <a:ext cx="1344545" cy="1344539"/>
            </a:xfrm>
            <a:prstGeom prst="ellipse">
              <a:avLst/>
            </a:prstGeom>
            <a:grpFill/>
            <a:ln w="12700" cap="flat" cmpd="sng" algn="ctr">
              <a:noFill/>
              <a:prstDash val="solid"/>
              <a:miter lim="800000"/>
            </a:ln>
            <a:effectLst>
              <a:outerShdw blurRad="177800" dist="139700" dir="2700000" algn="tl" rotWithShape="0">
                <a:srgbClr val="494949">
                  <a:alpha val="4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grpSp>
      <p:sp>
        <p:nvSpPr>
          <p:cNvPr id="48" name="淘宝网Chenying0907出品 1">
            <a:extLst>
              <a:ext uri="{FF2B5EF4-FFF2-40B4-BE49-F238E27FC236}">
                <a16:creationId xmlns:a16="http://schemas.microsoft.com/office/drawing/2014/main" id="{44F677EF-0BE3-4BE6-9993-207C83E92E4C}"/>
              </a:ext>
            </a:extLst>
          </p:cNvPr>
          <p:cNvSpPr/>
          <p:nvPr/>
        </p:nvSpPr>
        <p:spPr>
          <a:xfrm>
            <a:off x="7256248" y="4215647"/>
            <a:ext cx="1569660" cy="369332"/>
          </a:xfrm>
          <a:prstGeom prst="rect">
            <a:avLst/>
          </a:prstGeom>
        </p:spPr>
        <p:txBody>
          <a:bodyPr wrap="none">
            <a:spAutoFit/>
          </a:bodyPr>
          <a:lstStyle/>
          <a:p>
            <a:r>
              <a:rPr lang="zh-CN" altLang="en-US">
                <a:solidFill>
                  <a:prstClr val="black">
                    <a:lumMod val="75000"/>
                    <a:lumOff val="25000"/>
                  </a:prstClr>
                </a:solidFill>
                <a:latin typeface="微软雅黑" panose="020B0503020204020204" pitchFamily="34" charset="-122"/>
                <a:ea typeface="微软雅黑" panose="020B0503020204020204" pitchFamily="34" charset="-122"/>
              </a:rPr>
              <a:t>删除存储过程</a:t>
            </a:r>
            <a:endParaRPr lang="zh-CN" altLang="zh-CN"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49" name="淘宝网Chenying0907出品 95">
            <a:extLst>
              <a:ext uri="{FF2B5EF4-FFF2-40B4-BE49-F238E27FC236}">
                <a16:creationId xmlns:a16="http://schemas.microsoft.com/office/drawing/2014/main" id="{DD159244-6460-47B0-99F2-9CADDBF7299C}"/>
              </a:ext>
            </a:extLst>
          </p:cNvPr>
          <p:cNvGrpSpPr/>
          <p:nvPr/>
        </p:nvGrpSpPr>
        <p:grpSpPr>
          <a:xfrm>
            <a:off x="6871843" y="4855437"/>
            <a:ext cx="216591" cy="266829"/>
            <a:chOff x="7501951" y="2927402"/>
            <a:chExt cx="2190437" cy="2880512"/>
          </a:xfrm>
          <a:solidFill>
            <a:sysClr val="windowText" lastClr="000000">
              <a:lumMod val="50000"/>
              <a:lumOff val="50000"/>
            </a:sysClr>
          </a:solidFill>
          <a:effectLst/>
        </p:grpSpPr>
        <p:sp>
          <p:nvSpPr>
            <p:cNvPr id="50" name="淘宝网Chenying0907出品 50">
              <a:extLst>
                <a:ext uri="{FF2B5EF4-FFF2-40B4-BE49-F238E27FC236}">
                  <a16:creationId xmlns:a16="http://schemas.microsoft.com/office/drawing/2014/main" id="{2750A801-D589-4A34-BB3F-0D108FAC76BF}"/>
                </a:ext>
              </a:extLst>
            </p:cNvPr>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w="12700" cap="flat" cmpd="sng" algn="ctr">
              <a:noFill/>
              <a:prstDash val="solid"/>
              <a:miter lim="800000"/>
            </a:ln>
            <a:effectLst>
              <a:softEdge rad="4318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51" name="淘宝网Chenying0907出品 97">
              <a:extLst>
                <a:ext uri="{FF2B5EF4-FFF2-40B4-BE49-F238E27FC236}">
                  <a16:creationId xmlns:a16="http://schemas.microsoft.com/office/drawing/2014/main" id="{F4C6F336-7E65-4CC7-A2A3-0578F8B720CC}"/>
                </a:ext>
              </a:extLst>
            </p:cNvPr>
            <p:cNvSpPr/>
            <p:nvPr/>
          </p:nvSpPr>
          <p:spPr>
            <a:xfrm>
              <a:off x="7567586" y="3243360"/>
              <a:ext cx="1344545" cy="1344539"/>
            </a:xfrm>
            <a:prstGeom prst="ellipse">
              <a:avLst/>
            </a:prstGeom>
            <a:grpFill/>
            <a:ln w="12700" cap="flat" cmpd="sng" algn="ctr">
              <a:noFill/>
              <a:prstDash val="solid"/>
              <a:miter lim="800000"/>
            </a:ln>
            <a:effectLst>
              <a:outerShdw blurRad="177800" dist="139700" dir="2700000" algn="tl" rotWithShape="0">
                <a:srgbClr val="494949">
                  <a:alpha val="4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grpSp>
      <p:sp>
        <p:nvSpPr>
          <p:cNvPr id="52" name="淘宝网Chenying0907出品 1">
            <a:extLst>
              <a:ext uri="{FF2B5EF4-FFF2-40B4-BE49-F238E27FC236}">
                <a16:creationId xmlns:a16="http://schemas.microsoft.com/office/drawing/2014/main" id="{5593E946-C3F9-421C-8C05-42B0D494C197}"/>
              </a:ext>
            </a:extLst>
          </p:cNvPr>
          <p:cNvSpPr/>
          <p:nvPr/>
        </p:nvSpPr>
        <p:spPr>
          <a:xfrm>
            <a:off x="7269228" y="4766512"/>
            <a:ext cx="1107996" cy="369332"/>
          </a:xfrm>
          <a:prstGeom prst="rect">
            <a:avLst/>
          </a:prstGeom>
        </p:spPr>
        <p:txBody>
          <a:bodyPr wrap="none">
            <a:spAutoFit/>
          </a:bodyPr>
          <a:lstStyle/>
          <a:p>
            <a:r>
              <a:rPr lang="zh-CN" altLang="en-US">
                <a:solidFill>
                  <a:prstClr val="black">
                    <a:lumMod val="75000"/>
                    <a:lumOff val="25000"/>
                  </a:prstClr>
                </a:solidFill>
                <a:latin typeface="微软雅黑" panose="020B0503020204020204" pitchFamily="34" charset="-122"/>
                <a:ea typeface="微软雅黑" panose="020B0503020204020204" pitchFamily="34" charset="-122"/>
              </a:rPr>
              <a:t>错误处理</a:t>
            </a:r>
            <a:endParaRPr lang="zh-CN" altLang="zh-CN" dirty="0">
              <a:solidFill>
                <a:prstClr val="black">
                  <a:lumMod val="75000"/>
                  <a:lumOff val="25000"/>
                </a:prst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4341476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500"/>
                                        <p:tgtEl>
                                          <p:spTgt spid="21"/>
                                        </p:tgtEl>
                                        <p:attrNameLst>
                                          <p:attrName>ppt_y</p:attrName>
                                        </p:attrNameLst>
                                      </p:cBhvr>
                                      <p:tavLst>
                                        <p:tav tm="0">
                                          <p:val>
                                            <p:strVal val="#ppt_y-#ppt_h*1.125000"/>
                                          </p:val>
                                        </p:tav>
                                        <p:tav tm="100000">
                                          <p:val>
                                            <p:strVal val="#ppt_y"/>
                                          </p:val>
                                        </p:tav>
                                      </p:tavLst>
                                    </p:anim>
                                    <p:animEffect transition="in" filter="wipe(down)">
                                      <p:cBhvr>
                                        <p:cTn id="14" dur="500"/>
                                        <p:tgtEl>
                                          <p:spTgt spid="21"/>
                                        </p:tgtEl>
                                      </p:cBhvr>
                                    </p:animEffect>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wipe(up)">
                                      <p:cBhvr>
                                        <p:cTn id="18" dur="500"/>
                                        <p:tgtEl>
                                          <p:spTgt spid="17"/>
                                        </p:tgtEl>
                                      </p:cBhvr>
                                    </p:animEffect>
                                  </p:childTnLst>
                                </p:cTn>
                              </p:par>
                              <p:par>
                                <p:cTn id="19" presetID="23" presetClass="entr" presetSubtype="288" fill="hold" nodeType="withEffect">
                                  <p:stCondLst>
                                    <p:cond delay="200"/>
                                  </p:stCondLst>
                                  <p:childTnLst>
                                    <p:set>
                                      <p:cBhvr>
                                        <p:cTn id="20" dur="1" fill="hold">
                                          <p:stCondLst>
                                            <p:cond delay="0"/>
                                          </p:stCondLst>
                                        </p:cTn>
                                        <p:tgtEl>
                                          <p:spTgt spid="25"/>
                                        </p:tgtEl>
                                        <p:attrNameLst>
                                          <p:attrName>style.visibility</p:attrName>
                                        </p:attrNameLst>
                                      </p:cBhvr>
                                      <p:to>
                                        <p:strVal val="visible"/>
                                      </p:to>
                                    </p:set>
                                    <p:anim calcmode="lin" valueType="num">
                                      <p:cBhvr>
                                        <p:cTn id="21" dur="500" fill="hold"/>
                                        <p:tgtEl>
                                          <p:spTgt spid="25"/>
                                        </p:tgtEl>
                                        <p:attrNameLst>
                                          <p:attrName>ppt_w</p:attrName>
                                        </p:attrNameLst>
                                      </p:cBhvr>
                                      <p:tavLst>
                                        <p:tav tm="0">
                                          <p:val>
                                            <p:strVal val="4/3*#ppt_w"/>
                                          </p:val>
                                        </p:tav>
                                        <p:tav tm="100000">
                                          <p:val>
                                            <p:strVal val="#ppt_w"/>
                                          </p:val>
                                        </p:tav>
                                      </p:tavLst>
                                    </p:anim>
                                    <p:anim calcmode="lin" valueType="num">
                                      <p:cBhvr>
                                        <p:cTn id="22" dur="500" fill="hold"/>
                                        <p:tgtEl>
                                          <p:spTgt spid="25"/>
                                        </p:tgtEl>
                                        <p:attrNameLst>
                                          <p:attrName>ppt_h</p:attrName>
                                        </p:attrNameLst>
                                      </p:cBhvr>
                                      <p:tavLst>
                                        <p:tav tm="0">
                                          <p:val>
                                            <p:strVal val="4/3*#ppt_h"/>
                                          </p:val>
                                        </p:tav>
                                        <p:tav tm="100000">
                                          <p:val>
                                            <p:strVal val="#ppt_h"/>
                                          </p:val>
                                        </p:tav>
                                      </p:tavLst>
                                    </p:anim>
                                  </p:childTnLst>
                                </p:cTn>
                              </p:par>
                              <p:par>
                                <p:cTn id="23" presetID="23" presetClass="entr" presetSubtype="288" fill="hold" nodeType="withEffect">
                                  <p:stCondLst>
                                    <p:cond delay="300"/>
                                  </p:stCondLst>
                                  <p:childTnLst>
                                    <p:set>
                                      <p:cBhvr>
                                        <p:cTn id="24" dur="1" fill="hold">
                                          <p:stCondLst>
                                            <p:cond delay="0"/>
                                          </p:stCondLst>
                                        </p:cTn>
                                        <p:tgtEl>
                                          <p:spTgt spid="28"/>
                                        </p:tgtEl>
                                        <p:attrNameLst>
                                          <p:attrName>style.visibility</p:attrName>
                                        </p:attrNameLst>
                                      </p:cBhvr>
                                      <p:to>
                                        <p:strVal val="visible"/>
                                      </p:to>
                                    </p:set>
                                    <p:anim calcmode="lin" valueType="num">
                                      <p:cBhvr>
                                        <p:cTn id="25" dur="500" fill="hold"/>
                                        <p:tgtEl>
                                          <p:spTgt spid="28"/>
                                        </p:tgtEl>
                                        <p:attrNameLst>
                                          <p:attrName>ppt_w</p:attrName>
                                        </p:attrNameLst>
                                      </p:cBhvr>
                                      <p:tavLst>
                                        <p:tav tm="0">
                                          <p:val>
                                            <p:strVal val="4/3*#ppt_w"/>
                                          </p:val>
                                        </p:tav>
                                        <p:tav tm="100000">
                                          <p:val>
                                            <p:strVal val="#ppt_w"/>
                                          </p:val>
                                        </p:tav>
                                      </p:tavLst>
                                    </p:anim>
                                    <p:anim calcmode="lin" valueType="num">
                                      <p:cBhvr>
                                        <p:cTn id="26" dur="500" fill="hold"/>
                                        <p:tgtEl>
                                          <p:spTgt spid="28"/>
                                        </p:tgtEl>
                                        <p:attrNameLst>
                                          <p:attrName>ppt_h</p:attrName>
                                        </p:attrNameLst>
                                      </p:cBhvr>
                                      <p:tavLst>
                                        <p:tav tm="0">
                                          <p:val>
                                            <p:strVal val="4/3*#ppt_h"/>
                                          </p:val>
                                        </p:tav>
                                        <p:tav tm="100000">
                                          <p:val>
                                            <p:strVal val="#ppt_h"/>
                                          </p:val>
                                        </p:tav>
                                      </p:tavLst>
                                    </p:anim>
                                  </p:childTnLst>
                                </p:cTn>
                              </p:par>
                              <p:par>
                                <p:cTn id="27" presetID="23" presetClass="entr" presetSubtype="288" fill="hold" nodeType="withEffect">
                                  <p:stCondLst>
                                    <p:cond delay="400"/>
                                  </p:stCondLst>
                                  <p:childTnLst>
                                    <p:set>
                                      <p:cBhvr>
                                        <p:cTn id="28" dur="1" fill="hold">
                                          <p:stCondLst>
                                            <p:cond delay="0"/>
                                          </p:stCondLst>
                                        </p:cTn>
                                        <p:tgtEl>
                                          <p:spTgt spid="32"/>
                                        </p:tgtEl>
                                        <p:attrNameLst>
                                          <p:attrName>style.visibility</p:attrName>
                                        </p:attrNameLst>
                                      </p:cBhvr>
                                      <p:to>
                                        <p:strVal val="visible"/>
                                      </p:to>
                                    </p:set>
                                    <p:anim calcmode="lin" valueType="num">
                                      <p:cBhvr>
                                        <p:cTn id="29" dur="500" fill="hold"/>
                                        <p:tgtEl>
                                          <p:spTgt spid="32"/>
                                        </p:tgtEl>
                                        <p:attrNameLst>
                                          <p:attrName>ppt_w</p:attrName>
                                        </p:attrNameLst>
                                      </p:cBhvr>
                                      <p:tavLst>
                                        <p:tav tm="0">
                                          <p:val>
                                            <p:strVal val="4/3*#ppt_w"/>
                                          </p:val>
                                        </p:tav>
                                        <p:tav tm="100000">
                                          <p:val>
                                            <p:strVal val="#ppt_w"/>
                                          </p:val>
                                        </p:tav>
                                      </p:tavLst>
                                    </p:anim>
                                    <p:anim calcmode="lin" valueType="num">
                                      <p:cBhvr>
                                        <p:cTn id="30" dur="500" fill="hold"/>
                                        <p:tgtEl>
                                          <p:spTgt spid="32"/>
                                        </p:tgtEl>
                                        <p:attrNameLst>
                                          <p:attrName>ppt_h</p:attrName>
                                        </p:attrNameLst>
                                      </p:cBhvr>
                                      <p:tavLst>
                                        <p:tav tm="0">
                                          <p:val>
                                            <p:strVal val="4/3*#ppt_h"/>
                                          </p:val>
                                        </p:tav>
                                        <p:tav tm="100000">
                                          <p:val>
                                            <p:strVal val="#ppt_h"/>
                                          </p:val>
                                        </p:tav>
                                      </p:tavLst>
                                    </p:anim>
                                  </p:childTnLst>
                                </p:cTn>
                              </p:par>
                              <p:par>
                                <p:cTn id="31" presetID="23" presetClass="entr" presetSubtype="288" fill="hold" nodeType="withEffect">
                                  <p:stCondLst>
                                    <p:cond delay="500"/>
                                  </p:stCondLst>
                                  <p:childTnLst>
                                    <p:set>
                                      <p:cBhvr>
                                        <p:cTn id="32" dur="1" fill="hold">
                                          <p:stCondLst>
                                            <p:cond delay="0"/>
                                          </p:stCondLst>
                                        </p:cTn>
                                        <p:tgtEl>
                                          <p:spTgt spid="36"/>
                                        </p:tgtEl>
                                        <p:attrNameLst>
                                          <p:attrName>style.visibility</p:attrName>
                                        </p:attrNameLst>
                                      </p:cBhvr>
                                      <p:to>
                                        <p:strVal val="visible"/>
                                      </p:to>
                                    </p:set>
                                    <p:anim calcmode="lin" valueType="num">
                                      <p:cBhvr>
                                        <p:cTn id="33" dur="500" fill="hold"/>
                                        <p:tgtEl>
                                          <p:spTgt spid="36"/>
                                        </p:tgtEl>
                                        <p:attrNameLst>
                                          <p:attrName>ppt_w</p:attrName>
                                        </p:attrNameLst>
                                      </p:cBhvr>
                                      <p:tavLst>
                                        <p:tav tm="0">
                                          <p:val>
                                            <p:strVal val="4/3*#ppt_w"/>
                                          </p:val>
                                        </p:tav>
                                        <p:tav tm="100000">
                                          <p:val>
                                            <p:strVal val="#ppt_w"/>
                                          </p:val>
                                        </p:tav>
                                      </p:tavLst>
                                    </p:anim>
                                    <p:anim calcmode="lin" valueType="num">
                                      <p:cBhvr>
                                        <p:cTn id="34" dur="500" fill="hold"/>
                                        <p:tgtEl>
                                          <p:spTgt spid="36"/>
                                        </p:tgtEl>
                                        <p:attrNameLst>
                                          <p:attrName>ppt_h</p:attrName>
                                        </p:attrNameLst>
                                      </p:cBhvr>
                                      <p:tavLst>
                                        <p:tav tm="0">
                                          <p:val>
                                            <p:strVal val="4/3*#ppt_h"/>
                                          </p:val>
                                        </p:tav>
                                        <p:tav tm="100000">
                                          <p:val>
                                            <p:strVal val="#ppt_h"/>
                                          </p:val>
                                        </p:tav>
                                      </p:tavLst>
                                    </p:anim>
                                  </p:childTnLst>
                                </p:cTn>
                              </p:par>
                              <p:par>
                                <p:cTn id="35" presetID="23" presetClass="entr" presetSubtype="288" fill="hold" nodeType="withEffect">
                                  <p:stCondLst>
                                    <p:cond delay="600"/>
                                  </p:stCondLst>
                                  <p:childTnLst>
                                    <p:set>
                                      <p:cBhvr>
                                        <p:cTn id="36" dur="1" fill="hold">
                                          <p:stCondLst>
                                            <p:cond delay="0"/>
                                          </p:stCondLst>
                                        </p:cTn>
                                        <p:tgtEl>
                                          <p:spTgt spid="40"/>
                                        </p:tgtEl>
                                        <p:attrNameLst>
                                          <p:attrName>style.visibility</p:attrName>
                                        </p:attrNameLst>
                                      </p:cBhvr>
                                      <p:to>
                                        <p:strVal val="visible"/>
                                      </p:to>
                                    </p:set>
                                    <p:anim calcmode="lin" valueType="num">
                                      <p:cBhvr>
                                        <p:cTn id="37" dur="500" fill="hold"/>
                                        <p:tgtEl>
                                          <p:spTgt spid="40"/>
                                        </p:tgtEl>
                                        <p:attrNameLst>
                                          <p:attrName>ppt_w</p:attrName>
                                        </p:attrNameLst>
                                      </p:cBhvr>
                                      <p:tavLst>
                                        <p:tav tm="0">
                                          <p:val>
                                            <p:strVal val="4/3*#ppt_w"/>
                                          </p:val>
                                        </p:tav>
                                        <p:tav tm="100000">
                                          <p:val>
                                            <p:strVal val="#ppt_w"/>
                                          </p:val>
                                        </p:tav>
                                      </p:tavLst>
                                    </p:anim>
                                    <p:anim calcmode="lin" valueType="num">
                                      <p:cBhvr>
                                        <p:cTn id="38" dur="500" fill="hold"/>
                                        <p:tgtEl>
                                          <p:spTgt spid="40"/>
                                        </p:tgtEl>
                                        <p:attrNameLst>
                                          <p:attrName>ppt_h</p:attrName>
                                        </p:attrNameLst>
                                      </p:cBhvr>
                                      <p:tavLst>
                                        <p:tav tm="0">
                                          <p:val>
                                            <p:strVal val="4/3*#ppt_h"/>
                                          </p:val>
                                        </p:tav>
                                        <p:tav tm="100000">
                                          <p:val>
                                            <p:strVal val="#ppt_h"/>
                                          </p:val>
                                        </p:tav>
                                      </p:tavLst>
                                    </p:anim>
                                  </p:childTnLst>
                                </p:cTn>
                              </p:par>
                              <p:par>
                                <p:cTn id="39" presetID="23" presetClass="entr" presetSubtype="288" fill="hold" nodeType="withEffect">
                                  <p:stCondLst>
                                    <p:cond delay="700"/>
                                  </p:stCondLst>
                                  <p:childTnLst>
                                    <p:set>
                                      <p:cBhvr>
                                        <p:cTn id="40" dur="1" fill="hold">
                                          <p:stCondLst>
                                            <p:cond delay="0"/>
                                          </p:stCondLst>
                                        </p:cTn>
                                        <p:tgtEl>
                                          <p:spTgt spid="45"/>
                                        </p:tgtEl>
                                        <p:attrNameLst>
                                          <p:attrName>style.visibility</p:attrName>
                                        </p:attrNameLst>
                                      </p:cBhvr>
                                      <p:to>
                                        <p:strVal val="visible"/>
                                      </p:to>
                                    </p:set>
                                    <p:anim calcmode="lin" valueType="num">
                                      <p:cBhvr>
                                        <p:cTn id="41" dur="500" fill="hold"/>
                                        <p:tgtEl>
                                          <p:spTgt spid="45"/>
                                        </p:tgtEl>
                                        <p:attrNameLst>
                                          <p:attrName>ppt_w</p:attrName>
                                        </p:attrNameLst>
                                      </p:cBhvr>
                                      <p:tavLst>
                                        <p:tav tm="0">
                                          <p:val>
                                            <p:strVal val="4/3*#ppt_w"/>
                                          </p:val>
                                        </p:tav>
                                        <p:tav tm="100000">
                                          <p:val>
                                            <p:strVal val="#ppt_w"/>
                                          </p:val>
                                        </p:tav>
                                      </p:tavLst>
                                    </p:anim>
                                    <p:anim calcmode="lin" valueType="num">
                                      <p:cBhvr>
                                        <p:cTn id="42" dur="500" fill="hold"/>
                                        <p:tgtEl>
                                          <p:spTgt spid="45"/>
                                        </p:tgtEl>
                                        <p:attrNameLst>
                                          <p:attrName>ppt_h</p:attrName>
                                        </p:attrNameLst>
                                      </p:cBhvr>
                                      <p:tavLst>
                                        <p:tav tm="0">
                                          <p:val>
                                            <p:strVal val="4/3*#ppt_h"/>
                                          </p:val>
                                        </p:tav>
                                        <p:tav tm="100000">
                                          <p:val>
                                            <p:strVal val="#ppt_h"/>
                                          </p:val>
                                        </p:tav>
                                      </p:tavLst>
                                    </p:anim>
                                  </p:childTnLst>
                                </p:cTn>
                              </p:par>
                              <p:par>
                                <p:cTn id="43" presetID="23" presetClass="entr" presetSubtype="288" fill="hold" nodeType="withEffect">
                                  <p:stCondLst>
                                    <p:cond delay="800"/>
                                  </p:stCondLst>
                                  <p:childTnLst>
                                    <p:set>
                                      <p:cBhvr>
                                        <p:cTn id="44" dur="1" fill="hold">
                                          <p:stCondLst>
                                            <p:cond delay="0"/>
                                          </p:stCondLst>
                                        </p:cTn>
                                        <p:tgtEl>
                                          <p:spTgt spid="49"/>
                                        </p:tgtEl>
                                        <p:attrNameLst>
                                          <p:attrName>style.visibility</p:attrName>
                                        </p:attrNameLst>
                                      </p:cBhvr>
                                      <p:to>
                                        <p:strVal val="visible"/>
                                      </p:to>
                                    </p:set>
                                    <p:anim calcmode="lin" valueType="num">
                                      <p:cBhvr>
                                        <p:cTn id="45" dur="500" fill="hold"/>
                                        <p:tgtEl>
                                          <p:spTgt spid="49"/>
                                        </p:tgtEl>
                                        <p:attrNameLst>
                                          <p:attrName>ppt_w</p:attrName>
                                        </p:attrNameLst>
                                      </p:cBhvr>
                                      <p:tavLst>
                                        <p:tav tm="0">
                                          <p:val>
                                            <p:strVal val="4/3*#ppt_w"/>
                                          </p:val>
                                        </p:tav>
                                        <p:tav tm="100000">
                                          <p:val>
                                            <p:strVal val="#ppt_w"/>
                                          </p:val>
                                        </p:tav>
                                      </p:tavLst>
                                    </p:anim>
                                    <p:anim calcmode="lin" valueType="num">
                                      <p:cBhvr>
                                        <p:cTn id="46" dur="500" fill="hold"/>
                                        <p:tgtEl>
                                          <p:spTgt spid="49"/>
                                        </p:tgtEl>
                                        <p:attrNameLst>
                                          <p:attrName>ppt_h</p:attrName>
                                        </p:attrNameLst>
                                      </p:cBhvr>
                                      <p:tavLst>
                                        <p:tav tm="0">
                                          <p:val>
                                            <p:strVal val="4/3*#ppt_h"/>
                                          </p:val>
                                        </p:tav>
                                        <p:tav tm="100000">
                                          <p:val>
                                            <p:strVal val="#ppt_h"/>
                                          </p:val>
                                        </p:tav>
                                      </p:tavLst>
                                    </p:anim>
                                  </p:childTnLst>
                                </p:cTn>
                              </p:par>
                              <p:par>
                                <p:cTn id="47" presetID="22" presetClass="entr" presetSubtype="8" fill="hold" grpId="0" nodeType="withEffect">
                                  <p:stCondLst>
                                    <p:cond delay="900"/>
                                  </p:stCondLst>
                                  <p:childTnLst>
                                    <p:set>
                                      <p:cBhvr>
                                        <p:cTn id="48" dur="1" fill="hold">
                                          <p:stCondLst>
                                            <p:cond delay="0"/>
                                          </p:stCondLst>
                                        </p:cTn>
                                        <p:tgtEl>
                                          <p:spTgt spid="43"/>
                                        </p:tgtEl>
                                        <p:attrNameLst>
                                          <p:attrName>style.visibility</p:attrName>
                                        </p:attrNameLst>
                                      </p:cBhvr>
                                      <p:to>
                                        <p:strVal val="visible"/>
                                      </p:to>
                                    </p:set>
                                    <p:animEffect transition="in" filter="wipe(left)">
                                      <p:cBhvr>
                                        <p:cTn id="49" dur="500"/>
                                        <p:tgtEl>
                                          <p:spTgt spid="43"/>
                                        </p:tgtEl>
                                      </p:cBhvr>
                                    </p:animEffect>
                                  </p:childTnLst>
                                </p:cTn>
                              </p:par>
                              <p:par>
                                <p:cTn id="50" presetID="22" presetClass="entr" presetSubtype="8" fill="hold" grpId="0" nodeType="withEffect">
                                  <p:stCondLst>
                                    <p:cond delay="1000"/>
                                  </p:stCondLst>
                                  <p:childTnLst>
                                    <p:set>
                                      <p:cBhvr>
                                        <p:cTn id="51" dur="1" fill="hold">
                                          <p:stCondLst>
                                            <p:cond delay="0"/>
                                          </p:stCondLst>
                                        </p:cTn>
                                        <p:tgtEl>
                                          <p:spTgt spid="31"/>
                                        </p:tgtEl>
                                        <p:attrNameLst>
                                          <p:attrName>style.visibility</p:attrName>
                                        </p:attrNameLst>
                                      </p:cBhvr>
                                      <p:to>
                                        <p:strVal val="visible"/>
                                      </p:to>
                                    </p:set>
                                    <p:animEffect transition="in" filter="wipe(left)">
                                      <p:cBhvr>
                                        <p:cTn id="52" dur="500"/>
                                        <p:tgtEl>
                                          <p:spTgt spid="31"/>
                                        </p:tgtEl>
                                      </p:cBhvr>
                                    </p:animEffect>
                                  </p:childTnLst>
                                </p:cTn>
                              </p:par>
                              <p:par>
                                <p:cTn id="53" presetID="22" presetClass="entr" presetSubtype="8" fill="hold" grpId="0" nodeType="withEffect">
                                  <p:stCondLst>
                                    <p:cond delay="1100"/>
                                  </p:stCondLst>
                                  <p:childTnLst>
                                    <p:set>
                                      <p:cBhvr>
                                        <p:cTn id="54" dur="1" fill="hold">
                                          <p:stCondLst>
                                            <p:cond delay="0"/>
                                          </p:stCondLst>
                                        </p:cTn>
                                        <p:tgtEl>
                                          <p:spTgt spid="35"/>
                                        </p:tgtEl>
                                        <p:attrNameLst>
                                          <p:attrName>style.visibility</p:attrName>
                                        </p:attrNameLst>
                                      </p:cBhvr>
                                      <p:to>
                                        <p:strVal val="visible"/>
                                      </p:to>
                                    </p:set>
                                    <p:animEffect transition="in" filter="wipe(left)">
                                      <p:cBhvr>
                                        <p:cTn id="55" dur="500"/>
                                        <p:tgtEl>
                                          <p:spTgt spid="35"/>
                                        </p:tgtEl>
                                      </p:cBhvr>
                                    </p:animEffect>
                                  </p:childTnLst>
                                </p:cTn>
                              </p:par>
                              <p:par>
                                <p:cTn id="56" presetID="22" presetClass="entr" presetSubtype="8" fill="hold" grpId="0" nodeType="withEffect">
                                  <p:stCondLst>
                                    <p:cond delay="1200"/>
                                  </p:stCondLst>
                                  <p:childTnLst>
                                    <p:set>
                                      <p:cBhvr>
                                        <p:cTn id="57" dur="1" fill="hold">
                                          <p:stCondLst>
                                            <p:cond delay="0"/>
                                          </p:stCondLst>
                                        </p:cTn>
                                        <p:tgtEl>
                                          <p:spTgt spid="39"/>
                                        </p:tgtEl>
                                        <p:attrNameLst>
                                          <p:attrName>style.visibility</p:attrName>
                                        </p:attrNameLst>
                                      </p:cBhvr>
                                      <p:to>
                                        <p:strVal val="visible"/>
                                      </p:to>
                                    </p:set>
                                    <p:animEffect transition="in" filter="wipe(left)">
                                      <p:cBhvr>
                                        <p:cTn id="58" dur="500"/>
                                        <p:tgtEl>
                                          <p:spTgt spid="39"/>
                                        </p:tgtEl>
                                      </p:cBhvr>
                                    </p:animEffect>
                                  </p:childTnLst>
                                </p:cTn>
                              </p:par>
                              <p:par>
                                <p:cTn id="59" presetID="22" presetClass="entr" presetSubtype="8" fill="hold" grpId="0" nodeType="withEffect">
                                  <p:stCondLst>
                                    <p:cond delay="1300"/>
                                  </p:stCondLst>
                                  <p:childTnLst>
                                    <p:set>
                                      <p:cBhvr>
                                        <p:cTn id="60" dur="1" fill="hold">
                                          <p:stCondLst>
                                            <p:cond delay="0"/>
                                          </p:stCondLst>
                                        </p:cTn>
                                        <p:tgtEl>
                                          <p:spTgt spid="44"/>
                                        </p:tgtEl>
                                        <p:attrNameLst>
                                          <p:attrName>style.visibility</p:attrName>
                                        </p:attrNameLst>
                                      </p:cBhvr>
                                      <p:to>
                                        <p:strVal val="visible"/>
                                      </p:to>
                                    </p:set>
                                    <p:animEffect transition="in" filter="wipe(left)">
                                      <p:cBhvr>
                                        <p:cTn id="61" dur="500"/>
                                        <p:tgtEl>
                                          <p:spTgt spid="44"/>
                                        </p:tgtEl>
                                      </p:cBhvr>
                                    </p:animEffect>
                                  </p:childTnLst>
                                </p:cTn>
                              </p:par>
                              <p:par>
                                <p:cTn id="62" presetID="22" presetClass="entr" presetSubtype="8" fill="hold" grpId="0" nodeType="withEffect">
                                  <p:stCondLst>
                                    <p:cond delay="1400"/>
                                  </p:stCondLst>
                                  <p:childTnLst>
                                    <p:set>
                                      <p:cBhvr>
                                        <p:cTn id="63" dur="1" fill="hold">
                                          <p:stCondLst>
                                            <p:cond delay="0"/>
                                          </p:stCondLst>
                                        </p:cTn>
                                        <p:tgtEl>
                                          <p:spTgt spid="48"/>
                                        </p:tgtEl>
                                        <p:attrNameLst>
                                          <p:attrName>style.visibility</p:attrName>
                                        </p:attrNameLst>
                                      </p:cBhvr>
                                      <p:to>
                                        <p:strVal val="visible"/>
                                      </p:to>
                                    </p:set>
                                    <p:animEffect transition="in" filter="wipe(left)">
                                      <p:cBhvr>
                                        <p:cTn id="64" dur="500"/>
                                        <p:tgtEl>
                                          <p:spTgt spid="48"/>
                                        </p:tgtEl>
                                      </p:cBhvr>
                                    </p:animEffect>
                                  </p:childTnLst>
                                </p:cTn>
                              </p:par>
                              <p:par>
                                <p:cTn id="65" presetID="22" presetClass="entr" presetSubtype="8" fill="hold" grpId="0" nodeType="withEffect">
                                  <p:stCondLst>
                                    <p:cond delay="1500"/>
                                  </p:stCondLst>
                                  <p:childTnLst>
                                    <p:set>
                                      <p:cBhvr>
                                        <p:cTn id="66" dur="1" fill="hold">
                                          <p:stCondLst>
                                            <p:cond delay="0"/>
                                          </p:stCondLst>
                                        </p:cTn>
                                        <p:tgtEl>
                                          <p:spTgt spid="52"/>
                                        </p:tgtEl>
                                        <p:attrNameLst>
                                          <p:attrName>style.visibility</p:attrName>
                                        </p:attrNameLst>
                                      </p:cBhvr>
                                      <p:to>
                                        <p:strVal val="visible"/>
                                      </p:to>
                                    </p:set>
                                    <p:animEffect transition="in" filter="wipe(left)">
                                      <p:cBhvr>
                                        <p:cTn id="67"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31" grpId="0"/>
      <p:bldP spid="35" grpId="0"/>
      <p:bldP spid="39" grpId="0"/>
      <p:bldP spid="44" grpId="0"/>
      <p:bldP spid="48" grpId="0"/>
      <p:bldP spid="52" grpId="0"/>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BCE2F27-1948-4AAF-B7D2-B7B4F23C2784}"/>
              </a:ext>
            </a:extLst>
          </p:cNvPr>
          <p:cNvSpPr/>
          <p:nvPr/>
        </p:nvSpPr>
        <p:spPr>
          <a:xfrm>
            <a:off x="911214" y="1646234"/>
            <a:ext cx="10369571" cy="873957"/>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dirty="0"/>
              <a:t>初学者很容易将存储过程与函数混为一谈。但事实上并非如此。虽然二者都是一组能够完成特定功能的语句集，并且都仅在第一次使用时需要进行编译。但二者仍有以下几点明显区别：</a:t>
            </a:r>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667718"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a:solidFill>
                  <a:srgbClr val="228EB0"/>
                </a:solidFill>
                <a:latin typeface="+mn-ea"/>
              </a:rPr>
              <a:t>1 </a:t>
            </a:r>
            <a:r>
              <a:rPr lang="zh-CN" altLang="en-US" sz="2800" b="1">
                <a:solidFill>
                  <a:srgbClr val="228EB0"/>
                </a:solidFill>
                <a:latin typeface="+mn-ea"/>
              </a:rPr>
              <a:t>存储过程简介</a:t>
            </a:r>
            <a:endParaRPr lang="zh-CN" altLang="en-US" sz="2800" b="1" dirty="0">
              <a:solidFill>
                <a:srgbClr val="228EB0"/>
              </a:solidFill>
              <a:latin typeface="+mn-ea"/>
            </a:endParaRPr>
          </a:p>
        </p:txBody>
      </p:sp>
      <p:sp>
        <p:nvSpPr>
          <p:cNvPr id="23" name="矩形 22">
            <a:extLst>
              <a:ext uri="{FF2B5EF4-FFF2-40B4-BE49-F238E27FC236}">
                <a16:creationId xmlns:a16="http://schemas.microsoft.com/office/drawing/2014/main" id="{F355329A-A6C5-4204-9AAA-C60DDB24B648}"/>
              </a:ext>
            </a:extLst>
          </p:cNvPr>
          <p:cNvSpPr/>
          <p:nvPr/>
        </p:nvSpPr>
        <p:spPr>
          <a:xfrm>
            <a:off x="911214" y="2762825"/>
            <a:ext cx="10369571" cy="2951449"/>
          </a:xfrm>
          <a:prstGeom prst="rect">
            <a:avLst/>
          </a:prstGeom>
        </p:spPr>
        <p:txBody>
          <a:bodyPr wrap="square">
            <a:spAutoFit/>
            <a:scene3d>
              <a:camera prst="orthographicFront"/>
              <a:lightRig rig="threePt" dir="t"/>
            </a:scene3d>
            <a:sp3d contourW="12700"/>
          </a:bodyPr>
          <a:lstStyle/>
          <a:p>
            <a:pPr marL="285750" lvl="0" indent="-285750" algn="just">
              <a:lnSpc>
                <a:spcPct val="150000"/>
              </a:lnSpc>
              <a:buFont typeface="Arial" panose="020B0604020202020204" pitchFamily="34" charset="0"/>
              <a:buChar char="•"/>
            </a:pPr>
            <a:r>
              <a:rPr lang="zh-CN" altLang="zh-CN" b="1" dirty="0"/>
              <a:t>标识符。</a:t>
            </a:r>
            <a:r>
              <a:rPr lang="zh-CN" altLang="zh-CN" dirty="0"/>
              <a:t>存储过程的标识符为</a:t>
            </a:r>
            <a:r>
              <a:rPr lang="en-US" altLang="zh-CN" b="1" dirty="0">
                <a:solidFill>
                  <a:srgbClr val="0069B8"/>
                </a:solidFill>
              </a:rPr>
              <a:t>PROCEDURE</a:t>
            </a:r>
            <a:r>
              <a:rPr lang="zh-CN" altLang="zh-CN" dirty="0"/>
              <a:t>，而函数为</a:t>
            </a:r>
            <a:r>
              <a:rPr lang="en-US" altLang="zh-CN" dirty="0"/>
              <a:t>FUNCTION</a:t>
            </a:r>
            <a:r>
              <a:rPr lang="zh-CN" altLang="zh-CN" dirty="0"/>
              <a:t>。</a:t>
            </a:r>
          </a:p>
          <a:p>
            <a:pPr marL="285750" lvl="0" indent="-285750" algn="just">
              <a:lnSpc>
                <a:spcPct val="150000"/>
              </a:lnSpc>
              <a:buFont typeface="Arial" panose="020B0604020202020204" pitchFamily="34" charset="0"/>
              <a:buChar char="•"/>
            </a:pPr>
            <a:r>
              <a:rPr lang="zh-CN" altLang="zh-CN" b="1" dirty="0"/>
              <a:t>返回值。</a:t>
            </a:r>
            <a:r>
              <a:rPr lang="zh-CN" altLang="zh-CN" dirty="0"/>
              <a:t>创建存储过程时没有返回值，并且不能将运行结果直接赋值给变量。而定义函数时必须设置返回值，且在调用过程中必须将运行结果赋值给变量。</a:t>
            </a:r>
          </a:p>
          <a:p>
            <a:pPr marL="285750" lvl="0" indent="-285750" algn="just">
              <a:lnSpc>
                <a:spcPct val="150000"/>
              </a:lnSpc>
              <a:buFont typeface="Arial" panose="020B0604020202020204" pitchFamily="34" charset="0"/>
              <a:buChar char="•"/>
            </a:pPr>
            <a:r>
              <a:rPr lang="zh-CN" altLang="zh-CN" b="1" dirty="0"/>
              <a:t>返回值的数据类型。</a:t>
            </a:r>
            <a:r>
              <a:rPr lang="zh-CN" altLang="zh-CN" dirty="0"/>
              <a:t>存储过程不需要设定返回值的数据类型，而函数在定义时必须设定返回值的数据类型。</a:t>
            </a:r>
          </a:p>
          <a:p>
            <a:pPr marL="285750" lvl="0" indent="-285750" algn="just">
              <a:lnSpc>
                <a:spcPct val="150000"/>
              </a:lnSpc>
              <a:buFont typeface="Arial" panose="020B0604020202020204" pitchFamily="34" charset="0"/>
              <a:buChar char="•"/>
            </a:pPr>
            <a:r>
              <a:rPr lang="zh-CN" altLang="zh-CN" b="1" dirty="0"/>
              <a:t>调用方式。</a:t>
            </a:r>
            <a:r>
              <a:rPr lang="zh-CN" altLang="zh-CN" dirty="0"/>
              <a:t>存储过程必须使用</a:t>
            </a:r>
            <a:r>
              <a:rPr lang="en-US" altLang="zh-CN" b="1" dirty="0">
                <a:solidFill>
                  <a:srgbClr val="0069B8"/>
                </a:solidFill>
              </a:rPr>
              <a:t>CALL</a:t>
            </a:r>
            <a:r>
              <a:rPr lang="zh-CN" altLang="zh-CN" dirty="0"/>
              <a:t>进行调用，不能使用</a:t>
            </a:r>
            <a:r>
              <a:rPr lang="en-US" altLang="zh-CN" dirty="0"/>
              <a:t>SELECT</a:t>
            </a:r>
            <a:r>
              <a:rPr lang="zh-CN" altLang="zh-CN" dirty="0"/>
              <a:t>。而函数则可以在</a:t>
            </a:r>
            <a:r>
              <a:rPr lang="en-US" altLang="zh-CN" dirty="0"/>
              <a:t>SELECT</a:t>
            </a:r>
            <a:r>
              <a:rPr lang="zh-CN" altLang="zh-CN" dirty="0"/>
              <a:t>语句中进行调用。</a:t>
            </a:r>
          </a:p>
        </p:txBody>
      </p:sp>
    </p:spTree>
    <p:extLst>
      <p:ext uri="{BB962C8B-B14F-4D97-AF65-F5344CB8AC3E}">
        <p14:creationId xmlns:p14="http://schemas.microsoft.com/office/powerpoint/2010/main" val="417910255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1"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wipe(up)">
                                      <p:cBhvr>
                                        <p:cTn id="2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2" grpId="0"/>
      <p:bldP spid="23" grpId="0"/>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BCE2F27-1948-4AAF-B7D2-B7B4F23C2784}"/>
              </a:ext>
            </a:extLst>
          </p:cNvPr>
          <p:cNvSpPr/>
          <p:nvPr/>
        </p:nvSpPr>
        <p:spPr>
          <a:xfrm>
            <a:off x="911214" y="1326197"/>
            <a:ext cx="10369571" cy="873957"/>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dirty="0"/>
              <a:t>虽然与定义用户自定义函数一样，创建存储过程时也要使用</a:t>
            </a:r>
            <a:r>
              <a:rPr lang="en-US" altLang="zh-CN" b="1" dirty="0">
                <a:solidFill>
                  <a:srgbClr val="0069B8"/>
                </a:solidFill>
              </a:rPr>
              <a:t>DELIMITER</a:t>
            </a:r>
            <a:r>
              <a:rPr lang="zh-CN" altLang="zh-CN" dirty="0"/>
              <a:t>对</a:t>
            </a:r>
            <a:r>
              <a:rPr lang="en-US" altLang="zh-CN" dirty="0"/>
              <a:t>SQL</a:t>
            </a:r>
            <a:r>
              <a:rPr lang="zh-CN" altLang="zh-CN" dirty="0"/>
              <a:t>语句的结束符进行两次修改。但创建存储过程的基本语法格式为：</a:t>
            </a:r>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667718"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a:solidFill>
                  <a:srgbClr val="228EB0"/>
                </a:solidFill>
                <a:latin typeface="+mn-ea"/>
              </a:rPr>
              <a:t>2 </a:t>
            </a:r>
            <a:r>
              <a:rPr lang="zh-CN" altLang="en-US" sz="2800" b="1">
                <a:solidFill>
                  <a:srgbClr val="228EB0"/>
                </a:solidFill>
                <a:latin typeface="+mn-ea"/>
              </a:rPr>
              <a:t>创建存储过程</a:t>
            </a:r>
            <a:endParaRPr lang="zh-CN" altLang="en-US" sz="2800" b="1" dirty="0">
              <a:solidFill>
                <a:srgbClr val="228EB0"/>
              </a:solidFill>
              <a:latin typeface="+mn-ea"/>
            </a:endParaRPr>
          </a:p>
        </p:txBody>
      </p:sp>
      <p:sp>
        <p:nvSpPr>
          <p:cNvPr id="23" name="矩形 22">
            <a:extLst>
              <a:ext uri="{FF2B5EF4-FFF2-40B4-BE49-F238E27FC236}">
                <a16:creationId xmlns:a16="http://schemas.microsoft.com/office/drawing/2014/main" id="{F355329A-A6C5-4204-9AAA-C60DDB24B648}"/>
              </a:ext>
            </a:extLst>
          </p:cNvPr>
          <p:cNvSpPr/>
          <p:nvPr/>
        </p:nvSpPr>
        <p:spPr>
          <a:xfrm>
            <a:off x="721802" y="3931938"/>
            <a:ext cx="10369571" cy="2621423"/>
          </a:xfrm>
          <a:prstGeom prst="rect">
            <a:avLst/>
          </a:prstGeom>
        </p:spPr>
        <p:txBody>
          <a:bodyPr wrap="square">
            <a:spAutoFit/>
            <a:scene3d>
              <a:camera prst="orthographicFront"/>
              <a:lightRig rig="threePt" dir="t"/>
            </a:scene3d>
            <a:sp3d contourW="12700"/>
          </a:bodyPr>
          <a:lstStyle/>
          <a:p>
            <a:pPr marL="285750" lvl="0" indent="-285750" algn="just">
              <a:lnSpc>
                <a:spcPct val="130000"/>
              </a:lnSpc>
              <a:buFont typeface="Arial" panose="020B0604020202020204" pitchFamily="34" charset="0"/>
              <a:buChar char="•"/>
            </a:pPr>
            <a:r>
              <a:rPr lang="en-US" altLang="zh-CN" sz="1600" b="1" dirty="0"/>
              <a:t>IN</a:t>
            </a:r>
            <a:r>
              <a:rPr lang="zh-CN" altLang="zh-CN" sz="1600" b="1" dirty="0"/>
              <a:t>：</a:t>
            </a:r>
            <a:r>
              <a:rPr lang="zh-CN" altLang="zh-CN" sz="1600" dirty="0"/>
              <a:t>声明后面的参数为输入参数。允许参数在调用存储过程时将数据传入过程体中使用。传入的数据即可以是数据也可以是存储数据的变量。</a:t>
            </a:r>
          </a:p>
          <a:p>
            <a:pPr marL="285750" lvl="0" indent="-285750" algn="just">
              <a:lnSpc>
                <a:spcPct val="130000"/>
              </a:lnSpc>
              <a:buFont typeface="Arial" panose="020B0604020202020204" pitchFamily="34" charset="0"/>
              <a:buChar char="•"/>
            </a:pPr>
            <a:r>
              <a:rPr lang="en-US" altLang="zh-CN" sz="1600" b="1" dirty="0"/>
              <a:t>OUT</a:t>
            </a:r>
            <a:r>
              <a:rPr lang="zh-CN" altLang="zh-CN" sz="1600" b="1" dirty="0"/>
              <a:t>：</a:t>
            </a:r>
            <a:r>
              <a:rPr lang="zh-CN" altLang="zh-CN" sz="1600" dirty="0"/>
              <a:t>声明后面的参数为输出参数。输出参数的初始值为空值（</a:t>
            </a:r>
            <a:r>
              <a:rPr lang="en-US" altLang="zh-CN" sz="1600" dirty="0"/>
              <a:t>NULL</a:t>
            </a:r>
            <a:r>
              <a:rPr lang="zh-CN" altLang="zh-CN" sz="1600" dirty="0"/>
              <a:t>），用来把存储过程中的值保存到</a:t>
            </a:r>
            <a:r>
              <a:rPr lang="en-US" altLang="zh-CN" sz="1600" dirty="0"/>
              <a:t>OUT</a:t>
            </a:r>
            <a:r>
              <a:rPr lang="zh-CN" altLang="zh-CN" sz="1600" dirty="0"/>
              <a:t>指定的参数内，并返回给调用者。</a:t>
            </a:r>
          </a:p>
          <a:p>
            <a:pPr marL="285750" lvl="0" indent="-285750" algn="just">
              <a:lnSpc>
                <a:spcPct val="130000"/>
              </a:lnSpc>
              <a:buFont typeface="Arial" panose="020B0604020202020204" pitchFamily="34" charset="0"/>
              <a:buChar char="•"/>
            </a:pPr>
            <a:r>
              <a:rPr lang="en-US" altLang="zh-CN" sz="1600" b="1" dirty="0"/>
              <a:t>INOUT</a:t>
            </a:r>
            <a:r>
              <a:rPr lang="zh-CN" altLang="zh-CN" sz="1600" b="1" dirty="0"/>
              <a:t>：</a:t>
            </a:r>
            <a:r>
              <a:rPr lang="zh-CN" altLang="zh-CN" sz="1600" dirty="0"/>
              <a:t>声明后面的参数为输入输出参数。既可以在调用存储过程时将数据传入过程体，还可以将操作后的数据返回给调用者。</a:t>
            </a:r>
          </a:p>
          <a:p>
            <a:pPr marL="285750" lvl="0" indent="-285750" algn="just">
              <a:lnSpc>
                <a:spcPct val="130000"/>
              </a:lnSpc>
              <a:buFont typeface="Arial" panose="020B0604020202020204" pitchFamily="34" charset="0"/>
              <a:buChar char="•"/>
            </a:pPr>
            <a:r>
              <a:rPr lang="en-US" altLang="zh-CN" sz="1600" b="1" dirty="0"/>
              <a:t>[&lt;</a:t>
            </a:r>
            <a:r>
              <a:rPr lang="zh-CN" altLang="zh-CN" sz="1600" b="1" dirty="0"/>
              <a:t>参数名 数据类型</a:t>
            </a:r>
            <a:r>
              <a:rPr lang="en-US" altLang="zh-CN" sz="1600" b="1" dirty="0"/>
              <a:t>&gt;]</a:t>
            </a:r>
            <a:r>
              <a:rPr lang="zh-CN" altLang="zh-CN" sz="1600" b="1" dirty="0"/>
              <a:t>：</a:t>
            </a:r>
            <a:r>
              <a:rPr lang="zh-CN" altLang="zh-CN" sz="1600" dirty="0"/>
              <a:t>存储过程可以没有参数。但如果需要使用参数则必须指定参数的参数名和数据类型。</a:t>
            </a:r>
          </a:p>
          <a:p>
            <a:pPr marL="285750" indent="-285750" algn="just">
              <a:lnSpc>
                <a:spcPct val="130000"/>
              </a:lnSpc>
              <a:buFont typeface="Arial" panose="020B0604020202020204" pitchFamily="34" charset="0"/>
              <a:buChar char="•"/>
            </a:pPr>
            <a:r>
              <a:rPr lang="en-US" altLang="zh-CN" sz="1600" b="1" dirty="0"/>
              <a:t>&lt;</a:t>
            </a:r>
            <a:r>
              <a:rPr lang="zh-CN" altLang="zh-CN" sz="1600" b="1" dirty="0"/>
              <a:t>过程体</a:t>
            </a:r>
            <a:r>
              <a:rPr lang="en-US" altLang="zh-CN" sz="1600" b="1" dirty="0"/>
              <a:t>&gt;</a:t>
            </a:r>
            <a:r>
              <a:rPr lang="zh-CN" altLang="zh-CN" sz="1600" b="1" dirty="0"/>
              <a:t>：</a:t>
            </a:r>
            <a:r>
              <a:rPr lang="zh-CN" altLang="zh-CN" sz="1600" dirty="0"/>
              <a:t>可以包含零条，一条，或多条</a:t>
            </a:r>
            <a:r>
              <a:rPr lang="en-US" altLang="zh-CN" sz="1600" dirty="0"/>
              <a:t>SQL</a:t>
            </a:r>
            <a:r>
              <a:rPr lang="zh-CN" altLang="zh-CN" sz="1600" dirty="0"/>
              <a:t>语句。</a:t>
            </a:r>
          </a:p>
        </p:txBody>
      </p:sp>
      <p:sp>
        <p:nvSpPr>
          <p:cNvPr id="11" name="矩形 10">
            <a:extLst>
              <a:ext uri="{FF2B5EF4-FFF2-40B4-BE49-F238E27FC236}">
                <a16:creationId xmlns:a16="http://schemas.microsoft.com/office/drawing/2014/main" id="{90A9ABFD-4ED8-4A4F-9D27-D9A0E9CE777C}"/>
              </a:ext>
            </a:extLst>
          </p:cNvPr>
          <p:cNvSpPr/>
          <p:nvPr/>
        </p:nvSpPr>
        <p:spPr>
          <a:xfrm>
            <a:off x="2344208" y="2272011"/>
            <a:ext cx="7503582" cy="1588070"/>
          </a:xfrm>
          <a:prstGeom prst="rect">
            <a:avLst/>
          </a:prstGeom>
          <a:solidFill>
            <a:schemeClr val="accent1">
              <a:lumMod val="20000"/>
              <a:lumOff val="80000"/>
            </a:schemeClr>
          </a:solidFill>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25000"/>
              </a:lnSpc>
            </a:pPr>
            <a:r>
              <a:rPr lang="en-US" altLang="zh-CN" sz="1600" b="1"/>
              <a:t>CREATE PROCEDURE &lt;</a:t>
            </a:r>
            <a:r>
              <a:rPr lang="zh-CN" altLang="zh-CN" sz="1600" b="1"/>
              <a:t>过程名</a:t>
            </a:r>
            <a:r>
              <a:rPr lang="en-US" altLang="zh-CN" sz="1600" b="1"/>
              <a:t>&gt; </a:t>
            </a:r>
          </a:p>
          <a:p>
            <a:pPr>
              <a:lnSpc>
                <a:spcPct val="125000"/>
              </a:lnSpc>
            </a:pPr>
            <a:r>
              <a:rPr lang="en-US" altLang="zh-CN" sz="1600" b="1"/>
              <a:t>([[ IN | OUT | INOUT ] &lt;</a:t>
            </a:r>
            <a:r>
              <a:rPr lang="zh-CN" altLang="zh-CN" sz="1600" b="1"/>
              <a:t>参数名 数据类型</a:t>
            </a:r>
            <a:r>
              <a:rPr lang="en-US" altLang="zh-CN" sz="1600" b="1"/>
              <a:t>&gt;])</a:t>
            </a:r>
            <a:endParaRPr lang="zh-CN" altLang="zh-CN" sz="1600" b="1"/>
          </a:p>
          <a:p>
            <a:pPr>
              <a:lnSpc>
                <a:spcPct val="125000"/>
              </a:lnSpc>
            </a:pPr>
            <a:r>
              <a:rPr lang="en-US" altLang="zh-CN" sz="1600" b="1"/>
              <a:t>BEGIN</a:t>
            </a:r>
            <a:endParaRPr lang="zh-CN" altLang="zh-CN" sz="1600" b="1"/>
          </a:p>
          <a:p>
            <a:pPr>
              <a:lnSpc>
                <a:spcPct val="125000"/>
              </a:lnSpc>
            </a:pPr>
            <a:r>
              <a:rPr lang="en-US" altLang="zh-CN" sz="1600" b="1"/>
              <a:t>    &lt;</a:t>
            </a:r>
            <a:r>
              <a:rPr lang="zh-CN" altLang="zh-CN" sz="1600" b="1"/>
              <a:t>过程体</a:t>
            </a:r>
            <a:r>
              <a:rPr lang="en-US" altLang="zh-CN" sz="1600" b="1"/>
              <a:t>&gt;</a:t>
            </a:r>
            <a:endParaRPr lang="zh-CN" altLang="zh-CN" sz="1600" b="1"/>
          </a:p>
          <a:p>
            <a:pPr>
              <a:lnSpc>
                <a:spcPct val="125000"/>
              </a:lnSpc>
            </a:pPr>
            <a:r>
              <a:rPr lang="en-US" altLang="zh-CN" sz="1600" b="1"/>
              <a:t>END</a:t>
            </a:r>
            <a:endParaRPr lang="zh-CN" altLang="zh-CN" sz="1600" b="1"/>
          </a:p>
        </p:txBody>
      </p:sp>
    </p:spTree>
    <p:extLst>
      <p:ext uri="{BB962C8B-B14F-4D97-AF65-F5344CB8AC3E}">
        <p14:creationId xmlns:p14="http://schemas.microsoft.com/office/powerpoint/2010/main" val="27987857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left)">
                                      <p:cBhvr>
                                        <p:cTn id="21" dur="500"/>
                                        <p:tgtEl>
                                          <p:spTgt spid="11"/>
                                        </p:tgtEl>
                                      </p:cBhvr>
                                    </p:animEffect>
                                  </p:childTnLst>
                                </p:cTn>
                              </p:par>
                            </p:childTnLst>
                          </p:cTn>
                        </p:par>
                        <p:par>
                          <p:cTn id="22" fill="hold">
                            <p:stCondLst>
                              <p:cond delay="2500"/>
                            </p:stCondLst>
                            <p:childTnLst>
                              <p:par>
                                <p:cTn id="23" presetID="22" presetClass="entr" presetSubtype="1" fill="hold" grpId="0"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wipe(up)">
                                      <p:cBhvr>
                                        <p:cTn id="2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2" grpId="0"/>
      <p:bldP spid="23" grpId="0"/>
      <p:bldP spid="11"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第一PPT，www.1ppt.com">
  <a:themeElements>
    <a:clrScheme name="自定义 80">
      <a:dk1>
        <a:sysClr val="windowText" lastClr="000000"/>
      </a:dk1>
      <a:lt1>
        <a:sysClr val="window" lastClr="FFFFFF"/>
      </a:lt1>
      <a:dk2>
        <a:srgbClr val="44546A"/>
      </a:dk2>
      <a:lt2>
        <a:srgbClr val="E7E6E6"/>
      </a:lt2>
      <a:accent1>
        <a:srgbClr val="228EB0"/>
      </a:accent1>
      <a:accent2>
        <a:srgbClr val="00B6BF"/>
      </a:accent2>
      <a:accent3>
        <a:srgbClr val="FEB068"/>
      </a:accent3>
      <a:accent4>
        <a:srgbClr val="FF6372"/>
      </a:accent4>
      <a:accent5>
        <a:srgbClr val="228EB0"/>
      </a:accent5>
      <a:accent6>
        <a:srgbClr val="00B6BF"/>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包图主题2" id="{50CFA792-C506-47E4-B272-6A6183483AB3}" vid="{CC1AE437-2F7F-4319-9F22-408F5F8C346F}"/>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包图主题2</Template>
  <TotalTime>3496</TotalTime>
  <Words>13759</Words>
  <Application>Microsoft Office PowerPoint</Application>
  <PresentationFormat>宽屏</PresentationFormat>
  <Paragraphs>1396</Paragraphs>
  <Slides>161</Slides>
  <Notes>160</Notes>
  <HiddenSlides>9</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161</vt:i4>
      </vt:variant>
    </vt:vector>
  </HeadingPairs>
  <TitlesOfParts>
    <vt:vector size="168" baseType="lpstr">
      <vt:lpstr>等线</vt:lpstr>
      <vt:lpstr>宋体</vt:lpstr>
      <vt:lpstr>微软雅黑</vt:lpstr>
      <vt:lpstr>Arial</vt:lpstr>
      <vt:lpstr>Times New Roman</vt:lpstr>
      <vt:lpstr>Wingdings</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www.1ppt.com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简洁彩色扁平化</dc:title>
  <dc:creator>第一PPT</dc:creator>
  <cp:keywords>www.1ppt.com</cp:keywords>
  <dc:description>www.1ppt.com</dc:description>
  <cp:lastModifiedBy>Rong</cp:lastModifiedBy>
  <cp:revision>176</cp:revision>
  <dcterms:created xsi:type="dcterms:W3CDTF">2017-07-19T00:44:57Z</dcterms:created>
  <dcterms:modified xsi:type="dcterms:W3CDTF">2022-02-20T07:36:21Z</dcterms:modified>
</cp:coreProperties>
</file>