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sldIdLst>
    <p:sldId id="611" r:id="rId2"/>
    <p:sldId id="303" r:id="rId3"/>
    <p:sldId id="257" r:id="rId4"/>
    <p:sldId id="572" r:id="rId5"/>
    <p:sldId id="573" r:id="rId6"/>
    <p:sldId id="575" r:id="rId7"/>
    <p:sldId id="574" r:id="rId8"/>
    <p:sldId id="576" r:id="rId9"/>
    <p:sldId id="577" r:id="rId10"/>
    <p:sldId id="578" r:id="rId11"/>
    <p:sldId id="579" r:id="rId12"/>
    <p:sldId id="580" r:id="rId13"/>
    <p:sldId id="581" r:id="rId14"/>
    <p:sldId id="582" r:id="rId15"/>
    <p:sldId id="583" r:id="rId16"/>
    <p:sldId id="588" r:id="rId17"/>
    <p:sldId id="584" r:id="rId18"/>
    <p:sldId id="586" r:id="rId19"/>
    <p:sldId id="587" r:id="rId20"/>
    <p:sldId id="585" r:id="rId21"/>
    <p:sldId id="589" r:id="rId22"/>
    <p:sldId id="590" r:id="rId23"/>
    <p:sldId id="591" r:id="rId24"/>
    <p:sldId id="592" r:id="rId25"/>
    <p:sldId id="593" r:id="rId26"/>
    <p:sldId id="594" r:id="rId27"/>
    <p:sldId id="595" r:id="rId28"/>
    <p:sldId id="596" r:id="rId29"/>
    <p:sldId id="597" r:id="rId30"/>
    <p:sldId id="598" r:id="rId31"/>
    <p:sldId id="600" r:id="rId32"/>
    <p:sldId id="599" r:id="rId33"/>
    <p:sldId id="601" r:id="rId34"/>
    <p:sldId id="602" r:id="rId35"/>
    <p:sldId id="603" r:id="rId36"/>
    <p:sldId id="608" r:id="rId37"/>
    <p:sldId id="604" r:id="rId38"/>
    <p:sldId id="605" r:id="rId39"/>
    <p:sldId id="606" r:id="rId40"/>
    <p:sldId id="607" r:id="rId41"/>
    <p:sldId id="609" r:id="rId42"/>
    <p:sldId id="610" r:id="rId43"/>
    <p:sldId id="612" r:id="rId44"/>
    <p:sldId id="613" r:id="rId45"/>
    <p:sldId id="614" r:id="rId46"/>
    <p:sldId id="615" r:id="rId47"/>
    <p:sldId id="264" r:id="rId48"/>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B8"/>
    <a:srgbClr val="00B6BF"/>
    <a:srgbClr val="228EB0"/>
    <a:srgbClr val="FF6372"/>
    <a:srgbClr val="FEB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43" autoAdjust="0"/>
    <p:restoredTop sz="87428" autoAdjust="0"/>
  </p:normalViewPr>
  <p:slideViewPr>
    <p:cSldViewPr snapToGrid="0" showGuides="1">
      <p:cViewPr varScale="1">
        <p:scale>
          <a:sx n="93" d="100"/>
          <a:sy n="93" d="100"/>
        </p:scale>
        <p:origin x="66" y="66"/>
      </p:cViewPr>
      <p:guideLst>
        <p:guide orient="horz" pos="2160"/>
        <p:guide pos="3840"/>
      </p:guideLst>
    </p:cSldViewPr>
  </p:slideViewPr>
  <p:notesTextViewPr>
    <p:cViewPr>
      <p:scale>
        <a:sx n="3" d="2"/>
        <a:sy n="3" d="2"/>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t>2022/2/20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t>‹#›</a:t>
            </a:fld>
            <a:endParaRPr lang="zh-CN" altLang="en-US"/>
          </a:p>
        </p:txBody>
      </p:sp>
    </p:spTree>
    <p:extLst>
      <p:ext uri="{BB962C8B-B14F-4D97-AF65-F5344CB8AC3E}">
        <p14:creationId xmlns:p14="http://schemas.microsoft.com/office/powerpoint/2010/main" val="35520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76983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2435773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a:t>
            </a:fld>
            <a:endParaRPr lang="zh-CN" altLang="en-US"/>
          </a:p>
        </p:txBody>
      </p:sp>
    </p:spTree>
    <p:extLst>
      <p:ext uri="{BB962C8B-B14F-4D97-AF65-F5344CB8AC3E}">
        <p14:creationId xmlns:p14="http://schemas.microsoft.com/office/powerpoint/2010/main" val="1226472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3745261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18070997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2074788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3371912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17</a:t>
            </a:fld>
            <a:endParaRPr lang="zh-CN" altLang="en-US"/>
          </a:p>
        </p:txBody>
      </p:sp>
    </p:spTree>
    <p:extLst>
      <p:ext uri="{BB962C8B-B14F-4D97-AF65-F5344CB8AC3E}">
        <p14:creationId xmlns:p14="http://schemas.microsoft.com/office/powerpoint/2010/main" val="3443364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18</a:t>
            </a:fld>
            <a:endParaRPr lang="zh-CN" altLang="en-US"/>
          </a:p>
        </p:txBody>
      </p:sp>
    </p:spTree>
    <p:extLst>
      <p:ext uri="{BB962C8B-B14F-4D97-AF65-F5344CB8AC3E}">
        <p14:creationId xmlns:p14="http://schemas.microsoft.com/office/powerpoint/2010/main" val="1787860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19</a:t>
            </a:fld>
            <a:endParaRPr lang="zh-CN" altLang="en-US"/>
          </a:p>
        </p:txBody>
      </p:sp>
    </p:spTree>
    <p:extLst>
      <p:ext uri="{BB962C8B-B14F-4D97-AF65-F5344CB8AC3E}">
        <p14:creationId xmlns:p14="http://schemas.microsoft.com/office/powerpoint/2010/main" val="3852333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20</a:t>
            </a:fld>
            <a:endParaRPr lang="zh-CN" altLang="en-US"/>
          </a:p>
        </p:txBody>
      </p:sp>
    </p:spTree>
    <p:extLst>
      <p:ext uri="{BB962C8B-B14F-4D97-AF65-F5344CB8AC3E}">
        <p14:creationId xmlns:p14="http://schemas.microsoft.com/office/powerpoint/2010/main" val="430855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a:t>
            </a:fld>
            <a:endParaRPr lang="zh-CN" altLang="en-US"/>
          </a:p>
        </p:txBody>
      </p:sp>
    </p:spTree>
    <p:extLst>
      <p:ext uri="{BB962C8B-B14F-4D97-AF65-F5344CB8AC3E}">
        <p14:creationId xmlns:p14="http://schemas.microsoft.com/office/powerpoint/2010/main" val="263567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21</a:t>
            </a:fld>
            <a:endParaRPr lang="zh-CN" altLang="en-US"/>
          </a:p>
        </p:txBody>
      </p:sp>
    </p:spTree>
    <p:extLst>
      <p:ext uri="{BB962C8B-B14F-4D97-AF65-F5344CB8AC3E}">
        <p14:creationId xmlns:p14="http://schemas.microsoft.com/office/powerpoint/2010/main" val="3787410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10302692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2211924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24</a:t>
            </a:fld>
            <a:endParaRPr lang="zh-CN" altLang="en-US"/>
          </a:p>
        </p:txBody>
      </p:sp>
    </p:spTree>
    <p:extLst>
      <p:ext uri="{BB962C8B-B14F-4D97-AF65-F5344CB8AC3E}">
        <p14:creationId xmlns:p14="http://schemas.microsoft.com/office/powerpoint/2010/main" val="309512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25</a:t>
            </a:fld>
            <a:endParaRPr lang="zh-CN" altLang="en-US"/>
          </a:p>
        </p:txBody>
      </p:sp>
    </p:spTree>
    <p:extLst>
      <p:ext uri="{BB962C8B-B14F-4D97-AF65-F5344CB8AC3E}">
        <p14:creationId xmlns:p14="http://schemas.microsoft.com/office/powerpoint/2010/main" val="20376611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26</a:t>
            </a:fld>
            <a:endParaRPr lang="zh-CN" altLang="en-US"/>
          </a:p>
        </p:txBody>
      </p:sp>
    </p:spTree>
    <p:extLst>
      <p:ext uri="{BB962C8B-B14F-4D97-AF65-F5344CB8AC3E}">
        <p14:creationId xmlns:p14="http://schemas.microsoft.com/office/powerpoint/2010/main" val="12627310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27</a:t>
            </a:fld>
            <a:endParaRPr lang="zh-CN" altLang="en-US"/>
          </a:p>
        </p:txBody>
      </p:sp>
    </p:spTree>
    <p:extLst>
      <p:ext uri="{BB962C8B-B14F-4D97-AF65-F5344CB8AC3E}">
        <p14:creationId xmlns:p14="http://schemas.microsoft.com/office/powerpoint/2010/main" val="7322675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28</a:t>
            </a:fld>
            <a:endParaRPr lang="zh-CN" altLang="en-US"/>
          </a:p>
        </p:txBody>
      </p:sp>
    </p:spTree>
    <p:extLst>
      <p:ext uri="{BB962C8B-B14F-4D97-AF65-F5344CB8AC3E}">
        <p14:creationId xmlns:p14="http://schemas.microsoft.com/office/powerpoint/2010/main" val="15656269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29</a:t>
            </a:fld>
            <a:endParaRPr lang="zh-CN" altLang="en-US"/>
          </a:p>
        </p:txBody>
      </p:sp>
    </p:spTree>
    <p:extLst>
      <p:ext uri="{BB962C8B-B14F-4D97-AF65-F5344CB8AC3E}">
        <p14:creationId xmlns:p14="http://schemas.microsoft.com/office/powerpoint/2010/main" val="3859036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30</a:t>
            </a:fld>
            <a:endParaRPr lang="zh-CN" altLang="en-US"/>
          </a:p>
        </p:txBody>
      </p:sp>
    </p:spTree>
    <p:extLst>
      <p:ext uri="{BB962C8B-B14F-4D97-AF65-F5344CB8AC3E}">
        <p14:creationId xmlns:p14="http://schemas.microsoft.com/office/powerpoint/2010/main" val="3737981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19004252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31</a:t>
            </a:fld>
            <a:endParaRPr lang="zh-CN" altLang="en-US"/>
          </a:p>
        </p:txBody>
      </p:sp>
    </p:spTree>
    <p:extLst>
      <p:ext uri="{BB962C8B-B14F-4D97-AF65-F5344CB8AC3E}">
        <p14:creationId xmlns:p14="http://schemas.microsoft.com/office/powerpoint/2010/main" val="26364129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32</a:t>
            </a:fld>
            <a:endParaRPr lang="zh-CN" altLang="en-US"/>
          </a:p>
        </p:txBody>
      </p:sp>
    </p:spTree>
    <p:extLst>
      <p:ext uri="{BB962C8B-B14F-4D97-AF65-F5344CB8AC3E}">
        <p14:creationId xmlns:p14="http://schemas.microsoft.com/office/powerpoint/2010/main" val="13486780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33</a:t>
            </a:fld>
            <a:endParaRPr lang="zh-CN" altLang="en-US"/>
          </a:p>
        </p:txBody>
      </p:sp>
    </p:spTree>
    <p:extLst>
      <p:ext uri="{BB962C8B-B14F-4D97-AF65-F5344CB8AC3E}">
        <p14:creationId xmlns:p14="http://schemas.microsoft.com/office/powerpoint/2010/main" val="8510163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mysqlimport -uroot -P3308 -p --fields-terminated-by=\, --fields-optionally-enclosed-by=\" --lines-terminated-by=\? EduSys c:/class_file.txt c:/student_file.txt</a:t>
            </a:r>
            <a:endParaRPr lang="en-US" altLang="zh-CN"/>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a:solidFill>
                  <a:srgbClr val="0069B8"/>
                </a:solidFill>
              </a:rPr>
              <a:t>在实际操作中，请读者根据实际情况修改端口号等相关参数后使用</a:t>
            </a:r>
          </a:p>
        </p:txBody>
      </p:sp>
      <p:sp>
        <p:nvSpPr>
          <p:cNvPr id="4" name="灯片编号占位符 3"/>
          <p:cNvSpPr>
            <a:spLocks noGrp="1"/>
          </p:cNvSpPr>
          <p:nvPr>
            <p:ph type="sldNum" sz="quarter" idx="10"/>
          </p:nvPr>
        </p:nvSpPr>
        <p:spPr/>
        <p:txBody>
          <a:bodyPr/>
          <a:lstStyle/>
          <a:p>
            <a:fld id="{144CAA79-63ED-4D4C-97FF-23192032DF93}" type="slidenum">
              <a:rPr lang="zh-CN" altLang="en-US" smtClean="0"/>
              <a:t>34</a:t>
            </a:fld>
            <a:endParaRPr lang="zh-CN" altLang="en-US"/>
          </a:p>
        </p:txBody>
      </p:sp>
    </p:spTree>
    <p:extLst>
      <p:ext uri="{BB962C8B-B14F-4D97-AF65-F5344CB8AC3E}">
        <p14:creationId xmlns:p14="http://schemas.microsoft.com/office/powerpoint/2010/main" val="3137357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35</a:t>
            </a:fld>
            <a:endParaRPr lang="zh-CN" altLang="en-US"/>
          </a:p>
        </p:txBody>
      </p:sp>
    </p:spTree>
    <p:extLst>
      <p:ext uri="{BB962C8B-B14F-4D97-AF65-F5344CB8AC3E}">
        <p14:creationId xmlns:p14="http://schemas.microsoft.com/office/powerpoint/2010/main" val="2739742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36</a:t>
            </a:fld>
            <a:endParaRPr lang="zh-CN" altLang="en-US"/>
          </a:p>
        </p:txBody>
      </p:sp>
    </p:spTree>
    <p:extLst>
      <p:ext uri="{BB962C8B-B14F-4D97-AF65-F5344CB8AC3E}">
        <p14:creationId xmlns:p14="http://schemas.microsoft.com/office/powerpoint/2010/main" val="19588314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37</a:t>
            </a:fld>
            <a:endParaRPr lang="zh-CN" altLang="en-US"/>
          </a:p>
        </p:txBody>
      </p:sp>
    </p:spTree>
    <p:extLst>
      <p:ext uri="{BB962C8B-B14F-4D97-AF65-F5344CB8AC3E}">
        <p14:creationId xmlns:p14="http://schemas.microsoft.com/office/powerpoint/2010/main" val="40775452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38</a:t>
            </a:fld>
            <a:endParaRPr lang="zh-CN" altLang="en-US"/>
          </a:p>
        </p:txBody>
      </p:sp>
    </p:spTree>
    <p:extLst>
      <p:ext uri="{BB962C8B-B14F-4D97-AF65-F5344CB8AC3E}">
        <p14:creationId xmlns:p14="http://schemas.microsoft.com/office/powerpoint/2010/main" val="35438521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39</a:t>
            </a:fld>
            <a:endParaRPr lang="zh-CN" altLang="en-US"/>
          </a:p>
        </p:txBody>
      </p:sp>
    </p:spTree>
    <p:extLst>
      <p:ext uri="{BB962C8B-B14F-4D97-AF65-F5344CB8AC3E}">
        <p14:creationId xmlns:p14="http://schemas.microsoft.com/office/powerpoint/2010/main" val="37784890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40</a:t>
            </a:fld>
            <a:endParaRPr lang="zh-CN" altLang="en-US"/>
          </a:p>
        </p:txBody>
      </p:sp>
    </p:spTree>
    <p:extLst>
      <p:ext uri="{BB962C8B-B14F-4D97-AF65-F5344CB8AC3E}">
        <p14:creationId xmlns:p14="http://schemas.microsoft.com/office/powerpoint/2010/main" val="1057855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23976737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41</a:t>
            </a:fld>
            <a:endParaRPr lang="zh-CN" altLang="en-US"/>
          </a:p>
        </p:txBody>
      </p:sp>
    </p:spTree>
    <p:extLst>
      <p:ext uri="{BB962C8B-B14F-4D97-AF65-F5344CB8AC3E}">
        <p14:creationId xmlns:p14="http://schemas.microsoft.com/office/powerpoint/2010/main" val="7390400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42</a:t>
            </a:fld>
            <a:endParaRPr lang="zh-CN" altLang="en-US"/>
          </a:p>
        </p:txBody>
      </p:sp>
    </p:spTree>
    <p:extLst>
      <p:ext uri="{BB962C8B-B14F-4D97-AF65-F5344CB8AC3E}">
        <p14:creationId xmlns:p14="http://schemas.microsoft.com/office/powerpoint/2010/main" val="41752198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43</a:t>
            </a:fld>
            <a:endParaRPr lang="zh-CN" altLang="en-US"/>
          </a:p>
        </p:txBody>
      </p:sp>
    </p:spTree>
    <p:extLst>
      <p:ext uri="{BB962C8B-B14F-4D97-AF65-F5344CB8AC3E}">
        <p14:creationId xmlns:p14="http://schemas.microsoft.com/office/powerpoint/2010/main" val="20707381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44</a:t>
            </a:fld>
            <a:endParaRPr lang="zh-CN" altLang="en-US"/>
          </a:p>
        </p:txBody>
      </p:sp>
    </p:spTree>
    <p:extLst>
      <p:ext uri="{BB962C8B-B14F-4D97-AF65-F5344CB8AC3E}">
        <p14:creationId xmlns:p14="http://schemas.microsoft.com/office/powerpoint/2010/main" val="40569853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45</a:t>
            </a:fld>
            <a:endParaRPr lang="zh-CN" altLang="en-US"/>
          </a:p>
        </p:txBody>
      </p:sp>
    </p:spTree>
    <p:extLst>
      <p:ext uri="{BB962C8B-B14F-4D97-AF65-F5344CB8AC3E}">
        <p14:creationId xmlns:p14="http://schemas.microsoft.com/office/powerpoint/2010/main" val="1404209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46</a:t>
            </a:fld>
            <a:endParaRPr lang="zh-CN" altLang="en-US"/>
          </a:p>
        </p:txBody>
      </p:sp>
    </p:spTree>
    <p:extLst>
      <p:ext uri="{BB962C8B-B14F-4D97-AF65-F5344CB8AC3E}">
        <p14:creationId xmlns:p14="http://schemas.microsoft.com/office/powerpoint/2010/main" val="34128709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47</a:t>
            </a:fld>
            <a:endParaRPr lang="zh-CN" altLang="en-US"/>
          </a:p>
        </p:txBody>
      </p:sp>
    </p:spTree>
    <p:extLst>
      <p:ext uri="{BB962C8B-B14F-4D97-AF65-F5344CB8AC3E}">
        <p14:creationId xmlns:p14="http://schemas.microsoft.com/office/powerpoint/2010/main" val="3765529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a:t>
            </a:fld>
            <a:endParaRPr lang="zh-CN" altLang="en-US"/>
          </a:p>
        </p:txBody>
      </p:sp>
    </p:spTree>
    <p:extLst>
      <p:ext uri="{BB962C8B-B14F-4D97-AF65-F5344CB8AC3E}">
        <p14:creationId xmlns:p14="http://schemas.microsoft.com/office/powerpoint/2010/main" val="4172774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a:t>
            </a:fld>
            <a:endParaRPr lang="zh-CN" altLang="en-US"/>
          </a:p>
        </p:txBody>
      </p:sp>
    </p:spTree>
    <p:extLst>
      <p:ext uri="{BB962C8B-B14F-4D97-AF65-F5344CB8AC3E}">
        <p14:creationId xmlns:p14="http://schemas.microsoft.com/office/powerpoint/2010/main" val="3611885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a:t>
            </a:fld>
            <a:endParaRPr lang="zh-CN" altLang="en-US"/>
          </a:p>
        </p:txBody>
      </p:sp>
    </p:spTree>
    <p:extLst>
      <p:ext uri="{BB962C8B-B14F-4D97-AF65-F5344CB8AC3E}">
        <p14:creationId xmlns:p14="http://schemas.microsoft.com/office/powerpoint/2010/main" val="2304042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a:t>
            </a:fld>
            <a:endParaRPr lang="zh-CN" altLang="en-US"/>
          </a:p>
        </p:txBody>
      </p:sp>
    </p:spTree>
    <p:extLst>
      <p:ext uri="{BB962C8B-B14F-4D97-AF65-F5344CB8AC3E}">
        <p14:creationId xmlns:p14="http://schemas.microsoft.com/office/powerpoint/2010/main" val="3107754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1891634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30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3479073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16657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6740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88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6745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796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8370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374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2255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8128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6521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BEBA8EAE-BF5A-486C-A8C5-ECC9F3942E4B}">
                <a14:imgProps xmlns:a14="http://schemas.microsoft.com/office/drawing/2010/main">
                  <a14:imgLayer r:embed="rId15">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720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2199" y="1187086"/>
            <a:ext cx="667658" cy="6676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p:cNvSpPr/>
          <p:nvPr/>
        </p:nvSpPr>
        <p:spPr>
          <a:xfrm>
            <a:off x="4378776" y="1273074"/>
            <a:ext cx="1625600" cy="1625600"/>
          </a:xfrm>
          <a:prstGeom prst="rect">
            <a:avLst/>
          </a:prstGeom>
          <a:solidFill>
            <a:srgbClr val="00B6BF"/>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文本框 11"/>
          <p:cNvSpPr txBox="1"/>
          <p:nvPr/>
        </p:nvSpPr>
        <p:spPr>
          <a:xfrm>
            <a:off x="5827095" y="3829714"/>
            <a:ext cx="6482865" cy="707886"/>
          </a:xfrm>
          <a:prstGeom prst="rect">
            <a:avLst/>
          </a:prstGeom>
          <a:noFill/>
        </p:spPr>
        <p:txBody>
          <a:bodyPr wrap="none" rtlCol="0">
            <a:spAutoFit/>
            <a:scene3d>
              <a:camera prst="orthographicFront"/>
              <a:lightRig rig="threePt" dir="t"/>
            </a:scene3d>
            <a:sp3d contourW="12700"/>
          </a:bodyPr>
          <a:lstStyle/>
          <a:p>
            <a:pPr>
              <a:defRPr/>
            </a:pPr>
            <a:r>
              <a:rPr lang="zh-CN" altLang="en-US" sz="4000" b="1" dirty="0">
                <a:solidFill>
                  <a:srgbClr val="228EB0"/>
                </a:solidFill>
              </a:rPr>
              <a:t>第十三</a:t>
            </a:r>
            <a:r>
              <a:rPr lang="zh-CN" altLang="en-US" sz="4000" b="1" dirty="0" smtClean="0">
                <a:solidFill>
                  <a:srgbClr val="228EB0"/>
                </a:solidFill>
              </a:rPr>
              <a:t>章 数据库</a:t>
            </a:r>
            <a:r>
              <a:rPr lang="zh-CN" altLang="en-US" sz="4000" b="1" dirty="0">
                <a:solidFill>
                  <a:srgbClr val="228EB0"/>
                </a:solidFill>
              </a:rPr>
              <a:t>备份与</a:t>
            </a:r>
            <a:r>
              <a:rPr lang="zh-CN" altLang="en-US" sz="4000" b="1" dirty="0" smtClean="0">
                <a:solidFill>
                  <a:srgbClr val="228EB0"/>
                </a:solidFill>
              </a:rPr>
              <a:t>还原</a:t>
            </a:r>
            <a:endParaRPr lang="zh-CN" altLang="en-US" sz="4000" b="1" dirty="0">
              <a:solidFill>
                <a:srgbClr val="228EB0"/>
              </a:solidFill>
              <a:latin typeface="Arial"/>
              <a:ea typeface="微软雅黑"/>
            </a:endParaRPr>
          </a:p>
        </p:txBody>
      </p:sp>
      <p:sp>
        <p:nvSpPr>
          <p:cNvPr id="13" name="文本框 12"/>
          <p:cNvSpPr txBox="1"/>
          <p:nvPr/>
        </p:nvSpPr>
        <p:spPr>
          <a:xfrm>
            <a:off x="5827095" y="3054694"/>
            <a:ext cx="4932761"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dirty="0">
                <a:solidFill>
                  <a:prstClr val="black"/>
                </a:solidFill>
                <a:latin typeface="+mn-ea"/>
              </a:rPr>
              <a:t>MySQL</a:t>
            </a:r>
            <a:r>
              <a:rPr lang="zh-CN" altLang="zh-CN" sz="3200" dirty="0">
                <a:solidFill>
                  <a:prstClr val="black"/>
                </a:solidFill>
                <a:latin typeface="+mn-ea"/>
              </a:rPr>
              <a:t>数据库原理与应用</a:t>
            </a:r>
            <a:endParaRPr lang="zh-CN" altLang="en-US" sz="3200" dirty="0">
              <a:solidFill>
                <a:prstClr val="black"/>
              </a:solidFill>
              <a:latin typeface="+mn-ea"/>
            </a:endParaRPr>
          </a:p>
        </p:txBody>
      </p:sp>
      <p:cxnSp>
        <p:nvCxnSpPr>
          <p:cNvPr id="15" name="直接连接符 14"/>
          <p:cNvCxnSpPr/>
          <p:nvPr/>
        </p:nvCxnSpPr>
        <p:spPr>
          <a:xfrm>
            <a:off x="5939067" y="4750431"/>
            <a:ext cx="18624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2028" y="4556787"/>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30" name="Picture 6" descr="https://gimg2.baidu.com/image_search/src=http%3A%2F%2Foss.aliyuncs.com%2Fphotogallery%2Fphoto%2F1915825285163630%2F16354%2F63c5b093-7bee-4175-b117-b7a005f4c720.png&amp;refer=http%3A%2F%2Foss.aliyuncs.com&amp;app=2002&amp;size=f9999,10000&amp;q=a80&amp;n=0&amp;g=0n&amp;fmt=jpeg?sec=1643855990&amp;t=d3ad24822c4d827c6f223d181ffe0fc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130" y="1591483"/>
            <a:ext cx="3696863" cy="337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503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50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500" fill="hold"/>
                                        <p:tgtEl>
                                          <p:spTgt spid="1030"/>
                                        </p:tgtEl>
                                        <p:attrNameLst>
                                          <p:attrName>ppt_w</p:attrName>
                                        </p:attrNameLst>
                                      </p:cBhvr>
                                      <p:tavLst>
                                        <p:tav tm="0">
                                          <p:val>
                                            <p:fltVal val="0"/>
                                          </p:val>
                                        </p:tav>
                                        <p:tav tm="100000">
                                          <p:val>
                                            <p:strVal val="#ppt_w"/>
                                          </p:val>
                                        </p:tav>
                                      </p:tavLst>
                                    </p:anim>
                                    <p:anim calcmode="lin" valueType="num">
                                      <p:cBhvr>
                                        <p:cTn id="23" dur="500" fill="hold"/>
                                        <p:tgtEl>
                                          <p:spTgt spid="1030"/>
                                        </p:tgtEl>
                                        <p:attrNameLst>
                                          <p:attrName>ppt_h</p:attrName>
                                        </p:attrNameLst>
                                      </p:cBhvr>
                                      <p:tavLst>
                                        <p:tav tm="0">
                                          <p:val>
                                            <p:fltVal val="0"/>
                                          </p:val>
                                        </p:tav>
                                        <p:tav tm="100000">
                                          <p:val>
                                            <p:strVal val="#ppt_h"/>
                                          </p:val>
                                        </p:tav>
                                      </p:tavLst>
                                    </p:anim>
                                    <p:animEffect transition="in" filter="fade">
                                      <p:cBhvr>
                                        <p:cTn id="24" dur="500"/>
                                        <p:tgtEl>
                                          <p:spTgt spid="103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74642"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语句备份</a:t>
            </a:r>
            <a:endParaRPr lang="en-US" altLang="zh-CN" sz="2800" b="1">
              <a:solidFill>
                <a:srgbClr val="228EB0"/>
              </a:solidFill>
              <a:latin typeface="+mn-ea"/>
            </a:endParaRPr>
          </a:p>
        </p:txBody>
      </p:sp>
      <p:sp>
        <p:nvSpPr>
          <p:cNvPr id="11" name="矩形 10">
            <a:extLst>
              <a:ext uri="{FF2B5EF4-FFF2-40B4-BE49-F238E27FC236}">
                <a16:creationId xmlns:a16="http://schemas.microsoft.com/office/drawing/2014/main" id="{4DE1980C-9C79-4DA1-8F7C-41811A6D46C1}"/>
              </a:ext>
            </a:extLst>
          </p:cNvPr>
          <p:cNvSpPr/>
          <p:nvPr/>
        </p:nvSpPr>
        <p:spPr>
          <a:xfrm>
            <a:off x="911214" y="1908914"/>
            <a:ext cx="10369571" cy="458459"/>
          </a:xfrm>
          <a:prstGeom prst="rect">
            <a:avLst/>
          </a:prstGeom>
        </p:spPr>
        <p:txBody>
          <a:bodyPr wrap="square">
            <a:spAutoFit/>
            <a:scene3d>
              <a:camera prst="orthographicFront"/>
              <a:lightRig rig="threePt" dir="t"/>
            </a:scene3d>
            <a:sp3d contourW="12700"/>
          </a:bodyPr>
          <a:lstStyle/>
          <a:p>
            <a:pPr lvl="0" algn="just">
              <a:lnSpc>
                <a:spcPct val="150000"/>
              </a:lnSpc>
            </a:pPr>
            <a:r>
              <a:rPr lang="zh-CN" altLang="en-US" dirty="0"/>
              <a:t>使用</a:t>
            </a:r>
            <a:r>
              <a:rPr lang="en-US" altLang="zh-CN" dirty="0"/>
              <a:t>SQL</a:t>
            </a:r>
            <a:r>
              <a:rPr lang="zh-CN" altLang="en-US" dirty="0"/>
              <a:t>语句备份是还要注意：</a:t>
            </a:r>
            <a:endParaRPr lang="en-US" altLang="zh-CN" dirty="0"/>
          </a:p>
        </p:txBody>
      </p:sp>
      <p:sp>
        <p:nvSpPr>
          <p:cNvPr id="9" name="矩形 8">
            <a:extLst>
              <a:ext uri="{FF2B5EF4-FFF2-40B4-BE49-F238E27FC236}">
                <a16:creationId xmlns:a16="http://schemas.microsoft.com/office/drawing/2014/main" id="{476B5D8B-C834-4996-9D3F-E5715122839C}"/>
              </a:ext>
            </a:extLst>
          </p:cNvPr>
          <p:cNvSpPr/>
          <p:nvPr/>
        </p:nvSpPr>
        <p:spPr>
          <a:xfrm>
            <a:off x="911213" y="2514764"/>
            <a:ext cx="10369571" cy="2120452"/>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zh-CN" altLang="en-US"/>
              <a:t>由于</a:t>
            </a:r>
            <a:r>
              <a:rPr lang="zh-CN" altLang="zh-CN"/>
              <a:t>“</a:t>
            </a:r>
            <a:r>
              <a:rPr lang="en-US" altLang="zh-CN"/>
              <a:t>SELECT…INTO OUTFILE</a:t>
            </a:r>
            <a:r>
              <a:rPr lang="zh-CN" altLang="zh-CN"/>
              <a:t>”语句中的“目标文件”被创建</a:t>
            </a:r>
            <a:r>
              <a:rPr lang="zh-CN" altLang="en-US"/>
              <a:t>在</a:t>
            </a:r>
            <a:r>
              <a:rPr lang="zh-CN" altLang="zh-CN"/>
              <a:t>服务器主机上，因此必须拥有文件写入权限（</a:t>
            </a:r>
            <a:r>
              <a:rPr lang="en-US" altLang="zh-CN"/>
              <a:t>FILE</a:t>
            </a:r>
            <a:r>
              <a:rPr lang="zh-CN" altLang="zh-CN"/>
              <a:t>权限）才</a:t>
            </a:r>
            <a:r>
              <a:rPr lang="zh-CN" altLang="en-US"/>
              <a:t>可以</a:t>
            </a:r>
            <a:r>
              <a:rPr lang="zh-CN" altLang="zh-CN"/>
              <a:t>使用此语法。</a:t>
            </a:r>
            <a:endParaRPr lang="en-US" altLang="zh-CN"/>
          </a:p>
          <a:p>
            <a:pPr marL="285750" lvl="0" indent="-285750" algn="just">
              <a:lnSpc>
                <a:spcPct val="150000"/>
              </a:lnSpc>
              <a:buFont typeface="Arial" panose="020B0604020202020204" pitchFamily="34" charset="0"/>
              <a:buChar char="•"/>
            </a:pPr>
            <a:r>
              <a:rPr lang="zh-CN" altLang="zh-CN"/>
              <a:t>“目标文件”不能是一个已经存在的文件。</a:t>
            </a:r>
            <a:endParaRPr lang="en-US" altLang="zh-CN"/>
          </a:p>
          <a:p>
            <a:pPr marL="285750" lvl="0" indent="-285750" algn="just">
              <a:lnSpc>
                <a:spcPct val="150000"/>
              </a:lnSpc>
              <a:buFont typeface="Arial" panose="020B0604020202020204" pitchFamily="34" charset="0"/>
              <a:buChar char="•"/>
            </a:pPr>
            <a:r>
              <a:rPr lang="zh-CN" altLang="zh-CN"/>
              <a:t>“</a:t>
            </a:r>
            <a:r>
              <a:rPr lang="en-US" altLang="zh-CN"/>
              <a:t>SELECT…INTO OUTFILE</a:t>
            </a:r>
            <a:r>
              <a:rPr lang="zh-CN" altLang="zh-CN"/>
              <a:t>”语句只能导出或导入数据的内容，而不包括表的结构。若表的结构文件损坏，则必须先设法恢复原来表的结构。</a:t>
            </a:r>
          </a:p>
        </p:txBody>
      </p:sp>
    </p:spTree>
    <p:extLst>
      <p:ext uri="{BB962C8B-B14F-4D97-AF65-F5344CB8AC3E}">
        <p14:creationId xmlns:p14="http://schemas.microsoft.com/office/powerpoint/2010/main" val="34500143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74642"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语句备份</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15888"/>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13-1</a:t>
            </a:r>
            <a:r>
              <a:rPr lang="zh-CN" altLang="zh-CN"/>
              <a:t>】将“</a:t>
            </a:r>
            <a:r>
              <a:rPr lang="en-US" altLang="zh-CN"/>
              <a:t>Class</a:t>
            </a:r>
            <a:r>
              <a:rPr lang="zh-CN" altLang="zh-CN"/>
              <a:t>”表的全部数据备份到</a:t>
            </a:r>
            <a:r>
              <a:rPr lang="en-US" altLang="zh-CN"/>
              <a:t>C</a:t>
            </a:r>
            <a:r>
              <a:rPr lang="zh-CN" altLang="zh-CN"/>
              <a:t>盘下名为“</a:t>
            </a:r>
            <a:r>
              <a:rPr lang="en-US" altLang="zh-CN"/>
              <a:t>file.txt</a:t>
            </a:r>
            <a:r>
              <a:rPr lang="zh-CN" altLang="zh-CN"/>
              <a:t>”的文件中，要求每个字段用逗号分开，字符用双引号标注，并且每行以问号结束。</a:t>
            </a:r>
          </a:p>
        </p:txBody>
      </p:sp>
      <p:sp>
        <p:nvSpPr>
          <p:cNvPr id="20" name="矩形 19">
            <a:extLst>
              <a:ext uri="{FF2B5EF4-FFF2-40B4-BE49-F238E27FC236}">
                <a16:creationId xmlns:a16="http://schemas.microsoft.com/office/drawing/2014/main" id="{EAB359EA-7292-4EA2-A6C2-F7F208A43964}"/>
              </a:ext>
            </a:extLst>
          </p:cNvPr>
          <p:cNvSpPr/>
          <p:nvPr/>
        </p:nvSpPr>
        <p:spPr>
          <a:xfrm>
            <a:off x="911214" y="2259118"/>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en-US"/>
              <a:t>（</a:t>
            </a:r>
            <a:r>
              <a:rPr lang="en-US" altLang="zh-CN"/>
              <a:t>1</a:t>
            </a:r>
            <a:r>
              <a:rPr lang="zh-CN" altLang="en-US"/>
              <a:t>）在“</a:t>
            </a:r>
            <a:r>
              <a:rPr lang="af-ZA" altLang="zh-CN"/>
              <a:t>my.ini</a:t>
            </a:r>
            <a:r>
              <a:rPr lang="zh-CN" altLang="en-US"/>
              <a:t>“文件中对 </a:t>
            </a:r>
            <a:r>
              <a:rPr lang="af-ZA" altLang="zh-CN"/>
              <a:t>secure_file_priv </a:t>
            </a:r>
            <a:r>
              <a:rPr lang="zh-CN" altLang="en-US"/>
              <a:t>的参数进行配置：</a:t>
            </a:r>
            <a:endParaRPr lang="zh-CN" altLang="zh-CN"/>
          </a:p>
        </p:txBody>
      </p:sp>
      <p:pic>
        <p:nvPicPr>
          <p:cNvPr id="5" name="图片 4">
            <a:extLst>
              <a:ext uri="{FF2B5EF4-FFF2-40B4-BE49-F238E27FC236}">
                <a16:creationId xmlns:a16="http://schemas.microsoft.com/office/drawing/2014/main" id="{02599909-016D-4C64-8AB4-CE0111DFE340}"/>
              </a:ext>
            </a:extLst>
          </p:cNvPr>
          <p:cNvPicPr>
            <a:picLocks noChangeAspect="1"/>
          </p:cNvPicPr>
          <p:nvPr/>
        </p:nvPicPr>
        <p:blipFill>
          <a:blip r:embed="rId3"/>
          <a:stretch>
            <a:fillRect/>
          </a:stretch>
        </p:blipFill>
        <p:spPr>
          <a:xfrm>
            <a:off x="4329332" y="2928540"/>
            <a:ext cx="3533333" cy="571429"/>
          </a:xfrm>
          <a:prstGeom prst="rect">
            <a:avLst/>
          </a:prstGeom>
        </p:spPr>
      </p:pic>
      <p:sp>
        <p:nvSpPr>
          <p:cNvPr id="21" name="矩形 20">
            <a:extLst>
              <a:ext uri="{FF2B5EF4-FFF2-40B4-BE49-F238E27FC236}">
                <a16:creationId xmlns:a16="http://schemas.microsoft.com/office/drawing/2014/main" id="{0F25C078-3714-416C-8BB2-F4ED5F3A54FB}"/>
              </a:ext>
            </a:extLst>
          </p:cNvPr>
          <p:cNvSpPr/>
          <p:nvPr/>
        </p:nvSpPr>
        <p:spPr>
          <a:xfrm>
            <a:off x="911212" y="3610806"/>
            <a:ext cx="10369571" cy="1289456"/>
          </a:xfrm>
          <a:prstGeom prst="rect">
            <a:avLst/>
          </a:prstGeom>
        </p:spPr>
        <p:txBody>
          <a:bodyPr wrap="square">
            <a:spAutoFit/>
            <a:scene3d>
              <a:camera prst="orthographicFront"/>
              <a:lightRig rig="threePt" dir="t"/>
            </a:scene3d>
            <a:sp3d contourW="12700"/>
          </a:bodyPr>
          <a:lstStyle/>
          <a:p>
            <a:pPr marL="539750" indent="-539750" algn="just">
              <a:lnSpc>
                <a:spcPct val="150000"/>
              </a:lnSpc>
            </a:pPr>
            <a:r>
              <a:rPr lang="zh-CN" altLang="en-US"/>
              <a:t>（</a:t>
            </a:r>
            <a:r>
              <a:rPr lang="en-US" altLang="zh-CN"/>
              <a:t>2</a:t>
            </a:r>
            <a:r>
              <a:rPr lang="zh-CN" altLang="en-US"/>
              <a:t>）配置完成后，保存“</a:t>
            </a:r>
            <a:r>
              <a:rPr lang="en-US" altLang="zh-CN"/>
              <a:t>my.ini</a:t>
            </a:r>
            <a:r>
              <a:rPr lang="zh-CN" altLang="en-US"/>
              <a:t>”文件，并重启</a:t>
            </a:r>
            <a:r>
              <a:rPr lang="en-US" altLang="zh-CN"/>
              <a:t>MySQL</a:t>
            </a:r>
            <a:r>
              <a:rPr lang="zh-CN" altLang="en-US"/>
              <a:t>服务（以管理员身份打开“命令提示符”窗口，并使用“</a:t>
            </a:r>
            <a:r>
              <a:rPr lang="af-ZA" altLang="zh-CN" b="1">
                <a:solidFill>
                  <a:srgbClr val="0069B8"/>
                </a:solidFill>
              </a:rPr>
              <a:t>net stop mysql</a:t>
            </a:r>
            <a:r>
              <a:rPr lang="zh-CN" altLang="en-US"/>
              <a:t>”命令停止</a:t>
            </a:r>
            <a:r>
              <a:rPr lang="en-US" altLang="zh-CN"/>
              <a:t>MySQL</a:t>
            </a:r>
            <a:r>
              <a:rPr lang="zh-CN" altLang="en-US"/>
              <a:t>服务。</a:t>
            </a:r>
            <a:r>
              <a:rPr lang="en-US" altLang="zh-CN"/>
              <a:t>MySQL</a:t>
            </a:r>
            <a:r>
              <a:rPr lang="zh-CN" altLang="en-US"/>
              <a:t>服务成功停止后，再使用“</a:t>
            </a:r>
            <a:r>
              <a:rPr lang="af-ZA" altLang="zh-CN" b="1">
                <a:solidFill>
                  <a:srgbClr val="0069B8"/>
                </a:solidFill>
              </a:rPr>
              <a:t>net start mysql</a:t>
            </a:r>
            <a:r>
              <a:rPr lang="zh-CN" altLang="en-US"/>
              <a:t>”命令重新启动</a:t>
            </a:r>
            <a:r>
              <a:rPr lang="en-US" altLang="zh-CN"/>
              <a:t>MySQL</a:t>
            </a:r>
            <a:r>
              <a:rPr lang="zh-CN" altLang="en-US"/>
              <a:t>服务）。</a:t>
            </a:r>
            <a:endParaRPr lang="en-US" altLang="zh-CN"/>
          </a:p>
        </p:txBody>
      </p:sp>
      <p:pic>
        <p:nvPicPr>
          <p:cNvPr id="6" name="图片 5">
            <a:extLst>
              <a:ext uri="{FF2B5EF4-FFF2-40B4-BE49-F238E27FC236}">
                <a16:creationId xmlns:a16="http://schemas.microsoft.com/office/drawing/2014/main" id="{B49CCAD9-A610-48DC-9022-9F0FC22916BC}"/>
              </a:ext>
            </a:extLst>
          </p:cNvPr>
          <p:cNvPicPr>
            <a:picLocks noChangeAspect="1"/>
          </p:cNvPicPr>
          <p:nvPr/>
        </p:nvPicPr>
        <p:blipFill>
          <a:blip r:embed="rId4"/>
          <a:stretch>
            <a:fillRect/>
          </a:stretch>
        </p:blipFill>
        <p:spPr>
          <a:xfrm>
            <a:off x="1992992" y="5213685"/>
            <a:ext cx="3497143" cy="720000"/>
          </a:xfrm>
          <a:prstGeom prst="rect">
            <a:avLst/>
          </a:prstGeom>
        </p:spPr>
      </p:pic>
      <p:pic>
        <p:nvPicPr>
          <p:cNvPr id="7" name="图片 6">
            <a:extLst>
              <a:ext uri="{FF2B5EF4-FFF2-40B4-BE49-F238E27FC236}">
                <a16:creationId xmlns:a16="http://schemas.microsoft.com/office/drawing/2014/main" id="{521E2137-E249-4963-89AD-65239A9E45A1}"/>
              </a:ext>
            </a:extLst>
          </p:cNvPr>
          <p:cNvPicPr>
            <a:picLocks noChangeAspect="1"/>
          </p:cNvPicPr>
          <p:nvPr/>
        </p:nvPicPr>
        <p:blipFill>
          <a:blip r:embed="rId5"/>
          <a:stretch>
            <a:fillRect/>
          </a:stretch>
        </p:blipFill>
        <p:spPr>
          <a:xfrm>
            <a:off x="6599008" y="5213685"/>
            <a:ext cx="3600000" cy="720000"/>
          </a:xfrm>
          <a:prstGeom prst="rect">
            <a:avLst/>
          </a:prstGeom>
        </p:spPr>
      </p:pic>
    </p:spTree>
    <p:extLst>
      <p:ext uri="{BB962C8B-B14F-4D97-AF65-F5344CB8AC3E}">
        <p14:creationId xmlns:p14="http://schemas.microsoft.com/office/powerpoint/2010/main" val="3099324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74642"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语句备份</a:t>
            </a:r>
            <a:endParaRPr lang="en-US" altLang="zh-CN" sz="2800" b="1">
              <a:solidFill>
                <a:srgbClr val="228EB0"/>
              </a:solidFill>
              <a:latin typeface="+mn-ea"/>
            </a:endParaRPr>
          </a:p>
        </p:txBody>
      </p:sp>
      <p:sp>
        <p:nvSpPr>
          <p:cNvPr id="20" name="矩形 19">
            <a:extLst>
              <a:ext uri="{FF2B5EF4-FFF2-40B4-BE49-F238E27FC236}">
                <a16:creationId xmlns:a16="http://schemas.microsoft.com/office/drawing/2014/main" id="{EAB359EA-7292-4EA2-A6C2-F7F208A43964}"/>
              </a:ext>
            </a:extLst>
          </p:cNvPr>
          <p:cNvSpPr/>
          <p:nvPr/>
        </p:nvSpPr>
        <p:spPr>
          <a:xfrm>
            <a:off x="904287" y="1746502"/>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en-US"/>
              <a:t>（</a:t>
            </a:r>
            <a:r>
              <a:rPr lang="en-US" altLang="zh-CN"/>
              <a:t>3</a:t>
            </a:r>
            <a:r>
              <a:rPr lang="zh-CN" altLang="en-US"/>
              <a:t>）重新连接</a:t>
            </a:r>
            <a:r>
              <a:rPr lang="en-US" altLang="zh-CN"/>
              <a:t>MySQL</a:t>
            </a:r>
            <a:r>
              <a:rPr lang="zh-CN" altLang="en-US"/>
              <a:t>服务后，按要求对“</a:t>
            </a:r>
            <a:r>
              <a:rPr lang="en-US" altLang="zh-CN"/>
              <a:t>EduSys</a:t>
            </a:r>
            <a:r>
              <a:rPr lang="zh-CN" altLang="en-US"/>
              <a:t>”数据库中的“</a:t>
            </a:r>
            <a:r>
              <a:rPr lang="en-US" altLang="zh-CN"/>
              <a:t>Class</a:t>
            </a:r>
            <a:r>
              <a:rPr lang="zh-CN" altLang="en-US"/>
              <a:t>”表进行备份。</a:t>
            </a:r>
            <a:endParaRPr lang="zh-CN" altLang="zh-CN"/>
          </a:p>
        </p:txBody>
      </p:sp>
      <p:pic>
        <p:nvPicPr>
          <p:cNvPr id="2" name="图片 1">
            <a:extLst>
              <a:ext uri="{FF2B5EF4-FFF2-40B4-BE49-F238E27FC236}">
                <a16:creationId xmlns:a16="http://schemas.microsoft.com/office/drawing/2014/main" id="{E8CD0FDC-A29F-4A22-B4A9-524709EAB322}"/>
              </a:ext>
            </a:extLst>
          </p:cNvPr>
          <p:cNvPicPr>
            <a:picLocks noChangeAspect="1"/>
          </p:cNvPicPr>
          <p:nvPr/>
        </p:nvPicPr>
        <p:blipFill>
          <a:blip r:embed="rId3"/>
          <a:stretch>
            <a:fillRect/>
          </a:stretch>
        </p:blipFill>
        <p:spPr>
          <a:xfrm>
            <a:off x="1701904" y="2913489"/>
            <a:ext cx="3780952" cy="2180952"/>
          </a:xfrm>
          <a:prstGeom prst="rect">
            <a:avLst/>
          </a:prstGeom>
        </p:spPr>
      </p:pic>
      <p:pic>
        <p:nvPicPr>
          <p:cNvPr id="9" name="图片 8">
            <a:extLst>
              <a:ext uri="{FF2B5EF4-FFF2-40B4-BE49-F238E27FC236}">
                <a16:creationId xmlns:a16="http://schemas.microsoft.com/office/drawing/2014/main" id="{726474CA-87A6-4148-91F1-591D0C26F85F}"/>
              </a:ext>
            </a:extLst>
          </p:cNvPr>
          <p:cNvPicPr>
            <a:picLocks noChangeAspect="1"/>
          </p:cNvPicPr>
          <p:nvPr/>
        </p:nvPicPr>
        <p:blipFill>
          <a:blip r:embed="rId4"/>
          <a:stretch>
            <a:fillRect/>
          </a:stretch>
        </p:blipFill>
        <p:spPr>
          <a:xfrm>
            <a:off x="6695292" y="2611965"/>
            <a:ext cx="3661714" cy="2679226"/>
          </a:xfrm>
          <a:prstGeom prst="rect">
            <a:avLst/>
          </a:prstGeom>
        </p:spPr>
      </p:pic>
    </p:spTree>
    <p:extLst>
      <p:ext uri="{BB962C8B-B14F-4D97-AF65-F5344CB8AC3E}">
        <p14:creationId xmlns:p14="http://schemas.microsoft.com/office/powerpoint/2010/main" val="3193471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74642"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语句备份</a:t>
            </a:r>
            <a:endParaRPr lang="en-US" altLang="zh-CN" sz="2800" b="1">
              <a:solidFill>
                <a:srgbClr val="228EB0"/>
              </a:solidFill>
              <a:latin typeface="+mn-ea"/>
            </a:endParaRPr>
          </a:p>
        </p:txBody>
      </p:sp>
      <p:sp>
        <p:nvSpPr>
          <p:cNvPr id="19" name="矩形 18">
            <a:extLst>
              <a:ext uri="{FF2B5EF4-FFF2-40B4-BE49-F238E27FC236}">
                <a16:creationId xmlns:a16="http://schemas.microsoft.com/office/drawing/2014/main" id="{3688480E-901F-4AFD-AC74-7183518E9CA8}"/>
              </a:ext>
            </a:extLst>
          </p:cNvPr>
          <p:cNvSpPr/>
          <p:nvPr/>
        </p:nvSpPr>
        <p:spPr>
          <a:xfrm>
            <a:off x="911214" y="1794984"/>
            <a:ext cx="10369571" cy="2535951"/>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solidFill>
                  <a:srgbClr val="0069B8"/>
                </a:solidFill>
              </a:rPr>
              <a:t>注意：</a:t>
            </a:r>
            <a:endParaRPr lang="en-US" altLang="zh-CN" b="1" dirty="0">
              <a:solidFill>
                <a:srgbClr val="0069B8"/>
              </a:solidFill>
            </a:endParaRPr>
          </a:p>
          <a:p>
            <a:pPr marL="285750" indent="-285750" algn="just">
              <a:lnSpc>
                <a:spcPct val="150000"/>
              </a:lnSpc>
              <a:buFont typeface="Arial" panose="020B0604020202020204" pitchFamily="34" charset="0"/>
              <a:buChar char="•"/>
            </a:pPr>
            <a:r>
              <a:rPr lang="zh-CN" altLang="en-US" dirty="0"/>
              <a:t>操作过程中若没有执行步骤（</a:t>
            </a:r>
            <a:r>
              <a:rPr lang="en-US" altLang="zh-CN" dirty="0"/>
              <a:t>1</a:t>
            </a:r>
            <a:r>
              <a:rPr lang="zh-CN" altLang="en-US" dirty="0"/>
              <a:t>）和步骤（</a:t>
            </a:r>
            <a:r>
              <a:rPr lang="en-US" altLang="zh-CN" dirty="0"/>
              <a:t>2</a:t>
            </a:r>
            <a:r>
              <a:rPr lang="zh-CN" altLang="en-US" dirty="0"/>
              <a:t>），则可能导致错误 </a:t>
            </a:r>
            <a:r>
              <a:rPr lang="af-ZA" altLang="zh-CN" dirty="0"/>
              <a:t>[HY000][1638]</a:t>
            </a:r>
            <a:r>
              <a:rPr lang="zh-CN" altLang="en-US" dirty="0"/>
              <a:t>。</a:t>
            </a:r>
            <a:endParaRPr lang="en-US" altLang="zh-CN" dirty="0"/>
          </a:p>
          <a:p>
            <a:pPr marL="285750" indent="-285750" algn="just">
              <a:lnSpc>
                <a:spcPct val="150000"/>
              </a:lnSpc>
              <a:buFont typeface="Arial" panose="020B0604020202020204" pitchFamily="34" charset="0"/>
              <a:buChar char="•"/>
            </a:pPr>
            <a:r>
              <a:rPr lang="en-US" altLang="zh-CN" dirty="0"/>
              <a:t>FIELDS</a:t>
            </a:r>
            <a:r>
              <a:rPr lang="zh-CN" altLang="zh-CN" dirty="0"/>
              <a:t>和</a:t>
            </a:r>
            <a:r>
              <a:rPr lang="en-US" altLang="zh-CN" dirty="0"/>
              <a:t>LINES</a:t>
            </a:r>
            <a:r>
              <a:rPr lang="zh-CN" altLang="zh-CN" dirty="0"/>
              <a:t>两个子句都是自选的，但是如果两个子句都被指定了，</a:t>
            </a:r>
            <a:r>
              <a:rPr lang="en-US" altLang="zh-CN" dirty="0"/>
              <a:t>FIELDS</a:t>
            </a:r>
            <a:r>
              <a:rPr lang="zh-CN" altLang="zh-CN" dirty="0"/>
              <a:t>必须位于</a:t>
            </a:r>
            <a:r>
              <a:rPr lang="en-US" altLang="zh-CN" dirty="0"/>
              <a:t>LINES</a:t>
            </a:r>
            <a:r>
              <a:rPr lang="zh-CN" altLang="zh-CN" dirty="0"/>
              <a:t>的前面。</a:t>
            </a:r>
            <a:endParaRPr lang="en-US" altLang="zh-CN" dirty="0"/>
          </a:p>
          <a:p>
            <a:pPr marL="285750" indent="-285750" algn="just">
              <a:lnSpc>
                <a:spcPct val="150000"/>
              </a:lnSpc>
              <a:buFont typeface="Arial" panose="020B0604020202020204" pitchFamily="34" charset="0"/>
              <a:buChar char="•"/>
            </a:pPr>
            <a:r>
              <a:rPr lang="zh-CN" altLang="zh-CN" dirty="0"/>
              <a:t>多个</a:t>
            </a:r>
            <a:r>
              <a:rPr lang="en-US" altLang="zh-CN" dirty="0"/>
              <a:t>FIELDS</a:t>
            </a:r>
            <a:r>
              <a:rPr lang="zh-CN" altLang="zh-CN" dirty="0"/>
              <a:t>子句排列在一起时，后面的</a:t>
            </a:r>
            <a:r>
              <a:rPr lang="en-US" altLang="zh-CN" dirty="0"/>
              <a:t>FIELDS</a:t>
            </a:r>
            <a:r>
              <a:rPr lang="zh-CN" altLang="zh-CN" dirty="0"/>
              <a:t>关键字必须省略</a:t>
            </a:r>
            <a:r>
              <a:rPr lang="zh-CN" altLang="en-US" dirty="0"/>
              <a:t>。</a:t>
            </a:r>
            <a:endParaRPr lang="en-US" altLang="zh-CN" dirty="0"/>
          </a:p>
          <a:p>
            <a:pPr marL="285750" indent="-285750" algn="just">
              <a:lnSpc>
                <a:spcPct val="150000"/>
              </a:lnSpc>
              <a:buFont typeface="Arial" panose="020B0604020202020204" pitchFamily="34" charset="0"/>
              <a:buChar char="•"/>
            </a:pPr>
            <a:r>
              <a:rPr lang="zh-CN" altLang="zh-CN" dirty="0"/>
              <a:t>多个</a:t>
            </a:r>
            <a:r>
              <a:rPr lang="en-US" altLang="zh-CN" dirty="0"/>
              <a:t>LINES</a:t>
            </a:r>
            <a:r>
              <a:rPr lang="zh-CN" altLang="zh-CN" dirty="0"/>
              <a:t>子句排列在一起时，后面的</a:t>
            </a:r>
            <a:r>
              <a:rPr lang="en-US" altLang="zh-CN" dirty="0"/>
              <a:t>LINES</a:t>
            </a:r>
            <a:r>
              <a:rPr lang="zh-CN" altLang="zh-CN" dirty="0"/>
              <a:t>关键字也必须省略。</a:t>
            </a:r>
          </a:p>
        </p:txBody>
      </p:sp>
    </p:spTree>
    <p:extLst>
      <p:ext uri="{BB962C8B-B14F-4D97-AF65-F5344CB8AC3E}">
        <p14:creationId xmlns:p14="http://schemas.microsoft.com/office/powerpoint/2010/main" val="4291506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53068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mysqldump</a:t>
            </a:r>
            <a:r>
              <a:rPr lang="zh-CN" altLang="en-US" sz="2800" b="1">
                <a:solidFill>
                  <a:srgbClr val="228EB0"/>
                </a:solidFill>
                <a:latin typeface="+mn-ea"/>
              </a:rPr>
              <a:t>命令备份数据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2" y="1408013"/>
            <a:ext cx="10369571" cy="2120452"/>
          </a:xfrm>
          <a:prstGeom prst="rect">
            <a:avLst/>
          </a:prstGeom>
        </p:spPr>
        <p:txBody>
          <a:bodyPr wrap="square">
            <a:spAutoFit/>
            <a:scene3d>
              <a:camera prst="orthographicFront"/>
              <a:lightRig rig="threePt" dir="t"/>
            </a:scene3d>
            <a:sp3d contourW="12700"/>
          </a:bodyPr>
          <a:lstStyle/>
          <a:p>
            <a:pPr>
              <a:lnSpc>
                <a:spcPct val="150000"/>
              </a:lnSpc>
            </a:pPr>
            <a:r>
              <a:rPr lang="en-US" altLang="zh-CN"/>
              <a:t>mysqldump</a:t>
            </a:r>
            <a:r>
              <a:rPr lang="zh-CN" altLang="zh-CN"/>
              <a:t>是</a:t>
            </a:r>
            <a:r>
              <a:rPr lang="en-US" altLang="zh-CN"/>
              <a:t>mysql</a:t>
            </a:r>
            <a:r>
              <a:rPr lang="zh-CN" altLang="zh-CN"/>
              <a:t>自带的导出数据过程中使用非常频繁的一个工具</a:t>
            </a:r>
            <a:r>
              <a:rPr lang="zh-CN" altLang="en-US"/>
              <a:t>。使用时要注意：</a:t>
            </a:r>
            <a:endParaRPr lang="en-US" altLang="zh-CN"/>
          </a:p>
          <a:p>
            <a:pPr marL="285750" indent="-285750">
              <a:lnSpc>
                <a:spcPct val="150000"/>
              </a:lnSpc>
              <a:buFont typeface="Arial" panose="020B0604020202020204" pitchFamily="34" charset="0"/>
              <a:buChar char="•"/>
            </a:pPr>
            <a:r>
              <a:rPr lang="en-US" altLang="zh-CN"/>
              <a:t>mysqldump</a:t>
            </a:r>
            <a:r>
              <a:rPr lang="zh-CN" altLang="en-US"/>
              <a:t>的路径为“</a:t>
            </a:r>
            <a:r>
              <a:rPr lang="en-US" altLang="zh-CN"/>
              <a:t>../mysql/bin/mysqldump </a:t>
            </a:r>
            <a:r>
              <a:rPr lang="zh-CN" altLang="en-US"/>
              <a:t>”</a:t>
            </a:r>
            <a:endParaRPr lang="en-US" altLang="zh-CN"/>
          </a:p>
          <a:p>
            <a:pPr marL="285750" indent="-285750">
              <a:lnSpc>
                <a:spcPct val="150000"/>
              </a:lnSpc>
              <a:buFont typeface="Arial" panose="020B0604020202020204" pitchFamily="34" charset="0"/>
              <a:buChar char="•"/>
            </a:pPr>
            <a:r>
              <a:rPr lang="zh-CN" altLang="zh-CN"/>
              <a:t>支持</a:t>
            </a:r>
            <a:r>
              <a:rPr lang="en-US" altLang="zh-CN"/>
              <a:t>MyISAM</a:t>
            </a:r>
            <a:r>
              <a:rPr lang="zh-CN" altLang="zh-CN"/>
              <a:t>和</a:t>
            </a:r>
            <a:r>
              <a:rPr lang="en-US" altLang="zh-CN"/>
              <a:t>InnoDB</a:t>
            </a:r>
            <a:r>
              <a:rPr lang="zh-CN" altLang="zh-CN"/>
              <a:t>引擎。</a:t>
            </a:r>
            <a:endParaRPr lang="en-US" altLang="zh-CN"/>
          </a:p>
          <a:p>
            <a:pPr marL="285750" indent="-285750">
              <a:lnSpc>
                <a:spcPct val="150000"/>
              </a:lnSpc>
              <a:buFont typeface="Arial" panose="020B0604020202020204" pitchFamily="34" charset="0"/>
              <a:buChar char="•"/>
            </a:pPr>
            <a:r>
              <a:rPr lang="zh-CN" altLang="zh-CN"/>
              <a:t>由于</a:t>
            </a:r>
            <a:r>
              <a:rPr lang="en-US" altLang="zh-CN"/>
              <a:t>mysqldump</a:t>
            </a:r>
            <a:r>
              <a:rPr lang="zh-CN" altLang="zh-CN"/>
              <a:t>是逻辑备份，所以速度不是很快，适合备份数据比较小的场景。</a:t>
            </a:r>
          </a:p>
          <a:p>
            <a:pPr marL="285750" indent="-285750">
              <a:lnSpc>
                <a:spcPct val="150000"/>
              </a:lnSpc>
              <a:buFont typeface="Arial" panose="020B0604020202020204" pitchFamily="34" charset="0"/>
              <a:buChar char="•"/>
            </a:pPr>
            <a:r>
              <a:rPr lang="en-US" altLang="zh-CN"/>
              <a:t>mysqldump</a:t>
            </a:r>
            <a:r>
              <a:rPr lang="zh-CN" altLang="zh-CN"/>
              <a:t>命令</a:t>
            </a:r>
            <a:r>
              <a:rPr lang="zh-CN" altLang="zh-CN" b="1">
                <a:solidFill>
                  <a:srgbClr val="0069B8"/>
                </a:solidFill>
              </a:rPr>
              <a:t>必须在</a:t>
            </a:r>
            <a:r>
              <a:rPr lang="zh-CN" altLang="en-US" b="1">
                <a:solidFill>
                  <a:srgbClr val="0069B8"/>
                </a:solidFill>
              </a:rPr>
              <a:t>“命令提示符”</a:t>
            </a:r>
            <a:r>
              <a:rPr lang="zh-CN" altLang="zh-CN" b="1">
                <a:solidFill>
                  <a:srgbClr val="0069B8"/>
                </a:solidFill>
              </a:rPr>
              <a:t>窗口下执行</a:t>
            </a:r>
            <a:endParaRPr lang="en-US" altLang="zh-CN" b="1">
              <a:solidFill>
                <a:srgbClr val="0069B8"/>
              </a:solidFill>
            </a:endParaRPr>
          </a:p>
        </p:txBody>
      </p:sp>
      <p:sp>
        <p:nvSpPr>
          <p:cNvPr id="11" name="矩形 10">
            <a:extLst>
              <a:ext uri="{FF2B5EF4-FFF2-40B4-BE49-F238E27FC236}">
                <a16:creationId xmlns:a16="http://schemas.microsoft.com/office/drawing/2014/main" id="{72C812E4-7839-4EF1-9B14-672910775184}"/>
              </a:ext>
            </a:extLst>
          </p:cNvPr>
          <p:cNvSpPr/>
          <p:nvPr/>
        </p:nvSpPr>
        <p:spPr>
          <a:xfrm>
            <a:off x="2407942" y="4361600"/>
            <a:ext cx="7376113" cy="535983"/>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b="1"/>
              <a:t>MYSQLDUMP </a:t>
            </a:r>
            <a:r>
              <a:rPr lang="af-ZA" altLang="zh-CN" b="1"/>
              <a:t>[</a:t>
            </a:r>
            <a:r>
              <a:rPr lang="zh-CN" altLang="en-US" b="1"/>
              <a:t>选项</a:t>
            </a:r>
            <a:r>
              <a:rPr lang="af-ZA" altLang="zh-CN" b="1"/>
              <a:t>]</a:t>
            </a:r>
            <a:r>
              <a:rPr lang="af-ZA" altLang="zh-CN"/>
              <a:t> </a:t>
            </a:r>
            <a:r>
              <a:rPr lang="en-US" altLang="zh-CN" b="1"/>
              <a:t>[ </a:t>
            </a:r>
            <a:r>
              <a:rPr lang="zh-CN" altLang="en-US" b="1"/>
              <a:t>名称</a:t>
            </a:r>
            <a:r>
              <a:rPr lang="en-US" altLang="zh-CN" b="1"/>
              <a:t>] &gt; filename.sql</a:t>
            </a:r>
            <a:endParaRPr lang="zh-CN" altLang="zh-CN" b="1"/>
          </a:p>
        </p:txBody>
      </p:sp>
      <p:sp>
        <p:nvSpPr>
          <p:cNvPr id="13" name="矩形 12">
            <a:extLst>
              <a:ext uri="{FF2B5EF4-FFF2-40B4-BE49-F238E27FC236}">
                <a16:creationId xmlns:a16="http://schemas.microsoft.com/office/drawing/2014/main" id="{39B456DD-8DC2-40BD-AC95-6969CEFD7ED0}"/>
              </a:ext>
            </a:extLst>
          </p:cNvPr>
          <p:cNvSpPr/>
          <p:nvPr/>
        </p:nvSpPr>
        <p:spPr>
          <a:xfrm>
            <a:off x="911212" y="3693924"/>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使用</a:t>
            </a:r>
            <a:r>
              <a:rPr lang="en-US" altLang="zh-CN"/>
              <a:t>mysqldump</a:t>
            </a:r>
            <a:r>
              <a:rPr lang="zh-CN" altLang="zh-CN"/>
              <a:t>命令备份数据库的语法如下：</a:t>
            </a:r>
          </a:p>
        </p:txBody>
      </p:sp>
      <p:sp>
        <p:nvSpPr>
          <p:cNvPr id="19" name="矩形 18">
            <a:extLst>
              <a:ext uri="{FF2B5EF4-FFF2-40B4-BE49-F238E27FC236}">
                <a16:creationId xmlns:a16="http://schemas.microsoft.com/office/drawing/2014/main" id="{BBDF8A6B-83F4-4ED2-88C7-162F2F9F61CF}"/>
              </a:ext>
            </a:extLst>
          </p:cNvPr>
          <p:cNvSpPr/>
          <p:nvPr/>
        </p:nvSpPr>
        <p:spPr>
          <a:xfrm>
            <a:off x="911211" y="5106800"/>
            <a:ext cx="10369571" cy="873957"/>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altLang="zh-CN" b="1"/>
              <a:t>“</a:t>
            </a:r>
            <a:r>
              <a:rPr lang="en-US" altLang="zh-CN" b="1"/>
              <a:t>&gt;</a:t>
            </a:r>
            <a:r>
              <a:rPr lang="zh-CN" altLang="zh-CN" b="1"/>
              <a:t>”：</a:t>
            </a:r>
            <a:r>
              <a:rPr lang="zh-CN" altLang="zh-CN"/>
              <a:t>指明</a:t>
            </a:r>
            <a:r>
              <a:rPr lang="en-US" altLang="zh-CN"/>
              <a:t>mysqldump</a:t>
            </a:r>
            <a:r>
              <a:rPr lang="zh-CN" altLang="zh-CN"/>
              <a:t>将备份数据表的定义和数据写入备份文件；</a:t>
            </a:r>
          </a:p>
          <a:p>
            <a:pPr marL="285750" indent="-285750">
              <a:lnSpc>
                <a:spcPct val="150000"/>
              </a:lnSpc>
              <a:buFont typeface="Arial" panose="020B0604020202020204" pitchFamily="34" charset="0"/>
              <a:buChar char="•"/>
            </a:pPr>
            <a:r>
              <a:rPr lang="en-US" altLang="zh-CN" b="1"/>
              <a:t>filename.sql</a:t>
            </a:r>
            <a:r>
              <a:rPr lang="zh-CN" altLang="zh-CN" b="1"/>
              <a:t>：</a:t>
            </a:r>
            <a:r>
              <a:rPr lang="zh-CN" altLang="zh-CN"/>
              <a:t>表示备份文件的名称，文件名前面可以加绝对路径。</a:t>
            </a:r>
            <a:endParaRPr lang="en-US" altLang="zh-CN" b="1">
              <a:solidFill>
                <a:srgbClr val="0069B8"/>
              </a:solidFill>
            </a:endParaRPr>
          </a:p>
        </p:txBody>
      </p:sp>
    </p:spTree>
    <p:extLst>
      <p:ext uri="{BB962C8B-B14F-4D97-AF65-F5344CB8AC3E}">
        <p14:creationId xmlns:p14="http://schemas.microsoft.com/office/powerpoint/2010/main" val="26629458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3"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53068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mysqldump</a:t>
            </a:r>
            <a:r>
              <a:rPr lang="zh-CN" altLang="en-US" sz="2800" b="1">
                <a:solidFill>
                  <a:srgbClr val="228EB0"/>
                </a:solidFill>
                <a:latin typeface="+mn-ea"/>
              </a:rPr>
              <a:t>命令备份数据</a:t>
            </a:r>
            <a:endParaRPr lang="en-US" altLang="zh-CN" sz="2800" b="1">
              <a:solidFill>
                <a:srgbClr val="228EB0"/>
              </a:solidFill>
              <a:latin typeface="+mn-ea"/>
            </a:endParaRPr>
          </a:p>
        </p:txBody>
      </p:sp>
      <p:sp>
        <p:nvSpPr>
          <p:cNvPr id="12" name="矩形 11">
            <a:extLst>
              <a:ext uri="{FF2B5EF4-FFF2-40B4-BE49-F238E27FC236}">
                <a16:creationId xmlns:a16="http://schemas.microsoft.com/office/drawing/2014/main" id="{9FFEB4F3-BD0B-4EE9-B2C1-2B10A69123D8}"/>
              </a:ext>
            </a:extLst>
          </p:cNvPr>
          <p:cNvSpPr/>
          <p:nvPr/>
        </p:nvSpPr>
        <p:spPr>
          <a:xfrm>
            <a:off x="911214" y="1281253"/>
            <a:ext cx="10369571" cy="458459"/>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altLang="en-US" b="1"/>
              <a:t>选项：</a:t>
            </a:r>
            <a:r>
              <a:rPr lang="zh-CN" altLang="en-US"/>
              <a:t>上述语法格式中“选项”部分常用的参数如下：</a:t>
            </a:r>
            <a:endParaRPr lang="zh-CN" altLang="zh-CN"/>
          </a:p>
        </p:txBody>
      </p:sp>
      <p:graphicFrame>
        <p:nvGraphicFramePr>
          <p:cNvPr id="19" name="表格 18">
            <a:extLst>
              <a:ext uri="{FF2B5EF4-FFF2-40B4-BE49-F238E27FC236}">
                <a16:creationId xmlns:a16="http://schemas.microsoft.com/office/drawing/2014/main" id="{F5B08596-07CC-41E3-BFDE-624208280678}"/>
              </a:ext>
            </a:extLst>
          </p:cNvPr>
          <p:cNvGraphicFramePr>
            <a:graphicFrameLocks noGrp="1"/>
          </p:cNvGraphicFramePr>
          <p:nvPr>
            <p:extLst>
              <p:ext uri="{D42A27DB-BD31-4B8C-83A1-F6EECF244321}">
                <p14:modId xmlns:p14="http://schemas.microsoft.com/office/powerpoint/2010/main" val="3616165360"/>
              </p:ext>
            </p:extLst>
          </p:nvPr>
        </p:nvGraphicFramePr>
        <p:xfrm>
          <a:off x="3342036" y="1815913"/>
          <a:ext cx="5507926" cy="3758256"/>
        </p:xfrm>
        <a:graphic>
          <a:graphicData uri="http://schemas.openxmlformats.org/drawingml/2006/table">
            <a:tbl>
              <a:tblPr firstRow="1" firstCol="1" bandRow="1">
                <a:tableStyleId>{5A111915-BE36-4E01-A7E5-04B1672EAD32}</a:tableStyleId>
              </a:tblPr>
              <a:tblGrid>
                <a:gridCol w="2283282">
                  <a:extLst>
                    <a:ext uri="{9D8B030D-6E8A-4147-A177-3AD203B41FA5}">
                      <a16:colId xmlns:a16="http://schemas.microsoft.com/office/drawing/2014/main" val="3049600255"/>
                    </a:ext>
                  </a:extLst>
                </a:gridCol>
                <a:gridCol w="3224644">
                  <a:extLst>
                    <a:ext uri="{9D8B030D-6E8A-4147-A177-3AD203B41FA5}">
                      <a16:colId xmlns:a16="http://schemas.microsoft.com/office/drawing/2014/main" val="4151654533"/>
                    </a:ext>
                  </a:extLst>
                </a:gridCol>
              </a:tblGrid>
              <a:tr h="379127">
                <a:tc>
                  <a:txBody>
                    <a:bodyPr/>
                    <a:lstStyle/>
                    <a:p>
                      <a:pPr marL="0" algn="ctr" defTabSz="914400" rtl="0" eaLnBrk="1" latinLnBrk="0" hangingPunct="1">
                        <a:lnSpc>
                          <a:spcPct val="150000"/>
                        </a:lnSpc>
                        <a:tabLst>
                          <a:tab pos="90170" algn="l"/>
                        </a:tabLst>
                      </a:pPr>
                      <a:r>
                        <a:rPr lang="zh-CN" altLang="en-US" sz="1800" b="1" kern="0">
                          <a:solidFill>
                            <a:schemeClr val="bg1"/>
                          </a:solidFill>
                          <a:effectLst/>
                          <a:latin typeface="+mn-lt"/>
                          <a:ea typeface="+mn-ea"/>
                          <a:cs typeface="+mn-cs"/>
                        </a:rPr>
                        <a:t>参数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1" kern="0">
                          <a:solidFill>
                            <a:schemeClr val="bg1"/>
                          </a:solidFill>
                          <a:effectLst/>
                          <a:latin typeface="+mn-lt"/>
                          <a:ea typeface="+mn-ea"/>
                          <a:cs typeface="+mn-cs"/>
                        </a:rPr>
                        <a:t>作用</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18347">
                <a:tc>
                  <a:txBody>
                    <a:bodyPr/>
                    <a:lstStyle/>
                    <a:p>
                      <a:pPr marL="0" algn="ctr" defTabSz="914400" rtl="0" eaLnBrk="1" latinLnBrk="0" hangingPunct="1">
                        <a:lnSpc>
                          <a:spcPct val="150000"/>
                        </a:lnSpc>
                        <a:tabLst>
                          <a:tab pos="90170" algn="l"/>
                        </a:tabLst>
                      </a:pPr>
                      <a:r>
                        <a:rPr lang="en-US" altLang="zh-CN" sz="1800" b="0" kern="0">
                          <a:solidFill>
                            <a:schemeClr val="tx1"/>
                          </a:solidFill>
                          <a:effectLst/>
                          <a:latin typeface="+mn-ea"/>
                          <a:ea typeface="+mn-ea"/>
                          <a:cs typeface="Times New Roman" panose="02020603050405020304" pitchFamily="18" charset="0"/>
                        </a:rPr>
                        <a:t>-h</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备份主机名，默认为</a:t>
                      </a:r>
                      <a:r>
                        <a:rPr lang="en-US" altLang="zh-CN" sz="1800" b="0" kern="0">
                          <a:solidFill>
                            <a:schemeClr val="tx1"/>
                          </a:solidFill>
                          <a:effectLst/>
                          <a:latin typeface="+mn-ea"/>
                          <a:ea typeface="+mn-ea"/>
                          <a:cs typeface="Times New Roman" panose="02020603050405020304" pitchFamily="18" charset="0"/>
                        </a:rPr>
                        <a:t>localhost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0455567"/>
                  </a:ext>
                </a:extLst>
              </a:tr>
              <a:tr h="418347">
                <a:tc>
                  <a:txBody>
                    <a:bodyPr/>
                    <a:lstStyle/>
                    <a:p>
                      <a:pPr marL="0" algn="ctr" defTabSz="914400" rtl="0" eaLnBrk="1" latinLnBrk="0" hangingPunct="1">
                        <a:lnSpc>
                          <a:spcPct val="150000"/>
                        </a:lnSpc>
                        <a:tabLst>
                          <a:tab pos="90170" algn="l"/>
                        </a:tabLst>
                      </a:pPr>
                      <a:r>
                        <a:rPr lang="en-US" altLang="zh-CN" sz="1800" b="0" kern="0">
                          <a:solidFill>
                            <a:schemeClr val="tx1"/>
                          </a:solidFill>
                          <a:effectLst/>
                          <a:latin typeface="+mn-ea"/>
                          <a:ea typeface="+mn-ea"/>
                          <a:cs typeface="Times New Roman" panose="02020603050405020304" pitchFamily="18" charset="0"/>
                        </a:rPr>
                        <a:t>-u</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指定备份时使用的用户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18347">
                <a:tc>
                  <a:txBody>
                    <a:bodyPr/>
                    <a:lstStyle/>
                    <a:p>
                      <a:pPr marL="0" algn="ctr" defTabSz="914400" rtl="0" eaLnBrk="1" latinLnBrk="0" hangingPunct="1">
                        <a:lnSpc>
                          <a:spcPct val="150000"/>
                        </a:lnSpc>
                        <a:tabLst>
                          <a:tab pos="90170" algn="l"/>
                        </a:tabLst>
                      </a:pPr>
                      <a:r>
                        <a:rPr lang="en-US" altLang="zh-CN" sz="1800" b="0" kern="0">
                          <a:solidFill>
                            <a:schemeClr val="tx1"/>
                          </a:solidFill>
                          <a:effectLst/>
                          <a:latin typeface="+mn-ea"/>
                          <a:ea typeface="+mn-ea"/>
                          <a:cs typeface="Times New Roman" panose="02020603050405020304" pitchFamily="18" charset="0"/>
                        </a:rPr>
                        <a:t>-P</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指定端口号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18347">
                <a:tc>
                  <a:txBody>
                    <a:bodyPr/>
                    <a:lstStyle/>
                    <a:p>
                      <a:pPr marL="0" algn="ctr" defTabSz="914400" rtl="0" eaLnBrk="1" latinLnBrk="0" hangingPunct="1">
                        <a:lnSpc>
                          <a:spcPct val="150000"/>
                        </a:lnSpc>
                        <a:tabLst>
                          <a:tab pos="90170" algn="l"/>
                        </a:tabLst>
                      </a:pPr>
                      <a:r>
                        <a:rPr lang="en-US" altLang="zh-CN" sz="1800" b="0" kern="0">
                          <a:solidFill>
                            <a:schemeClr val="tx1"/>
                          </a:solidFill>
                          <a:effectLst/>
                          <a:latin typeface="+mn-ea"/>
                          <a:ea typeface="+mn-ea"/>
                          <a:cs typeface="Times New Roman" panose="02020603050405020304" pitchFamily="18" charset="0"/>
                        </a:rPr>
                        <a:t>-p</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校验用户身份</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8421611"/>
                  </a:ext>
                </a:extLst>
              </a:tr>
              <a:tr h="418347">
                <a:tc>
                  <a:txBody>
                    <a:bodyPr/>
                    <a:lstStyle/>
                    <a:p>
                      <a:pPr marL="0" algn="ctr" defTabSz="914400" rtl="0" eaLnBrk="1" latinLnBrk="0" hangingPunct="1">
                        <a:lnSpc>
                          <a:spcPct val="150000"/>
                        </a:lnSpc>
                        <a:tabLst>
                          <a:tab pos="90170" algn="l"/>
                        </a:tabLst>
                      </a:pPr>
                      <a:r>
                        <a:rPr lang="en-US" altLang="zh-CN" sz="1800" b="0" kern="0">
                          <a:solidFill>
                            <a:schemeClr val="tx1"/>
                          </a:solidFill>
                          <a:effectLst/>
                          <a:latin typeface="+mn-ea"/>
                          <a:ea typeface="+mn-ea"/>
                          <a:cs typeface="Times New Roman" panose="02020603050405020304" pitchFamily="18" charset="0"/>
                        </a:rPr>
                        <a:t>-d</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i="0" kern="1200">
                          <a:solidFill>
                            <a:schemeClr val="tx1"/>
                          </a:solidFill>
                          <a:effectLst/>
                          <a:latin typeface="+mn-lt"/>
                          <a:ea typeface="+mn-ea"/>
                          <a:cs typeface="+mn-cs"/>
                        </a:rPr>
                        <a:t>只备份数据表的结构</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9223963"/>
                  </a:ext>
                </a:extLst>
              </a:tr>
              <a:tr h="418347">
                <a:tc>
                  <a:txBody>
                    <a:bodyPr/>
                    <a:lstStyle/>
                    <a:p>
                      <a:pPr marL="0" algn="ctr" defTabSz="914400" rtl="0" eaLnBrk="1" latinLnBrk="0" hangingPunct="1">
                        <a:lnSpc>
                          <a:spcPct val="150000"/>
                        </a:lnSpc>
                        <a:tabLst>
                          <a:tab pos="90170" algn="l"/>
                        </a:tabLst>
                      </a:pPr>
                      <a:r>
                        <a:rPr lang="en-US" altLang="zh-CN" sz="1800" b="0" kern="0">
                          <a:solidFill>
                            <a:schemeClr val="tx1"/>
                          </a:solidFill>
                          <a:effectLst/>
                          <a:latin typeface="+mn-ea"/>
                          <a:ea typeface="+mn-ea"/>
                          <a:cs typeface="Times New Roman" panose="02020603050405020304" pitchFamily="18" charset="0"/>
                        </a:rPr>
                        <a:t>-t</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只备份数据表的数据</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7424883"/>
                  </a:ext>
                </a:extLst>
              </a:tr>
              <a:tr h="418347">
                <a:tc>
                  <a:txBody>
                    <a:bodyPr/>
                    <a:lstStyle/>
                    <a:p>
                      <a:pPr marL="0" marR="0" lvl="0" indent="0" algn="ctr" defTabSz="914400" rtl="0" eaLnBrk="1" fontAlgn="auto" latinLnBrk="0" hangingPunct="1">
                        <a:lnSpc>
                          <a:spcPct val="150000"/>
                        </a:lnSpc>
                        <a:spcBef>
                          <a:spcPts val="0"/>
                        </a:spcBef>
                        <a:spcAft>
                          <a:spcPts val="0"/>
                        </a:spcAft>
                        <a:buClrTx/>
                        <a:buSzTx/>
                        <a:buFontTx/>
                        <a:buNone/>
                        <a:tabLst>
                          <a:tab pos="90170" algn="l"/>
                        </a:tabLst>
                        <a:defRPr/>
                      </a:pPr>
                      <a:r>
                        <a:rPr lang="af-ZA" altLang="zh-CN" sz="1800" b="0" i="0" kern="1200">
                          <a:solidFill>
                            <a:schemeClr val="tx1"/>
                          </a:solidFill>
                          <a:effectLst/>
                          <a:latin typeface="+mn-lt"/>
                          <a:ea typeface="+mn-ea"/>
                          <a:cs typeface="+mn-cs"/>
                        </a:rPr>
                        <a:t>--all-databases</a:t>
                      </a:r>
                      <a:r>
                        <a:rPr lang="zh-CN" altLang="en-US" sz="1800" b="0" i="0" kern="1200">
                          <a:solidFill>
                            <a:schemeClr val="tx1"/>
                          </a:solidFill>
                          <a:effectLst/>
                          <a:latin typeface="+mn-lt"/>
                          <a:ea typeface="+mn-ea"/>
                          <a:cs typeface="+mn-cs"/>
                        </a:rPr>
                        <a:t> </a:t>
                      </a:r>
                      <a:r>
                        <a:rPr lang="en-US" altLang="zh-CN" sz="1800" b="0" i="0" kern="1200">
                          <a:solidFill>
                            <a:schemeClr val="tx1"/>
                          </a:solidFill>
                          <a:effectLst/>
                          <a:latin typeface="+mn-lt"/>
                          <a:ea typeface="+mn-ea"/>
                          <a:cs typeface="+mn-cs"/>
                        </a:rPr>
                        <a:t>/ -A</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备份所有数据库</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9972361"/>
                  </a:ext>
                </a:extLst>
              </a:tr>
              <a:tr h="418347">
                <a:tc>
                  <a:txBody>
                    <a:bodyPr/>
                    <a:lstStyle/>
                    <a:p>
                      <a:pPr marL="0" marR="0" lvl="0" indent="0" algn="ctr" defTabSz="914400" rtl="0" eaLnBrk="1" fontAlgn="auto" latinLnBrk="0" hangingPunct="1">
                        <a:lnSpc>
                          <a:spcPct val="150000"/>
                        </a:lnSpc>
                        <a:spcBef>
                          <a:spcPts val="0"/>
                        </a:spcBef>
                        <a:spcAft>
                          <a:spcPts val="0"/>
                        </a:spcAft>
                        <a:buClrTx/>
                        <a:buSzTx/>
                        <a:buFontTx/>
                        <a:buNone/>
                        <a:tabLst>
                          <a:tab pos="90170" algn="l"/>
                        </a:tabLst>
                        <a:defRPr/>
                      </a:pPr>
                      <a:r>
                        <a:rPr lang="af-ZA" altLang="zh-CN" sz="1800" b="0" i="0" kern="1200">
                          <a:solidFill>
                            <a:schemeClr val="tx1"/>
                          </a:solidFill>
                          <a:effectLst/>
                          <a:latin typeface="+mn-lt"/>
                          <a:ea typeface="+mn-ea"/>
                          <a:cs typeface="+mn-cs"/>
                        </a:rPr>
                        <a:t>--databases</a:t>
                      </a:r>
                      <a:r>
                        <a:rPr lang="zh-CN" altLang="en-US" sz="1800" b="0" i="0" kern="1200">
                          <a:solidFill>
                            <a:schemeClr val="tx1"/>
                          </a:solidFill>
                          <a:effectLst/>
                          <a:latin typeface="+mn-lt"/>
                          <a:ea typeface="+mn-ea"/>
                          <a:cs typeface="+mn-cs"/>
                        </a:rPr>
                        <a:t> </a:t>
                      </a:r>
                      <a:r>
                        <a:rPr lang="en-US" altLang="zh-CN" sz="1800" b="0" i="0" kern="1200">
                          <a:solidFill>
                            <a:schemeClr val="tx1"/>
                          </a:solidFill>
                          <a:effectLst/>
                          <a:latin typeface="+mn-lt"/>
                          <a:ea typeface="+mn-ea"/>
                          <a:cs typeface="+mn-cs"/>
                        </a:rPr>
                        <a:t>/</a:t>
                      </a:r>
                      <a:r>
                        <a:rPr lang="zh-CN" altLang="en-US" sz="1800" b="0" i="0" kern="1200">
                          <a:solidFill>
                            <a:schemeClr val="tx1"/>
                          </a:solidFill>
                          <a:effectLst/>
                          <a:latin typeface="+mn-lt"/>
                          <a:ea typeface="+mn-ea"/>
                          <a:cs typeface="+mn-cs"/>
                        </a:rPr>
                        <a:t> </a:t>
                      </a:r>
                      <a:r>
                        <a:rPr lang="en-US" altLang="zh-CN" sz="1800" b="0" i="0" kern="1200">
                          <a:solidFill>
                            <a:schemeClr val="tx1"/>
                          </a:solidFill>
                          <a:effectLst/>
                          <a:latin typeface="+mn-lt"/>
                          <a:ea typeface="+mn-ea"/>
                          <a:cs typeface="+mn-cs"/>
                        </a:rPr>
                        <a:t>-B</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i="0" kern="1200">
                          <a:solidFill>
                            <a:schemeClr val="tx1"/>
                          </a:solidFill>
                          <a:effectLst/>
                          <a:latin typeface="+mn-lt"/>
                          <a:ea typeface="+mn-ea"/>
                          <a:cs typeface="+mn-cs"/>
                        </a:rPr>
                        <a:t>用于备份多个数据库</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9628349"/>
                  </a:ext>
                </a:extLst>
              </a:tr>
            </a:tbl>
          </a:graphicData>
        </a:graphic>
      </p:graphicFrame>
      <p:sp>
        <p:nvSpPr>
          <p:cNvPr id="24" name="矩形 23">
            <a:extLst>
              <a:ext uri="{FF2B5EF4-FFF2-40B4-BE49-F238E27FC236}">
                <a16:creationId xmlns:a16="http://schemas.microsoft.com/office/drawing/2014/main" id="{AD701E7B-A87E-480B-A1E4-655CFBFA2A61}"/>
              </a:ext>
            </a:extLst>
          </p:cNvPr>
          <p:cNvSpPr/>
          <p:nvPr/>
        </p:nvSpPr>
        <p:spPr>
          <a:xfrm>
            <a:off x="911214" y="5618017"/>
            <a:ext cx="10369571" cy="873957"/>
          </a:xfrm>
          <a:prstGeom prst="rect">
            <a:avLst/>
          </a:prstGeom>
        </p:spPr>
        <p:txBody>
          <a:bodyPr wrap="square">
            <a:spAutoFit/>
            <a:scene3d>
              <a:camera prst="orthographicFront"/>
              <a:lightRig rig="threePt" dir="t"/>
            </a:scene3d>
            <a:sp3d contourW="12700"/>
          </a:bodyPr>
          <a:lstStyle/>
          <a:p>
            <a:pPr marL="630238" indent="-630238">
              <a:lnSpc>
                <a:spcPct val="150000"/>
              </a:lnSpc>
            </a:pPr>
            <a:r>
              <a:rPr lang="zh-CN" altLang="en-US" b="1">
                <a:solidFill>
                  <a:srgbClr val="0069B8"/>
                </a:solidFill>
              </a:rPr>
              <a:t>注意：</a:t>
            </a:r>
            <a:r>
              <a:rPr lang="zh-CN" altLang="en-US"/>
              <a:t>选项“</a:t>
            </a:r>
            <a:r>
              <a:rPr lang="en-US" altLang="zh-CN"/>
              <a:t>-d</a:t>
            </a:r>
            <a:r>
              <a:rPr lang="zh-CN" altLang="en-US"/>
              <a:t>”</a:t>
            </a:r>
            <a:r>
              <a:rPr lang="en-US" altLang="zh-CN"/>
              <a:t>/</a:t>
            </a:r>
            <a:r>
              <a:rPr lang="zh-CN" altLang="en-US"/>
              <a:t>“</a:t>
            </a:r>
            <a:r>
              <a:rPr lang="en-US" altLang="zh-CN"/>
              <a:t>-t</a:t>
            </a:r>
            <a:r>
              <a:rPr lang="zh-CN" altLang="en-US"/>
              <a:t>”出现在选项“</a:t>
            </a:r>
            <a:r>
              <a:rPr lang="af-ZA" altLang="zh-CN"/>
              <a:t>--all-databases</a:t>
            </a:r>
            <a:r>
              <a:rPr lang="zh-CN" altLang="en-US"/>
              <a:t>”、“</a:t>
            </a:r>
            <a:r>
              <a:rPr lang="en-US" altLang="zh-CN"/>
              <a:t>-A</a:t>
            </a:r>
            <a:r>
              <a:rPr lang="zh-CN" altLang="en-US"/>
              <a:t>”、“</a:t>
            </a:r>
            <a:r>
              <a:rPr lang="af-ZA" altLang="zh-CN"/>
              <a:t>--databases</a:t>
            </a:r>
            <a:r>
              <a:rPr lang="zh-CN" altLang="en-US"/>
              <a:t>”或“</a:t>
            </a:r>
            <a:r>
              <a:rPr lang="en-US" altLang="zh-CN"/>
              <a:t>-B</a:t>
            </a:r>
            <a:r>
              <a:rPr lang="zh-CN" altLang="en-US"/>
              <a:t>”前面时，将会备份所有指定数据库中所有数据表的结构 </a:t>
            </a:r>
            <a:r>
              <a:rPr lang="en-US" altLang="zh-CN"/>
              <a:t>/ </a:t>
            </a:r>
            <a:r>
              <a:rPr lang="zh-CN" altLang="en-US"/>
              <a:t>数据</a:t>
            </a:r>
            <a:endParaRPr lang="zh-CN" altLang="zh-CN"/>
          </a:p>
        </p:txBody>
      </p:sp>
    </p:spTree>
    <p:extLst>
      <p:ext uri="{BB962C8B-B14F-4D97-AF65-F5344CB8AC3E}">
        <p14:creationId xmlns:p14="http://schemas.microsoft.com/office/powerpoint/2010/main" val="986587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53068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mysqldump</a:t>
            </a:r>
            <a:r>
              <a:rPr lang="zh-CN" altLang="en-US" sz="2800" b="1">
                <a:solidFill>
                  <a:srgbClr val="228EB0"/>
                </a:solidFill>
                <a:latin typeface="+mn-ea"/>
              </a:rPr>
              <a:t>命令备份数据</a:t>
            </a:r>
            <a:endParaRPr lang="en-US" altLang="zh-CN" sz="2800" b="1">
              <a:solidFill>
                <a:srgbClr val="228EB0"/>
              </a:solidFill>
              <a:latin typeface="+mn-ea"/>
            </a:endParaRPr>
          </a:p>
        </p:txBody>
      </p:sp>
      <p:sp>
        <p:nvSpPr>
          <p:cNvPr id="20" name="矩形 19">
            <a:extLst>
              <a:ext uri="{FF2B5EF4-FFF2-40B4-BE49-F238E27FC236}">
                <a16:creationId xmlns:a16="http://schemas.microsoft.com/office/drawing/2014/main" id="{C801E4F6-A646-4DE4-8C33-6205501C7FE6}"/>
              </a:ext>
            </a:extLst>
          </p:cNvPr>
          <p:cNvSpPr/>
          <p:nvPr/>
        </p:nvSpPr>
        <p:spPr>
          <a:xfrm>
            <a:off x="911214" y="1640749"/>
            <a:ext cx="10369571" cy="458459"/>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altLang="en-US" b="1"/>
              <a:t>名称：</a:t>
            </a:r>
            <a:r>
              <a:rPr lang="zh-CN" altLang="en-US"/>
              <a:t>上述语法格式中“名称”部分常用的参数如下：</a:t>
            </a:r>
            <a:endParaRPr lang="zh-CN" altLang="zh-CN"/>
          </a:p>
        </p:txBody>
      </p:sp>
      <p:graphicFrame>
        <p:nvGraphicFramePr>
          <p:cNvPr id="21" name="表格 20">
            <a:extLst>
              <a:ext uri="{FF2B5EF4-FFF2-40B4-BE49-F238E27FC236}">
                <a16:creationId xmlns:a16="http://schemas.microsoft.com/office/drawing/2014/main" id="{F22F53EF-BF1D-4F7E-B23F-D74B8DD3C754}"/>
              </a:ext>
            </a:extLst>
          </p:cNvPr>
          <p:cNvGraphicFramePr>
            <a:graphicFrameLocks noGrp="1"/>
          </p:cNvGraphicFramePr>
          <p:nvPr>
            <p:extLst>
              <p:ext uri="{D42A27DB-BD31-4B8C-83A1-F6EECF244321}">
                <p14:modId xmlns:p14="http://schemas.microsoft.com/office/powerpoint/2010/main" val="3175569762"/>
              </p:ext>
            </p:extLst>
          </p:nvPr>
        </p:nvGraphicFramePr>
        <p:xfrm>
          <a:off x="2053934" y="2492213"/>
          <a:ext cx="8475521" cy="1274788"/>
        </p:xfrm>
        <a:graphic>
          <a:graphicData uri="http://schemas.openxmlformats.org/drawingml/2006/table">
            <a:tbl>
              <a:tblPr firstRow="1" firstCol="1" bandRow="1">
                <a:tableStyleId>{5A111915-BE36-4E01-A7E5-04B1672EAD32}</a:tableStyleId>
              </a:tblPr>
              <a:tblGrid>
                <a:gridCol w="4007430">
                  <a:extLst>
                    <a:ext uri="{9D8B030D-6E8A-4147-A177-3AD203B41FA5}">
                      <a16:colId xmlns:a16="http://schemas.microsoft.com/office/drawing/2014/main" val="3049600255"/>
                    </a:ext>
                  </a:extLst>
                </a:gridCol>
                <a:gridCol w="4468091">
                  <a:extLst>
                    <a:ext uri="{9D8B030D-6E8A-4147-A177-3AD203B41FA5}">
                      <a16:colId xmlns:a16="http://schemas.microsoft.com/office/drawing/2014/main" val="4151654533"/>
                    </a:ext>
                  </a:extLst>
                </a:gridCol>
              </a:tblGrid>
              <a:tr h="391186">
                <a:tc>
                  <a:txBody>
                    <a:bodyPr/>
                    <a:lstStyle/>
                    <a:p>
                      <a:pPr marL="0" algn="ctr" defTabSz="914400" rtl="0" eaLnBrk="1" latinLnBrk="0" hangingPunct="1">
                        <a:lnSpc>
                          <a:spcPct val="150000"/>
                        </a:lnSpc>
                        <a:tabLst>
                          <a:tab pos="90170" algn="l"/>
                        </a:tabLst>
                      </a:pPr>
                      <a:r>
                        <a:rPr lang="zh-CN" altLang="en-US" sz="1800" b="1" kern="0">
                          <a:solidFill>
                            <a:schemeClr val="bg1"/>
                          </a:solidFill>
                          <a:effectLst/>
                          <a:latin typeface="+mn-lt"/>
                          <a:ea typeface="+mn-ea"/>
                          <a:cs typeface="+mn-cs"/>
                        </a:rPr>
                        <a:t>参数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1" kern="0">
                          <a:solidFill>
                            <a:schemeClr val="bg1"/>
                          </a:solidFill>
                          <a:effectLst/>
                          <a:latin typeface="+mn-lt"/>
                          <a:ea typeface="+mn-ea"/>
                          <a:cs typeface="+mn-cs"/>
                        </a:rPr>
                        <a:t>作用</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31654">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数据库名</a:t>
                      </a:r>
                      <a:r>
                        <a:rPr lang="af-ZA" altLang="zh-CN" sz="1800" b="0" kern="0">
                          <a:solidFill>
                            <a:schemeClr val="tx1"/>
                          </a:solidFill>
                          <a:effectLst/>
                          <a:latin typeface="+mn-ea"/>
                          <a:ea typeface="+mn-ea"/>
                          <a:cs typeface="Times New Roman" panose="02020603050405020304" pitchFamily="18" charset="0"/>
                        </a:rPr>
                        <a:t>1 </a:t>
                      </a:r>
                      <a:r>
                        <a:rPr lang="en-US" altLang="zh-CN" sz="1800" b="0" kern="0">
                          <a:solidFill>
                            <a:schemeClr val="tx1"/>
                          </a:solidFill>
                          <a:effectLst/>
                          <a:latin typeface="+mn-ea"/>
                          <a:ea typeface="+mn-ea"/>
                          <a:cs typeface="Times New Roman" panose="02020603050405020304" pitchFamily="18" charset="0"/>
                        </a:rPr>
                        <a:t>[</a:t>
                      </a:r>
                      <a:r>
                        <a:rPr lang="zh-CN" altLang="en-US" sz="1800" b="0" kern="0">
                          <a:solidFill>
                            <a:schemeClr val="tx1"/>
                          </a:solidFill>
                          <a:effectLst/>
                          <a:latin typeface="+mn-ea"/>
                          <a:ea typeface="+mn-ea"/>
                          <a:cs typeface="Times New Roman" panose="02020603050405020304" pitchFamily="18" charset="0"/>
                        </a:rPr>
                        <a:t>数据库名</a:t>
                      </a:r>
                      <a:r>
                        <a:rPr lang="en-US" altLang="zh-CN" sz="1800" b="0" kern="0">
                          <a:solidFill>
                            <a:schemeClr val="tx1"/>
                          </a:solidFill>
                          <a:effectLst/>
                          <a:latin typeface="+mn-ea"/>
                          <a:ea typeface="+mn-ea"/>
                          <a:cs typeface="Times New Roman" panose="02020603050405020304" pitchFamily="18" charset="0"/>
                        </a:rPr>
                        <a:t>2 …</a:t>
                      </a:r>
                      <a:r>
                        <a:rPr lang="zh-CN" altLang="en-US" sz="1800" b="0" kern="0">
                          <a:solidFill>
                            <a:schemeClr val="tx1"/>
                          </a:solidFill>
                          <a:effectLst/>
                          <a:latin typeface="+mn-ea"/>
                          <a:ea typeface="+mn-ea"/>
                          <a:cs typeface="Times New Roman" panose="02020603050405020304" pitchFamily="18" charset="0"/>
                        </a:rPr>
                        <a:t>数据库名</a:t>
                      </a:r>
                      <a:r>
                        <a:rPr lang="en-US" altLang="zh-CN" sz="1800" b="0" kern="0">
                          <a:solidFill>
                            <a:schemeClr val="tx1"/>
                          </a:solidFill>
                          <a:effectLst/>
                          <a:latin typeface="+mn-ea"/>
                          <a:ea typeface="+mn-ea"/>
                          <a:cs typeface="Times New Roman" panose="02020603050405020304" pitchFamily="18" charset="0"/>
                        </a:rPr>
                        <a:t>n]</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备份目标为一个或多个数据库</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31654">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数据库名</a:t>
                      </a:r>
                      <a:r>
                        <a:rPr lang="en-US" altLang="zh-CN" sz="1800" b="0" kern="0">
                          <a:solidFill>
                            <a:schemeClr val="tx1"/>
                          </a:solidFill>
                          <a:effectLst/>
                          <a:latin typeface="+mn-ea"/>
                          <a:ea typeface="+mn-ea"/>
                          <a:cs typeface="Times New Roman" panose="02020603050405020304" pitchFamily="18" charset="0"/>
                        </a:rPr>
                        <a:t> </a:t>
                      </a:r>
                      <a:r>
                        <a:rPr lang="zh-CN" altLang="en-US" sz="1800" b="0" kern="0">
                          <a:solidFill>
                            <a:schemeClr val="tx1"/>
                          </a:solidFill>
                          <a:effectLst/>
                          <a:latin typeface="+mn-ea"/>
                          <a:ea typeface="+mn-ea"/>
                          <a:cs typeface="Times New Roman" panose="02020603050405020304" pitchFamily="18" charset="0"/>
                        </a:rPr>
                        <a:t>表名</a:t>
                      </a:r>
                      <a:r>
                        <a:rPr lang="en-US" altLang="zh-CN" sz="1800" b="0" kern="0">
                          <a:solidFill>
                            <a:schemeClr val="tx1"/>
                          </a:solidFill>
                          <a:effectLst/>
                          <a:latin typeface="+mn-ea"/>
                          <a:ea typeface="+mn-ea"/>
                          <a:cs typeface="Times New Roman" panose="02020603050405020304" pitchFamily="18" charset="0"/>
                        </a:rPr>
                        <a:t>1 [</a:t>
                      </a:r>
                      <a:r>
                        <a:rPr lang="zh-CN" altLang="en-US" sz="1800" b="0" kern="0">
                          <a:solidFill>
                            <a:schemeClr val="tx1"/>
                          </a:solidFill>
                          <a:effectLst/>
                          <a:latin typeface="+mn-ea"/>
                          <a:ea typeface="+mn-ea"/>
                          <a:cs typeface="Times New Roman" panose="02020603050405020304" pitchFamily="18" charset="0"/>
                        </a:rPr>
                        <a:t>表名</a:t>
                      </a:r>
                      <a:r>
                        <a:rPr lang="en-US" altLang="zh-CN" sz="1800" b="0" kern="0">
                          <a:solidFill>
                            <a:schemeClr val="tx1"/>
                          </a:solidFill>
                          <a:effectLst/>
                          <a:latin typeface="+mn-ea"/>
                          <a:ea typeface="+mn-ea"/>
                          <a:cs typeface="Times New Roman" panose="02020603050405020304" pitchFamily="18" charset="0"/>
                        </a:rPr>
                        <a:t>2 … </a:t>
                      </a:r>
                      <a:r>
                        <a:rPr lang="zh-CN" altLang="en-US" sz="1800" b="0" kern="0">
                          <a:solidFill>
                            <a:schemeClr val="tx1"/>
                          </a:solidFill>
                          <a:effectLst/>
                          <a:latin typeface="+mn-ea"/>
                          <a:ea typeface="+mn-ea"/>
                          <a:cs typeface="Times New Roman" panose="02020603050405020304" pitchFamily="18" charset="0"/>
                        </a:rPr>
                        <a:t>表名</a:t>
                      </a:r>
                      <a:r>
                        <a:rPr lang="en-US" altLang="zh-CN" sz="1800" b="0" kern="0">
                          <a:solidFill>
                            <a:schemeClr val="tx1"/>
                          </a:solidFill>
                          <a:effectLst/>
                          <a:latin typeface="+mn-ea"/>
                          <a:ea typeface="+mn-ea"/>
                          <a:cs typeface="Times New Roman" panose="02020603050405020304" pitchFamily="18" charset="0"/>
                        </a:rPr>
                        <a:t>n]</a:t>
                      </a:r>
                      <a:endParaRPr lang="zh-CN" altLang="en-US" sz="1800" b="0" kern="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备份目标为某个数据库中的一个或多个表</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8421611"/>
                  </a:ext>
                </a:extLst>
              </a:tr>
            </a:tbl>
          </a:graphicData>
        </a:graphic>
      </p:graphicFrame>
      <p:sp>
        <p:nvSpPr>
          <p:cNvPr id="11" name="文本框 10">
            <a:extLst>
              <a:ext uri="{FF2B5EF4-FFF2-40B4-BE49-F238E27FC236}">
                <a16:creationId xmlns:a16="http://schemas.microsoft.com/office/drawing/2014/main" id="{06046995-2405-4621-B19D-621893F7F119}"/>
              </a:ext>
            </a:extLst>
          </p:cNvPr>
          <p:cNvSpPr txBox="1"/>
          <p:nvPr/>
        </p:nvSpPr>
        <p:spPr>
          <a:xfrm>
            <a:off x="911215" y="4139712"/>
            <a:ext cx="10369570" cy="1704954"/>
          </a:xfrm>
          <a:prstGeom prst="rect">
            <a:avLst/>
          </a:prstGeom>
          <a:noFill/>
        </p:spPr>
        <p:txBody>
          <a:bodyPr wrap="square">
            <a:spAutoFit/>
          </a:bodyPr>
          <a:lstStyle/>
          <a:p>
            <a:pPr algn="just">
              <a:lnSpc>
                <a:spcPct val="150000"/>
              </a:lnSpc>
            </a:pPr>
            <a:r>
              <a:rPr lang="zh-CN" altLang="en-US"/>
              <a:t>事实上两种名称参数写法上并没有任何区别。 </a:t>
            </a:r>
            <a:r>
              <a:rPr lang="en-US" altLang="zh-CN" b="1">
                <a:solidFill>
                  <a:srgbClr val="0069B8"/>
                </a:solidFill>
              </a:rPr>
              <a:t>m</a:t>
            </a:r>
            <a:r>
              <a:rPr lang="zh-CN" altLang="en-US" b="1">
                <a:solidFill>
                  <a:srgbClr val="0069B8"/>
                </a:solidFill>
              </a:rPr>
              <a:t>ysqldump命令区分出两种不同名称参数的标准在于名称参数前面是否有</a:t>
            </a:r>
            <a:r>
              <a:rPr lang="af-ZA" altLang="zh-CN" b="1">
                <a:solidFill>
                  <a:srgbClr val="0069B8"/>
                </a:solidFill>
              </a:rPr>
              <a:t>--databases</a:t>
            </a:r>
            <a:r>
              <a:rPr lang="zh-CN" altLang="en-US" b="1">
                <a:solidFill>
                  <a:srgbClr val="0069B8"/>
                </a:solidFill>
              </a:rPr>
              <a:t> </a:t>
            </a:r>
            <a:r>
              <a:rPr lang="en-US" altLang="zh-CN" b="1">
                <a:solidFill>
                  <a:srgbClr val="0069B8"/>
                </a:solidFill>
              </a:rPr>
              <a:t>/</a:t>
            </a:r>
            <a:r>
              <a:rPr lang="zh-CN" altLang="en-US" b="1">
                <a:solidFill>
                  <a:srgbClr val="0069B8"/>
                </a:solidFill>
              </a:rPr>
              <a:t> </a:t>
            </a:r>
            <a:r>
              <a:rPr lang="en-US" altLang="zh-CN" b="1">
                <a:solidFill>
                  <a:srgbClr val="0069B8"/>
                </a:solidFill>
              </a:rPr>
              <a:t>-B</a:t>
            </a:r>
            <a:r>
              <a:rPr lang="zh-CN" altLang="en-US" b="1">
                <a:solidFill>
                  <a:srgbClr val="0069B8"/>
                </a:solidFill>
              </a:rPr>
              <a:t>选项</a:t>
            </a:r>
            <a:r>
              <a:rPr lang="zh-CN" altLang="en-US" i="0" kern="0">
                <a:latin typeface="+mn-ea"/>
                <a:cs typeface="Times New Roman" panose="02020603050405020304" pitchFamily="18" charset="0"/>
              </a:rPr>
              <a:t>：</a:t>
            </a:r>
            <a:endParaRPr lang="en-US" altLang="zh-CN"/>
          </a:p>
          <a:p>
            <a:pPr marL="285750" indent="-285750" algn="just">
              <a:lnSpc>
                <a:spcPct val="150000"/>
              </a:lnSpc>
              <a:buFont typeface="Arial" panose="020B0604020202020204" pitchFamily="34" charset="0"/>
              <a:buChar char="•"/>
            </a:pPr>
            <a:r>
              <a:rPr lang="zh-CN" altLang="en-US"/>
              <a:t>若没有</a:t>
            </a:r>
            <a:r>
              <a:rPr lang="af-ZA" altLang="zh-CN" sz="1800" b="0" i="0" kern="1200">
                <a:solidFill>
                  <a:schemeClr val="tx1"/>
                </a:solidFill>
                <a:effectLst/>
                <a:latin typeface="+mn-lt"/>
                <a:ea typeface="+mn-ea"/>
                <a:cs typeface="+mn-cs"/>
              </a:rPr>
              <a:t>--databases</a:t>
            </a:r>
            <a:r>
              <a:rPr lang="zh-CN" altLang="en-US" sz="1800" b="0" i="0" kern="1200">
                <a:solidFill>
                  <a:schemeClr val="tx1"/>
                </a:solidFill>
                <a:effectLst/>
                <a:latin typeface="+mn-lt"/>
                <a:ea typeface="+mn-ea"/>
                <a:cs typeface="+mn-cs"/>
              </a:rPr>
              <a:t> </a:t>
            </a:r>
            <a:r>
              <a:rPr lang="en-US" altLang="zh-CN" sz="1800" b="0" i="0" kern="1200">
                <a:solidFill>
                  <a:schemeClr val="tx1"/>
                </a:solidFill>
                <a:effectLst/>
                <a:latin typeface="+mn-lt"/>
                <a:ea typeface="+mn-ea"/>
                <a:cs typeface="+mn-cs"/>
              </a:rPr>
              <a:t>/</a:t>
            </a:r>
            <a:r>
              <a:rPr lang="zh-CN" altLang="en-US" sz="1800" b="0" i="0" kern="1200">
                <a:solidFill>
                  <a:schemeClr val="tx1"/>
                </a:solidFill>
                <a:effectLst/>
                <a:latin typeface="+mn-lt"/>
                <a:ea typeface="+mn-ea"/>
                <a:cs typeface="+mn-cs"/>
              </a:rPr>
              <a:t> </a:t>
            </a:r>
            <a:r>
              <a:rPr lang="en-US" altLang="zh-CN" sz="1800" b="0" i="0" kern="1200">
                <a:solidFill>
                  <a:schemeClr val="tx1"/>
                </a:solidFill>
                <a:effectLst/>
                <a:latin typeface="+mn-lt"/>
                <a:ea typeface="+mn-ea"/>
                <a:cs typeface="+mn-cs"/>
              </a:rPr>
              <a:t>-B</a:t>
            </a:r>
            <a:r>
              <a:rPr lang="zh-CN" altLang="en-US"/>
              <a:t>选项，mysqldump只会把第一个名称参数作为数据库名，后面的均作为表名。</a:t>
            </a:r>
            <a:endParaRPr lang="en-US" altLang="zh-CN"/>
          </a:p>
          <a:p>
            <a:pPr marL="285750" indent="-285750" algn="just">
              <a:lnSpc>
                <a:spcPct val="150000"/>
              </a:lnSpc>
              <a:buFont typeface="Arial" panose="020B0604020202020204" pitchFamily="34" charset="0"/>
              <a:buChar char="•"/>
            </a:pPr>
            <a:r>
              <a:rPr lang="zh-CN" altLang="en-US"/>
              <a:t>若有</a:t>
            </a:r>
            <a:r>
              <a:rPr lang="af-ZA" altLang="zh-CN" sz="1800" b="0" i="0" kern="1200">
                <a:solidFill>
                  <a:schemeClr val="tx1"/>
                </a:solidFill>
                <a:effectLst/>
                <a:latin typeface="+mn-lt"/>
                <a:ea typeface="+mn-ea"/>
                <a:cs typeface="+mn-cs"/>
              </a:rPr>
              <a:t>--databases</a:t>
            </a:r>
            <a:r>
              <a:rPr lang="zh-CN" altLang="en-US" sz="1800" b="0" i="0" kern="1200">
                <a:solidFill>
                  <a:schemeClr val="tx1"/>
                </a:solidFill>
                <a:effectLst/>
                <a:latin typeface="+mn-lt"/>
                <a:ea typeface="+mn-ea"/>
                <a:cs typeface="+mn-cs"/>
              </a:rPr>
              <a:t> </a:t>
            </a:r>
            <a:r>
              <a:rPr lang="en-US" altLang="zh-CN" sz="1800" b="0" i="0" kern="1200">
                <a:solidFill>
                  <a:schemeClr val="tx1"/>
                </a:solidFill>
                <a:effectLst/>
                <a:latin typeface="+mn-lt"/>
                <a:ea typeface="+mn-ea"/>
                <a:cs typeface="+mn-cs"/>
              </a:rPr>
              <a:t>/</a:t>
            </a:r>
            <a:r>
              <a:rPr lang="zh-CN" altLang="en-US" sz="1800" b="0" i="0" kern="1200">
                <a:solidFill>
                  <a:schemeClr val="tx1"/>
                </a:solidFill>
                <a:effectLst/>
                <a:latin typeface="+mn-lt"/>
                <a:ea typeface="+mn-ea"/>
                <a:cs typeface="+mn-cs"/>
              </a:rPr>
              <a:t> </a:t>
            </a:r>
            <a:r>
              <a:rPr lang="en-US" altLang="zh-CN" sz="1800" b="0" i="0" kern="1200">
                <a:solidFill>
                  <a:schemeClr val="tx1"/>
                </a:solidFill>
                <a:effectLst/>
                <a:latin typeface="+mn-lt"/>
                <a:ea typeface="+mn-ea"/>
                <a:cs typeface="+mn-cs"/>
              </a:rPr>
              <a:t>-B</a:t>
            </a:r>
            <a:r>
              <a:rPr lang="zh-CN" altLang="en-US"/>
              <a:t>选项，mysqldum</a:t>
            </a:r>
            <a:r>
              <a:rPr lang="en-US" altLang="zh-CN"/>
              <a:t>p</a:t>
            </a:r>
            <a:r>
              <a:rPr lang="zh-CN" altLang="en-US"/>
              <a:t>则会把每个名称参数都当作为数据库名。</a:t>
            </a:r>
          </a:p>
        </p:txBody>
      </p:sp>
    </p:spTree>
    <p:extLst>
      <p:ext uri="{BB962C8B-B14F-4D97-AF65-F5344CB8AC3E}">
        <p14:creationId xmlns:p14="http://schemas.microsoft.com/office/powerpoint/2010/main" val="3742285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53068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mysqldump</a:t>
            </a:r>
            <a:r>
              <a:rPr lang="zh-CN" altLang="en-US" sz="2800" b="1">
                <a:solidFill>
                  <a:srgbClr val="228EB0"/>
                </a:solidFill>
                <a:latin typeface="+mn-ea"/>
              </a:rPr>
              <a:t>命令备份数据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19119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13-2</a:t>
            </a:r>
            <a:r>
              <a:rPr lang="zh-CN" altLang="zh-CN"/>
              <a:t>】导出</a:t>
            </a:r>
            <a:r>
              <a:rPr lang="en-US" altLang="zh-CN"/>
              <a:t>MySQL</a:t>
            </a:r>
            <a:r>
              <a:rPr lang="zh-CN" altLang="zh-CN"/>
              <a:t>中的所有数据库。</a:t>
            </a:r>
          </a:p>
        </p:txBody>
      </p:sp>
      <p:pic>
        <p:nvPicPr>
          <p:cNvPr id="3" name="图片 2">
            <a:extLst>
              <a:ext uri="{FF2B5EF4-FFF2-40B4-BE49-F238E27FC236}">
                <a16:creationId xmlns:a16="http://schemas.microsoft.com/office/drawing/2014/main" id="{A32F2F7A-C143-4D01-8F3F-C38E1170255E}"/>
              </a:ext>
            </a:extLst>
          </p:cNvPr>
          <p:cNvPicPr>
            <a:picLocks noChangeAspect="1"/>
          </p:cNvPicPr>
          <p:nvPr/>
        </p:nvPicPr>
        <p:blipFill>
          <a:blip r:embed="rId3"/>
          <a:stretch>
            <a:fillRect/>
          </a:stretch>
        </p:blipFill>
        <p:spPr>
          <a:xfrm>
            <a:off x="3275051" y="3156487"/>
            <a:ext cx="5641895" cy="3219264"/>
          </a:xfrm>
          <a:prstGeom prst="rect">
            <a:avLst/>
          </a:prstGeom>
        </p:spPr>
      </p:pic>
      <p:pic>
        <p:nvPicPr>
          <p:cNvPr id="8" name="图片 7">
            <a:extLst>
              <a:ext uri="{FF2B5EF4-FFF2-40B4-BE49-F238E27FC236}">
                <a16:creationId xmlns:a16="http://schemas.microsoft.com/office/drawing/2014/main" id="{E0F797E2-2E9B-4E28-8E5C-4F5F04083D36}"/>
              </a:ext>
            </a:extLst>
          </p:cNvPr>
          <p:cNvPicPr>
            <a:picLocks noChangeAspect="1"/>
          </p:cNvPicPr>
          <p:nvPr/>
        </p:nvPicPr>
        <p:blipFill>
          <a:blip r:embed="rId4"/>
          <a:stretch>
            <a:fillRect/>
          </a:stretch>
        </p:blipFill>
        <p:spPr>
          <a:xfrm>
            <a:off x="3619867" y="1785338"/>
            <a:ext cx="4952261" cy="1223028"/>
          </a:xfrm>
          <a:prstGeom prst="rect">
            <a:avLst/>
          </a:prstGeom>
        </p:spPr>
      </p:pic>
    </p:spTree>
    <p:extLst>
      <p:ext uri="{BB962C8B-B14F-4D97-AF65-F5344CB8AC3E}">
        <p14:creationId xmlns:p14="http://schemas.microsoft.com/office/powerpoint/2010/main" val="10364218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E337704-761C-489F-8CA0-1BCB5CD58177}"/>
              </a:ext>
            </a:extLst>
          </p:cNvPr>
          <p:cNvPicPr>
            <a:picLocks noChangeAspect="1"/>
          </p:cNvPicPr>
          <p:nvPr/>
        </p:nvPicPr>
        <p:blipFill>
          <a:blip r:embed="rId3"/>
          <a:stretch>
            <a:fillRect/>
          </a:stretch>
        </p:blipFill>
        <p:spPr>
          <a:xfrm>
            <a:off x="333845" y="3577601"/>
            <a:ext cx="5311882" cy="625871"/>
          </a:xfrm>
          <a:prstGeom prst="rect">
            <a:avLst/>
          </a:prstGeom>
        </p:spPr>
      </p:pic>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53068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mysqldump</a:t>
            </a:r>
            <a:r>
              <a:rPr lang="zh-CN" altLang="en-US" sz="2800" b="1">
                <a:solidFill>
                  <a:srgbClr val="228EB0"/>
                </a:solidFill>
                <a:latin typeface="+mn-ea"/>
              </a:rPr>
              <a:t>命令备份数据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333845" y="1191197"/>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13-3</a:t>
            </a:r>
            <a:r>
              <a:rPr lang="zh-CN" altLang="zh-CN"/>
              <a:t>】导出“</a:t>
            </a:r>
            <a:r>
              <a:rPr lang="en-US" altLang="zh-CN"/>
              <a:t>EduSys</a:t>
            </a:r>
            <a:r>
              <a:rPr lang="zh-CN" altLang="zh-CN"/>
              <a:t>”数据库中的所有数据表</a:t>
            </a:r>
          </a:p>
        </p:txBody>
      </p:sp>
      <p:pic>
        <p:nvPicPr>
          <p:cNvPr id="6" name="图片 5">
            <a:extLst>
              <a:ext uri="{FF2B5EF4-FFF2-40B4-BE49-F238E27FC236}">
                <a16:creationId xmlns:a16="http://schemas.microsoft.com/office/drawing/2014/main" id="{5896D9EB-55F4-4699-BC17-1A779B8F1FAD}"/>
              </a:ext>
            </a:extLst>
          </p:cNvPr>
          <p:cNvPicPr>
            <a:picLocks noChangeAspect="1"/>
          </p:cNvPicPr>
          <p:nvPr/>
        </p:nvPicPr>
        <p:blipFill>
          <a:blip r:embed="rId4"/>
          <a:stretch>
            <a:fillRect/>
          </a:stretch>
        </p:blipFill>
        <p:spPr>
          <a:xfrm>
            <a:off x="5929888" y="1236017"/>
            <a:ext cx="5810682" cy="5309041"/>
          </a:xfrm>
          <a:prstGeom prst="rect">
            <a:avLst/>
          </a:prstGeom>
        </p:spPr>
      </p:pic>
    </p:spTree>
    <p:extLst>
      <p:ext uri="{BB962C8B-B14F-4D97-AF65-F5344CB8AC3E}">
        <p14:creationId xmlns:p14="http://schemas.microsoft.com/office/powerpoint/2010/main" val="36420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53068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mysqldump</a:t>
            </a:r>
            <a:r>
              <a:rPr lang="zh-CN" altLang="en-US" sz="2800" b="1">
                <a:solidFill>
                  <a:srgbClr val="228EB0"/>
                </a:solidFill>
                <a:latin typeface="+mn-ea"/>
              </a:rPr>
              <a:t>命令备份数据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17439"/>
            <a:ext cx="10369571" cy="295144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err="1"/>
              <a:t>edusys.sql</a:t>
            </a:r>
            <a:r>
              <a:rPr lang="zh-CN" altLang="zh-CN" dirty="0"/>
              <a:t>”文件开头记录了</a:t>
            </a:r>
            <a:r>
              <a:rPr lang="en-US" altLang="zh-CN" dirty="0"/>
              <a:t>MySQL</a:t>
            </a:r>
            <a:r>
              <a:rPr lang="zh-CN" altLang="zh-CN" dirty="0"/>
              <a:t>的版本、备份的主机名和数据库名。</a:t>
            </a:r>
            <a:endParaRPr lang="en-US" altLang="zh-CN" dirty="0"/>
          </a:p>
          <a:p>
            <a:pPr marL="285750" indent="-285750" algn="just">
              <a:lnSpc>
                <a:spcPct val="150000"/>
              </a:lnSpc>
              <a:buFont typeface="Arial" panose="020B0604020202020204" pitchFamily="34" charset="0"/>
              <a:buChar char="•"/>
            </a:pPr>
            <a:r>
              <a:rPr lang="zh-CN" altLang="zh-CN" dirty="0"/>
              <a:t>文件中，以</a:t>
            </a:r>
            <a:r>
              <a:rPr lang="en-US" altLang="zh-CN" dirty="0"/>
              <a:t>“--”</a:t>
            </a:r>
            <a:r>
              <a:rPr lang="zh-CN" altLang="zh-CN" dirty="0"/>
              <a:t>开头的是</a:t>
            </a:r>
            <a:r>
              <a:rPr lang="en-US" altLang="zh-CN" dirty="0"/>
              <a:t>SQL</a:t>
            </a:r>
            <a:r>
              <a:rPr lang="zh-CN" altLang="zh-CN" dirty="0"/>
              <a:t>语言的注释。</a:t>
            </a:r>
            <a:endParaRPr lang="en-US" altLang="zh-CN" dirty="0"/>
          </a:p>
          <a:p>
            <a:pPr marL="285750" indent="-285750" algn="just">
              <a:lnSpc>
                <a:spcPct val="150000"/>
              </a:lnSpc>
              <a:buFont typeface="Arial" panose="020B0604020202020204" pitchFamily="34" charset="0"/>
              <a:buChar char="•"/>
            </a:pPr>
            <a:r>
              <a:rPr lang="zh-CN" altLang="zh-CN" dirty="0"/>
              <a:t>以</a:t>
            </a:r>
            <a:r>
              <a:rPr lang="en-US" altLang="zh-CN" dirty="0"/>
              <a:t>“/*!40101”</a:t>
            </a:r>
            <a:r>
              <a:rPr lang="zh-CN" altLang="zh-CN" dirty="0"/>
              <a:t>等形式开头的是与</a:t>
            </a:r>
            <a:r>
              <a:rPr lang="en-US" altLang="zh-CN" dirty="0"/>
              <a:t>MySQL</a:t>
            </a:r>
            <a:r>
              <a:rPr lang="zh-CN" altLang="zh-CN" dirty="0"/>
              <a:t>有关的注释。</a:t>
            </a:r>
            <a:endParaRPr lang="en-US" altLang="zh-CN" dirty="0"/>
          </a:p>
          <a:p>
            <a:pPr marL="630238" indent="-285750" algn="just">
              <a:lnSpc>
                <a:spcPct val="150000"/>
              </a:lnSpc>
              <a:buFont typeface="Arial" panose="020B0604020202020204" pitchFamily="34" charset="0"/>
              <a:buChar char="•"/>
            </a:pPr>
            <a:r>
              <a:rPr lang="en-US" altLang="zh-CN" dirty="0"/>
              <a:t>40101</a:t>
            </a:r>
            <a:r>
              <a:rPr lang="zh-CN" altLang="zh-CN" dirty="0"/>
              <a:t>是</a:t>
            </a:r>
            <a:r>
              <a:rPr lang="en-US" altLang="zh-CN" dirty="0"/>
              <a:t>MySQL</a:t>
            </a:r>
            <a:r>
              <a:rPr lang="zh-CN" altLang="zh-CN" dirty="0"/>
              <a:t>数据库的版本号，这里就表示</a:t>
            </a:r>
            <a:r>
              <a:rPr lang="en-US" altLang="zh-CN" dirty="0"/>
              <a:t>MySQL4.1.1</a:t>
            </a:r>
            <a:r>
              <a:rPr lang="zh-CN" altLang="zh-CN" dirty="0"/>
              <a:t>。</a:t>
            </a:r>
            <a:endParaRPr lang="en-US" altLang="zh-CN" dirty="0"/>
          </a:p>
          <a:p>
            <a:pPr marL="630238" indent="-285750" algn="just">
              <a:lnSpc>
                <a:spcPct val="150000"/>
              </a:lnSpc>
              <a:buFont typeface="Arial" panose="020B0604020202020204" pitchFamily="34" charset="0"/>
              <a:buChar char="•"/>
            </a:pPr>
            <a:r>
              <a:rPr lang="zh-CN" altLang="zh-CN" dirty="0"/>
              <a:t>如果恢复数据时，</a:t>
            </a:r>
            <a:r>
              <a:rPr lang="en-US" altLang="zh-CN" dirty="0"/>
              <a:t>MySQL</a:t>
            </a:r>
            <a:r>
              <a:rPr lang="zh-CN" altLang="zh-CN" dirty="0"/>
              <a:t>的版本比</a:t>
            </a:r>
            <a:r>
              <a:rPr lang="en-US" altLang="zh-CN" dirty="0"/>
              <a:t>4.1.1</a:t>
            </a:r>
            <a:r>
              <a:rPr lang="zh-CN" altLang="zh-CN" dirty="0"/>
              <a:t>高，</a:t>
            </a:r>
            <a:r>
              <a:rPr lang="en-US" altLang="zh-CN" dirty="0"/>
              <a:t>“/*!40101”</a:t>
            </a:r>
            <a:r>
              <a:rPr lang="zh-CN" altLang="zh-CN" dirty="0"/>
              <a:t>和</a:t>
            </a:r>
            <a:r>
              <a:rPr lang="en-US" altLang="zh-CN" dirty="0"/>
              <a:t>“*/”</a:t>
            </a:r>
            <a:r>
              <a:rPr lang="zh-CN" altLang="zh-CN" dirty="0"/>
              <a:t>之间的内容被当作</a:t>
            </a:r>
            <a:r>
              <a:rPr lang="en-US" altLang="zh-CN" dirty="0"/>
              <a:t>SQL</a:t>
            </a:r>
            <a:r>
              <a:rPr lang="zh-CN" altLang="zh-CN" dirty="0"/>
              <a:t>命令来执行。</a:t>
            </a:r>
            <a:endParaRPr lang="en-US" altLang="zh-CN" dirty="0"/>
          </a:p>
          <a:p>
            <a:pPr marL="630238" indent="-285750" algn="just">
              <a:lnSpc>
                <a:spcPct val="150000"/>
              </a:lnSpc>
              <a:buFont typeface="Arial" panose="020B0604020202020204" pitchFamily="34" charset="0"/>
              <a:buChar char="•"/>
            </a:pPr>
            <a:r>
              <a:rPr lang="zh-CN" altLang="zh-CN" dirty="0"/>
              <a:t>如果比</a:t>
            </a:r>
            <a:r>
              <a:rPr lang="en-US" altLang="zh-CN" dirty="0"/>
              <a:t>4.1.1</a:t>
            </a:r>
            <a:r>
              <a:rPr lang="zh-CN" altLang="zh-CN" dirty="0"/>
              <a:t>低，</a:t>
            </a:r>
            <a:r>
              <a:rPr lang="en-US" altLang="zh-CN" dirty="0"/>
              <a:t>“/*!40101”</a:t>
            </a:r>
            <a:r>
              <a:rPr lang="zh-CN" altLang="zh-CN" dirty="0"/>
              <a:t>和</a:t>
            </a:r>
            <a:r>
              <a:rPr lang="en-US" altLang="zh-CN" dirty="0"/>
              <a:t>“*/”</a:t>
            </a:r>
            <a:r>
              <a:rPr lang="zh-CN" altLang="zh-CN" dirty="0"/>
              <a:t>之间的内容被当作注释。</a:t>
            </a:r>
            <a:endParaRPr lang="en-US" altLang="zh-CN" dirty="0"/>
          </a:p>
          <a:p>
            <a:pPr marL="630238" indent="-285750" algn="just">
              <a:lnSpc>
                <a:spcPct val="150000"/>
              </a:lnSpc>
              <a:buFont typeface="Arial" panose="020B0604020202020204" pitchFamily="34" charset="0"/>
              <a:buChar char="•"/>
            </a:pPr>
            <a:r>
              <a:rPr lang="en-US" altLang="zh-CN" dirty="0"/>
              <a:t>“/*!”</a:t>
            </a:r>
            <a:r>
              <a:rPr lang="zh-CN" altLang="zh-CN" dirty="0"/>
              <a:t>和</a:t>
            </a:r>
            <a:r>
              <a:rPr lang="en-US" altLang="zh-CN" dirty="0"/>
              <a:t>“*/”</a:t>
            </a:r>
            <a:r>
              <a:rPr lang="zh-CN" altLang="zh-CN" dirty="0"/>
              <a:t>中的内容在其它数据库中将被作为注释忽略，这可以提高数据库的可移植性。</a:t>
            </a:r>
          </a:p>
        </p:txBody>
      </p:sp>
      <p:sp>
        <p:nvSpPr>
          <p:cNvPr id="11" name="矩形 10">
            <a:extLst>
              <a:ext uri="{FF2B5EF4-FFF2-40B4-BE49-F238E27FC236}">
                <a16:creationId xmlns:a16="http://schemas.microsoft.com/office/drawing/2014/main" id="{3816FF02-A7FA-4659-99A1-2A9952EF1F7E}"/>
              </a:ext>
            </a:extLst>
          </p:cNvPr>
          <p:cNvSpPr/>
          <p:nvPr/>
        </p:nvSpPr>
        <p:spPr>
          <a:xfrm>
            <a:off x="911214" y="4343321"/>
            <a:ext cx="10369571" cy="2120452"/>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DROP</a:t>
            </a:r>
            <a:r>
              <a:rPr lang="zh-CN" altLang="zh-CN" dirty="0"/>
              <a:t>语句、</a:t>
            </a:r>
            <a:r>
              <a:rPr lang="en-US" altLang="zh-CN" dirty="0"/>
              <a:t>CREATE</a:t>
            </a:r>
            <a:r>
              <a:rPr lang="zh-CN" altLang="zh-CN" dirty="0"/>
              <a:t>语句和</a:t>
            </a:r>
            <a:r>
              <a:rPr lang="en-US" altLang="zh-CN" dirty="0"/>
              <a:t>INSERT</a:t>
            </a:r>
            <a:r>
              <a:rPr lang="zh-CN" altLang="zh-CN" dirty="0"/>
              <a:t>语句都是数据库恢复时使用的。</a:t>
            </a:r>
            <a:endParaRPr lang="en-US" altLang="zh-CN" dirty="0"/>
          </a:p>
          <a:p>
            <a:pPr marL="285750" indent="-285750" algn="just">
              <a:lnSpc>
                <a:spcPct val="150000"/>
              </a:lnSpc>
              <a:buFont typeface="Arial" panose="020B0604020202020204" pitchFamily="34" charset="0"/>
              <a:buChar char="•"/>
            </a:pPr>
            <a:r>
              <a:rPr lang="en-US" altLang="zh-CN" dirty="0"/>
              <a:t>“DROP TABLE IF EXISTS Class”</a:t>
            </a:r>
            <a:r>
              <a:rPr lang="zh-CN" altLang="zh-CN" dirty="0"/>
              <a:t>语句用来判断数据库中是否还有名为“</a:t>
            </a:r>
            <a:r>
              <a:rPr lang="en-US" altLang="zh-CN" dirty="0"/>
              <a:t>Class”</a:t>
            </a:r>
            <a:r>
              <a:rPr lang="zh-CN" altLang="zh-CN" dirty="0"/>
              <a:t>的表，如果存在，就删除这个表；</a:t>
            </a:r>
            <a:endParaRPr lang="en-US" altLang="zh-CN" dirty="0"/>
          </a:p>
          <a:p>
            <a:pPr marL="285750" indent="-285750" algn="just">
              <a:lnSpc>
                <a:spcPct val="150000"/>
              </a:lnSpc>
              <a:buFont typeface="Arial" panose="020B0604020202020204" pitchFamily="34" charset="0"/>
              <a:buChar char="•"/>
            </a:pPr>
            <a:r>
              <a:rPr lang="en-US" altLang="zh-CN" dirty="0"/>
              <a:t>CREATE</a:t>
            </a:r>
            <a:r>
              <a:rPr lang="zh-CN" altLang="zh-CN" dirty="0"/>
              <a:t>语句用来创建表“</a:t>
            </a:r>
            <a:r>
              <a:rPr lang="en-US" altLang="zh-CN" dirty="0"/>
              <a:t>Class”</a:t>
            </a:r>
            <a:r>
              <a:rPr lang="zh-CN" altLang="zh-CN" dirty="0"/>
              <a:t>；</a:t>
            </a:r>
            <a:r>
              <a:rPr lang="en-US" altLang="zh-CN" dirty="0"/>
              <a:t>INSERT</a:t>
            </a:r>
            <a:r>
              <a:rPr lang="zh-CN" altLang="zh-CN" dirty="0"/>
              <a:t>语句用来恢复所有数据。文件的最后记录了备份的时间。</a:t>
            </a:r>
          </a:p>
        </p:txBody>
      </p:sp>
    </p:spTree>
    <p:extLst>
      <p:ext uri="{BB962C8B-B14F-4D97-AF65-F5344CB8AC3E}">
        <p14:creationId xmlns:p14="http://schemas.microsoft.com/office/powerpoint/2010/main" val="193084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66014" y="1615564"/>
            <a:ext cx="6613059" cy="3079497"/>
          </a:xfrm>
          <a:prstGeom prst="rect">
            <a:avLst/>
          </a:prstGeom>
        </p:spPr>
        <p:txBody>
          <a:bodyPr wrap="square">
            <a:spAutoFit/>
          </a:bodyPr>
          <a:lstStyle/>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了解数据库备份和还原的概念和作用；</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掌握备份数据库的方法；</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掌握还原数据库的方法；</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掌握数据库迁移的方法；</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培养“协作热爱、严谨求精”的专业意识和道德规范。</a:t>
            </a:r>
          </a:p>
        </p:txBody>
      </p:sp>
      <p:sp>
        <p:nvSpPr>
          <p:cNvPr id="3" name="淘宝网Chenying0907出品 182"/>
          <p:cNvSpPr/>
          <p:nvPr/>
        </p:nvSpPr>
        <p:spPr>
          <a:xfrm>
            <a:off x="1910281" y="3833550"/>
            <a:ext cx="152400" cy="152400"/>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淘宝网Chenying0907出品 185"/>
          <p:cNvSpPr/>
          <p:nvPr/>
        </p:nvSpPr>
        <p:spPr>
          <a:xfrm>
            <a:off x="1035340" y="3401641"/>
            <a:ext cx="344929" cy="341658"/>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淘宝网Chenying0907出品 186"/>
          <p:cNvSpPr/>
          <p:nvPr/>
        </p:nvSpPr>
        <p:spPr>
          <a:xfrm>
            <a:off x="2001592" y="4075330"/>
            <a:ext cx="361092" cy="362744"/>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淘宝网Chenying0907出品 187"/>
          <p:cNvSpPr/>
          <p:nvPr/>
        </p:nvSpPr>
        <p:spPr>
          <a:xfrm>
            <a:off x="1212927" y="3924454"/>
            <a:ext cx="248992" cy="252335"/>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淘宝网Chenying0907出品 188"/>
          <p:cNvSpPr/>
          <p:nvPr/>
        </p:nvSpPr>
        <p:spPr>
          <a:xfrm>
            <a:off x="3468039" y="3438724"/>
            <a:ext cx="388539" cy="394826"/>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淘宝网Chenying0907出品 189"/>
          <p:cNvSpPr/>
          <p:nvPr/>
        </p:nvSpPr>
        <p:spPr>
          <a:xfrm>
            <a:off x="3116521" y="3865217"/>
            <a:ext cx="181799" cy="184531"/>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淘宝网Chenying0907出品 190"/>
          <p:cNvSpPr/>
          <p:nvPr/>
        </p:nvSpPr>
        <p:spPr>
          <a:xfrm>
            <a:off x="1499673" y="3733497"/>
            <a:ext cx="133085" cy="132371"/>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淘宝网Chenying0907出品 191"/>
          <p:cNvSpPr/>
          <p:nvPr/>
        </p:nvSpPr>
        <p:spPr>
          <a:xfrm>
            <a:off x="1566216" y="3975412"/>
            <a:ext cx="220690" cy="208796"/>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淘宝网Chenying0907出品 192"/>
          <p:cNvSpPr/>
          <p:nvPr/>
        </p:nvSpPr>
        <p:spPr>
          <a:xfrm>
            <a:off x="3375012" y="4018852"/>
            <a:ext cx="312743" cy="319394"/>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淘宝网Chenying0907出品 194"/>
          <p:cNvSpPr/>
          <p:nvPr/>
        </p:nvSpPr>
        <p:spPr>
          <a:xfrm>
            <a:off x="2495740" y="3933266"/>
            <a:ext cx="270710" cy="264087"/>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淘宝网Chenying0907出品 195"/>
          <p:cNvSpPr/>
          <p:nvPr/>
        </p:nvSpPr>
        <p:spPr>
          <a:xfrm>
            <a:off x="2445312" y="4358277"/>
            <a:ext cx="207201" cy="205064"/>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淘宝网Chenying0907出品 226"/>
          <p:cNvSpPr/>
          <p:nvPr/>
        </p:nvSpPr>
        <p:spPr>
          <a:xfrm>
            <a:off x="1627227" y="4293752"/>
            <a:ext cx="211111" cy="202476"/>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淘宝网Chenying0907出品 62"/>
          <p:cNvSpPr/>
          <p:nvPr/>
        </p:nvSpPr>
        <p:spPr>
          <a:xfrm>
            <a:off x="2899506" y="4197302"/>
            <a:ext cx="248992" cy="252335"/>
          </a:xfrm>
          <a:prstGeom prst="ellipse">
            <a:avLst/>
          </a:prstGeom>
          <a:solidFill>
            <a:srgbClr val="01ACBE"/>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6" name="淘宝网Chenying0907出品 177"/>
          <p:cNvGrpSpPr/>
          <p:nvPr/>
        </p:nvGrpSpPr>
        <p:grpSpPr>
          <a:xfrm>
            <a:off x="1461919" y="1878903"/>
            <a:ext cx="1980000" cy="1980000"/>
            <a:chOff x="3881858" y="5509627"/>
            <a:chExt cx="1016511" cy="1016511"/>
          </a:xfrm>
        </p:grpSpPr>
        <p:sp>
          <p:nvSpPr>
            <p:cNvPr id="17" name="淘宝网Chenying0907出品 178"/>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淘宝网Chenying0907出品 179"/>
            <p:cNvSpPr/>
            <p:nvPr/>
          </p:nvSpPr>
          <p:spPr>
            <a:xfrm>
              <a:off x="4021598" y="5649370"/>
              <a:ext cx="739281" cy="739281"/>
            </a:xfrm>
            <a:prstGeom prst="ellipse">
              <a:avLst/>
            </a:prstGeom>
            <a:solidFill>
              <a:srgbClr val="E87071"/>
            </a:solidFill>
            <a:ln w="15875" cap="flat" cmpd="sng" algn="ctr">
              <a:solidFill>
                <a:sysClr val="window" lastClr="FFFFFF"/>
              </a:soli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淘宝网Chenying0907出品 22"/>
            <p:cNvSpPr txBox="1"/>
            <p:nvPr/>
          </p:nvSpPr>
          <p:spPr>
            <a:xfrm>
              <a:off x="4086014" y="5803591"/>
              <a:ext cx="596725" cy="4360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学习成果目标</a:t>
              </a:r>
            </a:p>
          </p:txBody>
        </p:sp>
      </p:grpSp>
    </p:spTree>
    <p:extLst>
      <p:ext uri="{BB962C8B-B14F-4D97-AF65-F5344CB8AC3E}">
        <p14:creationId xmlns:p14="http://schemas.microsoft.com/office/powerpoint/2010/main" val="301975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4"/>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5"/>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6"/>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7"/>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8"/>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9"/>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0"/>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1"/>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2"/>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3"/>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14"/>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15"/>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3"/>
                                        </p:tgtEl>
                                      </p:cBhvr>
                                    </p:animEffect>
                                    <p:animScale>
                                      <p:cBhvr>
                                        <p:cTn id="78" dur="500" autoRev="1" fill="hold"/>
                                        <p:tgtEl>
                                          <p:spTgt spid="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4"/>
                                        </p:tgtEl>
                                      </p:cBhvr>
                                    </p:animEffect>
                                    <p:animScale>
                                      <p:cBhvr>
                                        <p:cTn id="81" dur="500" autoRev="1" fill="hold"/>
                                        <p:tgtEl>
                                          <p:spTgt spid="4"/>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5"/>
                                        </p:tgtEl>
                                      </p:cBhvr>
                                    </p:animEffect>
                                    <p:animScale>
                                      <p:cBhvr>
                                        <p:cTn id="84" dur="500" autoRev="1" fill="hold"/>
                                        <p:tgtEl>
                                          <p:spTgt spid="5"/>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6"/>
                                        </p:tgtEl>
                                      </p:cBhvr>
                                    </p:animEffect>
                                    <p:animScale>
                                      <p:cBhvr>
                                        <p:cTn id="87" dur="500" autoRev="1" fill="hold"/>
                                        <p:tgtEl>
                                          <p:spTgt spid="6"/>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7"/>
                                        </p:tgtEl>
                                      </p:cBhvr>
                                    </p:animEffect>
                                    <p:animScale>
                                      <p:cBhvr>
                                        <p:cTn id="90" dur="500" autoRev="1" fill="hold"/>
                                        <p:tgtEl>
                                          <p:spTgt spid="7"/>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8"/>
                                        </p:tgtEl>
                                      </p:cBhvr>
                                    </p:animEffect>
                                    <p:animScale>
                                      <p:cBhvr>
                                        <p:cTn id="93" dur="500" autoRev="1" fill="hold"/>
                                        <p:tgtEl>
                                          <p:spTgt spid="8"/>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9"/>
                                        </p:tgtEl>
                                      </p:cBhvr>
                                    </p:animEffect>
                                    <p:animScale>
                                      <p:cBhvr>
                                        <p:cTn id="96" dur="500" autoRev="1" fill="hold"/>
                                        <p:tgtEl>
                                          <p:spTgt spid="9"/>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0"/>
                                        </p:tgtEl>
                                      </p:cBhvr>
                                    </p:animEffect>
                                    <p:animScale>
                                      <p:cBhvr>
                                        <p:cTn id="99" dur="500" autoRev="1" fill="hold"/>
                                        <p:tgtEl>
                                          <p:spTgt spid="10"/>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1"/>
                                        </p:tgtEl>
                                      </p:cBhvr>
                                    </p:animEffect>
                                    <p:animScale>
                                      <p:cBhvr>
                                        <p:cTn id="102" dur="500" autoRev="1" fill="hold"/>
                                        <p:tgtEl>
                                          <p:spTgt spid="11"/>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2"/>
                                        </p:tgtEl>
                                      </p:cBhvr>
                                    </p:animEffect>
                                    <p:animScale>
                                      <p:cBhvr>
                                        <p:cTn id="105" dur="500" autoRev="1" fill="hold"/>
                                        <p:tgtEl>
                                          <p:spTgt spid="12"/>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3"/>
                                        </p:tgtEl>
                                      </p:cBhvr>
                                    </p:animEffect>
                                    <p:animScale>
                                      <p:cBhvr>
                                        <p:cTn id="108" dur="500" autoRev="1" fill="hold"/>
                                        <p:tgtEl>
                                          <p:spTgt spid="13"/>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14"/>
                                        </p:tgtEl>
                                      </p:cBhvr>
                                    </p:animEffect>
                                    <p:animScale>
                                      <p:cBhvr>
                                        <p:cTn id="111" dur="500" autoRev="1" fill="hold"/>
                                        <p:tgtEl>
                                          <p:spTgt spid="14"/>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15"/>
                                        </p:tgtEl>
                                      </p:cBhvr>
                                    </p:animEffect>
                                    <p:animScale>
                                      <p:cBhvr>
                                        <p:cTn id="114" dur="500" autoRev="1" fill="hold"/>
                                        <p:tgtEl>
                                          <p:spTgt spid="15"/>
                                        </p:tgtEl>
                                      </p:cBhvr>
                                      <p:by x="105000" y="105000"/>
                                    </p:animScale>
                                  </p:childTnLst>
                                </p:cTn>
                              </p:par>
                            </p:childTnLst>
                          </p:cTn>
                        </p:par>
                        <p:par>
                          <p:cTn id="115" fill="hold">
                            <p:stCondLst>
                              <p:cond delay="4200"/>
                            </p:stCondLst>
                            <p:childTnLst>
                              <p:par>
                                <p:cTn id="116" presetID="22" presetClass="entr" presetSubtype="1"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B7925FA9-8CE2-4DC1-8B0F-5708D303D758}"/>
              </a:ext>
            </a:extLst>
          </p:cNvPr>
          <p:cNvSpPr/>
          <p:nvPr/>
        </p:nvSpPr>
        <p:spPr>
          <a:xfrm>
            <a:off x="911214" y="119119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13-4</a:t>
            </a:r>
            <a:r>
              <a:rPr lang="zh-CN" altLang="zh-CN"/>
              <a:t>】导出“</a:t>
            </a:r>
            <a:r>
              <a:rPr lang="en-US" altLang="zh-CN"/>
              <a:t>EduSys</a:t>
            </a:r>
            <a:r>
              <a:rPr lang="zh-CN" altLang="zh-CN"/>
              <a:t>”数据库中的学生表“</a:t>
            </a:r>
            <a:r>
              <a:rPr lang="en-US" altLang="zh-CN"/>
              <a:t>Student</a:t>
            </a:r>
            <a:r>
              <a:rPr lang="zh-CN" altLang="zh-CN"/>
              <a:t>”</a:t>
            </a:r>
          </a:p>
        </p:txBody>
      </p:sp>
      <p:pic>
        <p:nvPicPr>
          <p:cNvPr id="5" name="图片 4">
            <a:extLst>
              <a:ext uri="{FF2B5EF4-FFF2-40B4-BE49-F238E27FC236}">
                <a16:creationId xmlns:a16="http://schemas.microsoft.com/office/drawing/2014/main" id="{A17F7610-C189-4AB6-B975-CF5733C14CE6}"/>
              </a:ext>
            </a:extLst>
          </p:cNvPr>
          <p:cNvPicPr>
            <a:picLocks noChangeAspect="1"/>
          </p:cNvPicPr>
          <p:nvPr/>
        </p:nvPicPr>
        <p:blipFill>
          <a:blip r:embed="rId3"/>
          <a:stretch>
            <a:fillRect/>
          </a:stretch>
        </p:blipFill>
        <p:spPr>
          <a:xfrm>
            <a:off x="3006880" y="1711758"/>
            <a:ext cx="6178240" cy="597634"/>
          </a:xfrm>
          <a:prstGeom prst="rect">
            <a:avLst/>
          </a:prstGeom>
        </p:spPr>
      </p:pic>
      <p:pic>
        <p:nvPicPr>
          <p:cNvPr id="6" name="图片 5">
            <a:extLst>
              <a:ext uri="{FF2B5EF4-FFF2-40B4-BE49-F238E27FC236}">
                <a16:creationId xmlns:a16="http://schemas.microsoft.com/office/drawing/2014/main" id="{74BB9708-8529-4706-B478-BFD1C1C7D843}"/>
              </a:ext>
            </a:extLst>
          </p:cNvPr>
          <p:cNvPicPr>
            <a:picLocks noChangeAspect="1"/>
          </p:cNvPicPr>
          <p:nvPr/>
        </p:nvPicPr>
        <p:blipFill>
          <a:blip r:embed="rId4"/>
          <a:stretch>
            <a:fillRect/>
          </a:stretch>
        </p:blipFill>
        <p:spPr>
          <a:xfrm>
            <a:off x="3006880" y="2430562"/>
            <a:ext cx="6178240" cy="3053524"/>
          </a:xfrm>
          <a:prstGeom prst="rect">
            <a:avLst/>
          </a:prstGeom>
        </p:spPr>
      </p:pic>
      <p:sp>
        <p:nvSpPr>
          <p:cNvPr id="19" name="矩形 18">
            <a:extLst>
              <a:ext uri="{FF2B5EF4-FFF2-40B4-BE49-F238E27FC236}">
                <a16:creationId xmlns:a16="http://schemas.microsoft.com/office/drawing/2014/main" id="{7090CCA6-E7AF-49DE-B20E-F13D8A03FA75}"/>
              </a:ext>
            </a:extLst>
          </p:cNvPr>
          <p:cNvSpPr/>
          <p:nvPr/>
        </p:nvSpPr>
        <p:spPr>
          <a:xfrm>
            <a:off x="911214" y="5596940"/>
            <a:ext cx="10369571" cy="873957"/>
          </a:xfrm>
          <a:prstGeom prst="rect">
            <a:avLst/>
          </a:prstGeom>
        </p:spPr>
        <p:txBody>
          <a:bodyPr wrap="square">
            <a:spAutoFit/>
            <a:scene3d>
              <a:camera prst="orthographicFront"/>
              <a:lightRig rig="threePt" dir="t"/>
            </a:scene3d>
            <a:sp3d contourW="12700"/>
          </a:bodyPr>
          <a:lstStyle/>
          <a:p>
            <a:pPr marL="630238" indent="-630238">
              <a:lnSpc>
                <a:spcPct val="150000"/>
              </a:lnSpc>
            </a:pPr>
            <a:r>
              <a:rPr lang="zh-CN" altLang="en-US" b="1">
                <a:solidFill>
                  <a:srgbClr val="0069B8"/>
                </a:solidFill>
              </a:rPr>
              <a:t>注意：</a:t>
            </a:r>
            <a:r>
              <a:rPr lang="zh-CN" altLang="zh-CN"/>
              <a:t>导出的“</a:t>
            </a:r>
            <a:r>
              <a:rPr lang="en-US" altLang="zh-CN"/>
              <a:t>student.sql</a:t>
            </a:r>
            <a:r>
              <a:rPr lang="zh-CN" altLang="zh-CN"/>
              <a:t>”文件中没有创建数据库的语句，因此，“</a:t>
            </a:r>
            <a:r>
              <a:rPr lang="en-US" altLang="zh-CN"/>
              <a:t>student.sql</a:t>
            </a:r>
            <a:r>
              <a:rPr lang="zh-CN" altLang="zh-CN"/>
              <a:t>”文件中的所有表和记录必须恢复到一个已经存在的数据库中。</a:t>
            </a:r>
          </a:p>
        </p:txBody>
      </p:sp>
      <p:grpSp>
        <p:nvGrpSpPr>
          <p:cNvPr id="11" name="组合 10"/>
          <p:cNvGrpSpPr/>
          <p:nvPr/>
        </p:nvGrpSpPr>
        <p:grpSpPr>
          <a:xfrm>
            <a:off x="874713" y="304800"/>
            <a:ext cx="1182909" cy="850419"/>
            <a:chOff x="874713" y="304800"/>
            <a:chExt cx="1182909" cy="850419"/>
          </a:xfrm>
        </p:grpSpPr>
        <p:sp>
          <p:nvSpPr>
            <p:cNvPr id="12"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1" name="文本框 20"/>
          <p:cNvSpPr txBox="1"/>
          <p:nvPr/>
        </p:nvSpPr>
        <p:spPr>
          <a:xfrm>
            <a:off x="1992992" y="468399"/>
            <a:ext cx="553068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mysqldump</a:t>
            </a:r>
            <a:r>
              <a:rPr lang="zh-CN" altLang="en-US" sz="2800" b="1">
                <a:solidFill>
                  <a:srgbClr val="228EB0"/>
                </a:solidFill>
                <a:latin typeface="+mn-ea"/>
              </a:rPr>
              <a:t>命令备份数据</a:t>
            </a:r>
            <a:endParaRPr lang="en-US" altLang="zh-CN" sz="2800" b="1">
              <a:solidFill>
                <a:srgbClr val="228EB0"/>
              </a:solidFill>
              <a:latin typeface="+mn-ea"/>
            </a:endParaRPr>
          </a:p>
        </p:txBody>
      </p:sp>
    </p:spTree>
    <p:extLst>
      <p:ext uri="{BB962C8B-B14F-4D97-AF65-F5344CB8AC3E}">
        <p14:creationId xmlns:p14="http://schemas.microsoft.com/office/powerpoint/2010/main" val="3161984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ppt_x</p:attrName>
                                        </p:attrNameLst>
                                      </p:cBhvr>
                                      <p:tavLst>
                                        <p:tav tm="0">
                                          <p:val>
                                            <p:strVal val="#ppt_x-#ppt_w*1.125000"/>
                                          </p:val>
                                        </p:tav>
                                        <p:tav tm="100000">
                                          <p:val>
                                            <p:strVal val="#ppt_x"/>
                                          </p:val>
                                        </p:tav>
                                      </p:tavLst>
                                    </p:anim>
                                    <p:animEffect transition="in" filter="wipe(right)">
                                      <p:cBhvr>
                                        <p:cTn id="13" dur="500"/>
                                        <p:tgtEl>
                                          <p:spTgt spid="21"/>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B7925FA9-8CE2-4DC1-8B0F-5708D303D758}"/>
              </a:ext>
            </a:extLst>
          </p:cNvPr>
          <p:cNvSpPr/>
          <p:nvPr/>
        </p:nvSpPr>
        <p:spPr>
          <a:xfrm>
            <a:off x="911214" y="119119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13-5</a:t>
            </a:r>
            <a:r>
              <a:rPr lang="zh-CN" altLang="zh-CN"/>
              <a:t>】导出“</a:t>
            </a:r>
            <a:r>
              <a:rPr lang="en-US" altLang="zh-CN"/>
              <a:t>EduSys</a:t>
            </a:r>
            <a:r>
              <a:rPr lang="zh-CN" altLang="zh-CN"/>
              <a:t>”数据库</a:t>
            </a:r>
            <a:r>
              <a:rPr lang="zh-CN" altLang="en-US"/>
              <a:t>中所有表</a:t>
            </a:r>
            <a:r>
              <a:rPr lang="zh-CN" altLang="zh-CN"/>
              <a:t>的</a:t>
            </a:r>
            <a:r>
              <a:rPr lang="zh-CN" altLang="en-US"/>
              <a:t>表</a:t>
            </a:r>
            <a:r>
              <a:rPr lang="zh-CN" altLang="zh-CN"/>
              <a:t>结构。</a:t>
            </a:r>
          </a:p>
        </p:txBody>
      </p:sp>
      <p:pic>
        <p:nvPicPr>
          <p:cNvPr id="7" name="图片 6">
            <a:extLst>
              <a:ext uri="{FF2B5EF4-FFF2-40B4-BE49-F238E27FC236}">
                <a16:creationId xmlns:a16="http://schemas.microsoft.com/office/drawing/2014/main" id="{4552FC1D-496D-4234-9B6C-F3B0F770A62E}"/>
              </a:ext>
            </a:extLst>
          </p:cNvPr>
          <p:cNvPicPr>
            <a:picLocks noChangeAspect="1"/>
          </p:cNvPicPr>
          <p:nvPr/>
        </p:nvPicPr>
        <p:blipFill>
          <a:blip r:embed="rId3"/>
          <a:stretch>
            <a:fillRect/>
          </a:stretch>
        </p:blipFill>
        <p:spPr>
          <a:xfrm>
            <a:off x="3006879" y="1744837"/>
            <a:ext cx="6178240" cy="679779"/>
          </a:xfrm>
          <a:prstGeom prst="rect">
            <a:avLst/>
          </a:prstGeom>
        </p:spPr>
      </p:pic>
      <p:sp>
        <p:nvSpPr>
          <p:cNvPr id="20" name="矩形 19">
            <a:extLst>
              <a:ext uri="{FF2B5EF4-FFF2-40B4-BE49-F238E27FC236}">
                <a16:creationId xmlns:a16="http://schemas.microsoft.com/office/drawing/2014/main" id="{CE833E9B-3858-46A7-B031-60CB3EF7F235}"/>
              </a:ext>
            </a:extLst>
          </p:cNvPr>
          <p:cNvSpPr/>
          <p:nvPr/>
        </p:nvSpPr>
        <p:spPr>
          <a:xfrm>
            <a:off x="911214" y="2614187"/>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13-6</a:t>
            </a:r>
            <a:r>
              <a:rPr lang="zh-CN" altLang="zh-CN"/>
              <a:t>】导出“</a:t>
            </a:r>
            <a:r>
              <a:rPr lang="en-US" altLang="zh-CN"/>
              <a:t>EduSys</a:t>
            </a:r>
            <a:r>
              <a:rPr lang="zh-CN" altLang="zh-CN"/>
              <a:t>”数据库中所有数据表的数据。</a:t>
            </a:r>
          </a:p>
        </p:txBody>
      </p:sp>
      <p:pic>
        <p:nvPicPr>
          <p:cNvPr id="9" name="图片 8">
            <a:extLst>
              <a:ext uri="{FF2B5EF4-FFF2-40B4-BE49-F238E27FC236}">
                <a16:creationId xmlns:a16="http://schemas.microsoft.com/office/drawing/2014/main" id="{F4FC9273-E574-4058-8E32-6A00160095EC}"/>
              </a:ext>
            </a:extLst>
          </p:cNvPr>
          <p:cNvPicPr>
            <a:picLocks noChangeAspect="1"/>
          </p:cNvPicPr>
          <p:nvPr/>
        </p:nvPicPr>
        <p:blipFill>
          <a:blip r:embed="rId4"/>
          <a:stretch>
            <a:fillRect/>
          </a:stretch>
        </p:blipFill>
        <p:spPr>
          <a:xfrm>
            <a:off x="3023142" y="3167828"/>
            <a:ext cx="6145714" cy="651429"/>
          </a:xfrm>
          <a:prstGeom prst="rect">
            <a:avLst/>
          </a:prstGeom>
        </p:spPr>
      </p:pic>
      <p:sp>
        <p:nvSpPr>
          <p:cNvPr id="21" name="矩形 20">
            <a:extLst>
              <a:ext uri="{FF2B5EF4-FFF2-40B4-BE49-F238E27FC236}">
                <a16:creationId xmlns:a16="http://schemas.microsoft.com/office/drawing/2014/main" id="{5348CEB9-B406-4BB0-BBB6-E90775AED047}"/>
              </a:ext>
            </a:extLst>
          </p:cNvPr>
          <p:cNvSpPr/>
          <p:nvPr/>
        </p:nvSpPr>
        <p:spPr>
          <a:xfrm>
            <a:off x="874713" y="4037178"/>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13-7</a:t>
            </a:r>
            <a:r>
              <a:rPr lang="zh-CN" altLang="zh-CN"/>
              <a:t>】导出“</a:t>
            </a:r>
            <a:r>
              <a:rPr lang="en-US" altLang="zh-CN"/>
              <a:t>EduSys</a:t>
            </a:r>
            <a:r>
              <a:rPr lang="zh-CN" altLang="zh-CN"/>
              <a:t>”数据库中的所有内容。</a:t>
            </a:r>
          </a:p>
        </p:txBody>
      </p:sp>
      <p:pic>
        <p:nvPicPr>
          <p:cNvPr id="12" name="图片 11">
            <a:extLst>
              <a:ext uri="{FF2B5EF4-FFF2-40B4-BE49-F238E27FC236}">
                <a16:creationId xmlns:a16="http://schemas.microsoft.com/office/drawing/2014/main" id="{BB61D8D2-862B-4CFC-9B90-3D90E302D6F2}"/>
              </a:ext>
            </a:extLst>
          </p:cNvPr>
          <p:cNvPicPr>
            <a:picLocks noChangeAspect="1"/>
          </p:cNvPicPr>
          <p:nvPr/>
        </p:nvPicPr>
        <p:blipFill>
          <a:blip r:embed="rId5"/>
          <a:stretch>
            <a:fillRect/>
          </a:stretch>
        </p:blipFill>
        <p:spPr>
          <a:xfrm>
            <a:off x="3014570" y="4596406"/>
            <a:ext cx="6154286" cy="660000"/>
          </a:xfrm>
          <a:prstGeom prst="rect">
            <a:avLst/>
          </a:prstGeom>
        </p:spPr>
      </p:pic>
      <p:sp>
        <p:nvSpPr>
          <p:cNvPr id="22" name="矩形 21">
            <a:extLst>
              <a:ext uri="{FF2B5EF4-FFF2-40B4-BE49-F238E27FC236}">
                <a16:creationId xmlns:a16="http://schemas.microsoft.com/office/drawing/2014/main" id="{278F85E3-77E4-4DA2-B9BF-34C3B4A4E9B3}"/>
              </a:ext>
            </a:extLst>
          </p:cNvPr>
          <p:cNvSpPr/>
          <p:nvPr/>
        </p:nvSpPr>
        <p:spPr>
          <a:xfrm>
            <a:off x="911214" y="5460169"/>
            <a:ext cx="10369571" cy="873957"/>
          </a:xfrm>
          <a:prstGeom prst="rect">
            <a:avLst/>
          </a:prstGeom>
        </p:spPr>
        <p:txBody>
          <a:bodyPr wrap="square">
            <a:spAutoFit/>
            <a:scene3d>
              <a:camera prst="orthographicFront"/>
              <a:lightRig rig="threePt" dir="t"/>
            </a:scene3d>
            <a:sp3d contourW="12700"/>
          </a:bodyPr>
          <a:lstStyle/>
          <a:p>
            <a:pPr marL="720725" indent="-720725">
              <a:lnSpc>
                <a:spcPct val="150000"/>
              </a:lnSpc>
            </a:pPr>
            <a:r>
              <a:rPr lang="zh-CN" altLang="en-US" b="1">
                <a:solidFill>
                  <a:srgbClr val="0069B8"/>
                </a:solidFill>
              </a:rPr>
              <a:t>注意：</a:t>
            </a:r>
            <a:r>
              <a:rPr lang="zh-CN" altLang="zh-CN"/>
              <a:t>【</a:t>
            </a:r>
            <a:r>
              <a:rPr lang="zh-CN" altLang="zh-CN" b="1"/>
              <a:t>实例</a:t>
            </a:r>
            <a:r>
              <a:rPr lang="en-US" altLang="zh-CN" b="1"/>
              <a:t>13-7</a:t>
            </a:r>
            <a:r>
              <a:rPr lang="zh-CN" altLang="zh-CN"/>
              <a:t>】</a:t>
            </a:r>
            <a:r>
              <a:rPr lang="zh-CN" altLang="en-US"/>
              <a:t>备份出的文件与</a:t>
            </a:r>
            <a:r>
              <a:rPr lang="zh-CN" altLang="zh-CN"/>
              <a:t>【</a:t>
            </a:r>
            <a:r>
              <a:rPr lang="zh-CN" altLang="zh-CN" b="1"/>
              <a:t>实例</a:t>
            </a:r>
            <a:r>
              <a:rPr lang="en-US" altLang="zh-CN" b="1"/>
              <a:t>13-3</a:t>
            </a:r>
            <a:r>
              <a:rPr lang="zh-CN" altLang="zh-CN"/>
              <a:t>】</a:t>
            </a:r>
            <a:r>
              <a:rPr lang="zh-CN" altLang="en-US"/>
              <a:t>备份出的文件相比，多了一条创建数据库“</a:t>
            </a:r>
            <a:r>
              <a:rPr lang="en-US" altLang="zh-CN"/>
              <a:t>EduSys</a:t>
            </a:r>
            <a:r>
              <a:rPr lang="zh-CN" altLang="en-US"/>
              <a:t>”</a:t>
            </a:r>
            <a:r>
              <a:rPr lang="en-US" altLang="zh-CN"/>
              <a:t> </a:t>
            </a:r>
            <a:r>
              <a:rPr lang="zh-CN" altLang="en-US"/>
              <a:t>的语句，以及一条选择“</a:t>
            </a:r>
            <a:r>
              <a:rPr lang="en-US" altLang="zh-CN"/>
              <a:t>EduSys</a:t>
            </a:r>
            <a:r>
              <a:rPr lang="zh-CN" altLang="en-US"/>
              <a:t>”数据库的语句。</a:t>
            </a:r>
            <a:endParaRPr lang="zh-CN" altLang="zh-CN"/>
          </a:p>
        </p:txBody>
      </p:sp>
      <p:grpSp>
        <p:nvGrpSpPr>
          <p:cNvPr id="19" name="组合 18"/>
          <p:cNvGrpSpPr/>
          <p:nvPr/>
        </p:nvGrpSpPr>
        <p:grpSpPr>
          <a:xfrm>
            <a:off x="874713" y="304800"/>
            <a:ext cx="1182909" cy="850419"/>
            <a:chOff x="874713" y="304800"/>
            <a:chExt cx="1182909" cy="850419"/>
          </a:xfrm>
        </p:grpSpPr>
        <p:sp>
          <p:nvSpPr>
            <p:cNvPr id="23"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6" name="文本框 25"/>
          <p:cNvSpPr txBox="1"/>
          <p:nvPr/>
        </p:nvSpPr>
        <p:spPr>
          <a:xfrm>
            <a:off x="1992992" y="468399"/>
            <a:ext cx="553068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mysqldump</a:t>
            </a:r>
            <a:r>
              <a:rPr lang="zh-CN" altLang="en-US" sz="2800" b="1">
                <a:solidFill>
                  <a:srgbClr val="228EB0"/>
                </a:solidFill>
                <a:latin typeface="+mn-ea"/>
              </a:rPr>
              <a:t>命令备份数据</a:t>
            </a:r>
            <a:endParaRPr lang="en-US" altLang="zh-CN" sz="2800" b="1">
              <a:solidFill>
                <a:srgbClr val="228EB0"/>
              </a:solidFill>
              <a:latin typeface="+mn-ea"/>
            </a:endParaRPr>
          </a:p>
        </p:txBody>
      </p:sp>
    </p:spTree>
    <p:extLst>
      <p:ext uri="{BB962C8B-B14F-4D97-AF65-F5344CB8AC3E}">
        <p14:creationId xmlns:p14="http://schemas.microsoft.com/office/powerpoint/2010/main" val="4039553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ppt_x</p:attrName>
                                        </p:attrNameLst>
                                      </p:cBhvr>
                                      <p:tavLst>
                                        <p:tav tm="0">
                                          <p:val>
                                            <p:strVal val="#ppt_x-#ppt_w*1.125000"/>
                                          </p:val>
                                        </p:tav>
                                        <p:tav tm="100000">
                                          <p:val>
                                            <p:strVal val="#ppt_x"/>
                                          </p:val>
                                        </p:tav>
                                      </p:tavLst>
                                    </p:anim>
                                    <p:animEffect transition="in" filter="wipe(right)">
                                      <p:cBhvr>
                                        <p:cTn id="13" dur="500"/>
                                        <p:tgtEl>
                                          <p:spTgt spid="26"/>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up)">
                                      <p:cBhvr>
                                        <p:cTn id="26" dur="500"/>
                                        <p:tgtEl>
                                          <p:spTgt spid="20"/>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10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p:bldP spid="22"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淘宝网Chenying0907出品 163"/>
          <p:cNvCxnSpPr>
            <a:cxnSpLocks/>
            <a:stCxn id="24" idx="4"/>
            <a:endCxn id="33" idx="0"/>
          </p:cNvCxnSpPr>
          <p:nvPr/>
        </p:nvCxnSpPr>
        <p:spPr>
          <a:xfrm>
            <a:off x="6912778" y="2066232"/>
            <a:ext cx="0" cy="2393426"/>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37198" y="1830838"/>
            <a:ext cx="2495620"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SQL</a:t>
            </a:r>
            <a:r>
              <a:rPr lang="zh-CN" altLang="en-US">
                <a:solidFill>
                  <a:prstClr val="black">
                    <a:lumMod val="75000"/>
                    <a:lumOff val="25000"/>
                  </a:prstClr>
                </a:solidFill>
                <a:latin typeface="微软雅黑" panose="020B0503020204020204" pitchFamily="34" charset="-122"/>
                <a:ea typeface="微软雅黑" panose="020B0503020204020204" pitchFamily="34" charset="-122"/>
              </a:rPr>
              <a:t>语句恢复备份</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39813" y="1912416"/>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39813" y="2751741"/>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39813" y="3591066"/>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39813" y="4430390"/>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37196" y="2658618"/>
            <a:ext cx="2685351"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mysql</a:t>
            </a:r>
            <a:r>
              <a:rPr lang="zh-CN" altLang="en-US">
                <a:solidFill>
                  <a:prstClr val="black">
                    <a:lumMod val="75000"/>
                    <a:lumOff val="25000"/>
                  </a:prstClr>
                </a:solidFill>
                <a:latin typeface="微软雅黑" panose="020B0503020204020204" pitchFamily="34" charset="-122"/>
                <a:ea typeface="微软雅黑" panose="020B0503020204020204" pitchFamily="34" charset="-122"/>
              </a:rPr>
              <a:t>命令恢复数据</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37196" y="3497942"/>
            <a:ext cx="3439596"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mysqlimport</a:t>
            </a:r>
            <a:r>
              <a:rPr lang="zh-CN" altLang="en-US">
                <a:solidFill>
                  <a:prstClr val="black">
                    <a:lumMod val="75000"/>
                    <a:lumOff val="25000"/>
                  </a:prstClr>
                </a:solidFill>
                <a:latin typeface="微软雅黑" panose="020B0503020204020204" pitchFamily="34" charset="-122"/>
                <a:ea typeface="微软雅黑" panose="020B0503020204020204" pitchFamily="34" charset="-122"/>
              </a:rPr>
              <a:t>命令恢复数据</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淘宝网Chenying0907出品 4"/>
          <p:cNvSpPr/>
          <p:nvPr/>
        </p:nvSpPr>
        <p:spPr>
          <a:xfrm>
            <a:off x="7237197" y="4337266"/>
            <a:ext cx="2760628"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source</a:t>
            </a:r>
            <a:r>
              <a:rPr lang="zh-CN" altLang="en-US">
                <a:solidFill>
                  <a:prstClr val="black">
                    <a:lumMod val="75000"/>
                    <a:lumOff val="25000"/>
                  </a:prstClr>
                </a:solidFill>
                <a:latin typeface="微软雅黑" panose="020B0503020204020204" pitchFamily="34" charset="-122"/>
                <a:ea typeface="微软雅黑" panose="020B0503020204020204" pitchFamily="34" charset="-122"/>
              </a:rPr>
              <a:t>命令恢复数据</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4" name="组合 33">
            <a:extLst>
              <a:ext uri="{FF2B5EF4-FFF2-40B4-BE49-F238E27FC236}">
                <a16:creationId xmlns:a16="http://schemas.microsoft.com/office/drawing/2014/main" id="{D14F9843-0C9D-45F5-B323-FDB822FC3179}"/>
              </a:ext>
            </a:extLst>
          </p:cNvPr>
          <p:cNvGrpSpPr/>
          <p:nvPr/>
        </p:nvGrpSpPr>
        <p:grpSpPr>
          <a:xfrm>
            <a:off x="3770343" y="2279193"/>
            <a:ext cx="889000" cy="889000"/>
            <a:chOff x="10275888" y="1968952"/>
            <a:chExt cx="889000" cy="889000"/>
          </a:xfrm>
        </p:grpSpPr>
        <p:sp>
          <p:nvSpPr>
            <p:cNvPr id="35" name="椭圆 34">
              <a:extLst>
                <a:ext uri="{FF2B5EF4-FFF2-40B4-BE49-F238E27FC236}">
                  <a16:creationId xmlns:a16="http://schemas.microsoft.com/office/drawing/2014/main" id="{51C31B67-6784-4483-85A9-064BA799112C}"/>
                </a:ext>
              </a:extLst>
            </p:cNvPr>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2FC9016D-51C9-4AAE-81FB-A94FFD08B22D}"/>
                </a:ext>
              </a:extLst>
            </p:cNvPr>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02</a:t>
              </a:r>
              <a:endParaRPr lang="zh-CN" altLang="en-US" sz="3200" b="1" dirty="0">
                <a:solidFill>
                  <a:schemeClr val="bg1"/>
                </a:solidFill>
              </a:endParaRPr>
            </a:p>
          </p:txBody>
        </p:sp>
      </p:grpSp>
      <p:grpSp>
        <p:nvGrpSpPr>
          <p:cNvPr id="41" name="组合 40">
            <a:extLst>
              <a:ext uri="{FF2B5EF4-FFF2-40B4-BE49-F238E27FC236}">
                <a16:creationId xmlns:a16="http://schemas.microsoft.com/office/drawing/2014/main" id="{CCA3D6A4-BED6-4618-88BD-0F45E5B1C8E1}"/>
              </a:ext>
            </a:extLst>
          </p:cNvPr>
          <p:cNvGrpSpPr/>
          <p:nvPr/>
        </p:nvGrpSpPr>
        <p:grpSpPr>
          <a:xfrm>
            <a:off x="2813604" y="3470569"/>
            <a:ext cx="2802477" cy="673196"/>
            <a:chOff x="8358097" y="3196524"/>
            <a:chExt cx="2802477" cy="1128019"/>
          </a:xfrm>
        </p:grpSpPr>
        <p:sp>
          <p:nvSpPr>
            <p:cNvPr id="42" name="文本框 41">
              <a:extLst>
                <a:ext uri="{FF2B5EF4-FFF2-40B4-BE49-F238E27FC236}">
                  <a16:creationId xmlns:a16="http://schemas.microsoft.com/office/drawing/2014/main" id="{8CD47F74-A927-4BDE-B02E-FF39E8EAB8A9}"/>
                </a:ext>
              </a:extLst>
            </p:cNvPr>
            <p:cNvSpPr txBox="1"/>
            <p:nvPr/>
          </p:nvSpPr>
          <p:spPr>
            <a:xfrm>
              <a:off x="8358097" y="3196524"/>
              <a:ext cx="2802475" cy="876717"/>
            </a:xfrm>
            <a:prstGeom prst="rect">
              <a:avLst/>
            </a:prstGeom>
            <a:noFill/>
          </p:spPr>
          <p:txBody>
            <a:bodyPr wrap="square" rtlCol="0">
              <a:spAutoFit/>
              <a:scene3d>
                <a:camera prst="orthographicFront"/>
                <a:lightRig rig="threePt" dir="t"/>
              </a:scene3d>
              <a:sp3d contourW="12700"/>
            </a:bodyPr>
            <a:lstStyle/>
            <a:p>
              <a:pPr algn="ctr"/>
              <a:r>
                <a:rPr lang="zh-CN" altLang="en-US" sz="2800"/>
                <a:t>数据库恢复</a:t>
              </a:r>
              <a:endParaRPr lang="zh-CN" altLang="en-US" sz="2800" dirty="0"/>
            </a:p>
          </p:txBody>
        </p:sp>
        <p:cxnSp>
          <p:nvCxnSpPr>
            <p:cNvPr id="46" name="直接连接符 45">
              <a:extLst>
                <a:ext uri="{FF2B5EF4-FFF2-40B4-BE49-F238E27FC236}">
                  <a16:creationId xmlns:a16="http://schemas.microsoft.com/office/drawing/2014/main" id="{1013EBE6-A923-4788-9A68-F7260FD72A2E}"/>
                </a:ext>
              </a:extLst>
            </p:cNvPr>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083509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p:tgtEl>
                                          <p:spTgt spid="41"/>
                                        </p:tgtEl>
                                        <p:attrNameLst>
                                          <p:attrName>ppt_y</p:attrName>
                                        </p:attrNameLst>
                                      </p:cBhvr>
                                      <p:tavLst>
                                        <p:tav tm="0">
                                          <p:val>
                                            <p:strVal val="#ppt_y-#ppt_h*1.125000"/>
                                          </p:val>
                                        </p:tav>
                                        <p:tav tm="100000">
                                          <p:val>
                                            <p:strVal val="#ppt_y"/>
                                          </p:val>
                                        </p:tav>
                                      </p:tavLst>
                                    </p:anim>
                                    <p:animEffect transition="in" filter="wipe(down)">
                                      <p:cBhvr>
                                        <p:cTn id="14" dur="500"/>
                                        <p:tgtEl>
                                          <p:spTgt spid="4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2" presetClass="entr" presetSubtype="8" fill="hold" grpId="0" nodeType="withEffect">
                                  <p:stCondLst>
                                    <p:cond delay="7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grpId="0" nodeType="withEffect">
                                  <p:stCondLst>
                                    <p:cond delay="80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500"/>
                                        <p:tgtEl>
                                          <p:spTgt spid="43"/>
                                        </p:tgtEl>
                                      </p:cBhvr>
                                    </p:animEffect>
                                  </p:childTnLst>
                                </p:cTn>
                              </p:par>
                              <p:par>
                                <p:cTn id="41" presetID="22" presetClass="entr" presetSubtype="8" fill="hold" grpId="0" nodeType="withEffect">
                                  <p:stCondLst>
                                    <p:cond delay="90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38146" y="468399"/>
            <a:ext cx="1980029"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数据库恢复</a:t>
            </a:r>
            <a:endParaRPr lang="zh-CN" altLang="en-US" sz="2800" b="1" dirty="0">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503481"/>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数据库恢复是指以备份为基础，与备份相对应的系统维护和管理操作。系统进行恢复操作时，先执行必要的系统安全性检查，包括检查所要恢复的数据库是否存在、数据库是否变化及数据库文件是否兼容等，然后根据所采用的数据库备份类型采取相应的恢复措施。</a:t>
            </a:r>
            <a:endParaRPr lang="en-US" altLang="zh-CN" dirty="0"/>
          </a:p>
        </p:txBody>
      </p:sp>
      <p:sp>
        <p:nvSpPr>
          <p:cNvPr id="9" name="矩形 8">
            <a:extLst>
              <a:ext uri="{FF2B5EF4-FFF2-40B4-BE49-F238E27FC236}">
                <a16:creationId xmlns:a16="http://schemas.microsoft.com/office/drawing/2014/main" id="{B5994CEC-B682-4270-A552-C0F6F472AEFB}"/>
              </a:ext>
            </a:extLst>
          </p:cNvPr>
          <p:cNvSpPr/>
          <p:nvPr/>
        </p:nvSpPr>
        <p:spPr>
          <a:xfrm>
            <a:off x="911214" y="2888935"/>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数据库恢复机制设计的两个关键问题是：</a:t>
            </a:r>
            <a:endParaRPr lang="en-US" altLang="zh-CN"/>
          </a:p>
          <a:p>
            <a:pPr marL="285750" indent="-285750" algn="just">
              <a:lnSpc>
                <a:spcPct val="150000"/>
              </a:lnSpc>
              <a:buFont typeface="Arial" panose="020B0604020202020204" pitchFamily="34" charset="0"/>
              <a:buChar char="•"/>
            </a:pPr>
            <a:r>
              <a:rPr lang="zh-CN" altLang="zh-CN"/>
              <a:t>如何建立冗余数据；</a:t>
            </a:r>
            <a:endParaRPr lang="en-US" altLang="zh-CN"/>
          </a:p>
          <a:p>
            <a:pPr marL="285750" indent="-285750" algn="just">
              <a:lnSpc>
                <a:spcPct val="150000"/>
              </a:lnSpc>
              <a:buFont typeface="Arial" panose="020B0604020202020204" pitchFamily="34" charset="0"/>
              <a:buChar char="•"/>
            </a:pPr>
            <a:r>
              <a:rPr lang="zh-CN" altLang="zh-CN"/>
              <a:t>如何利用这些冗余数据实施数据库恢复。</a:t>
            </a:r>
            <a:endParaRPr lang="en-US" altLang="zh-CN"/>
          </a:p>
        </p:txBody>
      </p:sp>
      <p:sp>
        <p:nvSpPr>
          <p:cNvPr id="11" name="矩形 10">
            <a:extLst>
              <a:ext uri="{FF2B5EF4-FFF2-40B4-BE49-F238E27FC236}">
                <a16:creationId xmlns:a16="http://schemas.microsoft.com/office/drawing/2014/main" id="{91E74384-2C43-438C-A13A-067CEA96CAD8}"/>
              </a:ext>
            </a:extLst>
          </p:cNvPr>
          <p:cNvSpPr/>
          <p:nvPr/>
        </p:nvSpPr>
        <p:spPr>
          <a:xfrm>
            <a:off x="911214" y="4274389"/>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建立冗余数据最常用的技术是数据转储和登记日志文件。数据转储是</a:t>
            </a:r>
            <a:r>
              <a:rPr lang="en-US" altLang="zh-CN"/>
              <a:t>DBA</a:t>
            </a:r>
            <a:r>
              <a:rPr lang="zh-CN" altLang="zh-CN"/>
              <a:t>定期地将整个数据库复制到磁带或另一个磁盘上保存起来的过程，数据库的备用版本称为后备副本或后援副本。日志文件是用来记录事务对数据库的更新操作的文件，其目的是协助后备副本进行数据恢复。通常在一个数据库系统中，数据转储和登记日志文件两种方法是一起使用的。</a:t>
            </a:r>
            <a:endParaRPr lang="en-US" altLang="zh-CN"/>
          </a:p>
        </p:txBody>
      </p:sp>
    </p:spTree>
    <p:extLst>
      <p:ext uri="{BB962C8B-B14F-4D97-AF65-F5344CB8AC3E}">
        <p14:creationId xmlns:p14="http://schemas.microsoft.com/office/powerpoint/2010/main" val="17051294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9"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4092787"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语句恢复备份</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288733"/>
            <a:ext cx="10369571" cy="646331"/>
          </a:xfrm>
          <a:prstGeom prst="rect">
            <a:avLst/>
          </a:prstGeom>
        </p:spPr>
        <p:txBody>
          <a:bodyPr wrap="square">
            <a:spAutoFit/>
            <a:scene3d>
              <a:camera prst="orthographicFront"/>
              <a:lightRig rig="threePt" dir="t"/>
            </a:scene3d>
            <a:sp3d contourW="12700"/>
          </a:bodyPr>
          <a:lstStyle/>
          <a:p>
            <a:r>
              <a:rPr lang="zh-CN" altLang="zh-CN"/>
              <a:t>可使用“</a:t>
            </a:r>
            <a:r>
              <a:rPr lang="en-US" altLang="zh-CN" b="1">
                <a:solidFill>
                  <a:srgbClr val="0069B8"/>
                </a:solidFill>
              </a:rPr>
              <a:t>LOAD DATA</a:t>
            </a:r>
            <a:r>
              <a:rPr lang="zh-CN" altLang="zh-CN" b="1">
                <a:solidFill>
                  <a:srgbClr val="0069B8"/>
                </a:solidFill>
              </a:rPr>
              <a:t>…</a:t>
            </a:r>
            <a:r>
              <a:rPr lang="en-US" altLang="zh-CN" b="1">
                <a:solidFill>
                  <a:srgbClr val="0069B8"/>
                </a:solidFill>
              </a:rPr>
              <a:t>INFIL</a:t>
            </a:r>
            <a:r>
              <a:rPr lang="en-US" altLang="zh-CN"/>
              <a:t>E</a:t>
            </a:r>
            <a:r>
              <a:rPr lang="zh-CN" altLang="zh-CN"/>
              <a:t>”语句来恢复备份的数据，从一个文本文件中以很高的速度读入一个表中。其基本的语法格式如下：</a:t>
            </a:r>
          </a:p>
        </p:txBody>
      </p:sp>
      <p:sp>
        <p:nvSpPr>
          <p:cNvPr id="11" name="矩形 10">
            <a:extLst>
              <a:ext uri="{FF2B5EF4-FFF2-40B4-BE49-F238E27FC236}">
                <a16:creationId xmlns:a16="http://schemas.microsoft.com/office/drawing/2014/main" id="{9A02BB34-D354-4F02-85B5-D8A12C03B287}"/>
              </a:ext>
            </a:extLst>
          </p:cNvPr>
          <p:cNvSpPr/>
          <p:nvPr/>
        </p:nvSpPr>
        <p:spPr>
          <a:xfrm>
            <a:off x="2407942" y="2029347"/>
            <a:ext cx="7376113" cy="4523853"/>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0000"/>
              </a:lnSpc>
            </a:pPr>
            <a:r>
              <a:rPr lang="en-US" altLang="zh-CN" sz="1600" b="1" dirty="0"/>
              <a:t>LOAD DATA [LOW_PRIORITY|CONCURRENT] </a:t>
            </a:r>
            <a:endParaRPr lang="zh-CN" altLang="zh-CN" sz="1600" b="1" dirty="0"/>
          </a:p>
          <a:p>
            <a:pPr>
              <a:lnSpc>
                <a:spcPct val="110000"/>
              </a:lnSpc>
            </a:pPr>
            <a:r>
              <a:rPr lang="en-US" altLang="zh-CN" sz="1600" b="1" dirty="0"/>
              <a:t>[LOCAL] INFILE '</a:t>
            </a:r>
            <a:r>
              <a:rPr lang="zh-CN" altLang="zh-CN" sz="1600" b="1" dirty="0"/>
              <a:t>文件名</a:t>
            </a:r>
            <a:r>
              <a:rPr lang="en-US" altLang="zh-CN" sz="1600" b="1" dirty="0"/>
              <a:t>.txt' </a:t>
            </a:r>
            <a:endParaRPr lang="zh-CN" altLang="zh-CN" sz="1600" b="1" dirty="0"/>
          </a:p>
          <a:p>
            <a:pPr>
              <a:lnSpc>
                <a:spcPct val="110000"/>
              </a:lnSpc>
            </a:pPr>
            <a:r>
              <a:rPr lang="en-US" altLang="zh-CN" sz="1600" b="1" dirty="0"/>
              <a:t>[REPLACE | IGNORE]</a:t>
            </a:r>
            <a:endParaRPr lang="zh-CN" altLang="zh-CN" sz="1600" b="1" dirty="0"/>
          </a:p>
          <a:p>
            <a:pPr>
              <a:lnSpc>
                <a:spcPct val="110000"/>
              </a:lnSpc>
            </a:pPr>
            <a:r>
              <a:rPr lang="en-US" altLang="zh-CN" sz="1600" b="1" dirty="0"/>
              <a:t>INTO TABLE </a:t>
            </a:r>
            <a:r>
              <a:rPr lang="zh-CN" altLang="zh-CN" sz="1600" b="1" dirty="0"/>
              <a:t>表名</a:t>
            </a:r>
          </a:p>
          <a:p>
            <a:pPr>
              <a:lnSpc>
                <a:spcPct val="110000"/>
              </a:lnSpc>
            </a:pPr>
            <a:r>
              <a:rPr lang="en-US" altLang="zh-CN" sz="1600" b="1" dirty="0"/>
              <a:t>[FILEDS</a:t>
            </a:r>
            <a:endParaRPr lang="zh-CN" altLang="zh-CN" sz="1600" b="1" dirty="0"/>
          </a:p>
          <a:p>
            <a:pPr>
              <a:lnSpc>
                <a:spcPct val="110000"/>
              </a:lnSpc>
            </a:pPr>
            <a:r>
              <a:rPr lang="en-US" altLang="zh-CN" sz="1600" b="1" dirty="0"/>
              <a:t>[TERMINATED BY ‘</a:t>
            </a:r>
            <a:r>
              <a:rPr lang="zh-CN" altLang="zh-CN" sz="1600" b="1" dirty="0"/>
              <a:t>字符串</a:t>
            </a:r>
            <a:r>
              <a:rPr lang="en-US" altLang="zh-CN" sz="1600" b="1" dirty="0"/>
              <a:t>’]</a:t>
            </a:r>
            <a:endParaRPr lang="zh-CN" altLang="zh-CN" sz="1600" b="1" dirty="0"/>
          </a:p>
          <a:p>
            <a:pPr>
              <a:lnSpc>
                <a:spcPct val="110000"/>
              </a:lnSpc>
            </a:pPr>
            <a:r>
              <a:rPr lang="en-US" altLang="zh-CN" sz="1600" b="1" dirty="0"/>
              <a:t>[OPTIONALLY] ENCLOSED BY ‘</a:t>
            </a:r>
            <a:r>
              <a:rPr lang="zh-CN" altLang="zh-CN" sz="1600" b="1" dirty="0"/>
              <a:t>字符串</a:t>
            </a:r>
            <a:r>
              <a:rPr lang="en-US" altLang="zh-CN" sz="1600" b="1" dirty="0"/>
              <a:t>’]</a:t>
            </a:r>
            <a:endParaRPr lang="zh-CN" altLang="zh-CN" sz="1600" b="1" dirty="0"/>
          </a:p>
          <a:p>
            <a:pPr>
              <a:lnSpc>
                <a:spcPct val="110000"/>
              </a:lnSpc>
            </a:pPr>
            <a:r>
              <a:rPr lang="en-US" altLang="zh-CN" sz="1600" b="1" dirty="0"/>
              <a:t>[ESCAPED BY ‘</a:t>
            </a:r>
            <a:r>
              <a:rPr lang="zh-CN" altLang="zh-CN" sz="1600" b="1" dirty="0"/>
              <a:t>转义字符</a:t>
            </a:r>
            <a:r>
              <a:rPr lang="en-US" altLang="zh-CN" sz="1600" b="1" dirty="0"/>
              <a:t>’]</a:t>
            </a:r>
            <a:endParaRPr lang="zh-CN" altLang="zh-CN" sz="1600" b="1" dirty="0"/>
          </a:p>
          <a:p>
            <a:pPr>
              <a:lnSpc>
                <a:spcPct val="110000"/>
              </a:lnSpc>
            </a:pPr>
            <a:r>
              <a:rPr lang="en-US" altLang="zh-CN" sz="1600" b="1" dirty="0"/>
              <a:t>]</a:t>
            </a:r>
            <a:endParaRPr lang="zh-CN" altLang="zh-CN" sz="1600" b="1" dirty="0"/>
          </a:p>
          <a:p>
            <a:pPr>
              <a:lnSpc>
                <a:spcPct val="110000"/>
              </a:lnSpc>
            </a:pPr>
            <a:r>
              <a:rPr lang="en-US" altLang="zh-CN" sz="1600" b="1" dirty="0"/>
              <a:t>[LINES </a:t>
            </a:r>
            <a:endParaRPr lang="zh-CN" altLang="zh-CN" sz="1600" b="1" dirty="0"/>
          </a:p>
          <a:p>
            <a:pPr>
              <a:lnSpc>
                <a:spcPct val="110000"/>
              </a:lnSpc>
            </a:pPr>
            <a:r>
              <a:rPr lang="en-US" altLang="zh-CN" sz="1600" b="1" dirty="0"/>
              <a:t>[STARTINY BY ‘</a:t>
            </a:r>
            <a:r>
              <a:rPr lang="zh-CN" altLang="zh-CN" sz="1600" b="1" dirty="0"/>
              <a:t>字符串</a:t>
            </a:r>
            <a:r>
              <a:rPr lang="en-US" altLang="zh-CN" sz="1600" b="1" dirty="0"/>
              <a:t>’]</a:t>
            </a:r>
            <a:endParaRPr lang="zh-CN" altLang="zh-CN" sz="1600" b="1" dirty="0"/>
          </a:p>
          <a:p>
            <a:pPr>
              <a:lnSpc>
                <a:spcPct val="110000"/>
              </a:lnSpc>
            </a:pPr>
            <a:r>
              <a:rPr lang="en-US" altLang="zh-CN" sz="1600" b="1" dirty="0"/>
              <a:t>[TERMINATED BY ‘</a:t>
            </a:r>
            <a:r>
              <a:rPr lang="zh-CN" altLang="zh-CN" sz="1600" b="1" dirty="0"/>
              <a:t>字符串</a:t>
            </a:r>
            <a:r>
              <a:rPr lang="en-US" altLang="zh-CN" sz="1600" b="1" dirty="0"/>
              <a:t>’]</a:t>
            </a:r>
            <a:endParaRPr lang="zh-CN" altLang="zh-CN" sz="1600" b="1" dirty="0"/>
          </a:p>
          <a:p>
            <a:pPr>
              <a:lnSpc>
                <a:spcPct val="110000"/>
              </a:lnSpc>
            </a:pPr>
            <a:r>
              <a:rPr lang="en-US" altLang="zh-CN" sz="1600" b="1" dirty="0"/>
              <a:t>]</a:t>
            </a:r>
            <a:endParaRPr lang="zh-CN" altLang="zh-CN" sz="1600" b="1" dirty="0"/>
          </a:p>
          <a:p>
            <a:pPr>
              <a:lnSpc>
                <a:spcPct val="110000"/>
              </a:lnSpc>
            </a:pPr>
            <a:r>
              <a:rPr lang="en-US" altLang="zh-CN" sz="1600" b="1" dirty="0"/>
              <a:t>[IGNORE </a:t>
            </a:r>
            <a:r>
              <a:rPr lang="zh-CN" altLang="zh-CN" sz="1600" b="1" dirty="0"/>
              <a:t>行数</a:t>
            </a:r>
            <a:r>
              <a:rPr lang="en-US" altLang="zh-CN" sz="1600" b="1" dirty="0"/>
              <a:t> LINES]</a:t>
            </a:r>
            <a:endParaRPr lang="zh-CN" altLang="zh-CN" sz="1600" b="1" dirty="0"/>
          </a:p>
          <a:p>
            <a:pPr>
              <a:lnSpc>
                <a:spcPct val="110000"/>
              </a:lnSpc>
            </a:pPr>
            <a:r>
              <a:rPr lang="en-US" altLang="zh-CN" sz="1600" b="1" dirty="0"/>
              <a:t>[(</a:t>
            </a:r>
            <a:r>
              <a:rPr lang="zh-CN" altLang="zh-CN" sz="1600" b="1" dirty="0"/>
              <a:t>列名</a:t>
            </a:r>
            <a:r>
              <a:rPr lang="en-US" altLang="zh-CN" sz="1600" b="1" dirty="0"/>
              <a:t>/</a:t>
            </a:r>
            <a:r>
              <a:rPr lang="zh-CN" altLang="zh-CN" sz="1600" b="1" dirty="0"/>
              <a:t>用户变量名</a:t>
            </a:r>
            <a:r>
              <a:rPr lang="en-US" altLang="zh-CN" sz="1600" b="1" dirty="0"/>
              <a:t>,…)]</a:t>
            </a:r>
            <a:endParaRPr lang="zh-CN" altLang="zh-CN" sz="1600" b="1" dirty="0"/>
          </a:p>
          <a:p>
            <a:pPr>
              <a:lnSpc>
                <a:spcPct val="110000"/>
              </a:lnSpc>
            </a:pPr>
            <a:r>
              <a:rPr lang="en-US" altLang="zh-CN" sz="1600" b="1" dirty="0"/>
              <a:t>[SET </a:t>
            </a:r>
            <a:r>
              <a:rPr lang="zh-CN" altLang="zh-CN" sz="1600" b="1" dirty="0"/>
              <a:t>列名</a:t>
            </a:r>
            <a:r>
              <a:rPr lang="en-US" altLang="zh-CN" sz="1600" b="1" dirty="0"/>
              <a:t>=</a:t>
            </a:r>
            <a:r>
              <a:rPr lang="zh-CN" altLang="zh-CN" sz="1600" b="1" dirty="0"/>
              <a:t>表达式</a:t>
            </a:r>
            <a:r>
              <a:rPr lang="en-US" altLang="zh-CN" sz="1600" b="1" dirty="0"/>
              <a:t>,…]</a:t>
            </a:r>
            <a:endParaRPr lang="zh-CN" altLang="zh-CN" sz="1600" b="1" dirty="0"/>
          </a:p>
        </p:txBody>
      </p:sp>
    </p:spTree>
    <p:extLst>
      <p:ext uri="{BB962C8B-B14F-4D97-AF65-F5344CB8AC3E}">
        <p14:creationId xmlns:p14="http://schemas.microsoft.com/office/powerpoint/2010/main" val="31664406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4092787"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语句恢复备份</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503479"/>
            <a:ext cx="10369571" cy="4613442"/>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b="1" dirty="0"/>
              <a:t>LOW_PRIORITY | CONCURRENT</a:t>
            </a:r>
            <a:r>
              <a:rPr lang="zh-CN" altLang="zh-CN" b="1" dirty="0"/>
              <a:t>：</a:t>
            </a:r>
            <a:r>
              <a:rPr lang="zh-CN" altLang="zh-CN" dirty="0"/>
              <a:t>若指定为</a:t>
            </a:r>
            <a:r>
              <a:rPr lang="en-US" altLang="zh-CN" dirty="0"/>
              <a:t>LOW_PRIORITY</a:t>
            </a:r>
            <a:r>
              <a:rPr lang="zh-CN" altLang="zh-CN" dirty="0"/>
              <a:t>，则表示延迟语句的执行，即当</a:t>
            </a:r>
            <a:r>
              <a:rPr lang="en-US" altLang="zh-CN" dirty="0"/>
              <a:t>LOAD DATA</a:t>
            </a:r>
            <a:r>
              <a:rPr lang="zh-CN" altLang="zh-CN" dirty="0"/>
              <a:t>正在执行时，其他线程不可以同时使用该表数据，等到</a:t>
            </a:r>
            <a:r>
              <a:rPr lang="en-US" altLang="zh-CN" dirty="0"/>
              <a:t>LOAD DATA</a:t>
            </a:r>
            <a:r>
              <a:rPr lang="zh-CN" altLang="zh-CN" dirty="0"/>
              <a:t>操作结束后才可以使用；若指定为</a:t>
            </a:r>
            <a:r>
              <a:rPr lang="en-US" altLang="zh-CN" dirty="0"/>
              <a:t>CONCURRENT</a:t>
            </a:r>
            <a:r>
              <a:rPr lang="zh-CN" altLang="zh-CN" dirty="0"/>
              <a:t>，则当</a:t>
            </a:r>
            <a:r>
              <a:rPr lang="en-US" altLang="zh-CN" dirty="0"/>
              <a:t>LOAD DATA</a:t>
            </a:r>
            <a:r>
              <a:rPr lang="zh-CN" altLang="zh-CN" dirty="0"/>
              <a:t>正在执行时，其他线程可以同时使用该表数据。</a:t>
            </a:r>
          </a:p>
          <a:p>
            <a:pPr marL="285750" indent="-285750" algn="just">
              <a:lnSpc>
                <a:spcPct val="150000"/>
              </a:lnSpc>
              <a:buFont typeface="Arial" panose="020B0604020202020204" pitchFamily="34" charset="0"/>
              <a:buChar char="•"/>
            </a:pPr>
            <a:r>
              <a:rPr lang="en-US" altLang="zh-CN" b="1" dirty="0"/>
              <a:t>LOCAL</a:t>
            </a:r>
            <a:r>
              <a:rPr lang="zh-CN" altLang="zh-CN" b="1" dirty="0"/>
              <a:t>：</a:t>
            </a:r>
            <a:r>
              <a:rPr lang="zh-CN" altLang="zh-CN" dirty="0"/>
              <a:t>表明从客户端主机读文件，并发送到服务器。文件会被赋予一个完整的路径名称，以确定确切的位置；如果给定的是一个相对的路径名称，则此名称会被理解为相对于启动客户端时所在的目录。如果</a:t>
            </a:r>
            <a:r>
              <a:rPr lang="en-US" altLang="zh-CN" dirty="0"/>
              <a:t>LOCAL</a:t>
            </a:r>
            <a:r>
              <a:rPr lang="zh-CN" altLang="zh-CN" dirty="0"/>
              <a:t>没指定，则文件必须位于服务器上，并且被服务器直接读取。</a:t>
            </a:r>
          </a:p>
          <a:p>
            <a:pPr marL="285750" indent="-285750" algn="just">
              <a:lnSpc>
                <a:spcPct val="150000"/>
              </a:lnSpc>
              <a:buFont typeface="Arial" panose="020B0604020202020204" pitchFamily="34" charset="0"/>
              <a:buChar char="•"/>
            </a:pPr>
            <a:r>
              <a:rPr lang="zh-CN" altLang="zh-CN" b="1" dirty="0"/>
              <a:t>文件名</a:t>
            </a:r>
            <a:r>
              <a:rPr lang="en-US" altLang="zh-CN" b="1" dirty="0"/>
              <a:t>.txt</a:t>
            </a:r>
            <a:r>
              <a:rPr lang="zh-CN" altLang="zh-CN" b="1" dirty="0"/>
              <a:t>：</a:t>
            </a:r>
            <a:r>
              <a:rPr lang="zh-CN" altLang="zh-CN" dirty="0"/>
              <a:t>待载入的文件名，文件中保存了待存入数据库的数据行。输入文件可以手动创建，也可以使用其他的程序创建。当在服务器主机上寻找文件时，使用下列规则：</a:t>
            </a:r>
          </a:p>
          <a:p>
            <a:pPr marL="630238" lvl="0" indent="-285750" algn="just">
              <a:lnSpc>
                <a:spcPct val="150000"/>
              </a:lnSpc>
              <a:buFont typeface="Arial" panose="020B0604020202020204" pitchFamily="34" charset="0"/>
              <a:buChar char="•"/>
            </a:pPr>
            <a:r>
              <a:rPr lang="zh-CN" altLang="zh-CN" dirty="0"/>
              <a:t>如果给出一个绝对路径名，服务器使用该路径名；</a:t>
            </a:r>
          </a:p>
          <a:p>
            <a:pPr marL="630238" lvl="0" indent="-285750" algn="just">
              <a:lnSpc>
                <a:spcPct val="150000"/>
              </a:lnSpc>
              <a:buFont typeface="Arial" panose="020B0604020202020204" pitchFamily="34" charset="0"/>
              <a:buChar char="•"/>
            </a:pPr>
            <a:r>
              <a:rPr lang="zh-CN" altLang="zh-CN" dirty="0"/>
              <a:t>如果给出一个相对路径名，服务器使用相对服务器的数据目录搜索文件；</a:t>
            </a:r>
          </a:p>
          <a:p>
            <a:pPr marL="630238" lvl="0" indent="-285750" algn="just">
              <a:lnSpc>
                <a:spcPct val="150000"/>
              </a:lnSpc>
              <a:buFont typeface="Arial" panose="020B0604020202020204" pitchFamily="34" charset="0"/>
              <a:buChar char="•"/>
            </a:pPr>
            <a:r>
              <a:rPr lang="zh-CN" altLang="zh-CN" dirty="0"/>
              <a:t>如果直接给出一个文件名，服务器在当前数据库的数据库目录寻找文件。</a:t>
            </a:r>
          </a:p>
        </p:txBody>
      </p:sp>
    </p:spTree>
    <p:extLst>
      <p:ext uri="{BB962C8B-B14F-4D97-AF65-F5344CB8AC3E}">
        <p14:creationId xmlns:p14="http://schemas.microsoft.com/office/powerpoint/2010/main" val="11407854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4092787"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语句恢复备份</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288735"/>
            <a:ext cx="10369571" cy="4613442"/>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b="1" dirty="0"/>
              <a:t>REPLACE | IGNORE</a:t>
            </a:r>
            <a:r>
              <a:rPr lang="zh-CN" altLang="zh-CN" b="1" dirty="0"/>
              <a:t>：</a:t>
            </a:r>
            <a:r>
              <a:rPr lang="zh-CN" altLang="zh-CN" dirty="0"/>
              <a:t>表明对现有的唯一键记录的重复值的处理。如果指定</a:t>
            </a:r>
            <a:r>
              <a:rPr lang="en-US" altLang="zh-CN" dirty="0"/>
              <a:t>REPLACE</a:t>
            </a:r>
            <a:r>
              <a:rPr lang="zh-CN" altLang="zh-CN" dirty="0"/>
              <a:t>，新行将代替有相同的唯一键值的现有行；如果指定</a:t>
            </a:r>
            <a:r>
              <a:rPr lang="en-US" altLang="zh-CN" dirty="0"/>
              <a:t>IGNORE</a:t>
            </a:r>
            <a:r>
              <a:rPr lang="zh-CN" altLang="zh-CN" dirty="0"/>
              <a:t>，跳过有唯一键的现有行的重复行的输入。如果不指定任何选项，当找到重复键时，会出现错误，并且文本文件的余下部分的处理将被忽略。</a:t>
            </a:r>
          </a:p>
          <a:p>
            <a:pPr marL="285750" indent="-285750" algn="just">
              <a:lnSpc>
                <a:spcPct val="150000"/>
              </a:lnSpc>
              <a:buFont typeface="Arial" panose="020B0604020202020204" pitchFamily="34" charset="0"/>
              <a:buChar char="•"/>
            </a:pPr>
            <a:r>
              <a:rPr lang="en-US" altLang="zh-CN" b="1" dirty="0"/>
              <a:t>FILEDS</a:t>
            </a:r>
            <a:r>
              <a:rPr lang="zh-CN" altLang="zh-CN" b="1" dirty="0"/>
              <a:t>：</a:t>
            </a:r>
            <a:r>
              <a:rPr lang="zh-CN" altLang="zh-CN" dirty="0"/>
              <a:t>指定文件记录的分割格式，如果用到这个关键字，</a:t>
            </a:r>
            <a:r>
              <a:rPr lang="en-US" altLang="zh-CN" dirty="0"/>
              <a:t>MySQL</a:t>
            </a:r>
            <a:r>
              <a:rPr lang="zh-CN" altLang="zh-CN" dirty="0"/>
              <a:t>剖析器希望看到至少下面一个选项：</a:t>
            </a:r>
          </a:p>
          <a:p>
            <a:pPr marL="630238" lvl="0" indent="-285750" algn="just">
              <a:lnSpc>
                <a:spcPct val="150000"/>
              </a:lnSpc>
              <a:buFont typeface="Arial" panose="020B0604020202020204" pitchFamily="34" charset="0"/>
              <a:buChar char="•"/>
              <a:tabLst>
                <a:tab pos="720725" algn="l"/>
              </a:tabLst>
            </a:pPr>
            <a:r>
              <a:rPr lang="en-US" altLang="zh-CN" dirty="0"/>
              <a:t>TERMINATED BY</a:t>
            </a:r>
            <a:r>
              <a:rPr lang="zh-CN" altLang="zh-CN" dirty="0"/>
              <a:t>：描述字段的分隔符，默认情况下是</a:t>
            </a:r>
            <a:r>
              <a:rPr lang="en-US" altLang="zh-CN" dirty="0"/>
              <a:t>tab</a:t>
            </a:r>
            <a:r>
              <a:rPr lang="zh-CN" altLang="zh-CN" dirty="0"/>
              <a:t>字符（</a:t>
            </a:r>
            <a:r>
              <a:rPr lang="en-US" altLang="zh-CN" dirty="0"/>
              <a:t>\t</a:t>
            </a:r>
            <a:r>
              <a:rPr lang="zh-CN" altLang="zh-CN" dirty="0"/>
              <a:t>）；</a:t>
            </a:r>
          </a:p>
          <a:p>
            <a:pPr marL="630238" lvl="0" indent="-285750" algn="just">
              <a:lnSpc>
                <a:spcPct val="150000"/>
              </a:lnSpc>
              <a:buFont typeface="Arial" panose="020B0604020202020204" pitchFamily="34" charset="0"/>
              <a:buChar char="•"/>
              <a:tabLst>
                <a:tab pos="720725" algn="l"/>
              </a:tabLst>
            </a:pPr>
            <a:r>
              <a:rPr lang="en-US" altLang="zh-CN" dirty="0"/>
              <a:t>ENCLOSED BY</a:t>
            </a:r>
            <a:r>
              <a:rPr lang="zh-CN" altLang="zh-CN" dirty="0"/>
              <a:t>：描述字段的括起字符；</a:t>
            </a:r>
          </a:p>
          <a:p>
            <a:pPr marL="630238" lvl="0" indent="-285750" algn="just">
              <a:lnSpc>
                <a:spcPct val="150000"/>
              </a:lnSpc>
              <a:buFont typeface="Arial" panose="020B0604020202020204" pitchFamily="34" charset="0"/>
              <a:buChar char="•"/>
              <a:tabLst>
                <a:tab pos="720725" algn="l"/>
              </a:tabLst>
            </a:pPr>
            <a:r>
              <a:rPr lang="en-US" altLang="zh-CN" dirty="0"/>
              <a:t>ESCAPED BY</a:t>
            </a:r>
            <a:r>
              <a:rPr lang="zh-CN" altLang="zh-CN" dirty="0"/>
              <a:t>：描述转义字符，默认情况下是反斜杠（</a:t>
            </a:r>
            <a:r>
              <a:rPr lang="en-US" altLang="zh-CN" dirty="0"/>
              <a:t>\</a:t>
            </a:r>
            <a:r>
              <a:rPr lang="zh-CN" altLang="zh-CN" dirty="0"/>
              <a:t>）。</a:t>
            </a:r>
          </a:p>
          <a:p>
            <a:pPr marL="285750" indent="-285750" algn="just">
              <a:lnSpc>
                <a:spcPct val="150000"/>
              </a:lnSpc>
              <a:buFont typeface="Arial" panose="020B0604020202020204" pitchFamily="34" charset="0"/>
              <a:buChar char="•"/>
            </a:pPr>
            <a:r>
              <a:rPr lang="en-US" altLang="zh-CN" b="1" dirty="0"/>
              <a:t>LINES</a:t>
            </a:r>
            <a:r>
              <a:rPr lang="zh-CN" altLang="zh-CN" b="1" dirty="0"/>
              <a:t>：</a:t>
            </a:r>
            <a:r>
              <a:rPr lang="zh-CN" altLang="zh-CN" dirty="0"/>
              <a:t>指定每条记录的分隔符，默认为</a:t>
            </a:r>
            <a:r>
              <a:rPr lang="en-US" altLang="zh-CN" dirty="0"/>
              <a:t>'\n'</a:t>
            </a:r>
            <a:r>
              <a:rPr lang="zh-CN" altLang="zh-CN" dirty="0"/>
              <a:t>，即换行符。</a:t>
            </a:r>
          </a:p>
          <a:p>
            <a:pPr marL="630238" lvl="0" indent="-285750" algn="just">
              <a:lnSpc>
                <a:spcPct val="150000"/>
              </a:lnSpc>
              <a:buFont typeface="Arial" panose="020B0604020202020204" pitchFamily="34" charset="0"/>
              <a:buChar char="•"/>
            </a:pPr>
            <a:r>
              <a:rPr lang="en-US" altLang="zh-CN" dirty="0"/>
              <a:t>STARTINY BY</a:t>
            </a:r>
            <a:r>
              <a:rPr lang="zh-CN" altLang="zh-CN" dirty="0"/>
              <a:t>：指定一个前缀，导入数据行时，忽略行中的该前缀和前缀之前的内容；</a:t>
            </a:r>
          </a:p>
          <a:p>
            <a:pPr marL="630238" lvl="0" indent="-285750" algn="just">
              <a:lnSpc>
                <a:spcPct val="150000"/>
              </a:lnSpc>
              <a:buFont typeface="Arial" panose="020B0604020202020204" pitchFamily="34" charset="0"/>
              <a:buChar char="•"/>
            </a:pPr>
            <a:r>
              <a:rPr lang="en-US" altLang="zh-CN" dirty="0"/>
              <a:t>TERMINATED BY</a:t>
            </a:r>
            <a:r>
              <a:rPr lang="zh-CN" altLang="zh-CN" dirty="0"/>
              <a:t>：指定一行的结束标志。</a:t>
            </a:r>
          </a:p>
        </p:txBody>
      </p:sp>
      <p:sp>
        <p:nvSpPr>
          <p:cNvPr id="9" name="矩形 8">
            <a:extLst>
              <a:ext uri="{FF2B5EF4-FFF2-40B4-BE49-F238E27FC236}">
                <a16:creationId xmlns:a16="http://schemas.microsoft.com/office/drawing/2014/main" id="{6B380309-8410-4750-9CBB-8EF0A68A1F48}"/>
              </a:ext>
            </a:extLst>
          </p:cNvPr>
          <p:cNvSpPr/>
          <p:nvPr/>
        </p:nvSpPr>
        <p:spPr>
          <a:xfrm>
            <a:off x="911214" y="601161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en-US" b="1">
                <a:solidFill>
                  <a:srgbClr val="0069B8"/>
                </a:solidFill>
              </a:rPr>
              <a:t>注意：</a:t>
            </a:r>
            <a:r>
              <a:rPr lang="zh-CN" altLang="zh-CN"/>
              <a:t>如果同时指定了</a:t>
            </a:r>
            <a:r>
              <a:rPr lang="en-US" altLang="zh-CN"/>
              <a:t>FILEDS</a:t>
            </a:r>
            <a:r>
              <a:rPr lang="zh-CN" altLang="zh-CN"/>
              <a:t>关键字和</a:t>
            </a:r>
            <a:r>
              <a:rPr lang="en-US" altLang="zh-CN"/>
              <a:t>LINES</a:t>
            </a:r>
            <a:r>
              <a:rPr lang="zh-CN" altLang="zh-CN"/>
              <a:t>关键字，那么</a:t>
            </a:r>
            <a:r>
              <a:rPr lang="en-US" altLang="zh-CN"/>
              <a:t>FILEDS</a:t>
            </a:r>
            <a:r>
              <a:rPr lang="zh-CN" altLang="zh-CN"/>
              <a:t>关键字必须在</a:t>
            </a:r>
            <a:r>
              <a:rPr lang="en-US" altLang="zh-CN"/>
              <a:t>LINES</a:t>
            </a:r>
            <a:r>
              <a:rPr lang="zh-CN" altLang="zh-CN"/>
              <a:t>关键字之前。</a:t>
            </a:r>
            <a:endParaRPr lang="en-US" altLang="zh-CN"/>
          </a:p>
        </p:txBody>
      </p:sp>
    </p:spTree>
    <p:extLst>
      <p:ext uri="{BB962C8B-B14F-4D97-AF65-F5344CB8AC3E}">
        <p14:creationId xmlns:p14="http://schemas.microsoft.com/office/powerpoint/2010/main" val="2500303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4092787"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语句恢复备份</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2078443"/>
            <a:ext cx="10369571" cy="1704954"/>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b="1" dirty="0"/>
              <a:t>IGNORE </a:t>
            </a:r>
            <a:r>
              <a:rPr lang="zh-CN" altLang="zh-CN" b="1" dirty="0"/>
              <a:t>行数 </a:t>
            </a:r>
            <a:r>
              <a:rPr lang="en-US" altLang="zh-CN" b="1" dirty="0"/>
              <a:t>LINES</a:t>
            </a:r>
            <a:r>
              <a:rPr lang="zh-CN" altLang="zh-CN" b="1" dirty="0"/>
              <a:t>：</a:t>
            </a:r>
            <a:r>
              <a:rPr lang="zh-CN" altLang="zh-CN" dirty="0"/>
              <a:t>用于指定忽略文件的前几行，比如可以用来跳过文件中的第一行。</a:t>
            </a:r>
          </a:p>
          <a:p>
            <a:pPr marL="285750" indent="-285750" algn="just">
              <a:lnSpc>
                <a:spcPct val="150000"/>
              </a:lnSpc>
              <a:buFont typeface="Arial" panose="020B0604020202020204" pitchFamily="34" charset="0"/>
              <a:buChar char="•"/>
            </a:pPr>
            <a:r>
              <a:rPr lang="zh-CN" altLang="zh-CN" b="1" dirty="0"/>
              <a:t>列名</a:t>
            </a:r>
            <a:r>
              <a:rPr lang="en-US" altLang="zh-CN" b="1" dirty="0"/>
              <a:t>/</a:t>
            </a:r>
            <a:r>
              <a:rPr lang="zh-CN" altLang="zh-CN" b="1" dirty="0"/>
              <a:t>用户变量名：</a:t>
            </a:r>
            <a:r>
              <a:rPr lang="zh-CN" altLang="zh-CN" dirty="0"/>
              <a:t>如果需要载入一个表的部分列，或者文件中字段值的顺序与表中列的顺序不同，就必须指定一个列的清单，其中可以包含列名或用户变量。</a:t>
            </a:r>
          </a:p>
          <a:p>
            <a:pPr marL="285750" indent="-285750" algn="just">
              <a:lnSpc>
                <a:spcPct val="150000"/>
              </a:lnSpc>
              <a:buFont typeface="Arial" panose="020B0604020202020204" pitchFamily="34" charset="0"/>
              <a:buChar char="•"/>
            </a:pPr>
            <a:r>
              <a:rPr lang="en-US" altLang="zh-CN" b="1" dirty="0"/>
              <a:t>SET</a:t>
            </a:r>
            <a:r>
              <a:rPr lang="zh-CN" altLang="zh-CN" b="1" dirty="0"/>
              <a:t>子句：</a:t>
            </a:r>
            <a:r>
              <a:rPr lang="zh-CN" altLang="zh-CN" dirty="0"/>
              <a:t>用于在导入数据时修改表中列的值。</a:t>
            </a:r>
          </a:p>
        </p:txBody>
      </p:sp>
    </p:spTree>
    <p:extLst>
      <p:ext uri="{BB962C8B-B14F-4D97-AF65-F5344CB8AC3E}">
        <p14:creationId xmlns:p14="http://schemas.microsoft.com/office/powerpoint/2010/main" val="11098668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4092787"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语句恢复备份</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482698"/>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13-8</a:t>
            </a:r>
            <a:r>
              <a:rPr lang="zh-CN" altLang="zh-CN"/>
              <a:t>】</a:t>
            </a:r>
            <a:r>
              <a:rPr lang="zh-CN" altLang="en-US"/>
              <a:t>创建与“</a:t>
            </a:r>
            <a:r>
              <a:rPr lang="af-ZA" altLang="zh-CN"/>
              <a:t>Class”</a:t>
            </a:r>
            <a:r>
              <a:rPr lang="zh-CN" altLang="en-US"/>
              <a:t>表结构相同的表“</a:t>
            </a:r>
            <a:r>
              <a:rPr lang="af-ZA" altLang="zh-CN"/>
              <a:t>Class_New”</a:t>
            </a:r>
            <a:r>
              <a:rPr lang="zh-CN" altLang="en-US"/>
              <a:t>，并</a:t>
            </a:r>
            <a:r>
              <a:rPr lang="zh-CN" altLang="zh-CN"/>
              <a:t>将实例</a:t>
            </a:r>
            <a:r>
              <a:rPr lang="en-US" altLang="zh-CN"/>
              <a:t>13-1</a:t>
            </a:r>
            <a:r>
              <a:rPr lang="zh-CN" altLang="zh-CN"/>
              <a:t>中导出的数据备份文件“</a:t>
            </a:r>
            <a:r>
              <a:rPr lang="en-US" altLang="zh-CN"/>
              <a:t>file.txt</a:t>
            </a:r>
            <a:r>
              <a:rPr lang="zh-CN" altLang="zh-CN"/>
              <a:t>”导入表“</a:t>
            </a:r>
            <a:r>
              <a:rPr lang="af-ZA" altLang="zh-CN"/>
              <a:t>Class_New</a:t>
            </a:r>
            <a:r>
              <a:rPr lang="zh-CN" altLang="zh-CN"/>
              <a:t>”</a:t>
            </a:r>
            <a:r>
              <a:rPr lang="zh-CN" altLang="en-US"/>
              <a:t>中</a:t>
            </a:r>
            <a:r>
              <a:rPr lang="zh-CN" altLang="zh-CN"/>
              <a:t>。</a:t>
            </a:r>
          </a:p>
        </p:txBody>
      </p:sp>
      <p:pic>
        <p:nvPicPr>
          <p:cNvPr id="3" name="图片 2">
            <a:extLst>
              <a:ext uri="{FF2B5EF4-FFF2-40B4-BE49-F238E27FC236}">
                <a16:creationId xmlns:a16="http://schemas.microsoft.com/office/drawing/2014/main" id="{EE75EE44-97F7-448A-9E82-9ACDFE68A8AC}"/>
              </a:ext>
            </a:extLst>
          </p:cNvPr>
          <p:cNvPicPr>
            <a:picLocks noChangeAspect="1"/>
          </p:cNvPicPr>
          <p:nvPr/>
        </p:nvPicPr>
        <p:blipFill>
          <a:blip r:embed="rId3"/>
          <a:stretch>
            <a:fillRect/>
          </a:stretch>
        </p:blipFill>
        <p:spPr>
          <a:xfrm>
            <a:off x="6085779" y="4489807"/>
            <a:ext cx="4914287" cy="1910719"/>
          </a:xfrm>
          <a:prstGeom prst="rect">
            <a:avLst/>
          </a:prstGeom>
        </p:spPr>
      </p:pic>
      <p:pic>
        <p:nvPicPr>
          <p:cNvPr id="5" name="图片 4">
            <a:extLst>
              <a:ext uri="{FF2B5EF4-FFF2-40B4-BE49-F238E27FC236}">
                <a16:creationId xmlns:a16="http://schemas.microsoft.com/office/drawing/2014/main" id="{189E3E24-9553-439B-8FA5-0A95C13DD3CE}"/>
              </a:ext>
            </a:extLst>
          </p:cNvPr>
          <p:cNvPicPr>
            <a:picLocks noChangeAspect="1"/>
          </p:cNvPicPr>
          <p:nvPr/>
        </p:nvPicPr>
        <p:blipFill>
          <a:blip r:embed="rId4"/>
          <a:stretch>
            <a:fillRect/>
          </a:stretch>
        </p:blipFill>
        <p:spPr>
          <a:xfrm>
            <a:off x="2519322" y="2644231"/>
            <a:ext cx="2766667" cy="1753333"/>
          </a:xfrm>
          <a:prstGeom prst="rect">
            <a:avLst/>
          </a:prstGeom>
        </p:spPr>
      </p:pic>
      <p:pic>
        <p:nvPicPr>
          <p:cNvPr id="6" name="图片 5">
            <a:extLst>
              <a:ext uri="{FF2B5EF4-FFF2-40B4-BE49-F238E27FC236}">
                <a16:creationId xmlns:a16="http://schemas.microsoft.com/office/drawing/2014/main" id="{206856EF-FA99-48DD-B198-6AE38496790D}"/>
              </a:ext>
            </a:extLst>
          </p:cNvPr>
          <p:cNvPicPr>
            <a:picLocks noChangeAspect="1"/>
          </p:cNvPicPr>
          <p:nvPr/>
        </p:nvPicPr>
        <p:blipFill>
          <a:blip r:embed="rId5"/>
          <a:stretch>
            <a:fillRect/>
          </a:stretch>
        </p:blipFill>
        <p:spPr>
          <a:xfrm>
            <a:off x="2519322" y="4605301"/>
            <a:ext cx="2766667" cy="1795225"/>
          </a:xfrm>
          <a:prstGeom prst="rect">
            <a:avLst/>
          </a:prstGeom>
        </p:spPr>
      </p:pic>
      <p:pic>
        <p:nvPicPr>
          <p:cNvPr id="7" name="图片 6">
            <a:extLst>
              <a:ext uri="{FF2B5EF4-FFF2-40B4-BE49-F238E27FC236}">
                <a16:creationId xmlns:a16="http://schemas.microsoft.com/office/drawing/2014/main" id="{4E3C42B0-5A7F-438E-A3B8-666ADBE23CEF}"/>
              </a:ext>
            </a:extLst>
          </p:cNvPr>
          <p:cNvPicPr>
            <a:picLocks noChangeAspect="1"/>
          </p:cNvPicPr>
          <p:nvPr/>
        </p:nvPicPr>
        <p:blipFill>
          <a:blip r:embed="rId6"/>
          <a:stretch>
            <a:fillRect/>
          </a:stretch>
        </p:blipFill>
        <p:spPr>
          <a:xfrm>
            <a:off x="7221499" y="3222725"/>
            <a:ext cx="2474376" cy="596343"/>
          </a:xfrm>
          <a:prstGeom prst="rect">
            <a:avLst/>
          </a:prstGeom>
        </p:spPr>
      </p:pic>
    </p:spTree>
    <p:extLst>
      <p:ext uri="{BB962C8B-B14F-4D97-AF65-F5344CB8AC3E}">
        <p14:creationId xmlns:p14="http://schemas.microsoft.com/office/powerpoint/2010/main" val="5792648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4668266"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使用</a:t>
            </a:r>
            <a:r>
              <a:rPr lang="en-US" altLang="zh-CN" sz="2800" b="1">
                <a:solidFill>
                  <a:srgbClr val="228EB0"/>
                </a:solidFill>
                <a:latin typeface="+mn-ea"/>
              </a:rPr>
              <a:t>MySQL</a:t>
            </a:r>
            <a:r>
              <a:rPr lang="zh-CN" altLang="en-US" sz="2800" b="1">
                <a:solidFill>
                  <a:srgbClr val="228EB0"/>
                </a:solidFill>
                <a:latin typeface="+mn-ea"/>
              </a:rPr>
              <a:t>命令恢复备份</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295660"/>
            <a:ext cx="10369571" cy="1704954"/>
          </a:xfrm>
          <a:prstGeom prst="rect">
            <a:avLst/>
          </a:prstGeom>
        </p:spPr>
        <p:txBody>
          <a:bodyPr wrap="square">
            <a:spAutoFit/>
            <a:scene3d>
              <a:camera prst="orthographicFront"/>
              <a:lightRig rig="threePt" dir="t"/>
            </a:scene3d>
            <a:sp3d contourW="12700"/>
          </a:bodyPr>
          <a:lstStyle/>
          <a:p>
            <a:pPr>
              <a:lnSpc>
                <a:spcPct val="150000"/>
              </a:lnSpc>
            </a:pPr>
            <a:r>
              <a:rPr lang="en-US" altLang="zh-CN"/>
              <a:t>mysqldump</a:t>
            </a:r>
            <a:r>
              <a:rPr lang="zh-CN" altLang="zh-CN"/>
              <a:t>命令备份的文件中存储的是</a:t>
            </a:r>
            <a:r>
              <a:rPr lang="en-US" altLang="zh-CN"/>
              <a:t>sql</a:t>
            </a:r>
            <a:r>
              <a:rPr lang="zh-CN" altLang="zh-CN"/>
              <a:t>语句的集合，用户可以将这些语句还原到服务器中以恢复一个损坏的数据库。在</a:t>
            </a:r>
            <a:r>
              <a:rPr lang="en-US" altLang="zh-CN"/>
              <a:t>MySQL</a:t>
            </a:r>
            <a:r>
              <a:rPr lang="zh-CN" altLang="zh-CN"/>
              <a:t>中，可以使用</a:t>
            </a:r>
            <a:r>
              <a:rPr lang="en-US" altLang="zh-CN"/>
              <a:t>mysql</a:t>
            </a:r>
            <a:r>
              <a:rPr lang="zh-CN" altLang="zh-CN"/>
              <a:t>命令来恢复备份的数据。</a:t>
            </a:r>
            <a:r>
              <a:rPr lang="en-US" altLang="zh-CN"/>
              <a:t>mysql</a:t>
            </a:r>
            <a:r>
              <a:rPr lang="zh-CN" altLang="zh-CN"/>
              <a:t>命令可以执行备份文件中的</a:t>
            </a:r>
            <a:r>
              <a:rPr lang="en-US" altLang="zh-CN"/>
              <a:t>CREATE</a:t>
            </a:r>
            <a:r>
              <a:rPr lang="zh-CN" altLang="zh-CN"/>
              <a:t>语句和</a:t>
            </a:r>
            <a:r>
              <a:rPr lang="en-US" altLang="zh-CN"/>
              <a:t>INSERT</a:t>
            </a:r>
            <a:r>
              <a:rPr lang="zh-CN" altLang="zh-CN"/>
              <a:t>语句，也就是说，</a:t>
            </a:r>
            <a:r>
              <a:rPr lang="en-US" altLang="zh-CN" b="1">
                <a:solidFill>
                  <a:srgbClr val="0069B8"/>
                </a:solidFill>
              </a:rPr>
              <a:t>mysql</a:t>
            </a:r>
            <a:r>
              <a:rPr lang="zh-CN" altLang="zh-CN" b="1">
                <a:solidFill>
                  <a:srgbClr val="0069B8"/>
                </a:solidFill>
              </a:rPr>
              <a:t>命令可以通过</a:t>
            </a:r>
            <a:r>
              <a:rPr lang="en-US" altLang="zh-CN" b="1">
                <a:solidFill>
                  <a:srgbClr val="0069B8"/>
                </a:solidFill>
              </a:rPr>
              <a:t>CREATE</a:t>
            </a:r>
            <a:r>
              <a:rPr lang="zh-CN" altLang="zh-CN" b="1">
                <a:solidFill>
                  <a:srgbClr val="0069B8"/>
                </a:solidFill>
              </a:rPr>
              <a:t>语句来创建数据库和表，通过</a:t>
            </a:r>
            <a:r>
              <a:rPr lang="en-US" altLang="zh-CN" b="1">
                <a:solidFill>
                  <a:srgbClr val="0069B8"/>
                </a:solidFill>
              </a:rPr>
              <a:t>INSERT</a:t>
            </a:r>
            <a:r>
              <a:rPr lang="zh-CN" altLang="zh-CN" b="1">
                <a:solidFill>
                  <a:srgbClr val="0069B8"/>
                </a:solidFill>
              </a:rPr>
              <a:t>语句来插入备份的数据</a:t>
            </a:r>
            <a:r>
              <a:rPr lang="zh-CN" altLang="zh-CN"/>
              <a:t>。</a:t>
            </a:r>
            <a:r>
              <a:rPr lang="en-US" altLang="zh-CN"/>
              <a:t>mysql</a:t>
            </a:r>
            <a:r>
              <a:rPr lang="zh-CN" altLang="zh-CN"/>
              <a:t>命令语法格式如下：</a:t>
            </a:r>
          </a:p>
        </p:txBody>
      </p:sp>
      <p:sp>
        <p:nvSpPr>
          <p:cNvPr id="12" name="矩形 11">
            <a:extLst>
              <a:ext uri="{FF2B5EF4-FFF2-40B4-BE49-F238E27FC236}">
                <a16:creationId xmlns:a16="http://schemas.microsoft.com/office/drawing/2014/main" id="{F59F4978-8347-44E0-A241-13851269BFBC}"/>
              </a:ext>
            </a:extLst>
          </p:cNvPr>
          <p:cNvSpPr/>
          <p:nvPr/>
        </p:nvSpPr>
        <p:spPr>
          <a:xfrm>
            <a:off x="2407942" y="3150429"/>
            <a:ext cx="7376113"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MYSQL [</a:t>
            </a:r>
            <a:r>
              <a:rPr lang="zh-CN" altLang="en-US" b="1"/>
              <a:t>选项</a:t>
            </a:r>
            <a:r>
              <a:rPr lang="en-US" altLang="zh-CN" b="1"/>
              <a:t>] [</a:t>
            </a:r>
            <a:r>
              <a:rPr lang="zh-CN" altLang="en-US" b="1"/>
              <a:t>数据库名</a:t>
            </a:r>
            <a:r>
              <a:rPr lang="en-US" altLang="zh-CN" b="1"/>
              <a:t>] &lt; filename.sql</a:t>
            </a:r>
            <a:endParaRPr lang="zh-CN" altLang="zh-CN" b="1"/>
          </a:p>
        </p:txBody>
      </p:sp>
      <p:sp>
        <p:nvSpPr>
          <p:cNvPr id="20" name="矩形 19">
            <a:extLst>
              <a:ext uri="{FF2B5EF4-FFF2-40B4-BE49-F238E27FC236}">
                <a16:creationId xmlns:a16="http://schemas.microsoft.com/office/drawing/2014/main" id="{F44CA647-F8B4-4379-AF09-82CFB8523E8B}"/>
              </a:ext>
            </a:extLst>
          </p:cNvPr>
          <p:cNvSpPr/>
          <p:nvPr/>
        </p:nvSpPr>
        <p:spPr>
          <a:xfrm>
            <a:off x="807833" y="3755780"/>
            <a:ext cx="10369571" cy="1754326"/>
          </a:xfrm>
          <a:prstGeom prst="rect">
            <a:avLst/>
          </a:prstGeom>
        </p:spPr>
        <p:txBody>
          <a:bodyPr wrap="square">
            <a:spAutoFit/>
            <a:scene3d>
              <a:camera prst="orthographicFront"/>
              <a:lightRig rig="threePt" dir="t"/>
            </a:scene3d>
            <a:sp3d contourW="12700"/>
          </a:bodyPr>
          <a:lstStyle/>
          <a:p>
            <a:pPr>
              <a:lnSpc>
                <a:spcPct val="150000"/>
              </a:lnSpc>
            </a:pPr>
            <a:r>
              <a:rPr lang="zh-CN" altLang="en-US"/>
              <a:t>上述语法格式中，常见的选项有：</a:t>
            </a:r>
            <a:endParaRPr lang="en-US" altLang="zh-CN"/>
          </a:p>
          <a:p>
            <a:pPr marL="285750" indent="-285750" fontAlgn="t">
              <a:lnSpc>
                <a:spcPct val="150000"/>
              </a:lnSpc>
              <a:buFont typeface="Arial" panose="020B0604020202020204" pitchFamily="34" charset="0"/>
              <a:buChar char="•"/>
            </a:pPr>
            <a:r>
              <a:rPr lang="en-US" altLang="zh-CN" b="1"/>
              <a:t>-u</a:t>
            </a:r>
            <a:r>
              <a:rPr lang="zh-CN" altLang="en-US" b="1"/>
              <a:t>：</a:t>
            </a:r>
            <a:r>
              <a:rPr lang="zh-CN" altLang="en-US"/>
              <a:t>要</a:t>
            </a:r>
            <a:r>
              <a:rPr lang="zh-CN" altLang="zh-CN"/>
              <a:t>使用的用户</a:t>
            </a:r>
            <a:r>
              <a:rPr lang="zh-CN" altLang="en-US"/>
              <a:t>名称</a:t>
            </a:r>
            <a:endParaRPr lang="zh-CN" altLang="zh-CN"/>
          </a:p>
          <a:p>
            <a:pPr marL="285750" indent="-285750" fontAlgn="t">
              <a:lnSpc>
                <a:spcPct val="150000"/>
              </a:lnSpc>
              <a:buFont typeface="Arial" panose="020B0604020202020204" pitchFamily="34" charset="0"/>
              <a:buChar char="•"/>
            </a:pPr>
            <a:r>
              <a:rPr lang="en-US" altLang="zh-CN" b="1"/>
              <a:t>-P</a:t>
            </a:r>
            <a:r>
              <a:rPr lang="zh-CN" altLang="en-US" b="1"/>
              <a:t>：</a:t>
            </a:r>
            <a:r>
              <a:rPr lang="zh-CN" altLang="en-US"/>
              <a:t>要使用的</a:t>
            </a:r>
            <a:r>
              <a:rPr lang="zh-CN" altLang="zh-CN"/>
              <a:t>端口号</a:t>
            </a:r>
          </a:p>
          <a:p>
            <a:pPr marL="285750" indent="-285750" fontAlgn="t">
              <a:lnSpc>
                <a:spcPct val="150000"/>
              </a:lnSpc>
              <a:buFont typeface="Arial" panose="020B0604020202020204" pitchFamily="34" charset="0"/>
              <a:buChar char="•"/>
            </a:pPr>
            <a:r>
              <a:rPr lang="en-US" altLang="zh-CN" b="1"/>
              <a:t>-p</a:t>
            </a:r>
            <a:r>
              <a:rPr lang="zh-CN" altLang="en-US" b="1"/>
              <a:t>：</a:t>
            </a:r>
            <a:r>
              <a:rPr lang="zh-CN" altLang="en-US"/>
              <a:t>用户名称对应的密码</a:t>
            </a:r>
            <a:endParaRPr lang="zh-CN" altLang="zh-CN"/>
          </a:p>
        </p:txBody>
      </p:sp>
      <p:sp>
        <p:nvSpPr>
          <p:cNvPr id="21" name="矩形 20">
            <a:extLst>
              <a:ext uri="{FF2B5EF4-FFF2-40B4-BE49-F238E27FC236}">
                <a16:creationId xmlns:a16="http://schemas.microsoft.com/office/drawing/2014/main" id="{27354FC9-8B0B-4F5C-9E59-200A4A58C57F}"/>
              </a:ext>
            </a:extLst>
          </p:cNvPr>
          <p:cNvSpPr/>
          <p:nvPr/>
        </p:nvSpPr>
        <p:spPr>
          <a:xfrm>
            <a:off x="911214" y="5659695"/>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en-US" b="1">
                <a:solidFill>
                  <a:srgbClr val="0069B8"/>
                </a:solidFill>
              </a:rPr>
              <a:t>注意：</a:t>
            </a:r>
            <a:r>
              <a:rPr lang="en-US" altLang="zh-CN"/>
              <a:t>mysql</a:t>
            </a:r>
            <a:r>
              <a:rPr lang="zh-CN" altLang="zh-CN"/>
              <a:t>命令和</a:t>
            </a:r>
            <a:r>
              <a:rPr lang="en-US" altLang="zh-CN"/>
              <a:t>mysqldump</a:t>
            </a:r>
            <a:r>
              <a:rPr lang="zh-CN" altLang="zh-CN"/>
              <a:t>命令一样，都直接在</a:t>
            </a:r>
            <a:r>
              <a:rPr lang="zh-CN" altLang="en-US"/>
              <a:t>命令提示符</a:t>
            </a:r>
            <a:r>
              <a:rPr lang="zh-CN" altLang="zh-CN"/>
              <a:t>（</a:t>
            </a:r>
            <a:r>
              <a:rPr lang="en-US" altLang="zh-CN"/>
              <a:t>cmd</a:t>
            </a:r>
            <a:r>
              <a:rPr lang="zh-CN" altLang="zh-CN"/>
              <a:t>）窗口下执行。</a:t>
            </a:r>
          </a:p>
        </p:txBody>
      </p:sp>
    </p:spTree>
    <p:extLst>
      <p:ext uri="{BB962C8B-B14F-4D97-AF65-F5344CB8AC3E}">
        <p14:creationId xmlns:p14="http://schemas.microsoft.com/office/powerpoint/2010/main" val="40496625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2" grpId="0" animBg="1"/>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0 w 13677900"/>
                <a:gd name="connsiteY4" fmla="*/ 1732832 h 1732832"/>
                <a:gd name="connsiteX5" fmla="*/ 0 w 13677900"/>
                <a:gd name="connsiteY5"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732832 h 1732832"/>
                <a:gd name="connsiteX6" fmla="*/ 0 w 13677900"/>
                <a:gd name="connsiteY6"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4695 h 1732832"/>
                <a:gd name="connsiteX0" fmla="*/ 0 w 10871624"/>
                <a:gd name="connsiteY0" fmla="*/ 1719713 h 1732832"/>
                <a:gd name="connsiteX1" fmla="*/ 425932 w 10871624"/>
                <a:gd name="connsiteY1" fmla="*/ 0 h 1732832"/>
                <a:gd name="connsiteX2" fmla="*/ 10871624 w 10871624"/>
                <a:gd name="connsiteY2" fmla="*/ 14695 h 1732832"/>
                <a:gd name="connsiteX3" fmla="*/ 10871624 w 10871624"/>
                <a:gd name="connsiteY3" fmla="*/ 1732832 h 1732832"/>
                <a:gd name="connsiteX4" fmla="*/ 0 w 10871624"/>
                <a:gd name="connsiteY4" fmla="*/ 1719713 h 1732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 fmla="*/ 0 w 13677900"/>
                <a:gd name="connsiteY0" fmla="*/ 0 h 3972377"/>
                <a:gd name="connsiteX1" fmla="*/ 13677900 w 13677900"/>
                <a:gd name="connsiteY1" fmla="*/ 0 h 3972377"/>
                <a:gd name="connsiteX2" fmla="*/ 13677900 w 13677900"/>
                <a:gd name="connsiteY2" fmla="*/ 3972377 h 3972377"/>
                <a:gd name="connsiteX3" fmla="*/ 3656100 w 13677900"/>
                <a:gd name="connsiteY3" fmla="*/ 3965562 h 3972377"/>
                <a:gd name="connsiteX4" fmla="*/ 0 w 13677900"/>
                <a:gd name="connsiteY4" fmla="*/ 3972377 h 3972377"/>
                <a:gd name="connsiteX5" fmla="*/ 0 w 13677900"/>
                <a:gd name="connsiteY5" fmla="*/ 0 h 3972377"/>
                <a:gd name="connsiteX0" fmla="*/ 0 w 13677900"/>
                <a:gd name="connsiteY0" fmla="*/ 4058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6" fmla="*/ 0 w 13677900"/>
                <a:gd name="connsiteY6" fmla="*/ 4058 h 3976435"/>
                <a:gd name="connsiteX0" fmla="*/ 0 w 13677900"/>
                <a:gd name="connsiteY0" fmla="*/ 3976435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0" fmla="*/ 0 w 10021800"/>
                <a:gd name="connsiteY0" fmla="*/ 3969620 h 3976435"/>
                <a:gd name="connsiteX1" fmla="*/ 1077899 w 10021800"/>
                <a:gd name="connsiteY1" fmla="*/ 0 h 3976435"/>
                <a:gd name="connsiteX2" fmla="*/ 10021800 w 10021800"/>
                <a:gd name="connsiteY2" fmla="*/ 4058 h 3976435"/>
                <a:gd name="connsiteX3" fmla="*/ 10021800 w 10021800"/>
                <a:gd name="connsiteY3" fmla="*/ 3976435 h 3976435"/>
                <a:gd name="connsiteX4" fmla="*/ 0 w 10021800"/>
                <a:gd name="connsiteY4" fmla="*/ 3969620 h 3976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16584" y="2988443"/>
            <a:ext cx="2031326" cy="646331"/>
          </a:xfrm>
          <a:prstGeom prst="rect">
            <a:avLst/>
          </a:prstGeom>
          <a:noFill/>
        </p:spPr>
        <p:txBody>
          <a:bodyPr wrap="none" rtlCol="0">
            <a:spAutoFit/>
          </a:bodyPr>
          <a:lstStyle/>
          <a:p>
            <a:pPr algn="ctr"/>
            <a:r>
              <a:rPr lang="zh-CN" altLang="en-US" sz="3600" b="1" dirty="0">
                <a:solidFill>
                  <a:schemeClr val="bg1"/>
                </a:solidFill>
              </a:rPr>
              <a:t>学习内容</a:t>
            </a:r>
          </a:p>
        </p:txBody>
      </p:sp>
      <p:cxnSp>
        <p:nvCxnSpPr>
          <p:cNvPr id="7" name="直接连接符 6"/>
          <p:cNvCxnSpPr/>
          <p:nvPr/>
        </p:nvCxnSpPr>
        <p:spPr>
          <a:xfrm>
            <a:off x="2892685" y="3989934"/>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 fmla="*/ 0 w 13677900"/>
                <a:gd name="connsiteY0" fmla="*/ 0 h 882180"/>
                <a:gd name="connsiteX1" fmla="*/ 13677900 w 13677900"/>
                <a:gd name="connsiteY1" fmla="*/ 0 h 882180"/>
                <a:gd name="connsiteX2" fmla="*/ 13677900 w 13677900"/>
                <a:gd name="connsiteY2" fmla="*/ 882180 h 882180"/>
                <a:gd name="connsiteX3" fmla="*/ 6442854 w 13677900"/>
                <a:gd name="connsiteY3" fmla="*/ 872397 h 882180"/>
                <a:gd name="connsiteX4" fmla="*/ 0 w 13677900"/>
                <a:gd name="connsiteY4" fmla="*/ 882180 h 882180"/>
                <a:gd name="connsiteX5" fmla="*/ 0 w 13677900"/>
                <a:gd name="connsiteY5" fmla="*/ 0 h 882180"/>
                <a:gd name="connsiteX0" fmla="*/ 0 w 13677900"/>
                <a:gd name="connsiteY0" fmla="*/ 20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6" fmla="*/ 0 w 13677900"/>
                <a:gd name="connsiteY6" fmla="*/ 200 h 882380"/>
                <a:gd name="connsiteX0" fmla="*/ 0 w 13677900"/>
                <a:gd name="connsiteY0" fmla="*/ 88238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0" fmla="*/ 0 w 7235046"/>
                <a:gd name="connsiteY0" fmla="*/ 872597 h 882380"/>
                <a:gd name="connsiteX1" fmla="*/ 261703 w 7235046"/>
                <a:gd name="connsiteY1" fmla="*/ 0 h 882380"/>
                <a:gd name="connsiteX2" fmla="*/ 7235046 w 7235046"/>
                <a:gd name="connsiteY2" fmla="*/ 200 h 882380"/>
                <a:gd name="connsiteX3" fmla="*/ 7235046 w 7235046"/>
                <a:gd name="connsiteY3" fmla="*/ 882380 h 882380"/>
                <a:gd name="connsiteX4" fmla="*/ 0 w 7235046"/>
                <a:gd name="connsiteY4" fmla="*/ 872597 h 88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641168" y="3187965"/>
            <a:ext cx="2731689" cy="707886"/>
            <a:chOff x="6629352" y="1760489"/>
            <a:chExt cx="2731689" cy="707886"/>
          </a:xfrm>
        </p:grpSpPr>
        <p:sp>
          <p:nvSpPr>
            <p:cNvPr id="41" name="文本框 40"/>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dirty="0"/>
                <a:t>数据库恢复</a:t>
              </a:r>
            </a:p>
          </p:txBody>
        </p:sp>
        <p:sp>
          <p:nvSpPr>
            <p:cNvPr id="42" name="文本框 41"/>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02.</a:t>
              </a:r>
              <a:endParaRPr lang="zh-CN" altLang="en-US" sz="4000" dirty="0">
                <a:solidFill>
                  <a:schemeClr val="bg1">
                    <a:lumMod val="65000"/>
                  </a:schemeClr>
                </a:solidFill>
              </a:endParaRPr>
            </a:p>
          </p:txBody>
        </p:sp>
      </p:grpSp>
      <p:grpSp>
        <p:nvGrpSpPr>
          <p:cNvPr id="43" name="组合 42"/>
          <p:cNvGrpSpPr/>
          <p:nvPr/>
        </p:nvGrpSpPr>
        <p:grpSpPr>
          <a:xfrm>
            <a:off x="6641168" y="3963024"/>
            <a:ext cx="2831075" cy="707886"/>
            <a:chOff x="6629352" y="1760489"/>
            <a:chExt cx="2831075" cy="707886"/>
          </a:xfrm>
        </p:grpSpPr>
        <p:sp>
          <p:nvSpPr>
            <p:cNvPr id="44" name="文本框 43"/>
            <p:cNvSpPr txBox="1"/>
            <p:nvPr/>
          </p:nvSpPr>
          <p:spPr>
            <a:xfrm>
              <a:off x="7381012" y="1853273"/>
              <a:ext cx="2079415" cy="523220"/>
            </a:xfrm>
            <a:prstGeom prst="rect">
              <a:avLst/>
            </a:prstGeom>
            <a:noFill/>
          </p:spPr>
          <p:txBody>
            <a:bodyPr wrap="none" rtlCol="0">
              <a:spAutoFit/>
              <a:scene3d>
                <a:camera prst="orthographicFront"/>
                <a:lightRig rig="threePt" dir="t"/>
              </a:scene3d>
              <a:sp3d contourW="12700"/>
            </a:bodyPr>
            <a:lstStyle/>
            <a:p>
              <a:r>
                <a:rPr lang="zh-CN" altLang="en-US" sz="2800" dirty="0"/>
                <a:t>数据库迁移 </a:t>
              </a:r>
            </a:p>
          </p:txBody>
        </p:sp>
        <p:sp>
          <p:nvSpPr>
            <p:cNvPr id="45" name="文本框 44"/>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03.</a:t>
              </a:r>
              <a:endParaRPr lang="zh-CN" altLang="en-US" sz="4000" dirty="0">
                <a:solidFill>
                  <a:schemeClr val="bg1">
                    <a:lumMod val="65000"/>
                  </a:schemeClr>
                </a:solidFill>
              </a:endParaRPr>
            </a:p>
          </p:txBody>
        </p:sp>
      </p:grpSp>
      <p:grpSp>
        <p:nvGrpSpPr>
          <p:cNvPr id="46" name="组合 45"/>
          <p:cNvGrpSpPr/>
          <p:nvPr/>
        </p:nvGrpSpPr>
        <p:grpSpPr>
          <a:xfrm>
            <a:off x="6641168" y="2412906"/>
            <a:ext cx="2731689" cy="707886"/>
            <a:chOff x="6629352" y="1760489"/>
            <a:chExt cx="2731689" cy="707886"/>
          </a:xfrm>
        </p:grpSpPr>
        <p:sp>
          <p:nvSpPr>
            <p:cNvPr id="47" name="文本框 46"/>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dirty="0"/>
                <a:t>数据库备份</a:t>
              </a:r>
            </a:p>
          </p:txBody>
        </p:sp>
        <p:sp>
          <p:nvSpPr>
            <p:cNvPr id="48" name="文本框 47"/>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01.</a:t>
              </a:r>
              <a:endParaRPr lang="zh-CN" altLang="en-US" sz="4000" dirty="0">
                <a:solidFill>
                  <a:schemeClr val="bg1">
                    <a:lumMod val="65000"/>
                  </a:schemeClr>
                </a:solidFill>
              </a:endParaRPr>
            </a:p>
          </p:txBody>
        </p:sp>
      </p:grpSp>
    </p:spTree>
    <p:extLst>
      <p:ext uri="{BB962C8B-B14F-4D97-AF65-F5344CB8AC3E}">
        <p14:creationId xmlns:p14="http://schemas.microsoft.com/office/powerpoint/2010/main" val="11790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ppt_x</p:attrName>
                                        </p:attrNameLst>
                                      </p:cBhvr>
                                      <p:tavLst>
                                        <p:tav tm="0">
                                          <p:val>
                                            <p:strVal val="#ppt_x-#ppt_w*1.125000"/>
                                          </p:val>
                                        </p:tav>
                                        <p:tav tm="100000">
                                          <p:val>
                                            <p:strVal val="#ppt_x"/>
                                          </p:val>
                                        </p:tav>
                                      </p:tavLst>
                                    </p:anim>
                                    <p:animEffect transition="in" filter="wipe(right)">
                                      <p:cBhvr>
                                        <p:cTn id="40" dur="500"/>
                                        <p:tgtEl>
                                          <p:spTgt spid="40"/>
                                        </p:tgtEl>
                                      </p:cBhvr>
                                    </p:animEffect>
                                  </p:childTnLst>
                                </p:cTn>
                              </p:par>
                            </p:childTnLst>
                          </p:cTn>
                        </p:par>
                        <p:par>
                          <p:cTn id="41" fill="hold">
                            <p:stCondLst>
                              <p:cond delay="4000"/>
                            </p:stCondLst>
                            <p:childTnLst>
                              <p:par>
                                <p:cTn id="42" presetID="1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p:tgtEl>
                                          <p:spTgt spid="43"/>
                                        </p:tgtEl>
                                        <p:attrNameLst>
                                          <p:attrName>ppt_x</p:attrName>
                                        </p:attrNameLst>
                                      </p:cBhvr>
                                      <p:tavLst>
                                        <p:tav tm="0">
                                          <p:val>
                                            <p:strVal val="#ppt_x-#ppt_w*1.125000"/>
                                          </p:val>
                                        </p:tav>
                                        <p:tav tm="100000">
                                          <p:val>
                                            <p:strVal val="#ppt_x"/>
                                          </p:val>
                                        </p:tav>
                                      </p:tavLst>
                                    </p:anim>
                                    <p:animEffect transition="in" filter="wipe(right)">
                                      <p:cBhvr>
                                        <p:cTn id="4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4668266"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使用</a:t>
            </a:r>
            <a:r>
              <a:rPr lang="en-US" altLang="zh-CN" sz="2800" b="1">
                <a:solidFill>
                  <a:srgbClr val="228EB0"/>
                </a:solidFill>
                <a:latin typeface="+mn-ea"/>
              </a:rPr>
              <a:t>MySQL</a:t>
            </a:r>
            <a:r>
              <a:rPr lang="zh-CN" altLang="en-US" sz="2800" b="1">
                <a:solidFill>
                  <a:srgbClr val="228EB0"/>
                </a:solidFill>
                <a:latin typeface="+mn-ea"/>
              </a:rPr>
              <a:t>命令恢复备份</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732080"/>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13-9</a:t>
            </a:r>
            <a:r>
              <a:rPr lang="zh-CN" altLang="zh-CN"/>
              <a:t>】使用</a:t>
            </a:r>
            <a:r>
              <a:rPr lang="en-US" altLang="zh-CN"/>
              <a:t>root</a:t>
            </a:r>
            <a:r>
              <a:rPr lang="zh-CN" altLang="zh-CN"/>
              <a:t>用户恢复所有数据库</a:t>
            </a:r>
            <a:r>
              <a:rPr lang="zh-CN" altLang="en-US"/>
              <a:t>。</a:t>
            </a:r>
            <a:endParaRPr lang="zh-CN" altLang="zh-CN"/>
          </a:p>
        </p:txBody>
      </p:sp>
      <p:pic>
        <p:nvPicPr>
          <p:cNvPr id="4" name="图片 3">
            <a:extLst>
              <a:ext uri="{FF2B5EF4-FFF2-40B4-BE49-F238E27FC236}">
                <a16:creationId xmlns:a16="http://schemas.microsoft.com/office/drawing/2014/main" id="{62058265-72D4-4072-B509-6113CCE5DFE3}"/>
              </a:ext>
            </a:extLst>
          </p:cNvPr>
          <p:cNvPicPr>
            <a:picLocks noChangeAspect="1"/>
          </p:cNvPicPr>
          <p:nvPr/>
        </p:nvPicPr>
        <p:blipFill>
          <a:blip r:embed="rId3"/>
          <a:stretch>
            <a:fillRect/>
          </a:stretch>
        </p:blipFill>
        <p:spPr>
          <a:xfrm>
            <a:off x="3043618" y="2412272"/>
            <a:ext cx="6104762" cy="742857"/>
          </a:xfrm>
          <a:prstGeom prst="rect">
            <a:avLst/>
          </a:prstGeom>
        </p:spPr>
      </p:pic>
      <p:sp>
        <p:nvSpPr>
          <p:cNvPr id="19" name="矩形 18">
            <a:extLst>
              <a:ext uri="{FF2B5EF4-FFF2-40B4-BE49-F238E27FC236}">
                <a16:creationId xmlns:a16="http://schemas.microsoft.com/office/drawing/2014/main" id="{A611D490-95BC-436F-A9AD-FE73C8141F18}"/>
              </a:ext>
            </a:extLst>
          </p:cNvPr>
          <p:cNvSpPr/>
          <p:nvPr/>
        </p:nvSpPr>
        <p:spPr>
          <a:xfrm>
            <a:off x="911214" y="3545284"/>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执行完成后，</a:t>
            </a:r>
            <a:r>
              <a:rPr lang="en-US" altLang="zh-CN"/>
              <a:t>MySQL</a:t>
            </a:r>
            <a:r>
              <a:rPr lang="zh-CN" altLang="zh-CN"/>
              <a:t>数据库就恢复了“</a:t>
            </a:r>
            <a:r>
              <a:rPr lang="en-US" altLang="zh-CN"/>
              <a:t>all.sql</a:t>
            </a:r>
            <a:r>
              <a:rPr lang="zh-CN" altLang="zh-CN"/>
              <a:t>”文件中的所有数据库。</a:t>
            </a:r>
          </a:p>
        </p:txBody>
      </p:sp>
      <p:sp>
        <p:nvSpPr>
          <p:cNvPr id="20" name="文本框 19">
            <a:extLst>
              <a:ext uri="{FF2B5EF4-FFF2-40B4-BE49-F238E27FC236}">
                <a16:creationId xmlns:a16="http://schemas.microsoft.com/office/drawing/2014/main" id="{10745387-A3BD-4667-BF21-361704D17A2F}"/>
              </a:ext>
            </a:extLst>
          </p:cNvPr>
          <p:cNvSpPr txBox="1"/>
          <p:nvPr/>
        </p:nvSpPr>
        <p:spPr>
          <a:xfrm>
            <a:off x="911214" y="4216629"/>
            <a:ext cx="10369571" cy="1289456"/>
          </a:xfrm>
          <a:prstGeom prst="rect">
            <a:avLst/>
          </a:prstGeom>
          <a:noFill/>
        </p:spPr>
        <p:txBody>
          <a:bodyPr wrap="square">
            <a:spAutoFit/>
          </a:bodyPr>
          <a:lstStyle/>
          <a:p>
            <a:pPr marL="630238" indent="-630238" algn="just">
              <a:lnSpc>
                <a:spcPct val="150000"/>
              </a:lnSpc>
            </a:pPr>
            <a:r>
              <a:rPr lang="zh-CN" altLang="zh-CN" b="1">
                <a:solidFill>
                  <a:srgbClr val="0069B8"/>
                </a:solidFill>
              </a:rPr>
              <a:t>注意：</a:t>
            </a:r>
            <a:r>
              <a:rPr lang="zh-CN" altLang="zh-CN"/>
              <a:t>如果使用</a:t>
            </a:r>
            <a:r>
              <a:rPr lang="en-US" altLang="zh-CN"/>
              <a:t>--all-databases</a:t>
            </a:r>
            <a:r>
              <a:rPr lang="zh-CN" altLang="en-US"/>
              <a:t>或</a:t>
            </a:r>
            <a:r>
              <a:rPr lang="en-US" altLang="zh-CN"/>
              <a:t>-A</a:t>
            </a:r>
            <a:r>
              <a:rPr lang="zh-CN" altLang="en-US"/>
              <a:t>选项</a:t>
            </a:r>
            <a:r>
              <a:rPr lang="zh-CN" altLang="zh-CN"/>
              <a:t>备份了所有的数据库，那么恢复时不需要指定数据库</a:t>
            </a:r>
            <a:r>
              <a:rPr lang="zh-CN" altLang="en-US"/>
              <a:t>。</a:t>
            </a:r>
            <a:r>
              <a:rPr lang="zh-CN" altLang="zh-CN"/>
              <a:t>因为，其对应的</a:t>
            </a:r>
            <a:r>
              <a:rPr lang="en-US" altLang="zh-CN"/>
              <a:t>sql</a:t>
            </a:r>
            <a:r>
              <a:rPr lang="zh-CN" altLang="zh-CN"/>
              <a:t>文件中含有</a:t>
            </a:r>
            <a:r>
              <a:rPr lang="en-US" altLang="zh-CN"/>
              <a:t>CREATE DATABASE</a:t>
            </a:r>
            <a:r>
              <a:rPr lang="zh-CN" altLang="zh-CN"/>
              <a:t>语句，可以通过该语句创建数据库。创建数据库之后，可以执行</a:t>
            </a:r>
            <a:r>
              <a:rPr lang="en-US" altLang="zh-CN"/>
              <a:t>sql</a:t>
            </a:r>
            <a:r>
              <a:rPr lang="zh-CN" altLang="zh-CN"/>
              <a:t>文件中的</a:t>
            </a:r>
            <a:r>
              <a:rPr lang="en-US" altLang="zh-CN"/>
              <a:t>USE</a:t>
            </a:r>
            <a:r>
              <a:rPr lang="zh-CN" altLang="zh-CN"/>
              <a:t>语句选择数据库，然后在数据库中创建表并且插入记录。</a:t>
            </a:r>
            <a:endParaRPr lang="zh-CN" altLang="en-US"/>
          </a:p>
        </p:txBody>
      </p:sp>
    </p:spTree>
    <p:extLst>
      <p:ext uri="{BB962C8B-B14F-4D97-AF65-F5344CB8AC3E}">
        <p14:creationId xmlns:p14="http://schemas.microsoft.com/office/powerpoint/2010/main" val="13045062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71323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mysqlimport</a:t>
            </a:r>
            <a:r>
              <a:rPr lang="zh-CN" altLang="en-US" sz="2800" b="1">
                <a:solidFill>
                  <a:srgbClr val="228EB0"/>
                </a:solidFill>
                <a:latin typeface="+mn-ea"/>
              </a:rPr>
              <a:t>命令恢复数据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711296"/>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如果只想恢复表中的数据，就要使用</a:t>
            </a:r>
            <a:r>
              <a:rPr lang="en-US" altLang="zh-CN"/>
              <a:t>mysqlimport</a:t>
            </a:r>
            <a:r>
              <a:rPr lang="zh-CN" altLang="zh-CN"/>
              <a:t>命令。</a:t>
            </a:r>
            <a:r>
              <a:rPr lang="en-US" altLang="zh-CN"/>
              <a:t>mysqlimport</a:t>
            </a:r>
            <a:r>
              <a:rPr lang="zh-CN" altLang="zh-CN"/>
              <a:t>命令提供了</a:t>
            </a:r>
            <a:r>
              <a:rPr lang="en-US" altLang="zh-CN"/>
              <a:t>LOAD DATA INFILE</a:t>
            </a:r>
            <a:r>
              <a:rPr lang="zh-CN" altLang="zh-CN"/>
              <a:t>语句的一个命令行接口，发送一个</a:t>
            </a:r>
            <a:r>
              <a:rPr lang="en-US" altLang="zh-CN"/>
              <a:t>LOAD DATA INFILE</a:t>
            </a:r>
            <a:r>
              <a:rPr lang="zh-CN" altLang="zh-CN"/>
              <a:t>命令到服务器来运作，大多数选项直接对应</a:t>
            </a:r>
            <a:r>
              <a:rPr lang="en-US" altLang="zh-CN"/>
              <a:t>LOAD DATA INFILE</a:t>
            </a:r>
            <a:r>
              <a:rPr lang="zh-CN" altLang="zh-CN"/>
              <a:t>语句。</a:t>
            </a:r>
            <a:r>
              <a:rPr lang="en-US" altLang="zh-CN"/>
              <a:t>mysqlimport</a:t>
            </a:r>
            <a:r>
              <a:rPr lang="zh-CN" altLang="zh-CN"/>
              <a:t>命令的基本语法如下：</a:t>
            </a:r>
          </a:p>
        </p:txBody>
      </p:sp>
      <p:sp>
        <p:nvSpPr>
          <p:cNvPr id="11" name="矩形 10">
            <a:extLst>
              <a:ext uri="{FF2B5EF4-FFF2-40B4-BE49-F238E27FC236}">
                <a16:creationId xmlns:a16="http://schemas.microsoft.com/office/drawing/2014/main" id="{9A02BB34-D354-4F02-85B5-D8A12C03B287}"/>
              </a:ext>
            </a:extLst>
          </p:cNvPr>
          <p:cNvSpPr/>
          <p:nvPr/>
        </p:nvSpPr>
        <p:spPr>
          <a:xfrm>
            <a:off x="3141516" y="3476943"/>
            <a:ext cx="5908966" cy="548842"/>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mysqlimport [</a:t>
            </a:r>
            <a:r>
              <a:rPr lang="zh-CN" altLang="en-US" b="1"/>
              <a:t>选项</a:t>
            </a:r>
            <a:r>
              <a:rPr lang="en-US" altLang="zh-CN" b="1"/>
              <a:t>] </a:t>
            </a:r>
            <a:r>
              <a:rPr lang="zh-CN" altLang="en-US" b="1"/>
              <a:t>数据库名</a:t>
            </a:r>
            <a:r>
              <a:rPr lang="en-US" altLang="zh-CN" b="1"/>
              <a:t> </a:t>
            </a:r>
            <a:r>
              <a:rPr lang="zh-CN" altLang="en-US" b="1"/>
              <a:t>备份文件</a:t>
            </a:r>
            <a:r>
              <a:rPr lang="en-US" altLang="zh-CN" b="1"/>
              <a:t>1 [</a:t>
            </a:r>
            <a:r>
              <a:rPr lang="zh-CN" altLang="en-US" b="1"/>
              <a:t>备份文件</a:t>
            </a:r>
            <a:r>
              <a:rPr lang="en-US" altLang="zh-CN" b="1"/>
              <a:t>2 … ]</a:t>
            </a:r>
            <a:endParaRPr lang="zh-CN" altLang="zh-CN" b="1"/>
          </a:p>
        </p:txBody>
      </p:sp>
      <p:sp>
        <p:nvSpPr>
          <p:cNvPr id="13" name="矩形 12">
            <a:extLst>
              <a:ext uri="{FF2B5EF4-FFF2-40B4-BE49-F238E27FC236}">
                <a16:creationId xmlns:a16="http://schemas.microsoft.com/office/drawing/2014/main" id="{C0E14059-AD73-42EB-8E2A-BA0FBD4AC708}"/>
              </a:ext>
            </a:extLst>
          </p:cNvPr>
          <p:cNvSpPr/>
          <p:nvPr/>
        </p:nvSpPr>
        <p:spPr>
          <a:xfrm>
            <a:off x="911214" y="4501976"/>
            <a:ext cx="10369571" cy="873957"/>
          </a:xfrm>
          <a:prstGeom prst="rect">
            <a:avLst/>
          </a:prstGeom>
        </p:spPr>
        <p:txBody>
          <a:bodyPr wrap="square">
            <a:spAutoFit/>
            <a:scene3d>
              <a:camera prst="orthographicFront"/>
              <a:lightRig rig="threePt" dir="t"/>
            </a:scene3d>
            <a:sp3d contourW="12700"/>
          </a:bodyPr>
          <a:lstStyle/>
          <a:p>
            <a:pPr marL="630238" indent="-630238">
              <a:lnSpc>
                <a:spcPct val="150000"/>
              </a:lnSpc>
            </a:pPr>
            <a:r>
              <a:rPr lang="zh-CN" altLang="en-US" b="1">
                <a:solidFill>
                  <a:srgbClr val="0069B8"/>
                </a:solidFill>
              </a:rPr>
              <a:t>注意：</a:t>
            </a:r>
            <a:r>
              <a:rPr lang="en-US" altLang="zh-CN"/>
              <a:t>mysqlimport</a:t>
            </a:r>
            <a:r>
              <a:rPr lang="zh-CN" altLang="zh-CN"/>
              <a:t>命令不能指定导入数据库的表名称，数据表的名称由导入文件名称决定，即文件名作为表名，导入数据之前该表必须存在。</a:t>
            </a:r>
          </a:p>
        </p:txBody>
      </p:sp>
    </p:spTree>
    <p:extLst>
      <p:ext uri="{BB962C8B-B14F-4D97-AF65-F5344CB8AC3E}">
        <p14:creationId xmlns:p14="http://schemas.microsoft.com/office/powerpoint/2010/main" val="2307508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71323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mysqlimport</a:t>
            </a:r>
            <a:r>
              <a:rPr lang="zh-CN" altLang="en-US" sz="2800" b="1">
                <a:solidFill>
                  <a:srgbClr val="228EB0"/>
                </a:solidFill>
                <a:latin typeface="+mn-ea"/>
              </a:rPr>
              <a:t>命令恢复数据</a:t>
            </a:r>
            <a:endParaRPr lang="en-US" altLang="zh-CN" sz="2800" b="1">
              <a:solidFill>
                <a:srgbClr val="228EB0"/>
              </a:solidFill>
              <a:latin typeface="+mn-ea"/>
            </a:endParaRPr>
          </a:p>
        </p:txBody>
      </p:sp>
      <p:sp>
        <p:nvSpPr>
          <p:cNvPr id="12" name="矩形 11">
            <a:extLst>
              <a:ext uri="{FF2B5EF4-FFF2-40B4-BE49-F238E27FC236}">
                <a16:creationId xmlns:a16="http://schemas.microsoft.com/office/drawing/2014/main" id="{D54C118C-BAA0-4C0D-A7B2-3B11B6E9A216}"/>
              </a:ext>
            </a:extLst>
          </p:cNvPr>
          <p:cNvSpPr/>
          <p:nvPr/>
        </p:nvSpPr>
        <p:spPr>
          <a:xfrm>
            <a:off x="911214" y="1236968"/>
            <a:ext cx="10369571" cy="5444439"/>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en-US" altLang="zh-CN"/>
              <a:t>[options]</a:t>
            </a:r>
            <a:r>
              <a:rPr lang="zh-CN" altLang="zh-CN"/>
              <a:t>：指定所需的选项，包括：</a:t>
            </a:r>
          </a:p>
          <a:p>
            <a:pPr marL="630238" lvl="0" indent="-285750" algn="just">
              <a:lnSpc>
                <a:spcPct val="150000"/>
              </a:lnSpc>
              <a:buFont typeface="Arial" panose="020B0604020202020204" pitchFamily="34" charset="0"/>
              <a:buChar char="•"/>
            </a:pPr>
            <a:r>
              <a:rPr lang="en-US" altLang="zh-CN"/>
              <a:t>--fields-terminated-by=value</a:t>
            </a:r>
            <a:r>
              <a:rPr lang="zh-CN" altLang="zh-CN"/>
              <a:t>：设置字段之间的分隔字符，可以为单个或者多个字符，默认情况下为制表符</a:t>
            </a:r>
            <a:r>
              <a:rPr lang="en-US" altLang="zh-CN"/>
              <a:t>‘\t’</a:t>
            </a:r>
            <a:r>
              <a:rPr lang="zh-CN" altLang="zh-CN"/>
              <a:t>；</a:t>
            </a:r>
          </a:p>
          <a:p>
            <a:pPr marL="630238" lvl="0" indent="-285750" algn="just">
              <a:lnSpc>
                <a:spcPct val="150000"/>
              </a:lnSpc>
              <a:buFont typeface="Arial" panose="020B0604020202020204" pitchFamily="34" charset="0"/>
              <a:buChar char="•"/>
            </a:pPr>
            <a:r>
              <a:rPr lang="en-US" altLang="zh-CN"/>
              <a:t>--fields-enclosed-by=value</a:t>
            </a:r>
            <a:r>
              <a:rPr lang="zh-CN" altLang="zh-CN"/>
              <a:t>：设置字段的包围字符；</a:t>
            </a:r>
          </a:p>
          <a:p>
            <a:pPr marL="630238" lvl="0" indent="-285750" algn="just">
              <a:lnSpc>
                <a:spcPct val="150000"/>
              </a:lnSpc>
              <a:buFont typeface="Arial" panose="020B0604020202020204" pitchFamily="34" charset="0"/>
              <a:buChar char="•"/>
            </a:pPr>
            <a:r>
              <a:rPr lang="en-US" altLang="zh-CN"/>
              <a:t>--fields-optionally-enclosed-by=value</a:t>
            </a:r>
            <a:r>
              <a:rPr lang="zh-CN" altLang="zh-CN"/>
              <a:t>：设置字段的包围字符，只能为单个字符，如果使用了</a:t>
            </a:r>
            <a:r>
              <a:rPr lang="en-US" altLang="zh-CN"/>
              <a:t>OPTIONALLY</a:t>
            </a:r>
            <a:r>
              <a:rPr lang="zh-CN" altLang="zh-CN"/>
              <a:t>，则只有</a:t>
            </a:r>
            <a:r>
              <a:rPr lang="en-US" altLang="zh-CN"/>
              <a:t>CHAR</a:t>
            </a:r>
            <a:r>
              <a:rPr lang="zh-CN" altLang="zh-CN"/>
              <a:t>和</a:t>
            </a:r>
            <a:r>
              <a:rPr lang="en-US" altLang="zh-CN"/>
              <a:t>VARCHAR</a:t>
            </a:r>
            <a:r>
              <a:rPr lang="zh-CN" altLang="zh-CN"/>
              <a:t>等字符类型字段被包括；</a:t>
            </a:r>
          </a:p>
          <a:p>
            <a:pPr marL="630238" lvl="0" indent="-285750" algn="just">
              <a:lnSpc>
                <a:spcPct val="150000"/>
              </a:lnSpc>
              <a:buFont typeface="Arial" panose="020B0604020202020204" pitchFamily="34" charset="0"/>
              <a:buChar char="•"/>
            </a:pPr>
            <a:r>
              <a:rPr lang="en-US" altLang="zh-CN"/>
              <a:t>--fields-escaped-by=value</a:t>
            </a:r>
            <a:r>
              <a:rPr lang="zh-CN" altLang="zh-CN"/>
              <a:t>：控制如何写入或者读取特殊字符，只能为单个字符，及设置转义字符，默认为反斜线</a:t>
            </a:r>
            <a:r>
              <a:rPr lang="en-US" altLang="zh-CN"/>
              <a:t>“\”</a:t>
            </a:r>
            <a:r>
              <a:rPr lang="zh-CN" altLang="zh-CN"/>
              <a:t>；</a:t>
            </a:r>
          </a:p>
          <a:p>
            <a:pPr marL="630238" lvl="0" indent="-285750" algn="just">
              <a:lnSpc>
                <a:spcPct val="150000"/>
              </a:lnSpc>
              <a:buFont typeface="Arial" panose="020B0604020202020204" pitchFamily="34" charset="0"/>
              <a:buChar char="•"/>
            </a:pPr>
            <a:r>
              <a:rPr lang="en-US" altLang="zh-CN"/>
              <a:t>--lines-terminated-end-by=value</a:t>
            </a:r>
            <a:r>
              <a:rPr lang="zh-CN" altLang="zh-CN"/>
              <a:t>：设置每行数据结尾的字符，可以为单个或者多个字符，默认值为</a:t>
            </a:r>
            <a:r>
              <a:rPr lang="en-US" altLang="zh-CN"/>
              <a:t>‘\n’</a:t>
            </a:r>
            <a:r>
              <a:rPr lang="zh-CN" altLang="zh-CN"/>
              <a:t>；</a:t>
            </a:r>
          </a:p>
          <a:p>
            <a:pPr marL="630238" lvl="0" indent="-285750" algn="just">
              <a:lnSpc>
                <a:spcPct val="150000"/>
              </a:lnSpc>
              <a:buFont typeface="Arial" panose="020B0604020202020204" pitchFamily="34" charset="0"/>
              <a:buChar char="•"/>
            </a:pPr>
            <a:r>
              <a:rPr lang="en-US" altLang="zh-CN"/>
              <a:t>--ignore-lines=n</a:t>
            </a:r>
            <a:r>
              <a:rPr lang="zh-CN" altLang="zh-CN"/>
              <a:t>：忽略数据文件的前</a:t>
            </a:r>
            <a:r>
              <a:rPr lang="en-US" altLang="zh-CN"/>
              <a:t>n</a:t>
            </a:r>
            <a:r>
              <a:rPr lang="zh-CN" altLang="zh-CN"/>
              <a:t>行。</a:t>
            </a:r>
            <a:endParaRPr lang="en-US" altLang="zh-CN"/>
          </a:p>
          <a:p>
            <a:pPr marL="285750" indent="-285750" algn="just">
              <a:lnSpc>
                <a:spcPct val="150000"/>
              </a:lnSpc>
              <a:buFont typeface="Arial" panose="020B0604020202020204" pitchFamily="34" charset="0"/>
              <a:buChar char="•"/>
            </a:pPr>
            <a:r>
              <a:rPr lang="en-US" altLang="zh-CN"/>
              <a:t>dbname</a:t>
            </a:r>
            <a:r>
              <a:rPr lang="zh-CN" altLang="zh-CN"/>
              <a:t>：说明导入的数据库名称；</a:t>
            </a:r>
          </a:p>
          <a:p>
            <a:pPr marL="285750" indent="-285750" algn="just">
              <a:lnSpc>
                <a:spcPct val="150000"/>
              </a:lnSpc>
              <a:buFont typeface="Arial" panose="020B0604020202020204" pitchFamily="34" charset="0"/>
              <a:buChar char="•"/>
            </a:pPr>
            <a:r>
              <a:rPr lang="zh-CN" altLang="en-US"/>
              <a:t>备份文件</a:t>
            </a:r>
            <a:r>
              <a:rPr lang="zh-CN" altLang="zh-CN"/>
              <a:t>：说明导入的数据文件的路径和名称；</a:t>
            </a:r>
          </a:p>
        </p:txBody>
      </p:sp>
    </p:spTree>
    <p:extLst>
      <p:ext uri="{BB962C8B-B14F-4D97-AF65-F5344CB8AC3E}">
        <p14:creationId xmlns:p14="http://schemas.microsoft.com/office/powerpoint/2010/main" val="2338436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71323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mysqlimport</a:t>
            </a:r>
            <a:r>
              <a:rPr lang="zh-CN" altLang="en-US" sz="2800" b="1">
                <a:solidFill>
                  <a:srgbClr val="228EB0"/>
                </a:solidFill>
                <a:latin typeface="+mn-ea"/>
              </a:rPr>
              <a:t>命令恢复数据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413426"/>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13-10</a:t>
            </a:r>
            <a:r>
              <a:rPr lang="zh-CN" altLang="zh-CN"/>
              <a:t>】</a:t>
            </a:r>
            <a:r>
              <a:rPr lang="zh-CN" altLang="en-US"/>
              <a:t>分别创建两个新的数据表“</a:t>
            </a:r>
            <a:r>
              <a:rPr lang="af-ZA" altLang="zh-CN"/>
              <a:t>class_file”</a:t>
            </a:r>
            <a:r>
              <a:rPr lang="zh-CN" altLang="en-US"/>
              <a:t>和“</a:t>
            </a:r>
            <a:r>
              <a:rPr lang="af-ZA" altLang="zh-CN"/>
              <a:t>student_file”</a:t>
            </a:r>
            <a:r>
              <a:rPr lang="zh-CN" altLang="en-US"/>
              <a:t>。并将备份文件“</a:t>
            </a:r>
            <a:r>
              <a:rPr lang="af-ZA" altLang="zh-CN"/>
              <a:t>class_file.txt”</a:t>
            </a:r>
            <a:r>
              <a:rPr lang="zh-CN" altLang="en-US"/>
              <a:t>和“</a:t>
            </a:r>
            <a:r>
              <a:rPr lang="af-ZA" altLang="zh-CN"/>
              <a:t>student_file.txt”</a:t>
            </a:r>
            <a:r>
              <a:rPr lang="zh-CN" altLang="en-US"/>
              <a:t>中的数据分别恢复至对应的数据表中。</a:t>
            </a:r>
            <a:endParaRPr lang="zh-CN" altLang="zh-CN"/>
          </a:p>
        </p:txBody>
      </p:sp>
      <p:pic>
        <p:nvPicPr>
          <p:cNvPr id="6" name="图片 5">
            <a:extLst>
              <a:ext uri="{FF2B5EF4-FFF2-40B4-BE49-F238E27FC236}">
                <a16:creationId xmlns:a16="http://schemas.microsoft.com/office/drawing/2014/main" id="{E1D1EF6C-E90E-4620-88ED-6C2728C49F86}"/>
              </a:ext>
            </a:extLst>
          </p:cNvPr>
          <p:cNvPicPr>
            <a:picLocks noChangeAspect="1"/>
          </p:cNvPicPr>
          <p:nvPr/>
        </p:nvPicPr>
        <p:blipFill>
          <a:blip r:embed="rId3"/>
          <a:stretch>
            <a:fillRect/>
          </a:stretch>
        </p:blipFill>
        <p:spPr>
          <a:xfrm>
            <a:off x="3710291" y="2419784"/>
            <a:ext cx="4895238" cy="1866667"/>
          </a:xfrm>
          <a:prstGeom prst="rect">
            <a:avLst/>
          </a:prstGeom>
        </p:spPr>
      </p:pic>
      <p:pic>
        <p:nvPicPr>
          <p:cNvPr id="7" name="图片 6">
            <a:extLst>
              <a:ext uri="{FF2B5EF4-FFF2-40B4-BE49-F238E27FC236}">
                <a16:creationId xmlns:a16="http://schemas.microsoft.com/office/drawing/2014/main" id="{A4B20FC0-F69B-4C46-A8FD-D5CA48F3198C}"/>
              </a:ext>
            </a:extLst>
          </p:cNvPr>
          <p:cNvPicPr>
            <a:picLocks noChangeAspect="1"/>
          </p:cNvPicPr>
          <p:nvPr/>
        </p:nvPicPr>
        <p:blipFill>
          <a:blip r:embed="rId4"/>
          <a:stretch>
            <a:fillRect/>
          </a:stretch>
        </p:blipFill>
        <p:spPr>
          <a:xfrm>
            <a:off x="3710291" y="4418852"/>
            <a:ext cx="4895238" cy="1885714"/>
          </a:xfrm>
          <a:prstGeom prst="rect">
            <a:avLst/>
          </a:prstGeom>
        </p:spPr>
      </p:pic>
    </p:spTree>
    <p:extLst>
      <p:ext uri="{BB962C8B-B14F-4D97-AF65-F5344CB8AC3E}">
        <p14:creationId xmlns:p14="http://schemas.microsoft.com/office/powerpoint/2010/main" val="11805749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71323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mysqlimport</a:t>
            </a:r>
            <a:r>
              <a:rPr lang="zh-CN" altLang="en-US" sz="2800" b="1">
                <a:solidFill>
                  <a:srgbClr val="228EB0"/>
                </a:solidFill>
                <a:latin typeface="+mn-ea"/>
              </a:rPr>
              <a:t>命令恢复数据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71862"/>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分别创建两个新数据表“</a:t>
            </a:r>
            <a:r>
              <a:rPr lang="af-ZA" altLang="zh-CN"/>
              <a:t>class_file”</a:t>
            </a:r>
            <a:r>
              <a:rPr lang="zh-CN" altLang="en-US"/>
              <a:t>和“</a:t>
            </a:r>
            <a:r>
              <a:rPr lang="af-ZA" altLang="zh-CN"/>
              <a:t>student_file”</a:t>
            </a:r>
            <a:r>
              <a:rPr lang="zh-CN" altLang="en-US"/>
              <a:t>。新数据表的结构分别与“</a:t>
            </a:r>
            <a:r>
              <a:rPr lang="af-ZA" altLang="zh-CN"/>
              <a:t>class”</a:t>
            </a:r>
            <a:r>
              <a:rPr lang="zh-CN" altLang="en-US"/>
              <a:t>表和“</a:t>
            </a:r>
            <a:r>
              <a:rPr lang="af-ZA" altLang="zh-CN"/>
              <a:t>student”</a:t>
            </a:r>
            <a:r>
              <a:rPr lang="zh-CN" altLang="en-US"/>
              <a:t>表相同。</a:t>
            </a:r>
            <a:endParaRPr lang="zh-CN" altLang="zh-CN"/>
          </a:p>
        </p:txBody>
      </p:sp>
      <p:sp>
        <p:nvSpPr>
          <p:cNvPr id="19" name="矩形 18">
            <a:extLst>
              <a:ext uri="{FF2B5EF4-FFF2-40B4-BE49-F238E27FC236}">
                <a16:creationId xmlns:a16="http://schemas.microsoft.com/office/drawing/2014/main" id="{A22B9BA9-D46F-4EBD-9F5C-A51A849AEC60}"/>
              </a:ext>
            </a:extLst>
          </p:cNvPr>
          <p:cNvSpPr/>
          <p:nvPr/>
        </p:nvSpPr>
        <p:spPr>
          <a:xfrm>
            <a:off x="911214" y="2402002"/>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创建完毕后，以管理员身份打开命令提示符窗口，并在命令提示符窗口中使用 mysqlimport 命令将数据分别恢复至数据表“</a:t>
            </a:r>
            <a:r>
              <a:rPr lang="af-ZA" altLang="zh-CN"/>
              <a:t>class_file”</a:t>
            </a:r>
            <a:r>
              <a:rPr lang="zh-CN" altLang="en-US"/>
              <a:t>和“</a:t>
            </a:r>
            <a:r>
              <a:rPr lang="af-ZA" altLang="zh-CN"/>
              <a:t>student_file”</a:t>
            </a:r>
            <a:r>
              <a:rPr lang="zh-CN" altLang="en-US"/>
              <a:t>。</a:t>
            </a:r>
            <a:endParaRPr lang="zh-CN" altLang="zh-CN"/>
          </a:p>
        </p:txBody>
      </p:sp>
      <p:pic>
        <p:nvPicPr>
          <p:cNvPr id="5" name="图片 4">
            <a:extLst>
              <a:ext uri="{FF2B5EF4-FFF2-40B4-BE49-F238E27FC236}">
                <a16:creationId xmlns:a16="http://schemas.microsoft.com/office/drawing/2014/main" id="{59210377-E0E2-45B2-AAC5-87406A9DEAF7}"/>
              </a:ext>
            </a:extLst>
          </p:cNvPr>
          <p:cNvPicPr>
            <a:picLocks noChangeAspect="1"/>
          </p:cNvPicPr>
          <p:nvPr/>
        </p:nvPicPr>
        <p:blipFill>
          <a:blip r:embed="rId3"/>
          <a:stretch>
            <a:fillRect/>
          </a:stretch>
        </p:blipFill>
        <p:spPr>
          <a:xfrm>
            <a:off x="1158874" y="3432142"/>
            <a:ext cx="9883202" cy="998965"/>
          </a:xfrm>
          <a:prstGeom prst="rect">
            <a:avLst/>
          </a:prstGeom>
        </p:spPr>
      </p:pic>
      <p:sp>
        <p:nvSpPr>
          <p:cNvPr id="20" name="矩形 19">
            <a:extLst>
              <a:ext uri="{FF2B5EF4-FFF2-40B4-BE49-F238E27FC236}">
                <a16:creationId xmlns:a16="http://schemas.microsoft.com/office/drawing/2014/main" id="{D9A76B49-07FA-45B7-9F13-AB7D3D674474}"/>
              </a:ext>
            </a:extLst>
          </p:cNvPr>
          <p:cNvSpPr/>
          <p:nvPr/>
        </p:nvSpPr>
        <p:spPr>
          <a:xfrm>
            <a:off x="874713" y="4587290"/>
            <a:ext cx="10369571" cy="128753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由于窗口大小限制，无法完整显示命令内容。现将编者演示时使用的完整命令给出如下：</a:t>
            </a:r>
            <a:endParaRPr lang="en-US" altLang="zh-CN"/>
          </a:p>
          <a:p>
            <a:pPr algn="just">
              <a:lnSpc>
                <a:spcPct val="150000"/>
              </a:lnSpc>
            </a:pPr>
            <a:r>
              <a:rPr lang="zh-CN" altLang="en-US" b="1">
                <a:solidFill>
                  <a:srgbClr val="0069B8"/>
                </a:solidFill>
              </a:rPr>
              <a:t>mysqlimport -uroot -P3308 -p --fields-terminated-by=\, --fields-optionally-enclosed-by=\" --lines-terminated-by=\? EduSys c:/class_file.txt c:/student_file.txt</a:t>
            </a:r>
            <a:endParaRPr lang="en-US" altLang="zh-CN" b="1">
              <a:solidFill>
                <a:srgbClr val="0069B8"/>
              </a:solidFill>
            </a:endParaRPr>
          </a:p>
        </p:txBody>
      </p:sp>
      <p:sp>
        <p:nvSpPr>
          <p:cNvPr id="22" name="矩形 21">
            <a:extLst>
              <a:ext uri="{FF2B5EF4-FFF2-40B4-BE49-F238E27FC236}">
                <a16:creationId xmlns:a16="http://schemas.microsoft.com/office/drawing/2014/main" id="{2972C8B1-3FA9-4014-B7EE-1B8569FBCC21}"/>
              </a:ext>
            </a:extLst>
          </p:cNvPr>
          <p:cNvSpPr/>
          <p:nvPr/>
        </p:nvSpPr>
        <p:spPr>
          <a:xfrm>
            <a:off x="874713" y="6031005"/>
            <a:ext cx="10369571" cy="369332"/>
          </a:xfrm>
          <a:prstGeom prst="rect">
            <a:avLst/>
          </a:prstGeom>
        </p:spPr>
        <p:txBody>
          <a:bodyPr wrap="square">
            <a:spAutoFit/>
            <a:scene3d>
              <a:camera prst="orthographicFront"/>
              <a:lightRig rig="threePt" dir="t"/>
            </a:scene3d>
            <a:sp3d contourW="12700"/>
          </a:bodyPr>
          <a:lstStyle/>
          <a:p>
            <a:pPr lvl="0">
              <a:defRPr/>
            </a:pPr>
            <a:r>
              <a:rPr lang="zh-CN" altLang="en-US"/>
              <a:t>在实际操作中，请读者根据实际情况修改端口号等相关参数后使用。</a:t>
            </a:r>
          </a:p>
        </p:txBody>
      </p:sp>
    </p:spTree>
    <p:extLst>
      <p:ext uri="{BB962C8B-B14F-4D97-AF65-F5344CB8AC3E}">
        <p14:creationId xmlns:p14="http://schemas.microsoft.com/office/powerpoint/2010/main" val="6345658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9" grpId="0"/>
      <p:bldP spid="20"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71323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mysqlimport</a:t>
            </a:r>
            <a:r>
              <a:rPr lang="zh-CN" altLang="en-US" sz="2800" b="1">
                <a:solidFill>
                  <a:srgbClr val="228EB0"/>
                </a:solidFill>
                <a:latin typeface="+mn-ea"/>
              </a:rPr>
              <a:t>命令恢复数据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71862"/>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en-US"/>
              <a:t>最后，使用</a:t>
            </a:r>
            <a:r>
              <a:rPr lang="en-US" altLang="zh-CN"/>
              <a:t>SELECT</a:t>
            </a:r>
            <a:r>
              <a:rPr lang="zh-CN" altLang="en-US"/>
              <a:t>语句查看数据表“</a:t>
            </a:r>
            <a:r>
              <a:rPr lang="en-US" altLang="zh-CN"/>
              <a:t>class_file</a:t>
            </a:r>
            <a:r>
              <a:rPr lang="zh-CN" altLang="en-US"/>
              <a:t>”和“</a:t>
            </a:r>
            <a:r>
              <a:rPr lang="en-US" altLang="zh-CN"/>
              <a:t>student_file</a:t>
            </a:r>
            <a:r>
              <a:rPr lang="zh-CN" altLang="en-US"/>
              <a:t>”中的数据。</a:t>
            </a:r>
            <a:endParaRPr lang="zh-CN" altLang="zh-CN"/>
          </a:p>
        </p:txBody>
      </p:sp>
      <p:pic>
        <p:nvPicPr>
          <p:cNvPr id="3" name="图片 2">
            <a:extLst>
              <a:ext uri="{FF2B5EF4-FFF2-40B4-BE49-F238E27FC236}">
                <a16:creationId xmlns:a16="http://schemas.microsoft.com/office/drawing/2014/main" id="{70B5A3C1-89FC-4B72-91C3-C89C9D534FE9}"/>
              </a:ext>
            </a:extLst>
          </p:cNvPr>
          <p:cNvPicPr>
            <a:picLocks noChangeAspect="1"/>
          </p:cNvPicPr>
          <p:nvPr/>
        </p:nvPicPr>
        <p:blipFill>
          <a:blip r:embed="rId3"/>
          <a:stretch>
            <a:fillRect/>
          </a:stretch>
        </p:blipFill>
        <p:spPr>
          <a:xfrm>
            <a:off x="874713" y="2325861"/>
            <a:ext cx="3800952" cy="705015"/>
          </a:xfrm>
          <a:prstGeom prst="rect">
            <a:avLst/>
          </a:prstGeom>
        </p:spPr>
      </p:pic>
      <p:pic>
        <p:nvPicPr>
          <p:cNvPr id="4" name="图片 3">
            <a:extLst>
              <a:ext uri="{FF2B5EF4-FFF2-40B4-BE49-F238E27FC236}">
                <a16:creationId xmlns:a16="http://schemas.microsoft.com/office/drawing/2014/main" id="{8892D6C9-D79E-4962-96C2-E8FD1AC9AE74}"/>
              </a:ext>
            </a:extLst>
          </p:cNvPr>
          <p:cNvPicPr>
            <a:picLocks noChangeAspect="1"/>
          </p:cNvPicPr>
          <p:nvPr/>
        </p:nvPicPr>
        <p:blipFill>
          <a:blip r:embed="rId4"/>
          <a:stretch>
            <a:fillRect/>
          </a:stretch>
        </p:blipFill>
        <p:spPr>
          <a:xfrm>
            <a:off x="911213" y="4100899"/>
            <a:ext cx="3764451" cy="1807721"/>
          </a:xfrm>
          <a:prstGeom prst="rect">
            <a:avLst/>
          </a:prstGeom>
        </p:spPr>
      </p:pic>
      <p:pic>
        <p:nvPicPr>
          <p:cNvPr id="8" name="图片 7">
            <a:extLst>
              <a:ext uri="{FF2B5EF4-FFF2-40B4-BE49-F238E27FC236}">
                <a16:creationId xmlns:a16="http://schemas.microsoft.com/office/drawing/2014/main" id="{51CF5567-A1EB-4E50-9F6C-C016372A39CD}"/>
              </a:ext>
            </a:extLst>
          </p:cNvPr>
          <p:cNvPicPr>
            <a:picLocks noChangeAspect="1"/>
          </p:cNvPicPr>
          <p:nvPr/>
        </p:nvPicPr>
        <p:blipFill>
          <a:blip r:embed="rId5"/>
          <a:stretch>
            <a:fillRect/>
          </a:stretch>
        </p:blipFill>
        <p:spPr>
          <a:xfrm>
            <a:off x="4797946" y="2322744"/>
            <a:ext cx="6482839" cy="3585876"/>
          </a:xfrm>
          <a:prstGeom prst="rect">
            <a:avLst/>
          </a:prstGeom>
        </p:spPr>
      </p:pic>
    </p:spTree>
    <p:extLst>
      <p:ext uri="{BB962C8B-B14F-4D97-AF65-F5344CB8AC3E}">
        <p14:creationId xmlns:p14="http://schemas.microsoft.com/office/powerpoint/2010/main" val="20995113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571323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使用</a:t>
            </a:r>
            <a:r>
              <a:rPr lang="en-US" altLang="zh-CN" sz="2800" b="1">
                <a:solidFill>
                  <a:srgbClr val="228EB0"/>
                </a:solidFill>
                <a:latin typeface="+mn-ea"/>
              </a:rPr>
              <a:t>mysqlimport</a:t>
            </a:r>
            <a:r>
              <a:rPr lang="zh-CN" altLang="en-US" sz="2800" b="1">
                <a:solidFill>
                  <a:srgbClr val="228EB0"/>
                </a:solidFill>
                <a:latin typeface="+mn-ea"/>
              </a:rPr>
              <a:t>命令恢复数据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2009172"/>
            <a:ext cx="10369571" cy="2120452"/>
          </a:xfrm>
          <a:prstGeom prst="rect">
            <a:avLst/>
          </a:prstGeom>
        </p:spPr>
        <p:txBody>
          <a:bodyPr wrap="square">
            <a:spAutoFit/>
            <a:scene3d>
              <a:camera prst="orthographicFront"/>
              <a:lightRig rig="threePt" dir="t"/>
            </a:scene3d>
            <a:sp3d contourW="12700"/>
          </a:bodyPr>
          <a:lstStyle/>
          <a:p>
            <a:pPr>
              <a:lnSpc>
                <a:spcPct val="150000"/>
              </a:lnSpc>
            </a:pPr>
            <a:r>
              <a:rPr lang="zh-CN" altLang="en-US"/>
              <a:t>在使用</a:t>
            </a:r>
            <a:r>
              <a:rPr lang="en-US" altLang="zh-CN"/>
              <a:t>mysqlimport</a:t>
            </a:r>
            <a:r>
              <a:rPr lang="zh-CN" altLang="en-US"/>
              <a:t>命令恢复数据时要注意以下几点：</a:t>
            </a:r>
            <a:endParaRPr lang="en-US" altLang="zh-CN"/>
          </a:p>
          <a:p>
            <a:pPr marL="285750" indent="-285750">
              <a:lnSpc>
                <a:spcPct val="150000"/>
              </a:lnSpc>
              <a:buFont typeface="Arial" panose="020B0604020202020204" pitchFamily="34" charset="0"/>
              <a:buChar char="•"/>
            </a:pPr>
            <a:r>
              <a:rPr lang="zh-CN" altLang="en-US"/>
              <a:t>数据库中必须已经存在与备份文件的文件名同名的数据表</a:t>
            </a:r>
          </a:p>
          <a:p>
            <a:pPr marL="285750" indent="-285750">
              <a:lnSpc>
                <a:spcPct val="150000"/>
              </a:lnSpc>
              <a:buFont typeface="Arial" panose="020B0604020202020204" pitchFamily="34" charset="0"/>
              <a:buChar char="•"/>
            </a:pPr>
            <a:r>
              <a:rPr lang="zh-CN" altLang="en-US"/>
              <a:t>在某些参数，如 </a:t>
            </a:r>
            <a:r>
              <a:rPr lang="en-US" altLang="zh-CN"/>
              <a:t>--</a:t>
            </a:r>
            <a:r>
              <a:rPr lang="af-ZA" altLang="zh-CN"/>
              <a:t>fields-terminated-by=value</a:t>
            </a:r>
            <a:r>
              <a:rPr lang="zh-CN" altLang="af-ZA"/>
              <a:t>， </a:t>
            </a:r>
            <a:r>
              <a:rPr lang="af-ZA" altLang="zh-CN"/>
              <a:t>--fields-optionally-enclosed-by=value</a:t>
            </a:r>
            <a:r>
              <a:rPr lang="zh-CN" altLang="af-ZA"/>
              <a:t>，</a:t>
            </a:r>
            <a:r>
              <a:rPr lang="zh-CN" altLang="en-US"/>
              <a:t>以及</a:t>
            </a:r>
            <a:r>
              <a:rPr lang="af-ZA" altLang="zh-CN"/>
              <a:t>--lines-terminated-by=value</a:t>
            </a:r>
            <a:r>
              <a:rPr lang="zh-CN" altLang="en-US"/>
              <a:t>时，</a:t>
            </a:r>
            <a:r>
              <a:rPr lang="af-ZA" altLang="zh-CN"/>
              <a:t>value</a:t>
            </a:r>
            <a:r>
              <a:rPr lang="zh-CN" altLang="en-US"/>
              <a:t>部分默认应使用转义字符“</a:t>
            </a:r>
            <a:r>
              <a:rPr lang="en-US" altLang="zh-CN" b="1">
                <a:solidFill>
                  <a:srgbClr val="0069B8"/>
                </a:solidFill>
              </a:rPr>
              <a:t>\</a:t>
            </a:r>
            <a:r>
              <a:rPr lang="zh-CN" altLang="en-US"/>
              <a:t>”对真正要使用的符号进行转义。</a:t>
            </a:r>
            <a:endParaRPr lang="en-US" altLang="zh-CN"/>
          </a:p>
          <a:p>
            <a:pPr marL="285750" indent="-285750">
              <a:lnSpc>
                <a:spcPct val="150000"/>
              </a:lnSpc>
              <a:buFont typeface="Arial" panose="020B0604020202020204" pitchFamily="34" charset="0"/>
              <a:buChar char="•"/>
            </a:pPr>
            <a:r>
              <a:rPr lang="zh-CN" altLang="en-US"/>
              <a:t>要确保备份文件的字符集与数据还原时的目标数据表字符集一致。</a:t>
            </a:r>
            <a:endParaRPr lang="zh-CN" altLang="zh-CN"/>
          </a:p>
        </p:txBody>
      </p:sp>
    </p:spTree>
    <p:extLst>
      <p:ext uri="{BB962C8B-B14F-4D97-AF65-F5344CB8AC3E}">
        <p14:creationId xmlns:p14="http://schemas.microsoft.com/office/powerpoint/2010/main" val="3133504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4576766"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4 </a:t>
            </a:r>
            <a:r>
              <a:rPr lang="zh-CN" altLang="en-US" sz="2800" b="1">
                <a:solidFill>
                  <a:srgbClr val="228EB0"/>
                </a:solidFill>
                <a:latin typeface="+mn-ea"/>
              </a:rPr>
              <a:t>使用</a:t>
            </a:r>
            <a:r>
              <a:rPr lang="en-US" altLang="zh-CN" sz="2800" b="1">
                <a:solidFill>
                  <a:srgbClr val="228EB0"/>
                </a:solidFill>
                <a:latin typeface="+mn-ea"/>
              </a:rPr>
              <a:t>source</a:t>
            </a:r>
            <a:r>
              <a:rPr lang="zh-CN" altLang="en-US" sz="2800" b="1">
                <a:solidFill>
                  <a:srgbClr val="228EB0"/>
                </a:solidFill>
                <a:latin typeface="+mn-ea"/>
              </a:rPr>
              <a:t>命令恢复数据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711296"/>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如果已经登录到</a:t>
            </a:r>
            <a:r>
              <a:rPr lang="en-US" altLang="zh-CN"/>
              <a:t>MySQL</a:t>
            </a:r>
            <a:r>
              <a:rPr lang="zh-CN" altLang="zh-CN"/>
              <a:t>服务器，可以使用</a:t>
            </a:r>
            <a:r>
              <a:rPr lang="en-US" altLang="zh-CN"/>
              <a:t>source</a:t>
            </a:r>
            <a:r>
              <a:rPr lang="zh-CN" altLang="zh-CN"/>
              <a:t>命令导入</a:t>
            </a:r>
            <a:r>
              <a:rPr lang="en-US" altLang="zh-CN"/>
              <a:t>SQL</a:t>
            </a:r>
            <a:r>
              <a:rPr lang="zh-CN" altLang="zh-CN"/>
              <a:t>文件。用</a:t>
            </a:r>
            <a:r>
              <a:rPr lang="en-US" altLang="zh-CN"/>
              <a:t>source</a:t>
            </a:r>
            <a:r>
              <a:rPr lang="zh-CN" altLang="zh-CN"/>
              <a:t>命令可以导入比较大的文件。</a:t>
            </a:r>
            <a:r>
              <a:rPr lang="en-US" altLang="zh-CN"/>
              <a:t>source</a:t>
            </a:r>
            <a:r>
              <a:rPr lang="zh-CN" altLang="zh-CN"/>
              <a:t>命令的基本语法</a:t>
            </a:r>
            <a:r>
              <a:rPr lang="zh-CN" altLang="en-US"/>
              <a:t>格式</a:t>
            </a:r>
            <a:r>
              <a:rPr lang="zh-CN" altLang="zh-CN"/>
              <a:t>如下</a:t>
            </a:r>
            <a:r>
              <a:rPr lang="zh-CN" altLang="en-US"/>
              <a:t>：</a:t>
            </a:r>
            <a:endParaRPr lang="zh-CN" altLang="zh-CN"/>
          </a:p>
        </p:txBody>
      </p:sp>
      <p:sp>
        <p:nvSpPr>
          <p:cNvPr id="11" name="矩形 10">
            <a:extLst>
              <a:ext uri="{FF2B5EF4-FFF2-40B4-BE49-F238E27FC236}">
                <a16:creationId xmlns:a16="http://schemas.microsoft.com/office/drawing/2014/main" id="{9A02BB34-D354-4F02-85B5-D8A12C03B287}"/>
              </a:ext>
            </a:extLst>
          </p:cNvPr>
          <p:cNvSpPr/>
          <p:nvPr/>
        </p:nvSpPr>
        <p:spPr>
          <a:xfrm>
            <a:off x="3141516" y="3030509"/>
            <a:ext cx="5908966" cy="548842"/>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source </a:t>
            </a:r>
            <a:r>
              <a:rPr lang="zh-CN" altLang="en-US" b="1"/>
              <a:t>备份文件</a:t>
            </a:r>
            <a:endParaRPr lang="zh-CN" altLang="zh-CN" b="1"/>
          </a:p>
        </p:txBody>
      </p:sp>
      <p:sp>
        <p:nvSpPr>
          <p:cNvPr id="13" name="矩形 12">
            <a:extLst>
              <a:ext uri="{FF2B5EF4-FFF2-40B4-BE49-F238E27FC236}">
                <a16:creationId xmlns:a16="http://schemas.microsoft.com/office/drawing/2014/main" id="{C0E14059-AD73-42EB-8E2A-BA0FBD4AC708}"/>
              </a:ext>
            </a:extLst>
          </p:cNvPr>
          <p:cNvSpPr/>
          <p:nvPr/>
        </p:nvSpPr>
        <p:spPr>
          <a:xfrm>
            <a:off x="911213" y="4024607"/>
            <a:ext cx="10369571" cy="456535"/>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en-US" altLang="zh-CN" b="1"/>
              <a:t>&lt;</a:t>
            </a:r>
            <a:r>
              <a:rPr lang="zh-CN" altLang="en-US" b="1"/>
              <a:t>备份文件</a:t>
            </a:r>
            <a:r>
              <a:rPr lang="en-US" altLang="zh-CN" b="1"/>
              <a:t>&gt;</a:t>
            </a:r>
            <a:r>
              <a:rPr lang="zh-CN" altLang="en-US" b="1"/>
              <a:t>：</a:t>
            </a:r>
            <a:r>
              <a:rPr lang="zh-CN" altLang="en-US"/>
              <a:t>包括备份文件所在的绝对路径和备份文件的文件名。</a:t>
            </a:r>
            <a:endParaRPr lang="zh-CN" altLang="zh-CN"/>
          </a:p>
        </p:txBody>
      </p:sp>
      <p:sp>
        <p:nvSpPr>
          <p:cNvPr id="12" name="矩形 11">
            <a:extLst>
              <a:ext uri="{FF2B5EF4-FFF2-40B4-BE49-F238E27FC236}">
                <a16:creationId xmlns:a16="http://schemas.microsoft.com/office/drawing/2014/main" id="{EB1286F8-9585-4442-ABA5-97CC1EE2D4BD}"/>
              </a:ext>
            </a:extLst>
          </p:cNvPr>
          <p:cNvSpPr/>
          <p:nvPr/>
        </p:nvSpPr>
        <p:spPr>
          <a:xfrm>
            <a:off x="874713" y="4855880"/>
            <a:ext cx="10369571" cy="456535"/>
          </a:xfrm>
          <a:prstGeom prst="rect">
            <a:avLst/>
          </a:prstGeom>
        </p:spPr>
        <p:txBody>
          <a:bodyPr wrap="square">
            <a:spAutoFit/>
            <a:scene3d>
              <a:camera prst="orthographicFront"/>
              <a:lightRig rig="threePt" dir="t"/>
            </a:scene3d>
            <a:sp3d contourW="12700"/>
          </a:bodyPr>
          <a:lstStyle/>
          <a:p>
            <a:pPr>
              <a:lnSpc>
                <a:spcPct val="150000"/>
              </a:lnSpc>
            </a:pPr>
            <a:r>
              <a:rPr lang="zh-CN" altLang="en-US" b="1">
                <a:solidFill>
                  <a:srgbClr val="0069B8"/>
                </a:solidFill>
              </a:rPr>
              <a:t>注意：</a:t>
            </a:r>
            <a:r>
              <a:rPr lang="zh-CN" altLang="en-US"/>
              <a:t>在使用</a:t>
            </a:r>
            <a:r>
              <a:rPr lang="en-US" altLang="zh-CN"/>
              <a:t>source</a:t>
            </a:r>
            <a:r>
              <a:rPr lang="zh-CN" altLang="zh-CN"/>
              <a:t>命令</a:t>
            </a:r>
            <a:r>
              <a:rPr lang="zh-CN" altLang="en-US"/>
              <a:t>之前必须先使用“</a:t>
            </a:r>
            <a:r>
              <a:rPr lang="en-US" altLang="zh-CN"/>
              <a:t>USE </a:t>
            </a:r>
            <a:r>
              <a:rPr lang="zh-CN" altLang="en-US"/>
              <a:t>数据库名”语句选择要进行数据恢复的数据库。</a:t>
            </a:r>
            <a:endParaRPr lang="zh-CN" altLang="zh-CN"/>
          </a:p>
        </p:txBody>
      </p:sp>
    </p:spTree>
    <p:extLst>
      <p:ext uri="{BB962C8B-B14F-4D97-AF65-F5344CB8AC3E}">
        <p14:creationId xmlns:p14="http://schemas.microsoft.com/office/powerpoint/2010/main" val="2795642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3"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4576766"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4 </a:t>
            </a:r>
            <a:r>
              <a:rPr lang="zh-CN" altLang="en-US" sz="2800" b="1">
                <a:solidFill>
                  <a:srgbClr val="228EB0"/>
                </a:solidFill>
                <a:latin typeface="+mn-ea"/>
              </a:rPr>
              <a:t>使用</a:t>
            </a:r>
            <a:r>
              <a:rPr lang="en-US" altLang="zh-CN" sz="2800" b="1">
                <a:solidFill>
                  <a:srgbClr val="228EB0"/>
                </a:solidFill>
                <a:latin typeface="+mn-ea"/>
              </a:rPr>
              <a:t>source</a:t>
            </a:r>
            <a:r>
              <a:rPr lang="zh-CN" altLang="en-US" sz="2800" b="1">
                <a:solidFill>
                  <a:srgbClr val="228EB0"/>
                </a:solidFill>
                <a:latin typeface="+mn-ea"/>
              </a:rPr>
              <a:t>命令恢复数据</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413426"/>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13-11</a:t>
            </a:r>
            <a:r>
              <a:rPr lang="zh-CN" altLang="zh-CN"/>
              <a:t>】利用</a:t>
            </a:r>
            <a:r>
              <a:rPr lang="en-US" altLang="zh-CN"/>
              <a:t>source</a:t>
            </a:r>
            <a:r>
              <a:rPr lang="zh-CN" altLang="zh-CN"/>
              <a:t>命令</a:t>
            </a:r>
            <a:r>
              <a:rPr lang="zh-CN" altLang="en-US"/>
              <a:t>将</a:t>
            </a:r>
            <a:r>
              <a:rPr lang="zh-CN" altLang="zh-CN"/>
              <a:t>数据库“</a:t>
            </a:r>
            <a:r>
              <a:rPr lang="en-US" altLang="zh-CN"/>
              <a:t>EduSys</a:t>
            </a:r>
            <a:r>
              <a:rPr lang="zh-CN" altLang="zh-CN"/>
              <a:t>”</a:t>
            </a:r>
            <a:r>
              <a:rPr lang="zh-CN" altLang="en-US"/>
              <a:t>的备份文件“</a:t>
            </a:r>
            <a:r>
              <a:rPr lang="en-US" altLang="zh-CN"/>
              <a:t>all.sql</a:t>
            </a:r>
            <a:r>
              <a:rPr lang="zh-CN" altLang="en-US"/>
              <a:t>”中的全部内容</a:t>
            </a:r>
            <a:r>
              <a:rPr lang="zh-CN" altLang="zh-CN"/>
              <a:t>还原</a:t>
            </a:r>
            <a:r>
              <a:rPr lang="zh-CN" altLang="en-US"/>
              <a:t>至数据库“</a:t>
            </a:r>
            <a:r>
              <a:rPr lang="en-US" altLang="zh-CN"/>
              <a:t>EduSys_New</a:t>
            </a:r>
            <a:r>
              <a:rPr lang="zh-CN" altLang="en-US"/>
              <a:t>”</a:t>
            </a:r>
            <a:r>
              <a:rPr lang="zh-CN" altLang="zh-CN"/>
              <a:t>。</a:t>
            </a:r>
          </a:p>
        </p:txBody>
      </p:sp>
      <p:pic>
        <p:nvPicPr>
          <p:cNvPr id="3" name="图片 2">
            <a:extLst>
              <a:ext uri="{FF2B5EF4-FFF2-40B4-BE49-F238E27FC236}">
                <a16:creationId xmlns:a16="http://schemas.microsoft.com/office/drawing/2014/main" id="{E46058D5-DE94-46D6-B678-5ECBA04ABDFC}"/>
              </a:ext>
            </a:extLst>
          </p:cNvPr>
          <p:cNvPicPr>
            <a:picLocks noChangeAspect="1"/>
          </p:cNvPicPr>
          <p:nvPr/>
        </p:nvPicPr>
        <p:blipFill>
          <a:blip r:embed="rId3"/>
          <a:stretch>
            <a:fillRect/>
          </a:stretch>
        </p:blipFill>
        <p:spPr>
          <a:xfrm>
            <a:off x="4595999" y="2845909"/>
            <a:ext cx="3000000" cy="628571"/>
          </a:xfrm>
          <a:prstGeom prst="rect">
            <a:avLst/>
          </a:prstGeom>
        </p:spPr>
      </p:pic>
      <p:pic>
        <p:nvPicPr>
          <p:cNvPr id="4" name="图片 3">
            <a:extLst>
              <a:ext uri="{FF2B5EF4-FFF2-40B4-BE49-F238E27FC236}">
                <a16:creationId xmlns:a16="http://schemas.microsoft.com/office/drawing/2014/main" id="{428FBC02-5D4B-44BB-BB0C-F2027F0E611F}"/>
              </a:ext>
            </a:extLst>
          </p:cNvPr>
          <p:cNvPicPr>
            <a:picLocks noChangeAspect="1"/>
          </p:cNvPicPr>
          <p:nvPr/>
        </p:nvPicPr>
        <p:blipFill>
          <a:blip r:embed="rId4"/>
          <a:stretch>
            <a:fillRect/>
          </a:stretch>
        </p:blipFill>
        <p:spPr>
          <a:xfrm>
            <a:off x="4857903" y="3679099"/>
            <a:ext cx="2476190" cy="619048"/>
          </a:xfrm>
          <a:prstGeom prst="rect">
            <a:avLst/>
          </a:prstGeom>
        </p:spPr>
      </p:pic>
      <p:pic>
        <p:nvPicPr>
          <p:cNvPr id="5" name="图片 4">
            <a:extLst>
              <a:ext uri="{FF2B5EF4-FFF2-40B4-BE49-F238E27FC236}">
                <a16:creationId xmlns:a16="http://schemas.microsoft.com/office/drawing/2014/main" id="{5E48995F-671A-49AD-B42E-0895BB5A068E}"/>
              </a:ext>
            </a:extLst>
          </p:cNvPr>
          <p:cNvPicPr>
            <a:picLocks noChangeAspect="1"/>
          </p:cNvPicPr>
          <p:nvPr/>
        </p:nvPicPr>
        <p:blipFill>
          <a:blip r:embed="rId5"/>
          <a:stretch>
            <a:fillRect/>
          </a:stretch>
        </p:blipFill>
        <p:spPr>
          <a:xfrm>
            <a:off x="4857903" y="4502766"/>
            <a:ext cx="2476190" cy="609524"/>
          </a:xfrm>
          <a:prstGeom prst="rect">
            <a:avLst/>
          </a:prstGeom>
        </p:spPr>
      </p:pic>
    </p:spTree>
    <p:extLst>
      <p:ext uri="{BB962C8B-B14F-4D97-AF65-F5344CB8AC3E}">
        <p14:creationId xmlns:p14="http://schemas.microsoft.com/office/powerpoint/2010/main" val="13954708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834037" y="228090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03</a:t>
              </a:r>
              <a:endParaRPr lang="zh-CN" altLang="en-US" sz="3200" b="1" dirty="0">
                <a:solidFill>
                  <a:schemeClr val="bg1"/>
                </a:solidFill>
              </a:endParaRPr>
            </a:p>
          </p:txBody>
        </p:sp>
      </p:grpSp>
      <p:grpSp>
        <p:nvGrpSpPr>
          <p:cNvPr id="21" name="组合 20"/>
          <p:cNvGrpSpPr/>
          <p:nvPr/>
        </p:nvGrpSpPr>
        <p:grpSpPr>
          <a:xfrm>
            <a:off x="2813605" y="3406871"/>
            <a:ext cx="2929863" cy="736892"/>
            <a:chOff x="8358098" y="3089795"/>
            <a:chExt cx="2929863" cy="1234748"/>
          </a:xfrm>
        </p:grpSpPr>
        <p:sp>
          <p:nvSpPr>
            <p:cNvPr id="14" name="文本框 13"/>
            <p:cNvSpPr txBox="1"/>
            <p:nvPr/>
          </p:nvSpPr>
          <p:spPr>
            <a:xfrm>
              <a:off x="8358099"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数据库迁移</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0"/>
            <a:endCxn id="30" idx="0"/>
          </p:cNvCxnSpPr>
          <p:nvPr/>
        </p:nvCxnSpPr>
        <p:spPr>
          <a:xfrm>
            <a:off x="6931828" y="2296766"/>
            <a:ext cx="0" cy="167865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185920"/>
            <a:ext cx="3785825" cy="346239"/>
          </a:xfrm>
          <a:prstGeom prst="rect">
            <a:avLst/>
          </a:prstGeom>
          <a:noFill/>
        </p:spPr>
        <p:txBody>
          <a:bodyPr wrap="square" lIns="68571" tIns="34285" rIns="68571" bIns="34285" rtlCol="0">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相同版本</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MySQL</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数据库之间的迁移</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26749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10682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946148"/>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985243"/>
            <a:ext cx="3749744" cy="369332"/>
          </a:xfrm>
          <a:prstGeom prst="rect">
            <a:avLst/>
          </a:prstGeom>
        </p:spPr>
        <p:txBody>
          <a:bodyPr wrap="none">
            <a:spAutoFit/>
          </a:bodyPr>
          <a:lstStyle/>
          <a:p>
            <a:r>
              <a:rPr lang="zh-CN" altLang="zh-CN">
                <a:solidFill>
                  <a:prstClr val="black">
                    <a:lumMod val="75000"/>
                    <a:lumOff val="25000"/>
                  </a:prstClr>
                </a:solidFill>
                <a:latin typeface="微软雅黑" panose="020B0503020204020204" pitchFamily="34" charset="-122"/>
                <a:ea typeface="微软雅黑" panose="020B0503020204020204" pitchFamily="34" charset="-122"/>
              </a:rPr>
              <a:t>不同版本</a:t>
            </a:r>
            <a:r>
              <a:rPr lang="en-US" altLang="zh-CN">
                <a:solidFill>
                  <a:prstClr val="black">
                    <a:lumMod val="75000"/>
                    <a:lumOff val="25000"/>
                  </a:prstClr>
                </a:solidFill>
                <a:latin typeface="微软雅黑" panose="020B0503020204020204" pitchFamily="34" charset="-122"/>
                <a:ea typeface="微软雅黑" panose="020B0503020204020204" pitchFamily="34" charset="-122"/>
              </a:rPr>
              <a:t>MySQL</a:t>
            </a:r>
            <a:r>
              <a:rPr lang="zh-CN" altLang="zh-CN">
                <a:solidFill>
                  <a:prstClr val="black">
                    <a:lumMod val="75000"/>
                    <a:lumOff val="25000"/>
                  </a:prstClr>
                </a:solidFill>
                <a:latin typeface="微软雅黑" panose="020B0503020204020204" pitchFamily="34" charset="-122"/>
                <a:ea typeface="微软雅黑" panose="020B0503020204020204" pitchFamily="34" charset="-122"/>
              </a:rPr>
              <a:t>数据库之间的迁移</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56248" y="3807659"/>
            <a:ext cx="2492990"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不同数据库之间的迁移</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50524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2" presetClass="entr" presetSubtype="8" fill="hold" grpId="0" nodeType="withEffect">
                                  <p:stCondLst>
                                    <p:cond delay="7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834037" y="228090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01</a:t>
              </a:r>
              <a:endParaRPr lang="zh-CN" altLang="en-US" sz="3200" b="1" dirty="0">
                <a:solidFill>
                  <a:schemeClr val="bg1"/>
                </a:solidFill>
              </a:endParaRPr>
            </a:p>
          </p:txBody>
        </p:sp>
      </p:grpSp>
      <p:grpSp>
        <p:nvGrpSpPr>
          <p:cNvPr id="21" name="组合 20"/>
          <p:cNvGrpSpPr/>
          <p:nvPr/>
        </p:nvGrpSpPr>
        <p:grpSpPr>
          <a:xfrm>
            <a:off x="2813605" y="3406871"/>
            <a:ext cx="2929863" cy="736892"/>
            <a:chOff x="8358098" y="3089795"/>
            <a:chExt cx="2929863" cy="1234748"/>
          </a:xfrm>
        </p:grpSpPr>
        <p:sp>
          <p:nvSpPr>
            <p:cNvPr id="14" name="文本框 13"/>
            <p:cNvSpPr txBox="1"/>
            <p:nvPr/>
          </p:nvSpPr>
          <p:spPr>
            <a:xfrm>
              <a:off x="8358099"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数据库备份</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0"/>
            <a:endCxn id="30" idx="0"/>
          </p:cNvCxnSpPr>
          <p:nvPr/>
        </p:nvCxnSpPr>
        <p:spPr>
          <a:xfrm>
            <a:off x="6931828" y="2296766"/>
            <a:ext cx="0" cy="167865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185920"/>
            <a:ext cx="1557551" cy="346239"/>
          </a:xfrm>
          <a:prstGeom prst="rect">
            <a:avLst/>
          </a:prstGeom>
          <a:noFill/>
        </p:spPr>
        <p:txBody>
          <a:bodyPr wrap="square" lIns="68571" tIns="34285" rIns="68571" bIns="34285"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备份类型</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26749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10682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946148"/>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985243"/>
            <a:ext cx="2008883" cy="369332"/>
          </a:xfrm>
          <a:prstGeom prst="rect">
            <a:avLst/>
          </a:prstGeom>
        </p:spPr>
        <p:txBody>
          <a:bodyPr wrap="none">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SQL</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语句备份</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56248" y="3807659"/>
            <a:ext cx="3339376" cy="369332"/>
          </a:xfrm>
          <a:prstGeom prst="rect">
            <a:avLst/>
          </a:prstGeom>
        </p:spPr>
        <p:txBody>
          <a:bodyPr wrap="none">
            <a:spAutoFit/>
          </a:bodyPr>
          <a:lstStyle/>
          <a:p>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使用</a:t>
            </a:r>
            <a:r>
              <a:rPr lang="en-US" altLang="zh-CN" dirty="0" err="1">
                <a:solidFill>
                  <a:prstClr val="black">
                    <a:lumMod val="75000"/>
                    <a:lumOff val="25000"/>
                  </a:prstClr>
                </a:solidFill>
                <a:latin typeface="微软雅黑" panose="020B0503020204020204" pitchFamily="34" charset="-122"/>
                <a:ea typeface="微软雅黑" panose="020B0503020204020204" pitchFamily="34" charset="-122"/>
              </a:rPr>
              <a:t>mysqldump</a:t>
            </a:r>
            <a:r>
              <a:rPr lang="zh-CN" altLang="zh-CN" dirty="0">
                <a:solidFill>
                  <a:prstClr val="black">
                    <a:lumMod val="75000"/>
                    <a:lumOff val="25000"/>
                  </a:prstClr>
                </a:solidFill>
                <a:latin typeface="微软雅黑" panose="020B0503020204020204" pitchFamily="34" charset="-122"/>
                <a:ea typeface="微软雅黑" panose="020B0503020204020204" pitchFamily="34" charset="-122"/>
              </a:rPr>
              <a:t>命令备份数据</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76667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2" presetClass="entr" presetSubtype="8" fill="hold" grpId="0" nodeType="withEffect">
                                  <p:stCondLst>
                                    <p:cond delay="7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B7925FA9-8CE2-4DC1-8B0F-5708D303D758}"/>
              </a:ext>
            </a:extLst>
          </p:cNvPr>
          <p:cNvSpPr/>
          <p:nvPr/>
        </p:nvSpPr>
        <p:spPr>
          <a:xfrm>
            <a:off x="911214" y="184291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相同版本的</a:t>
            </a:r>
            <a:r>
              <a:rPr lang="en-US" altLang="zh-CN"/>
              <a:t>MySQL</a:t>
            </a:r>
            <a:r>
              <a:rPr lang="zh-CN" altLang="zh-CN"/>
              <a:t>数据库之间的迁移是指在主版本号相同的</a:t>
            </a:r>
            <a:r>
              <a:rPr lang="en-US" altLang="zh-CN"/>
              <a:t>MySQL</a:t>
            </a:r>
            <a:r>
              <a:rPr lang="zh-CN" altLang="zh-CN"/>
              <a:t>数据库之间进行数据库移动。</a:t>
            </a:r>
          </a:p>
        </p:txBody>
      </p:sp>
      <p:sp>
        <p:nvSpPr>
          <p:cNvPr id="12" name="矩形 11">
            <a:extLst>
              <a:ext uri="{FF2B5EF4-FFF2-40B4-BE49-F238E27FC236}">
                <a16:creationId xmlns:a16="http://schemas.microsoft.com/office/drawing/2014/main" id="{A1788F5B-2828-41F5-A63A-F6CD93DB9FBD}"/>
              </a:ext>
            </a:extLst>
          </p:cNvPr>
          <p:cNvSpPr/>
          <p:nvPr/>
        </p:nvSpPr>
        <p:spPr>
          <a:xfrm>
            <a:off x="911214" y="2546914"/>
            <a:ext cx="10369571" cy="458459"/>
          </a:xfrm>
          <a:prstGeom prst="rect">
            <a:avLst/>
          </a:prstGeom>
        </p:spPr>
        <p:txBody>
          <a:bodyPr wrap="square">
            <a:spAutoFit/>
            <a:scene3d>
              <a:camera prst="orthographicFront"/>
              <a:lightRig rig="threePt" dir="t"/>
            </a:scene3d>
            <a:sp3d contourW="12700"/>
          </a:bodyPr>
          <a:lstStyle/>
          <a:p>
            <a:pPr lvl="0">
              <a:lnSpc>
                <a:spcPct val="150000"/>
              </a:lnSpc>
            </a:pPr>
            <a:r>
              <a:rPr lang="zh-CN" altLang="zh-CN"/>
              <a:t>【</a:t>
            </a:r>
            <a:r>
              <a:rPr lang="zh-CN" altLang="zh-CN" b="1"/>
              <a:t>实例</a:t>
            </a:r>
            <a:r>
              <a:rPr lang="en-US" altLang="zh-CN" b="1"/>
              <a:t>13-12</a:t>
            </a:r>
            <a:r>
              <a:rPr lang="zh-CN" altLang="zh-CN"/>
              <a:t>】将</a:t>
            </a:r>
            <a:r>
              <a:rPr lang="en-US" altLang="zh-CN"/>
              <a:t>www.abc.com</a:t>
            </a:r>
            <a:r>
              <a:rPr lang="zh-CN" altLang="zh-CN"/>
              <a:t>主机上的</a:t>
            </a:r>
            <a:r>
              <a:rPr lang="en-US" altLang="zh-CN"/>
              <a:t>MySQL</a:t>
            </a:r>
            <a:r>
              <a:rPr lang="zh-CN" altLang="zh-CN"/>
              <a:t>数据库全部迁移到</a:t>
            </a:r>
            <a:r>
              <a:rPr lang="en-US" altLang="zh-CN"/>
              <a:t>www.bcd.com</a:t>
            </a:r>
            <a:r>
              <a:rPr lang="zh-CN" altLang="zh-CN"/>
              <a:t>主机上。</a:t>
            </a:r>
          </a:p>
        </p:txBody>
      </p:sp>
      <p:sp>
        <p:nvSpPr>
          <p:cNvPr id="13" name="矩形 12">
            <a:extLst>
              <a:ext uri="{FF2B5EF4-FFF2-40B4-BE49-F238E27FC236}">
                <a16:creationId xmlns:a16="http://schemas.microsoft.com/office/drawing/2014/main" id="{8798E082-53A7-4564-8D3D-117AEE9A1FEB}"/>
              </a:ext>
            </a:extLst>
          </p:cNvPr>
          <p:cNvSpPr/>
          <p:nvPr/>
        </p:nvSpPr>
        <p:spPr>
          <a:xfrm>
            <a:off x="911214" y="4602246"/>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err="1"/>
              <a:t>mysqldump</a:t>
            </a:r>
            <a:r>
              <a:rPr lang="zh-CN" altLang="zh-CN" dirty="0"/>
              <a:t>导入的数据直接通过管道符“</a:t>
            </a:r>
            <a:r>
              <a:rPr lang="en-US" altLang="zh-CN" dirty="0"/>
              <a:t>|</a:t>
            </a:r>
            <a:r>
              <a:rPr lang="zh-CN" altLang="zh-CN" dirty="0"/>
              <a:t>”传给</a:t>
            </a:r>
            <a:r>
              <a:rPr lang="en-US" altLang="zh-CN" dirty="0" err="1"/>
              <a:t>mysql</a:t>
            </a:r>
            <a:r>
              <a:rPr lang="zh-CN" altLang="zh-CN" dirty="0"/>
              <a:t>命令导入到主机</a:t>
            </a:r>
            <a:r>
              <a:rPr lang="en-US" altLang="zh-CN" dirty="0"/>
              <a:t>www.bcd.com</a:t>
            </a:r>
            <a:r>
              <a:rPr lang="zh-CN" altLang="zh-CN" dirty="0"/>
              <a:t>数据库中，</a:t>
            </a:r>
            <a:r>
              <a:rPr lang="en-US" altLang="zh-CN" dirty="0" err="1"/>
              <a:t>dbname</a:t>
            </a:r>
            <a:r>
              <a:rPr lang="zh-CN" altLang="zh-CN" dirty="0"/>
              <a:t>为需要迁移的数据库名称，如果需要迁移全部的数据库，可以使用参数</a:t>
            </a:r>
            <a:r>
              <a:rPr lang="en-US" altLang="zh-CN" dirty="0"/>
              <a:t>--all-databases</a:t>
            </a:r>
            <a:r>
              <a:rPr lang="zh-CN" altLang="zh-CN" dirty="0"/>
              <a:t>。这种方法也可以实现将一个数据库完整复制到另一个数据库中。</a:t>
            </a:r>
            <a:endParaRPr lang="en-US" altLang="zh-CN" dirty="0"/>
          </a:p>
        </p:txBody>
      </p:sp>
      <p:sp>
        <p:nvSpPr>
          <p:cNvPr id="20" name="矩形 19">
            <a:extLst>
              <a:ext uri="{FF2B5EF4-FFF2-40B4-BE49-F238E27FC236}">
                <a16:creationId xmlns:a16="http://schemas.microsoft.com/office/drawing/2014/main" id="{02245159-0B2B-42DE-AFE7-A30912D607F7}"/>
              </a:ext>
            </a:extLst>
          </p:cNvPr>
          <p:cNvSpPr/>
          <p:nvPr/>
        </p:nvSpPr>
        <p:spPr>
          <a:xfrm>
            <a:off x="1895980" y="3279718"/>
            <a:ext cx="8400038" cy="103432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150000"/>
              </a:lnSpc>
            </a:pPr>
            <a:r>
              <a:rPr lang="en-US" b="1" kern="100" dirty="0" err="1">
                <a:effectLst/>
                <a:latin typeface="+mn-ea"/>
                <a:cs typeface="Times New Roman" panose="02020603050405020304" pitchFamily="18" charset="0"/>
              </a:rPr>
              <a:t>mysqldump</a:t>
            </a:r>
            <a:r>
              <a:rPr lang="en-US" b="1" kern="100" dirty="0">
                <a:effectLst/>
                <a:latin typeface="+mn-ea"/>
                <a:cs typeface="Times New Roman" panose="02020603050405020304" pitchFamily="18" charset="0"/>
              </a:rPr>
              <a:t> -h www.abc.com -u root –p password </a:t>
            </a:r>
            <a:r>
              <a:rPr lang="en-US" b="1" kern="100" dirty="0" err="1">
                <a:effectLst/>
                <a:latin typeface="+mn-ea"/>
                <a:cs typeface="Times New Roman" panose="02020603050405020304" pitchFamily="18" charset="0"/>
              </a:rPr>
              <a:t>dbname</a:t>
            </a:r>
            <a:r>
              <a:rPr lang="en-US" b="1" kern="100" dirty="0">
                <a:effectLst/>
                <a:latin typeface="+mn-ea"/>
                <a:cs typeface="Times New Roman" panose="02020603050405020304" pitchFamily="18" charset="0"/>
              </a:rPr>
              <a:t> |</a:t>
            </a:r>
            <a:r>
              <a:rPr lang="en-US" b="1" kern="100" dirty="0">
                <a:latin typeface="+mn-ea"/>
                <a:cs typeface="Times New Roman" panose="02020603050405020304" pitchFamily="18" charset="0"/>
              </a:rPr>
              <a:t> </a:t>
            </a:r>
            <a:r>
              <a:rPr lang="en-US" b="1" kern="100" dirty="0" err="1">
                <a:effectLst/>
                <a:latin typeface="+mn-ea"/>
                <a:cs typeface="Times New Roman" panose="02020603050405020304" pitchFamily="18" charset="0"/>
              </a:rPr>
              <a:t>mysql</a:t>
            </a:r>
            <a:r>
              <a:rPr lang="en-US" b="1" kern="100" dirty="0">
                <a:effectLst/>
                <a:latin typeface="+mn-ea"/>
                <a:cs typeface="Times New Roman" panose="02020603050405020304" pitchFamily="18" charset="0"/>
              </a:rPr>
              <a:t> -h www.bcd.com –u root –p password</a:t>
            </a:r>
            <a:endParaRPr lang="zh-CN" b="1" kern="100" dirty="0">
              <a:effectLst/>
              <a:latin typeface="+mn-ea"/>
              <a:cs typeface="Times New Roman" panose="02020603050405020304" pitchFamily="18" charset="0"/>
            </a:endParaRPr>
          </a:p>
        </p:txBody>
      </p:sp>
      <p:grpSp>
        <p:nvGrpSpPr>
          <p:cNvPr id="21" name="组合 20">
            <a:extLst>
              <a:ext uri="{FF2B5EF4-FFF2-40B4-BE49-F238E27FC236}">
                <a16:creationId xmlns:a16="http://schemas.microsoft.com/office/drawing/2014/main" id="{74DC6FE9-E986-480B-87C7-341CF84C1D7B}"/>
              </a:ext>
            </a:extLst>
          </p:cNvPr>
          <p:cNvGrpSpPr/>
          <p:nvPr/>
        </p:nvGrpSpPr>
        <p:grpSpPr>
          <a:xfrm>
            <a:off x="874713" y="415637"/>
            <a:ext cx="1182909" cy="850419"/>
            <a:chOff x="874713" y="304800"/>
            <a:chExt cx="1182909" cy="850419"/>
          </a:xfrm>
        </p:grpSpPr>
        <p:sp>
          <p:nvSpPr>
            <p:cNvPr id="22" name="矩形 16">
              <a:extLst>
                <a:ext uri="{FF2B5EF4-FFF2-40B4-BE49-F238E27FC236}">
                  <a16:creationId xmlns:a16="http://schemas.microsoft.com/office/drawing/2014/main" id="{4E3299FF-CCFD-4B62-863D-ACF61D447DED}"/>
                </a:ext>
              </a:extLst>
            </p:cNvPr>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15">
              <a:extLst>
                <a:ext uri="{FF2B5EF4-FFF2-40B4-BE49-F238E27FC236}">
                  <a16:creationId xmlns:a16="http://schemas.microsoft.com/office/drawing/2014/main" id="{7EABE625-2BA6-4196-A450-7277485C8117}"/>
                </a:ext>
              </a:extLst>
            </p:cNvPr>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13">
              <a:extLst>
                <a:ext uri="{FF2B5EF4-FFF2-40B4-BE49-F238E27FC236}">
                  <a16:creationId xmlns:a16="http://schemas.microsoft.com/office/drawing/2014/main" id="{E82861F0-24E6-4BFE-802B-6F901467612C}"/>
                </a:ext>
              </a:extLst>
            </p:cNvPr>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5" name="文本框 24">
            <a:extLst>
              <a:ext uri="{FF2B5EF4-FFF2-40B4-BE49-F238E27FC236}">
                <a16:creationId xmlns:a16="http://schemas.microsoft.com/office/drawing/2014/main" id="{E90C0766-4F6C-4D30-BEEE-16688124F916}"/>
              </a:ext>
            </a:extLst>
          </p:cNvPr>
          <p:cNvSpPr txBox="1"/>
          <p:nvPr/>
        </p:nvSpPr>
        <p:spPr>
          <a:xfrm>
            <a:off x="1992992" y="579236"/>
            <a:ext cx="6104556"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zh-CN" sz="2800" b="1">
                <a:solidFill>
                  <a:srgbClr val="228EB0"/>
                </a:solidFill>
                <a:latin typeface="+mn-ea"/>
              </a:rPr>
              <a:t>相同版本</a:t>
            </a:r>
            <a:r>
              <a:rPr lang="en-US" altLang="zh-CN" sz="2800" b="1">
                <a:solidFill>
                  <a:srgbClr val="228EB0"/>
                </a:solidFill>
                <a:latin typeface="+mn-ea"/>
              </a:rPr>
              <a:t>MySQL</a:t>
            </a:r>
            <a:r>
              <a:rPr lang="zh-CN" altLang="zh-CN" sz="2800" b="1">
                <a:solidFill>
                  <a:srgbClr val="228EB0"/>
                </a:solidFill>
                <a:latin typeface="+mn-ea"/>
              </a:rPr>
              <a:t>数据库之间的迁移</a:t>
            </a:r>
            <a:endParaRPr lang="en-US" altLang="zh-CN" sz="2800" b="1">
              <a:solidFill>
                <a:srgbClr val="228EB0"/>
              </a:solidFill>
              <a:latin typeface="+mn-ea"/>
            </a:endParaRPr>
          </a:p>
        </p:txBody>
      </p:sp>
    </p:spTree>
    <p:extLst>
      <p:ext uri="{BB962C8B-B14F-4D97-AF65-F5344CB8AC3E}">
        <p14:creationId xmlns:p14="http://schemas.microsoft.com/office/powerpoint/2010/main" val="14225271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ppt_x</p:attrName>
                                        </p:attrNameLst>
                                      </p:cBhvr>
                                      <p:tavLst>
                                        <p:tav tm="0">
                                          <p:val>
                                            <p:strVal val="#ppt_x-#ppt_w*1.125000"/>
                                          </p:val>
                                        </p:tav>
                                        <p:tav tm="100000">
                                          <p:val>
                                            <p:strVal val="#ppt_x"/>
                                          </p:val>
                                        </p:tav>
                                      </p:tavLst>
                                    </p:anim>
                                    <p:animEffect transition="in" filter="wipe(right)">
                                      <p:cBhvr>
                                        <p:cTn id="13" dur="500"/>
                                        <p:tgtEl>
                                          <p:spTgt spid="25"/>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20" grpId="0" animBg="1"/>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415637"/>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579236"/>
            <a:ext cx="6104556"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zh-CN" sz="2800" b="1">
                <a:solidFill>
                  <a:srgbClr val="228EB0"/>
                </a:solidFill>
                <a:latin typeface="+mn-ea"/>
              </a:rPr>
              <a:t>不同版本</a:t>
            </a:r>
            <a:r>
              <a:rPr lang="en-US" altLang="zh-CN" sz="2800" b="1">
                <a:solidFill>
                  <a:srgbClr val="228EB0"/>
                </a:solidFill>
                <a:latin typeface="+mn-ea"/>
              </a:rPr>
              <a:t>MySQL</a:t>
            </a:r>
            <a:r>
              <a:rPr lang="zh-CN" altLang="zh-CN" sz="2800" b="1">
                <a:solidFill>
                  <a:srgbClr val="228EB0"/>
                </a:solidFill>
                <a:latin typeface="+mn-ea"/>
              </a:rPr>
              <a:t>数据库之间的迁移</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932971"/>
            <a:ext cx="10369571" cy="2535951"/>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MySQL</a:t>
            </a:r>
            <a:r>
              <a:rPr lang="zh-CN" altLang="zh-CN" dirty="0"/>
              <a:t>服务器升级的时候，需要先停止服务，然后卸载旧版本，并安装新版本</a:t>
            </a:r>
            <a:r>
              <a:rPr lang="en-US" altLang="zh-CN" dirty="0"/>
              <a:t>MySQL</a:t>
            </a:r>
            <a:r>
              <a:rPr lang="zh-CN" altLang="zh-CN" dirty="0"/>
              <a:t>，如果想保留旧版本中的用户访问控制信息，需要备份</a:t>
            </a:r>
            <a:r>
              <a:rPr lang="en-US" altLang="zh-CN" dirty="0"/>
              <a:t>MySQL</a:t>
            </a:r>
            <a:r>
              <a:rPr lang="zh-CN" altLang="zh-CN" dirty="0"/>
              <a:t>中的</a:t>
            </a:r>
            <a:r>
              <a:rPr lang="en-US" altLang="zh-CN" dirty="0" err="1"/>
              <a:t>mysql</a:t>
            </a:r>
            <a:r>
              <a:rPr lang="zh-CN" altLang="zh-CN" dirty="0"/>
              <a:t>数据库，在新版本</a:t>
            </a:r>
            <a:r>
              <a:rPr lang="en-US" altLang="zh-CN" dirty="0"/>
              <a:t>MySQL</a:t>
            </a:r>
            <a:r>
              <a:rPr lang="zh-CN" altLang="zh-CN" dirty="0"/>
              <a:t>安装完成之后，重新读入</a:t>
            </a:r>
            <a:r>
              <a:rPr lang="en-US" altLang="zh-CN" dirty="0" err="1"/>
              <a:t>mysql</a:t>
            </a:r>
            <a:r>
              <a:rPr lang="zh-CN" altLang="zh-CN" dirty="0"/>
              <a:t>备份文件中的信息。旧版本与新版本的字符集不同时，迁移过程需要对默认字符集进行修改，不然可能无法正常显示结果。对于</a:t>
            </a:r>
            <a:r>
              <a:rPr lang="en-US" altLang="zh-CN" dirty="0" err="1"/>
              <a:t>InnoDB</a:t>
            </a:r>
            <a:r>
              <a:rPr lang="zh-CN" altLang="zh-CN" dirty="0"/>
              <a:t>引擎的表，一般只能使用</a:t>
            </a:r>
            <a:r>
              <a:rPr lang="en-US" altLang="zh-CN" dirty="0" err="1"/>
              <a:t>mysqldump</a:t>
            </a:r>
            <a:r>
              <a:rPr lang="zh-CN" altLang="zh-CN" dirty="0"/>
              <a:t>工具将数据导出，然后使用</a:t>
            </a:r>
            <a:r>
              <a:rPr lang="en-US" altLang="zh-CN" dirty="0" err="1"/>
              <a:t>mysql</a:t>
            </a:r>
            <a:r>
              <a:rPr lang="zh-CN" altLang="zh-CN" dirty="0"/>
              <a:t>命令导入到目标服务器上。从新版本向旧版本迁移数据的时候，需要特别小心，最好使用</a:t>
            </a:r>
            <a:r>
              <a:rPr lang="en-US" altLang="zh-CN" dirty="0" err="1"/>
              <a:t>mysqldump</a:t>
            </a:r>
            <a:r>
              <a:rPr lang="zh-CN" altLang="zh-CN" dirty="0"/>
              <a:t>命令导出，然后导入目标数据库中。</a:t>
            </a:r>
          </a:p>
        </p:txBody>
      </p:sp>
    </p:spTree>
    <p:extLst>
      <p:ext uri="{BB962C8B-B14F-4D97-AF65-F5344CB8AC3E}">
        <p14:creationId xmlns:p14="http://schemas.microsoft.com/office/powerpoint/2010/main" val="25008804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B7925FA9-8CE2-4DC1-8B0F-5708D303D758}"/>
              </a:ext>
            </a:extLst>
          </p:cNvPr>
          <p:cNvSpPr/>
          <p:nvPr/>
        </p:nvSpPr>
        <p:spPr>
          <a:xfrm>
            <a:off x="911214" y="2376317"/>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比如在</a:t>
            </a:r>
            <a:r>
              <a:rPr lang="en-US" altLang="zh-CN" dirty="0"/>
              <a:t>Windows</a:t>
            </a:r>
            <a:r>
              <a:rPr lang="zh-CN" altLang="zh-CN" dirty="0"/>
              <a:t>系统下，可以使用</a:t>
            </a:r>
            <a:r>
              <a:rPr lang="en-US" altLang="zh-CN" dirty="0" err="1"/>
              <a:t>MyODBC</a:t>
            </a:r>
            <a:r>
              <a:rPr lang="zh-CN" altLang="zh-CN" dirty="0"/>
              <a:t>实现</a:t>
            </a:r>
            <a:r>
              <a:rPr lang="en-US" altLang="zh-CN" dirty="0"/>
              <a:t>MySQL</a:t>
            </a:r>
            <a:r>
              <a:rPr lang="zh-CN" altLang="zh-CN" dirty="0"/>
              <a:t>和</a:t>
            </a:r>
            <a:r>
              <a:rPr lang="en-US" altLang="zh-CN" dirty="0"/>
              <a:t>SQL Server</a:t>
            </a:r>
            <a:r>
              <a:rPr lang="zh-CN" altLang="zh-CN" dirty="0"/>
              <a:t>之间的迁移。</a:t>
            </a:r>
            <a:r>
              <a:rPr lang="en-US" altLang="zh-CN" dirty="0"/>
              <a:t>MySQL</a:t>
            </a:r>
            <a:r>
              <a:rPr lang="zh-CN" altLang="zh-CN" dirty="0"/>
              <a:t>官方提供的工具</a:t>
            </a:r>
            <a:r>
              <a:rPr lang="en-US" altLang="zh-CN" dirty="0"/>
              <a:t>MySQL Migration Toolkit</a:t>
            </a:r>
            <a:r>
              <a:rPr lang="zh-CN" altLang="zh-CN" dirty="0"/>
              <a:t>可以实现在不同数据库间进行数据迁移。</a:t>
            </a:r>
          </a:p>
        </p:txBody>
      </p:sp>
      <p:grpSp>
        <p:nvGrpSpPr>
          <p:cNvPr id="11" name="组合 10">
            <a:extLst>
              <a:ext uri="{FF2B5EF4-FFF2-40B4-BE49-F238E27FC236}">
                <a16:creationId xmlns:a16="http://schemas.microsoft.com/office/drawing/2014/main" id="{99F8C9A0-66C2-4020-BCC9-6754C9811BD7}"/>
              </a:ext>
            </a:extLst>
          </p:cNvPr>
          <p:cNvGrpSpPr/>
          <p:nvPr/>
        </p:nvGrpSpPr>
        <p:grpSpPr>
          <a:xfrm>
            <a:off x="874713" y="415637"/>
            <a:ext cx="1182909" cy="850419"/>
            <a:chOff x="874713" y="304800"/>
            <a:chExt cx="1182909" cy="850419"/>
          </a:xfrm>
        </p:grpSpPr>
        <p:sp>
          <p:nvSpPr>
            <p:cNvPr id="12" name="矩形 16">
              <a:extLst>
                <a:ext uri="{FF2B5EF4-FFF2-40B4-BE49-F238E27FC236}">
                  <a16:creationId xmlns:a16="http://schemas.microsoft.com/office/drawing/2014/main" id="{3F267B00-27A9-4763-BC56-0ECF5623433D}"/>
                </a:ext>
              </a:extLst>
            </p:cNvPr>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5">
              <a:extLst>
                <a:ext uri="{FF2B5EF4-FFF2-40B4-BE49-F238E27FC236}">
                  <a16:creationId xmlns:a16="http://schemas.microsoft.com/office/drawing/2014/main" id="{906B6D36-06F6-45FA-97F9-B7D0EE09259F}"/>
                </a:ext>
              </a:extLst>
            </p:cNvPr>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3">
              <a:extLst>
                <a:ext uri="{FF2B5EF4-FFF2-40B4-BE49-F238E27FC236}">
                  <a16:creationId xmlns:a16="http://schemas.microsoft.com/office/drawing/2014/main" id="{04CC56B6-C68A-4931-9D00-6CD83A11BD2A}"/>
                </a:ext>
              </a:extLst>
            </p:cNvPr>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0" name="文本框 19">
            <a:extLst>
              <a:ext uri="{FF2B5EF4-FFF2-40B4-BE49-F238E27FC236}">
                <a16:creationId xmlns:a16="http://schemas.microsoft.com/office/drawing/2014/main" id="{1677E44B-1993-46EE-B2A1-917849A84EB3}"/>
              </a:ext>
            </a:extLst>
          </p:cNvPr>
          <p:cNvSpPr txBox="1"/>
          <p:nvPr/>
        </p:nvSpPr>
        <p:spPr>
          <a:xfrm>
            <a:off x="1992992" y="579236"/>
            <a:ext cx="4104009"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zh-CN" sz="2800" b="1">
                <a:solidFill>
                  <a:srgbClr val="228EB0"/>
                </a:solidFill>
                <a:latin typeface="+mn-ea"/>
              </a:rPr>
              <a:t>不同数据库之间的迁移</a:t>
            </a:r>
            <a:endParaRPr lang="en-US" altLang="zh-CN" sz="2800" b="1">
              <a:solidFill>
                <a:srgbClr val="228EB0"/>
              </a:solidFill>
              <a:latin typeface="+mn-ea"/>
            </a:endParaRPr>
          </a:p>
        </p:txBody>
      </p:sp>
    </p:spTree>
    <p:extLst>
      <p:ext uri="{BB962C8B-B14F-4D97-AF65-F5344CB8AC3E}">
        <p14:creationId xmlns:p14="http://schemas.microsoft.com/office/powerpoint/2010/main" val="19795416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9"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1" name="椭圆 10"/>
          <p:cNvSpPr/>
          <p:nvPr/>
        </p:nvSpPr>
        <p:spPr>
          <a:xfrm>
            <a:off x="8473899" y="2146925"/>
            <a:ext cx="1116000" cy="11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1" name="组合 20"/>
          <p:cNvGrpSpPr/>
          <p:nvPr/>
        </p:nvGrpSpPr>
        <p:grpSpPr>
          <a:xfrm>
            <a:off x="8077899" y="3438138"/>
            <a:ext cx="1908000" cy="698433"/>
            <a:chOff x="9580795" y="3089795"/>
            <a:chExt cx="1908000" cy="698433"/>
          </a:xfrm>
        </p:grpSpPr>
        <p:sp>
          <p:nvSpPr>
            <p:cNvPr id="14" name="文本框 13"/>
            <p:cNvSpPr txBox="1"/>
            <p:nvPr/>
          </p:nvSpPr>
          <p:spPr>
            <a:xfrm>
              <a:off x="9621724" y="3089795"/>
              <a:ext cx="1826142" cy="584775"/>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prstClr val="black"/>
                  </a:solidFill>
                  <a:effectLst/>
                  <a:uLnTx/>
                  <a:uFillTx/>
                  <a:latin typeface="Arial"/>
                  <a:ea typeface="微软雅黑"/>
                  <a:cs typeface="+mn-cs"/>
                </a:rPr>
                <a:t>任务实践</a:t>
              </a:r>
            </a:p>
          </p:txBody>
        </p:sp>
        <p:cxnSp>
          <p:nvCxnSpPr>
            <p:cNvPr id="18" name="直接连接符 17"/>
            <p:cNvCxnSpPr/>
            <p:nvPr/>
          </p:nvCxnSpPr>
          <p:spPr>
            <a:xfrm>
              <a:off x="9580795" y="3788228"/>
              <a:ext cx="190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椭圆 47"/>
          <p:cNvSpPr/>
          <p:nvPr/>
        </p:nvSpPr>
        <p:spPr>
          <a:xfrm>
            <a:off x="8715051" y="23675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72811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6" presetClass="entr" presetSubtype="3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out)">
                                      <p:cBhvr>
                                        <p:cTn id="24" dur="500"/>
                                        <p:tgtEl>
                                          <p:spTgt spid="11"/>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500"/>
                                        <p:tgtEl>
                                          <p:spTgt spid="17"/>
                                        </p:tgtEl>
                                      </p:cBhvr>
                                    </p:animEffect>
                                  </p:childTnLst>
                                </p:cTn>
                              </p:par>
                            </p:childTnLst>
                          </p:cTn>
                        </p:par>
                        <p:par>
                          <p:cTn id="28" fill="hold">
                            <p:stCondLst>
                              <p:cond delay="1750"/>
                            </p:stCondLst>
                            <p:childTnLst>
                              <p:par>
                                <p:cTn id="29" presetID="1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1" grpId="0" animBg="1"/>
      <p:bldP spid="1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128945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根据</a:t>
            </a:r>
            <a:r>
              <a:rPr lang="zh-CN" altLang="zh-CN" dirty="0"/>
              <a:t>学校实际使用情况，为数据库“</a:t>
            </a:r>
            <a:r>
              <a:rPr lang="en-US" altLang="zh-CN" dirty="0" err="1"/>
              <a:t>EduSys</a:t>
            </a:r>
            <a:r>
              <a:rPr lang="zh-CN" altLang="zh-CN" dirty="0"/>
              <a:t>”指定合理的备份策略，依据所指定的策略备份数据，模拟数据丢失情况然后进行数据恢复。假设备份有文本文件“</a:t>
            </a:r>
            <a:r>
              <a:rPr lang="en-US" altLang="zh-CN" dirty="0"/>
              <a:t>Student.txt</a:t>
            </a:r>
            <a:r>
              <a:rPr lang="zh-CN" altLang="zh-CN" dirty="0"/>
              <a:t>”，请将以下数据导入数据库“</a:t>
            </a:r>
            <a:r>
              <a:rPr lang="en-US" altLang="zh-CN" dirty="0" err="1"/>
              <a:t>EduSys</a:t>
            </a:r>
            <a:r>
              <a:rPr lang="zh-CN" altLang="zh-CN" dirty="0"/>
              <a:t>”中的数据表“</a:t>
            </a:r>
            <a:r>
              <a:rPr lang="en-US" altLang="zh-CN" dirty="0" err="1"/>
              <a:t>Student_Copy</a:t>
            </a:r>
            <a:r>
              <a:rPr lang="zh-CN" altLang="zh-CN" dirty="0"/>
              <a:t>”中。“</a:t>
            </a:r>
            <a:r>
              <a:rPr lang="en-US" altLang="zh-CN" dirty="0"/>
              <a:t>Student.txt</a:t>
            </a:r>
            <a:r>
              <a:rPr lang="zh-CN" altLang="zh-CN" dirty="0"/>
              <a:t>”文件内容如</a:t>
            </a:r>
            <a:r>
              <a:rPr lang="zh-CN" altLang="zh-CN" dirty="0" smtClean="0"/>
              <a:t>图所</a:t>
            </a:r>
            <a:r>
              <a:rPr lang="zh-CN" altLang="zh-CN" dirty="0"/>
              <a:t>示</a:t>
            </a:r>
            <a:r>
              <a:rPr lang="zh-CN" altLang="zh-CN" dirty="0" smtClean="0"/>
              <a:t>。</a:t>
            </a:r>
            <a:endParaRPr lang="zh-CN" altLang="zh-CN" dirty="0"/>
          </a:p>
        </p:txBody>
      </p:sp>
      <p:pic>
        <p:nvPicPr>
          <p:cNvPr id="8" name="图片 7" descr="C:\Users\Rong\AppData\Roaming\Tencent\Users\53879601\QQ\WinTemp\RichOle\JHQK5~96(%HXBY_GC[B]%4J.png"/>
          <p:cNvPicPr/>
          <p:nvPr/>
        </p:nvPicPr>
        <p:blipFill>
          <a:blip r:embed="rId3">
            <a:extLst>
              <a:ext uri="{28A0092B-C50C-407E-A947-70E740481C1C}">
                <a14:useLocalDpi xmlns:a14="http://schemas.microsoft.com/office/drawing/2010/main" val="0"/>
              </a:ext>
            </a:extLst>
          </a:blip>
          <a:srcRect/>
          <a:stretch>
            <a:fillRect/>
          </a:stretch>
        </p:blipFill>
        <p:spPr bwMode="auto">
          <a:xfrm>
            <a:off x="3126567" y="3271674"/>
            <a:ext cx="6115466" cy="2804662"/>
          </a:xfrm>
          <a:prstGeom prst="rect">
            <a:avLst/>
          </a:prstGeom>
          <a:noFill/>
          <a:ln>
            <a:noFill/>
          </a:ln>
        </p:spPr>
      </p:pic>
    </p:spTree>
    <p:extLst>
      <p:ext uri="{BB962C8B-B14F-4D97-AF65-F5344CB8AC3E}">
        <p14:creationId xmlns:p14="http://schemas.microsoft.com/office/powerpoint/2010/main" val="25195571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968482" cy="873957"/>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altLang="zh-CN" dirty="0"/>
              <a:t>根据【学习任务】中的实践需求</a:t>
            </a:r>
            <a:r>
              <a:rPr lang="zh-CN" altLang="zh-CN" dirty="0" smtClean="0"/>
              <a:t>，</a:t>
            </a:r>
            <a:r>
              <a:rPr lang="zh-CN" altLang="zh-CN" dirty="0"/>
              <a:t>创建数据表“</a:t>
            </a:r>
            <a:r>
              <a:rPr lang="en-US" altLang="zh-CN" dirty="0" err="1"/>
              <a:t>Student_Copy</a:t>
            </a:r>
            <a:r>
              <a:rPr lang="zh-CN" altLang="zh-CN" dirty="0"/>
              <a:t>”，结构与表“</a:t>
            </a:r>
            <a:r>
              <a:rPr lang="en-US" altLang="zh-CN" dirty="0"/>
              <a:t>Student</a:t>
            </a:r>
            <a:r>
              <a:rPr lang="zh-CN" altLang="zh-CN" dirty="0"/>
              <a:t>”相同，输入</a:t>
            </a:r>
            <a:r>
              <a:rPr lang="en-US" altLang="zh-CN" dirty="0"/>
              <a:t>SQL</a:t>
            </a:r>
            <a:r>
              <a:rPr lang="zh-CN" altLang="zh-CN" dirty="0"/>
              <a:t>语句如下：</a:t>
            </a:r>
          </a:p>
        </p:txBody>
      </p:sp>
      <p:sp>
        <p:nvSpPr>
          <p:cNvPr id="9" name="矩形 8"/>
          <p:cNvSpPr/>
          <p:nvPr/>
        </p:nvSpPr>
        <p:spPr>
          <a:xfrm>
            <a:off x="2439930" y="3082011"/>
            <a:ext cx="7200000" cy="57600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CREATE TABLE Student_Copy LIKE Student;</a:t>
            </a:r>
            <a:endParaRPr lang="zh-CN" sz="1600" kern="100">
              <a:effectLst/>
              <a:ea typeface="等线"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E3EB1709-6D20-4440-8800-976CC5E9712E}"/>
              </a:ext>
            </a:extLst>
          </p:cNvPr>
          <p:cNvSpPr/>
          <p:nvPr/>
        </p:nvSpPr>
        <p:spPr>
          <a:xfrm>
            <a:off x="1396180" y="3897009"/>
            <a:ext cx="9627989" cy="369332"/>
          </a:xfrm>
          <a:prstGeom prst="rect">
            <a:avLst/>
          </a:prstGeom>
        </p:spPr>
        <p:txBody>
          <a:bodyPr wrap="square">
            <a:spAutoFit/>
            <a:scene3d>
              <a:camera prst="orthographicFront"/>
              <a:lightRig rig="threePt" dir="t"/>
            </a:scene3d>
            <a:sp3d contourW="12700"/>
          </a:bodyPr>
          <a:lstStyle/>
          <a:p>
            <a:r>
              <a:rPr lang="zh-CN" altLang="zh-CN" dirty="0"/>
              <a:t>利用</a:t>
            </a:r>
            <a:r>
              <a:rPr lang="en-US" altLang="zh-CN" dirty="0"/>
              <a:t>SELECT</a:t>
            </a:r>
            <a:r>
              <a:rPr lang="zh-CN" altLang="zh-CN" dirty="0"/>
              <a:t>语句查看表“</a:t>
            </a:r>
            <a:r>
              <a:rPr lang="en-US" altLang="zh-CN" dirty="0" err="1"/>
              <a:t>Student_Copy</a:t>
            </a:r>
            <a:r>
              <a:rPr lang="en-US" altLang="zh-CN" dirty="0"/>
              <a:t>”</a:t>
            </a:r>
            <a:r>
              <a:rPr lang="zh-CN" altLang="zh-CN" dirty="0"/>
              <a:t>中的信息，输入</a:t>
            </a:r>
            <a:r>
              <a:rPr lang="en-US" altLang="zh-CN" dirty="0"/>
              <a:t>SQL</a:t>
            </a:r>
            <a:r>
              <a:rPr lang="zh-CN" altLang="zh-CN" dirty="0"/>
              <a:t>语句如下：</a:t>
            </a:r>
          </a:p>
        </p:txBody>
      </p:sp>
      <p:sp>
        <p:nvSpPr>
          <p:cNvPr id="11" name="矩形 10"/>
          <p:cNvSpPr/>
          <p:nvPr/>
        </p:nvSpPr>
        <p:spPr>
          <a:xfrm>
            <a:off x="2439930" y="4505339"/>
            <a:ext cx="7200000" cy="57600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Student_Copy;</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934328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396179" y="1817486"/>
            <a:ext cx="9627991" cy="369332"/>
          </a:xfrm>
          <a:prstGeom prst="rect">
            <a:avLst/>
          </a:prstGeom>
        </p:spPr>
        <p:txBody>
          <a:bodyPr wrap="square">
            <a:spAutoFit/>
            <a:scene3d>
              <a:camera prst="orthographicFront"/>
              <a:lightRig rig="threePt" dir="t"/>
            </a:scene3d>
            <a:sp3d contourW="12700"/>
          </a:bodyPr>
          <a:lstStyle/>
          <a:p>
            <a:r>
              <a:rPr lang="zh-CN" altLang="zh-CN" dirty="0"/>
              <a:t>导入数据到数据表“</a:t>
            </a:r>
            <a:r>
              <a:rPr lang="en-US" altLang="zh-CN" dirty="0" err="1"/>
              <a:t>Student_Copy</a:t>
            </a:r>
            <a:r>
              <a:rPr lang="zh-CN" altLang="zh-CN" dirty="0"/>
              <a:t>”，输入</a:t>
            </a:r>
            <a:r>
              <a:rPr lang="en-US" altLang="zh-CN" dirty="0"/>
              <a:t>SQL</a:t>
            </a:r>
            <a:r>
              <a:rPr lang="zh-CN" altLang="zh-CN" dirty="0"/>
              <a:t>语句如下：</a:t>
            </a:r>
          </a:p>
        </p:txBody>
      </p:sp>
      <p:sp>
        <p:nvSpPr>
          <p:cNvPr id="10" name="矩形 9">
            <a:extLst>
              <a:ext uri="{FF2B5EF4-FFF2-40B4-BE49-F238E27FC236}">
                <a16:creationId xmlns:a16="http://schemas.microsoft.com/office/drawing/2014/main" id="{E3EB1709-6D20-4440-8800-976CC5E9712E}"/>
              </a:ext>
            </a:extLst>
          </p:cNvPr>
          <p:cNvSpPr/>
          <p:nvPr/>
        </p:nvSpPr>
        <p:spPr>
          <a:xfrm>
            <a:off x="1396179" y="4608673"/>
            <a:ext cx="9627989" cy="369332"/>
          </a:xfrm>
          <a:prstGeom prst="rect">
            <a:avLst/>
          </a:prstGeom>
        </p:spPr>
        <p:txBody>
          <a:bodyPr wrap="square">
            <a:spAutoFit/>
            <a:scene3d>
              <a:camera prst="orthographicFront"/>
              <a:lightRig rig="threePt" dir="t"/>
            </a:scene3d>
            <a:sp3d contourW="12700"/>
          </a:bodyPr>
          <a:lstStyle/>
          <a:p>
            <a:r>
              <a:rPr lang="zh-CN" altLang="zh-CN" dirty="0"/>
              <a:t>利用</a:t>
            </a:r>
            <a:r>
              <a:rPr lang="en-US" altLang="zh-CN" dirty="0"/>
              <a:t>SELECT</a:t>
            </a:r>
            <a:r>
              <a:rPr lang="zh-CN" altLang="zh-CN" dirty="0"/>
              <a:t>语句再次查看表“</a:t>
            </a:r>
            <a:r>
              <a:rPr lang="en-US" altLang="zh-CN" dirty="0" err="1"/>
              <a:t>Student_Copy</a:t>
            </a:r>
            <a:r>
              <a:rPr lang="zh-CN" altLang="zh-CN" dirty="0"/>
              <a:t>”中的信息，输入</a:t>
            </a:r>
            <a:r>
              <a:rPr lang="en-US" altLang="zh-CN" dirty="0"/>
              <a:t>SQL</a:t>
            </a:r>
            <a:r>
              <a:rPr lang="zh-CN" altLang="zh-CN" dirty="0"/>
              <a:t>语句如下：</a:t>
            </a:r>
          </a:p>
        </p:txBody>
      </p:sp>
      <p:sp>
        <p:nvSpPr>
          <p:cNvPr id="12" name="矩形 11"/>
          <p:cNvSpPr/>
          <p:nvPr/>
        </p:nvSpPr>
        <p:spPr>
          <a:xfrm>
            <a:off x="2439930" y="2310692"/>
            <a:ext cx="7200000" cy="204499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LOAD DATA INFILE 'h:\student.txt'</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INTO TABLE EduSys. Student_Copy</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FIELDS TERMINATED BY ','</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OPTIONALLY ENCLOSED BY '"'</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LINES TERMINATED BY '?';</a:t>
            </a:r>
            <a:endParaRPr lang="zh-CN" sz="1600" kern="100">
              <a:effectLst/>
              <a:ea typeface="等线" panose="02010600030101010101" pitchFamily="2" charset="-122"/>
              <a:cs typeface="Times New Roman" panose="02020603050405020304" pitchFamily="18" charset="0"/>
            </a:endParaRPr>
          </a:p>
        </p:txBody>
      </p:sp>
      <p:sp>
        <p:nvSpPr>
          <p:cNvPr id="13" name="矩形 12"/>
          <p:cNvSpPr/>
          <p:nvPr/>
        </p:nvSpPr>
        <p:spPr>
          <a:xfrm>
            <a:off x="2439930" y="5230988"/>
            <a:ext cx="7200000" cy="57600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Student_Copy;</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09817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 fmla="*/ 0 w 13677900"/>
                <a:gd name="connsiteY0" fmla="*/ 0 h 897257"/>
                <a:gd name="connsiteX1" fmla="*/ 13677900 w 13677900"/>
                <a:gd name="connsiteY1" fmla="*/ 0 h 897257"/>
                <a:gd name="connsiteX2" fmla="*/ 13677900 w 13677900"/>
                <a:gd name="connsiteY2" fmla="*/ 897257 h 897257"/>
                <a:gd name="connsiteX3" fmla="*/ 252190 w 13677900"/>
                <a:gd name="connsiteY3" fmla="*/ 892550 h 897257"/>
                <a:gd name="connsiteX4" fmla="*/ 0 w 13677900"/>
                <a:gd name="connsiteY4" fmla="*/ 897257 h 897257"/>
                <a:gd name="connsiteX5" fmla="*/ 0 w 13677900"/>
                <a:gd name="connsiteY5" fmla="*/ 0 h 897257"/>
                <a:gd name="connsiteX0" fmla="*/ 0 w 13677900"/>
                <a:gd name="connsiteY0" fmla="*/ 10284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6" fmla="*/ 0 w 13677900"/>
                <a:gd name="connsiteY6" fmla="*/ 10284 h 907541"/>
                <a:gd name="connsiteX0" fmla="*/ 0 w 13677900"/>
                <a:gd name="connsiteY0" fmla="*/ 907541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0" fmla="*/ 0 w 13425710"/>
                <a:gd name="connsiteY0" fmla="*/ 902834 h 907541"/>
                <a:gd name="connsiteX1" fmla="*/ 199413 w 13425710"/>
                <a:gd name="connsiteY1" fmla="*/ 0 h 907541"/>
                <a:gd name="connsiteX2" fmla="*/ 13425710 w 13425710"/>
                <a:gd name="connsiteY2" fmla="*/ 10284 h 907541"/>
                <a:gd name="connsiteX3" fmla="*/ 13425710 w 13425710"/>
                <a:gd name="connsiteY3" fmla="*/ 907541 h 907541"/>
                <a:gd name="connsiteX4" fmla="*/ 0 w 13425710"/>
                <a:gd name="connsiteY4" fmla="*/ 902834 h 90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0 w 13677900"/>
                <a:gd name="connsiteY4" fmla="*/ 4512876 h 4512876"/>
                <a:gd name="connsiteX5" fmla="*/ 0 w 13677900"/>
                <a:gd name="connsiteY5"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4512876 h 4512876"/>
                <a:gd name="connsiteX6" fmla="*/ 0 w 13677900"/>
                <a:gd name="connsiteY6"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13500 h 4512876"/>
                <a:gd name="connsiteX0" fmla="*/ 0 w 13138967"/>
                <a:gd name="connsiteY0" fmla="*/ 4493446 h 4512876"/>
                <a:gd name="connsiteX1" fmla="*/ 1193390 w 13138967"/>
                <a:gd name="connsiteY1" fmla="*/ 0 h 4512876"/>
                <a:gd name="connsiteX2" fmla="*/ 13138967 w 13138967"/>
                <a:gd name="connsiteY2" fmla="*/ 13500 h 4512876"/>
                <a:gd name="connsiteX3" fmla="*/ 13138967 w 13138967"/>
                <a:gd name="connsiteY3" fmla="*/ 4512876 h 4512876"/>
                <a:gd name="connsiteX4" fmla="*/ 0 w 13138967"/>
                <a:gd name="connsiteY4" fmla="*/ 4493446 h 451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noProof="0" dirty="0">
                <a:solidFill>
                  <a:prstClr val="black"/>
                </a:solidFill>
                <a:latin typeface="Arial"/>
                <a:ea typeface="微软雅黑"/>
              </a:rPr>
              <a:t>感谢您的观看</a:t>
            </a:r>
            <a:endParaRPr kumimoji="0" lang="zh-CN" altLang="en-US" sz="40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228EB0"/>
                </a:solidFill>
                <a:effectLst/>
                <a:uLnTx/>
                <a:uFillTx/>
                <a:latin typeface="Arial"/>
                <a:ea typeface="微软雅黑"/>
                <a:cs typeface="+mn-cs"/>
              </a:rPr>
              <a:t>THANKS</a:t>
            </a:r>
            <a:endParaRPr kumimoji="0" lang="zh-CN" altLang="en-US" sz="7200" b="1" i="0" u="none" strike="noStrike" kern="1200" cap="none" spc="0" normalizeH="0" baseline="0" noProof="0" dirty="0">
              <a:ln>
                <a:noFill/>
              </a:ln>
              <a:solidFill>
                <a:srgbClr val="228EB0"/>
              </a:solidFill>
              <a:effectLst/>
              <a:uLnTx/>
              <a:uFillTx/>
              <a:latin typeface="Arial"/>
              <a:ea typeface="微软雅黑"/>
              <a:cs typeface="+mn-cs"/>
            </a:endParaRPr>
          </a:p>
        </p:txBody>
      </p:sp>
      <p:cxnSp>
        <p:nvCxnSpPr>
          <p:cNvPr id="15" name="直接连接符 14"/>
          <p:cNvCxnSpPr/>
          <p:nvPr/>
        </p:nvCxnSpPr>
        <p:spPr>
          <a:xfrm>
            <a:off x="6320453" y="4311326"/>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 fmla="*/ 0 w 13677900"/>
                <a:gd name="connsiteY0" fmla="*/ 0 h 1587113"/>
                <a:gd name="connsiteX1" fmla="*/ 1620651 w 13677900"/>
                <a:gd name="connsiteY1" fmla="*/ 6988 h 1587113"/>
                <a:gd name="connsiteX2" fmla="*/ 13677900 w 13677900"/>
                <a:gd name="connsiteY2" fmla="*/ 0 h 1587113"/>
                <a:gd name="connsiteX3" fmla="*/ 13677900 w 13677900"/>
                <a:gd name="connsiteY3" fmla="*/ 1587113 h 1587113"/>
                <a:gd name="connsiteX4" fmla="*/ 0 w 13677900"/>
                <a:gd name="connsiteY4" fmla="*/ 1587113 h 1587113"/>
                <a:gd name="connsiteX5" fmla="*/ 0 w 13677900"/>
                <a:gd name="connsiteY5" fmla="*/ 0 h 1587113"/>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1587113 h 1605708"/>
                <a:gd name="connsiteX6" fmla="*/ 0 w 13677900"/>
                <a:gd name="connsiteY6" fmla="*/ 0 h 1605708"/>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0 h 1605708"/>
                <a:gd name="connsiteX0" fmla="*/ 0 w 12474999"/>
                <a:gd name="connsiteY0" fmla="*/ 1605708 h 1605708"/>
                <a:gd name="connsiteX1" fmla="*/ 417750 w 12474999"/>
                <a:gd name="connsiteY1" fmla="*/ 6988 h 1605708"/>
                <a:gd name="connsiteX2" fmla="*/ 12474999 w 12474999"/>
                <a:gd name="connsiteY2" fmla="*/ 0 h 1605708"/>
                <a:gd name="connsiteX3" fmla="*/ 12474999 w 12474999"/>
                <a:gd name="connsiteY3" fmla="*/ 1587113 h 1605708"/>
                <a:gd name="connsiteX4" fmla="*/ 0 w 12474999"/>
                <a:gd name="connsiteY4" fmla="*/ 1605708 h 160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5751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备份类型</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90516"/>
            <a:ext cx="10369571" cy="873957"/>
          </a:xfrm>
          <a:prstGeom prst="rect">
            <a:avLst/>
          </a:prstGeom>
        </p:spPr>
        <p:txBody>
          <a:bodyPr wrap="square">
            <a:spAutoFit/>
            <a:scene3d>
              <a:camera prst="orthographicFront"/>
              <a:lightRig rig="threePt" dir="t"/>
            </a:scene3d>
            <a:sp3d contourW="12700"/>
          </a:bodyPr>
          <a:lstStyle/>
          <a:p>
            <a:pPr marL="539750" indent="-539750" algn="just">
              <a:lnSpc>
                <a:spcPct val="150000"/>
              </a:lnSpc>
            </a:pPr>
            <a:r>
              <a:rPr lang="zh-CN" altLang="en-US" dirty="0"/>
              <a:t>（</a:t>
            </a:r>
            <a:r>
              <a:rPr lang="en-US" altLang="zh-CN" dirty="0"/>
              <a:t>1</a:t>
            </a:r>
            <a:r>
              <a:rPr lang="zh-CN" altLang="en-US" dirty="0"/>
              <a:t>）</a:t>
            </a:r>
            <a:r>
              <a:rPr lang="zh-CN" altLang="zh-CN" dirty="0"/>
              <a:t>根据备份的方法（是否需要数据库离线）可以将备份分为：</a:t>
            </a:r>
            <a:r>
              <a:rPr lang="zh-CN" altLang="zh-CN" b="1" dirty="0">
                <a:solidFill>
                  <a:srgbClr val="0069B8"/>
                </a:solidFill>
              </a:rPr>
              <a:t>热备份</a:t>
            </a:r>
            <a:r>
              <a:rPr lang="zh-CN" altLang="zh-CN" dirty="0"/>
              <a:t>（</a:t>
            </a:r>
            <a:r>
              <a:rPr lang="en-US" altLang="zh-CN" dirty="0"/>
              <a:t>Hot Backup</a:t>
            </a:r>
            <a:r>
              <a:rPr lang="zh-CN" altLang="zh-CN" dirty="0"/>
              <a:t>）、</a:t>
            </a:r>
            <a:r>
              <a:rPr lang="zh-CN" altLang="zh-CN" b="1" dirty="0">
                <a:solidFill>
                  <a:srgbClr val="0069B8"/>
                </a:solidFill>
              </a:rPr>
              <a:t>冷备份</a:t>
            </a:r>
            <a:r>
              <a:rPr lang="zh-CN" altLang="zh-CN" dirty="0"/>
              <a:t>（</a:t>
            </a:r>
            <a:r>
              <a:rPr lang="en-US" altLang="zh-CN" dirty="0"/>
              <a:t>Cold Backup</a:t>
            </a:r>
            <a:r>
              <a:rPr lang="zh-CN" altLang="zh-CN" dirty="0"/>
              <a:t>）和</a:t>
            </a:r>
            <a:r>
              <a:rPr lang="zh-CN" altLang="zh-CN" b="1" dirty="0">
                <a:solidFill>
                  <a:srgbClr val="0069B8"/>
                </a:solidFill>
              </a:rPr>
              <a:t>温备份</a:t>
            </a:r>
            <a:r>
              <a:rPr lang="zh-CN" altLang="zh-CN" dirty="0"/>
              <a:t>（</a:t>
            </a:r>
            <a:r>
              <a:rPr lang="en-US" altLang="zh-CN" dirty="0"/>
              <a:t>Warm Backup</a:t>
            </a:r>
            <a:r>
              <a:rPr lang="zh-CN" altLang="zh-CN" dirty="0"/>
              <a:t>）。</a:t>
            </a:r>
            <a:endParaRPr lang="en-US" altLang="zh-CN" dirty="0"/>
          </a:p>
        </p:txBody>
      </p:sp>
      <p:sp>
        <p:nvSpPr>
          <p:cNvPr id="19" name="矩形 18">
            <a:extLst>
              <a:ext uri="{FF2B5EF4-FFF2-40B4-BE49-F238E27FC236}">
                <a16:creationId xmlns:a16="http://schemas.microsoft.com/office/drawing/2014/main" id="{A26080A2-4270-4295-BB8A-8E38F152816D}"/>
              </a:ext>
            </a:extLst>
          </p:cNvPr>
          <p:cNvSpPr/>
          <p:nvPr/>
        </p:nvSpPr>
        <p:spPr>
          <a:xfrm>
            <a:off x="911214" y="2694972"/>
            <a:ext cx="10369571" cy="2535951"/>
          </a:xfrm>
          <a:prstGeom prst="rect">
            <a:avLst/>
          </a:prstGeom>
        </p:spPr>
        <p:txBody>
          <a:bodyPr wrap="square">
            <a:spAutoFit/>
            <a:scene3d>
              <a:camera prst="orthographicFront"/>
              <a:lightRig rig="threePt" dir="t"/>
            </a:scene3d>
            <a:sp3d contourW="12700"/>
          </a:bodyPr>
          <a:lstStyle/>
          <a:p>
            <a:pPr marL="630238" indent="-285750" algn="just">
              <a:lnSpc>
                <a:spcPct val="150000"/>
              </a:lnSpc>
              <a:buFont typeface="Arial" panose="020B0604020202020204" pitchFamily="34" charset="0"/>
              <a:buChar char="•"/>
            </a:pPr>
            <a:r>
              <a:rPr lang="zh-CN" altLang="zh-CN" b="1" dirty="0"/>
              <a:t>热备份</a:t>
            </a:r>
            <a:r>
              <a:rPr lang="zh-CN" altLang="zh-CN" dirty="0"/>
              <a:t>可以在数据库运行中直接备份，对正在运行的数据库操作没有任何的影响，数据库的读写操作可以正常执行，这种方式也被称为</a:t>
            </a:r>
            <a:r>
              <a:rPr lang="zh-CN" altLang="zh-CN" b="1" dirty="0">
                <a:solidFill>
                  <a:srgbClr val="0069B8"/>
                </a:solidFill>
              </a:rPr>
              <a:t>在线备份</a:t>
            </a:r>
            <a:r>
              <a:rPr lang="zh-CN" altLang="zh-CN" dirty="0"/>
              <a:t>（</a:t>
            </a:r>
            <a:r>
              <a:rPr lang="en-US" altLang="zh-CN" dirty="0"/>
              <a:t>Online Backup</a:t>
            </a:r>
            <a:r>
              <a:rPr lang="zh-CN" altLang="zh-CN" dirty="0"/>
              <a:t>）。</a:t>
            </a:r>
            <a:endParaRPr lang="en-US" altLang="zh-CN" dirty="0"/>
          </a:p>
          <a:p>
            <a:pPr marL="630238" indent="-285750" algn="just">
              <a:lnSpc>
                <a:spcPct val="150000"/>
              </a:lnSpc>
              <a:buFont typeface="Arial" panose="020B0604020202020204" pitchFamily="34" charset="0"/>
              <a:buChar char="•"/>
            </a:pPr>
            <a:r>
              <a:rPr lang="zh-CN" altLang="zh-CN" b="1" dirty="0"/>
              <a:t>冷备份</a:t>
            </a:r>
            <a:r>
              <a:rPr lang="zh-CN" altLang="zh-CN" dirty="0"/>
              <a:t>必须在数据库停止的情况下进行备份，数据库的读写操作不能执行。冷备份较为简单，一般只需要复制相关的数据库物理文件即可，这种方式也被称为离线备份（</a:t>
            </a:r>
            <a:r>
              <a:rPr lang="en-US" altLang="zh-CN" dirty="0"/>
              <a:t>Offline Backup</a:t>
            </a:r>
            <a:r>
              <a:rPr lang="zh-CN" altLang="zh-CN" dirty="0"/>
              <a:t>）。</a:t>
            </a:r>
            <a:endParaRPr lang="en-US" altLang="zh-CN" dirty="0"/>
          </a:p>
          <a:p>
            <a:pPr marL="630238" indent="-285750" algn="just">
              <a:lnSpc>
                <a:spcPct val="150000"/>
              </a:lnSpc>
              <a:buFont typeface="Arial" panose="020B0604020202020204" pitchFamily="34" charset="0"/>
              <a:buChar char="•"/>
            </a:pPr>
            <a:r>
              <a:rPr lang="zh-CN" altLang="zh-CN" b="1" dirty="0"/>
              <a:t>温备份</a:t>
            </a:r>
            <a:r>
              <a:rPr lang="zh-CN" altLang="zh-CN" dirty="0"/>
              <a:t>同样是在数据库运行中进行的，但是会对当前数据库的操作有所影响，备份时仅支持读操作，不支持写操作。</a:t>
            </a:r>
          </a:p>
        </p:txBody>
      </p:sp>
    </p:spTree>
    <p:extLst>
      <p:ext uri="{BB962C8B-B14F-4D97-AF65-F5344CB8AC3E}">
        <p14:creationId xmlns:p14="http://schemas.microsoft.com/office/powerpoint/2010/main" val="19173319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备份类型</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3" y="2264202"/>
            <a:ext cx="10369571" cy="1289456"/>
          </a:xfrm>
          <a:prstGeom prst="rect">
            <a:avLst/>
          </a:prstGeom>
        </p:spPr>
        <p:txBody>
          <a:bodyPr wrap="square">
            <a:spAutoFit/>
            <a:scene3d>
              <a:camera prst="orthographicFront"/>
              <a:lightRig rig="threePt" dir="t"/>
            </a:scene3d>
            <a:sp3d contourW="12700"/>
          </a:bodyPr>
          <a:lstStyle/>
          <a:p>
            <a:pPr marL="539750" algn="just">
              <a:lnSpc>
                <a:spcPct val="150000"/>
              </a:lnSpc>
            </a:pPr>
            <a:r>
              <a:rPr lang="zh-CN" altLang="zh-CN" b="1"/>
              <a:t>逻辑备份</a:t>
            </a:r>
            <a:r>
              <a:rPr lang="zh-CN" altLang="zh-CN"/>
              <a:t>是指备份出的文件内容是可读的，内容一般由一条条</a:t>
            </a:r>
            <a:r>
              <a:rPr lang="en-US" altLang="zh-CN"/>
              <a:t>SQL</a:t>
            </a:r>
            <a:r>
              <a:rPr lang="zh-CN" altLang="zh-CN"/>
              <a:t>语句或者是表内实际数据组成。</a:t>
            </a:r>
            <a:endParaRPr lang="en-US" altLang="zh-CN"/>
          </a:p>
          <a:p>
            <a:pPr marL="803275" indent="-263525" algn="just">
              <a:lnSpc>
                <a:spcPct val="150000"/>
              </a:lnSpc>
              <a:buFont typeface="Arial" panose="020B0604020202020204" pitchFamily="34" charset="0"/>
              <a:buChar char="•"/>
            </a:pPr>
            <a:r>
              <a:rPr lang="zh-CN" altLang="en-US"/>
              <a:t>其</a:t>
            </a:r>
            <a:r>
              <a:rPr lang="zh-CN" altLang="en-US" b="1">
                <a:solidFill>
                  <a:srgbClr val="0069B8"/>
                </a:solidFill>
              </a:rPr>
              <a:t>优点</a:t>
            </a:r>
            <a:r>
              <a:rPr lang="zh-CN" altLang="zh-CN"/>
              <a:t>是可以观察导出文件的内容，一般适用于数据库的升级、迁移等工作；</a:t>
            </a:r>
            <a:endParaRPr lang="en-US" altLang="zh-CN"/>
          </a:p>
          <a:p>
            <a:pPr marL="803275" indent="-263525" algn="just">
              <a:lnSpc>
                <a:spcPct val="150000"/>
              </a:lnSpc>
              <a:buFont typeface="Arial" panose="020B0604020202020204" pitchFamily="34" charset="0"/>
              <a:buChar char="•"/>
            </a:pPr>
            <a:r>
              <a:rPr lang="zh-CN" altLang="en-US"/>
              <a:t>而</a:t>
            </a:r>
            <a:r>
              <a:rPr lang="zh-CN" altLang="zh-CN" b="1">
                <a:solidFill>
                  <a:srgbClr val="0069B8"/>
                </a:solidFill>
              </a:rPr>
              <a:t>缺点</a:t>
            </a:r>
            <a:r>
              <a:rPr lang="zh-CN" altLang="zh-CN"/>
              <a:t>是恢复的时间较长。</a:t>
            </a:r>
            <a:endParaRPr lang="en-US" altLang="zh-CN"/>
          </a:p>
        </p:txBody>
      </p:sp>
      <p:sp>
        <p:nvSpPr>
          <p:cNvPr id="11" name="矩形 10">
            <a:extLst>
              <a:ext uri="{FF2B5EF4-FFF2-40B4-BE49-F238E27FC236}">
                <a16:creationId xmlns:a16="http://schemas.microsoft.com/office/drawing/2014/main" id="{4DE1980C-9C79-4DA1-8F7C-41811A6D46C1}"/>
              </a:ext>
            </a:extLst>
          </p:cNvPr>
          <p:cNvSpPr/>
          <p:nvPr/>
        </p:nvSpPr>
        <p:spPr>
          <a:xfrm>
            <a:off x="911213" y="169054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dirty="0"/>
              <a:t>（</a:t>
            </a:r>
            <a:r>
              <a:rPr lang="en-US" altLang="zh-CN" dirty="0"/>
              <a:t>2</a:t>
            </a:r>
            <a:r>
              <a:rPr lang="zh-CN" altLang="en-US" dirty="0"/>
              <a:t>）</a:t>
            </a:r>
            <a:r>
              <a:rPr lang="zh-CN" altLang="zh-CN" dirty="0"/>
              <a:t>按照备份后文件的内容，热备份又可以分为</a:t>
            </a:r>
            <a:r>
              <a:rPr lang="zh-CN" altLang="zh-CN" b="1" dirty="0">
                <a:solidFill>
                  <a:srgbClr val="0069B8"/>
                </a:solidFill>
              </a:rPr>
              <a:t>逻辑备份</a:t>
            </a:r>
            <a:r>
              <a:rPr lang="zh-CN" altLang="zh-CN" dirty="0"/>
              <a:t>和</a:t>
            </a:r>
            <a:r>
              <a:rPr lang="zh-CN" altLang="zh-CN" b="1" dirty="0">
                <a:solidFill>
                  <a:srgbClr val="0069B8"/>
                </a:solidFill>
              </a:rPr>
              <a:t>裸文件备份</a:t>
            </a:r>
            <a:r>
              <a:rPr lang="zh-CN" altLang="zh-CN" dirty="0"/>
              <a:t>。</a:t>
            </a:r>
            <a:endParaRPr lang="en-US" altLang="zh-CN" dirty="0"/>
          </a:p>
        </p:txBody>
      </p:sp>
      <p:sp>
        <p:nvSpPr>
          <p:cNvPr id="12" name="矩形 11">
            <a:extLst>
              <a:ext uri="{FF2B5EF4-FFF2-40B4-BE49-F238E27FC236}">
                <a16:creationId xmlns:a16="http://schemas.microsoft.com/office/drawing/2014/main" id="{E4B0BA31-7B93-4AE7-99C5-3C1229ACCC80}"/>
              </a:ext>
            </a:extLst>
          </p:cNvPr>
          <p:cNvSpPr/>
          <p:nvPr/>
        </p:nvSpPr>
        <p:spPr>
          <a:xfrm>
            <a:off x="911213" y="3668853"/>
            <a:ext cx="10369571" cy="1289456"/>
          </a:xfrm>
          <a:prstGeom prst="rect">
            <a:avLst/>
          </a:prstGeom>
        </p:spPr>
        <p:txBody>
          <a:bodyPr wrap="square">
            <a:spAutoFit/>
            <a:scene3d>
              <a:camera prst="orthographicFront"/>
              <a:lightRig rig="threePt" dir="t"/>
            </a:scene3d>
            <a:sp3d contourW="12700"/>
          </a:bodyPr>
          <a:lstStyle/>
          <a:p>
            <a:pPr marL="539750" algn="just">
              <a:lnSpc>
                <a:spcPct val="150000"/>
              </a:lnSpc>
            </a:pPr>
            <a:r>
              <a:rPr lang="zh-CN" altLang="zh-CN" b="1"/>
              <a:t>裸文件备份</a:t>
            </a:r>
            <a:r>
              <a:rPr lang="zh-CN" altLang="zh-CN"/>
              <a:t>是指复制数据库的物理文件，既可以在数据库运行中进行复制，也可以在数据库停止运行时直接复制，如使用“</a:t>
            </a:r>
            <a:r>
              <a:rPr lang="en-US" altLang="zh-CN"/>
              <a:t>ibbackup</a:t>
            </a:r>
            <a:r>
              <a:rPr lang="zh-CN" altLang="zh-CN"/>
              <a:t>”“</a:t>
            </a:r>
            <a:r>
              <a:rPr lang="en-US" altLang="zh-CN"/>
              <a:t>xtrabackup</a:t>
            </a:r>
            <a:r>
              <a:rPr lang="zh-CN" altLang="zh-CN"/>
              <a:t>”这类工具的备份属于裸文件备份。这类备份的恢复时间往往比逻辑备份短很多。</a:t>
            </a:r>
          </a:p>
        </p:txBody>
      </p:sp>
    </p:spTree>
    <p:extLst>
      <p:ext uri="{BB962C8B-B14F-4D97-AF65-F5344CB8AC3E}">
        <p14:creationId xmlns:p14="http://schemas.microsoft.com/office/powerpoint/2010/main" val="10302119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30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备份类型</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3" y="2264205"/>
            <a:ext cx="10369571" cy="873957"/>
          </a:xfrm>
          <a:prstGeom prst="rect">
            <a:avLst/>
          </a:prstGeom>
        </p:spPr>
        <p:txBody>
          <a:bodyPr wrap="square">
            <a:spAutoFit/>
            <a:scene3d>
              <a:camera prst="orthographicFront"/>
              <a:lightRig rig="threePt" dir="t"/>
            </a:scene3d>
            <a:sp3d contourW="12700"/>
          </a:bodyPr>
          <a:lstStyle/>
          <a:p>
            <a:pPr marL="539750" algn="just">
              <a:lnSpc>
                <a:spcPct val="150000"/>
              </a:lnSpc>
            </a:pPr>
            <a:r>
              <a:rPr lang="zh-CN" altLang="zh-CN" b="1"/>
              <a:t>完全备份</a:t>
            </a:r>
            <a:r>
              <a:rPr lang="zh-CN" altLang="zh-CN"/>
              <a:t>是指对数据库进行一个完整的备份，即备份整个数据库，如果数据较多会占用较大的时间和空间。部分备份是指备份部分数据库（例如，只备份一个表）。</a:t>
            </a:r>
            <a:endParaRPr lang="en-US" altLang="zh-CN"/>
          </a:p>
        </p:txBody>
      </p:sp>
      <p:sp>
        <p:nvSpPr>
          <p:cNvPr id="11" name="矩形 10">
            <a:extLst>
              <a:ext uri="{FF2B5EF4-FFF2-40B4-BE49-F238E27FC236}">
                <a16:creationId xmlns:a16="http://schemas.microsoft.com/office/drawing/2014/main" id="{4DE1980C-9C79-4DA1-8F7C-41811A6D46C1}"/>
              </a:ext>
            </a:extLst>
          </p:cNvPr>
          <p:cNvSpPr/>
          <p:nvPr/>
        </p:nvSpPr>
        <p:spPr>
          <a:xfrm>
            <a:off x="911213" y="1690551"/>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a:t>（</a:t>
            </a:r>
            <a:r>
              <a:rPr lang="en-US" altLang="zh-CN"/>
              <a:t>3</a:t>
            </a:r>
            <a:r>
              <a:rPr lang="zh-CN" altLang="en-US"/>
              <a:t>）</a:t>
            </a:r>
            <a:r>
              <a:rPr lang="zh-CN" altLang="zh-CN"/>
              <a:t>按照备份数据库的内容来分，备份又可以分为</a:t>
            </a:r>
            <a:r>
              <a:rPr lang="zh-CN" altLang="zh-CN" b="1">
                <a:solidFill>
                  <a:srgbClr val="0069B8"/>
                </a:solidFill>
              </a:rPr>
              <a:t>完全备份</a:t>
            </a:r>
            <a:r>
              <a:rPr lang="zh-CN" altLang="zh-CN"/>
              <a:t>和</a:t>
            </a:r>
            <a:r>
              <a:rPr lang="zh-CN" altLang="zh-CN" b="1">
                <a:solidFill>
                  <a:srgbClr val="0069B8"/>
                </a:solidFill>
              </a:rPr>
              <a:t>部分备份。</a:t>
            </a:r>
            <a:endParaRPr lang="en-US" altLang="zh-CN" b="1">
              <a:solidFill>
                <a:srgbClr val="0069B8"/>
              </a:solidFill>
            </a:endParaRPr>
          </a:p>
        </p:txBody>
      </p:sp>
      <p:sp>
        <p:nvSpPr>
          <p:cNvPr id="12" name="矩形 11">
            <a:extLst>
              <a:ext uri="{FF2B5EF4-FFF2-40B4-BE49-F238E27FC236}">
                <a16:creationId xmlns:a16="http://schemas.microsoft.com/office/drawing/2014/main" id="{E4B0BA31-7B93-4AE7-99C5-3C1229ACCC80}"/>
              </a:ext>
            </a:extLst>
          </p:cNvPr>
          <p:cNvSpPr/>
          <p:nvPr/>
        </p:nvSpPr>
        <p:spPr>
          <a:xfrm>
            <a:off x="911213" y="3253357"/>
            <a:ext cx="10369571" cy="2120452"/>
          </a:xfrm>
          <a:prstGeom prst="rect">
            <a:avLst/>
          </a:prstGeom>
        </p:spPr>
        <p:txBody>
          <a:bodyPr wrap="square">
            <a:spAutoFit/>
            <a:scene3d>
              <a:camera prst="orthographicFront"/>
              <a:lightRig rig="threePt" dir="t"/>
            </a:scene3d>
            <a:sp3d contourW="12700"/>
          </a:bodyPr>
          <a:lstStyle/>
          <a:p>
            <a:pPr marL="539750" algn="just">
              <a:lnSpc>
                <a:spcPct val="150000"/>
              </a:lnSpc>
            </a:pPr>
            <a:r>
              <a:rPr lang="zh-CN" altLang="zh-CN" b="1"/>
              <a:t>部分备份</a:t>
            </a:r>
            <a:r>
              <a:rPr lang="zh-CN" altLang="zh-CN"/>
              <a:t>又可以分为</a:t>
            </a:r>
            <a:r>
              <a:rPr lang="zh-CN" altLang="zh-CN" b="1">
                <a:solidFill>
                  <a:srgbClr val="0069B8"/>
                </a:solidFill>
              </a:rPr>
              <a:t>增量备份</a:t>
            </a:r>
            <a:r>
              <a:rPr lang="zh-CN" altLang="zh-CN"/>
              <a:t>和</a:t>
            </a:r>
            <a:r>
              <a:rPr lang="zh-CN" altLang="zh-CN" b="1">
                <a:solidFill>
                  <a:srgbClr val="0069B8"/>
                </a:solidFill>
              </a:rPr>
              <a:t>差异备份</a:t>
            </a:r>
            <a:r>
              <a:rPr lang="zh-CN" altLang="en-US"/>
              <a:t>。</a:t>
            </a:r>
            <a:endParaRPr lang="en-US" altLang="zh-CN"/>
          </a:p>
          <a:p>
            <a:pPr marL="803275" indent="-263525" algn="just">
              <a:lnSpc>
                <a:spcPct val="150000"/>
              </a:lnSpc>
              <a:buFont typeface="Arial" panose="020B0604020202020204" pitchFamily="34" charset="0"/>
              <a:buChar char="•"/>
            </a:pPr>
            <a:r>
              <a:rPr lang="zh-CN" altLang="zh-CN"/>
              <a:t>增量备份需要使用专业的备份工具，是指在上次完全备份的基础上，对更改的数据进行备份，也就是说每次备份只会备份自上次备份之后到备份时间之内产生的数据；</a:t>
            </a:r>
            <a:endParaRPr lang="en-US" altLang="zh-CN"/>
          </a:p>
          <a:p>
            <a:pPr marL="803275" indent="-263525" algn="just">
              <a:lnSpc>
                <a:spcPct val="150000"/>
              </a:lnSpc>
              <a:buFont typeface="Arial" panose="020B0604020202020204" pitchFamily="34" charset="0"/>
              <a:buChar char="•"/>
            </a:pPr>
            <a:r>
              <a:rPr lang="zh-CN" altLang="zh-CN"/>
              <a:t>差异备份指的是自上一次完全备份以来变化的数据，和增量备份相比，相对浪费空间，但恢复数据比增量备份简单。</a:t>
            </a:r>
          </a:p>
        </p:txBody>
      </p:sp>
      <p:sp>
        <p:nvSpPr>
          <p:cNvPr id="20" name="矩形 19">
            <a:extLst>
              <a:ext uri="{FF2B5EF4-FFF2-40B4-BE49-F238E27FC236}">
                <a16:creationId xmlns:a16="http://schemas.microsoft.com/office/drawing/2014/main" id="{493F17CF-8C2B-46A6-A2D6-E79BBB5667E1}"/>
              </a:ext>
            </a:extLst>
          </p:cNvPr>
          <p:cNvSpPr/>
          <p:nvPr/>
        </p:nvSpPr>
        <p:spPr>
          <a:xfrm>
            <a:off x="911213" y="550055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en-US" altLang="zh-CN"/>
              <a:t>MySQL</a:t>
            </a:r>
            <a:r>
              <a:rPr lang="zh-CN" altLang="zh-CN"/>
              <a:t>中</a:t>
            </a:r>
            <a:r>
              <a:rPr lang="zh-CN" altLang="en-US"/>
              <a:t>选择</a:t>
            </a:r>
            <a:r>
              <a:rPr lang="zh-CN" altLang="zh-CN"/>
              <a:t>不同备份</a:t>
            </a:r>
            <a:r>
              <a:rPr lang="zh-CN" altLang="en-US"/>
              <a:t>方式时</a:t>
            </a:r>
            <a:r>
              <a:rPr lang="zh-CN" altLang="zh-CN"/>
              <a:t>还要</a:t>
            </a:r>
            <a:r>
              <a:rPr lang="zh-CN" altLang="en-US"/>
              <a:t>充分</a:t>
            </a:r>
            <a:r>
              <a:rPr lang="zh-CN" altLang="zh-CN"/>
              <a:t>考虑存储引擎是否支持</a:t>
            </a:r>
            <a:r>
              <a:rPr lang="zh-CN" altLang="en-US"/>
              <a:t>。</a:t>
            </a:r>
            <a:endParaRPr lang="en-US" altLang="zh-CN" b="1">
              <a:solidFill>
                <a:srgbClr val="0069B8"/>
              </a:solidFill>
            </a:endParaRPr>
          </a:p>
        </p:txBody>
      </p:sp>
    </p:spTree>
    <p:extLst>
      <p:ext uri="{BB962C8B-B14F-4D97-AF65-F5344CB8AC3E}">
        <p14:creationId xmlns:p14="http://schemas.microsoft.com/office/powerpoint/2010/main" val="399867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30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par>
                          <p:cTn id="26" fill="hold">
                            <p:stCondLst>
                              <p:cond delay="3500"/>
                            </p:stCondLst>
                            <p:childTnLst>
                              <p:par>
                                <p:cTn id="27" presetID="22"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p:bldP spid="12"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74642"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语句备份</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90516"/>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实现数据库备份的方法有多种，可以使用“</a:t>
            </a:r>
            <a:r>
              <a:rPr lang="en-US" altLang="zh-CN" dirty="0"/>
              <a:t>SELECT…INTO OUTFILE</a:t>
            </a:r>
            <a:r>
              <a:rPr lang="zh-CN" altLang="zh-CN" dirty="0"/>
              <a:t>”语句把表数据导出到一个文本文件中进行备份。其基本的语法格式如下：</a:t>
            </a:r>
            <a:endParaRPr lang="en-US" altLang="zh-CN" dirty="0"/>
          </a:p>
        </p:txBody>
      </p:sp>
      <p:sp>
        <p:nvSpPr>
          <p:cNvPr id="11" name="矩形 10">
            <a:extLst>
              <a:ext uri="{FF2B5EF4-FFF2-40B4-BE49-F238E27FC236}">
                <a16:creationId xmlns:a16="http://schemas.microsoft.com/office/drawing/2014/main" id="{72C812E4-7839-4EF1-9B14-672910775184}"/>
              </a:ext>
            </a:extLst>
          </p:cNvPr>
          <p:cNvSpPr/>
          <p:nvPr/>
        </p:nvSpPr>
        <p:spPr>
          <a:xfrm>
            <a:off x="2407943" y="2755853"/>
            <a:ext cx="7376113" cy="873957"/>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b="1"/>
              <a:t>SELECT [</a:t>
            </a:r>
            <a:r>
              <a:rPr lang="zh-CN" altLang="zh-CN" b="1"/>
              <a:t>列名</a:t>
            </a:r>
            <a:r>
              <a:rPr lang="en-US" altLang="zh-CN" b="1"/>
              <a:t>] FROM table [WHERE </a:t>
            </a:r>
            <a:r>
              <a:rPr lang="zh-CN" altLang="zh-CN" b="1"/>
              <a:t>语句</a:t>
            </a:r>
            <a:r>
              <a:rPr lang="en-US" altLang="zh-CN" b="1"/>
              <a:t>]</a:t>
            </a:r>
            <a:endParaRPr lang="zh-CN" altLang="zh-CN" b="1"/>
          </a:p>
          <a:p>
            <a:pPr>
              <a:lnSpc>
                <a:spcPct val="150000"/>
              </a:lnSpc>
            </a:pPr>
            <a:r>
              <a:rPr lang="en-US" altLang="zh-CN" b="1"/>
              <a:t>INTO OUTFILE '</a:t>
            </a:r>
            <a:r>
              <a:rPr lang="zh-CN" altLang="zh-CN" b="1"/>
              <a:t>目标文件</a:t>
            </a:r>
            <a:r>
              <a:rPr lang="en-US" altLang="zh-CN" b="1"/>
              <a:t>' [OPTION];</a:t>
            </a:r>
            <a:endParaRPr lang="zh-CN" altLang="zh-CN" b="1"/>
          </a:p>
        </p:txBody>
      </p:sp>
      <p:sp>
        <p:nvSpPr>
          <p:cNvPr id="12" name="矩形 11">
            <a:extLst>
              <a:ext uri="{FF2B5EF4-FFF2-40B4-BE49-F238E27FC236}">
                <a16:creationId xmlns:a16="http://schemas.microsoft.com/office/drawing/2014/main" id="{E7CF0C01-E32E-4651-AE7F-4DB24BAF4838}"/>
              </a:ext>
            </a:extLst>
          </p:cNvPr>
          <p:cNvSpPr/>
          <p:nvPr/>
        </p:nvSpPr>
        <p:spPr>
          <a:xfrm>
            <a:off x="911214" y="3747916"/>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dirty="0"/>
              <a:t>“SELECT…INTO OUTFILE” </a:t>
            </a:r>
            <a:r>
              <a:rPr lang="zh-CN" altLang="zh-CN" dirty="0"/>
              <a:t>语句分为两个部分</a:t>
            </a:r>
            <a:r>
              <a:rPr lang="en-US" altLang="zh-CN" dirty="0"/>
              <a:t>:</a:t>
            </a:r>
            <a:r>
              <a:rPr lang="zh-CN" altLang="zh-CN" dirty="0"/>
              <a:t>前半部分是一个普通的</a:t>
            </a:r>
            <a:r>
              <a:rPr lang="en-US" altLang="zh-CN" dirty="0"/>
              <a:t>SELECT</a:t>
            </a:r>
            <a:r>
              <a:rPr lang="zh-CN" altLang="zh-CN" dirty="0"/>
              <a:t>语句，通过这个</a:t>
            </a:r>
            <a:r>
              <a:rPr lang="en-US" altLang="zh-CN" dirty="0"/>
              <a:t>SELECT</a:t>
            </a:r>
            <a:r>
              <a:rPr lang="zh-CN" altLang="zh-CN" dirty="0"/>
              <a:t>语句来查询所需要的数据；后半部分是导出数据操作，其中：</a:t>
            </a:r>
          </a:p>
          <a:p>
            <a:pPr marL="285750" indent="-285750" algn="just">
              <a:lnSpc>
                <a:spcPct val="150000"/>
              </a:lnSpc>
              <a:buFont typeface="Arial" panose="020B0604020202020204" pitchFamily="34" charset="0"/>
              <a:buChar char="•"/>
            </a:pPr>
            <a:r>
              <a:rPr lang="en-US" altLang="zh-CN" dirty="0"/>
              <a:t>“</a:t>
            </a:r>
            <a:r>
              <a:rPr lang="zh-CN" altLang="zh-CN" dirty="0"/>
              <a:t>目标文件</a:t>
            </a:r>
            <a:r>
              <a:rPr lang="en-US" altLang="zh-CN" dirty="0"/>
              <a:t>”</a:t>
            </a:r>
            <a:r>
              <a:rPr lang="zh-CN" altLang="zh-CN" dirty="0"/>
              <a:t>参数指出将查询的记录导出到哪个文件中</a:t>
            </a:r>
            <a:endParaRPr lang="en-US" altLang="zh-CN" dirty="0"/>
          </a:p>
          <a:p>
            <a:pPr marL="285750" indent="-285750" algn="just">
              <a:lnSpc>
                <a:spcPct val="150000"/>
              </a:lnSpc>
              <a:buFont typeface="Arial" panose="020B0604020202020204" pitchFamily="34" charset="0"/>
              <a:buChar char="•"/>
            </a:pPr>
            <a:r>
              <a:rPr lang="en-US" altLang="zh-CN" dirty="0"/>
              <a:t>“OPTION”</a:t>
            </a:r>
            <a:r>
              <a:rPr lang="zh-CN" altLang="zh-CN" dirty="0"/>
              <a:t>参数为可选参数选项</a:t>
            </a:r>
            <a:r>
              <a:rPr lang="en-US" altLang="zh-CN" dirty="0"/>
              <a:t>.</a:t>
            </a:r>
          </a:p>
        </p:txBody>
      </p:sp>
    </p:spTree>
    <p:extLst>
      <p:ext uri="{BB962C8B-B14F-4D97-AF65-F5344CB8AC3E}">
        <p14:creationId xmlns:p14="http://schemas.microsoft.com/office/powerpoint/2010/main" val="2861932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374642"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使用</a:t>
            </a:r>
            <a:r>
              <a:rPr lang="en-US" altLang="zh-CN" sz="2800" b="1">
                <a:solidFill>
                  <a:srgbClr val="228EB0"/>
                </a:solidFill>
                <a:latin typeface="+mn-ea"/>
              </a:rPr>
              <a:t>SQL</a:t>
            </a:r>
            <a:r>
              <a:rPr lang="zh-CN" altLang="en-US" sz="2800" b="1">
                <a:solidFill>
                  <a:srgbClr val="228EB0"/>
                </a:solidFill>
                <a:latin typeface="+mn-ea"/>
              </a:rPr>
              <a:t>语句备份</a:t>
            </a:r>
            <a:endParaRPr lang="en-US" altLang="zh-CN" sz="2800" b="1">
              <a:solidFill>
                <a:srgbClr val="228EB0"/>
              </a:solidFill>
              <a:latin typeface="+mn-ea"/>
            </a:endParaRPr>
          </a:p>
        </p:txBody>
      </p:sp>
      <p:sp>
        <p:nvSpPr>
          <p:cNvPr id="11" name="矩形 10">
            <a:extLst>
              <a:ext uri="{FF2B5EF4-FFF2-40B4-BE49-F238E27FC236}">
                <a16:creationId xmlns:a16="http://schemas.microsoft.com/office/drawing/2014/main" id="{4DE1980C-9C79-4DA1-8F7C-41811A6D46C1}"/>
              </a:ext>
            </a:extLst>
          </p:cNvPr>
          <p:cNvSpPr/>
          <p:nvPr/>
        </p:nvSpPr>
        <p:spPr>
          <a:xfrm>
            <a:off x="911214" y="1368586"/>
            <a:ext cx="10369571" cy="5028941"/>
          </a:xfrm>
          <a:prstGeom prst="rect">
            <a:avLst/>
          </a:prstGeom>
        </p:spPr>
        <p:txBody>
          <a:bodyPr wrap="square">
            <a:spAutoFit/>
            <a:scene3d>
              <a:camera prst="orthographicFront"/>
              <a:lightRig rig="threePt" dir="t"/>
            </a:scene3d>
            <a:sp3d contourW="12700"/>
          </a:bodyPr>
          <a:lstStyle/>
          <a:p>
            <a:pPr lvl="0" algn="just">
              <a:lnSpc>
                <a:spcPct val="150000"/>
              </a:lnSpc>
            </a:pPr>
            <a:r>
              <a:rPr lang="en-US" altLang="zh-CN" dirty="0"/>
              <a:t>“OPTION”</a:t>
            </a:r>
            <a:r>
              <a:rPr lang="zh-CN" altLang="zh-CN" dirty="0"/>
              <a:t>参数</a:t>
            </a:r>
            <a:r>
              <a:rPr lang="zh-CN" altLang="en-US" dirty="0"/>
              <a:t>可选取的值包括：</a:t>
            </a:r>
            <a:endParaRPr lang="en-US" altLang="zh-CN" dirty="0"/>
          </a:p>
          <a:p>
            <a:pPr marL="285750" lvl="0" indent="-285750" algn="just">
              <a:lnSpc>
                <a:spcPct val="150000"/>
              </a:lnSpc>
              <a:buFont typeface="Arial" panose="020B0604020202020204" pitchFamily="34" charset="0"/>
              <a:buChar char="•"/>
            </a:pPr>
            <a:r>
              <a:rPr lang="en-US" altLang="zh-CN" b="1" dirty="0"/>
              <a:t>FIELDS TERMINATED BY '</a:t>
            </a:r>
            <a:r>
              <a:rPr lang="zh-CN" altLang="zh-CN" b="1" dirty="0"/>
              <a:t>字符串</a:t>
            </a:r>
            <a:r>
              <a:rPr lang="en-US" altLang="zh-CN" b="1" dirty="0"/>
              <a:t>'</a:t>
            </a:r>
            <a:r>
              <a:rPr lang="zh-CN" altLang="zh-CN" dirty="0"/>
              <a:t>：设置字符串为字段之间的分隔符，可以为单个或多个字符，默认值是</a:t>
            </a:r>
            <a:r>
              <a:rPr lang="en-US" altLang="zh-CN" dirty="0"/>
              <a:t>“\t”</a:t>
            </a:r>
            <a:r>
              <a:rPr lang="zh-CN" altLang="zh-CN" dirty="0"/>
              <a:t>。</a:t>
            </a:r>
          </a:p>
          <a:p>
            <a:pPr marL="285750" lvl="0" indent="-285750" algn="just">
              <a:lnSpc>
                <a:spcPct val="150000"/>
              </a:lnSpc>
              <a:buFont typeface="Arial" panose="020B0604020202020204" pitchFamily="34" charset="0"/>
              <a:buChar char="•"/>
            </a:pPr>
            <a:r>
              <a:rPr lang="en-US" altLang="zh-CN" b="1" dirty="0"/>
              <a:t>FIELDS ENCLOSED BY '</a:t>
            </a:r>
            <a:r>
              <a:rPr lang="zh-CN" altLang="zh-CN" b="1" dirty="0"/>
              <a:t>字符</a:t>
            </a:r>
            <a:r>
              <a:rPr lang="en-US" altLang="zh-CN" b="1" dirty="0"/>
              <a:t>'</a:t>
            </a:r>
            <a:r>
              <a:rPr lang="zh-CN" altLang="zh-CN" dirty="0"/>
              <a:t>：设置字符来括住字段的值，只能为单个字符，默认情况下不使用任何符号。</a:t>
            </a:r>
          </a:p>
          <a:p>
            <a:pPr marL="285750" lvl="0" indent="-285750" algn="just">
              <a:lnSpc>
                <a:spcPct val="150000"/>
              </a:lnSpc>
              <a:buFont typeface="Arial" panose="020B0604020202020204" pitchFamily="34" charset="0"/>
              <a:buChar char="•"/>
            </a:pPr>
            <a:r>
              <a:rPr lang="en-US" altLang="zh-CN" b="1" dirty="0"/>
              <a:t>FIELDS OPTIONALLY ENCLOSED BY '</a:t>
            </a:r>
            <a:r>
              <a:rPr lang="zh-CN" altLang="zh-CN" b="1" dirty="0"/>
              <a:t>字符</a:t>
            </a:r>
            <a:r>
              <a:rPr lang="en-US" altLang="zh-CN" b="1" dirty="0"/>
              <a:t>'</a:t>
            </a:r>
            <a:r>
              <a:rPr lang="zh-CN" altLang="zh-CN" dirty="0"/>
              <a:t>：设置字符来括住</a:t>
            </a:r>
            <a:r>
              <a:rPr lang="en-US" altLang="zh-CN" dirty="0"/>
              <a:t>CHAR</a:t>
            </a:r>
            <a:r>
              <a:rPr lang="zh-CN" altLang="zh-CN" dirty="0"/>
              <a:t>、</a:t>
            </a:r>
            <a:r>
              <a:rPr lang="en-US" altLang="zh-CN" dirty="0"/>
              <a:t>VARCHAR</a:t>
            </a:r>
            <a:r>
              <a:rPr lang="zh-CN" altLang="zh-CN" dirty="0"/>
              <a:t>和</a:t>
            </a:r>
            <a:r>
              <a:rPr lang="en-US" altLang="zh-CN" dirty="0"/>
              <a:t>TEXT</a:t>
            </a:r>
            <a:r>
              <a:rPr lang="zh-CN" altLang="zh-CN" dirty="0"/>
              <a:t>等字符型字段，默认情况下不使用任何符号。</a:t>
            </a:r>
          </a:p>
          <a:p>
            <a:pPr marL="285750" lvl="0" indent="-285750" algn="just">
              <a:lnSpc>
                <a:spcPct val="150000"/>
              </a:lnSpc>
              <a:buFont typeface="Arial" panose="020B0604020202020204" pitchFamily="34" charset="0"/>
              <a:buChar char="•"/>
            </a:pPr>
            <a:r>
              <a:rPr lang="en-US" altLang="zh-CN" b="1" dirty="0"/>
              <a:t>FIELDS ESCAPED BY '</a:t>
            </a:r>
            <a:r>
              <a:rPr lang="zh-CN" altLang="zh-CN" b="1" dirty="0"/>
              <a:t>字符</a:t>
            </a:r>
            <a:r>
              <a:rPr lang="en-US" altLang="zh-CN" b="1" dirty="0"/>
              <a:t>'</a:t>
            </a:r>
            <a:r>
              <a:rPr lang="zh-CN" altLang="zh-CN" dirty="0"/>
              <a:t>：设置转义字符，只能为单个字符，默认值为</a:t>
            </a:r>
            <a:r>
              <a:rPr lang="en-US" altLang="zh-CN" dirty="0"/>
              <a:t>“\”</a:t>
            </a:r>
            <a:r>
              <a:rPr lang="zh-CN" altLang="zh-CN" dirty="0"/>
              <a:t>。</a:t>
            </a:r>
          </a:p>
          <a:p>
            <a:pPr marL="285750" lvl="0" indent="-285750" algn="just">
              <a:lnSpc>
                <a:spcPct val="150000"/>
              </a:lnSpc>
              <a:buFont typeface="Arial" panose="020B0604020202020204" pitchFamily="34" charset="0"/>
              <a:buChar char="•"/>
            </a:pPr>
            <a:r>
              <a:rPr lang="en-US" altLang="zh-CN" b="1" dirty="0"/>
              <a:t>LINES STARTING BY '</a:t>
            </a:r>
            <a:r>
              <a:rPr lang="zh-CN" altLang="zh-CN" b="1" dirty="0"/>
              <a:t>字符串</a:t>
            </a:r>
            <a:r>
              <a:rPr lang="en-US" altLang="zh-CN" b="1" dirty="0"/>
              <a:t>'</a:t>
            </a:r>
            <a:r>
              <a:rPr lang="zh-CN" altLang="zh-CN" dirty="0"/>
              <a:t>：设置每行数据开头的字符，可以为单个或多个字符，默认情况下不使用任何字符。</a:t>
            </a:r>
          </a:p>
          <a:p>
            <a:pPr marL="285750" lvl="0" indent="-285750" algn="just">
              <a:lnSpc>
                <a:spcPct val="150000"/>
              </a:lnSpc>
              <a:buFont typeface="Arial" panose="020B0604020202020204" pitchFamily="34" charset="0"/>
              <a:buChar char="•"/>
            </a:pPr>
            <a:r>
              <a:rPr lang="en-US" altLang="zh-CN" b="1" dirty="0"/>
              <a:t>LINES TERMINATED BY '</a:t>
            </a:r>
            <a:r>
              <a:rPr lang="zh-CN" altLang="zh-CN" b="1" dirty="0"/>
              <a:t>字符串</a:t>
            </a:r>
            <a:r>
              <a:rPr lang="en-US" altLang="zh-CN" b="1" dirty="0"/>
              <a:t>'</a:t>
            </a:r>
            <a:r>
              <a:rPr lang="zh-CN" altLang="zh-CN" dirty="0"/>
              <a:t>：设置每行数据结尾的字符，可以为单个或多个字符，默认值是</a:t>
            </a:r>
            <a:r>
              <a:rPr lang="en-US" altLang="zh-CN" dirty="0"/>
              <a:t>“\n”</a:t>
            </a:r>
            <a:r>
              <a:rPr lang="zh-CN" altLang="zh-CN" dirty="0"/>
              <a:t>。</a:t>
            </a:r>
          </a:p>
        </p:txBody>
      </p:sp>
    </p:spTree>
    <p:extLst>
      <p:ext uri="{BB962C8B-B14F-4D97-AF65-F5344CB8AC3E}">
        <p14:creationId xmlns:p14="http://schemas.microsoft.com/office/powerpoint/2010/main" val="4054794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4497</TotalTime>
  <Words>4574</Words>
  <Application>Microsoft Office PowerPoint</Application>
  <PresentationFormat>宽屏</PresentationFormat>
  <Paragraphs>317</Paragraphs>
  <Slides>47</Slides>
  <Notes>46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47</vt:i4>
      </vt:variant>
    </vt:vector>
  </HeadingPairs>
  <TitlesOfParts>
    <vt:vector size="54" baseType="lpstr">
      <vt:lpstr>等线</vt:lpstr>
      <vt:lpstr>宋体</vt:lpstr>
      <vt:lpstr>微软雅黑</vt:lpstr>
      <vt:lpstr>Arial</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简洁彩色扁平化</dc:title>
  <dc:creator>第一PPT</dc:creator>
  <cp:keywords>www.1ppt.com</cp:keywords>
  <dc:description>www.1ppt.com</dc:description>
  <cp:lastModifiedBy>Rong</cp:lastModifiedBy>
  <cp:revision>208</cp:revision>
  <dcterms:created xsi:type="dcterms:W3CDTF">2017-07-19T00:44:57Z</dcterms:created>
  <dcterms:modified xsi:type="dcterms:W3CDTF">2022-02-20T07:38:35Z</dcterms:modified>
</cp:coreProperties>
</file>