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431" r:id="rId2"/>
    <p:sldId id="303" r:id="rId3"/>
    <p:sldId id="257" r:id="rId4"/>
    <p:sldId id="406" r:id="rId5"/>
    <p:sldId id="412" r:id="rId6"/>
    <p:sldId id="285" r:id="rId7"/>
    <p:sldId id="408" r:id="rId8"/>
    <p:sldId id="409" r:id="rId9"/>
    <p:sldId id="410" r:id="rId10"/>
    <p:sldId id="411" r:id="rId11"/>
    <p:sldId id="353" r:id="rId12"/>
    <p:sldId id="413" r:id="rId13"/>
    <p:sldId id="414" r:id="rId14"/>
    <p:sldId id="415" r:id="rId15"/>
    <p:sldId id="416" r:id="rId16"/>
    <p:sldId id="417" r:id="rId17"/>
    <p:sldId id="418" r:id="rId18"/>
    <p:sldId id="419" r:id="rId19"/>
    <p:sldId id="358" r:id="rId20"/>
    <p:sldId id="359" r:id="rId21"/>
    <p:sldId id="420" r:id="rId22"/>
    <p:sldId id="421" r:id="rId23"/>
    <p:sldId id="422" r:id="rId24"/>
    <p:sldId id="423" r:id="rId25"/>
    <p:sldId id="424" r:id="rId26"/>
    <p:sldId id="425" r:id="rId27"/>
    <p:sldId id="426" r:id="rId28"/>
    <p:sldId id="427" r:id="rId29"/>
    <p:sldId id="428" r:id="rId30"/>
    <p:sldId id="429" r:id="rId31"/>
    <p:sldId id="432" r:id="rId32"/>
    <p:sldId id="346" r:id="rId33"/>
    <p:sldId id="347" r:id="rId34"/>
    <p:sldId id="430" r:id="rId35"/>
    <p:sldId id="433"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B8"/>
    <a:srgbClr val="228EB0"/>
    <a:srgbClr val="00B6BF"/>
    <a:srgbClr val="FF6372"/>
    <a:srgbClr val="FEB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43" autoAdjust="0"/>
    <p:restoredTop sz="94660"/>
  </p:normalViewPr>
  <p:slideViewPr>
    <p:cSldViewPr snapToGrid="0" showGuides="1">
      <p:cViewPr varScale="1">
        <p:scale>
          <a:sx n="93" d="100"/>
          <a:sy n="93" d="100"/>
        </p:scale>
        <p:origin x="66" y="66"/>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t>2022/2/20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t>‹#›</a:t>
            </a:fld>
            <a:endParaRPr lang="zh-CN" altLang="en-US"/>
          </a:p>
        </p:txBody>
      </p:sp>
    </p:spTree>
    <p:extLst>
      <p:ext uri="{BB962C8B-B14F-4D97-AF65-F5344CB8AC3E}">
        <p14:creationId xmlns:p14="http://schemas.microsoft.com/office/powerpoint/2010/main" val="35520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15038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3192566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a:t>
            </a:fld>
            <a:endParaRPr lang="zh-CN" altLang="en-US"/>
          </a:p>
        </p:txBody>
      </p:sp>
    </p:spTree>
    <p:extLst>
      <p:ext uri="{BB962C8B-B14F-4D97-AF65-F5344CB8AC3E}">
        <p14:creationId xmlns:p14="http://schemas.microsoft.com/office/powerpoint/2010/main" val="1588798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1267638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315258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2690462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25649289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17</a:t>
            </a:fld>
            <a:endParaRPr lang="zh-CN" altLang="en-US"/>
          </a:p>
        </p:txBody>
      </p:sp>
    </p:spTree>
    <p:extLst>
      <p:ext uri="{BB962C8B-B14F-4D97-AF65-F5344CB8AC3E}">
        <p14:creationId xmlns:p14="http://schemas.microsoft.com/office/powerpoint/2010/main" val="4262379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18</a:t>
            </a:fld>
            <a:endParaRPr lang="zh-CN" altLang="en-US"/>
          </a:p>
        </p:txBody>
      </p:sp>
    </p:spTree>
    <p:extLst>
      <p:ext uri="{BB962C8B-B14F-4D97-AF65-F5344CB8AC3E}">
        <p14:creationId xmlns:p14="http://schemas.microsoft.com/office/powerpoint/2010/main" val="3461765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19</a:t>
            </a:fld>
            <a:endParaRPr lang="zh-CN" altLang="en-US"/>
          </a:p>
        </p:txBody>
      </p:sp>
    </p:spTree>
    <p:extLst>
      <p:ext uri="{BB962C8B-B14F-4D97-AF65-F5344CB8AC3E}">
        <p14:creationId xmlns:p14="http://schemas.microsoft.com/office/powerpoint/2010/main" val="19880700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20</a:t>
            </a:fld>
            <a:endParaRPr lang="zh-CN" altLang="en-US"/>
          </a:p>
        </p:txBody>
      </p:sp>
    </p:spTree>
    <p:extLst>
      <p:ext uri="{BB962C8B-B14F-4D97-AF65-F5344CB8AC3E}">
        <p14:creationId xmlns:p14="http://schemas.microsoft.com/office/powerpoint/2010/main" val="2309339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a:t>
            </a:fld>
            <a:endParaRPr lang="zh-CN" altLang="en-US"/>
          </a:p>
        </p:txBody>
      </p:sp>
    </p:spTree>
    <p:extLst>
      <p:ext uri="{BB962C8B-B14F-4D97-AF65-F5344CB8AC3E}">
        <p14:creationId xmlns:p14="http://schemas.microsoft.com/office/powerpoint/2010/main" val="263567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21</a:t>
            </a:fld>
            <a:endParaRPr lang="zh-CN" altLang="en-US"/>
          </a:p>
        </p:txBody>
      </p:sp>
    </p:spTree>
    <p:extLst>
      <p:ext uri="{BB962C8B-B14F-4D97-AF65-F5344CB8AC3E}">
        <p14:creationId xmlns:p14="http://schemas.microsoft.com/office/powerpoint/2010/main" val="1896115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2910208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4046642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24</a:t>
            </a:fld>
            <a:endParaRPr lang="zh-CN" altLang="en-US"/>
          </a:p>
        </p:txBody>
      </p:sp>
    </p:spTree>
    <p:extLst>
      <p:ext uri="{BB962C8B-B14F-4D97-AF65-F5344CB8AC3E}">
        <p14:creationId xmlns:p14="http://schemas.microsoft.com/office/powerpoint/2010/main" val="10225569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25</a:t>
            </a:fld>
            <a:endParaRPr lang="zh-CN" altLang="en-US"/>
          </a:p>
        </p:txBody>
      </p:sp>
    </p:spTree>
    <p:extLst>
      <p:ext uri="{BB962C8B-B14F-4D97-AF65-F5344CB8AC3E}">
        <p14:creationId xmlns:p14="http://schemas.microsoft.com/office/powerpoint/2010/main" val="1527071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26</a:t>
            </a:fld>
            <a:endParaRPr lang="zh-CN" altLang="en-US"/>
          </a:p>
        </p:txBody>
      </p:sp>
    </p:spTree>
    <p:extLst>
      <p:ext uri="{BB962C8B-B14F-4D97-AF65-F5344CB8AC3E}">
        <p14:creationId xmlns:p14="http://schemas.microsoft.com/office/powerpoint/2010/main" val="35805699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27</a:t>
            </a:fld>
            <a:endParaRPr lang="zh-CN" altLang="en-US"/>
          </a:p>
        </p:txBody>
      </p:sp>
    </p:spTree>
    <p:extLst>
      <p:ext uri="{BB962C8B-B14F-4D97-AF65-F5344CB8AC3E}">
        <p14:creationId xmlns:p14="http://schemas.microsoft.com/office/powerpoint/2010/main" val="22979432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28</a:t>
            </a:fld>
            <a:endParaRPr lang="zh-CN" altLang="en-US"/>
          </a:p>
        </p:txBody>
      </p:sp>
    </p:spTree>
    <p:extLst>
      <p:ext uri="{BB962C8B-B14F-4D97-AF65-F5344CB8AC3E}">
        <p14:creationId xmlns:p14="http://schemas.microsoft.com/office/powerpoint/2010/main" val="2900252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29</a:t>
            </a:fld>
            <a:endParaRPr lang="zh-CN" altLang="en-US"/>
          </a:p>
        </p:txBody>
      </p:sp>
    </p:spTree>
    <p:extLst>
      <p:ext uri="{BB962C8B-B14F-4D97-AF65-F5344CB8AC3E}">
        <p14:creationId xmlns:p14="http://schemas.microsoft.com/office/powerpoint/2010/main" val="30927200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30</a:t>
            </a:fld>
            <a:endParaRPr lang="zh-CN" altLang="en-US"/>
          </a:p>
        </p:txBody>
      </p:sp>
    </p:spTree>
    <p:extLst>
      <p:ext uri="{BB962C8B-B14F-4D97-AF65-F5344CB8AC3E}">
        <p14:creationId xmlns:p14="http://schemas.microsoft.com/office/powerpoint/2010/main" val="4090693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22594457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31</a:t>
            </a:fld>
            <a:endParaRPr lang="zh-CN" altLang="en-US"/>
          </a:p>
        </p:txBody>
      </p:sp>
    </p:spTree>
    <p:extLst>
      <p:ext uri="{BB962C8B-B14F-4D97-AF65-F5344CB8AC3E}">
        <p14:creationId xmlns:p14="http://schemas.microsoft.com/office/powerpoint/2010/main" val="12973656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32</a:t>
            </a:fld>
            <a:endParaRPr lang="zh-CN" altLang="en-US"/>
          </a:p>
        </p:txBody>
      </p:sp>
    </p:spTree>
    <p:extLst>
      <p:ext uri="{BB962C8B-B14F-4D97-AF65-F5344CB8AC3E}">
        <p14:creationId xmlns:p14="http://schemas.microsoft.com/office/powerpoint/2010/main" val="22971557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33</a:t>
            </a:fld>
            <a:endParaRPr lang="zh-CN" altLang="en-US"/>
          </a:p>
        </p:txBody>
      </p:sp>
    </p:spTree>
    <p:extLst>
      <p:ext uri="{BB962C8B-B14F-4D97-AF65-F5344CB8AC3E}">
        <p14:creationId xmlns:p14="http://schemas.microsoft.com/office/powerpoint/2010/main" val="37109468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34</a:t>
            </a:fld>
            <a:endParaRPr lang="zh-CN" altLang="en-US"/>
          </a:p>
        </p:txBody>
      </p:sp>
    </p:spTree>
    <p:extLst>
      <p:ext uri="{BB962C8B-B14F-4D97-AF65-F5344CB8AC3E}">
        <p14:creationId xmlns:p14="http://schemas.microsoft.com/office/powerpoint/2010/main" val="24384215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35</a:t>
            </a:fld>
            <a:endParaRPr lang="zh-CN" altLang="en-US"/>
          </a:p>
        </p:txBody>
      </p:sp>
    </p:spTree>
    <p:extLst>
      <p:ext uri="{BB962C8B-B14F-4D97-AF65-F5344CB8AC3E}">
        <p14:creationId xmlns:p14="http://schemas.microsoft.com/office/powerpoint/2010/main" val="638692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3980301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a:t>
            </a:fld>
            <a:endParaRPr lang="zh-CN" altLang="en-US"/>
          </a:p>
        </p:txBody>
      </p:sp>
    </p:spTree>
    <p:extLst>
      <p:ext uri="{BB962C8B-B14F-4D97-AF65-F5344CB8AC3E}">
        <p14:creationId xmlns:p14="http://schemas.microsoft.com/office/powerpoint/2010/main" val="2283287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a:t>
            </a:fld>
            <a:endParaRPr lang="zh-CN" altLang="en-US"/>
          </a:p>
        </p:txBody>
      </p:sp>
    </p:spTree>
    <p:extLst>
      <p:ext uri="{BB962C8B-B14F-4D97-AF65-F5344CB8AC3E}">
        <p14:creationId xmlns:p14="http://schemas.microsoft.com/office/powerpoint/2010/main" val="1746226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a:t>
            </a:fld>
            <a:endParaRPr lang="zh-CN" altLang="en-US"/>
          </a:p>
        </p:txBody>
      </p:sp>
    </p:spTree>
    <p:extLst>
      <p:ext uri="{BB962C8B-B14F-4D97-AF65-F5344CB8AC3E}">
        <p14:creationId xmlns:p14="http://schemas.microsoft.com/office/powerpoint/2010/main" val="3315543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a:t>
            </a:fld>
            <a:endParaRPr lang="zh-CN" altLang="en-US"/>
          </a:p>
        </p:txBody>
      </p:sp>
    </p:spTree>
    <p:extLst>
      <p:ext uri="{BB962C8B-B14F-4D97-AF65-F5344CB8AC3E}">
        <p14:creationId xmlns:p14="http://schemas.microsoft.com/office/powerpoint/2010/main" val="200052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451288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3023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347907351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1665706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674041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883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6745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796167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837015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37491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225540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81288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65210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BEBA8EAE-BF5A-486C-A8C5-ECC9F3942E4B}">
                <a14:imgProps xmlns:a14="http://schemas.microsoft.com/office/drawing/2010/main">
                  <a14:imgLayer r:embed="rId15">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720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2199" y="1187086"/>
            <a:ext cx="667658" cy="6676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p:cNvSpPr/>
          <p:nvPr/>
        </p:nvSpPr>
        <p:spPr>
          <a:xfrm>
            <a:off x="4378776" y="1273074"/>
            <a:ext cx="1625600" cy="1625600"/>
          </a:xfrm>
          <a:prstGeom prst="rect">
            <a:avLst/>
          </a:prstGeom>
          <a:solidFill>
            <a:srgbClr val="00B6BF"/>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文本框 11"/>
          <p:cNvSpPr txBox="1"/>
          <p:nvPr/>
        </p:nvSpPr>
        <p:spPr>
          <a:xfrm>
            <a:off x="5827095" y="3829714"/>
            <a:ext cx="4943982" cy="707886"/>
          </a:xfrm>
          <a:prstGeom prst="rect">
            <a:avLst/>
          </a:prstGeom>
          <a:noFill/>
        </p:spPr>
        <p:txBody>
          <a:bodyPr wrap="none" rtlCol="0">
            <a:spAutoFit/>
            <a:scene3d>
              <a:camera prst="orthographicFront"/>
              <a:lightRig rig="threePt" dir="t"/>
            </a:scene3d>
            <a:sp3d contourW="12700"/>
          </a:bodyPr>
          <a:lstStyle/>
          <a:p>
            <a:pPr>
              <a:defRPr/>
            </a:pPr>
            <a:r>
              <a:rPr lang="zh-CN" altLang="en-US" sz="4000" b="1" dirty="0">
                <a:solidFill>
                  <a:srgbClr val="228EB0"/>
                </a:solidFill>
              </a:rPr>
              <a:t>第七</a:t>
            </a:r>
            <a:r>
              <a:rPr lang="zh-CN" altLang="en-US" sz="4000" b="1" dirty="0" smtClean="0">
                <a:solidFill>
                  <a:srgbClr val="228EB0"/>
                </a:solidFill>
              </a:rPr>
              <a:t>章 多</a:t>
            </a:r>
            <a:r>
              <a:rPr lang="zh-CN" altLang="en-US" sz="4000" b="1" dirty="0">
                <a:solidFill>
                  <a:srgbClr val="228EB0"/>
                </a:solidFill>
              </a:rPr>
              <a:t>表数据查询</a:t>
            </a:r>
            <a:endParaRPr lang="zh-CN" altLang="en-US" sz="4000" b="1" dirty="0">
              <a:solidFill>
                <a:srgbClr val="228EB0"/>
              </a:solidFill>
              <a:latin typeface="Arial"/>
              <a:ea typeface="微软雅黑"/>
            </a:endParaRPr>
          </a:p>
        </p:txBody>
      </p:sp>
      <p:sp>
        <p:nvSpPr>
          <p:cNvPr id="13" name="文本框 12"/>
          <p:cNvSpPr txBox="1"/>
          <p:nvPr/>
        </p:nvSpPr>
        <p:spPr>
          <a:xfrm>
            <a:off x="5827095" y="3054694"/>
            <a:ext cx="4932761"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dirty="0">
                <a:solidFill>
                  <a:prstClr val="black"/>
                </a:solidFill>
                <a:latin typeface="+mn-ea"/>
              </a:rPr>
              <a:t>MySQL</a:t>
            </a:r>
            <a:r>
              <a:rPr lang="zh-CN" altLang="zh-CN" sz="3200" dirty="0">
                <a:solidFill>
                  <a:prstClr val="black"/>
                </a:solidFill>
                <a:latin typeface="+mn-ea"/>
              </a:rPr>
              <a:t>数据库原理与应用</a:t>
            </a:r>
            <a:endParaRPr lang="zh-CN" altLang="en-US" sz="3200" dirty="0">
              <a:solidFill>
                <a:prstClr val="black"/>
              </a:solidFill>
              <a:latin typeface="+mn-ea"/>
            </a:endParaRPr>
          </a:p>
        </p:txBody>
      </p:sp>
      <p:cxnSp>
        <p:nvCxnSpPr>
          <p:cNvPr id="15" name="直接连接符 14"/>
          <p:cNvCxnSpPr/>
          <p:nvPr/>
        </p:nvCxnSpPr>
        <p:spPr>
          <a:xfrm>
            <a:off x="5939067" y="4750431"/>
            <a:ext cx="18624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2028" y="4556787"/>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30" name="Picture 6" descr="https://gimg2.baidu.com/image_search/src=http%3A%2F%2Foss.aliyuncs.com%2Fphotogallery%2Fphoto%2F1915825285163630%2F16354%2F63c5b093-7bee-4175-b117-b7a005f4c720.png&amp;refer=http%3A%2F%2Foss.aliyuncs.com&amp;app=2002&amp;size=f9999,10000&amp;q=a80&amp;n=0&amp;g=0n&amp;fmt=jpeg?sec=1643855990&amp;t=d3ad24822c4d827c6f223d181ffe0fc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130" y="1591483"/>
            <a:ext cx="3696863" cy="337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1829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50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500" fill="hold"/>
                                        <p:tgtEl>
                                          <p:spTgt spid="1030"/>
                                        </p:tgtEl>
                                        <p:attrNameLst>
                                          <p:attrName>ppt_w</p:attrName>
                                        </p:attrNameLst>
                                      </p:cBhvr>
                                      <p:tavLst>
                                        <p:tav tm="0">
                                          <p:val>
                                            <p:fltVal val="0"/>
                                          </p:val>
                                        </p:tav>
                                        <p:tav tm="100000">
                                          <p:val>
                                            <p:strVal val="#ppt_w"/>
                                          </p:val>
                                        </p:tav>
                                      </p:tavLst>
                                    </p:anim>
                                    <p:anim calcmode="lin" valueType="num">
                                      <p:cBhvr>
                                        <p:cTn id="23" dur="500" fill="hold"/>
                                        <p:tgtEl>
                                          <p:spTgt spid="1030"/>
                                        </p:tgtEl>
                                        <p:attrNameLst>
                                          <p:attrName>ppt_h</p:attrName>
                                        </p:attrNameLst>
                                      </p:cBhvr>
                                      <p:tavLst>
                                        <p:tav tm="0">
                                          <p:val>
                                            <p:fltVal val="0"/>
                                          </p:val>
                                        </p:tav>
                                        <p:tav tm="100000">
                                          <p:val>
                                            <p:strVal val="#ppt_h"/>
                                          </p:val>
                                        </p:tav>
                                      </p:tavLst>
                                    </p:anim>
                                    <p:animEffect transition="in" filter="fade">
                                      <p:cBhvr>
                                        <p:cTn id="24" dur="500"/>
                                        <p:tgtEl>
                                          <p:spTgt spid="103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1" y="1674068"/>
            <a:ext cx="10056809" cy="175432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如果在一个连接查询中，涉及的两个表是同一个表，这种查询称为自连接查询</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自</a:t>
            </a:r>
            <a:r>
              <a:rPr lang="zh-CN" altLang="zh-CN" dirty="0"/>
              <a:t>连接是一种特殊的内连接，它是指相互连接的表在物理上为同一个表，但逻辑上分为两个表。</a:t>
            </a:r>
          </a:p>
          <a:p>
            <a:pPr algn="just">
              <a:lnSpc>
                <a:spcPct val="150000"/>
              </a:lnSpc>
            </a:pPr>
            <a:r>
              <a:rPr lang="zh-CN" altLang="zh-CN" b="1" dirty="0"/>
              <a:t>【实例</a:t>
            </a:r>
            <a:r>
              <a:rPr lang="en-US" altLang="zh-CN" b="1" dirty="0"/>
              <a:t>7-2</a:t>
            </a:r>
            <a:r>
              <a:rPr lang="zh-CN" altLang="zh-CN" b="1" dirty="0"/>
              <a:t>】：</a:t>
            </a:r>
            <a:r>
              <a:rPr lang="zh-CN" altLang="zh-CN" dirty="0"/>
              <a:t>在数据库“</a:t>
            </a:r>
            <a:r>
              <a:rPr lang="en-US" altLang="zh-CN" dirty="0" err="1"/>
              <a:t>EduSys</a:t>
            </a:r>
            <a:r>
              <a:rPr lang="zh-CN" altLang="zh-CN" dirty="0"/>
              <a:t>”中，查询“张阳”所在班级的所有学生信息，输出结果包括学生学号、姓名、班级号。输入的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39102"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a:solidFill>
                  <a:srgbClr val="228EB0"/>
                </a:solidFill>
                <a:latin typeface="+mn-ea"/>
              </a:rPr>
              <a:t>1 </a:t>
            </a:r>
            <a:r>
              <a:rPr lang="zh-CN" altLang="en-US" sz="2800" b="1" dirty="0">
                <a:solidFill>
                  <a:srgbClr val="228EB0"/>
                </a:solidFill>
                <a:latin typeface="+mn-ea"/>
              </a:rPr>
              <a:t>内连接查询</a:t>
            </a:r>
          </a:p>
        </p:txBody>
      </p:sp>
      <p:sp>
        <p:nvSpPr>
          <p:cNvPr id="12" name="矩形 11"/>
          <p:cNvSpPr/>
          <p:nvPr/>
        </p:nvSpPr>
        <p:spPr>
          <a:xfrm>
            <a:off x="2694839" y="3567600"/>
            <a:ext cx="6799890" cy="170585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S1.Sno,S1.Sname,S1.Classno</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AS S1 INNER JOIN Student AS S2</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ON S1.Classno=S2.Classno</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S2.Sname=‘</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张阳</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05298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3416320"/>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dirty="0"/>
              <a:t>内连接</a:t>
            </a:r>
            <a:r>
              <a:rPr lang="zh-CN" altLang="zh-CN" dirty="0"/>
              <a:t>是在交叉连接的结果集上返回满足条件的记录，即返回结果只包含符合查询条件和连接条件的数据，然而有时还需要包含没有关联的数据，此时就需要用到外连接查询（</a:t>
            </a:r>
            <a:r>
              <a:rPr lang="en-US" altLang="zh-CN" dirty="0"/>
              <a:t>OUTER JOIN</a:t>
            </a:r>
            <a:r>
              <a:rPr lang="zh-CN" altLang="zh-CN" dirty="0"/>
              <a:t>）</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外</a:t>
            </a:r>
            <a:r>
              <a:rPr lang="zh-CN" altLang="zh-CN" dirty="0"/>
              <a:t>连接先将连接的表分为基表和参考表，再以基表为依据返回满足和不满足条件的记录</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外</a:t>
            </a:r>
            <a:r>
              <a:rPr lang="zh-CN" altLang="zh-CN" dirty="0"/>
              <a:t>连接更加注重两张表之间的关系，按照连接条件连接表时的顺序，连接条件中关键字左边的表称为左表，关键字右边的表称为右表</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en-US" dirty="0"/>
              <a:t>外</a:t>
            </a:r>
            <a:r>
              <a:rPr lang="zh-CN" altLang="en-US" dirty="0" smtClean="0"/>
              <a:t>连接查询结果</a:t>
            </a:r>
            <a:r>
              <a:rPr lang="zh-CN" altLang="zh-CN" dirty="0" smtClean="0"/>
              <a:t>除</a:t>
            </a:r>
            <a:r>
              <a:rPr lang="zh-CN" altLang="zh-CN" dirty="0"/>
              <a:t>包括内连接条件的数据外</a:t>
            </a:r>
            <a:r>
              <a:rPr lang="zh-CN" altLang="zh-CN" dirty="0" smtClean="0"/>
              <a:t>，还</a:t>
            </a:r>
            <a:r>
              <a:rPr lang="zh-CN" altLang="zh-CN" dirty="0"/>
              <a:t>可能包括左表、右表或左右两个表中的所有数据，因此可将外连接查询分为左外连接查询、右外连接查询、全外连接查询。</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2 </a:t>
            </a:r>
            <a:r>
              <a:rPr lang="zh-CN" altLang="en-US" sz="2800" b="1" dirty="0" smtClean="0">
                <a:solidFill>
                  <a:srgbClr val="228EB0"/>
                </a:solidFill>
                <a:latin typeface="+mn-ea"/>
              </a:rPr>
              <a:t>外连接查询</a:t>
            </a:r>
            <a:endParaRPr lang="zh-CN" altLang="zh-CN" sz="2800" b="1" dirty="0">
              <a:solidFill>
                <a:srgbClr val="228EB0"/>
              </a:solidFill>
              <a:latin typeface="+mn-ea"/>
            </a:endParaRPr>
          </a:p>
        </p:txBody>
      </p:sp>
    </p:spTree>
    <p:extLst>
      <p:ext uri="{BB962C8B-B14F-4D97-AF65-F5344CB8AC3E}">
        <p14:creationId xmlns:p14="http://schemas.microsoft.com/office/powerpoint/2010/main" val="26996589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）左外连接</a:t>
            </a:r>
            <a:endParaRPr lang="zh-CN" altLang="zh-CN" dirty="0"/>
          </a:p>
          <a:p>
            <a:pPr algn="just">
              <a:lnSpc>
                <a:spcPct val="150000"/>
              </a:lnSpc>
            </a:pPr>
            <a:r>
              <a:rPr lang="zh-CN" altLang="zh-CN" dirty="0"/>
              <a:t>左外连接（</a:t>
            </a:r>
            <a:r>
              <a:rPr lang="en-US" altLang="zh-CN" dirty="0"/>
              <a:t>LEFT OUTER JOIN</a:t>
            </a:r>
            <a:r>
              <a:rPr lang="zh-CN" altLang="zh-CN" dirty="0"/>
              <a:t>）又称为左连接，在</a:t>
            </a:r>
            <a:r>
              <a:rPr lang="en-US" altLang="zh-CN" dirty="0"/>
              <a:t>FROM</a:t>
            </a:r>
            <a:r>
              <a:rPr lang="zh-CN" altLang="zh-CN" dirty="0"/>
              <a:t>子句中使用关键字</a:t>
            </a:r>
            <a:r>
              <a:rPr lang="en-US" altLang="zh-CN" dirty="0"/>
              <a:t>LEFT OUTER JOIN</a:t>
            </a:r>
            <a:r>
              <a:rPr lang="zh-CN" altLang="zh-CN" dirty="0"/>
              <a:t>或者</a:t>
            </a:r>
            <a:r>
              <a:rPr lang="en-US" altLang="zh-CN" dirty="0"/>
              <a:t> LEFT JOIN</a:t>
            </a:r>
            <a:r>
              <a:rPr lang="zh-CN" altLang="zh-CN" dirty="0"/>
              <a:t>，用于接收该关键字左表（基表）的所有行，并用这些行与该关键字右表（参考表）中的行进行匹配，即匹配左表中的每一行及右表中符合条件的行。语法格式如下：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2 </a:t>
            </a:r>
            <a:r>
              <a:rPr lang="zh-CN" altLang="en-US" sz="2800" b="1" dirty="0" smtClean="0">
                <a:solidFill>
                  <a:srgbClr val="228EB0"/>
                </a:solidFill>
                <a:latin typeface="+mn-ea"/>
              </a:rPr>
              <a:t>外连接查询</a:t>
            </a:r>
            <a:endParaRPr lang="zh-CN" altLang="zh-CN" sz="2800" b="1" dirty="0">
              <a:solidFill>
                <a:srgbClr val="228EB0"/>
              </a:solidFill>
              <a:latin typeface="+mn-ea"/>
            </a:endParaRPr>
          </a:p>
        </p:txBody>
      </p:sp>
      <p:sp>
        <p:nvSpPr>
          <p:cNvPr id="10" name="矩形 9"/>
          <p:cNvSpPr/>
          <p:nvPr/>
        </p:nvSpPr>
        <p:spPr>
          <a:xfrm>
            <a:off x="2557053" y="3496517"/>
            <a:ext cx="6436634" cy="1264530"/>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SELECT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FROM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1&gt;LEFT OUTER JOIN&lt;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[ON</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子句</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3EB1709-6D20-4440-8800-976CC5E9712E}"/>
              </a:ext>
            </a:extLst>
          </p:cNvPr>
          <p:cNvSpPr/>
          <p:nvPr/>
        </p:nvSpPr>
        <p:spPr>
          <a:xfrm>
            <a:off x="1291772" y="4990525"/>
            <a:ext cx="9597238"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在左外连接的结果集中，除了匹配的行之外，还包括左表中有但在右表中不匹配的行，对于这样的行，从右表中选择的列的值被设置为</a:t>
            </a:r>
            <a:r>
              <a:rPr lang="en-US" altLang="zh-CN" dirty="0"/>
              <a:t>NULL</a:t>
            </a:r>
            <a:r>
              <a:rPr lang="zh-CN" altLang="zh-CN" dirty="0"/>
              <a:t>，即左外连接的结果集中的</a:t>
            </a:r>
            <a:r>
              <a:rPr lang="en-US" altLang="zh-CN" dirty="0"/>
              <a:t>NULL</a:t>
            </a:r>
            <a:r>
              <a:rPr lang="zh-CN" altLang="zh-CN" dirty="0"/>
              <a:t>值表示右表中没有找到与左表相符的记录</a:t>
            </a:r>
            <a:r>
              <a:rPr lang="zh-CN" altLang="zh-CN" dirty="0" smtClean="0"/>
              <a:t>。</a:t>
            </a:r>
            <a:endParaRPr lang="zh-CN" altLang="zh-CN" dirty="0"/>
          </a:p>
        </p:txBody>
      </p:sp>
    </p:spTree>
    <p:extLst>
      <p:ext uri="{BB962C8B-B14F-4D97-AF65-F5344CB8AC3E}">
        <p14:creationId xmlns:p14="http://schemas.microsoft.com/office/powerpoint/2010/main" val="1213673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7-3</a:t>
            </a:r>
            <a:r>
              <a:rPr lang="zh-CN" altLang="zh-CN" b="1" dirty="0"/>
              <a:t>】：</a:t>
            </a:r>
            <a:r>
              <a:rPr lang="zh-CN" altLang="zh-CN" dirty="0"/>
              <a:t>在数据库“</a:t>
            </a:r>
            <a:r>
              <a:rPr lang="en-US" altLang="zh-CN" dirty="0" err="1"/>
              <a:t>EduSys</a:t>
            </a:r>
            <a:r>
              <a:rPr lang="zh-CN" altLang="zh-CN" dirty="0"/>
              <a:t>”中，查询每位同学所在班级信息，包括还没有分配班级的学生，输出结果有学生学号、姓名、班级号和班级名。输入的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2 </a:t>
            </a:r>
            <a:r>
              <a:rPr lang="zh-CN" altLang="en-US" sz="2800" b="1" dirty="0" smtClean="0">
                <a:solidFill>
                  <a:srgbClr val="228EB0"/>
                </a:solidFill>
                <a:latin typeface="+mn-ea"/>
              </a:rPr>
              <a:t>外连接查询</a:t>
            </a:r>
            <a:endParaRPr lang="zh-CN" altLang="zh-CN" sz="2800" b="1" dirty="0">
              <a:solidFill>
                <a:srgbClr val="228EB0"/>
              </a:solidFill>
              <a:latin typeface="+mn-ea"/>
            </a:endParaRPr>
          </a:p>
        </p:txBody>
      </p:sp>
      <p:sp>
        <p:nvSpPr>
          <p:cNvPr id="12" name="矩形 11"/>
          <p:cNvSpPr/>
          <p:nvPr/>
        </p:nvSpPr>
        <p:spPr>
          <a:xfrm>
            <a:off x="2569579" y="2622177"/>
            <a:ext cx="6662103" cy="137166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S.Sno,S.Sname,S.Classno,C.Classname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AS S LEFT OUTER JOIN Class AS C</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ON S.Classno=C.Classno;</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595735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175432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）右外连接</a:t>
            </a:r>
            <a:endParaRPr lang="zh-CN" altLang="zh-CN" dirty="0"/>
          </a:p>
          <a:p>
            <a:pPr algn="just">
              <a:lnSpc>
                <a:spcPct val="150000"/>
              </a:lnSpc>
            </a:pPr>
            <a:r>
              <a:rPr lang="zh-CN" altLang="zh-CN" dirty="0"/>
              <a:t>右外连接（</a:t>
            </a:r>
            <a:r>
              <a:rPr lang="en-US" altLang="zh-CN" dirty="0"/>
              <a:t>RIGHT OUTER JOIN</a:t>
            </a:r>
            <a:r>
              <a:rPr lang="zh-CN" altLang="zh-CN" dirty="0"/>
              <a:t>）又称为右连接，在</a:t>
            </a:r>
            <a:r>
              <a:rPr lang="en-US" altLang="zh-CN" dirty="0"/>
              <a:t>FROM</a:t>
            </a:r>
            <a:r>
              <a:rPr lang="zh-CN" altLang="zh-CN" dirty="0"/>
              <a:t>子句中使用</a:t>
            </a:r>
            <a:r>
              <a:rPr lang="en-US" altLang="zh-CN" dirty="0"/>
              <a:t>RIGHT OUTER JOIN</a:t>
            </a:r>
            <a:r>
              <a:rPr lang="zh-CN" altLang="zh-CN" dirty="0"/>
              <a:t>或者</a:t>
            </a:r>
            <a:r>
              <a:rPr lang="en-US" altLang="zh-CN" dirty="0"/>
              <a:t>RIGHT JOIN</a:t>
            </a:r>
            <a:r>
              <a:rPr lang="zh-CN" altLang="zh-CN" dirty="0" smtClean="0"/>
              <a:t>。右</a:t>
            </a:r>
            <a:r>
              <a:rPr lang="zh-CN" altLang="zh-CN" dirty="0"/>
              <a:t>外连接以右表为基表</a:t>
            </a:r>
            <a:r>
              <a:rPr lang="zh-CN" altLang="zh-CN" dirty="0" smtClean="0"/>
              <a:t>，结果集中除了</a:t>
            </a:r>
            <a:r>
              <a:rPr lang="zh-CN" altLang="zh-CN" dirty="0"/>
              <a:t>匹配的行外，还包括右表中有但在左表中不匹配的行，对于这样的行，从左表中选择的值被设置为</a:t>
            </a:r>
            <a:r>
              <a:rPr lang="en-US" altLang="zh-CN" dirty="0"/>
              <a:t>NULL</a:t>
            </a:r>
            <a:r>
              <a:rPr lang="zh-CN" altLang="zh-CN" dirty="0"/>
              <a:t>。语法格式如下：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2 </a:t>
            </a:r>
            <a:r>
              <a:rPr lang="zh-CN" altLang="en-US" sz="2800" b="1" dirty="0" smtClean="0">
                <a:solidFill>
                  <a:srgbClr val="228EB0"/>
                </a:solidFill>
                <a:latin typeface="+mn-ea"/>
              </a:rPr>
              <a:t>外连接查询</a:t>
            </a:r>
            <a:endParaRPr lang="zh-CN" altLang="zh-CN" sz="2800" b="1" dirty="0">
              <a:solidFill>
                <a:srgbClr val="228EB0"/>
              </a:solidFill>
              <a:latin typeface="+mn-ea"/>
            </a:endParaRPr>
          </a:p>
        </p:txBody>
      </p:sp>
      <p:sp>
        <p:nvSpPr>
          <p:cNvPr id="12" name="矩形 11"/>
          <p:cNvSpPr/>
          <p:nvPr/>
        </p:nvSpPr>
        <p:spPr>
          <a:xfrm>
            <a:off x="2744944" y="3432730"/>
            <a:ext cx="6599472" cy="125200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SELECT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FROM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1&gt;RIGHT OUTER JOIN&lt;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ON</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子句</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144225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7-4</a:t>
            </a:r>
            <a:r>
              <a:rPr lang="zh-CN" altLang="zh-CN" b="1" dirty="0"/>
              <a:t>】：</a:t>
            </a:r>
            <a:r>
              <a:rPr lang="zh-CN" altLang="zh-CN" dirty="0"/>
              <a:t>在数据库“</a:t>
            </a:r>
            <a:r>
              <a:rPr lang="en-US" altLang="zh-CN" dirty="0" err="1"/>
              <a:t>EduSys</a:t>
            </a:r>
            <a:r>
              <a:rPr lang="zh-CN" altLang="zh-CN" dirty="0"/>
              <a:t>”中，查询每位同学所在班级信息，包括还没有分配学生的班级，输出结果有学生学号、姓名、班级号和班级名。输入的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2 </a:t>
            </a:r>
            <a:r>
              <a:rPr lang="zh-CN" altLang="en-US" sz="2800" b="1" dirty="0" smtClean="0">
                <a:solidFill>
                  <a:srgbClr val="228EB0"/>
                </a:solidFill>
                <a:latin typeface="+mn-ea"/>
              </a:rPr>
              <a:t>外连接查询</a:t>
            </a:r>
            <a:endParaRPr lang="zh-CN" altLang="zh-CN" sz="2800" b="1" dirty="0">
              <a:solidFill>
                <a:srgbClr val="228EB0"/>
              </a:solidFill>
              <a:latin typeface="+mn-ea"/>
            </a:endParaRPr>
          </a:p>
        </p:txBody>
      </p:sp>
      <p:sp>
        <p:nvSpPr>
          <p:cNvPr id="10" name="矩形 9"/>
          <p:cNvSpPr/>
          <p:nvPr/>
        </p:nvSpPr>
        <p:spPr>
          <a:xfrm>
            <a:off x="2431793" y="2665520"/>
            <a:ext cx="7075462" cy="136786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S.Sno,S.Sname,S.Classno,C.Classname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AS S RIGHT OUTER JOIN Class AS C</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ON S.Classno=C.Classno;</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728695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2585323"/>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全外连接（</a:t>
            </a:r>
            <a:r>
              <a:rPr lang="en-US" altLang="zh-CN" dirty="0"/>
              <a:t>UNION/UNION ALL</a:t>
            </a:r>
            <a:r>
              <a:rPr lang="zh-CN" altLang="zh-CN" dirty="0"/>
              <a:t>）查询的特点是左、右两端表中的</a:t>
            </a:r>
            <a:r>
              <a:rPr lang="en-US" altLang="zh-CN" dirty="0"/>
              <a:t>元组</a:t>
            </a:r>
            <a:r>
              <a:rPr lang="zh-CN" altLang="zh-CN" dirty="0"/>
              <a:t>都输出，如果没能找到匹配的元组，就使用</a:t>
            </a:r>
            <a:r>
              <a:rPr lang="en-US" altLang="zh-CN" dirty="0"/>
              <a:t>NULL</a:t>
            </a:r>
            <a:r>
              <a:rPr lang="zh-CN" altLang="zh-CN" dirty="0"/>
              <a:t>来代替</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全</a:t>
            </a:r>
            <a:r>
              <a:rPr lang="en-US" altLang="zh-CN" dirty="0"/>
              <a:t>外连接</a:t>
            </a:r>
            <a:r>
              <a:rPr lang="zh-CN" altLang="zh-CN" dirty="0"/>
              <a:t>查询中所有表中的元组信息都得到了保留。</a:t>
            </a:r>
          </a:p>
          <a:p>
            <a:pPr marL="285750" indent="-285750" algn="just">
              <a:lnSpc>
                <a:spcPct val="150000"/>
              </a:lnSpc>
              <a:buFont typeface="Arial" panose="020B0604020202020204" pitchFamily="34" charset="0"/>
              <a:buChar char="•"/>
            </a:pPr>
            <a:r>
              <a:rPr lang="zh-CN" altLang="zh-CN" dirty="0"/>
              <a:t>需要注意的是，</a:t>
            </a:r>
            <a:r>
              <a:rPr lang="en-US" altLang="zh-CN" dirty="0"/>
              <a:t>MySQL</a:t>
            </a:r>
            <a:r>
              <a:rPr lang="zh-CN" altLang="zh-CN" dirty="0"/>
              <a:t>中是没有</a:t>
            </a:r>
            <a:r>
              <a:rPr lang="en-US" altLang="zh-CN" dirty="0"/>
              <a:t>FULL OUTER JOIN</a:t>
            </a:r>
            <a:r>
              <a:rPr lang="zh-CN" altLang="zh-CN" dirty="0"/>
              <a:t>关键字，无法利用它实现全外连接。想要达到全外连接的效果，可以使用</a:t>
            </a:r>
            <a:r>
              <a:rPr lang="en-US" altLang="zh-CN" dirty="0"/>
              <a:t>UNION</a:t>
            </a:r>
            <a:r>
              <a:rPr lang="zh-CN" altLang="zh-CN" dirty="0"/>
              <a:t>或</a:t>
            </a:r>
            <a:r>
              <a:rPr lang="en-US" altLang="zh-CN" dirty="0"/>
              <a:t>UNION ALL</a:t>
            </a:r>
            <a:r>
              <a:rPr lang="zh-CN" altLang="zh-CN" dirty="0"/>
              <a:t>关键字连接左外连接和右外连接。语法格式如下：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3 </a:t>
            </a:r>
            <a:r>
              <a:rPr lang="zh-CN" altLang="en-US" sz="2800" b="1" dirty="0" smtClean="0">
                <a:solidFill>
                  <a:srgbClr val="228EB0"/>
                </a:solidFill>
                <a:latin typeface="+mn-ea"/>
              </a:rPr>
              <a:t>全外连接查询</a:t>
            </a:r>
            <a:endParaRPr lang="zh-CN" altLang="zh-CN" sz="2800" b="1" dirty="0">
              <a:solidFill>
                <a:srgbClr val="228EB0"/>
              </a:solidFill>
              <a:latin typeface="+mn-ea"/>
            </a:endParaRPr>
          </a:p>
        </p:txBody>
      </p:sp>
      <p:sp>
        <p:nvSpPr>
          <p:cNvPr id="11" name="矩形 10"/>
          <p:cNvSpPr/>
          <p:nvPr/>
        </p:nvSpPr>
        <p:spPr>
          <a:xfrm>
            <a:off x="2644735" y="4376886"/>
            <a:ext cx="6511791" cy="1209722"/>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SELECT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&gt;FROM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UNION/UNION ALL</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SELECT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&gt;FROM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005500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7-5</a:t>
            </a:r>
            <a:r>
              <a:rPr lang="zh-CN" altLang="zh-CN" b="1" dirty="0"/>
              <a:t>】：</a:t>
            </a:r>
            <a:r>
              <a:rPr lang="zh-CN" altLang="zh-CN" dirty="0"/>
              <a:t>在数据库“</a:t>
            </a:r>
            <a:r>
              <a:rPr lang="en-US" altLang="zh-CN" dirty="0" err="1"/>
              <a:t>EduSys</a:t>
            </a:r>
            <a:r>
              <a:rPr lang="zh-CN" altLang="zh-CN" dirty="0"/>
              <a:t>”中，查询每位同学所在班级信息，包括已分配学生的班级和还未分配学生的班级，以及已分配班级的学生和还未分配班级的学生，输出结果有学生学号、姓名、班级号和班级名。输入的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3 </a:t>
            </a:r>
            <a:r>
              <a:rPr lang="zh-CN" altLang="en-US" sz="2800" b="1" dirty="0" smtClean="0">
                <a:solidFill>
                  <a:srgbClr val="228EB0"/>
                </a:solidFill>
                <a:latin typeface="+mn-ea"/>
              </a:rPr>
              <a:t>全外连接查询</a:t>
            </a:r>
            <a:endParaRPr lang="zh-CN" altLang="zh-CN" sz="2800" b="1" dirty="0">
              <a:solidFill>
                <a:srgbClr val="228EB0"/>
              </a:solidFill>
              <a:latin typeface="+mn-ea"/>
            </a:endParaRPr>
          </a:p>
        </p:txBody>
      </p:sp>
      <p:sp>
        <p:nvSpPr>
          <p:cNvPr id="10" name="矩形 9"/>
          <p:cNvSpPr/>
          <p:nvPr/>
        </p:nvSpPr>
        <p:spPr>
          <a:xfrm>
            <a:off x="2740550" y="3299927"/>
            <a:ext cx="6699681" cy="266842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S.Sno,S.Sname,S.Classno,C.Classname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AS S LEFT OUTER JOIN Class AS C</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ON S.Classno=C.Classno)</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UNION</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(SELECT S.Sno,S.Sname,S.Classno,C.Classname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AS S RIGHT OUTER JOIN Class AS C</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ON S.Classno=C.Classno);</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447306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295144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使用</a:t>
            </a:r>
            <a:r>
              <a:rPr lang="en-US" altLang="zh-CN" dirty="0"/>
              <a:t>UNION</a:t>
            </a:r>
            <a:r>
              <a:rPr lang="zh-CN" altLang="zh-CN" dirty="0"/>
              <a:t>语句实现全联接时，需要注意：</a:t>
            </a:r>
          </a:p>
          <a:p>
            <a:pPr marL="285750" lvl="0" indent="-285750" algn="just">
              <a:lnSpc>
                <a:spcPct val="150000"/>
              </a:lnSpc>
              <a:buFont typeface="Arial" panose="020B0604020202020204" pitchFamily="34" charset="0"/>
              <a:buChar char="•"/>
            </a:pPr>
            <a:r>
              <a:rPr lang="zh-CN" altLang="zh-CN" dirty="0"/>
              <a:t>通过</a:t>
            </a:r>
            <a:r>
              <a:rPr lang="en-US" altLang="zh-CN" dirty="0"/>
              <a:t>UNION</a:t>
            </a:r>
            <a:r>
              <a:rPr lang="zh-CN" altLang="zh-CN" dirty="0"/>
              <a:t>连接的</a:t>
            </a:r>
            <a:r>
              <a:rPr lang="en-US" altLang="zh-CN" dirty="0"/>
              <a:t>SELECT</a:t>
            </a:r>
            <a:r>
              <a:rPr lang="zh-CN" altLang="zh-CN" dirty="0"/>
              <a:t>语句分别单独取出的列数必须相同；</a:t>
            </a:r>
          </a:p>
          <a:p>
            <a:pPr marL="285750" lvl="0" indent="-285750" algn="just">
              <a:lnSpc>
                <a:spcPct val="150000"/>
              </a:lnSpc>
              <a:buFont typeface="Arial" panose="020B0604020202020204" pitchFamily="34" charset="0"/>
              <a:buChar char="•"/>
            </a:pPr>
            <a:r>
              <a:rPr lang="zh-CN" altLang="zh-CN" dirty="0"/>
              <a:t>不要求合并的表列名称相同时，以第一</a:t>
            </a:r>
            <a:r>
              <a:rPr lang="en-US" altLang="zh-CN" dirty="0"/>
              <a:t>SELECT</a:t>
            </a:r>
            <a:r>
              <a:rPr lang="zh-CN" altLang="zh-CN" dirty="0"/>
              <a:t>语句查询的列名为准；</a:t>
            </a:r>
          </a:p>
          <a:p>
            <a:pPr marL="285750" lvl="0" indent="-285750" algn="just">
              <a:lnSpc>
                <a:spcPct val="150000"/>
              </a:lnSpc>
              <a:buFont typeface="Arial" panose="020B0604020202020204" pitchFamily="34" charset="0"/>
              <a:buChar char="•"/>
            </a:pPr>
            <a:r>
              <a:rPr lang="zh-CN" altLang="zh-CN" dirty="0"/>
              <a:t>使用</a:t>
            </a:r>
            <a:r>
              <a:rPr lang="en-US" altLang="zh-CN" dirty="0"/>
              <a:t>UNION</a:t>
            </a:r>
            <a:r>
              <a:rPr lang="zh-CN" altLang="zh-CN" dirty="0"/>
              <a:t>时，完全相等的行会被合并，由于合并比较耗时，一般不直接使用</a:t>
            </a:r>
            <a:r>
              <a:rPr lang="en-US" altLang="zh-CN" dirty="0"/>
              <a:t>UNION</a:t>
            </a:r>
            <a:r>
              <a:rPr lang="zh-CN" altLang="zh-CN" dirty="0"/>
              <a:t>进行合并，而是通常采用</a:t>
            </a:r>
            <a:r>
              <a:rPr lang="en-US" altLang="zh-CN" dirty="0"/>
              <a:t>UNION ALL</a:t>
            </a:r>
            <a:r>
              <a:rPr lang="zh-CN" altLang="zh-CN" dirty="0"/>
              <a:t>进行合并； </a:t>
            </a:r>
          </a:p>
          <a:p>
            <a:pPr marL="285750" lvl="0" indent="-285750" algn="just">
              <a:lnSpc>
                <a:spcPct val="150000"/>
              </a:lnSpc>
              <a:buFont typeface="Arial" panose="020B0604020202020204" pitchFamily="34" charset="0"/>
              <a:buChar char="•"/>
            </a:pPr>
            <a:r>
              <a:rPr lang="zh-CN" altLang="zh-CN" dirty="0"/>
              <a:t>被</a:t>
            </a:r>
            <a:r>
              <a:rPr lang="en-US" altLang="zh-CN" dirty="0"/>
              <a:t>UNION</a:t>
            </a:r>
            <a:r>
              <a:rPr lang="zh-CN" altLang="zh-CN" dirty="0"/>
              <a:t>连接的</a:t>
            </a:r>
            <a:r>
              <a:rPr lang="en-US" altLang="zh-CN" dirty="0"/>
              <a:t>SELECT</a:t>
            </a:r>
            <a:r>
              <a:rPr lang="zh-CN" altLang="zh-CN" dirty="0"/>
              <a:t>语句，单个子句中不用写</a:t>
            </a:r>
            <a:r>
              <a:rPr lang="en-US" altLang="zh-CN" dirty="0"/>
              <a:t>ORDER BY</a:t>
            </a:r>
            <a:r>
              <a:rPr lang="zh-CN" altLang="zh-CN" dirty="0"/>
              <a:t>，因为不会有排序的效果。但可以对最终的结果集进行排序。</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3 </a:t>
            </a:r>
            <a:r>
              <a:rPr lang="zh-CN" altLang="en-US" sz="2800" b="1" dirty="0" smtClean="0">
                <a:solidFill>
                  <a:srgbClr val="228EB0"/>
                </a:solidFill>
                <a:latin typeface="+mn-ea"/>
              </a:rPr>
              <a:t>全外连接查询</a:t>
            </a:r>
            <a:endParaRPr lang="zh-CN" altLang="zh-CN" sz="2800" b="1" dirty="0">
              <a:solidFill>
                <a:srgbClr val="228EB0"/>
              </a:solidFill>
              <a:latin typeface="+mn-ea"/>
            </a:endParaRPr>
          </a:p>
        </p:txBody>
      </p:sp>
    </p:spTree>
    <p:extLst>
      <p:ext uri="{BB962C8B-B14F-4D97-AF65-F5344CB8AC3E}">
        <p14:creationId xmlns:p14="http://schemas.microsoft.com/office/powerpoint/2010/main" val="3951310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02</a:t>
              </a:r>
              <a:endParaRPr lang="zh-CN" altLang="en-US" sz="3200" b="1" dirty="0">
                <a:solidFill>
                  <a:schemeClr val="bg1"/>
                </a:solidFill>
              </a:endParaRPr>
            </a:p>
          </p:txBody>
        </p:sp>
      </p:grpSp>
      <p:grpSp>
        <p:nvGrpSpPr>
          <p:cNvPr id="21" name="组合 20"/>
          <p:cNvGrpSpPr/>
          <p:nvPr/>
        </p:nvGrpSpPr>
        <p:grpSpPr>
          <a:xfrm>
            <a:off x="2813605" y="3406871"/>
            <a:ext cx="2802476" cy="736892"/>
            <a:chOff x="8358098" y="3089795"/>
            <a:chExt cx="2802476" cy="1234748"/>
          </a:xfrm>
        </p:grpSpPr>
        <p:sp>
          <p:nvSpPr>
            <p:cNvPr id="14" name="文本框 13"/>
            <p:cNvSpPr txBox="1"/>
            <p:nvPr/>
          </p:nvSpPr>
          <p:spPr>
            <a:xfrm>
              <a:off x="9136729" y="3089795"/>
              <a:ext cx="1261885"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子查询</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15063" y="1708021"/>
            <a:ext cx="0" cy="3276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1573798"/>
            <a:ext cx="3416320" cy="346239"/>
          </a:xfrm>
          <a:prstGeom prst="rect">
            <a:avLst/>
          </a:prstGeom>
          <a:noFill/>
        </p:spPr>
        <p:txBody>
          <a:bodyPr wrap="square" lIns="68571" tIns="34285" rIns="68571" bIns="34285" rtlCol="0">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带“</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IN</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”关键字的子查询</a:t>
            </a:r>
          </a:p>
        </p:txBody>
      </p:sp>
      <p:grpSp>
        <p:nvGrpSpPr>
          <p:cNvPr id="22" name="淘宝网Chenying0907出品 86"/>
          <p:cNvGrpSpPr/>
          <p:nvPr/>
        </p:nvGrpSpPr>
        <p:grpSpPr>
          <a:xfrm>
            <a:off x="6858863" y="1655376"/>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2494701"/>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334026"/>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58863" y="4173350"/>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385647"/>
            <a:ext cx="2492990"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带比较运算符的子查询</a:t>
            </a:r>
          </a:p>
        </p:txBody>
      </p:sp>
      <p:sp>
        <p:nvSpPr>
          <p:cNvPr id="44" name="淘宝网Chenying0907出品 2"/>
          <p:cNvSpPr/>
          <p:nvPr/>
        </p:nvSpPr>
        <p:spPr>
          <a:xfrm>
            <a:off x="7256248" y="3220589"/>
            <a:ext cx="3159839"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带“</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EXIST</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”关键字的子查询</a:t>
            </a:r>
          </a:p>
        </p:txBody>
      </p:sp>
      <p:sp>
        <p:nvSpPr>
          <p:cNvPr id="45" name="淘宝网Chenying0907出品 4"/>
          <p:cNvSpPr/>
          <p:nvPr/>
        </p:nvSpPr>
        <p:spPr>
          <a:xfrm>
            <a:off x="7256248" y="4068056"/>
            <a:ext cx="2980303"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带“</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ANY</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”关键字的子查询</a:t>
            </a:r>
          </a:p>
        </p:txBody>
      </p:sp>
      <p:sp>
        <p:nvSpPr>
          <p:cNvPr id="2" name="矩形 1"/>
          <p:cNvSpPr/>
          <p:nvPr/>
        </p:nvSpPr>
        <p:spPr>
          <a:xfrm>
            <a:off x="7256248" y="4826048"/>
            <a:ext cx="2941831"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带“</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ALL</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”关键字的子查询</a:t>
            </a:r>
          </a:p>
        </p:txBody>
      </p:sp>
      <p:grpSp>
        <p:nvGrpSpPr>
          <p:cNvPr id="34" name="淘宝网Chenying0907出品 103"/>
          <p:cNvGrpSpPr/>
          <p:nvPr/>
        </p:nvGrpSpPr>
        <p:grpSpPr>
          <a:xfrm>
            <a:off x="6877480" y="4919930"/>
            <a:ext cx="216591" cy="266829"/>
            <a:chOff x="7501951" y="2927402"/>
            <a:chExt cx="2190437" cy="2880512"/>
          </a:xfrm>
          <a:solidFill>
            <a:sysClr val="windowText" lastClr="000000">
              <a:lumMod val="50000"/>
              <a:lumOff val="50000"/>
            </a:sysClr>
          </a:solidFill>
          <a:effectLst/>
        </p:grpSpPr>
        <p:sp>
          <p:nvSpPr>
            <p:cNvPr id="35"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6"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69060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strVal val="4/3*#ppt_w"/>
                                          </p:val>
                                        </p:tav>
                                        <p:tav tm="100000">
                                          <p:val>
                                            <p:strVal val="#ppt_w"/>
                                          </p:val>
                                        </p:tav>
                                      </p:tavLst>
                                    </p:anim>
                                    <p:anim calcmode="lin" valueType="num">
                                      <p:cBhvr>
                                        <p:cTn id="38" dur="500" fill="hold"/>
                                        <p:tgtEl>
                                          <p:spTgt spid="34"/>
                                        </p:tgtEl>
                                        <p:attrNameLst>
                                          <p:attrName>ppt_h</p:attrName>
                                        </p:attrNameLst>
                                      </p:cBhvr>
                                      <p:tavLst>
                                        <p:tav tm="0">
                                          <p:val>
                                            <p:strVal val="4/3*#ppt_h"/>
                                          </p:val>
                                        </p:tav>
                                        <p:tav tm="100000">
                                          <p:val>
                                            <p:strVal val="#ppt_h"/>
                                          </p:val>
                                        </p:tav>
                                      </p:tavLst>
                                    </p:anim>
                                  </p:childTnLst>
                                </p:cTn>
                              </p:par>
                              <p:par>
                                <p:cTn id="39" presetID="22" presetClass="entr" presetSubtype="8" fill="hold" grpId="0" nodeType="withEffect">
                                  <p:stCondLst>
                                    <p:cond delay="7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par>
                                <p:cTn id="45" presetID="22" presetClass="entr" presetSubtype="8" fill="hold" grpId="0" nodeType="withEffect">
                                  <p:stCondLst>
                                    <p:cond delay="90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par>
                                <p:cTn id="51" presetID="22" presetClass="entr" presetSubtype="8" fill="hold" grpId="0" nodeType="withEffect">
                                  <p:stCondLst>
                                    <p:cond delay="110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95759" y="1688280"/>
            <a:ext cx="7352888" cy="2943691"/>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zh-CN" altLang="zh-CN" sz="2100" kern="0" dirty="0" smtClean="0">
                <a:latin typeface="+mn-ea"/>
                <a:cs typeface="Times New Roman" panose="02020603050405020304" pitchFamily="18" charset="0"/>
              </a:rPr>
              <a:t>正确</a:t>
            </a:r>
            <a:r>
              <a:rPr lang="zh-CN" altLang="zh-CN" sz="2100" kern="0" dirty="0">
                <a:latin typeface="+mn-ea"/>
                <a:cs typeface="Times New Roman" panose="02020603050405020304" pitchFamily="18" charset="0"/>
              </a:rPr>
              <a:t>理解表间关系和外键的作用</a:t>
            </a:r>
            <a:r>
              <a:rPr lang="zh-CN" altLang="zh-CN" sz="2100" kern="0" dirty="0" smtClean="0">
                <a:latin typeface="+mn-ea"/>
                <a:cs typeface="Times New Roman" panose="02020603050405020304" pitchFamily="18" charset="0"/>
              </a:rPr>
              <a:t>；</a:t>
            </a:r>
            <a:endParaRPr lang="en-US" altLang="zh-CN" sz="21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100" kern="0" dirty="0" smtClean="0">
                <a:latin typeface="+mn-ea"/>
                <a:cs typeface="Times New Roman" panose="02020603050405020304" pitchFamily="18" charset="0"/>
              </a:rPr>
              <a:t>掌握</a:t>
            </a:r>
            <a:r>
              <a:rPr lang="zh-CN" altLang="zh-CN" sz="2100" kern="0" dirty="0">
                <a:latin typeface="+mn-ea"/>
                <a:cs typeface="Times New Roman" panose="02020603050405020304" pitchFamily="18" charset="0"/>
              </a:rPr>
              <a:t>使用内连接、左外连接及右外连接查询多表中的数据</a:t>
            </a:r>
            <a:r>
              <a:rPr lang="zh-CN" altLang="zh-CN" sz="2100" kern="0" dirty="0" smtClean="0">
                <a:latin typeface="+mn-ea"/>
                <a:cs typeface="Times New Roman" panose="02020603050405020304" pitchFamily="18" charset="0"/>
              </a:rPr>
              <a:t>；</a:t>
            </a:r>
            <a:endParaRPr lang="en-US" altLang="zh-CN" sz="21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100" kern="0" dirty="0" smtClean="0">
                <a:latin typeface="+mn-ea"/>
                <a:cs typeface="Times New Roman" panose="02020603050405020304" pitchFamily="18" charset="0"/>
              </a:rPr>
              <a:t>理解</a:t>
            </a:r>
            <a:r>
              <a:rPr lang="zh-CN" altLang="zh-CN" sz="2100" kern="0" dirty="0">
                <a:latin typeface="+mn-ea"/>
                <a:cs typeface="Times New Roman" panose="02020603050405020304" pitchFamily="18" charset="0"/>
              </a:rPr>
              <a:t>子查询的原理</a:t>
            </a:r>
            <a:r>
              <a:rPr lang="zh-CN" altLang="zh-CN" sz="2100" kern="0" dirty="0" smtClean="0">
                <a:latin typeface="+mn-ea"/>
                <a:cs typeface="Times New Roman" panose="02020603050405020304" pitchFamily="18" charset="0"/>
              </a:rPr>
              <a:t>；</a:t>
            </a:r>
            <a:endParaRPr lang="en-US" altLang="zh-CN" sz="21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100" kern="0" dirty="0" smtClean="0">
                <a:latin typeface="+mn-ea"/>
                <a:cs typeface="Times New Roman" panose="02020603050405020304" pitchFamily="18" charset="0"/>
              </a:rPr>
              <a:t>掌握</a:t>
            </a:r>
            <a:r>
              <a:rPr lang="zh-CN" altLang="zh-CN" sz="2100" kern="0" dirty="0">
                <a:latin typeface="+mn-ea"/>
                <a:cs typeface="Times New Roman" panose="02020603050405020304" pitchFamily="18" charset="0"/>
              </a:rPr>
              <a:t>使用</a:t>
            </a:r>
            <a:r>
              <a:rPr lang="en-US" altLang="zh-CN" sz="2100" kern="0" dirty="0">
                <a:latin typeface="+mn-ea"/>
                <a:cs typeface="Times New Roman" panose="02020603050405020304" pitchFamily="18" charset="0"/>
              </a:rPr>
              <a:t>IN</a:t>
            </a:r>
            <a:r>
              <a:rPr lang="zh-CN" altLang="zh-CN" sz="2100" kern="0" dirty="0">
                <a:latin typeface="+mn-ea"/>
                <a:cs typeface="Times New Roman" panose="02020603050405020304" pitchFamily="18" charset="0"/>
              </a:rPr>
              <a:t>、</a:t>
            </a:r>
            <a:r>
              <a:rPr lang="en-US" altLang="zh-CN" sz="2100" kern="0" dirty="0">
                <a:latin typeface="+mn-ea"/>
                <a:cs typeface="Times New Roman" panose="02020603050405020304" pitchFamily="18" charset="0"/>
              </a:rPr>
              <a:t>EXISTS</a:t>
            </a:r>
            <a:r>
              <a:rPr lang="zh-CN" altLang="zh-CN" sz="2100" kern="0" dirty="0">
                <a:latin typeface="+mn-ea"/>
                <a:cs typeface="Times New Roman" panose="02020603050405020304" pitchFamily="18" charset="0"/>
              </a:rPr>
              <a:t>、</a:t>
            </a:r>
            <a:r>
              <a:rPr lang="en-US" altLang="zh-CN" sz="2100" kern="0" dirty="0">
                <a:latin typeface="+mn-ea"/>
                <a:cs typeface="Times New Roman" panose="02020603050405020304" pitchFamily="18" charset="0"/>
              </a:rPr>
              <a:t>ANY</a:t>
            </a:r>
            <a:r>
              <a:rPr lang="zh-CN" altLang="zh-CN" sz="2100" kern="0" dirty="0">
                <a:latin typeface="+mn-ea"/>
                <a:cs typeface="Times New Roman" panose="02020603050405020304" pitchFamily="18" charset="0"/>
              </a:rPr>
              <a:t>、</a:t>
            </a:r>
            <a:r>
              <a:rPr lang="en-US" altLang="zh-CN" sz="2100" kern="0" dirty="0">
                <a:latin typeface="+mn-ea"/>
                <a:cs typeface="Times New Roman" panose="02020603050405020304" pitchFamily="18" charset="0"/>
              </a:rPr>
              <a:t>ALL</a:t>
            </a:r>
            <a:r>
              <a:rPr lang="zh-CN" altLang="zh-CN" sz="2100" kern="0" dirty="0">
                <a:latin typeface="+mn-ea"/>
                <a:cs typeface="Times New Roman" panose="02020603050405020304" pitchFamily="18" charset="0"/>
              </a:rPr>
              <a:t>关键字查询表中的数据</a:t>
            </a:r>
            <a:r>
              <a:rPr lang="zh-CN" altLang="zh-CN" sz="2100" kern="0" dirty="0" smtClean="0">
                <a:latin typeface="+mn-ea"/>
                <a:cs typeface="Times New Roman" panose="02020603050405020304" pitchFamily="18" charset="0"/>
              </a:rPr>
              <a:t>；</a:t>
            </a:r>
            <a:endParaRPr lang="en-US" altLang="zh-CN" sz="21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100" kern="0" dirty="0" smtClean="0">
                <a:latin typeface="+mn-ea"/>
                <a:cs typeface="Times New Roman" panose="02020603050405020304" pitchFamily="18" charset="0"/>
              </a:rPr>
              <a:t>掌握</a:t>
            </a:r>
            <a:r>
              <a:rPr lang="zh-CN" altLang="zh-CN" sz="2100" kern="0" dirty="0">
                <a:latin typeface="+mn-ea"/>
                <a:cs typeface="Times New Roman" panose="02020603050405020304" pitchFamily="18" charset="0"/>
              </a:rPr>
              <a:t>使用</a:t>
            </a:r>
            <a:r>
              <a:rPr lang="en-US" altLang="zh-CN" sz="2100" kern="0" dirty="0">
                <a:latin typeface="+mn-ea"/>
                <a:cs typeface="Times New Roman" panose="02020603050405020304" pitchFamily="18" charset="0"/>
              </a:rPr>
              <a:t>UNION</a:t>
            </a:r>
            <a:r>
              <a:rPr lang="zh-CN" altLang="zh-CN" sz="2100" kern="0" dirty="0">
                <a:latin typeface="+mn-ea"/>
                <a:cs typeface="Times New Roman" panose="02020603050405020304" pitchFamily="18" charset="0"/>
              </a:rPr>
              <a:t>关键字实现联合查询</a:t>
            </a:r>
            <a:r>
              <a:rPr lang="zh-CN" altLang="zh-CN" sz="2100" kern="0" dirty="0" smtClean="0">
                <a:latin typeface="+mn-ea"/>
                <a:cs typeface="Times New Roman" panose="02020603050405020304" pitchFamily="18" charset="0"/>
              </a:rPr>
              <a:t>；</a:t>
            </a:r>
            <a:endParaRPr lang="en-US" altLang="zh-CN" sz="21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100" kern="0" dirty="0" smtClean="0">
                <a:latin typeface="+mn-ea"/>
                <a:cs typeface="Times New Roman" panose="02020603050405020304" pitchFamily="18" charset="0"/>
              </a:rPr>
              <a:t>培养</a:t>
            </a:r>
            <a:r>
              <a:rPr lang="zh-CN" altLang="zh-CN" sz="2100" kern="0" dirty="0">
                <a:latin typeface="+mn-ea"/>
                <a:cs typeface="Times New Roman" panose="02020603050405020304" pitchFamily="18" charset="0"/>
              </a:rPr>
              <a:t>利用数据操作语言解决实际工程问题的能力。</a:t>
            </a:r>
          </a:p>
        </p:txBody>
      </p:sp>
      <p:sp>
        <p:nvSpPr>
          <p:cNvPr id="3" name="淘宝网Chenying0907出品 182"/>
          <p:cNvSpPr/>
          <p:nvPr/>
        </p:nvSpPr>
        <p:spPr>
          <a:xfrm>
            <a:off x="1910281" y="3833550"/>
            <a:ext cx="152400" cy="152400"/>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淘宝网Chenying0907出品 185"/>
          <p:cNvSpPr/>
          <p:nvPr/>
        </p:nvSpPr>
        <p:spPr>
          <a:xfrm>
            <a:off x="1035340" y="3401641"/>
            <a:ext cx="344929" cy="341658"/>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淘宝网Chenying0907出品 186"/>
          <p:cNvSpPr/>
          <p:nvPr/>
        </p:nvSpPr>
        <p:spPr>
          <a:xfrm>
            <a:off x="2001592" y="4075330"/>
            <a:ext cx="361092" cy="362744"/>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淘宝网Chenying0907出品 187"/>
          <p:cNvSpPr/>
          <p:nvPr/>
        </p:nvSpPr>
        <p:spPr>
          <a:xfrm>
            <a:off x="1212927" y="3924454"/>
            <a:ext cx="248992" cy="252335"/>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淘宝网Chenying0907出品 188"/>
          <p:cNvSpPr/>
          <p:nvPr/>
        </p:nvSpPr>
        <p:spPr>
          <a:xfrm>
            <a:off x="3468039" y="3438724"/>
            <a:ext cx="388539" cy="394826"/>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淘宝网Chenying0907出品 189"/>
          <p:cNvSpPr/>
          <p:nvPr/>
        </p:nvSpPr>
        <p:spPr>
          <a:xfrm>
            <a:off x="3116521" y="3865217"/>
            <a:ext cx="181799" cy="184531"/>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淘宝网Chenying0907出品 190"/>
          <p:cNvSpPr/>
          <p:nvPr/>
        </p:nvSpPr>
        <p:spPr>
          <a:xfrm>
            <a:off x="1499673" y="3733497"/>
            <a:ext cx="133085" cy="132371"/>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淘宝网Chenying0907出品 191"/>
          <p:cNvSpPr/>
          <p:nvPr/>
        </p:nvSpPr>
        <p:spPr>
          <a:xfrm>
            <a:off x="1566216" y="3975412"/>
            <a:ext cx="220690" cy="208796"/>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淘宝网Chenying0907出品 192"/>
          <p:cNvSpPr/>
          <p:nvPr/>
        </p:nvSpPr>
        <p:spPr>
          <a:xfrm>
            <a:off x="3375012" y="4018852"/>
            <a:ext cx="312743" cy="319394"/>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淘宝网Chenying0907出品 194"/>
          <p:cNvSpPr/>
          <p:nvPr/>
        </p:nvSpPr>
        <p:spPr>
          <a:xfrm>
            <a:off x="2495740" y="3933266"/>
            <a:ext cx="270710" cy="264087"/>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淘宝网Chenying0907出品 195"/>
          <p:cNvSpPr/>
          <p:nvPr/>
        </p:nvSpPr>
        <p:spPr>
          <a:xfrm>
            <a:off x="2445312" y="4358277"/>
            <a:ext cx="207201" cy="205064"/>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淘宝网Chenying0907出品 226"/>
          <p:cNvSpPr/>
          <p:nvPr/>
        </p:nvSpPr>
        <p:spPr>
          <a:xfrm>
            <a:off x="1627227" y="4293752"/>
            <a:ext cx="211111" cy="202476"/>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淘宝网Chenying0907出品 62"/>
          <p:cNvSpPr/>
          <p:nvPr/>
        </p:nvSpPr>
        <p:spPr>
          <a:xfrm>
            <a:off x="2899506" y="4197302"/>
            <a:ext cx="248992" cy="252335"/>
          </a:xfrm>
          <a:prstGeom prst="ellipse">
            <a:avLst/>
          </a:prstGeom>
          <a:solidFill>
            <a:srgbClr val="01ACBE"/>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6" name="淘宝网Chenying0907出品 177"/>
          <p:cNvGrpSpPr/>
          <p:nvPr/>
        </p:nvGrpSpPr>
        <p:grpSpPr>
          <a:xfrm>
            <a:off x="1461919" y="1878903"/>
            <a:ext cx="1980000" cy="1980000"/>
            <a:chOff x="3881858" y="5509627"/>
            <a:chExt cx="1016511" cy="1016511"/>
          </a:xfrm>
        </p:grpSpPr>
        <p:sp>
          <p:nvSpPr>
            <p:cNvPr id="17" name="淘宝网Chenying0907出品 178"/>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淘宝网Chenying0907出品 179"/>
            <p:cNvSpPr/>
            <p:nvPr/>
          </p:nvSpPr>
          <p:spPr>
            <a:xfrm>
              <a:off x="4021598" y="5649370"/>
              <a:ext cx="739281" cy="739281"/>
            </a:xfrm>
            <a:prstGeom prst="ellipse">
              <a:avLst/>
            </a:prstGeom>
            <a:solidFill>
              <a:srgbClr val="E87071"/>
            </a:solidFill>
            <a:ln w="15875" cap="flat" cmpd="sng" algn="ctr">
              <a:solidFill>
                <a:sysClr val="window" lastClr="FFFFFF"/>
              </a:soli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淘宝网Chenying0907出品 22"/>
            <p:cNvSpPr txBox="1"/>
            <p:nvPr/>
          </p:nvSpPr>
          <p:spPr>
            <a:xfrm>
              <a:off x="4086014" y="5803591"/>
              <a:ext cx="596725" cy="4360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学习成果目标</a:t>
              </a:r>
            </a:p>
          </p:txBody>
        </p:sp>
      </p:grpSp>
    </p:spTree>
    <p:extLst>
      <p:ext uri="{BB962C8B-B14F-4D97-AF65-F5344CB8AC3E}">
        <p14:creationId xmlns:p14="http://schemas.microsoft.com/office/powerpoint/2010/main" val="301975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4"/>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5"/>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6"/>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7"/>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8"/>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9"/>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0"/>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1"/>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2"/>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3"/>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14"/>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15"/>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3"/>
                                        </p:tgtEl>
                                      </p:cBhvr>
                                    </p:animEffect>
                                    <p:animScale>
                                      <p:cBhvr>
                                        <p:cTn id="78" dur="500" autoRev="1" fill="hold"/>
                                        <p:tgtEl>
                                          <p:spTgt spid="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4"/>
                                        </p:tgtEl>
                                      </p:cBhvr>
                                    </p:animEffect>
                                    <p:animScale>
                                      <p:cBhvr>
                                        <p:cTn id="81" dur="500" autoRev="1" fill="hold"/>
                                        <p:tgtEl>
                                          <p:spTgt spid="4"/>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5"/>
                                        </p:tgtEl>
                                      </p:cBhvr>
                                    </p:animEffect>
                                    <p:animScale>
                                      <p:cBhvr>
                                        <p:cTn id="84" dur="500" autoRev="1" fill="hold"/>
                                        <p:tgtEl>
                                          <p:spTgt spid="5"/>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6"/>
                                        </p:tgtEl>
                                      </p:cBhvr>
                                    </p:animEffect>
                                    <p:animScale>
                                      <p:cBhvr>
                                        <p:cTn id="87" dur="500" autoRev="1" fill="hold"/>
                                        <p:tgtEl>
                                          <p:spTgt spid="6"/>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7"/>
                                        </p:tgtEl>
                                      </p:cBhvr>
                                    </p:animEffect>
                                    <p:animScale>
                                      <p:cBhvr>
                                        <p:cTn id="90" dur="500" autoRev="1" fill="hold"/>
                                        <p:tgtEl>
                                          <p:spTgt spid="7"/>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8"/>
                                        </p:tgtEl>
                                      </p:cBhvr>
                                    </p:animEffect>
                                    <p:animScale>
                                      <p:cBhvr>
                                        <p:cTn id="93" dur="500" autoRev="1" fill="hold"/>
                                        <p:tgtEl>
                                          <p:spTgt spid="8"/>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9"/>
                                        </p:tgtEl>
                                      </p:cBhvr>
                                    </p:animEffect>
                                    <p:animScale>
                                      <p:cBhvr>
                                        <p:cTn id="96" dur="500" autoRev="1" fill="hold"/>
                                        <p:tgtEl>
                                          <p:spTgt spid="9"/>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0"/>
                                        </p:tgtEl>
                                      </p:cBhvr>
                                    </p:animEffect>
                                    <p:animScale>
                                      <p:cBhvr>
                                        <p:cTn id="99" dur="500" autoRev="1" fill="hold"/>
                                        <p:tgtEl>
                                          <p:spTgt spid="10"/>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1"/>
                                        </p:tgtEl>
                                      </p:cBhvr>
                                    </p:animEffect>
                                    <p:animScale>
                                      <p:cBhvr>
                                        <p:cTn id="102" dur="500" autoRev="1" fill="hold"/>
                                        <p:tgtEl>
                                          <p:spTgt spid="11"/>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2"/>
                                        </p:tgtEl>
                                      </p:cBhvr>
                                    </p:animEffect>
                                    <p:animScale>
                                      <p:cBhvr>
                                        <p:cTn id="105" dur="500" autoRev="1" fill="hold"/>
                                        <p:tgtEl>
                                          <p:spTgt spid="12"/>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3"/>
                                        </p:tgtEl>
                                      </p:cBhvr>
                                    </p:animEffect>
                                    <p:animScale>
                                      <p:cBhvr>
                                        <p:cTn id="108" dur="500" autoRev="1" fill="hold"/>
                                        <p:tgtEl>
                                          <p:spTgt spid="13"/>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14"/>
                                        </p:tgtEl>
                                      </p:cBhvr>
                                    </p:animEffect>
                                    <p:animScale>
                                      <p:cBhvr>
                                        <p:cTn id="111" dur="500" autoRev="1" fill="hold"/>
                                        <p:tgtEl>
                                          <p:spTgt spid="14"/>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15"/>
                                        </p:tgtEl>
                                      </p:cBhvr>
                                    </p:animEffect>
                                    <p:animScale>
                                      <p:cBhvr>
                                        <p:cTn id="114" dur="500" autoRev="1" fill="hold"/>
                                        <p:tgtEl>
                                          <p:spTgt spid="15"/>
                                        </p:tgtEl>
                                      </p:cBhvr>
                                      <p:by x="105000" y="105000"/>
                                    </p:animScale>
                                  </p:childTnLst>
                                </p:cTn>
                              </p:par>
                            </p:childTnLst>
                          </p:cTn>
                        </p:par>
                        <p:par>
                          <p:cTn id="115" fill="hold">
                            <p:stCondLst>
                              <p:cond delay="4200"/>
                            </p:stCondLst>
                            <p:childTnLst>
                              <p:par>
                                <p:cTn id="116" presetID="22" presetClass="entr" presetSubtype="1"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8" y="1532185"/>
            <a:ext cx="10131965" cy="4662815"/>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在</a:t>
            </a:r>
            <a:r>
              <a:rPr lang="en-US" altLang="zh-CN" dirty="0"/>
              <a:t>SQL</a:t>
            </a:r>
            <a:r>
              <a:rPr lang="zh-CN" altLang="zh-CN" dirty="0"/>
              <a:t>语言中，一个“</a:t>
            </a:r>
            <a:r>
              <a:rPr lang="en-US" altLang="zh-CN" dirty="0"/>
              <a:t>SELECT-FROM-WHERE</a:t>
            </a:r>
            <a:r>
              <a:rPr lang="zh-CN" altLang="zh-CN" dirty="0"/>
              <a:t>”语句称为一个查询块</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当</a:t>
            </a:r>
            <a:r>
              <a:rPr lang="zh-CN" altLang="zh-CN" dirty="0"/>
              <a:t>获得一个查询的答案需要多个步骤操作时，首先必须创建一个查询来确定用户不知道但包含在数据库中的值，将一个查询块嵌套在另一个查询块的</a:t>
            </a:r>
            <a:r>
              <a:rPr lang="en-US" altLang="zh-CN" dirty="0"/>
              <a:t>WHERE</a:t>
            </a:r>
            <a:r>
              <a:rPr lang="zh-CN" altLang="zh-CN" dirty="0"/>
              <a:t>子句或</a:t>
            </a:r>
            <a:r>
              <a:rPr lang="en-US" altLang="zh-CN" dirty="0"/>
              <a:t>HAVING</a:t>
            </a:r>
            <a:r>
              <a:rPr lang="zh-CN" altLang="zh-CN" dirty="0"/>
              <a:t>子句中的查询称为“子查询”或“内层查询”，包含的查询块的查询称为“父查询”或</a:t>
            </a:r>
            <a:r>
              <a:rPr lang="zh-CN" altLang="zh-CN" dirty="0" smtClean="0"/>
              <a:t>“外层查询”</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子</a:t>
            </a:r>
            <a:r>
              <a:rPr lang="zh-CN" altLang="zh-CN" dirty="0"/>
              <a:t>查询本质上就是一个完整的</a:t>
            </a:r>
            <a:r>
              <a:rPr lang="en-US" altLang="zh-CN" dirty="0"/>
              <a:t>SELECT</a:t>
            </a:r>
            <a:r>
              <a:rPr lang="zh-CN" altLang="zh-CN" dirty="0"/>
              <a:t>语句，它可以是一个</a:t>
            </a:r>
            <a:r>
              <a:rPr lang="en-US" altLang="zh-CN" dirty="0"/>
              <a:t>SELECT</a:t>
            </a:r>
            <a:r>
              <a:rPr lang="zh-CN" altLang="zh-CN" dirty="0"/>
              <a:t>语句、</a:t>
            </a:r>
            <a:r>
              <a:rPr lang="en-US" altLang="zh-CN" dirty="0"/>
              <a:t>SELECT...INTO</a:t>
            </a:r>
            <a:r>
              <a:rPr lang="zh-CN" altLang="zh-CN" dirty="0"/>
              <a:t>语句、</a:t>
            </a:r>
            <a:r>
              <a:rPr lang="en-US" altLang="zh-CN" dirty="0"/>
              <a:t>INSERT...INTO</a:t>
            </a:r>
            <a:r>
              <a:rPr lang="zh-CN" altLang="zh-CN" dirty="0"/>
              <a:t>语句、</a:t>
            </a:r>
            <a:r>
              <a:rPr lang="en-US" altLang="zh-CN" dirty="0"/>
              <a:t>DELETE</a:t>
            </a:r>
            <a:r>
              <a:rPr lang="zh-CN" altLang="zh-CN" dirty="0"/>
              <a:t>语句或</a:t>
            </a:r>
            <a:r>
              <a:rPr lang="en-US" altLang="zh-CN" dirty="0"/>
              <a:t>UPDATE</a:t>
            </a:r>
            <a:r>
              <a:rPr lang="zh-CN" altLang="zh-CN" dirty="0"/>
              <a:t>语句嵌套一个子查询。子查询的输出可以包括一个单独的值（单行子查询）、几行值（多行子查询）、或者多列数据（多列子查询）</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smtClean="0"/>
              <a:t>SQL</a:t>
            </a:r>
            <a:r>
              <a:rPr lang="zh-CN" altLang="zh-CN" dirty="0"/>
              <a:t>语言允许多层嵌套查询，即一个子查询中还可以嵌套其他子查询。以层层嵌套的方式来构造程序正是</a:t>
            </a:r>
            <a:r>
              <a:rPr lang="en-US" altLang="zh-CN" dirty="0"/>
              <a:t>SQL</a:t>
            </a:r>
            <a:r>
              <a:rPr lang="zh-CN" altLang="zh-CN" dirty="0"/>
              <a:t>中“结构化”的含义所在。</a:t>
            </a:r>
          </a:p>
          <a:p>
            <a:pPr marL="285750" indent="-285750" algn="just">
              <a:lnSpc>
                <a:spcPct val="150000"/>
              </a:lnSpc>
              <a:buFont typeface="Arial" panose="020B0604020202020204" pitchFamily="34" charset="0"/>
              <a:buChar char="•"/>
            </a:pPr>
            <a:r>
              <a:rPr lang="zh-CN" altLang="zh-CN" dirty="0"/>
              <a:t>子查询可以基于一个表或者多个表。子查询中常用的操作符有</a:t>
            </a:r>
            <a:r>
              <a:rPr lang="en-US" altLang="zh-CN" dirty="0"/>
              <a:t>ANY</a:t>
            </a:r>
            <a:r>
              <a:rPr lang="zh-CN" altLang="zh-CN" dirty="0"/>
              <a:t>（</a:t>
            </a:r>
            <a:r>
              <a:rPr lang="en-US" altLang="zh-CN" dirty="0"/>
              <a:t>SOME</a:t>
            </a:r>
            <a:r>
              <a:rPr lang="zh-CN" altLang="zh-CN" dirty="0"/>
              <a:t>）、</a:t>
            </a:r>
            <a:r>
              <a:rPr lang="en-US" altLang="zh-CN" dirty="0"/>
              <a:t>ALL</a:t>
            </a:r>
            <a:r>
              <a:rPr lang="zh-CN" altLang="zh-CN" dirty="0"/>
              <a:t>、</a:t>
            </a:r>
            <a:r>
              <a:rPr lang="en-US" altLang="zh-CN" dirty="0"/>
              <a:t>IN</a:t>
            </a:r>
            <a:r>
              <a:rPr lang="zh-CN" altLang="zh-CN" dirty="0"/>
              <a:t>和</a:t>
            </a:r>
            <a:r>
              <a:rPr lang="en-US" altLang="zh-CN" dirty="0"/>
              <a:t>EXISTS</a:t>
            </a:r>
            <a:r>
              <a:rPr lang="zh-CN" altLang="zh-CN" dirty="0"/>
              <a:t>，也可以使用比较运算符，如“</a:t>
            </a:r>
            <a:r>
              <a:rPr lang="en-US" altLang="zh-CN" dirty="0"/>
              <a:t>&lt;</a:t>
            </a:r>
            <a:r>
              <a:rPr lang="zh-CN" altLang="zh-CN" dirty="0"/>
              <a:t>”“</a:t>
            </a:r>
            <a:r>
              <a:rPr lang="en-US" altLang="zh-CN" dirty="0"/>
              <a:t>&lt;=</a:t>
            </a:r>
            <a:r>
              <a:rPr lang="zh-CN" altLang="zh-CN" dirty="0"/>
              <a:t>”“</a:t>
            </a:r>
            <a:r>
              <a:rPr lang="en-US" altLang="zh-CN" dirty="0"/>
              <a:t>&gt;</a:t>
            </a:r>
            <a:r>
              <a:rPr lang="zh-CN" altLang="zh-CN" dirty="0"/>
              <a:t>”“</a:t>
            </a:r>
            <a:r>
              <a:rPr lang="en-US" altLang="zh-CN" dirty="0"/>
              <a:t>&gt;=</a:t>
            </a:r>
            <a:r>
              <a:rPr lang="zh-CN" altLang="zh-CN" dirty="0"/>
              <a:t>”“！</a:t>
            </a:r>
            <a:r>
              <a:rPr lang="en-US" altLang="zh-CN" dirty="0"/>
              <a:t>=</a:t>
            </a:r>
            <a:r>
              <a:rPr lang="zh-CN" altLang="zh-CN" dirty="0"/>
              <a:t>”等。</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261884"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子查询</a:t>
            </a:r>
            <a:endParaRPr lang="zh-CN" altLang="en-US" sz="2800" b="1" dirty="0">
              <a:solidFill>
                <a:srgbClr val="228EB0"/>
              </a:solidFill>
              <a:latin typeface="+mn-ea"/>
            </a:endParaRPr>
          </a:p>
        </p:txBody>
      </p:sp>
    </p:spTree>
    <p:extLst>
      <p:ext uri="{BB962C8B-B14F-4D97-AF65-F5344CB8AC3E}">
        <p14:creationId xmlns:p14="http://schemas.microsoft.com/office/powerpoint/2010/main" val="3811273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8" y="1697510"/>
            <a:ext cx="10131965"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结合关键字</a:t>
            </a:r>
            <a:r>
              <a:rPr lang="en-US" altLang="zh-CN" dirty="0"/>
              <a:t>IN</a:t>
            </a:r>
            <a:r>
              <a:rPr lang="zh-CN" altLang="zh-CN" dirty="0"/>
              <a:t>所使用的子查询主要用于判断一个给定值是否存在于子查询的结果集中，即内部查询返回一个数据列，这个数据列中的值将供外部查询语句进行比较操作。其语法格式为：</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528804"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1 </a:t>
            </a:r>
            <a:r>
              <a:rPr lang="zh-CN" altLang="zh-CN" sz="2800" b="1" dirty="0" smtClean="0">
                <a:solidFill>
                  <a:srgbClr val="228EB0"/>
                </a:solidFill>
                <a:latin typeface="+mn-ea"/>
              </a:rPr>
              <a:t>带</a:t>
            </a:r>
            <a:r>
              <a:rPr lang="zh-CN" altLang="zh-CN" sz="2800" b="1" dirty="0">
                <a:solidFill>
                  <a:srgbClr val="228EB0"/>
                </a:solidFill>
                <a:latin typeface="+mn-ea"/>
              </a:rPr>
              <a:t>“</a:t>
            </a:r>
            <a:r>
              <a:rPr lang="en-US" altLang="zh-CN" sz="2800" b="1" dirty="0">
                <a:solidFill>
                  <a:srgbClr val="228EB0"/>
                </a:solidFill>
                <a:latin typeface="+mn-ea"/>
              </a:rPr>
              <a:t>IN</a:t>
            </a:r>
            <a:r>
              <a:rPr lang="zh-CN" altLang="zh-CN" sz="2800" b="1" dirty="0">
                <a:solidFill>
                  <a:srgbClr val="228EB0"/>
                </a:solidFill>
                <a:latin typeface="+mn-ea"/>
              </a:rPr>
              <a:t>”关键字的子查询</a:t>
            </a:r>
            <a:endParaRPr lang="zh-CN" altLang="en-US" sz="2800" b="1" dirty="0">
              <a:solidFill>
                <a:srgbClr val="228EB0"/>
              </a:solidFill>
              <a:latin typeface="+mn-ea"/>
            </a:endParaRPr>
          </a:p>
        </p:txBody>
      </p:sp>
      <p:sp>
        <p:nvSpPr>
          <p:cNvPr id="10" name="矩形 9"/>
          <p:cNvSpPr/>
          <p:nvPr/>
        </p:nvSpPr>
        <p:spPr>
          <a:xfrm>
            <a:off x="2644735" y="2896061"/>
            <a:ext cx="6286323" cy="636279"/>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表达式</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[NOT] IN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子查询</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3EB1709-6D20-4440-8800-976CC5E9712E}"/>
              </a:ext>
            </a:extLst>
          </p:cNvPr>
          <p:cNvSpPr/>
          <p:nvPr/>
        </p:nvSpPr>
        <p:spPr>
          <a:xfrm>
            <a:off x="1055687" y="3691236"/>
            <a:ext cx="10131965" cy="2169825"/>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语法说明如下。</a:t>
            </a:r>
          </a:p>
          <a:p>
            <a:pPr marL="285750" lvl="0" indent="-285750" algn="just">
              <a:lnSpc>
                <a:spcPct val="150000"/>
              </a:lnSpc>
              <a:buFont typeface="Arial" panose="020B0604020202020204" pitchFamily="34" charset="0"/>
              <a:buChar char="•"/>
            </a:pPr>
            <a:r>
              <a:rPr lang="en-US" altLang="zh-CN" dirty="0"/>
              <a:t>&lt;</a:t>
            </a:r>
            <a:r>
              <a:rPr lang="zh-CN" altLang="zh-CN" dirty="0"/>
              <a:t>表达式</a:t>
            </a:r>
            <a:r>
              <a:rPr lang="en-US" altLang="zh-CN" dirty="0"/>
              <a:t>&gt;</a:t>
            </a:r>
            <a:r>
              <a:rPr lang="zh-CN" altLang="zh-CN" dirty="0"/>
              <a:t>：用于指定表达式。当表达式与子查询返回的结果集中的某个值相等时，返回</a:t>
            </a:r>
            <a:r>
              <a:rPr lang="en-US" altLang="zh-CN" dirty="0"/>
              <a:t>TRUE</a:t>
            </a:r>
            <a:r>
              <a:rPr lang="zh-CN" altLang="zh-CN" dirty="0"/>
              <a:t>，否则返回</a:t>
            </a:r>
            <a:r>
              <a:rPr lang="en-US" altLang="zh-CN" dirty="0"/>
              <a:t>FALSE</a:t>
            </a:r>
            <a:r>
              <a:rPr lang="zh-CN" altLang="zh-CN" dirty="0"/>
              <a:t>；若使用关键字</a:t>
            </a:r>
            <a:r>
              <a:rPr lang="en-US" altLang="zh-CN" dirty="0"/>
              <a:t>NOT</a:t>
            </a:r>
            <a:r>
              <a:rPr lang="zh-CN" altLang="zh-CN" dirty="0"/>
              <a:t>，则返回的值正好相反。</a:t>
            </a:r>
          </a:p>
          <a:p>
            <a:pPr marL="285750" lvl="0" indent="-285750" algn="just">
              <a:lnSpc>
                <a:spcPct val="150000"/>
              </a:lnSpc>
              <a:buFont typeface="Arial" panose="020B0604020202020204" pitchFamily="34" charset="0"/>
              <a:buChar char="•"/>
            </a:pPr>
            <a:r>
              <a:rPr lang="en-US" altLang="zh-CN" dirty="0"/>
              <a:t>&lt;</a:t>
            </a:r>
            <a:r>
              <a:rPr lang="zh-CN" altLang="zh-CN" dirty="0"/>
              <a:t>子查询</a:t>
            </a:r>
            <a:r>
              <a:rPr lang="en-US" altLang="zh-CN" dirty="0"/>
              <a:t>&gt;</a:t>
            </a:r>
            <a:r>
              <a:rPr lang="zh-CN" altLang="zh-CN" dirty="0"/>
              <a:t>：用于指定子查询。这里的子查询只能返回一列数据。对于比较复杂的查询要求，可以使用</a:t>
            </a:r>
            <a:r>
              <a:rPr lang="en-US" altLang="zh-CN" dirty="0"/>
              <a:t>SELECT</a:t>
            </a:r>
            <a:r>
              <a:rPr lang="zh-CN" altLang="zh-CN" dirty="0"/>
              <a:t>语句实现子查询的多层嵌套。</a:t>
            </a:r>
          </a:p>
        </p:txBody>
      </p:sp>
    </p:spTree>
    <p:extLst>
      <p:ext uri="{BB962C8B-B14F-4D97-AF65-F5344CB8AC3E}">
        <p14:creationId xmlns:p14="http://schemas.microsoft.com/office/powerpoint/2010/main" val="3271264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8" y="1697510"/>
            <a:ext cx="10131965"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7-6</a:t>
            </a:r>
            <a:r>
              <a:rPr lang="zh-CN" altLang="zh-CN" b="1" dirty="0"/>
              <a:t>】：</a:t>
            </a:r>
            <a:r>
              <a:rPr lang="zh-CN" altLang="zh-CN" dirty="0"/>
              <a:t>在数据库“</a:t>
            </a:r>
            <a:r>
              <a:rPr lang="en-US" altLang="zh-CN" dirty="0" err="1"/>
              <a:t>EduSys</a:t>
            </a:r>
            <a:r>
              <a:rPr lang="zh-CN" altLang="zh-CN" dirty="0"/>
              <a:t>”中，查询“软件</a:t>
            </a:r>
            <a:r>
              <a:rPr lang="en-US" altLang="zh-CN" dirty="0"/>
              <a:t>1</a:t>
            </a:r>
            <a:r>
              <a:rPr lang="zh-CN" altLang="zh-CN" dirty="0"/>
              <a:t>班”的学生信息，输出学生学号和姓名。输入的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528804"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1 </a:t>
            </a:r>
            <a:r>
              <a:rPr lang="zh-CN" altLang="zh-CN" sz="2800" b="1" dirty="0" smtClean="0">
                <a:solidFill>
                  <a:srgbClr val="228EB0"/>
                </a:solidFill>
                <a:latin typeface="+mn-ea"/>
              </a:rPr>
              <a:t>带</a:t>
            </a:r>
            <a:r>
              <a:rPr lang="zh-CN" altLang="zh-CN" sz="2800" b="1" dirty="0">
                <a:solidFill>
                  <a:srgbClr val="228EB0"/>
                </a:solidFill>
                <a:latin typeface="+mn-ea"/>
              </a:rPr>
              <a:t>“</a:t>
            </a:r>
            <a:r>
              <a:rPr lang="en-US" altLang="zh-CN" sz="2800" b="1" dirty="0">
                <a:solidFill>
                  <a:srgbClr val="228EB0"/>
                </a:solidFill>
                <a:latin typeface="+mn-ea"/>
              </a:rPr>
              <a:t>IN</a:t>
            </a:r>
            <a:r>
              <a:rPr lang="zh-CN" altLang="zh-CN" sz="2800" b="1" dirty="0">
                <a:solidFill>
                  <a:srgbClr val="228EB0"/>
                </a:solidFill>
                <a:latin typeface="+mn-ea"/>
              </a:rPr>
              <a:t>”关键字的子查询</a:t>
            </a:r>
            <a:endParaRPr lang="zh-CN" altLang="en-US" sz="2800" b="1" dirty="0">
              <a:solidFill>
                <a:srgbClr val="228EB0"/>
              </a:solidFill>
              <a:latin typeface="+mn-ea"/>
            </a:endParaRPr>
          </a:p>
        </p:txBody>
      </p:sp>
      <p:sp>
        <p:nvSpPr>
          <p:cNvPr id="12" name="矩形 11"/>
          <p:cNvSpPr/>
          <p:nvPr/>
        </p:nvSpPr>
        <p:spPr>
          <a:xfrm>
            <a:off x="2694839" y="2936370"/>
            <a:ext cx="6724734" cy="223687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学号</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姓名</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FROM Student </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WHERE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IN</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(SELECT </a:t>
            </a:r>
            <a:r>
              <a:rPr lang="en-US" sz="1600" kern="0" dirty="0" err="1" smtClean="0">
                <a:effectLst/>
                <a:latin typeface="Times New Roman" panose="02020603050405020304" pitchFamily="18" charset="0"/>
                <a:ea typeface="宋体" panose="02010600030101010101" pitchFamily="2" charset="-122"/>
                <a:cs typeface="Times New Roman" panose="02020603050405020304" pitchFamily="18" charset="0"/>
              </a:rPr>
              <a:t>Classno</a:t>
            </a:r>
            <a:endParaRPr lang="zh-CN" sz="1600" kern="100" dirty="0" smtClean="0">
              <a:effectLst/>
              <a:ea typeface="等线" panose="02010600030101010101" pitchFamily="2" charset="-122"/>
              <a:cs typeface="Times New Roman" panose="02020603050405020304" pitchFamily="18" charset="0"/>
            </a:endParaRPr>
          </a:p>
          <a:p>
            <a:pPr indent="450850" algn="just">
              <a:lnSpc>
                <a:spcPct val="125000"/>
              </a:lnSpc>
              <a:spcAft>
                <a:spcPts val="0"/>
              </a:spcAft>
            </a:pP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-&gt; FROM Class</a:t>
            </a:r>
            <a:endParaRPr lang="en-US" sz="1600" kern="100" dirty="0">
              <a:ea typeface="等线" panose="02010600030101010101" pitchFamily="2" charset="-122"/>
              <a:cs typeface="Times New Roman" panose="02020603050405020304" pitchFamily="18" charset="0"/>
            </a:endParaRPr>
          </a:p>
          <a:p>
            <a:pPr indent="450850" algn="just">
              <a:lnSpc>
                <a:spcPct val="125000"/>
              </a:lnSpc>
              <a:spcAft>
                <a:spcPts val="0"/>
              </a:spcAft>
            </a:pP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-&gt; </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WHERE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Classname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软件</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班</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65241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8" y="1697510"/>
            <a:ext cx="10131965" cy="1289456"/>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SELECT</a:t>
            </a:r>
            <a:r>
              <a:rPr lang="zh-CN" altLang="zh-CN" dirty="0"/>
              <a:t>语句中还可以使用</a:t>
            </a:r>
            <a:r>
              <a:rPr lang="en-US" altLang="zh-CN" dirty="0"/>
              <a:t>NOT IN</a:t>
            </a:r>
            <a:r>
              <a:rPr lang="zh-CN" altLang="zh-CN" dirty="0"/>
              <a:t>关键字，其作用正好与</a:t>
            </a:r>
            <a:r>
              <a:rPr lang="en-US" altLang="zh-CN" dirty="0"/>
              <a:t>IN</a:t>
            </a:r>
            <a:r>
              <a:rPr lang="zh-CN" altLang="zh-CN" dirty="0"/>
              <a:t>相反。</a:t>
            </a:r>
          </a:p>
          <a:p>
            <a:pPr algn="just">
              <a:lnSpc>
                <a:spcPct val="150000"/>
              </a:lnSpc>
            </a:pPr>
            <a:r>
              <a:rPr lang="zh-CN" altLang="zh-CN" b="1" dirty="0"/>
              <a:t>【实例</a:t>
            </a:r>
            <a:r>
              <a:rPr lang="en-US" altLang="zh-CN" b="1" dirty="0"/>
              <a:t>7-7</a:t>
            </a:r>
            <a:r>
              <a:rPr lang="zh-CN" altLang="zh-CN" b="1" dirty="0"/>
              <a:t>】：</a:t>
            </a:r>
            <a:r>
              <a:rPr lang="zh-CN" altLang="zh-CN" dirty="0"/>
              <a:t>在数据库“</a:t>
            </a:r>
            <a:r>
              <a:rPr lang="en-US" altLang="zh-CN" dirty="0" err="1"/>
              <a:t>EduSys</a:t>
            </a:r>
            <a:r>
              <a:rPr lang="zh-CN" altLang="zh-CN" dirty="0"/>
              <a:t>”中，查询不是“软件</a:t>
            </a:r>
            <a:r>
              <a:rPr lang="en-US" altLang="zh-CN" dirty="0"/>
              <a:t>1</a:t>
            </a:r>
            <a:r>
              <a:rPr lang="zh-CN" altLang="zh-CN" dirty="0"/>
              <a:t>班”的学生信息，输出学生学号和姓名。输入的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528804"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1 </a:t>
            </a:r>
            <a:r>
              <a:rPr lang="zh-CN" altLang="zh-CN" sz="2800" b="1" dirty="0" smtClean="0">
                <a:solidFill>
                  <a:srgbClr val="228EB0"/>
                </a:solidFill>
                <a:latin typeface="+mn-ea"/>
              </a:rPr>
              <a:t>带</a:t>
            </a:r>
            <a:r>
              <a:rPr lang="zh-CN" altLang="zh-CN" sz="2800" b="1" dirty="0">
                <a:solidFill>
                  <a:srgbClr val="228EB0"/>
                </a:solidFill>
                <a:latin typeface="+mn-ea"/>
              </a:rPr>
              <a:t>“</a:t>
            </a:r>
            <a:r>
              <a:rPr lang="en-US" altLang="zh-CN" sz="2800" b="1" dirty="0">
                <a:solidFill>
                  <a:srgbClr val="228EB0"/>
                </a:solidFill>
                <a:latin typeface="+mn-ea"/>
              </a:rPr>
              <a:t>IN</a:t>
            </a:r>
            <a:r>
              <a:rPr lang="zh-CN" altLang="zh-CN" sz="2800" b="1" dirty="0">
                <a:solidFill>
                  <a:srgbClr val="228EB0"/>
                </a:solidFill>
                <a:latin typeface="+mn-ea"/>
              </a:rPr>
              <a:t>”关键字的子查询</a:t>
            </a:r>
            <a:endParaRPr lang="zh-CN" altLang="en-US" sz="2800" b="1" dirty="0">
              <a:solidFill>
                <a:srgbClr val="228EB0"/>
              </a:solidFill>
              <a:latin typeface="+mn-ea"/>
            </a:endParaRPr>
          </a:p>
        </p:txBody>
      </p:sp>
      <p:sp>
        <p:nvSpPr>
          <p:cNvPr id="10" name="矩形 9"/>
          <p:cNvSpPr/>
          <p:nvPr/>
        </p:nvSpPr>
        <p:spPr>
          <a:xfrm>
            <a:off x="2582105" y="3231910"/>
            <a:ext cx="6561895" cy="215428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Sno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学号</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WHERE Classno NOT IN</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(SELECT Classno</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FROM Class</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Classname=’</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软件</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班</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54618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8" y="1697510"/>
            <a:ext cx="10131965" cy="369332"/>
          </a:xfrm>
          <a:prstGeom prst="rect">
            <a:avLst/>
          </a:prstGeom>
        </p:spPr>
        <p:txBody>
          <a:bodyPr wrap="square">
            <a:spAutoFit/>
            <a:scene3d>
              <a:camera prst="orthographicFront"/>
              <a:lightRig rig="threePt" dir="t"/>
            </a:scene3d>
            <a:sp3d contourW="12700"/>
          </a:bodyPr>
          <a:lstStyle/>
          <a:p>
            <a:pPr algn="just"/>
            <a:r>
              <a:rPr lang="zh-CN" altLang="zh-CN" dirty="0"/>
              <a:t>使用比较运算符的子查询主要用于对表达式的值和子查询返回的值进行比较运算。其语法格式为：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104009"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dirty="0" smtClean="0">
                <a:solidFill>
                  <a:srgbClr val="228EB0"/>
                </a:solidFill>
                <a:latin typeface="+mn-ea"/>
              </a:rPr>
              <a:t>2 </a:t>
            </a:r>
            <a:r>
              <a:rPr lang="zh-CN" altLang="zh-CN" sz="2800" b="1" dirty="0">
                <a:solidFill>
                  <a:srgbClr val="228EB0"/>
                </a:solidFill>
                <a:latin typeface="+mn-ea"/>
              </a:rPr>
              <a:t>带比较运算符的子</a:t>
            </a:r>
            <a:r>
              <a:rPr lang="zh-CN" altLang="zh-CN" sz="2800" b="1" dirty="0" smtClean="0">
                <a:solidFill>
                  <a:srgbClr val="228EB0"/>
                </a:solidFill>
                <a:latin typeface="+mn-ea"/>
              </a:rPr>
              <a:t>查询</a:t>
            </a:r>
            <a:endParaRPr lang="zh-CN" altLang="en-US" sz="2800" b="1" dirty="0">
              <a:solidFill>
                <a:srgbClr val="228EB0"/>
              </a:solidFill>
              <a:latin typeface="+mn-ea"/>
            </a:endParaRPr>
          </a:p>
        </p:txBody>
      </p:sp>
      <p:sp>
        <p:nvSpPr>
          <p:cNvPr id="11" name="矩形 10"/>
          <p:cNvSpPr/>
          <p:nvPr/>
        </p:nvSpPr>
        <p:spPr>
          <a:xfrm>
            <a:off x="2456845" y="2420855"/>
            <a:ext cx="6561895" cy="96615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表达式</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 | &lt; | &gt; | &gt;= | &lt;= | &lt;=&gt; | &lt; &gt; | !=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[ALL | SOME | ANY]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子查询</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
        <p:nvSpPr>
          <p:cNvPr id="12" name="矩形 11">
            <a:extLst>
              <a:ext uri="{FF2B5EF4-FFF2-40B4-BE49-F238E27FC236}">
                <a16:creationId xmlns:a16="http://schemas.microsoft.com/office/drawing/2014/main" id="{E3EB1709-6D20-4440-8800-976CC5E9712E}"/>
              </a:ext>
            </a:extLst>
          </p:cNvPr>
          <p:cNvSpPr/>
          <p:nvPr/>
        </p:nvSpPr>
        <p:spPr>
          <a:xfrm>
            <a:off x="1055688" y="3607459"/>
            <a:ext cx="10131965" cy="300082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语法说明</a:t>
            </a:r>
            <a:r>
              <a:rPr lang="zh-CN" altLang="zh-CN" dirty="0" smtClean="0"/>
              <a:t>如下</a:t>
            </a:r>
            <a:r>
              <a:rPr lang="zh-CN" altLang="en-US" dirty="0" smtClean="0"/>
              <a:t>：</a:t>
            </a:r>
            <a:endParaRPr lang="zh-CN" altLang="zh-CN" dirty="0"/>
          </a:p>
          <a:p>
            <a:pPr marL="285750" lvl="0" indent="-285750" algn="just">
              <a:lnSpc>
                <a:spcPct val="150000"/>
              </a:lnSpc>
              <a:buFont typeface="Arial" panose="020B0604020202020204" pitchFamily="34" charset="0"/>
              <a:buChar char="•"/>
            </a:pPr>
            <a:r>
              <a:rPr lang="en-US" altLang="zh-CN" dirty="0"/>
              <a:t>&lt;</a:t>
            </a:r>
            <a:r>
              <a:rPr lang="zh-CN" altLang="zh-CN" dirty="0"/>
              <a:t>子查询</a:t>
            </a:r>
            <a:r>
              <a:rPr lang="en-US" altLang="zh-CN" dirty="0"/>
              <a:t>&gt;</a:t>
            </a:r>
            <a:r>
              <a:rPr lang="zh-CN" altLang="zh-CN" dirty="0"/>
              <a:t>：用于指定子查询。</a:t>
            </a:r>
          </a:p>
          <a:p>
            <a:pPr marL="285750" lvl="0" indent="-285750" algn="just">
              <a:lnSpc>
                <a:spcPct val="150000"/>
              </a:lnSpc>
              <a:buFont typeface="Arial" panose="020B0604020202020204" pitchFamily="34" charset="0"/>
              <a:buChar char="•"/>
            </a:pPr>
            <a:r>
              <a:rPr lang="en-US" altLang="zh-CN" dirty="0"/>
              <a:t>&lt;</a:t>
            </a:r>
            <a:r>
              <a:rPr lang="zh-CN" altLang="zh-CN" dirty="0"/>
              <a:t>表达式</a:t>
            </a:r>
            <a:r>
              <a:rPr lang="en-US" altLang="zh-CN" dirty="0"/>
              <a:t>&gt;</a:t>
            </a:r>
            <a:r>
              <a:rPr lang="zh-CN" altLang="zh-CN" dirty="0"/>
              <a:t>：用于指定要进行比较的表达式。</a:t>
            </a:r>
          </a:p>
          <a:p>
            <a:pPr marL="285750" lvl="0" indent="-285750" algn="just">
              <a:lnSpc>
                <a:spcPct val="150000"/>
              </a:lnSpc>
              <a:buFont typeface="Arial" panose="020B0604020202020204" pitchFamily="34" charset="0"/>
              <a:buChar char="•"/>
            </a:pPr>
            <a:r>
              <a:rPr lang="en-US" altLang="zh-CN" dirty="0"/>
              <a:t>ALL</a:t>
            </a:r>
            <a:r>
              <a:rPr lang="zh-CN" altLang="zh-CN" dirty="0"/>
              <a:t>、</a:t>
            </a:r>
            <a:r>
              <a:rPr lang="en-US" altLang="zh-CN" dirty="0"/>
              <a:t>SOME</a:t>
            </a:r>
            <a:r>
              <a:rPr lang="zh-CN" altLang="zh-CN" dirty="0"/>
              <a:t>和</a:t>
            </a:r>
            <a:r>
              <a:rPr lang="en-US" altLang="zh-CN" dirty="0"/>
              <a:t>ANY</a:t>
            </a:r>
            <a:r>
              <a:rPr lang="zh-CN" altLang="zh-CN" dirty="0"/>
              <a:t>：可选项，用于指定对比较运算的限制。其中，关键字</a:t>
            </a:r>
            <a:r>
              <a:rPr lang="en-US" altLang="zh-CN" dirty="0"/>
              <a:t>ALL</a:t>
            </a:r>
            <a:r>
              <a:rPr lang="zh-CN" altLang="zh-CN" dirty="0"/>
              <a:t>用于指定表达式需要与子查询结果集中的每个值都进行比较，当表达式与每个值都满足比较关系时，会返回</a:t>
            </a:r>
            <a:r>
              <a:rPr lang="en-US" altLang="zh-CN" dirty="0"/>
              <a:t>TRUE</a:t>
            </a:r>
            <a:r>
              <a:rPr lang="zh-CN" altLang="zh-CN" dirty="0"/>
              <a:t>，否则返回</a:t>
            </a:r>
            <a:r>
              <a:rPr lang="en-US" altLang="zh-CN" dirty="0"/>
              <a:t>FALSE</a:t>
            </a:r>
            <a:r>
              <a:rPr lang="zh-CN" altLang="zh-CN" dirty="0"/>
              <a:t>；关键字</a:t>
            </a:r>
            <a:r>
              <a:rPr lang="en-US" altLang="zh-CN" dirty="0"/>
              <a:t>SOME</a:t>
            </a:r>
            <a:r>
              <a:rPr lang="zh-CN" altLang="zh-CN" dirty="0"/>
              <a:t>和</a:t>
            </a:r>
            <a:r>
              <a:rPr lang="en-US" altLang="zh-CN" dirty="0"/>
              <a:t>ANY</a:t>
            </a:r>
            <a:r>
              <a:rPr lang="zh-CN" altLang="zh-CN" dirty="0"/>
              <a:t>是同义词，表示表达式只要与子查询结果集中的某个值满足比较关系，就返回</a:t>
            </a:r>
            <a:r>
              <a:rPr lang="en-US" altLang="zh-CN" dirty="0"/>
              <a:t>TRUE</a:t>
            </a:r>
            <a:r>
              <a:rPr lang="zh-CN" altLang="zh-CN" dirty="0"/>
              <a:t>，否则返回</a:t>
            </a:r>
            <a:r>
              <a:rPr lang="en-US" altLang="zh-CN" dirty="0"/>
              <a:t>FALSE</a:t>
            </a:r>
            <a:r>
              <a:rPr lang="zh-CN" altLang="zh-CN" dirty="0"/>
              <a:t>。</a:t>
            </a:r>
          </a:p>
        </p:txBody>
      </p:sp>
    </p:spTree>
    <p:extLst>
      <p:ext uri="{BB962C8B-B14F-4D97-AF65-F5344CB8AC3E}">
        <p14:creationId xmlns:p14="http://schemas.microsoft.com/office/powerpoint/2010/main" val="35952898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8" y="1697510"/>
            <a:ext cx="10131965"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7-8</a:t>
            </a:r>
            <a:r>
              <a:rPr lang="zh-CN" altLang="zh-CN" b="1" dirty="0"/>
              <a:t>】：</a:t>
            </a:r>
            <a:r>
              <a:rPr lang="zh-CN" altLang="zh-CN" dirty="0"/>
              <a:t>在数据库“</a:t>
            </a:r>
            <a:r>
              <a:rPr lang="en-US" altLang="zh-CN" dirty="0" err="1"/>
              <a:t>EduSys</a:t>
            </a:r>
            <a:r>
              <a:rPr lang="zh-CN" altLang="zh-CN" dirty="0"/>
              <a:t>”中，查询不是“软件</a:t>
            </a:r>
            <a:r>
              <a:rPr lang="en-US" altLang="zh-CN" dirty="0"/>
              <a:t>1</a:t>
            </a:r>
            <a:r>
              <a:rPr lang="zh-CN" altLang="zh-CN" dirty="0"/>
              <a:t>班”的学生信息，输出学生学号和姓名。输入的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104009"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dirty="0" smtClean="0">
                <a:solidFill>
                  <a:srgbClr val="228EB0"/>
                </a:solidFill>
                <a:latin typeface="+mn-ea"/>
              </a:rPr>
              <a:t>2 </a:t>
            </a:r>
            <a:r>
              <a:rPr lang="zh-CN" altLang="zh-CN" sz="2800" b="1" dirty="0">
                <a:solidFill>
                  <a:srgbClr val="228EB0"/>
                </a:solidFill>
                <a:latin typeface="+mn-ea"/>
              </a:rPr>
              <a:t>带比较运算符的子</a:t>
            </a:r>
            <a:r>
              <a:rPr lang="zh-CN" altLang="zh-CN" sz="2800" b="1" dirty="0" smtClean="0">
                <a:solidFill>
                  <a:srgbClr val="228EB0"/>
                </a:solidFill>
                <a:latin typeface="+mn-ea"/>
              </a:rPr>
              <a:t>查询</a:t>
            </a:r>
            <a:endParaRPr lang="zh-CN" altLang="en-US" sz="2800" b="1" dirty="0">
              <a:solidFill>
                <a:srgbClr val="228EB0"/>
              </a:solidFill>
              <a:latin typeface="+mn-ea"/>
            </a:endParaRPr>
          </a:p>
        </p:txBody>
      </p:sp>
      <p:sp>
        <p:nvSpPr>
          <p:cNvPr id="10" name="矩形 9"/>
          <p:cNvSpPr/>
          <p:nvPr/>
        </p:nvSpPr>
        <p:spPr>
          <a:xfrm>
            <a:off x="2644736" y="2852319"/>
            <a:ext cx="6561894" cy="2020306"/>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Sno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学号</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WHERE Classno &lt;&gt;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(SELECT Classno</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FROM Class</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Classname=’</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软件</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班</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445272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8" y="1697510"/>
            <a:ext cx="10131965" cy="2120452"/>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使用关键字</a:t>
            </a:r>
            <a:r>
              <a:rPr lang="en-US" altLang="zh-CN" dirty="0"/>
              <a:t>EXIST</a:t>
            </a:r>
            <a:r>
              <a:rPr lang="zh-CN" altLang="zh-CN" dirty="0"/>
              <a:t>的子查询主要用于判断子查询的结果集是否为空</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smtClean="0"/>
              <a:t>EXIST</a:t>
            </a:r>
            <a:r>
              <a:rPr lang="zh-CN" altLang="zh-CN" dirty="0"/>
              <a:t>关键字后面的参数可以是任意一个子查询，这个子查询的作用相当于测试，它不产生任何数据，只返回</a:t>
            </a:r>
            <a:r>
              <a:rPr lang="en-US" altLang="zh-CN" dirty="0"/>
              <a:t>TRUE</a:t>
            </a:r>
            <a:r>
              <a:rPr lang="zh-CN" altLang="zh-CN" dirty="0"/>
              <a:t>或</a:t>
            </a:r>
            <a:r>
              <a:rPr lang="en-US" altLang="zh-CN" dirty="0"/>
              <a:t>FALSE</a:t>
            </a:r>
            <a:r>
              <a:rPr lang="zh-CN" altLang="zh-CN" dirty="0"/>
              <a:t>，如果子查询语句查询到满足条件的记录，结果集不为空，就返回</a:t>
            </a:r>
            <a:r>
              <a:rPr lang="en-US" altLang="zh-CN" dirty="0"/>
              <a:t>TRUE</a:t>
            </a:r>
            <a:r>
              <a:rPr lang="zh-CN" altLang="zh-CN" dirty="0"/>
              <a:t>，否则将返回</a:t>
            </a:r>
            <a:r>
              <a:rPr lang="en-US" altLang="zh-CN" dirty="0"/>
              <a:t>FALSE</a:t>
            </a:r>
            <a:r>
              <a:rPr lang="zh-CN" altLang="zh-CN" dirty="0"/>
              <a:t>。当返回的值为</a:t>
            </a:r>
            <a:r>
              <a:rPr lang="en-US" altLang="zh-CN" dirty="0"/>
              <a:t>TRUE</a:t>
            </a:r>
            <a:r>
              <a:rPr lang="zh-CN" altLang="zh-CN" dirty="0"/>
              <a:t>时，外层查询则可以执行；当返回值为</a:t>
            </a:r>
            <a:r>
              <a:rPr lang="en-US" altLang="zh-CN" dirty="0"/>
              <a:t>FALSE</a:t>
            </a:r>
            <a:r>
              <a:rPr lang="zh-CN" altLang="zh-CN" dirty="0"/>
              <a:t>时，外层查询语句不进行查询或者查询不出任何记录。其语法格式为：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128776"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dirty="0" smtClean="0">
                <a:solidFill>
                  <a:srgbClr val="228EB0"/>
                </a:solidFill>
                <a:latin typeface="+mn-ea"/>
              </a:rPr>
              <a:t>3 </a:t>
            </a:r>
            <a:r>
              <a:rPr lang="zh-CN" altLang="zh-CN" sz="2800" b="1" dirty="0">
                <a:solidFill>
                  <a:srgbClr val="228EB0"/>
                </a:solidFill>
                <a:latin typeface="+mn-ea"/>
              </a:rPr>
              <a:t>带“</a:t>
            </a:r>
            <a:r>
              <a:rPr lang="en-US" altLang="zh-CN" sz="2800" b="1" dirty="0">
                <a:solidFill>
                  <a:srgbClr val="228EB0"/>
                </a:solidFill>
                <a:latin typeface="+mn-ea"/>
              </a:rPr>
              <a:t>EXIST</a:t>
            </a:r>
            <a:r>
              <a:rPr lang="zh-CN" altLang="zh-CN" sz="2800" b="1" dirty="0">
                <a:solidFill>
                  <a:srgbClr val="228EB0"/>
                </a:solidFill>
                <a:latin typeface="+mn-ea"/>
              </a:rPr>
              <a:t>”关键字的子查询</a:t>
            </a:r>
            <a:endParaRPr lang="zh-CN" altLang="en-US" sz="2800" b="1" dirty="0">
              <a:solidFill>
                <a:srgbClr val="228EB0"/>
              </a:solidFill>
              <a:latin typeface="+mn-ea"/>
            </a:endParaRPr>
          </a:p>
        </p:txBody>
      </p:sp>
      <p:sp>
        <p:nvSpPr>
          <p:cNvPr id="11" name="矩形 10"/>
          <p:cNvSpPr/>
          <p:nvPr/>
        </p:nvSpPr>
        <p:spPr>
          <a:xfrm>
            <a:off x="2632209" y="4057128"/>
            <a:ext cx="6298849" cy="665184"/>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EXIST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子查询</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1628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8" y="1697510"/>
            <a:ext cx="10131965"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7-9</a:t>
            </a:r>
            <a:r>
              <a:rPr lang="zh-CN" altLang="zh-CN" b="1" dirty="0"/>
              <a:t>】：</a:t>
            </a:r>
            <a:r>
              <a:rPr lang="zh-CN" altLang="zh-CN" dirty="0"/>
              <a:t>在数据库“</a:t>
            </a:r>
            <a:r>
              <a:rPr lang="en-US" altLang="zh-CN" dirty="0" err="1"/>
              <a:t>EduSys</a:t>
            </a:r>
            <a:r>
              <a:rPr lang="zh-CN" altLang="zh-CN" dirty="0"/>
              <a:t>”中，查询“</a:t>
            </a:r>
            <a:r>
              <a:rPr lang="en-US" altLang="zh-CN" dirty="0"/>
              <a:t>Class</a:t>
            </a:r>
            <a:r>
              <a:rPr lang="zh-CN" altLang="zh-CN" dirty="0"/>
              <a:t>”表中是否有“软件</a:t>
            </a:r>
            <a:r>
              <a:rPr lang="en-US" altLang="zh-CN" dirty="0"/>
              <a:t>1</a:t>
            </a:r>
            <a:r>
              <a:rPr lang="zh-CN" altLang="zh-CN" dirty="0"/>
              <a:t>班”，如果有，则输出学生学号和姓名。输入的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128776"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dirty="0" smtClean="0">
                <a:solidFill>
                  <a:srgbClr val="228EB0"/>
                </a:solidFill>
                <a:latin typeface="+mn-ea"/>
              </a:rPr>
              <a:t>3 </a:t>
            </a:r>
            <a:r>
              <a:rPr lang="zh-CN" altLang="zh-CN" sz="2800" b="1" dirty="0">
                <a:solidFill>
                  <a:srgbClr val="228EB0"/>
                </a:solidFill>
                <a:latin typeface="+mn-ea"/>
              </a:rPr>
              <a:t>带“</a:t>
            </a:r>
            <a:r>
              <a:rPr lang="en-US" altLang="zh-CN" sz="2800" b="1" dirty="0">
                <a:solidFill>
                  <a:srgbClr val="228EB0"/>
                </a:solidFill>
                <a:latin typeface="+mn-ea"/>
              </a:rPr>
              <a:t>EXIST</a:t>
            </a:r>
            <a:r>
              <a:rPr lang="zh-CN" altLang="zh-CN" sz="2800" b="1" dirty="0">
                <a:solidFill>
                  <a:srgbClr val="228EB0"/>
                </a:solidFill>
                <a:latin typeface="+mn-ea"/>
              </a:rPr>
              <a:t>”关键字的子查询</a:t>
            </a:r>
            <a:endParaRPr lang="zh-CN" altLang="en-US" sz="2800" b="1" dirty="0">
              <a:solidFill>
                <a:srgbClr val="228EB0"/>
              </a:solidFill>
              <a:latin typeface="+mn-ea"/>
            </a:endParaRPr>
          </a:p>
        </p:txBody>
      </p:sp>
      <p:sp>
        <p:nvSpPr>
          <p:cNvPr id="10" name="矩形 9"/>
          <p:cNvSpPr/>
          <p:nvPr/>
        </p:nvSpPr>
        <p:spPr>
          <a:xfrm>
            <a:off x="2494423" y="2852319"/>
            <a:ext cx="6399056" cy="2145566"/>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Sno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学号</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WHERE EXISTS</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(SELECT Classno</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FROM Class</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Classname=’</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软件</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班</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19949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7" y="1434652"/>
            <a:ext cx="10131965" cy="1704954"/>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ANY</a:t>
            </a:r>
            <a:r>
              <a:rPr lang="zh-CN" altLang="zh-CN" dirty="0"/>
              <a:t>关键字表示满足其中任意一个条件，它允许创建一个表达式对子查询的返回值列表进行比较，只要满足内层子查询中的任意一个比较条件，就返回一个结果作为外层查询条件。</a:t>
            </a:r>
          </a:p>
          <a:p>
            <a:pPr algn="just">
              <a:lnSpc>
                <a:spcPct val="150000"/>
              </a:lnSpc>
            </a:pPr>
            <a:r>
              <a:rPr lang="zh-CN" altLang="zh-CN" b="1" dirty="0"/>
              <a:t>【实例</a:t>
            </a:r>
            <a:r>
              <a:rPr lang="en-US" altLang="zh-CN" b="1" dirty="0"/>
              <a:t>7-10</a:t>
            </a:r>
            <a:r>
              <a:rPr lang="zh-CN" altLang="zh-CN" b="1" dirty="0"/>
              <a:t>】：</a:t>
            </a:r>
            <a:r>
              <a:rPr lang="zh-CN" altLang="zh-CN" dirty="0"/>
              <a:t>在数据库“</a:t>
            </a:r>
            <a:r>
              <a:rPr lang="en-US" altLang="zh-CN" dirty="0" err="1"/>
              <a:t>EduSys</a:t>
            </a:r>
            <a:r>
              <a:rPr lang="zh-CN" altLang="zh-CN" dirty="0"/>
              <a:t>”中，查询“</a:t>
            </a:r>
            <a:r>
              <a:rPr lang="en-US" altLang="zh-CN" dirty="0"/>
              <a:t>Student</a:t>
            </a:r>
            <a:r>
              <a:rPr lang="zh-CN" altLang="zh-CN" dirty="0"/>
              <a:t>”表中比“</a:t>
            </a:r>
            <a:r>
              <a:rPr lang="en-US" altLang="zh-CN" dirty="0"/>
              <a:t>RJ02</a:t>
            </a:r>
            <a:r>
              <a:rPr lang="zh-CN" altLang="zh-CN" dirty="0"/>
              <a:t>”班任意一位同学的学号小的学生信息，要求输出学生学号、姓名和出生日期。输入的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910319"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dirty="0" smtClean="0">
                <a:solidFill>
                  <a:srgbClr val="228EB0"/>
                </a:solidFill>
                <a:latin typeface="+mn-ea"/>
              </a:rPr>
              <a:t>4 </a:t>
            </a:r>
            <a:r>
              <a:rPr lang="zh-CN" altLang="zh-CN" sz="2800" b="1" dirty="0">
                <a:solidFill>
                  <a:srgbClr val="228EB0"/>
                </a:solidFill>
                <a:latin typeface="+mn-ea"/>
              </a:rPr>
              <a:t>带“</a:t>
            </a:r>
            <a:r>
              <a:rPr lang="en-US" altLang="zh-CN" sz="2800" b="1" dirty="0">
                <a:solidFill>
                  <a:srgbClr val="228EB0"/>
                </a:solidFill>
                <a:latin typeface="+mn-ea"/>
              </a:rPr>
              <a:t>ANY</a:t>
            </a:r>
            <a:r>
              <a:rPr lang="zh-CN" altLang="zh-CN" sz="2800" b="1" dirty="0">
                <a:solidFill>
                  <a:srgbClr val="228EB0"/>
                </a:solidFill>
                <a:latin typeface="+mn-ea"/>
              </a:rPr>
              <a:t>”关键字的子查询</a:t>
            </a:r>
            <a:endParaRPr lang="zh-CN" altLang="en-US" sz="2800" b="1" dirty="0">
              <a:solidFill>
                <a:srgbClr val="228EB0"/>
              </a:solidFill>
              <a:latin typeface="+mn-ea"/>
            </a:endParaRPr>
          </a:p>
        </p:txBody>
      </p:sp>
      <p:sp>
        <p:nvSpPr>
          <p:cNvPr id="11" name="矩形 10"/>
          <p:cNvSpPr/>
          <p:nvPr/>
        </p:nvSpPr>
        <p:spPr>
          <a:xfrm>
            <a:off x="2456845" y="3332118"/>
            <a:ext cx="7125566" cy="2204386"/>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学号</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,Birthday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出生日期</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FROM Student </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WHERE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&lt; ANY</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(SELECT </a:t>
            </a:r>
            <a:r>
              <a:rPr lang="en-US" sz="1600" kern="0" dirty="0" err="1" smtClean="0">
                <a:effectLst/>
                <a:latin typeface="Times New Roman" panose="02020603050405020304" pitchFamily="18" charset="0"/>
                <a:ea typeface="宋体" panose="02010600030101010101" pitchFamily="2" charset="-122"/>
                <a:cs typeface="Times New Roman" panose="02020603050405020304" pitchFamily="18" charset="0"/>
              </a:rPr>
              <a:t>Sno</a:t>
            </a:r>
            <a:endParaRPr lang="en-US" sz="1600" kern="100" dirty="0">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sz="1600" kern="100" dirty="0" smtClean="0">
                <a:effectLst/>
                <a:latin typeface="Times New Roman" panose="02020603050405020304" pitchFamily="18" charset="0"/>
                <a:ea typeface="等线" panose="02010600030101010101" pitchFamily="2" charset="-122"/>
                <a:cs typeface="Times New Roman" panose="02020603050405020304" pitchFamily="18" charset="0"/>
              </a:rPr>
              <a:t>   </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-&gt; </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FROM </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Student</a:t>
            </a:r>
            <a:endParaRPr lang="en-US" sz="1600" kern="100" dirty="0">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sz="1600" kern="100" dirty="0" smtClean="0">
                <a:effectLst/>
                <a:latin typeface="Times New Roman" panose="02020603050405020304" pitchFamily="18" charset="0"/>
                <a:ea typeface="等线" panose="02010600030101010101" pitchFamily="2" charset="-122"/>
                <a:cs typeface="Times New Roman" panose="02020603050405020304" pitchFamily="18" charset="0"/>
              </a:rPr>
              <a:t>   </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-&gt; </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WHERE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=‘RJ02’);</a:t>
            </a:r>
            <a:endParaRPr lang="zh-CN" sz="1600" kern="100" dirty="0">
              <a:effectLst/>
              <a:ea typeface="等线" panose="02010600030101010101" pitchFamily="2" charset="-122"/>
              <a:cs typeface="Times New Roman" panose="02020603050405020304" pitchFamily="18" charset="0"/>
            </a:endParaRPr>
          </a:p>
        </p:txBody>
      </p:sp>
      <p:sp>
        <p:nvSpPr>
          <p:cNvPr id="12" name="矩形 11">
            <a:extLst>
              <a:ext uri="{FF2B5EF4-FFF2-40B4-BE49-F238E27FC236}">
                <a16:creationId xmlns:a16="http://schemas.microsoft.com/office/drawing/2014/main" id="{E3EB1709-6D20-4440-8800-976CC5E9712E}"/>
              </a:ext>
            </a:extLst>
          </p:cNvPr>
          <p:cNvSpPr/>
          <p:nvPr/>
        </p:nvSpPr>
        <p:spPr>
          <a:xfrm>
            <a:off x="1055687" y="5729016"/>
            <a:ext cx="10131965"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&lt;ANY</a:t>
            </a:r>
            <a:r>
              <a:rPr lang="zh-CN" altLang="zh-CN" dirty="0">
                <a:latin typeface="楷体" panose="02010609060101010101" pitchFamily="49" charset="-122"/>
                <a:ea typeface="楷体" panose="02010609060101010101" pitchFamily="49" charset="-122"/>
              </a:rPr>
              <a:t>”表示比子查询结果中任意的值都小，也就是说，比子查询结果中最大值还小；同理，“</a:t>
            </a:r>
            <a:r>
              <a:rPr lang="en-US" altLang="zh-CN" dirty="0">
                <a:latin typeface="楷体" panose="02010609060101010101" pitchFamily="49" charset="-122"/>
                <a:ea typeface="楷体" panose="02010609060101010101" pitchFamily="49" charset="-122"/>
              </a:rPr>
              <a:t>&gt;ANY</a:t>
            </a:r>
            <a:r>
              <a:rPr lang="zh-CN" altLang="zh-CN" dirty="0">
                <a:latin typeface="楷体" panose="02010609060101010101" pitchFamily="49" charset="-122"/>
                <a:ea typeface="楷体" panose="02010609060101010101" pitchFamily="49" charset="-122"/>
              </a:rPr>
              <a:t>”表示比子查询结果中最小值还大。</a:t>
            </a:r>
          </a:p>
        </p:txBody>
      </p:sp>
    </p:spTree>
    <p:extLst>
      <p:ext uri="{BB962C8B-B14F-4D97-AF65-F5344CB8AC3E}">
        <p14:creationId xmlns:p14="http://schemas.microsoft.com/office/powerpoint/2010/main" val="3234181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7" y="1434652"/>
            <a:ext cx="10131965" cy="1704954"/>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ALL</a:t>
            </a:r>
            <a:r>
              <a:rPr lang="zh-CN" altLang="zh-CN" dirty="0"/>
              <a:t>关键字表示满足所有条件。使用</a:t>
            </a:r>
            <a:r>
              <a:rPr lang="en-US" altLang="zh-CN" dirty="0"/>
              <a:t>ALL</a:t>
            </a:r>
            <a:r>
              <a:rPr lang="zh-CN" altLang="zh-CN" dirty="0"/>
              <a:t>关键字时，只有满足内层查询语句返回的所有结果，才可以执行外层查询语句。</a:t>
            </a:r>
          </a:p>
          <a:p>
            <a:pPr algn="just">
              <a:lnSpc>
                <a:spcPct val="150000"/>
              </a:lnSpc>
            </a:pPr>
            <a:r>
              <a:rPr lang="zh-CN" altLang="zh-CN" b="1" dirty="0"/>
              <a:t>【实例</a:t>
            </a:r>
            <a:r>
              <a:rPr lang="en-US" altLang="zh-CN" b="1" dirty="0"/>
              <a:t>7-11</a:t>
            </a:r>
            <a:r>
              <a:rPr lang="zh-CN" altLang="zh-CN" b="1" dirty="0"/>
              <a:t>】：</a:t>
            </a:r>
            <a:r>
              <a:rPr lang="zh-CN" altLang="zh-CN" dirty="0"/>
              <a:t>在数据库“</a:t>
            </a:r>
            <a:r>
              <a:rPr lang="en-US" altLang="zh-CN" dirty="0" err="1"/>
              <a:t>EduSys</a:t>
            </a:r>
            <a:r>
              <a:rPr lang="zh-CN" altLang="zh-CN" dirty="0"/>
              <a:t>”中，查询“</a:t>
            </a:r>
            <a:r>
              <a:rPr lang="en-US" altLang="zh-CN" dirty="0"/>
              <a:t>Student</a:t>
            </a:r>
            <a:r>
              <a:rPr lang="zh-CN" altLang="zh-CN" dirty="0"/>
              <a:t>”表中比“</a:t>
            </a:r>
            <a:r>
              <a:rPr lang="en-US" altLang="zh-CN" dirty="0"/>
              <a:t>RJ02</a:t>
            </a:r>
            <a:r>
              <a:rPr lang="zh-CN" altLang="zh-CN" dirty="0"/>
              <a:t>”班所有同学的学号小的学生信息，要求输出学生学号、姓名和出生日期。输入的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767652"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dirty="0" smtClean="0">
                <a:solidFill>
                  <a:srgbClr val="228EB0"/>
                </a:solidFill>
                <a:latin typeface="+mn-ea"/>
              </a:rPr>
              <a:t>5 </a:t>
            </a:r>
            <a:r>
              <a:rPr lang="zh-CN" altLang="zh-CN" sz="2800" b="1" dirty="0">
                <a:solidFill>
                  <a:srgbClr val="228EB0"/>
                </a:solidFill>
                <a:latin typeface="+mn-ea"/>
              </a:rPr>
              <a:t>带“</a:t>
            </a:r>
            <a:r>
              <a:rPr lang="en-US" altLang="zh-CN" sz="2800" b="1" dirty="0">
                <a:solidFill>
                  <a:srgbClr val="228EB0"/>
                </a:solidFill>
                <a:latin typeface="+mn-ea"/>
              </a:rPr>
              <a:t>ALL</a:t>
            </a:r>
            <a:r>
              <a:rPr lang="zh-CN" altLang="zh-CN" sz="2800" b="1" dirty="0">
                <a:solidFill>
                  <a:srgbClr val="228EB0"/>
                </a:solidFill>
                <a:latin typeface="+mn-ea"/>
              </a:rPr>
              <a:t>”关键字的子查询</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E3EB1709-6D20-4440-8800-976CC5E9712E}"/>
              </a:ext>
            </a:extLst>
          </p:cNvPr>
          <p:cNvSpPr/>
          <p:nvPr/>
        </p:nvSpPr>
        <p:spPr>
          <a:xfrm>
            <a:off x="1055687" y="5453444"/>
            <a:ext cx="10131965" cy="923330"/>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&gt;ALL</a:t>
            </a:r>
            <a:r>
              <a:rPr lang="zh-CN" altLang="zh-CN" dirty="0">
                <a:latin typeface="楷体" panose="02010609060101010101" pitchFamily="49" charset="-122"/>
                <a:ea typeface="楷体" panose="02010609060101010101" pitchFamily="49" charset="-122"/>
              </a:rPr>
              <a:t>”表示比子查询结果中所有值要大，即比子查询结果中最大值还要大；“</a:t>
            </a:r>
            <a:r>
              <a:rPr lang="en-US" altLang="zh-CN" dirty="0">
                <a:latin typeface="楷体" panose="02010609060101010101" pitchFamily="49" charset="-122"/>
                <a:ea typeface="楷体" panose="02010609060101010101" pitchFamily="49" charset="-122"/>
              </a:rPr>
              <a:t>&lt;ALL</a:t>
            </a:r>
            <a:r>
              <a:rPr lang="zh-CN" altLang="zh-CN" dirty="0">
                <a:latin typeface="楷体" panose="02010609060101010101" pitchFamily="49" charset="-122"/>
                <a:ea typeface="楷体" panose="02010609060101010101" pitchFamily="49" charset="-122"/>
              </a:rPr>
              <a:t>”表示比子查询结果中所有值要小，即比子查询结果中最小值还要小。</a:t>
            </a:r>
          </a:p>
        </p:txBody>
      </p:sp>
      <p:sp>
        <p:nvSpPr>
          <p:cNvPr id="10" name="矩形 9"/>
          <p:cNvSpPr/>
          <p:nvPr/>
        </p:nvSpPr>
        <p:spPr>
          <a:xfrm>
            <a:off x="2657261" y="3241651"/>
            <a:ext cx="6799890" cy="200675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Sno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学号</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,Birthday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出生日期</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WHERE Sno &lt; ALL</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(SELECT Sno</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Classno=‘RJ02’);</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75376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0 w 13677900"/>
                <a:gd name="connsiteY4" fmla="*/ 1732832 h 1732832"/>
                <a:gd name="connsiteX5" fmla="*/ 0 w 13677900"/>
                <a:gd name="connsiteY5"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732832 h 1732832"/>
                <a:gd name="connsiteX6" fmla="*/ 0 w 13677900"/>
                <a:gd name="connsiteY6"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4695 h 1732832"/>
                <a:gd name="connsiteX0" fmla="*/ 0 w 10871624"/>
                <a:gd name="connsiteY0" fmla="*/ 1719713 h 1732832"/>
                <a:gd name="connsiteX1" fmla="*/ 425932 w 10871624"/>
                <a:gd name="connsiteY1" fmla="*/ 0 h 1732832"/>
                <a:gd name="connsiteX2" fmla="*/ 10871624 w 10871624"/>
                <a:gd name="connsiteY2" fmla="*/ 14695 h 1732832"/>
                <a:gd name="connsiteX3" fmla="*/ 10871624 w 10871624"/>
                <a:gd name="connsiteY3" fmla="*/ 1732832 h 1732832"/>
                <a:gd name="connsiteX4" fmla="*/ 0 w 10871624"/>
                <a:gd name="connsiteY4" fmla="*/ 1719713 h 1732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 fmla="*/ 0 w 13677900"/>
                <a:gd name="connsiteY0" fmla="*/ 0 h 3972377"/>
                <a:gd name="connsiteX1" fmla="*/ 13677900 w 13677900"/>
                <a:gd name="connsiteY1" fmla="*/ 0 h 3972377"/>
                <a:gd name="connsiteX2" fmla="*/ 13677900 w 13677900"/>
                <a:gd name="connsiteY2" fmla="*/ 3972377 h 3972377"/>
                <a:gd name="connsiteX3" fmla="*/ 3656100 w 13677900"/>
                <a:gd name="connsiteY3" fmla="*/ 3965562 h 3972377"/>
                <a:gd name="connsiteX4" fmla="*/ 0 w 13677900"/>
                <a:gd name="connsiteY4" fmla="*/ 3972377 h 3972377"/>
                <a:gd name="connsiteX5" fmla="*/ 0 w 13677900"/>
                <a:gd name="connsiteY5" fmla="*/ 0 h 3972377"/>
                <a:gd name="connsiteX0" fmla="*/ 0 w 13677900"/>
                <a:gd name="connsiteY0" fmla="*/ 4058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6" fmla="*/ 0 w 13677900"/>
                <a:gd name="connsiteY6" fmla="*/ 4058 h 3976435"/>
                <a:gd name="connsiteX0" fmla="*/ 0 w 13677900"/>
                <a:gd name="connsiteY0" fmla="*/ 3976435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0" fmla="*/ 0 w 10021800"/>
                <a:gd name="connsiteY0" fmla="*/ 3969620 h 3976435"/>
                <a:gd name="connsiteX1" fmla="*/ 1077899 w 10021800"/>
                <a:gd name="connsiteY1" fmla="*/ 0 h 3976435"/>
                <a:gd name="connsiteX2" fmla="*/ 10021800 w 10021800"/>
                <a:gd name="connsiteY2" fmla="*/ 4058 h 3976435"/>
                <a:gd name="connsiteX3" fmla="*/ 10021800 w 10021800"/>
                <a:gd name="connsiteY3" fmla="*/ 3976435 h 3976435"/>
                <a:gd name="connsiteX4" fmla="*/ 0 w 10021800"/>
                <a:gd name="connsiteY4" fmla="*/ 3969620 h 3976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16584" y="2988443"/>
            <a:ext cx="2031326" cy="646331"/>
          </a:xfrm>
          <a:prstGeom prst="rect">
            <a:avLst/>
          </a:prstGeom>
          <a:noFill/>
        </p:spPr>
        <p:txBody>
          <a:bodyPr wrap="none" rtlCol="0">
            <a:spAutoFit/>
          </a:bodyPr>
          <a:lstStyle/>
          <a:p>
            <a:pPr algn="ctr"/>
            <a:r>
              <a:rPr lang="zh-CN" altLang="en-US" sz="3600" b="1" dirty="0" smtClean="0">
                <a:solidFill>
                  <a:schemeClr val="bg1"/>
                </a:solidFill>
              </a:rPr>
              <a:t>学习内容</a:t>
            </a:r>
            <a:endParaRPr lang="zh-CN" altLang="en-US" sz="3600" b="1" dirty="0">
              <a:solidFill>
                <a:schemeClr val="bg1"/>
              </a:solidFill>
            </a:endParaRPr>
          </a:p>
        </p:txBody>
      </p:sp>
      <p:cxnSp>
        <p:nvCxnSpPr>
          <p:cNvPr id="7" name="直接连接符 6"/>
          <p:cNvCxnSpPr/>
          <p:nvPr/>
        </p:nvCxnSpPr>
        <p:spPr>
          <a:xfrm>
            <a:off x="2892685" y="3989934"/>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 fmla="*/ 0 w 13677900"/>
                <a:gd name="connsiteY0" fmla="*/ 0 h 882180"/>
                <a:gd name="connsiteX1" fmla="*/ 13677900 w 13677900"/>
                <a:gd name="connsiteY1" fmla="*/ 0 h 882180"/>
                <a:gd name="connsiteX2" fmla="*/ 13677900 w 13677900"/>
                <a:gd name="connsiteY2" fmla="*/ 882180 h 882180"/>
                <a:gd name="connsiteX3" fmla="*/ 6442854 w 13677900"/>
                <a:gd name="connsiteY3" fmla="*/ 872397 h 882180"/>
                <a:gd name="connsiteX4" fmla="*/ 0 w 13677900"/>
                <a:gd name="connsiteY4" fmla="*/ 882180 h 882180"/>
                <a:gd name="connsiteX5" fmla="*/ 0 w 13677900"/>
                <a:gd name="connsiteY5" fmla="*/ 0 h 882180"/>
                <a:gd name="connsiteX0" fmla="*/ 0 w 13677900"/>
                <a:gd name="connsiteY0" fmla="*/ 20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6" fmla="*/ 0 w 13677900"/>
                <a:gd name="connsiteY6" fmla="*/ 200 h 882380"/>
                <a:gd name="connsiteX0" fmla="*/ 0 w 13677900"/>
                <a:gd name="connsiteY0" fmla="*/ 88238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0" fmla="*/ 0 w 7235046"/>
                <a:gd name="connsiteY0" fmla="*/ 872597 h 882380"/>
                <a:gd name="connsiteX1" fmla="*/ 261703 w 7235046"/>
                <a:gd name="connsiteY1" fmla="*/ 0 h 882380"/>
                <a:gd name="connsiteX2" fmla="*/ 7235046 w 7235046"/>
                <a:gd name="connsiteY2" fmla="*/ 200 h 882380"/>
                <a:gd name="connsiteX3" fmla="*/ 7235046 w 7235046"/>
                <a:gd name="connsiteY3" fmla="*/ 882380 h 882380"/>
                <a:gd name="connsiteX4" fmla="*/ 0 w 7235046"/>
                <a:gd name="connsiteY4" fmla="*/ 872597 h 88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587617" y="3269258"/>
            <a:ext cx="2013544" cy="707886"/>
            <a:chOff x="6629352" y="1760489"/>
            <a:chExt cx="2013544" cy="707886"/>
          </a:xfrm>
        </p:grpSpPr>
        <p:sp>
          <p:nvSpPr>
            <p:cNvPr id="41" name="文本框 40"/>
            <p:cNvSpPr txBox="1"/>
            <p:nvPr/>
          </p:nvSpPr>
          <p:spPr>
            <a:xfrm>
              <a:off x="7381012" y="1853273"/>
              <a:ext cx="1261884"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子查询</a:t>
              </a:r>
              <a:endParaRPr lang="zh-CN" altLang="en-US" sz="2800" dirty="0"/>
            </a:p>
          </p:txBody>
        </p:sp>
        <p:sp>
          <p:nvSpPr>
            <p:cNvPr id="42" name="文本框 41"/>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02.</a:t>
              </a:r>
              <a:endParaRPr lang="zh-CN" altLang="en-US" sz="4000" dirty="0">
                <a:solidFill>
                  <a:schemeClr val="bg1">
                    <a:lumMod val="65000"/>
                  </a:schemeClr>
                </a:solidFill>
              </a:endParaRPr>
            </a:p>
          </p:txBody>
        </p:sp>
      </p:grpSp>
      <p:grpSp>
        <p:nvGrpSpPr>
          <p:cNvPr id="46" name="组合 45"/>
          <p:cNvGrpSpPr/>
          <p:nvPr/>
        </p:nvGrpSpPr>
        <p:grpSpPr>
          <a:xfrm>
            <a:off x="6587617" y="2494199"/>
            <a:ext cx="3090762" cy="707886"/>
            <a:chOff x="6629352" y="1760489"/>
            <a:chExt cx="3090762" cy="707886"/>
          </a:xfrm>
        </p:grpSpPr>
        <p:sp>
          <p:nvSpPr>
            <p:cNvPr id="47" name="文本框 46"/>
            <p:cNvSpPr txBox="1"/>
            <p:nvPr/>
          </p:nvSpPr>
          <p:spPr>
            <a:xfrm>
              <a:off x="7381012" y="1853273"/>
              <a:ext cx="2339102" cy="523220"/>
            </a:xfrm>
            <a:prstGeom prst="rect">
              <a:avLst/>
            </a:prstGeom>
            <a:noFill/>
          </p:spPr>
          <p:txBody>
            <a:bodyPr wrap="none" rtlCol="0">
              <a:spAutoFit/>
              <a:scene3d>
                <a:camera prst="orthographicFront"/>
                <a:lightRig rig="threePt" dir="t"/>
              </a:scene3d>
              <a:sp3d contourW="12700"/>
            </a:bodyPr>
            <a:lstStyle/>
            <a:p>
              <a:r>
                <a:rPr lang="zh-CN" altLang="en-US" sz="2800" dirty="0"/>
                <a:t>多</a:t>
              </a:r>
              <a:r>
                <a:rPr lang="zh-CN" altLang="en-US" sz="2800" dirty="0" smtClean="0"/>
                <a:t>表连接查询</a:t>
              </a:r>
              <a:endParaRPr lang="zh-CN" altLang="en-US" sz="2800" dirty="0"/>
            </a:p>
          </p:txBody>
        </p:sp>
        <p:sp>
          <p:nvSpPr>
            <p:cNvPr id="48" name="文本框 47"/>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01.</a:t>
              </a:r>
              <a:endParaRPr lang="zh-CN" altLang="en-US" sz="4000" dirty="0">
                <a:solidFill>
                  <a:schemeClr val="bg1">
                    <a:lumMod val="65000"/>
                  </a:schemeClr>
                </a:solidFill>
              </a:endParaRPr>
            </a:p>
          </p:txBody>
        </p:sp>
      </p:grpSp>
    </p:spTree>
    <p:extLst>
      <p:ext uri="{BB962C8B-B14F-4D97-AF65-F5344CB8AC3E}">
        <p14:creationId xmlns:p14="http://schemas.microsoft.com/office/powerpoint/2010/main" val="11790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ppt_x</p:attrName>
                                        </p:attrNameLst>
                                      </p:cBhvr>
                                      <p:tavLst>
                                        <p:tav tm="0">
                                          <p:val>
                                            <p:strVal val="#ppt_x-#ppt_w*1.125000"/>
                                          </p:val>
                                        </p:tav>
                                        <p:tav tm="100000">
                                          <p:val>
                                            <p:strVal val="#ppt_x"/>
                                          </p:val>
                                        </p:tav>
                                      </p:tavLst>
                                    </p:anim>
                                    <p:animEffect transition="in" filter="wipe(right)">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055686" y="1837536"/>
            <a:ext cx="10131965" cy="128945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dirty="0"/>
              <a:t>ANY</a:t>
            </a:r>
            <a:r>
              <a:rPr lang="zh-CN" altLang="zh-CN" dirty="0"/>
              <a:t>关键字和</a:t>
            </a:r>
            <a:r>
              <a:rPr lang="en-US" altLang="zh-CN" dirty="0"/>
              <a:t>ALL</a:t>
            </a:r>
            <a:r>
              <a:rPr lang="zh-CN" altLang="zh-CN" dirty="0"/>
              <a:t>关键字的使用方式是一样的，但是这两者有很大的区别</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使用</a:t>
            </a:r>
            <a:r>
              <a:rPr lang="en-US" altLang="zh-CN" dirty="0"/>
              <a:t>ANY</a:t>
            </a:r>
            <a:r>
              <a:rPr lang="zh-CN" altLang="zh-CN" dirty="0"/>
              <a:t>关键字时，只要满足内层查询语句返回结果中的任何一个，就可以通过该条件来执行外层查询语句；而</a:t>
            </a:r>
            <a:r>
              <a:rPr lang="en-US" altLang="zh-CN" dirty="0"/>
              <a:t>ALL</a:t>
            </a:r>
            <a:r>
              <a:rPr lang="zh-CN" altLang="zh-CN" dirty="0"/>
              <a:t>关键字则需要满足内层查询语句返回的所有结果，才可以执行外层查询语句。</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767652"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dirty="0" smtClean="0">
                <a:solidFill>
                  <a:srgbClr val="228EB0"/>
                </a:solidFill>
                <a:latin typeface="+mn-ea"/>
              </a:rPr>
              <a:t>5 </a:t>
            </a:r>
            <a:r>
              <a:rPr lang="zh-CN" altLang="zh-CN" sz="2800" b="1" dirty="0">
                <a:solidFill>
                  <a:srgbClr val="228EB0"/>
                </a:solidFill>
                <a:latin typeface="+mn-ea"/>
              </a:rPr>
              <a:t>带“</a:t>
            </a:r>
            <a:r>
              <a:rPr lang="en-US" altLang="zh-CN" sz="2800" b="1" dirty="0">
                <a:solidFill>
                  <a:srgbClr val="228EB0"/>
                </a:solidFill>
                <a:latin typeface="+mn-ea"/>
              </a:rPr>
              <a:t>ALL</a:t>
            </a:r>
            <a:r>
              <a:rPr lang="zh-CN" altLang="zh-CN" sz="2800" b="1" dirty="0">
                <a:solidFill>
                  <a:srgbClr val="228EB0"/>
                </a:solidFill>
                <a:latin typeface="+mn-ea"/>
              </a:rPr>
              <a:t>”关键字的子查询</a:t>
            </a:r>
            <a:endParaRPr lang="zh-CN" altLang="en-US" sz="2800" b="1" dirty="0">
              <a:solidFill>
                <a:srgbClr val="228EB0"/>
              </a:solidFill>
              <a:latin typeface="+mn-ea"/>
            </a:endParaRPr>
          </a:p>
        </p:txBody>
      </p:sp>
    </p:spTree>
    <p:extLst>
      <p:ext uri="{BB962C8B-B14F-4D97-AF65-F5344CB8AC3E}">
        <p14:creationId xmlns:p14="http://schemas.microsoft.com/office/powerpoint/2010/main" val="1308442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1" name="椭圆 10"/>
          <p:cNvSpPr/>
          <p:nvPr/>
        </p:nvSpPr>
        <p:spPr>
          <a:xfrm>
            <a:off x="8473899" y="2146925"/>
            <a:ext cx="1116000" cy="11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1" name="组合 20"/>
          <p:cNvGrpSpPr/>
          <p:nvPr/>
        </p:nvGrpSpPr>
        <p:grpSpPr>
          <a:xfrm>
            <a:off x="8077899" y="3438138"/>
            <a:ext cx="1908000" cy="698433"/>
            <a:chOff x="9580795" y="3089795"/>
            <a:chExt cx="1908000" cy="698433"/>
          </a:xfrm>
        </p:grpSpPr>
        <p:sp>
          <p:nvSpPr>
            <p:cNvPr id="14" name="文本框 13"/>
            <p:cNvSpPr txBox="1"/>
            <p:nvPr/>
          </p:nvSpPr>
          <p:spPr>
            <a:xfrm>
              <a:off x="9621724" y="3089795"/>
              <a:ext cx="1826142" cy="584775"/>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prstClr val="black"/>
                  </a:solidFill>
                  <a:effectLst/>
                  <a:uLnTx/>
                  <a:uFillTx/>
                  <a:latin typeface="Arial"/>
                  <a:ea typeface="微软雅黑"/>
                  <a:cs typeface="+mn-cs"/>
                </a:rPr>
                <a:t>任务实践</a:t>
              </a:r>
            </a:p>
          </p:txBody>
        </p:sp>
        <p:cxnSp>
          <p:nvCxnSpPr>
            <p:cNvPr id="18" name="直接连接符 17"/>
            <p:cNvCxnSpPr/>
            <p:nvPr/>
          </p:nvCxnSpPr>
          <p:spPr>
            <a:xfrm>
              <a:off x="9580795" y="3788228"/>
              <a:ext cx="190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椭圆 47"/>
          <p:cNvSpPr/>
          <p:nvPr/>
        </p:nvSpPr>
        <p:spPr>
          <a:xfrm>
            <a:off x="8715051" y="23675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927483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6" presetClass="entr" presetSubtype="3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out)">
                                      <p:cBhvr>
                                        <p:cTn id="24" dur="500"/>
                                        <p:tgtEl>
                                          <p:spTgt spid="11"/>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500"/>
                                        <p:tgtEl>
                                          <p:spTgt spid="17"/>
                                        </p:tgtEl>
                                      </p:cBhvr>
                                    </p:animEffect>
                                  </p:childTnLst>
                                </p:cTn>
                              </p:par>
                            </p:childTnLst>
                          </p:cTn>
                        </p:par>
                        <p:par>
                          <p:cTn id="28" fill="hold">
                            <p:stCondLst>
                              <p:cond delay="1750"/>
                            </p:stCondLst>
                            <p:childTnLst>
                              <p:par>
                                <p:cTn id="29" presetID="1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1" grpId="0" animBg="1"/>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128945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每学期学生都要根据学习方向和兴趣进行网上选课，选课完成后“软件技术”专业想要统计本专业学生的选课情况，要求列出学生的姓名、选修课程名称。同时，承担“数据库应用技术”课程教学任务的老师需要知道选修该课程的学生学号和姓名。</a:t>
            </a:r>
          </a:p>
        </p:txBody>
      </p:sp>
    </p:spTree>
    <p:extLst>
      <p:ext uri="{BB962C8B-B14F-4D97-AF65-F5344CB8AC3E}">
        <p14:creationId xmlns:p14="http://schemas.microsoft.com/office/powerpoint/2010/main" val="24240310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根据【学习任务】中的实践需求，在数据表“</a:t>
            </a:r>
            <a:r>
              <a:rPr lang="en-US" altLang="zh-CN" dirty="0"/>
              <a:t>Student</a:t>
            </a:r>
            <a:r>
              <a:rPr lang="zh-CN" altLang="zh-CN" dirty="0"/>
              <a:t>”“</a:t>
            </a:r>
            <a:r>
              <a:rPr lang="en-US" altLang="zh-CN" dirty="0"/>
              <a:t>Course</a:t>
            </a:r>
            <a:r>
              <a:rPr lang="zh-CN" altLang="zh-CN" dirty="0"/>
              <a:t>”“</a:t>
            </a:r>
            <a:r>
              <a:rPr lang="en-US" altLang="zh-CN" dirty="0" err="1"/>
              <a:t>StuCourse</a:t>
            </a:r>
            <a:r>
              <a:rPr lang="zh-CN" altLang="zh-CN" dirty="0"/>
              <a:t>”中，利用多表连接查询，查询“软件技术”专业学生的选课情况，输入的</a:t>
            </a:r>
            <a:r>
              <a:rPr lang="en-US" altLang="zh-CN" dirty="0"/>
              <a:t>SQL</a:t>
            </a:r>
            <a:r>
              <a:rPr lang="zh-CN" altLang="zh-CN" dirty="0"/>
              <a:t>语句如下：</a:t>
            </a:r>
          </a:p>
        </p:txBody>
      </p:sp>
      <p:sp>
        <p:nvSpPr>
          <p:cNvPr id="9" name="矩形 8"/>
          <p:cNvSpPr/>
          <p:nvPr/>
        </p:nvSpPr>
        <p:spPr>
          <a:xfrm>
            <a:off x="2444319" y="3001114"/>
            <a:ext cx="7012832" cy="164604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',C.Cname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课程名称</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as S JOIN Course as C JOIN StuCourse as SC</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ON S.Sno=SC.Sno and C.Cno=SC.Cno</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WHERE S.Major=’</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软件技术</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612073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在数据表“</a:t>
            </a:r>
            <a:r>
              <a:rPr lang="en-US" altLang="zh-CN" dirty="0"/>
              <a:t>Student</a:t>
            </a:r>
            <a:r>
              <a:rPr lang="zh-CN" altLang="zh-CN" dirty="0"/>
              <a:t>”“</a:t>
            </a:r>
            <a:r>
              <a:rPr lang="en-US" altLang="zh-CN" dirty="0"/>
              <a:t>Course</a:t>
            </a:r>
            <a:r>
              <a:rPr lang="zh-CN" altLang="zh-CN" dirty="0"/>
              <a:t>”“</a:t>
            </a:r>
            <a:r>
              <a:rPr lang="en-US" altLang="zh-CN" dirty="0" err="1"/>
              <a:t>StuCourse</a:t>
            </a:r>
            <a:r>
              <a:rPr lang="zh-CN" altLang="zh-CN" dirty="0"/>
              <a:t>”中，利用子查询，查询选修了“数据库应用技术”课程的学生学号和姓名，输入的</a:t>
            </a:r>
            <a:r>
              <a:rPr lang="en-US" altLang="zh-CN" dirty="0"/>
              <a:t>SQL</a:t>
            </a:r>
            <a:r>
              <a:rPr lang="zh-CN" altLang="zh-CN" dirty="0"/>
              <a:t>语句如下：</a:t>
            </a:r>
          </a:p>
        </p:txBody>
      </p:sp>
      <p:sp>
        <p:nvSpPr>
          <p:cNvPr id="10" name="矩形 9"/>
          <p:cNvSpPr/>
          <p:nvPr/>
        </p:nvSpPr>
        <p:spPr>
          <a:xfrm>
            <a:off x="2394215" y="2865894"/>
            <a:ext cx="7351034" cy="282092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Sno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学号</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Sname AS </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FROM Student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WHERE Sno IN</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SELECT Sno FROM StuCourse WHERE Cno IN</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SELECT Cno FROM Course WHERE Cname=’</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数据库应用技术</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460384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 fmla="*/ 0 w 13677900"/>
                <a:gd name="connsiteY0" fmla="*/ 0 h 897257"/>
                <a:gd name="connsiteX1" fmla="*/ 13677900 w 13677900"/>
                <a:gd name="connsiteY1" fmla="*/ 0 h 897257"/>
                <a:gd name="connsiteX2" fmla="*/ 13677900 w 13677900"/>
                <a:gd name="connsiteY2" fmla="*/ 897257 h 897257"/>
                <a:gd name="connsiteX3" fmla="*/ 252190 w 13677900"/>
                <a:gd name="connsiteY3" fmla="*/ 892550 h 897257"/>
                <a:gd name="connsiteX4" fmla="*/ 0 w 13677900"/>
                <a:gd name="connsiteY4" fmla="*/ 897257 h 897257"/>
                <a:gd name="connsiteX5" fmla="*/ 0 w 13677900"/>
                <a:gd name="connsiteY5" fmla="*/ 0 h 897257"/>
                <a:gd name="connsiteX0" fmla="*/ 0 w 13677900"/>
                <a:gd name="connsiteY0" fmla="*/ 10284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6" fmla="*/ 0 w 13677900"/>
                <a:gd name="connsiteY6" fmla="*/ 10284 h 907541"/>
                <a:gd name="connsiteX0" fmla="*/ 0 w 13677900"/>
                <a:gd name="connsiteY0" fmla="*/ 907541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0" fmla="*/ 0 w 13425710"/>
                <a:gd name="connsiteY0" fmla="*/ 902834 h 907541"/>
                <a:gd name="connsiteX1" fmla="*/ 199413 w 13425710"/>
                <a:gd name="connsiteY1" fmla="*/ 0 h 907541"/>
                <a:gd name="connsiteX2" fmla="*/ 13425710 w 13425710"/>
                <a:gd name="connsiteY2" fmla="*/ 10284 h 907541"/>
                <a:gd name="connsiteX3" fmla="*/ 13425710 w 13425710"/>
                <a:gd name="connsiteY3" fmla="*/ 907541 h 907541"/>
                <a:gd name="connsiteX4" fmla="*/ 0 w 13425710"/>
                <a:gd name="connsiteY4" fmla="*/ 902834 h 90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0 w 13677900"/>
                <a:gd name="connsiteY4" fmla="*/ 4512876 h 4512876"/>
                <a:gd name="connsiteX5" fmla="*/ 0 w 13677900"/>
                <a:gd name="connsiteY5"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4512876 h 4512876"/>
                <a:gd name="connsiteX6" fmla="*/ 0 w 13677900"/>
                <a:gd name="connsiteY6"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13500 h 4512876"/>
                <a:gd name="connsiteX0" fmla="*/ 0 w 13138967"/>
                <a:gd name="connsiteY0" fmla="*/ 4493446 h 4512876"/>
                <a:gd name="connsiteX1" fmla="*/ 1193390 w 13138967"/>
                <a:gd name="connsiteY1" fmla="*/ 0 h 4512876"/>
                <a:gd name="connsiteX2" fmla="*/ 13138967 w 13138967"/>
                <a:gd name="connsiteY2" fmla="*/ 13500 h 4512876"/>
                <a:gd name="connsiteX3" fmla="*/ 13138967 w 13138967"/>
                <a:gd name="connsiteY3" fmla="*/ 4512876 h 4512876"/>
                <a:gd name="connsiteX4" fmla="*/ 0 w 13138967"/>
                <a:gd name="connsiteY4" fmla="*/ 4493446 h 451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noProof="0" dirty="0">
                <a:solidFill>
                  <a:prstClr val="black"/>
                </a:solidFill>
                <a:latin typeface="Arial"/>
                <a:ea typeface="微软雅黑"/>
              </a:rPr>
              <a:t>感谢您的观看</a:t>
            </a:r>
            <a:endParaRPr kumimoji="0" lang="zh-CN" altLang="en-US" sz="40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228EB0"/>
                </a:solidFill>
                <a:effectLst/>
                <a:uLnTx/>
                <a:uFillTx/>
                <a:latin typeface="Arial"/>
                <a:ea typeface="微软雅黑"/>
                <a:cs typeface="+mn-cs"/>
              </a:rPr>
              <a:t>THANKS</a:t>
            </a:r>
            <a:endParaRPr kumimoji="0" lang="zh-CN" altLang="en-US" sz="7200" b="1" i="0" u="none" strike="noStrike" kern="1200" cap="none" spc="0" normalizeH="0" baseline="0" noProof="0" dirty="0">
              <a:ln>
                <a:noFill/>
              </a:ln>
              <a:solidFill>
                <a:srgbClr val="228EB0"/>
              </a:solidFill>
              <a:effectLst/>
              <a:uLnTx/>
              <a:uFillTx/>
              <a:latin typeface="Arial"/>
              <a:ea typeface="微软雅黑"/>
              <a:cs typeface="+mn-cs"/>
            </a:endParaRPr>
          </a:p>
        </p:txBody>
      </p:sp>
      <p:cxnSp>
        <p:nvCxnSpPr>
          <p:cNvPr id="15" name="直接连接符 14"/>
          <p:cNvCxnSpPr/>
          <p:nvPr/>
        </p:nvCxnSpPr>
        <p:spPr>
          <a:xfrm>
            <a:off x="6320453" y="4311326"/>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 fmla="*/ 0 w 13677900"/>
                <a:gd name="connsiteY0" fmla="*/ 0 h 1587113"/>
                <a:gd name="connsiteX1" fmla="*/ 1620651 w 13677900"/>
                <a:gd name="connsiteY1" fmla="*/ 6988 h 1587113"/>
                <a:gd name="connsiteX2" fmla="*/ 13677900 w 13677900"/>
                <a:gd name="connsiteY2" fmla="*/ 0 h 1587113"/>
                <a:gd name="connsiteX3" fmla="*/ 13677900 w 13677900"/>
                <a:gd name="connsiteY3" fmla="*/ 1587113 h 1587113"/>
                <a:gd name="connsiteX4" fmla="*/ 0 w 13677900"/>
                <a:gd name="connsiteY4" fmla="*/ 1587113 h 1587113"/>
                <a:gd name="connsiteX5" fmla="*/ 0 w 13677900"/>
                <a:gd name="connsiteY5" fmla="*/ 0 h 1587113"/>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1587113 h 1605708"/>
                <a:gd name="connsiteX6" fmla="*/ 0 w 13677900"/>
                <a:gd name="connsiteY6" fmla="*/ 0 h 1605708"/>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0 h 1605708"/>
                <a:gd name="connsiteX0" fmla="*/ 0 w 12474999"/>
                <a:gd name="connsiteY0" fmla="*/ 1605708 h 1605708"/>
                <a:gd name="connsiteX1" fmla="*/ 417750 w 12474999"/>
                <a:gd name="connsiteY1" fmla="*/ 6988 h 1605708"/>
                <a:gd name="connsiteX2" fmla="*/ 12474999 w 12474999"/>
                <a:gd name="connsiteY2" fmla="*/ 0 h 1605708"/>
                <a:gd name="connsiteX3" fmla="*/ 12474999 w 12474999"/>
                <a:gd name="connsiteY3" fmla="*/ 1587113 h 1605708"/>
                <a:gd name="connsiteX4" fmla="*/ 0 w 12474999"/>
                <a:gd name="connsiteY4" fmla="*/ 1605708 h 160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19684696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01</a:t>
              </a:r>
              <a:endParaRPr lang="zh-CN" altLang="en-US" sz="3200" b="1" dirty="0">
                <a:solidFill>
                  <a:schemeClr val="bg1"/>
                </a:solidFill>
              </a:endParaRPr>
            </a:p>
          </p:txBody>
        </p:sp>
      </p:grpSp>
      <p:grpSp>
        <p:nvGrpSpPr>
          <p:cNvPr id="21" name="组合 20"/>
          <p:cNvGrpSpPr/>
          <p:nvPr/>
        </p:nvGrpSpPr>
        <p:grpSpPr>
          <a:xfrm>
            <a:off x="2600663" y="3499432"/>
            <a:ext cx="3312000" cy="644330"/>
            <a:chOff x="8145156" y="3244893"/>
            <a:chExt cx="3312000" cy="1079650"/>
          </a:xfrm>
        </p:grpSpPr>
        <p:sp>
          <p:nvSpPr>
            <p:cNvPr id="14" name="文本框 13"/>
            <p:cNvSpPr txBox="1"/>
            <p:nvPr/>
          </p:nvSpPr>
          <p:spPr>
            <a:xfrm>
              <a:off x="8627352" y="3244893"/>
              <a:ext cx="2339103" cy="876716"/>
            </a:xfrm>
            <a:prstGeom prst="rect">
              <a:avLst/>
            </a:prstGeom>
            <a:noFill/>
          </p:spPr>
          <p:txBody>
            <a:bodyPr wrap="none" rtlCol="0">
              <a:spAutoFit/>
              <a:scene3d>
                <a:camera prst="orthographicFront"/>
                <a:lightRig rig="threePt" dir="t"/>
              </a:scene3d>
              <a:sp3d contourW="12700"/>
            </a:bodyPr>
            <a:lstStyle/>
            <a:p>
              <a:pPr algn="r"/>
              <a:r>
                <a:rPr lang="zh-CN" altLang="en-US" sz="2800" dirty="0"/>
                <a:t>多</a:t>
              </a:r>
              <a:r>
                <a:rPr lang="zh-CN" altLang="en-US" sz="2800" dirty="0" smtClean="0"/>
                <a:t>表连接查询</a:t>
              </a:r>
              <a:endParaRPr lang="zh-CN" altLang="en-US" sz="2800" dirty="0"/>
            </a:p>
          </p:txBody>
        </p:sp>
        <p:cxnSp>
          <p:nvCxnSpPr>
            <p:cNvPr id="18" name="直接连接符 17"/>
            <p:cNvCxnSpPr/>
            <p:nvPr/>
          </p:nvCxnSpPr>
          <p:spPr>
            <a:xfrm>
              <a:off x="8145156" y="4324543"/>
              <a:ext cx="331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52641" y="2665425"/>
            <a:ext cx="0" cy="1296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93826" y="2531201"/>
            <a:ext cx="2723823" cy="346239"/>
          </a:xfrm>
          <a:prstGeom prst="rect">
            <a:avLst/>
          </a:prstGeom>
          <a:noFill/>
        </p:spPr>
        <p:txBody>
          <a:bodyPr wrap="square" lIns="68571" tIns="34285" rIns="68571" bIns="34285" rtlCol="0">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内连接查询</a:t>
            </a:r>
          </a:p>
        </p:txBody>
      </p:sp>
      <p:grpSp>
        <p:nvGrpSpPr>
          <p:cNvPr id="22" name="淘宝网Chenying0907出品 86"/>
          <p:cNvGrpSpPr/>
          <p:nvPr/>
        </p:nvGrpSpPr>
        <p:grpSpPr>
          <a:xfrm>
            <a:off x="6896441" y="2612779"/>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96441" y="387693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93826" y="3755353"/>
            <a:ext cx="1338828"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外连接查询</a:t>
            </a:r>
          </a:p>
        </p:txBody>
      </p:sp>
    </p:spTree>
    <p:extLst>
      <p:ext uri="{BB962C8B-B14F-4D97-AF65-F5344CB8AC3E}">
        <p14:creationId xmlns:p14="http://schemas.microsoft.com/office/powerpoint/2010/main" val="14766161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2" presetClass="entr" presetSubtype="8" fill="hold" grpId="0" nodeType="withEffect">
                                  <p:stCondLst>
                                    <p:cond delay="7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300082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连接是关系数据库模型的主要特点，也是区别于其它类型</a:t>
            </a:r>
            <a:r>
              <a:rPr lang="en-US" altLang="zh-CN" dirty="0"/>
              <a:t>数据库管理系统</a:t>
            </a:r>
            <a:r>
              <a:rPr lang="zh-CN" altLang="zh-CN" dirty="0"/>
              <a:t>的一个标志</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solidFill>
                  <a:srgbClr val="0069B8"/>
                </a:solidFill>
              </a:rPr>
              <a:t>连接</a:t>
            </a:r>
            <a:r>
              <a:rPr lang="zh-CN" altLang="zh-CN" dirty="0">
                <a:solidFill>
                  <a:srgbClr val="0069B8"/>
                </a:solidFill>
              </a:rPr>
              <a:t>查询是关系数据库中最主要的查询</a:t>
            </a:r>
            <a:r>
              <a:rPr lang="zh-CN" altLang="zh-CN" dirty="0"/>
              <a:t>，主要包括</a:t>
            </a:r>
            <a:r>
              <a:rPr lang="en-US" altLang="zh-CN" dirty="0">
                <a:solidFill>
                  <a:srgbClr val="0069B8"/>
                </a:solidFill>
              </a:rPr>
              <a:t>内连接</a:t>
            </a:r>
            <a:r>
              <a:rPr lang="zh-CN" altLang="zh-CN" dirty="0">
                <a:solidFill>
                  <a:srgbClr val="0069B8"/>
                </a:solidFill>
              </a:rPr>
              <a:t>、</a:t>
            </a:r>
            <a:r>
              <a:rPr lang="en-US" altLang="zh-CN" dirty="0">
                <a:solidFill>
                  <a:srgbClr val="0069B8"/>
                </a:solidFill>
              </a:rPr>
              <a:t>外连接</a:t>
            </a:r>
            <a:r>
              <a:rPr lang="zh-CN" altLang="zh-CN" dirty="0">
                <a:solidFill>
                  <a:srgbClr val="0069B8"/>
                </a:solidFill>
              </a:rPr>
              <a:t>和交叉连接</a:t>
            </a:r>
            <a:r>
              <a:rPr lang="zh-CN" altLang="zh-CN" dirty="0"/>
              <a:t>等，通过连接</a:t>
            </a:r>
            <a:r>
              <a:rPr lang="en-US" altLang="zh-CN" dirty="0"/>
              <a:t>运算符</a:t>
            </a:r>
            <a:r>
              <a:rPr lang="zh-CN" altLang="zh-CN" dirty="0"/>
              <a:t>可以实现多表查询</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在</a:t>
            </a:r>
            <a:r>
              <a:rPr lang="zh-CN" altLang="zh-CN" dirty="0"/>
              <a:t>关系数据库管理系统中，常把每个实体的信息存放在一个数据表中，而实体与实体间的联系通过利用存在相同意义的字段定义外键从而将这些表关联起来</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当</a:t>
            </a:r>
            <a:r>
              <a:rPr lang="zh-CN" altLang="zh-CN" dirty="0"/>
              <a:t>检索数据时，通过连接操作查询出存放在多个表中的不同实体的信息，给用户带来很大的灵活性。</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39102" cy="523220"/>
          </a:xfrm>
          <a:prstGeom prst="rect">
            <a:avLst/>
          </a:prstGeom>
          <a:noFill/>
        </p:spPr>
        <p:txBody>
          <a:bodyPr wrap="none" rtlCol="0">
            <a:spAutoFit/>
            <a:scene3d>
              <a:camera prst="orthographicFront"/>
              <a:lightRig rig="threePt" dir="t"/>
            </a:scene3d>
            <a:sp3d contourW="12700"/>
          </a:bodyPr>
          <a:lstStyle/>
          <a:p>
            <a:pPr lvl="0">
              <a:defRPr/>
            </a:pPr>
            <a:r>
              <a:rPr lang="zh-CN" altLang="en-US" sz="2800" b="1" dirty="0">
                <a:solidFill>
                  <a:srgbClr val="228EB0"/>
                </a:solidFill>
                <a:latin typeface="+mn-ea"/>
              </a:rPr>
              <a:t>多表连接查询</a:t>
            </a:r>
          </a:p>
        </p:txBody>
      </p:sp>
    </p:spTree>
    <p:extLst>
      <p:ext uri="{BB962C8B-B14F-4D97-AF65-F5344CB8AC3E}">
        <p14:creationId xmlns:p14="http://schemas.microsoft.com/office/powerpoint/2010/main" val="18640659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175432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内连接（</a:t>
            </a:r>
            <a:r>
              <a:rPr lang="en-US" altLang="zh-CN" dirty="0"/>
              <a:t>INNER JOIN</a:t>
            </a:r>
            <a:r>
              <a:rPr lang="zh-CN" altLang="zh-CN" dirty="0"/>
              <a:t>）又称为简单连接或自然连接，是通过在查询中设置连接条件的方式，来移除查询结果集中某些数据行后的交叉连接</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简单</a:t>
            </a:r>
            <a:r>
              <a:rPr lang="zh-CN" altLang="zh-CN" dirty="0"/>
              <a:t>来说</a:t>
            </a:r>
            <a:r>
              <a:rPr lang="zh-CN" altLang="zh-CN" dirty="0" smtClean="0"/>
              <a:t>，</a:t>
            </a:r>
            <a:r>
              <a:rPr lang="zh-CN" altLang="en-US" dirty="0" smtClean="0"/>
              <a:t>内连接查询</a:t>
            </a:r>
            <a:r>
              <a:rPr lang="zh-CN" altLang="zh-CN" dirty="0" smtClean="0"/>
              <a:t>就是</a:t>
            </a:r>
            <a:r>
              <a:rPr lang="zh-CN" altLang="zh-CN" dirty="0"/>
              <a:t>利用条件表达式对两个表中的数据进行比较，消除交叉连接的某些数据行，只有满足连接条件的记录才能出现在查询结果中</a:t>
            </a:r>
            <a:r>
              <a:rPr lang="zh-CN" altLang="zh-CN" dirty="0" smtClean="0"/>
              <a:t>。</a:t>
            </a:r>
            <a:endParaRPr lang="en-US" altLang="zh-CN" dirty="0" smtClean="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内连接查询</a:t>
            </a:r>
            <a:endParaRPr lang="zh-CN" altLang="en-US" sz="2800" b="1" dirty="0">
              <a:solidFill>
                <a:srgbClr val="228EB0"/>
              </a:solidFill>
              <a:latin typeface="+mn-ea"/>
            </a:endParaRPr>
          </a:p>
        </p:txBody>
      </p:sp>
    </p:spTree>
    <p:extLst>
      <p:ext uri="{BB962C8B-B14F-4D97-AF65-F5344CB8AC3E}">
        <p14:creationId xmlns:p14="http://schemas.microsoft.com/office/powerpoint/2010/main" val="3795482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402159"/>
            <a:ext cx="9597238"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内</a:t>
            </a:r>
            <a:r>
              <a:rPr lang="zh-CN" altLang="zh-CN" dirty="0"/>
              <a:t>连接查询通过在</a:t>
            </a:r>
            <a:r>
              <a:rPr lang="en-US" altLang="zh-CN" dirty="0"/>
              <a:t>FROM</a:t>
            </a:r>
            <a:r>
              <a:rPr lang="zh-CN" altLang="zh-CN" dirty="0"/>
              <a:t>子句中使用关键字</a:t>
            </a:r>
            <a:r>
              <a:rPr lang="en-US" altLang="zh-CN" dirty="0"/>
              <a:t>INNER JOIN</a:t>
            </a:r>
            <a:r>
              <a:rPr lang="zh-CN" altLang="zh-CN" dirty="0"/>
              <a:t>连接两张表，并使用</a:t>
            </a:r>
            <a:r>
              <a:rPr lang="en-US" altLang="zh-CN" dirty="0"/>
              <a:t>ON</a:t>
            </a:r>
            <a:r>
              <a:rPr lang="zh-CN" altLang="zh-CN" dirty="0"/>
              <a:t>子句来设置连接条件</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如果</a:t>
            </a:r>
            <a:r>
              <a:rPr lang="zh-CN" altLang="zh-CN" dirty="0"/>
              <a:t>没有任何条件，</a:t>
            </a:r>
            <a:r>
              <a:rPr lang="en-US" altLang="zh-CN" dirty="0"/>
              <a:t>INNER JOIN</a:t>
            </a:r>
            <a:r>
              <a:rPr lang="zh-CN" altLang="zh-CN" dirty="0"/>
              <a:t>和</a:t>
            </a:r>
            <a:r>
              <a:rPr lang="en-US" altLang="zh-CN" dirty="0"/>
              <a:t>CROSS JOIN</a:t>
            </a:r>
            <a:r>
              <a:rPr lang="zh-CN" altLang="zh-CN" dirty="0"/>
              <a:t>在语法上是等同的，两者可以互换。语法格式如下：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39102"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a:solidFill>
                  <a:srgbClr val="228EB0"/>
                </a:solidFill>
                <a:latin typeface="+mn-ea"/>
              </a:rPr>
              <a:t>1 </a:t>
            </a:r>
            <a:r>
              <a:rPr lang="zh-CN" altLang="en-US" sz="2800" b="1" dirty="0">
                <a:solidFill>
                  <a:srgbClr val="228EB0"/>
                </a:solidFill>
                <a:latin typeface="+mn-ea"/>
              </a:rPr>
              <a:t>内连接查询</a:t>
            </a:r>
          </a:p>
        </p:txBody>
      </p:sp>
      <p:sp>
        <p:nvSpPr>
          <p:cNvPr id="10" name="矩形 9"/>
          <p:cNvSpPr/>
          <p:nvPr/>
        </p:nvSpPr>
        <p:spPr>
          <a:xfrm>
            <a:off x="2907782" y="3230474"/>
            <a:ext cx="6161062" cy="1173332"/>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SELECT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列名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FROM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1&gt; INNER JOIN/CROSS JOIN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[ON</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子句</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3EB1709-6D20-4440-8800-976CC5E9712E}"/>
              </a:ext>
            </a:extLst>
          </p:cNvPr>
          <p:cNvSpPr/>
          <p:nvPr/>
        </p:nvSpPr>
        <p:spPr>
          <a:xfrm>
            <a:off x="1291772" y="4501085"/>
            <a:ext cx="9597238" cy="2169825"/>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语法说明如下。</a:t>
            </a:r>
          </a:p>
          <a:p>
            <a:pPr marL="285750" lvl="0" indent="-285750" algn="just">
              <a:lnSpc>
                <a:spcPct val="150000"/>
              </a:lnSpc>
              <a:buFont typeface="Arial" panose="020B0604020202020204" pitchFamily="34" charset="0"/>
              <a:buChar char="•"/>
            </a:pPr>
            <a:r>
              <a:rPr lang="en-US" altLang="zh-CN" dirty="0"/>
              <a:t>&lt;</a:t>
            </a:r>
            <a:r>
              <a:rPr lang="zh-CN" altLang="zh-CN" dirty="0"/>
              <a:t>列名</a:t>
            </a:r>
            <a:r>
              <a:rPr lang="en-US" altLang="zh-CN" dirty="0"/>
              <a:t>1,</a:t>
            </a:r>
            <a:r>
              <a:rPr lang="zh-CN" altLang="zh-CN" dirty="0"/>
              <a:t>列名</a:t>
            </a:r>
            <a:r>
              <a:rPr lang="en-US" altLang="zh-CN" dirty="0"/>
              <a:t>2</a:t>
            </a:r>
            <a:r>
              <a:rPr lang="zh-CN" altLang="zh-CN" dirty="0"/>
              <a:t>…</a:t>
            </a:r>
            <a:r>
              <a:rPr lang="en-US" altLang="zh-CN" dirty="0"/>
              <a:t>&gt;</a:t>
            </a:r>
            <a:r>
              <a:rPr lang="zh-CN" altLang="zh-CN" dirty="0"/>
              <a:t>：指需要检索的字段名；</a:t>
            </a:r>
          </a:p>
          <a:p>
            <a:pPr marL="285750" lvl="0" indent="-285750" algn="just">
              <a:lnSpc>
                <a:spcPct val="150000"/>
              </a:lnSpc>
              <a:buFont typeface="Arial" panose="020B0604020202020204" pitchFamily="34" charset="0"/>
              <a:buChar char="•"/>
            </a:pPr>
            <a:r>
              <a:rPr lang="en-US" altLang="zh-CN" dirty="0"/>
              <a:t>&lt;</a:t>
            </a:r>
            <a:r>
              <a:rPr lang="zh-CN" altLang="zh-CN" dirty="0"/>
              <a:t>表名</a:t>
            </a:r>
            <a:r>
              <a:rPr lang="en-US" altLang="zh-CN" dirty="0"/>
              <a:t>1</a:t>
            </a:r>
            <a:r>
              <a:rPr lang="en-US" altLang="zh-CN" dirty="0" smtClean="0"/>
              <a:t>&gt;</a:t>
            </a:r>
            <a:r>
              <a:rPr lang="zh-CN" altLang="zh-CN" dirty="0" smtClean="0"/>
              <a:t>、</a:t>
            </a:r>
            <a:r>
              <a:rPr lang="en-US" altLang="zh-CN" dirty="0" smtClean="0"/>
              <a:t>&lt;</a:t>
            </a:r>
            <a:r>
              <a:rPr lang="zh-CN" altLang="zh-CN" dirty="0"/>
              <a:t>表名</a:t>
            </a:r>
            <a:r>
              <a:rPr lang="en-US" altLang="zh-CN" dirty="0"/>
              <a:t>2&gt;</a:t>
            </a:r>
            <a:r>
              <a:rPr lang="zh-CN" altLang="zh-CN" dirty="0"/>
              <a:t>：指进行内连接的两张表的表名；</a:t>
            </a:r>
          </a:p>
          <a:p>
            <a:pPr marL="285750" lvl="0" indent="-285750" algn="just">
              <a:lnSpc>
                <a:spcPct val="150000"/>
              </a:lnSpc>
              <a:buFont typeface="Arial" panose="020B0604020202020204" pitchFamily="34" charset="0"/>
              <a:buChar char="•"/>
            </a:pPr>
            <a:r>
              <a:rPr lang="en-US" altLang="zh-CN" dirty="0"/>
              <a:t>INNER JOIN</a:t>
            </a:r>
            <a:r>
              <a:rPr lang="zh-CN" altLang="zh-CN" dirty="0"/>
              <a:t>用于连接数据表，其中</a:t>
            </a:r>
            <a:r>
              <a:rPr lang="en-US" altLang="zh-CN" dirty="0"/>
              <a:t>INNER</a:t>
            </a:r>
            <a:r>
              <a:rPr lang="zh-CN" altLang="zh-CN" dirty="0"/>
              <a:t>可以省略；</a:t>
            </a:r>
          </a:p>
          <a:p>
            <a:pPr marL="285750" lvl="0" indent="-285750" algn="just">
              <a:lnSpc>
                <a:spcPct val="150000"/>
              </a:lnSpc>
              <a:buFont typeface="Arial" panose="020B0604020202020204" pitchFamily="34" charset="0"/>
              <a:buChar char="•"/>
            </a:pPr>
            <a:r>
              <a:rPr lang="en-US" altLang="zh-CN" dirty="0"/>
              <a:t>ON</a:t>
            </a:r>
            <a:r>
              <a:rPr lang="zh-CN" altLang="zh-CN" dirty="0"/>
              <a:t>用来指定连接条件。</a:t>
            </a:r>
          </a:p>
        </p:txBody>
      </p:sp>
    </p:spTree>
    <p:extLst>
      <p:ext uri="{BB962C8B-B14F-4D97-AF65-F5344CB8AC3E}">
        <p14:creationId xmlns:p14="http://schemas.microsoft.com/office/powerpoint/2010/main" val="865261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74068"/>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7-1</a:t>
            </a:r>
            <a:r>
              <a:rPr lang="zh-CN" altLang="zh-CN" b="1" dirty="0"/>
              <a:t>】：</a:t>
            </a:r>
            <a:r>
              <a:rPr lang="zh-CN" altLang="zh-CN" dirty="0"/>
              <a:t>在数据库“</a:t>
            </a:r>
            <a:r>
              <a:rPr lang="en-US" altLang="zh-CN" dirty="0" err="1"/>
              <a:t>EduSys</a:t>
            </a:r>
            <a:r>
              <a:rPr lang="zh-CN" altLang="zh-CN" dirty="0"/>
              <a:t>”中，查询每位同学所在班级信息，输出结果包括学生学号、姓名、班级号和班级名。输入的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39102"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a:solidFill>
                  <a:srgbClr val="228EB0"/>
                </a:solidFill>
                <a:latin typeface="+mn-ea"/>
              </a:rPr>
              <a:t>1 </a:t>
            </a:r>
            <a:r>
              <a:rPr lang="zh-CN" altLang="en-US" sz="2800" b="1" dirty="0">
                <a:solidFill>
                  <a:srgbClr val="228EB0"/>
                </a:solidFill>
                <a:latin typeface="+mn-ea"/>
              </a:rPr>
              <a:t>内连接查询</a:t>
            </a:r>
          </a:p>
        </p:txBody>
      </p:sp>
      <p:sp>
        <p:nvSpPr>
          <p:cNvPr id="12" name="矩形 11"/>
          <p:cNvSpPr/>
          <p:nvPr/>
        </p:nvSpPr>
        <p:spPr>
          <a:xfrm>
            <a:off x="2594632" y="2889486"/>
            <a:ext cx="6987779" cy="137760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S.Sno,S.Sname,S.Classno,C.Classname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AS S INNER JOIN Class AS C</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ON S.Classno=C.Classno;</a:t>
            </a:r>
            <a:endParaRPr lang="zh-CN" sz="1600" kern="100">
              <a:effectLst/>
              <a:ea typeface="等线" panose="02010600030101010101" pitchFamily="2" charset="-122"/>
              <a:cs typeface="Times New Roman" panose="02020603050405020304" pitchFamily="18" charset="0"/>
            </a:endParaRPr>
          </a:p>
        </p:txBody>
      </p:sp>
      <p:sp>
        <p:nvSpPr>
          <p:cNvPr id="3" name="矩形 2"/>
          <p:cNvSpPr/>
          <p:nvPr/>
        </p:nvSpPr>
        <p:spPr>
          <a:xfrm>
            <a:off x="1291771" y="4608551"/>
            <a:ext cx="9205039" cy="369332"/>
          </a:xfrm>
          <a:prstGeom prst="rect">
            <a:avLst/>
          </a:prstGeom>
        </p:spPr>
        <p:txBody>
          <a:bodyPr wrap="square">
            <a:spAutoFit/>
          </a:bodyPr>
          <a:lstStyle/>
          <a:p>
            <a:pPr algn="just"/>
            <a:r>
              <a:rPr lang="zh-CN" altLang="zh-CN" kern="0" dirty="0">
                <a:latin typeface="楷体" panose="02010609060101010101" pitchFamily="49" charset="-122"/>
                <a:ea typeface="楷体" panose="02010609060101010101" pitchFamily="49" charset="-122"/>
                <a:cs typeface="Times New Roman" panose="02020603050405020304" pitchFamily="18" charset="0"/>
              </a:rPr>
              <a:t>为了简化查询语句的输入</a:t>
            </a:r>
            <a:r>
              <a:rPr lang="zh-CN" altLang="zh-CN" kern="0" dirty="0" smtClean="0">
                <a:latin typeface="楷体" panose="02010609060101010101" pitchFamily="49" charset="-122"/>
                <a:ea typeface="楷体" panose="02010609060101010101" pitchFamily="49" charset="-122"/>
                <a:cs typeface="Times New Roman" panose="02020603050405020304" pitchFamily="18" charset="0"/>
              </a:rPr>
              <a:t>，可以</a:t>
            </a:r>
            <a:r>
              <a:rPr lang="zh-CN" altLang="zh-CN" kern="0" dirty="0">
                <a:latin typeface="楷体" panose="02010609060101010101" pitchFamily="49" charset="-122"/>
                <a:ea typeface="楷体" panose="02010609060101010101" pitchFamily="49" charset="-122"/>
                <a:cs typeface="Times New Roman" panose="02020603050405020304" pitchFamily="18" charset="0"/>
              </a:rPr>
              <a:t>在</a:t>
            </a:r>
            <a:r>
              <a:rPr lang="en-US" altLang="zh-CN" kern="0" dirty="0">
                <a:latin typeface="楷体" panose="02010609060101010101" pitchFamily="49" charset="-122"/>
                <a:ea typeface="楷体" panose="02010609060101010101" pitchFamily="49" charset="-122"/>
              </a:rPr>
              <a:t>FROM</a:t>
            </a:r>
            <a:r>
              <a:rPr lang="zh-CN" altLang="zh-CN" kern="0" dirty="0">
                <a:latin typeface="楷体" panose="02010609060101010101" pitchFamily="49" charset="-122"/>
                <a:ea typeface="楷体" panose="02010609060101010101" pitchFamily="49" charset="-122"/>
                <a:cs typeface="Times New Roman" panose="02020603050405020304" pitchFamily="18" charset="0"/>
              </a:rPr>
              <a:t>子句中用</a:t>
            </a:r>
            <a:r>
              <a:rPr lang="en-US" altLang="zh-CN" kern="0" dirty="0">
                <a:latin typeface="楷体" panose="02010609060101010101" pitchFamily="49" charset="-122"/>
                <a:ea typeface="楷体" panose="02010609060101010101" pitchFamily="49" charset="-122"/>
              </a:rPr>
              <a:t>AS</a:t>
            </a:r>
            <a:r>
              <a:rPr lang="zh-CN" altLang="zh-CN" kern="0" dirty="0">
                <a:latin typeface="楷体" panose="02010609060101010101" pitchFamily="49" charset="-122"/>
                <a:ea typeface="楷体" panose="02010609060101010101" pitchFamily="49" charset="-122"/>
                <a:cs typeface="Times New Roman" panose="02020603050405020304" pitchFamily="18" charset="0"/>
              </a:rPr>
              <a:t>关键字为数据表重命名。</a:t>
            </a:r>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4366108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74068"/>
            <a:ext cx="9756184"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以上问题的实现还有另一种解决方法，就是使用</a:t>
            </a:r>
            <a:r>
              <a:rPr lang="en-US" altLang="zh-CN" dirty="0"/>
              <a:t>WHERE</a:t>
            </a:r>
            <a:r>
              <a:rPr lang="zh-CN" altLang="zh-CN" dirty="0"/>
              <a:t>条件语句来实现，输入的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39102"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a:solidFill>
                  <a:srgbClr val="228EB0"/>
                </a:solidFill>
                <a:latin typeface="+mn-ea"/>
              </a:rPr>
              <a:t>1 </a:t>
            </a:r>
            <a:r>
              <a:rPr lang="zh-CN" altLang="en-US" sz="2800" b="1" dirty="0">
                <a:solidFill>
                  <a:srgbClr val="228EB0"/>
                </a:solidFill>
                <a:latin typeface="+mn-ea"/>
              </a:rPr>
              <a:t>内连接查询</a:t>
            </a:r>
          </a:p>
        </p:txBody>
      </p:sp>
      <p:sp>
        <p:nvSpPr>
          <p:cNvPr id="3" name="矩形 2"/>
          <p:cNvSpPr/>
          <p:nvPr/>
        </p:nvSpPr>
        <p:spPr>
          <a:xfrm>
            <a:off x="1291772" y="4000390"/>
            <a:ext cx="9205039" cy="2169825"/>
          </a:xfrm>
          <a:prstGeom prst="rect">
            <a:avLst/>
          </a:prstGeom>
        </p:spPr>
        <p:txBody>
          <a:bodyPr wrap="square">
            <a:spAutoFit/>
          </a:bodyPr>
          <a:lstStyle/>
          <a:p>
            <a:pPr algn="just">
              <a:lnSpc>
                <a:spcPct val="150000"/>
              </a:lnSpc>
            </a:pPr>
            <a:r>
              <a:rPr lang="zh-CN" altLang="zh-CN" kern="0" dirty="0">
                <a:solidFill>
                  <a:srgbClr val="C00000"/>
                </a:solidFill>
                <a:latin typeface="楷体" panose="02010609060101010101" pitchFamily="49" charset="-122"/>
                <a:ea typeface="楷体" panose="02010609060101010101" pitchFamily="49" charset="-122"/>
                <a:cs typeface="Times New Roman" panose="02020603050405020304" pitchFamily="18" charset="0"/>
              </a:rPr>
              <a:t>注意</a:t>
            </a:r>
            <a:r>
              <a:rPr lang="zh-CN" altLang="zh-CN" kern="0" dirty="0"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kern="0" dirty="0" smtClean="0">
                <a:latin typeface="楷体" panose="02010609060101010101" pitchFamily="49" charset="-122"/>
                <a:ea typeface="楷体" panose="02010609060101010101" pitchFamily="49" charset="-122"/>
                <a:cs typeface="Times New Roman" panose="02020603050405020304" pitchFamily="18" charset="0"/>
              </a:rPr>
              <a:t>INNER </a:t>
            </a:r>
            <a:r>
              <a:rPr lang="en-US" altLang="zh-CN" kern="0" dirty="0">
                <a:latin typeface="楷体" panose="02010609060101010101" pitchFamily="49" charset="-122"/>
                <a:ea typeface="楷体" panose="02010609060101010101" pitchFamily="49" charset="-122"/>
                <a:cs typeface="Times New Roman" panose="02020603050405020304" pitchFamily="18" charset="0"/>
              </a:rPr>
              <a:t>JOIN</a:t>
            </a:r>
            <a:r>
              <a:rPr lang="zh-CN" altLang="zh-CN" kern="0" dirty="0" smtClean="0">
                <a:latin typeface="楷体" panose="02010609060101010101" pitchFamily="49" charset="-122"/>
                <a:ea typeface="楷体" panose="02010609060101010101" pitchFamily="49" charset="-122"/>
                <a:cs typeface="Times New Roman" panose="02020603050405020304" pitchFamily="18" charset="0"/>
              </a:rPr>
              <a:t>子句</a:t>
            </a:r>
            <a:r>
              <a:rPr lang="zh-CN" altLang="en-US" kern="0" dirty="0" smtClean="0">
                <a:latin typeface="楷体" panose="02010609060101010101" pitchFamily="49" charset="-122"/>
                <a:ea typeface="楷体" panose="02010609060101010101" pitchFamily="49" charset="-122"/>
                <a:cs typeface="Times New Roman" panose="02020603050405020304" pitchFamily="18" charset="0"/>
              </a:rPr>
              <a:t>和</a:t>
            </a:r>
            <a:r>
              <a:rPr lang="en-US" altLang="zh-CN" kern="0" dirty="0" smtClean="0">
                <a:latin typeface="楷体" panose="02010609060101010101" pitchFamily="49" charset="-122"/>
                <a:ea typeface="楷体" panose="02010609060101010101" pitchFamily="49" charset="-122"/>
                <a:cs typeface="Times New Roman" panose="02020603050405020304" pitchFamily="18" charset="0"/>
              </a:rPr>
              <a:t>WHERE</a:t>
            </a:r>
            <a:r>
              <a:rPr lang="zh-CN" altLang="zh-CN" kern="0" dirty="0" smtClean="0">
                <a:latin typeface="楷体" panose="02010609060101010101" pitchFamily="49" charset="-122"/>
                <a:ea typeface="楷体" panose="02010609060101010101" pitchFamily="49" charset="-122"/>
                <a:cs typeface="Times New Roman" panose="02020603050405020304" pitchFamily="18" charset="0"/>
              </a:rPr>
              <a:t>子句查询</a:t>
            </a:r>
            <a:r>
              <a:rPr lang="zh-CN" altLang="zh-CN" kern="0" dirty="0">
                <a:latin typeface="楷体" panose="02010609060101010101" pitchFamily="49" charset="-122"/>
                <a:ea typeface="楷体" panose="02010609060101010101" pitchFamily="49" charset="-122"/>
                <a:cs typeface="Times New Roman" panose="02020603050405020304" pitchFamily="18" charset="0"/>
              </a:rPr>
              <a:t>结果虽然相同，但是两个语句不完全等价。</a:t>
            </a:r>
            <a:r>
              <a:rPr lang="en-US" altLang="zh-CN" kern="0" dirty="0">
                <a:latin typeface="楷体" panose="02010609060101010101" pitchFamily="49" charset="-122"/>
                <a:ea typeface="楷体" panose="02010609060101010101" pitchFamily="49" charset="-122"/>
                <a:cs typeface="Times New Roman" panose="02020603050405020304" pitchFamily="18" charset="0"/>
              </a:rPr>
              <a:t>WHERE</a:t>
            </a:r>
            <a:r>
              <a:rPr lang="zh-CN" altLang="zh-CN" kern="0" dirty="0">
                <a:latin typeface="楷体" panose="02010609060101010101" pitchFamily="49" charset="-122"/>
                <a:ea typeface="楷体" panose="02010609060101010101" pitchFamily="49" charset="-122"/>
                <a:cs typeface="Times New Roman" panose="02020603050405020304" pitchFamily="18" charset="0"/>
              </a:rPr>
              <a:t>子句是条件判断语句，使用</a:t>
            </a:r>
            <a:r>
              <a:rPr lang="en-US" altLang="zh-CN" kern="0" dirty="0">
                <a:latin typeface="楷体" panose="02010609060101010101" pitchFamily="49" charset="-122"/>
                <a:ea typeface="楷体" panose="02010609060101010101" pitchFamily="49" charset="-122"/>
                <a:cs typeface="Times New Roman" panose="02020603050405020304" pitchFamily="18" charset="0"/>
              </a:rPr>
              <a:t>WHERE</a:t>
            </a:r>
            <a:r>
              <a:rPr lang="zh-CN" altLang="zh-CN" kern="0" dirty="0">
                <a:latin typeface="楷体" panose="02010609060101010101" pitchFamily="49" charset="-122"/>
                <a:ea typeface="楷体" panose="02010609060101010101" pitchFamily="49" charset="-122"/>
                <a:cs typeface="Times New Roman" panose="02020603050405020304" pitchFamily="18" charset="0"/>
              </a:rPr>
              <a:t>子句定义连接条件比较简单明了，且可以直接添加其他条件；而</a:t>
            </a:r>
            <a:r>
              <a:rPr lang="en-US" altLang="zh-CN" kern="0" dirty="0">
                <a:latin typeface="楷体" panose="02010609060101010101" pitchFamily="49" charset="-122"/>
                <a:ea typeface="楷体" panose="02010609060101010101" pitchFamily="49" charset="-122"/>
                <a:cs typeface="Times New Roman" panose="02020603050405020304" pitchFamily="18" charset="0"/>
              </a:rPr>
              <a:t>INNER JOIN</a:t>
            </a:r>
            <a:r>
              <a:rPr lang="zh-CN" altLang="zh-CN" kern="0" dirty="0">
                <a:latin typeface="楷体" panose="02010609060101010101" pitchFamily="49" charset="-122"/>
                <a:ea typeface="楷体" panose="02010609060101010101" pitchFamily="49" charset="-122"/>
                <a:cs typeface="Times New Roman" panose="02020603050405020304" pitchFamily="18" charset="0"/>
              </a:rPr>
              <a:t>子句是内连接语句，不可以在后面直接添加其他语句，但</a:t>
            </a:r>
            <a:r>
              <a:rPr lang="en-US" altLang="zh-CN" kern="0" dirty="0">
                <a:latin typeface="楷体" panose="02010609060101010101" pitchFamily="49" charset="-122"/>
                <a:ea typeface="楷体" panose="02010609060101010101" pitchFamily="49" charset="-122"/>
                <a:cs typeface="Times New Roman" panose="02020603050405020304" pitchFamily="18" charset="0"/>
              </a:rPr>
              <a:t>INNER JOIN</a:t>
            </a:r>
            <a:r>
              <a:rPr lang="zh-CN" altLang="zh-CN" kern="0" dirty="0">
                <a:latin typeface="楷体" panose="02010609060101010101" pitchFamily="49" charset="-122"/>
                <a:ea typeface="楷体" panose="02010609060101010101" pitchFamily="49" charset="-122"/>
                <a:cs typeface="Times New Roman" panose="02020603050405020304" pitchFamily="18" charset="0"/>
              </a:rPr>
              <a:t>语法是</a:t>
            </a:r>
            <a:r>
              <a:rPr lang="en-US" altLang="zh-CN" kern="0" dirty="0">
                <a:latin typeface="楷体" panose="02010609060101010101" pitchFamily="49" charset="-122"/>
                <a:ea typeface="楷体" panose="02010609060101010101" pitchFamily="49" charset="-122"/>
                <a:cs typeface="Times New Roman" panose="02020603050405020304" pitchFamily="18" charset="0"/>
              </a:rPr>
              <a:t>ANSI SQL</a:t>
            </a:r>
            <a:r>
              <a:rPr lang="zh-CN" altLang="zh-CN" kern="0" dirty="0">
                <a:latin typeface="楷体" panose="02010609060101010101" pitchFamily="49" charset="-122"/>
                <a:ea typeface="楷体" panose="02010609060101010101" pitchFamily="49" charset="-122"/>
                <a:cs typeface="Times New Roman" panose="02020603050405020304" pitchFamily="18" charset="0"/>
              </a:rPr>
              <a:t>的标准规范，使用</a:t>
            </a:r>
            <a:r>
              <a:rPr lang="en-US" altLang="zh-CN" kern="0" dirty="0">
                <a:latin typeface="楷体" panose="02010609060101010101" pitchFamily="49" charset="-122"/>
                <a:ea typeface="楷体" panose="02010609060101010101" pitchFamily="49" charset="-122"/>
                <a:cs typeface="Times New Roman" panose="02020603050405020304" pitchFamily="18" charset="0"/>
              </a:rPr>
              <a:t>INNER JOIN</a:t>
            </a:r>
            <a:r>
              <a:rPr lang="zh-CN" altLang="zh-CN" kern="0" dirty="0">
                <a:latin typeface="楷体" panose="02010609060101010101" pitchFamily="49" charset="-122"/>
                <a:ea typeface="楷体" panose="02010609060101010101" pitchFamily="49" charset="-122"/>
                <a:cs typeface="Times New Roman" panose="02020603050405020304" pitchFamily="18" charset="0"/>
              </a:rPr>
              <a:t>连接语法能够确保不会忘记连接条件，而且</a:t>
            </a:r>
            <a:r>
              <a:rPr lang="en-US" altLang="zh-CN" kern="0" dirty="0">
                <a:latin typeface="楷体" panose="02010609060101010101" pitchFamily="49" charset="-122"/>
                <a:ea typeface="楷体" panose="02010609060101010101" pitchFamily="49" charset="-122"/>
                <a:cs typeface="Times New Roman" panose="02020603050405020304" pitchFamily="18" charset="0"/>
              </a:rPr>
              <a:t>WHERE</a:t>
            </a:r>
            <a:r>
              <a:rPr lang="zh-CN" altLang="zh-CN" kern="0" dirty="0">
                <a:latin typeface="楷体" panose="02010609060101010101" pitchFamily="49" charset="-122"/>
                <a:ea typeface="楷体" panose="02010609060101010101" pitchFamily="49" charset="-122"/>
                <a:cs typeface="Times New Roman" panose="02020603050405020304" pitchFamily="18" charset="0"/>
              </a:rPr>
              <a:t>子句在某些时候会影响查询的性能</a:t>
            </a:r>
            <a:r>
              <a:rPr lang="zh-CN" altLang="zh-CN" kern="0" dirty="0" smtClean="0">
                <a:latin typeface="楷体" panose="02010609060101010101" pitchFamily="49" charset="-122"/>
                <a:ea typeface="楷体" panose="02010609060101010101" pitchFamily="49" charset="-122"/>
                <a:cs typeface="Times New Roman" panose="02020603050405020304" pitchFamily="18" charset="0"/>
              </a:rPr>
              <a:t>。</a:t>
            </a:r>
            <a:endParaRPr lang="zh-CN" altLang="en-US" dirty="0">
              <a:latin typeface="楷体" panose="02010609060101010101" pitchFamily="49" charset="-122"/>
              <a:ea typeface="楷体" panose="02010609060101010101" pitchFamily="49" charset="-122"/>
            </a:endParaRPr>
          </a:p>
        </p:txBody>
      </p:sp>
      <p:sp>
        <p:nvSpPr>
          <p:cNvPr id="11" name="矩形 10"/>
          <p:cNvSpPr/>
          <p:nvPr/>
        </p:nvSpPr>
        <p:spPr>
          <a:xfrm>
            <a:off x="2582105" y="2433795"/>
            <a:ext cx="6749785" cy="128643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S.Sno,S.Sname,S.Classno,C.Classname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as S,Class as C</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WHERE S.Classno=C.Classno;</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959856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783</TotalTime>
  <Words>3648</Words>
  <Application>Microsoft Office PowerPoint</Application>
  <PresentationFormat>宽屏</PresentationFormat>
  <Paragraphs>249</Paragraphs>
  <Slides>35</Slides>
  <Notes>34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35</vt:i4>
      </vt:variant>
    </vt:vector>
  </HeadingPairs>
  <TitlesOfParts>
    <vt:vector size="43" baseType="lpstr">
      <vt:lpstr>等线</vt:lpstr>
      <vt:lpstr>楷体</vt:lpstr>
      <vt:lpstr>宋体</vt:lpstr>
      <vt:lpstr>微软雅黑</vt:lpstr>
      <vt:lpstr>Arial</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简洁彩色扁平化</dc:title>
  <dc:creator>第一PPT</dc:creator>
  <cp:keywords>www.1ppt.com</cp:keywords>
  <dc:description>www.1ppt.com</dc:description>
  <cp:lastModifiedBy>Rong</cp:lastModifiedBy>
  <cp:revision>105</cp:revision>
  <dcterms:created xsi:type="dcterms:W3CDTF">2017-07-19T00:44:57Z</dcterms:created>
  <dcterms:modified xsi:type="dcterms:W3CDTF">2022-02-20T07:33:00Z</dcterms:modified>
</cp:coreProperties>
</file>