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381" r:id="rId2"/>
    <p:sldId id="303" r:id="rId3"/>
    <p:sldId id="257" r:id="rId4"/>
    <p:sldId id="284" r:id="rId5"/>
    <p:sldId id="270" r:id="rId6"/>
    <p:sldId id="350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71" r:id="rId28"/>
    <p:sldId id="372" r:id="rId29"/>
    <p:sldId id="373" r:id="rId30"/>
    <p:sldId id="374" r:id="rId31"/>
    <p:sldId id="375" r:id="rId32"/>
    <p:sldId id="376" r:id="rId33"/>
    <p:sldId id="377" r:id="rId34"/>
    <p:sldId id="378" r:id="rId35"/>
    <p:sldId id="382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8EB0"/>
    <a:srgbClr val="00B6BF"/>
    <a:srgbClr val="0069B8"/>
    <a:srgbClr val="FF6372"/>
    <a:srgbClr val="FEB0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3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66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D8F82-AC35-4462-81AF-456114E02DB8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4CAA79-63ED-4D4C-97FF-23192032DF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07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4CAA79-63ED-4D4C-97FF-23192032D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7134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181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401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981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195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734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4624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572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4942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867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843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760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196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0241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7491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1224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82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5130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625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4309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3322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238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730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3599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3776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1244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2139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604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892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569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928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473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627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477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1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4407512" y="2425700"/>
            <a:ext cx="3352188" cy="1917700"/>
          </a:xfrm>
          <a:custGeom>
            <a:avLst/>
            <a:gdLst>
              <a:gd name="connsiteX0" fmla="*/ 0 w 3352188"/>
              <a:gd name="connsiteY0" fmla="*/ 0 h 1917700"/>
              <a:gd name="connsiteX1" fmla="*/ 3352188 w 3352188"/>
              <a:gd name="connsiteY1" fmla="*/ 0 h 1917700"/>
              <a:gd name="connsiteX2" fmla="*/ 3352188 w 3352188"/>
              <a:gd name="connsiteY2" fmla="*/ 1917700 h 1917700"/>
              <a:gd name="connsiteX3" fmla="*/ 0 w 3352188"/>
              <a:gd name="connsiteY3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188" h="1917700">
                <a:moveTo>
                  <a:pt x="0" y="0"/>
                </a:moveTo>
                <a:lnTo>
                  <a:pt x="3352188" y="0"/>
                </a:lnTo>
                <a:lnTo>
                  <a:pt x="3352188" y="1917700"/>
                </a:lnTo>
                <a:lnTo>
                  <a:pt x="0" y="1917700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073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114768" y="2366759"/>
            <a:ext cx="2845204" cy="2845206"/>
          </a:xfrm>
          <a:custGeom>
            <a:avLst/>
            <a:gdLst>
              <a:gd name="connsiteX0" fmla="*/ 1422602 w 2845204"/>
              <a:gd name="connsiteY0" fmla="*/ 0 h 2845206"/>
              <a:gd name="connsiteX1" fmla="*/ 2845204 w 2845204"/>
              <a:gd name="connsiteY1" fmla="*/ 1422603 h 2845206"/>
              <a:gd name="connsiteX2" fmla="*/ 1422602 w 2845204"/>
              <a:gd name="connsiteY2" fmla="*/ 2845206 h 2845206"/>
              <a:gd name="connsiteX3" fmla="*/ 0 w 2845204"/>
              <a:gd name="connsiteY3" fmla="*/ 1422603 h 2845206"/>
              <a:gd name="connsiteX4" fmla="*/ 1422602 w 2845204"/>
              <a:gd name="connsiteY4" fmla="*/ 0 h 284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5204" h="2845206">
                <a:moveTo>
                  <a:pt x="1422602" y="0"/>
                </a:moveTo>
                <a:cubicBezTo>
                  <a:pt x="2208283" y="0"/>
                  <a:pt x="2845204" y="636921"/>
                  <a:pt x="2845204" y="1422603"/>
                </a:cubicBezTo>
                <a:cubicBezTo>
                  <a:pt x="2845204" y="2208285"/>
                  <a:pt x="2208283" y="2845206"/>
                  <a:pt x="1422602" y="2845206"/>
                </a:cubicBezTo>
                <a:cubicBezTo>
                  <a:pt x="636921" y="2845206"/>
                  <a:pt x="0" y="2208285"/>
                  <a:pt x="0" y="1422603"/>
                </a:cubicBezTo>
                <a:cubicBezTo>
                  <a:pt x="0" y="636921"/>
                  <a:pt x="636921" y="0"/>
                  <a:pt x="14226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57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553026" y="1268413"/>
            <a:ext cx="3889830" cy="3889830"/>
          </a:xfrm>
          <a:custGeom>
            <a:avLst/>
            <a:gdLst>
              <a:gd name="connsiteX0" fmla="*/ 0 w 3889830"/>
              <a:gd name="connsiteY0" fmla="*/ 0 h 3889830"/>
              <a:gd name="connsiteX1" fmla="*/ 3889830 w 3889830"/>
              <a:gd name="connsiteY1" fmla="*/ 0 h 3889830"/>
              <a:gd name="connsiteX2" fmla="*/ 3889830 w 3889830"/>
              <a:gd name="connsiteY2" fmla="*/ 3889830 h 3889830"/>
              <a:gd name="connsiteX3" fmla="*/ 0 w 3889830"/>
              <a:gd name="connsiteY3" fmla="*/ 3889830 h 388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9830" h="3889830">
                <a:moveTo>
                  <a:pt x="0" y="0"/>
                </a:moveTo>
                <a:lnTo>
                  <a:pt x="3889830" y="0"/>
                </a:lnTo>
                <a:lnTo>
                  <a:pt x="3889830" y="3889830"/>
                </a:lnTo>
                <a:lnTo>
                  <a:pt x="0" y="38898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74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688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890032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322565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743553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745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0" y="1810259"/>
            <a:ext cx="4550500" cy="3595494"/>
          </a:xfrm>
          <a:custGeom>
            <a:avLst/>
            <a:gdLst>
              <a:gd name="connsiteX0" fmla="*/ 0 w 4550500"/>
              <a:gd name="connsiteY0" fmla="*/ 0 h 3595494"/>
              <a:gd name="connsiteX1" fmla="*/ 4550500 w 4550500"/>
              <a:gd name="connsiteY1" fmla="*/ 0 h 3595494"/>
              <a:gd name="connsiteX2" fmla="*/ 4550500 w 4550500"/>
              <a:gd name="connsiteY2" fmla="*/ 3595494 h 3595494"/>
              <a:gd name="connsiteX3" fmla="*/ 0 w 4550500"/>
              <a:gd name="connsiteY3" fmla="*/ 3595494 h 359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0500" h="3595494">
                <a:moveTo>
                  <a:pt x="0" y="0"/>
                </a:moveTo>
                <a:lnTo>
                  <a:pt x="4550500" y="0"/>
                </a:lnTo>
                <a:lnTo>
                  <a:pt x="4550500" y="3595494"/>
                </a:lnTo>
                <a:lnTo>
                  <a:pt x="0" y="35954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599089" y="1810261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570521" y="3631624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8541954" y="1810261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961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1250758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3933456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6616154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9298852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01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871864" cy="6858000"/>
          </a:xfrm>
          <a:custGeom>
            <a:avLst/>
            <a:gdLst>
              <a:gd name="connsiteX0" fmla="*/ 0 w 4871864"/>
              <a:gd name="connsiteY0" fmla="*/ 0 h 6858000"/>
              <a:gd name="connsiteX1" fmla="*/ 2472325 w 4871864"/>
              <a:gd name="connsiteY1" fmla="*/ 0 h 6858000"/>
              <a:gd name="connsiteX2" fmla="*/ 4871864 w 4871864"/>
              <a:gd name="connsiteY2" fmla="*/ 3429000 h 6858000"/>
              <a:gd name="connsiteX3" fmla="*/ 2472325 w 4871864"/>
              <a:gd name="connsiteY3" fmla="*/ 6858000 h 6858000"/>
              <a:gd name="connsiteX4" fmla="*/ 0 w 487186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1864" h="6858000">
                <a:moveTo>
                  <a:pt x="0" y="0"/>
                </a:moveTo>
                <a:lnTo>
                  <a:pt x="2472325" y="0"/>
                </a:lnTo>
                <a:lnTo>
                  <a:pt x="4871864" y="3429000"/>
                </a:lnTo>
                <a:lnTo>
                  <a:pt x="247232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749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2395992"/>
            <a:ext cx="3862162" cy="2786743"/>
          </a:xfrm>
          <a:custGeom>
            <a:avLst/>
            <a:gdLst>
              <a:gd name="connsiteX0" fmla="*/ 0 w 3862162"/>
              <a:gd name="connsiteY0" fmla="*/ 0 h 2786743"/>
              <a:gd name="connsiteX1" fmla="*/ 3862162 w 3862162"/>
              <a:gd name="connsiteY1" fmla="*/ 0 h 2786743"/>
              <a:gd name="connsiteX2" fmla="*/ 3862162 w 3862162"/>
              <a:gd name="connsiteY2" fmla="*/ 2786743 h 2786743"/>
              <a:gd name="connsiteX3" fmla="*/ 0 w 3862162"/>
              <a:gd name="connsiteY3" fmla="*/ 2786743 h 278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2162" h="2786743">
                <a:moveTo>
                  <a:pt x="0" y="0"/>
                </a:moveTo>
                <a:lnTo>
                  <a:pt x="3862162" y="0"/>
                </a:lnTo>
                <a:lnTo>
                  <a:pt x="3862162" y="2786743"/>
                </a:lnTo>
                <a:lnTo>
                  <a:pt x="0" y="2786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554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8714717" y="4280772"/>
            <a:ext cx="1655572" cy="1655572"/>
          </a:xfrm>
          <a:custGeom>
            <a:avLst/>
            <a:gdLst>
              <a:gd name="connsiteX0" fmla="*/ 827786 w 1655572"/>
              <a:gd name="connsiteY0" fmla="*/ 0 h 1655572"/>
              <a:gd name="connsiteX1" fmla="*/ 1655572 w 1655572"/>
              <a:gd name="connsiteY1" fmla="*/ 827786 h 1655572"/>
              <a:gd name="connsiteX2" fmla="*/ 827786 w 1655572"/>
              <a:gd name="connsiteY2" fmla="*/ 1655572 h 1655572"/>
              <a:gd name="connsiteX3" fmla="*/ 0 w 1655572"/>
              <a:gd name="connsiteY3" fmla="*/ 827786 h 1655572"/>
              <a:gd name="connsiteX4" fmla="*/ 827786 w 1655572"/>
              <a:gd name="connsiteY4" fmla="*/ 0 h 1655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572" h="1655572">
                <a:moveTo>
                  <a:pt x="827786" y="0"/>
                </a:moveTo>
                <a:cubicBezTo>
                  <a:pt x="1284960" y="0"/>
                  <a:pt x="1655572" y="370612"/>
                  <a:pt x="1655572" y="827786"/>
                </a:cubicBezTo>
                <a:cubicBezTo>
                  <a:pt x="1655572" y="1284960"/>
                  <a:pt x="1284960" y="1655572"/>
                  <a:pt x="827786" y="1655572"/>
                </a:cubicBezTo>
                <a:cubicBezTo>
                  <a:pt x="370612" y="1655572"/>
                  <a:pt x="0" y="1284960"/>
                  <a:pt x="0" y="827786"/>
                </a:cubicBezTo>
                <a:cubicBezTo>
                  <a:pt x="0" y="370612"/>
                  <a:pt x="370612" y="0"/>
                  <a:pt x="8277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28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532185"/>
            <a:ext cx="12192000" cy="2257178"/>
          </a:xfrm>
          <a:custGeom>
            <a:avLst/>
            <a:gdLst>
              <a:gd name="connsiteX0" fmla="*/ 0 w 12192000"/>
              <a:gd name="connsiteY0" fmla="*/ 0 h 2257178"/>
              <a:gd name="connsiteX1" fmla="*/ 12192000 w 12192000"/>
              <a:gd name="connsiteY1" fmla="*/ 0 h 2257178"/>
              <a:gd name="connsiteX2" fmla="*/ 12192000 w 12192000"/>
              <a:gd name="connsiteY2" fmla="*/ 2257178 h 2257178"/>
              <a:gd name="connsiteX3" fmla="*/ 0 w 12192000"/>
              <a:gd name="connsiteY3" fmla="*/ 2257178 h 2257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57178">
                <a:moveTo>
                  <a:pt x="0" y="0"/>
                </a:moveTo>
                <a:lnTo>
                  <a:pt x="12192000" y="0"/>
                </a:lnTo>
                <a:lnTo>
                  <a:pt x="12192000" y="2257178"/>
                </a:lnTo>
                <a:lnTo>
                  <a:pt x="0" y="22571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52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720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63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42199" y="1187086"/>
            <a:ext cx="667658" cy="6676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8776" y="1273074"/>
            <a:ext cx="1625600" cy="1625600"/>
          </a:xfrm>
          <a:prstGeom prst="rect">
            <a:avLst/>
          </a:prstGeom>
          <a:solidFill>
            <a:srgbClr val="00B6BF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27095" y="3829714"/>
            <a:ext cx="619753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4000" b="1" dirty="0" smtClean="0">
                <a:solidFill>
                  <a:srgbClr val="228EB0"/>
                </a:solidFill>
                <a:latin typeface="Arial"/>
                <a:ea typeface="微软雅黑"/>
              </a:rPr>
              <a:t>第二章 </a:t>
            </a:r>
            <a:r>
              <a:rPr lang="en-US" altLang="zh-CN" sz="4000" b="1" dirty="0">
                <a:solidFill>
                  <a:srgbClr val="228EB0"/>
                </a:solidFill>
              </a:rPr>
              <a:t>MySQL</a:t>
            </a:r>
            <a:r>
              <a:rPr lang="zh-CN" altLang="en-US" sz="4000" b="1" dirty="0">
                <a:solidFill>
                  <a:srgbClr val="228EB0"/>
                </a:solidFill>
              </a:rPr>
              <a:t>安装与配置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27095" y="3054694"/>
            <a:ext cx="4932761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prstClr val="black"/>
                </a:solidFill>
                <a:latin typeface="+mn-ea"/>
              </a:rPr>
              <a:t>MySQL</a:t>
            </a:r>
            <a:r>
              <a:rPr lang="zh-CN" altLang="zh-CN" sz="3200" dirty="0">
                <a:solidFill>
                  <a:prstClr val="black"/>
                </a:solidFill>
                <a:latin typeface="+mn-ea"/>
              </a:rPr>
              <a:t>数据库原理与应用</a:t>
            </a:r>
            <a:endParaRPr lang="zh-CN" altLang="en-US" sz="3200" dirty="0">
              <a:solidFill>
                <a:prstClr val="black"/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939067" y="4750431"/>
            <a:ext cx="18624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052028" y="4556787"/>
            <a:ext cx="1190171" cy="1190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030" name="Picture 6" descr="https://gimg2.baidu.com/image_search/src=http%3A%2F%2Foss.aliyuncs.com%2Fphotogallery%2Fphoto%2F1915825285163630%2F16354%2F63c5b093-7bee-4175-b117-b7a005f4c720.png&amp;refer=http%3A%2F%2Foss.aliyuncs.com&amp;app=2002&amp;size=f9999,10000&amp;q=a80&amp;n=0&amp;g=0n&amp;fmt=jpeg?sec=1643855990&amp;t=d3ad24822c4d827c6f223d181ffe0fc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130" y="1591483"/>
            <a:ext cx="3696863" cy="337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89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/>
      <p:bldP spid="13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00743" y="23299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15121" y="3457671"/>
            <a:ext cx="3536546" cy="736892"/>
            <a:chOff x="7929214" y="3089795"/>
            <a:chExt cx="3536546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7929214" y="3089795"/>
              <a:ext cx="3536546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800" dirty="0" smtClean="0"/>
                <a:t>MySQL</a:t>
              </a:r>
              <a:r>
                <a:rPr lang="zh-CN" altLang="zh-CN" sz="2800" dirty="0" smtClean="0"/>
                <a:t>的</a:t>
              </a:r>
              <a:r>
                <a:rPr lang="zh-CN" altLang="en-US" sz="2800" dirty="0" smtClean="0"/>
                <a:t>安装与配置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954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13388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下载成功后双击打开得到的压缩包，并将压缩包中的文件夹解压至任意纯英文目录下（此处以解压至</a:t>
            </a:r>
            <a:r>
              <a:rPr lang="en-US" altLang="zh-CN" dirty="0"/>
              <a:t>E</a:t>
            </a:r>
            <a:r>
              <a:rPr lang="zh-CN" altLang="zh-CN" dirty="0"/>
              <a:t>盘根目录下为例）。解压完成后双击打开文件夹（为便于说明，后文中将称该文件夹的路径称为</a:t>
            </a:r>
            <a:r>
              <a:rPr lang="en-US" altLang="zh-CN" dirty="0"/>
              <a:t>“MySQL</a:t>
            </a:r>
            <a:r>
              <a:rPr lang="zh-CN" altLang="zh-CN" dirty="0"/>
              <a:t>的根目录</a:t>
            </a:r>
            <a:r>
              <a:rPr lang="en-US" altLang="zh-CN" dirty="0"/>
              <a:t>”</a:t>
            </a:r>
            <a:r>
              <a:rPr lang="zh-CN" altLang="zh-CN" dirty="0"/>
              <a:t>），如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6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4307988" y="3144685"/>
            <a:ext cx="3267076" cy="30656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5709732" y="6221511"/>
            <a:ext cx="463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/>
              <a:t>图</a:t>
            </a:r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08607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33669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解压后的安装目录中各文件的含义和作用：</a:t>
            </a:r>
          </a:p>
          <a:p>
            <a:pPr algn="just"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bin</a:t>
            </a:r>
            <a:r>
              <a:rPr lang="zh-CN" altLang="zh-CN" dirty="0"/>
              <a:t>文件夹：用于放置一些可执行文件，如命令行客户端工具</a:t>
            </a:r>
            <a:r>
              <a:rPr lang="en-US" altLang="zh-CN" dirty="0"/>
              <a:t>mysql.exe</a:t>
            </a:r>
            <a:r>
              <a:rPr lang="zh-CN" altLang="zh-CN" dirty="0"/>
              <a:t>、</a:t>
            </a:r>
            <a:r>
              <a:rPr lang="en-US" altLang="zh-CN" dirty="0"/>
              <a:t>MySQL</a:t>
            </a:r>
            <a:r>
              <a:rPr lang="zh-CN" altLang="zh-CN" dirty="0"/>
              <a:t>服务程序</a:t>
            </a:r>
            <a:r>
              <a:rPr lang="en-US" altLang="zh-CN" dirty="0"/>
              <a:t>mysqld.exe</a:t>
            </a:r>
            <a:r>
              <a:rPr lang="zh-CN" altLang="zh-CN" dirty="0"/>
              <a:t>、显示</a:t>
            </a:r>
            <a:r>
              <a:rPr lang="en-US" altLang="zh-CN" dirty="0"/>
              <a:t>MySQL</a:t>
            </a:r>
            <a:r>
              <a:rPr lang="zh-CN" altLang="zh-CN" dirty="0"/>
              <a:t>数据库结构</a:t>
            </a:r>
            <a:r>
              <a:rPr lang="en-US" altLang="zh-CN" dirty="0"/>
              <a:t>mysqlshow.exe</a:t>
            </a:r>
            <a:r>
              <a:rPr lang="zh-CN" altLang="zh-CN" dirty="0"/>
              <a:t>等。</a:t>
            </a:r>
          </a:p>
          <a:p>
            <a:pPr algn="just"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 err="1"/>
              <a:t>docx</a:t>
            </a:r>
            <a:r>
              <a:rPr lang="zh-CN" altLang="zh-CN" dirty="0"/>
              <a:t>文件夹：用于存放一些文档，如</a:t>
            </a:r>
            <a:r>
              <a:rPr lang="en-US" altLang="zh-CN" dirty="0" err="1"/>
              <a:t>ChangeLog</a:t>
            </a:r>
            <a:r>
              <a:rPr lang="zh-CN" altLang="zh-CN" dirty="0"/>
              <a:t>等。</a:t>
            </a:r>
          </a:p>
          <a:p>
            <a:pPr algn="just"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include</a:t>
            </a:r>
            <a:r>
              <a:rPr lang="zh-CN" altLang="zh-CN" dirty="0"/>
              <a:t>文件夹：用于放置一些头文件，如</a:t>
            </a:r>
            <a:r>
              <a:rPr lang="en-US" altLang="zh-CN" dirty="0" err="1"/>
              <a:t>mysql.h</a:t>
            </a:r>
            <a:r>
              <a:rPr lang="zh-CN" altLang="zh-CN" dirty="0"/>
              <a:t>、</a:t>
            </a:r>
            <a:r>
              <a:rPr lang="en-US" altLang="zh-CN" dirty="0" err="1"/>
              <a:t>mysql_version.h</a:t>
            </a:r>
            <a:r>
              <a:rPr lang="zh-CN" altLang="zh-CN" dirty="0"/>
              <a:t>等。</a:t>
            </a:r>
          </a:p>
          <a:p>
            <a:pPr algn="just"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/>
              <a:t>lib</a:t>
            </a:r>
            <a:r>
              <a:rPr lang="zh-CN" altLang="zh-CN" dirty="0"/>
              <a:t>文件夹：用于放置一系列库文件。</a:t>
            </a:r>
          </a:p>
          <a:p>
            <a:pPr algn="just"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en-US" altLang="zh-CN" dirty="0"/>
              <a:t>share</a:t>
            </a:r>
            <a:r>
              <a:rPr lang="zh-CN" altLang="zh-CN" dirty="0"/>
              <a:t>文件夹：用于存放字符集、语言等信息。</a:t>
            </a:r>
          </a:p>
          <a:p>
            <a:pPr algn="just"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</a:t>
            </a:r>
            <a:r>
              <a:rPr lang="en-US" altLang="zh-CN" dirty="0"/>
              <a:t>README</a:t>
            </a:r>
            <a:r>
              <a:rPr lang="zh-CN" altLang="zh-CN" dirty="0"/>
              <a:t>文件：介绍版权、版本等信息。</a:t>
            </a:r>
          </a:p>
        </p:txBody>
      </p:sp>
    </p:spTree>
    <p:extLst>
      <p:ext uri="{BB962C8B-B14F-4D97-AF65-F5344CB8AC3E}">
        <p14:creationId xmlns:p14="http://schemas.microsoft.com/office/powerpoint/2010/main" val="378107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17049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在</a:t>
            </a:r>
            <a:r>
              <a:rPr lang="en-US" altLang="zh-CN" dirty="0"/>
              <a:t>“MySQL</a:t>
            </a:r>
            <a:r>
              <a:rPr lang="zh-CN" altLang="zh-CN" dirty="0"/>
              <a:t>的根目录</a:t>
            </a:r>
            <a:r>
              <a:rPr lang="en-US" altLang="zh-CN" dirty="0"/>
              <a:t>”</a:t>
            </a:r>
            <a:r>
              <a:rPr lang="zh-CN" altLang="zh-CN" dirty="0"/>
              <a:t>内新建一个名为</a:t>
            </a:r>
            <a:r>
              <a:rPr lang="en-US" altLang="zh-CN" dirty="0"/>
              <a:t>“data”</a:t>
            </a:r>
            <a:r>
              <a:rPr lang="zh-CN" altLang="zh-CN" dirty="0"/>
              <a:t>的文件夹和一个名为“</a:t>
            </a:r>
            <a:r>
              <a:rPr lang="en-US" altLang="zh-CN" dirty="0"/>
              <a:t>my.ini</a:t>
            </a:r>
            <a:r>
              <a:rPr lang="zh-CN" altLang="zh-CN" dirty="0"/>
              <a:t>”的文件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“</a:t>
            </a:r>
            <a:r>
              <a:rPr lang="en-US" altLang="zh-CN" dirty="0"/>
              <a:t>data”</a:t>
            </a:r>
            <a:r>
              <a:rPr lang="zh-CN" altLang="zh-CN" dirty="0"/>
              <a:t>文件夹用于放置一些日志文件以及数据库。我们创建和保存的数据都存在这个目录里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“</a:t>
            </a:r>
            <a:r>
              <a:rPr lang="en-US" altLang="zh-CN" dirty="0"/>
              <a:t>my.ini</a:t>
            </a:r>
            <a:r>
              <a:rPr lang="zh-CN" altLang="zh-CN" dirty="0"/>
              <a:t>”文件是</a:t>
            </a:r>
            <a:r>
              <a:rPr lang="en-US" altLang="zh-CN" dirty="0"/>
              <a:t>MySQL</a:t>
            </a:r>
            <a:r>
              <a:rPr lang="zh-CN" altLang="zh-CN" dirty="0"/>
              <a:t>默认使用的配置文件，一般情况下，只要修改</a:t>
            </a:r>
            <a:r>
              <a:rPr lang="en-US" altLang="zh-CN" dirty="0"/>
              <a:t>my.ini</a:t>
            </a:r>
            <a:r>
              <a:rPr lang="zh-CN" altLang="zh-CN" dirty="0"/>
              <a:t>配置文件中的内容就可以对</a:t>
            </a:r>
            <a:r>
              <a:rPr lang="en-US" altLang="zh-CN" dirty="0"/>
              <a:t>MySQL</a:t>
            </a:r>
            <a:r>
              <a:rPr lang="zh-CN" altLang="zh-CN" dirty="0"/>
              <a:t>进行配置。</a:t>
            </a:r>
          </a:p>
        </p:txBody>
      </p:sp>
    </p:spTree>
    <p:extLst>
      <p:ext uri="{BB962C8B-B14F-4D97-AF65-F5344CB8AC3E}">
        <p14:creationId xmlns:p14="http://schemas.microsoft.com/office/powerpoint/2010/main" val="281241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4584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创建完毕后使用记事本或</a:t>
            </a:r>
            <a:r>
              <a:rPr lang="en-US" altLang="zh-CN" dirty="0" err="1"/>
              <a:t>Sublime_text</a:t>
            </a:r>
            <a:r>
              <a:rPr lang="zh-CN" altLang="zh-CN" dirty="0"/>
              <a:t>等打开“</a:t>
            </a:r>
            <a:r>
              <a:rPr lang="en-US" altLang="zh-CN" dirty="0"/>
              <a:t>my.ini”</a:t>
            </a:r>
            <a:r>
              <a:rPr lang="zh-CN" altLang="zh-CN" dirty="0"/>
              <a:t>文件，并输入以下内容后进行保存。</a:t>
            </a:r>
          </a:p>
        </p:txBody>
      </p:sp>
      <p:sp>
        <p:nvSpPr>
          <p:cNvPr id="8" name="矩形 7"/>
          <p:cNvSpPr/>
          <p:nvPr/>
        </p:nvSpPr>
        <p:spPr>
          <a:xfrm>
            <a:off x="3253029" y="2407366"/>
            <a:ext cx="5399405" cy="35785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kern="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kern="0" dirty="0" err="1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kern="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kern="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default-character-set=</a:t>
            </a:r>
            <a:r>
              <a:rPr lang="en-US" kern="0" dirty="0" err="1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gbk</a:t>
            </a:r>
            <a:endParaRPr lang="zh-CN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kern="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kern="0" dirty="0" err="1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mysqld</a:t>
            </a:r>
            <a:r>
              <a:rPr lang="en-US" kern="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kern="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port </a:t>
            </a:r>
            <a:r>
              <a:rPr lang="en-US" kern="0" dirty="0">
                <a:ea typeface="宋体" panose="02010600030101010101" pitchFamily="2" charset="-122"/>
                <a:cs typeface="Times New Roman" panose="02020603050405020304" pitchFamily="18" charset="0"/>
              </a:rPr>
              <a:t>= 3306</a:t>
            </a:r>
          </a:p>
          <a:p>
            <a:pPr indent="266700"/>
            <a:r>
              <a:rPr lang="en-US" altLang="zh-CN" kern="0" dirty="0" err="1">
                <a:ea typeface="宋体" panose="02010600030101010101" pitchFamily="2" charset="-122"/>
                <a:cs typeface="Times New Roman" panose="02020603050405020304" pitchFamily="18" charset="0"/>
              </a:rPr>
              <a:t>basedir</a:t>
            </a:r>
            <a:r>
              <a:rPr lang="en-US" altLang="zh-CN" kern="0" dirty="0">
                <a:ea typeface="宋体" panose="02010600030101010101" pitchFamily="2" charset="-122"/>
                <a:cs typeface="Times New Roman" panose="02020603050405020304" pitchFamily="18" charset="0"/>
              </a:rPr>
              <a:t>=E:\mysql-5.7.34-winx64</a:t>
            </a:r>
            <a:endParaRPr lang="zh-CN" altLang="zh-CN" kern="0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/>
            <a:r>
              <a:rPr lang="en-US" altLang="zh-CN" kern="0" dirty="0" err="1">
                <a:ea typeface="宋体" panose="02010600030101010101" pitchFamily="2" charset="-122"/>
                <a:cs typeface="Times New Roman" panose="02020603050405020304" pitchFamily="18" charset="0"/>
              </a:rPr>
              <a:t>datadir</a:t>
            </a:r>
            <a:r>
              <a:rPr lang="en-US" altLang="zh-CN" kern="0" dirty="0">
                <a:ea typeface="宋体" panose="02010600030101010101" pitchFamily="2" charset="-122"/>
                <a:cs typeface="Times New Roman" panose="02020603050405020304" pitchFamily="18" charset="0"/>
              </a:rPr>
              <a:t>=E:\mysql-5.7.34-winx64\data</a:t>
            </a:r>
            <a:endParaRPr lang="zh-CN" altLang="zh-CN" kern="0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/>
            <a:r>
              <a:rPr lang="en-US" altLang="zh-CN" kern="0" dirty="0" err="1">
                <a:ea typeface="宋体" panose="02010600030101010101" pitchFamily="2" charset="-122"/>
                <a:cs typeface="Times New Roman" panose="02020603050405020304" pitchFamily="18" charset="0"/>
              </a:rPr>
              <a:t>max_connections</a:t>
            </a:r>
            <a:r>
              <a:rPr lang="en-US" altLang="zh-CN" kern="0" dirty="0">
                <a:ea typeface="宋体" panose="02010600030101010101" pitchFamily="2" charset="-122"/>
                <a:cs typeface="Times New Roman" panose="02020603050405020304" pitchFamily="18" charset="0"/>
              </a:rPr>
              <a:t>=200</a:t>
            </a:r>
            <a:endParaRPr lang="zh-CN" altLang="zh-CN" kern="0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/>
            <a:r>
              <a:rPr lang="en-US" altLang="zh-CN" kern="0" dirty="0">
                <a:ea typeface="宋体" panose="02010600030101010101" pitchFamily="2" charset="-122"/>
                <a:cs typeface="Times New Roman" panose="02020603050405020304" pitchFamily="18" charset="0"/>
              </a:rPr>
              <a:t>character-set-server=</a:t>
            </a:r>
            <a:r>
              <a:rPr lang="en-US" altLang="zh-CN" kern="0" dirty="0" err="1">
                <a:ea typeface="宋体" panose="02010600030101010101" pitchFamily="2" charset="-122"/>
                <a:cs typeface="Times New Roman" panose="02020603050405020304" pitchFamily="18" charset="0"/>
              </a:rPr>
              <a:t>gbk</a:t>
            </a:r>
            <a:endParaRPr lang="zh-CN" altLang="zh-CN" kern="0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/>
            <a:r>
              <a:rPr lang="en-US" altLang="zh-CN" kern="0" dirty="0">
                <a:ea typeface="宋体" panose="02010600030101010101" pitchFamily="2" charset="-122"/>
                <a:cs typeface="Times New Roman" panose="02020603050405020304" pitchFamily="18" charset="0"/>
              </a:rPr>
              <a:t>default-storage-engine=INNODB</a:t>
            </a:r>
            <a:endParaRPr lang="zh-CN" altLang="zh-CN" kern="0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/>
            <a:r>
              <a:rPr lang="en-US" altLang="zh-CN" kern="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skip-grant-tables</a:t>
            </a:r>
            <a:endParaRPr lang="zh-CN" sz="105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87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5078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各行代码的含义见</a:t>
            </a:r>
            <a:r>
              <a:rPr lang="zh-CN" altLang="zh-CN" dirty="0" smtClean="0"/>
              <a:t>表</a:t>
            </a:r>
            <a:r>
              <a:rPr lang="zh-CN" altLang="en-US" dirty="0" smtClean="0"/>
              <a:t>所示。</a:t>
            </a:r>
            <a:endParaRPr lang="zh-CN" altLang="zh-CN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177066"/>
              </p:ext>
            </p:extLst>
          </p:nvPr>
        </p:nvGraphicFramePr>
        <p:xfrm>
          <a:off x="2681512" y="2456738"/>
          <a:ext cx="6877050" cy="3296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4541">
                  <a:extLst>
                    <a:ext uri="{9D8B030D-6E8A-4147-A177-3AD203B41FA5}">
                      <a16:colId xmlns:a16="http://schemas.microsoft.com/office/drawing/2014/main" val="3156535528"/>
                    </a:ext>
                  </a:extLst>
                </a:gridCol>
                <a:gridCol w="4472509">
                  <a:extLst>
                    <a:ext uri="{9D8B030D-6E8A-4147-A177-3AD203B41FA5}">
                      <a16:colId xmlns:a16="http://schemas.microsoft.com/office/drawing/2014/main" val="1769974973"/>
                    </a:ext>
                  </a:extLst>
                </a:gridCol>
              </a:tblGrid>
              <a:tr h="366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400" kern="0">
                          <a:effectLst/>
                        </a:rPr>
                        <a:t>代码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400" kern="0" dirty="0">
                          <a:effectLst/>
                        </a:rPr>
                        <a:t>含义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8667815"/>
                  </a:ext>
                </a:extLst>
              </a:tr>
              <a:tr h="36582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kern="0">
                          <a:effectLst/>
                        </a:rPr>
                        <a:t>default-character-set=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400" kern="0">
                          <a:effectLst/>
                        </a:rPr>
                        <a:t>设置</a:t>
                      </a:r>
                      <a:r>
                        <a:rPr lang="en-US" sz="1400" kern="0">
                          <a:effectLst/>
                        </a:rPr>
                        <a:t>mysql</a:t>
                      </a:r>
                      <a:r>
                        <a:rPr lang="zh-CN" sz="1400" kern="0">
                          <a:effectLst/>
                        </a:rPr>
                        <a:t>客户端默认字符集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4953717"/>
                  </a:ext>
                </a:extLst>
              </a:tr>
              <a:tr h="366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kern="0">
                          <a:effectLst/>
                        </a:rPr>
                        <a:t>port = 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400" kern="0">
                          <a:effectLst/>
                        </a:rPr>
                        <a:t>设置端口号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0806284"/>
                  </a:ext>
                </a:extLst>
              </a:tr>
              <a:tr h="36582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kern="0">
                          <a:effectLst/>
                        </a:rPr>
                        <a:t>basedir=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400" kern="0">
                          <a:effectLst/>
                        </a:rPr>
                        <a:t>设置</a:t>
                      </a:r>
                      <a:r>
                        <a:rPr lang="en-US" sz="1400" kern="0">
                          <a:effectLst/>
                        </a:rPr>
                        <a:t>mysql</a:t>
                      </a:r>
                      <a:r>
                        <a:rPr lang="zh-CN" sz="1400" kern="0">
                          <a:effectLst/>
                        </a:rPr>
                        <a:t>的安装目录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37260"/>
                  </a:ext>
                </a:extLst>
              </a:tr>
              <a:tr h="366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kern="0">
                          <a:effectLst/>
                        </a:rPr>
                        <a:t>datadir=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400" kern="0">
                          <a:effectLst/>
                        </a:rPr>
                        <a:t>设置数据库的数据存放目录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1483140"/>
                  </a:ext>
                </a:extLst>
              </a:tr>
              <a:tr h="366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kern="0">
                          <a:effectLst/>
                        </a:rPr>
                        <a:t>max_connections=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400" kern="0">
                          <a:effectLst/>
                        </a:rPr>
                        <a:t>设置允许的最大连接数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4811450"/>
                  </a:ext>
                </a:extLst>
              </a:tr>
              <a:tr h="366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kern="0">
                          <a:effectLst/>
                        </a:rPr>
                        <a:t>character-set-server=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400" kern="0">
                          <a:effectLst/>
                        </a:rPr>
                        <a:t>设置服务端使用的默认字符集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65955004"/>
                  </a:ext>
                </a:extLst>
              </a:tr>
              <a:tr h="366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kern="0">
                          <a:effectLst/>
                        </a:rPr>
                        <a:t>default-storage-engine=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400" kern="0">
                          <a:effectLst/>
                        </a:rPr>
                        <a:t>设置默认存储引擎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0362735"/>
                  </a:ext>
                </a:extLst>
              </a:tr>
              <a:tr h="366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kern="0">
                          <a:effectLst/>
                        </a:rPr>
                        <a:t>skip-grant-tables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400" kern="0" dirty="0">
                          <a:effectLst/>
                        </a:rPr>
                        <a:t>跳过登录数据库时的验证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64421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695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/>
              <a:t>接下来，</a:t>
            </a:r>
            <a:r>
              <a:rPr lang="zh-CN" altLang="zh-CN" dirty="0" smtClean="0"/>
              <a:t>在</a:t>
            </a:r>
            <a:r>
              <a:rPr lang="zh-CN" altLang="zh-CN" dirty="0"/>
              <a:t>桌面的</a:t>
            </a:r>
            <a:r>
              <a:rPr lang="en-US" altLang="zh-CN" dirty="0"/>
              <a:t>“</a:t>
            </a:r>
            <a:r>
              <a:rPr lang="zh-CN" altLang="zh-CN" dirty="0"/>
              <a:t>此电脑</a:t>
            </a:r>
            <a:r>
              <a:rPr lang="en-US" altLang="zh-CN" dirty="0"/>
              <a:t>”</a:t>
            </a:r>
            <a:r>
              <a:rPr lang="zh-CN" altLang="zh-CN" dirty="0"/>
              <a:t>上单击右键，再左键单击弹出菜单中的</a:t>
            </a:r>
            <a:r>
              <a:rPr lang="en-US" altLang="zh-CN" dirty="0"/>
              <a:t>“</a:t>
            </a:r>
            <a:r>
              <a:rPr lang="zh-CN" altLang="zh-CN" dirty="0"/>
              <a:t>属性</a:t>
            </a:r>
            <a:r>
              <a:rPr lang="en-US" altLang="zh-CN" dirty="0"/>
              <a:t>”</a:t>
            </a:r>
            <a:r>
              <a:rPr lang="zh-CN" altLang="zh-CN" dirty="0"/>
              <a:t>，依次点击</a:t>
            </a:r>
            <a:r>
              <a:rPr lang="en-US" altLang="zh-CN" dirty="0"/>
              <a:t>“</a:t>
            </a:r>
            <a:r>
              <a:rPr lang="zh-CN" altLang="zh-CN" dirty="0"/>
              <a:t>高级系统设置</a:t>
            </a:r>
            <a:r>
              <a:rPr lang="en-US" altLang="zh-CN" dirty="0"/>
              <a:t>|</a:t>
            </a:r>
            <a:r>
              <a:rPr lang="zh-CN" altLang="zh-CN" dirty="0"/>
              <a:t>高级</a:t>
            </a:r>
            <a:r>
              <a:rPr lang="en-US" altLang="zh-CN" dirty="0"/>
              <a:t>|</a:t>
            </a:r>
            <a:r>
              <a:rPr lang="zh-CN" altLang="zh-CN" dirty="0"/>
              <a:t>环境变量</a:t>
            </a:r>
            <a:r>
              <a:rPr lang="en-US" altLang="zh-CN" dirty="0"/>
              <a:t>”</a:t>
            </a:r>
            <a:r>
              <a:rPr lang="zh-CN" altLang="zh-CN" dirty="0"/>
              <a:t>，打开</a:t>
            </a:r>
            <a:r>
              <a:rPr lang="en-US" altLang="zh-CN" dirty="0"/>
              <a:t>“</a:t>
            </a:r>
            <a:r>
              <a:rPr lang="zh-CN" altLang="zh-CN" dirty="0"/>
              <a:t>环境变量</a:t>
            </a:r>
            <a:r>
              <a:rPr lang="en-US" altLang="zh-CN" dirty="0"/>
              <a:t>”</a:t>
            </a:r>
            <a:r>
              <a:rPr lang="zh-CN" altLang="zh-CN" dirty="0"/>
              <a:t>窗口，依次弹出窗口如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7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3420334" y="2718162"/>
            <a:ext cx="5399405" cy="35039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5737928" y="6248830"/>
            <a:ext cx="463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/>
              <a:t>图</a:t>
            </a:r>
            <a:r>
              <a:rPr lang="en-US" altLang="zh-CN" sz="1400" dirty="0" smtClean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8607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13388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在</a:t>
            </a:r>
            <a:r>
              <a:rPr lang="en-US" altLang="zh-CN" dirty="0"/>
              <a:t>“</a:t>
            </a:r>
            <a:r>
              <a:rPr lang="zh-CN" altLang="zh-CN" dirty="0"/>
              <a:t>环境变量</a:t>
            </a:r>
            <a:r>
              <a:rPr lang="en-US" altLang="zh-CN" dirty="0"/>
              <a:t>”</a:t>
            </a:r>
            <a:r>
              <a:rPr lang="zh-CN" altLang="zh-CN" dirty="0"/>
              <a:t>窗口中单击</a:t>
            </a:r>
            <a:r>
              <a:rPr lang="en-US" altLang="zh-CN" dirty="0"/>
              <a:t>“</a:t>
            </a:r>
            <a:r>
              <a:rPr lang="zh-CN" altLang="zh-CN" dirty="0"/>
              <a:t>系统变量</a:t>
            </a:r>
            <a:r>
              <a:rPr lang="en-US" altLang="zh-CN" dirty="0"/>
              <a:t>”</a:t>
            </a:r>
            <a:r>
              <a:rPr lang="zh-CN" altLang="zh-CN" dirty="0"/>
              <a:t>下的</a:t>
            </a:r>
            <a:r>
              <a:rPr lang="en-US" altLang="zh-CN" dirty="0"/>
              <a:t>“</a:t>
            </a:r>
            <a:r>
              <a:rPr lang="zh-CN" altLang="zh-CN" dirty="0"/>
              <a:t>新建</a:t>
            </a:r>
            <a:r>
              <a:rPr lang="en-US" altLang="zh-CN" dirty="0"/>
              <a:t>”</a:t>
            </a:r>
            <a:r>
              <a:rPr lang="zh-CN" altLang="zh-CN" dirty="0"/>
              <a:t>按钮，并在弹出窗口中创建新的系统变量，如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8</a:t>
            </a:r>
            <a:r>
              <a:rPr lang="zh-CN" altLang="zh-CN" dirty="0" smtClean="0"/>
              <a:t>所</a:t>
            </a:r>
            <a:r>
              <a:rPr lang="zh-CN" altLang="zh-CN" dirty="0"/>
              <a:t>示。其中变量名可以根据实际需要进行填写，变量值则为新建文件夹</a:t>
            </a:r>
            <a:r>
              <a:rPr lang="en-US" altLang="zh-CN" dirty="0"/>
              <a:t>“data”</a:t>
            </a:r>
            <a:r>
              <a:rPr lang="zh-CN" altLang="zh-CN" dirty="0"/>
              <a:t>和新建文件</a:t>
            </a:r>
            <a:r>
              <a:rPr lang="en-US" altLang="zh-CN" dirty="0"/>
              <a:t>“my.ini”</a:t>
            </a:r>
            <a:r>
              <a:rPr lang="zh-CN" altLang="zh-CN" dirty="0"/>
              <a:t>所在的目录，填写完毕后点击“确定”按钮。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3550387" y="3108974"/>
            <a:ext cx="4782278" cy="31946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矩形 8"/>
          <p:cNvSpPr/>
          <p:nvPr/>
        </p:nvSpPr>
        <p:spPr>
          <a:xfrm>
            <a:off x="5709732" y="6391952"/>
            <a:ext cx="463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/>
              <a:t>图</a:t>
            </a:r>
            <a:r>
              <a:rPr lang="en-US" altLang="zh-CN" sz="1400" dirty="0" smtClean="0"/>
              <a:t>8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74623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继续在“环境变量”窗口中选中名为“</a:t>
            </a:r>
            <a:r>
              <a:rPr lang="en-US" altLang="zh-CN" dirty="0"/>
              <a:t>Path</a:t>
            </a:r>
            <a:r>
              <a:rPr lang="zh-CN" altLang="zh-CN" dirty="0"/>
              <a:t>”的变量，并单击“编辑”，打开“编辑环境变量”窗口，如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9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3205797" y="2822864"/>
            <a:ext cx="5849303" cy="32350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5898654" y="6162788"/>
            <a:ext cx="463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/>
              <a:t>图</a:t>
            </a:r>
            <a:r>
              <a:rPr lang="en-US" altLang="zh-CN" sz="1400" dirty="0" smtClean="0"/>
              <a:t>9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6494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827547" y="2197675"/>
            <a:ext cx="6232526" cy="258532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按照如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10</a:t>
            </a:r>
            <a:r>
              <a:rPr lang="zh-CN" altLang="zh-CN" dirty="0" smtClean="0"/>
              <a:t>中标</a:t>
            </a:r>
            <a:r>
              <a:rPr lang="zh-CN" altLang="zh-CN" dirty="0"/>
              <a:t>出的顺序，首先在</a:t>
            </a:r>
            <a:r>
              <a:rPr lang="en-US" altLang="zh-CN" dirty="0"/>
              <a:t>“</a:t>
            </a:r>
            <a:r>
              <a:rPr lang="zh-CN" altLang="zh-CN" dirty="0"/>
              <a:t>编辑环境变量</a:t>
            </a:r>
            <a:r>
              <a:rPr lang="en-US" altLang="zh-CN" dirty="0"/>
              <a:t>”</a:t>
            </a:r>
            <a:r>
              <a:rPr lang="zh-CN" altLang="zh-CN" dirty="0"/>
              <a:t>窗口中单击</a:t>
            </a:r>
            <a:r>
              <a:rPr lang="en-US" altLang="zh-CN" dirty="0"/>
              <a:t>“</a:t>
            </a:r>
            <a:r>
              <a:rPr lang="zh-CN" altLang="zh-CN" dirty="0"/>
              <a:t>新建</a:t>
            </a:r>
            <a:r>
              <a:rPr lang="en-US" altLang="zh-CN" dirty="0"/>
              <a:t>”</a:t>
            </a:r>
            <a:r>
              <a:rPr lang="zh-CN" altLang="zh-CN" dirty="0"/>
              <a:t>按钮，并新建环境变量</a:t>
            </a:r>
            <a:r>
              <a:rPr lang="en-US" altLang="zh-CN" dirty="0"/>
              <a:t>“%</a:t>
            </a:r>
            <a:r>
              <a:rPr lang="zh-CN" altLang="zh-CN" dirty="0"/>
              <a:t>新系统变量名</a:t>
            </a:r>
            <a:r>
              <a:rPr lang="en-US" altLang="zh-CN" dirty="0"/>
              <a:t>%\bin”</a:t>
            </a:r>
            <a:r>
              <a:rPr lang="zh-CN" altLang="zh-CN" dirty="0"/>
              <a:t>，例如，刚才新建的系统变量名为</a:t>
            </a:r>
            <a:r>
              <a:rPr lang="en-US" altLang="zh-CN" dirty="0"/>
              <a:t>“MySQL5734”</a:t>
            </a:r>
            <a:r>
              <a:rPr lang="zh-CN" altLang="zh-CN" dirty="0"/>
              <a:t>，则此处填写的内容应为</a:t>
            </a:r>
            <a:r>
              <a:rPr lang="en-US" altLang="zh-CN" dirty="0"/>
              <a:t>“%MySQL5734%\bin”</a:t>
            </a:r>
            <a:r>
              <a:rPr lang="zh-CN" altLang="zh-CN" dirty="0"/>
              <a:t>；确认填写无误后单击</a:t>
            </a:r>
            <a:r>
              <a:rPr lang="en-US" altLang="zh-CN" dirty="0"/>
              <a:t>“</a:t>
            </a:r>
            <a:r>
              <a:rPr lang="zh-CN" altLang="zh-CN" dirty="0"/>
              <a:t>确定</a:t>
            </a:r>
            <a:r>
              <a:rPr lang="en-US" altLang="zh-CN" dirty="0"/>
              <a:t>”</a:t>
            </a:r>
            <a:r>
              <a:rPr lang="zh-CN" altLang="zh-CN" dirty="0"/>
              <a:t>按钮关闭</a:t>
            </a:r>
            <a:r>
              <a:rPr lang="en-US" altLang="zh-CN" dirty="0"/>
              <a:t>“</a:t>
            </a:r>
            <a:r>
              <a:rPr lang="zh-CN" altLang="zh-CN" dirty="0"/>
              <a:t>编辑环境变量窗口</a:t>
            </a:r>
            <a:r>
              <a:rPr lang="en-US" altLang="zh-CN" dirty="0"/>
              <a:t>”</a:t>
            </a:r>
            <a:r>
              <a:rPr lang="zh-CN" altLang="zh-CN" dirty="0"/>
              <a:t>；最后单击</a:t>
            </a:r>
            <a:r>
              <a:rPr lang="en-US" altLang="zh-CN" dirty="0"/>
              <a:t>“</a:t>
            </a:r>
            <a:r>
              <a:rPr lang="zh-CN" altLang="zh-CN" dirty="0"/>
              <a:t>环境变量</a:t>
            </a:r>
            <a:r>
              <a:rPr lang="en-US" altLang="zh-CN" dirty="0"/>
              <a:t>”</a:t>
            </a:r>
            <a:r>
              <a:rPr lang="zh-CN" altLang="zh-CN" dirty="0"/>
              <a:t>窗口中的</a:t>
            </a:r>
            <a:r>
              <a:rPr lang="en-US" altLang="zh-CN" dirty="0"/>
              <a:t>“</a:t>
            </a:r>
            <a:r>
              <a:rPr lang="zh-CN" altLang="zh-CN" dirty="0"/>
              <a:t>确定</a:t>
            </a:r>
            <a:r>
              <a:rPr lang="en-US" altLang="zh-CN" dirty="0"/>
              <a:t>”</a:t>
            </a:r>
            <a:r>
              <a:rPr lang="zh-CN" altLang="zh-CN" dirty="0"/>
              <a:t>按钮，关闭</a:t>
            </a:r>
            <a:r>
              <a:rPr lang="en-US" altLang="zh-CN" dirty="0"/>
              <a:t>“</a:t>
            </a:r>
            <a:r>
              <a:rPr lang="zh-CN" altLang="zh-CN" dirty="0"/>
              <a:t>环境变量</a:t>
            </a:r>
            <a:r>
              <a:rPr lang="en-US" altLang="zh-CN" dirty="0"/>
              <a:t>”</a:t>
            </a:r>
            <a:r>
              <a:rPr lang="zh-CN" altLang="zh-CN" dirty="0"/>
              <a:t>窗口。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7265290" y="1332607"/>
            <a:ext cx="4152010" cy="48522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矩形 8"/>
          <p:cNvSpPr/>
          <p:nvPr/>
        </p:nvSpPr>
        <p:spPr>
          <a:xfrm>
            <a:off x="9109501" y="6275210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/>
              <a:t>图</a:t>
            </a:r>
            <a:r>
              <a:rPr lang="en-US" altLang="zh-CN" sz="1400" dirty="0" smtClean="0"/>
              <a:t>10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61067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06160" y="1878903"/>
            <a:ext cx="735288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了解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获取</a:t>
            </a:r>
            <a:r>
              <a:rPr lang="en-US" altLang="zh-CN" sz="2200" kern="0" dirty="0">
                <a:latin typeface="+mn-ea"/>
                <a:cs typeface="Times New Roman" panose="02020603050405020304" pitchFamily="18" charset="0"/>
              </a:rPr>
              <a:t>MySQL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的途径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掌握</a:t>
            </a:r>
            <a:r>
              <a:rPr lang="en-US" altLang="zh-CN" sz="2200" kern="0" dirty="0">
                <a:latin typeface="+mn-ea"/>
                <a:cs typeface="Times New Roman" panose="02020603050405020304" pitchFamily="18" charset="0"/>
              </a:rPr>
              <a:t>MySQL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的安装与配置方法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掌握</a:t>
            </a:r>
            <a:r>
              <a:rPr lang="en-US" altLang="zh-CN" sz="2200" kern="0" dirty="0">
                <a:latin typeface="+mn-ea"/>
                <a:cs typeface="Times New Roman" panose="02020603050405020304" pitchFamily="18" charset="0"/>
              </a:rPr>
              <a:t>MySQL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服务的启动与关闭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掌握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登录密码的设置方法</a:t>
            </a: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200" kern="0" dirty="0" smtClean="0">
              <a:latin typeface="+mn-ea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200" kern="0" dirty="0" smtClean="0">
                <a:latin typeface="+mn-ea"/>
                <a:cs typeface="Times New Roman" panose="02020603050405020304" pitchFamily="18" charset="0"/>
              </a:rPr>
              <a:t>培养</a:t>
            </a: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运用自然科学知识和工具的能力。</a:t>
            </a:r>
          </a:p>
        </p:txBody>
      </p:sp>
      <p:sp>
        <p:nvSpPr>
          <p:cNvPr id="3" name="淘宝网Chenying0907出品 182"/>
          <p:cNvSpPr/>
          <p:nvPr/>
        </p:nvSpPr>
        <p:spPr>
          <a:xfrm>
            <a:off x="1910281" y="3833550"/>
            <a:ext cx="152400" cy="152400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淘宝网Chenying0907出品 185"/>
          <p:cNvSpPr/>
          <p:nvPr/>
        </p:nvSpPr>
        <p:spPr>
          <a:xfrm>
            <a:off x="1035340" y="3401641"/>
            <a:ext cx="344929" cy="341658"/>
          </a:xfrm>
          <a:prstGeom prst="ellipse">
            <a:avLst/>
          </a:prstGeom>
          <a:solidFill>
            <a:srgbClr val="21AB82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淘宝网Chenying0907出品 186"/>
          <p:cNvSpPr/>
          <p:nvPr/>
        </p:nvSpPr>
        <p:spPr>
          <a:xfrm>
            <a:off x="2001592" y="4075330"/>
            <a:ext cx="361092" cy="362744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187"/>
          <p:cNvSpPr/>
          <p:nvPr/>
        </p:nvSpPr>
        <p:spPr>
          <a:xfrm>
            <a:off x="1212927" y="3924454"/>
            <a:ext cx="248992" cy="252335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188"/>
          <p:cNvSpPr/>
          <p:nvPr/>
        </p:nvSpPr>
        <p:spPr>
          <a:xfrm>
            <a:off x="3468039" y="3438724"/>
            <a:ext cx="388539" cy="394826"/>
          </a:xfrm>
          <a:prstGeom prst="ellipse">
            <a:avLst/>
          </a:prstGeom>
          <a:solidFill>
            <a:srgbClr val="21AB82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189"/>
          <p:cNvSpPr/>
          <p:nvPr/>
        </p:nvSpPr>
        <p:spPr>
          <a:xfrm>
            <a:off x="3116521" y="3865217"/>
            <a:ext cx="181799" cy="184531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淘宝网Chenying0907出品 190"/>
          <p:cNvSpPr/>
          <p:nvPr/>
        </p:nvSpPr>
        <p:spPr>
          <a:xfrm>
            <a:off x="1499673" y="3733497"/>
            <a:ext cx="133085" cy="132371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淘宝网Chenying0907出品 191"/>
          <p:cNvSpPr/>
          <p:nvPr/>
        </p:nvSpPr>
        <p:spPr>
          <a:xfrm>
            <a:off x="1566216" y="3975412"/>
            <a:ext cx="220690" cy="208796"/>
          </a:xfrm>
          <a:prstGeom prst="ellipse">
            <a:avLst/>
          </a:prstGeom>
          <a:solidFill>
            <a:srgbClr val="663C77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淘宝网Chenying0907出品 192"/>
          <p:cNvSpPr/>
          <p:nvPr/>
        </p:nvSpPr>
        <p:spPr>
          <a:xfrm>
            <a:off x="3375012" y="4018852"/>
            <a:ext cx="312743" cy="319394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淘宝网Chenying0907出品 194"/>
          <p:cNvSpPr/>
          <p:nvPr/>
        </p:nvSpPr>
        <p:spPr>
          <a:xfrm>
            <a:off x="2495740" y="3933266"/>
            <a:ext cx="270710" cy="264087"/>
          </a:xfrm>
          <a:prstGeom prst="ellipse">
            <a:avLst/>
          </a:prstGeom>
          <a:solidFill>
            <a:srgbClr val="663C77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淘宝网Chenying0907出品 195"/>
          <p:cNvSpPr/>
          <p:nvPr/>
        </p:nvSpPr>
        <p:spPr>
          <a:xfrm>
            <a:off x="2445312" y="4358277"/>
            <a:ext cx="207201" cy="205064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淘宝网Chenying0907出品 226"/>
          <p:cNvSpPr/>
          <p:nvPr/>
        </p:nvSpPr>
        <p:spPr>
          <a:xfrm>
            <a:off x="1627227" y="4293752"/>
            <a:ext cx="211111" cy="202476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淘宝网Chenying0907出品 62"/>
          <p:cNvSpPr/>
          <p:nvPr/>
        </p:nvSpPr>
        <p:spPr>
          <a:xfrm>
            <a:off x="2899506" y="4197302"/>
            <a:ext cx="248992" cy="252335"/>
          </a:xfrm>
          <a:prstGeom prst="ellipse">
            <a:avLst/>
          </a:prstGeom>
          <a:solidFill>
            <a:srgbClr val="01ACBE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淘宝网Chenying0907出品 177"/>
          <p:cNvGrpSpPr/>
          <p:nvPr/>
        </p:nvGrpSpPr>
        <p:grpSpPr>
          <a:xfrm>
            <a:off x="1461919" y="1878903"/>
            <a:ext cx="1980000" cy="1980000"/>
            <a:chOff x="3881858" y="5509627"/>
            <a:chExt cx="1016511" cy="1016511"/>
          </a:xfrm>
        </p:grpSpPr>
        <p:sp>
          <p:nvSpPr>
            <p:cNvPr id="17" name="淘宝网Chenying0907出品 178"/>
            <p:cNvSpPr/>
            <p:nvPr/>
          </p:nvSpPr>
          <p:spPr>
            <a:xfrm>
              <a:off x="3881858" y="5509627"/>
              <a:ext cx="1016511" cy="1016511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80000"/>
                  </a:sysClr>
                </a:gs>
                <a:gs pos="100000">
                  <a:sysClr val="window" lastClr="FFFFFF">
                    <a:lumMod val="97000"/>
                  </a:sysClr>
                </a:gs>
              </a:gsLst>
              <a:lin ang="2700000" scaled="1"/>
            </a:gradFill>
            <a:ln w="22225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淘宝网Chenying0907出品 179"/>
            <p:cNvSpPr/>
            <p:nvPr/>
          </p:nvSpPr>
          <p:spPr>
            <a:xfrm>
              <a:off x="4021598" y="5649370"/>
              <a:ext cx="739281" cy="739281"/>
            </a:xfrm>
            <a:prstGeom prst="ellipse">
              <a:avLst/>
            </a:prstGeom>
            <a:solidFill>
              <a:srgbClr val="E87071"/>
            </a:solidFill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淘宝网Chenying0907出品 22"/>
            <p:cNvSpPr txBox="1"/>
            <p:nvPr/>
          </p:nvSpPr>
          <p:spPr>
            <a:xfrm>
              <a:off x="4086014" y="5803591"/>
              <a:ext cx="596725" cy="436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学习成果目标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975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9618E-7 2.84172E-6 L 0.04652 -0.17618 " pathEditMode="relative" rAng="0" ptsTypes="AA">
                                      <p:cBhvr>
                                        <p:cTn id="51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-882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5414E-6 3.29836E-6 L 0.13366 -0.11509 " pathEditMode="relative" rAng="0" ptsTypes="AA">
                                      <p:cBhvr>
                                        <p:cTn id="53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3" y="-577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60371E-7 -3.48658E-7 L 0.02517 -0.24344 " pathEditMode="relative" rAng="0" ptsTypes="AA">
                                      <p:cBhvr>
                                        <p:cTn id="55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-121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81861E-6 7.2817E-7 L 0.11959 -0.20796 " pathEditMode="relative" rAng="0" ptsTypes="AA">
                                      <p:cBhvr>
                                        <p:cTn id="57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1" y="-1039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31054E-6 1.42857E-6 L -0.1347 -0.1228 " pathEditMode="relative" rAng="0" ptsTypes="AA">
                                      <p:cBhvr>
                                        <p:cTn id="59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5" y="-614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7056E-6 -3.56063E-6 L -0.08505 -0.18512 " pathEditMode="relative" rAng="0" ptsTypes="AA">
                                      <p:cBhvr>
                                        <p:cTn id="61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3" y="-925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2284E-6 1.11385E-6 L 0.09443 -0.15458 " pathEditMode="relative" rAng="0" ptsTypes="AA">
                                      <p:cBhvr>
                                        <p:cTn id="63" dur="2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1" y="-774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1.51015E-6 -1.65998E-6 L 0.08124 -0.21351 " pathEditMode="relative" rAng="0" ptsTypes="AA">
                                      <p:cBhvr>
                                        <p:cTn id="65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-1067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08957E-6 -1.55816E-6 L -0.12029 -0.22801 " pathEditMode="relative" rAng="0" ptsTypes="AA">
                                      <p:cBhvr>
                                        <p:cTn id="67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3" y="-1141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67645E-6 -4.73928E-6 L -0.02204 -0.2061 " pathEditMode="relative" rAng="0" ptsTypes="AA">
                                      <p:cBhvr>
                                        <p:cTn id="6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1" y="-1030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3428E-6 -2.87874E-6 L -0.01302 -0.28293 " pathEditMode="relative" rAng="0" ptsTypes="AA">
                                      <p:cBhvr>
                                        <p:cTn id="71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-1416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1557E-6 -3.91546E-6 L 0.07637 -0.27028 " pathEditMode="relative" rAng="0" ptsTypes="AA">
                                      <p:cBhvr>
                                        <p:cTn id="73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9" y="-1351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1.8226E-6 6.88059E-7 L -0.06683 -0.2564 " pathEditMode="relative" rAng="0" ptsTypes="AA">
                                      <p:cBhvr>
                                        <p:cTn id="75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0" y="-1283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2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单击</a:t>
            </a:r>
            <a:r>
              <a:rPr lang="en-US" altLang="zh-CN" dirty="0"/>
              <a:t>“</a:t>
            </a:r>
            <a:r>
              <a:rPr lang="zh-CN" altLang="zh-CN" dirty="0"/>
              <a:t>系统属性</a:t>
            </a:r>
            <a:r>
              <a:rPr lang="en-US" altLang="zh-CN" dirty="0"/>
              <a:t>”</a:t>
            </a:r>
            <a:r>
              <a:rPr lang="zh-CN" altLang="zh-CN" dirty="0"/>
              <a:t>窗口中的</a:t>
            </a:r>
            <a:r>
              <a:rPr lang="en-US" altLang="zh-CN" dirty="0"/>
              <a:t>“</a:t>
            </a:r>
            <a:r>
              <a:rPr lang="zh-CN" altLang="zh-CN" dirty="0"/>
              <a:t>确定</a:t>
            </a:r>
            <a:r>
              <a:rPr lang="en-US" altLang="zh-CN" dirty="0"/>
              <a:t>”</a:t>
            </a:r>
            <a:r>
              <a:rPr lang="zh-CN" altLang="zh-CN" dirty="0"/>
              <a:t>按钮完成系统变量配置。在开始菜单中输入</a:t>
            </a:r>
            <a:r>
              <a:rPr lang="en-US" altLang="zh-CN" dirty="0"/>
              <a:t>“</a:t>
            </a:r>
            <a:r>
              <a:rPr lang="en-US" altLang="zh-CN" dirty="0" err="1"/>
              <a:t>cmd</a:t>
            </a:r>
            <a:r>
              <a:rPr lang="en-US" altLang="zh-CN" dirty="0"/>
              <a:t>”</a:t>
            </a:r>
            <a:r>
              <a:rPr lang="zh-CN" altLang="zh-CN" dirty="0"/>
              <a:t>，并右键单击</a:t>
            </a:r>
            <a:r>
              <a:rPr lang="en-US" altLang="zh-CN" dirty="0"/>
              <a:t>“</a:t>
            </a:r>
            <a:r>
              <a:rPr lang="zh-CN" altLang="zh-CN" dirty="0"/>
              <a:t>命令提示符</a:t>
            </a:r>
            <a:r>
              <a:rPr lang="en-US" altLang="zh-CN" dirty="0"/>
              <a:t>”</a:t>
            </a:r>
            <a:r>
              <a:rPr lang="zh-CN" altLang="zh-CN" dirty="0"/>
              <a:t>，在弹出菜单中选择</a:t>
            </a:r>
            <a:r>
              <a:rPr lang="en-US" altLang="zh-CN" dirty="0"/>
              <a:t>“</a:t>
            </a:r>
            <a:r>
              <a:rPr lang="zh-CN" altLang="zh-CN" dirty="0"/>
              <a:t>以管理员身份运行</a:t>
            </a:r>
            <a:r>
              <a:rPr lang="en-US" altLang="zh-CN" dirty="0"/>
              <a:t>”</a:t>
            </a:r>
            <a:r>
              <a:rPr lang="zh-CN" altLang="zh-CN" dirty="0"/>
              <a:t>，如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11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</a:p>
        </p:txBody>
      </p:sp>
      <p:pic>
        <p:nvPicPr>
          <p:cNvPr id="10" name="图片 9"/>
          <p:cNvPicPr/>
          <p:nvPr/>
        </p:nvPicPr>
        <p:blipFill rotWithShape="1">
          <a:blip r:embed="rId3"/>
          <a:srcRect l="1113" t="4349"/>
          <a:stretch/>
        </p:blipFill>
        <p:spPr bwMode="auto">
          <a:xfrm>
            <a:off x="4377053" y="2919511"/>
            <a:ext cx="3484245" cy="2019300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矩形 8"/>
          <p:cNvSpPr/>
          <p:nvPr/>
        </p:nvSpPr>
        <p:spPr>
          <a:xfrm>
            <a:off x="5844356" y="5140346"/>
            <a:ext cx="549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/>
              <a:t>图</a:t>
            </a:r>
            <a:r>
              <a:rPr lang="en-US" altLang="zh-CN" sz="1400" dirty="0" smtClean="0"/>
              <a:t>11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9354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dirty="0"/>
              <a:t>命令行窗口打开后，将盘符切换至</a:t>
            </a:r>
            <a:r>
              <a:rPr lang="en-US" altLang="zh-CN" dirty="0"/>
              <a:t>E</a:t>
            </a:r>
            <a:r>
              <a:rPr lang="zh-CN" altLang="zh-CN" dirty="0"/>
              <a:t>盘，如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12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3799988" y="2667377"/>
            <a:ext cx="4079875" cy="93313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5376337" y="3758041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/>
              <a:t>图</a:t>
            </a:r>
            <a:r>
              <a:rPr lang="en-US" altLang="zh-CN" sz="1400" dirty="0" smtClean="0"/>
              <a:t>12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29450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13388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盘符切换成功后，利用</a:t>
            </a:r>
            <a:r>
              <a:rPr lang="en-US" altLang="zh-CN" dirty="0"/>
              <a:t>cd</a:t>
            </a:r>
            <a:r>
              <a:rPr lang="zh-CN" altLang="zh-CN" dirty="0"/>
              <a:t>命令将当前目录切换到</a:t>
            </a:r>
            <a:r>
              <a:rPr lang="en-US" altLang="zh-CN" dirty="0"/>
              <a:t>MySQL</a:t>
            </a:r>
            <a:r>
              <a:rPr lang="zh-CN" altLang="zh-CN" dirty="0"/>
              <a:t>根目录中的</a:t>
            </a:r>
            <a:r>
              <a:rPr lang="en-US" altLang="zh-CN" dirty="0"/>
              <a:t>“bin”</a:t>
            </a:r>
            <a:r>
              <a:rPr lang="zh-CN" altLang="zh-CN" dirty="0"/>
              <a:t>目录，然后输入</a:t>
            </a:r>
            <a:r>
              <a:rPr lang="en-US" altLang="zh-CN" dirty="0"/>
              <a:t>“</a:t>
            </a:r>
            <a:r>
              <a:rPr lang="en-US" altLang="zh-CN" dirty="0" err="1"/>
              <a:t>mysqld</a:t>
            </a:r>
            <a:r>
              <a:rPr lang="en-US" altLang="zh-CN" dirty="0"/>
              <a:t> --initialize”</a:t>
            </a:r>
            <a:r>
              <a:rPr lang="zh-CN" altLang="zh-CN" dirty="0"/>
              <a:t>命令进行初始化，如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13</a:t>
            </a:r>
            <a:r>
              <a:rPr lang="zh-CN" altLang="zh-CN" dirty="0" smtClean="0"/>
              <a:t>所</a:t>
            </a:r>
            <a:r>
              <a:rPr lang="zh-CN" altLang="zh-CN" dirty="0"/>
              <a:t>示。稍作等待后若没有任何提示，说明初始化成功。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3183890" y="3172002"/>
            <a:ext cx="5871210" cy="7915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矩形 8"/>
          <p:cNvSpPr/>
          <p:nvPr/>
        </p:nvSpPr>
        <p:spPr>
          <a:xfrm>
            <a:off x="5655907" y="4002058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/>
              <a:t>图</a:t>
            </a:r>
            <a:r>
              <a:rPr lang="en-US" altLang="zh-CN" sz="1400" dirty="0" smtClean="0"/>
              <a:t>13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81535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9501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安装与配置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初始化成功后，输入</a:t>
            </a:r>
            <a:r>
              <a:rPr lang="en-US" altLang="zh-CN" dirty="0"/>
              <a:t>“</a:t>
            </a:r>
            <a:r>
              <a:rPr lang="en-US" altLang="zh-CN" dirty="0" err="1"/>
              <a:t>mysqld</a:t>
            </a:r>
            <a:r>
              <a:rPr lang="en-US" altLang="zh-CN" dirty="0"/>
              <a:t> --install”</a:t>
            </a:r>
            <a:r>
              <a:rPr lang="zh-CN" altLang="zh-CN" dirty="0"/>
              <a:t>命令执行安装并稍作等待。当界面中出现</a:t>
            </a:r>
            <a:r>
              <a:rPr lang="en-US" altLang="zh-CN" dirty="0"/>
              <a:t>“Service successfully installed.”</a:t>
            </a:r>
            <a:r>
              <a:rPr lang="zh-CN" altLang="zh-CN" dirty="0"/>
              <a:t>时说明安装成功，如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14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3122761" y="2839420"/>
            <a:ext cx="5434330" cy="6651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矩形 1"/>
          <p:cNvSpPr/>
          <p:nvPr/>
        </p:nvSpPr>
        <p:spPr>
          <a:xfrm>
            <a:off x="1158874" y="4013176"/>
            <a:ext cx="4935967" cy="4065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lnSpc>
                <a:spcPct val="12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dirty="0"/>
              <a:t>至此，</a:t>
            </a:r>
            <a:r>
              <a:rPr lang="en-US" altLang="zh-CN" dirty="0"/>
              <a:t>MySQL</a:t>
            </a:r>
            <a:r>
              <a:rPr lang="zh-CN" altLang="zh-CN" dirty="0"/>
              <a:t>的安装与基本配置就完成了。</a:t>
            </a:r>
          </a:p>
        </p:txBody>
      </p:sp>
      <p:sp>
        <p:nvSpPr>
          <p:cNvPr id="10" name="矩形 9"/>
          <p:cNvSpPr/>
          <p:nvPr/>
        </p:nvSpPr>
        <p:spPr>
          <a:xfrm>
            <a:off x="5558438" y="3626027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/>
              <a:t>图</a:t>
            </a:r>
            <a:r>
              <a:rPr lang="en-US" altLang="zh-CN" sz="1400" dirty="0" smtClean="0"/>
              <a:t>14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56281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00743" y="23299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159249" y="3457671"/>
            <a:ext cx="3895618" cy="736892"/>
            <a:chOff x="7773342" y="3089795"/>
            <a:chExt cx="3895618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7773342" y="3089795"/>
              <a:ext cx="3895618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800" dirty="0" smtClean="0"/>
                <a:t>关闭与启动</a:t>
              </a:r>
              <a:r>
                <a:rPr lang="en-US" altLang="zh-CN" sz="2800" dirty="0" smtClean="0"/>
                <a:t>MySQL</a:t>
              </a:r>
              <a:r>
                <a:rPr lang="zh-CN" altLang="en-US" sz="2800" dirty="0" smtClean="0"/>
                <a:t>服务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024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430919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关闭与启动</a:t>
            </a: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MySQL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服务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13388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实际使用时，可以在命令行窗口中通过“</a:t>
            </a:r>
            <a:r>
              <a:rPr lang="en-US" altLang="zh-CN" dirty="0"/>
              <a:t>net stop </a:t>
            </a:r>
            <a:r>
              <a:rPr lang="en-US" altLang="zh-CN" dirty="0" err="1"/>
              <a:t>mysql</a:t>
            </a:r>
            <a:r>
              <a:rPr lang="zh-CN" altLang="zh-CN" dirty="0"/>
              <a:t>”命令关闭</a:t>
            </a:r>
            <a:r>
              <a:rPr lang="en-US" altLang="zh-CN" dirty="0"/>
              <a:t>MySQL</a:t>
            </a:r>
            <a:r>
              <a:rPr lang="zh-CN" altLang="zh-CN" dirty="0"/>
              <a:t>服务。想要开启</a:t>
            </a:r>
            <a:r>
              <a:rPr lang="en-US" altLang="zh-CN" dirty="0"/>
              <a:t>MySQL</a:t>
            </a:r>
            <a:r>
              <a:rPr lang="zh-CN" altLang="zh-CN" dirty="0"/>
              <a:t>服务则可以使用“</a:t>
            </a:r>
            <a:r>
              <a:rPr lang="en-US" altLang="zh-CN" dirty="0"/>
              <a:t>net start </a:t>
            </a:r>
            <a:r>
              <a:rPr lang="en-US" altLang="zh-CN" dirty="0" err="1"/>
              <a:t>mysql</a:t>
            </a:r>
            <a:r>
              <a:rPr lang="zh-CN" altLang="zh-CN" dirty="0"/>
              <a:t>”命令。接下来，在命令行窗口中输入“</a:t>
            </a:r>
            <a:r>
              <a:rPr lang="en-US" altLang="zh-CN" dirty="0"/>
              <a:t>net start </a:t>
            </a:r>
            <a:r>
              <a:rPr lang="en-US" altLang="zh-CN" dirty="0" err="1"/>
              <a:t>mysql</a:t>
            </a:r>
            <a:r>
              <a:rPr lang="zh-CN" altLang="zh-CN" dirty="0"/>
              <a:t>”命令，启动</a:t>
            </a:r>
            <a:r>
              <a:rPr lang="en-US" altLang="zh-CN" dirty="0"/>
              <a:t>MySQL</a:t>
            </a:r>
            <a:r>
              <a:rPr lang="zh-CN" altLang="zh-CN" dirty="0"/>
              <a:t>服务，如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15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3373754" y="3373120"/>
            <a:ext cx="5325745" cy="8940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矩形 8"/>
          <p:cNvSpPr/>
          <p:nvPr/>
        </p:nvSpPr>
        <p:spPr>
          <a:xfrm>
            <a:off x="5804832" y="4352958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/>
              <a:t>图</a:t>
            </a:r>
            <a:r>
              <a:rPr lang="en-US" altLang="zh-CN" sz="1400" dirty="0" smtClean="0"/>
              <a:t>15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4623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00743" y="23299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98848" y="3457671"/>
            <a:ext cx="3416320" cy="736892"/>
            <a:chOff x="8112941" y="3089795"/>
            <a:chExt cx="3416320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112941" y="3089795"/>
              <a:ext cx="3416320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800" dirty="0" smtClean="0"/>
                <a:t>用户登录与密码设置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683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74493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用户登录与密码设置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13388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服务启动成功后，输入</a:t>
            </a:r>
            <a:r>
              <a:rPr lang="en-US" altLang="zh-CN" dirty="0"/>
              <a:t>“</a:t>
            </a:r>
            <a:r>
              <a:rPr lang="en-US" altLang="zh-CN" dirty="0" err="1"/>
              <a:t>mysql</a:t>
            </a:r>
            <a:r>
              <a:rPr lang="en-US" altLang="zh-CN" dirty="0"/>
              <a:t> -u root -p”</a:t>
            </a:r>
            <a:r>
              <a:rPr lang="zh-CN" altLang="zh-CN" dirty="0"/>
              <a:t>命令进入</a:t>
            </a:r>
            <a:r>
              <a:rPr lang="en-US" altLang="zh-CN" dirty="0"/>
              <a:t>MySQL</a:t>
            </a:r>
            <a:r>
              <a:rPr lang="zh-CN" altLang="zh-CN" dirty="0"/>
              <a:t>。若安装过程中将</a:t>
            </a:r>
            <a:r>
              <a:rPr lang="en-US" altLang="zh-CN" dirty="0"/>
              <a:t>MySQL</a:t>
            </a:r>
            <a:r>
              <a:rPr lang="zh-CN" altLang="zh-CN" dirty="0"/>
              <a:t>的默认端口</a:t>
            </a:r>
            <a:r>
              <a:rPr lang="en-US" altLang="zh-CN" dirty="0"/>
              <a:t>3306</a:t>
            </a:r>
            <a:r>
              <a:rPr lang="zh-CN" altLang="zh-CN" dirty="0"/>
              <a:t>修改为其他端口，则应在登录命令中指出修改后的端口号。例如，如果将</a:t>
            </a:r>
            <a:r>
              <a:rPr lang="en-US" altLang="zh-CN" dirty="0"/>
              <a:t>MySQL</a:t>
            </a:r>
            <a:r>
              <a:rPr lang="zh-CN" altLang="zh-CN" dirty="0"/>
              <a:t>的端口号改为</a:t>
            </a:r>
            <a:r>
              <a:rPr lang="en-US" altLang="zh-CN" dirty="0"/>
              <a:t>3308</a:t>
            </a:r>
            <a:r>
              <a:rPr lang="zh-CN" altLang="zh-CN" dirty="0"/>
              <a:t>，则应使用命令</a:t>
            </a:r>
            <a:r>
              <a:rPr lang="en-US" altLang="zh-CN" dirty="0"/>
              <a:t>“</a:t>
            </a:r>
            <a:r>
              <a:rPr lang="en-US" altLang="zh-CN" dirty="0" err="1"/>
              <a:t>mysql</a:t>
            </a:r>
            <a:r>
              <a:rPr lang="en-US" altLang="zh-CN" dirty="0"/>
              <a:t> -u root -P 3308 -p”</a:t>
            </a:r>
            <a:r>
              <a:rPr lang="zh-CN" altLang="zh-CN" dirty="0"/>
              <a:t>进行登录，如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16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3229834" y="3238363"/>
            <a:ext cx="6320566" cy="26069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5888243" y="5950239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/>
              <a:t>图</a:t>
            </a:r>
            <a:r>
              <a:rPr lang="en-US" altLang="zh-CN" sz="1400" dirty="0" smtClean="0"/>
              <a:t>16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0353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74493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用户登录与密码设置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13388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登录成功后，输入“</a:t>
            </a:r>
            <a:r>
              <a:rPr lang="en-US" altLang="zh-CN" dirty="0"/>
              <a:t>USE MySQL”</a:t>
            </a:r>
            <a:r>
              <a:rPr lang="zh-CN" altLang="zh-CN" dirty="0"/>
              <a:t>语句选择名为</a:t>
            </a:r>
            <a:r>
              <a:rPr lang="en-US" altLang="zh-CN" dirty="0"/>
              <a:t>“MySQL”</a:t>
            </a:r>
            <a:r>
              <a:rPr lang="zh-CN" altLang="zh-CN" dirty="0"/>
              <a:t>的数据库，并利用语句</a:t>
            </a:r>
            <a:r>
              <a:rPr lang="en-US" altLang="zh-CN" dirty="0"/>
              <a:t>“update </a:t>
            </a:r>
            <a:r>
              <a:rPr lang="en-US" altLang="zh-CN" dirty="0" err="1"/>
              <a:t>mysql.user</a:t>
            </a:r>
            <a:r>
              <a:rPr lang="en-US" altLang="zh-CN" dirty="0"/>
              <a:t> set </a:t>
            </a:r>
            <a:r>
              <a:rPr lang="en-US" altLang="zh-CN" dirty="0" err="1"/>
              <a:t>authentication_string</a:t>
            </a:r>
            <a:r>
              <a:rPr lang="en-US" altLang="zh-CN" dirty="0"/>
              <a:t>=password('</a:t>
            </a:r>
            <a:r>
              <a:rPr lang="zh-CN" altLang="zh-CN" dirty="0"/>
              <a:t>用户密码</a:t>
            </a:r>
            <a:r>
              <a:rPr lang="en-US" altLang="zh-CN" dirty="0"/>
              <a:t>') where user='root';”</a:t>
            </a:r>
            <a:r>
              <a:rPr lang="zh-CN" altLang="zh-CN" dirty="0"/>
              <a:t>设置数据库登录密码（适用于</a:t>
            </a:r>
            <a:r>
              <a:rPr lang="en-US" altLang="zh-CN" dirty="0"/>
              <a:t>5.7.XX</a:t>
            </a:r>
            <a:r>
              <a:rPr lang="zh-CN" altLang="zh-CN" dirty="0"/>
              <a:t>版本）。例如如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17</a:t>
            </a:r>
            <a:r>
              <a:rPr lang="zh-CN" altLang="zh-CN" dirty="0" smtClean="0"/>
              <a:t>中将</a:t>
            </a:r>
            <a:r>
              <a:rPr lang="en-US" altLang="zh-CN" dirty="0"/>
              <a:t>root</a:t>
            </a:r>
            <a:r>
              <a:rPr lang="zh-CN" altLang="zh-CN" dirty="0"/>
              <a:t>用户的登录密码设置为“</a:t>
            </a:r>
            <a:r>
              <a:rPr lang="en-US" altLang="zh-CN" dirty="0"/>
              <a:t>123123</a:t>
            </a:r>
            <a:r>
              <a:rPr lang="zh-CN" altLang="zh-CN" dirty="0"/>
              <a:t>”。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2681035" y="3587501"/>
            <a:ext cx="6878003" cy="114120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矩形 8"/>
          <p:cNvSpPr/>
          <p:nvPr/>
        </p:nvSpPr>
        <p:spPr>
          <a:xfrm>
            <a:off x="5634742" y="4847102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/>
              <a:t>图</a:t>
            </a:r>
            <a:r>
              <a:rPr lang="en-US" altLang="zh-CN" sz="1400" dirty="0" smtClean="0"/>
              <a:t>17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230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74493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用户登录与密码设置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17049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密码设置功后，即可使用</a:t>
            </a:r>
            <a:r>
              <a:rPr lang="en-US" altLang="zh-CN" dirty="0"/>
              <a:t>“exit”</a:t>
            </a:r>
            <a:r>
              <a:rPr lang="zh-CN" altLang="zh-CN" dirty="0"/>
              <a:t>命令退出数据库。接下来再次打开</a:t>
            </a:r>
            <a:r>
              <a:rPr lang="en-US" altLang="zh-CN" dirty="0"/>
              <a:t>MySQL</a:t>
            </a:r>
            <a:r>
              <a:rPr lang="zh-CN" altLang="zh-CN" dirty="0"/>
              <a:t>根目录中的</a:t>
            </a:r>
            <a:r>
              <a:rPr lang="en-US" altLang="zh-CN" dirty="0"/>
              <a:t>“my.ini”</a:t>
            </a:r>
            <a:r>
              <a:rPr lang="zh-CN" altLang="zh-CN" dirty="0"/>
              <a:t>文件，删除最后一行用于跳过登录数据库时验证的语句（</a:t>
            </a:r>
            <a:r>
              <a:rPr lang="en-US" altLang="zh-CN" dirty="0"/>
              <a:t>skip-grant-tables</a:t>
            </a:r>
            <a:r>
              <a:rPr lang="zh-CN" altLang="zh-CN" dirty="0"/>
              <a:t>），并保存。完成上述操作后，在命令行窗口中先使用</a:t>
            </a:r>
            <a:r>
              <a:rPr lang="en-US" altLang="zh-CN" dirty="0"/>
              <a:t>“net stop </a:t>
            </a:r>
            <a:r>
              <a:rPr lang="en-US" altLang="zh-CN" dirty="0" err="1"/>
              <a:t>mysql</a:t>
            </a:r>
            <a:r>
              <a:rPr lang="en-US" altLang="zh-CN" dirty="0"/>
              <a:t>”</a:t>
            </a:r>
            <a:r>
              <a:rPr lang="zh-CN" altLang="zh-CN" dirty="0"/>
              <a:t>命令停止服务，服务成功停止后再次使用</a:t>
            </a:r>
            <a:r>
              <a:rPr lang="en-US" altLang="zh-CN" dirty="0"/>
              <a:t>“net start </a:t>
            </a:r>
            <a:r>
              <a:rPr lang="en-US" altLang="zh-CN" dirty="0" err="1"/>
              <a:t>mysql</a:t>
            </a:r>
            <a:r>
              <a:rPr lang="en-US" altLang="zh-CN" dirty="0"/>
              <a:t>”</a:t>
            </a:r>
            <a:r>
              <a:rPr lang="zh-CN" altLang="zh-CN" dirty="0"/>
              <a:t>命令启动服务。此时，就可以使用刚刚设置的密码正常登录</a:t>
            </a:r>
            <a:r>
              <a:rPr lang="en-US" altLang="zh-CN" dirty="0"/>
              <a:t>MySQL</a:t>
            </a:r>
            <a:r>
              <a:rPr lang="zh-CN" altLang="zh-CN" dirty="0"/>
              <a:t>了。</a:t>
            </a:r>
          </a:p>
        </p:txBody>
      </p:sp>
    </p:spTree>
    <p:extLst>
      <p:ext uri="{BB962C8B-B14F-4D97-AF65-F5344CB8AC3E}">
        <p14:creationId xmlns:p14="http://schemas.microsoft.com/office/powerpoint/2010/main" val="67457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927488" y="1371598"/>
            <a:ext cx="10871624" cy="4102647"/>
            <a:chOff x="3927488" y="1371598"/>
            <a:chExt cx="10871624" cy="4102647"/>
          </a:xfrm>
        </p:grpSpPr>
        <p:sp>
          <p:nvSpPr>
            <p:cNvPr id="30" name="矩形 29"/>
            <p:cNvSpPr/>
            <p:nvPr/>
          </p:nvSpPr>
          <p:spPr>
            <a:xfrm rot="1800000">
              <a:off x="3927488" y="3741413"/>
              <a:ext cx="10871624" cy="1732832"/>
            </a:xfrm>
            <a:custGeom>
              <a:avLst/>
              <a:gdLst>
                <a:gd name="connsiteX0" fmla="*/ 0 w 13677900"/>
                <a:gd name="connsiteY0" fmla="*/ 0 h 1718137"/>
                <a:gd name="connsiteX1" fmla="*/ 13677900 w 13677900"/>
                <a:gd name="connsiteY1" fmla="*/ 0 h 1718137"/>
                <a:gd name="connsiteX2" fmla="*/ 13677900 w 13677900"/>
                <a:gd name="connsiteY2" fmla="*/ 1718137 h 1718137"/>
                <a:gd name="connsiteX3" fmla="*/ 0 w 13677900"/>
                <a:gd name="connsiteY3" fmla="*/ 1718137 h 1718137"/>
                <a:gd name="connsiteX4" fmla="*/ 0 w 13677900"/>
                <a:gd name="connsiteY4" fmla="*/ 0 h 1718137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0 w 13677900"/>
                <a:gd name="connsiteY4" fmla="*/ 1732832 h 1732832"/>
                <a:gd name="connsiteX5" fmla="*/ 0 w 13677900"/>
                <a:gd name="connsiteY5" fmla="*/ 14695 h 1732832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2806276 w 13677900"/>
                <a:gd name="connsiteY4" fmla="*/ 1719713 h 1732832"/>
                <a:gd name="connsiteX5" fmla="*/ 0 w 13677900"/>
                <a:gd name="connsiteY5" fmla="*/ 1732832 h 1732832"/>
                <a:gd name="connsiteX6" fmla="*/ 0 w 13677900"/>
                <a:gd name="connsiteY6" fmla="*/ 14695 h 1732832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2806276 w 13677900"/>
                <a:gd name="connsiteY4" fmla="*/ 1719713 h 1732832"/>
                <a:gd name="connsiteX5" fmla="*/ 0 w 13677900"/>
                <a:gd name="connsiteY5" fmla="*/ 14695 h 1732832"/>
                <a:gd name="connsiteX0" fmla="*/ 0 w 10871624"/>
                <a:gd name="connsiteY0" fmla="*/ 1719713 h 1732832"/>
                <a:gd name="connsiteX1" fmla="*/ 425932 w 10871624"/>
                <a:gd name="connsiteY1" fmla="*/ 0 h 1732832"/>
                <a:gd name="connsiteX2" fmla="*/ 10871624 w 10871624"/>
                <a:gd name="connsiteY2" fmla="*/ 14695 h 1732832"/>
                <a:gd name="connsiteX3" fmla="*/ 10871624 w 10871624"/>
                <a:gd name="connsiteY3" fmla="*/ 1732832 h 1732832"/>
                <a:gd name="connsiteX4" fmla="*/ 0 w 10871624"/>
                <a:gd name="connsiteY4" fmla="*/ 1719713 h 17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1624" h="1732832">
                  <a:moveTo>
                    <a:pt x="0" y="1719713"/>
                  </a:moveTo>
                  <a:lnTo>
                    <a:pt x="425932" y="0"/>
                  </a:lnTo>
                  <a:lnTo>
                    <a:pt x="10871624" y="14695"/>
                  </a:lnTo>
                  <a:lnTo>
                    <a:pt x="10871624" y="1732832"/>
                  </a:lnTo>
                  <a:lnTo>
                    <a:pt x="0" y="17197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209141" y="1371598"/>
              <a:ext cx="1262744" cy="12627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407882" y="3918852"/>
            <a:ext cx="1712690" cy="171269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915883" y="2002970"/>
            <a:ext cx="10341635" cy="5677493"/>
            <a:chOff x="1915883" y="2002970"/>
            <a:chExt cx="10341635" cy="5677493"/>
          </a:xfrm>
        </p:grpSpPr>
        <p:sp>
          <p:nvSpPr>
            <p:cNvPr id="31" name="矩形 30"/>
            <p:cNvSpPr/>
            <p:nvPr/>
          </p:nvSpPr>
          <p:spPr>
            <a:xfrm rot="1800000">
              <a:off x="2235718" y="3704028"/>
              <a:ext cx="10021800" cy="3976435"/>
            </a:xfrm>
            <a:custGeom>
              <a:avLst/>
              <a:gdLst>
                <a:gd name="connsiteX0" fmla="*/ 0 w 13677900"/>
                <a:gd name="connsiteY0" fmla="*/ 0 h 3972377"/>
                <a:gd name="connsiteX1" fmla="*/ 13677900 w 13677900"/>
                <a:gd name="connsiteY1" fmla="*/ 0 h 3972377"/>
                <a:gd name="connsiteX2" fmla="*/ 13677900 w 13677900"/>
                <a:gd name="connsiteY2" fmla="*/ 3972377 h 3972377"/>
                <a:gd name="connsiteX3" fmla="*/ 0 w 13677900"/>
                <a:gd name="connsiteY3" fmla="*/ 3972377 h 3972377"/>
                <a:gd name="connsiteX4" fmla="*/ 0 w 13677900"/>
                <a:gd name="connsiteY4" fmla="*/ 0 h 3972377"/>
                <a:gd name="connsiteX0" fmla="*/ 0 w 13677900"/>
                <a:gd name="connsiteY0" fmla="*/ 0 h 3972377"/>
                <a:gd name="connsiteX1" fmla="*/ 13677900 w 13677900"/>
                <a:gd name="connsiteY1" fmla="*/ 0 h 3972377"/>
                <a:gd name="connsiteX2" fmla="*/ 13677900 w 13677900"/>
                <a:gd name="connsiteY2" fmla="*/ 3972377 h 3972377"/>
                <a:gd name="connsiteX3" fmla="*/ 3656100 w 13677900"/>
                <a:gd name="connsiteY3" fmla="*/ 3965562 h 3972377"/>
                <a:gd name="connsiteX4" fmla="*/ 0 w 13677900"/>
                <a:gd name="connsiteY4" fmla="*/ 3972377 h 3972377"/>
                <a:gd name="connsiteX5" fmla="*/ 0 w 13677900"/>
                <a:gd name="connsiteY5" fmla="*/ 0 h 3972377"/>
                <a:gd name="connsiteX0" fmla="*/ 0 w 13677900"/>
                <a:gd name="connsiteY0" fmla="*/ 4058 h 3976435"/>
                <a:gd name="connsiteX1" fmla="*/ 4733999 w 13677900"/>
                <a:gd name="connsiteY1" fmla="*/ 0 h 3976435"/>
                <a:gd name="connsiteX2" fmla="*/ 13677900 w 13677900"/>
                <a:gd name="connsiteY2" fmla="*/ 4058 h 3976435"/>
                <a:gd name="connsiteX3" fmla="*/ 13677900 w 13677900"/>
                <a:gd name="connsiteY3" fmla="*/ 3976435 h 3976435"/>
                <a:gd name="connsiteX4" fmla="*/ 3656100 w 13677900"/>
                <a:gd name="connsiteY4" fmla="*/ 3969620 h 3976435"/>
                <a:gd name="connsiteX5" fmla="*/ 0 w 13677900"/>
                <a:gd name="connsiteY5" fmla="*/ 3976435 h 3976435"/>
                <a:gd name="connsiteX6" fmla="*/ 0 w 13677900"/>
                <a:gd name="connsiteY6" fmla="*/ 4058 h 3976435"/>
                <a:gd name="connsiteX0" fmla="*/ 0 w 13677900"/>
                <a:gd name="connsiteY0" fmla="*/ 3976435 h 3976435"/>
                <a:gd name="connsiteX1" fmla="*/ 4733999 w 13677900"/>
                <a:gd name="connsiteY1" fmla="*/ 0 h 3976435"/>
                <a:gd name="connsiteX2" fmla="*/ 13677900 w 13677900"/>
                <a:gd name="connsiteY2" fmla="*/ 4058 h 3976435"/>
                <a:gd name="connsiteX3" fmla="*/ 13677900 w 13677900"/>
                <a:gd name="connsiteY3" fmla="*/ 3976435 h 3976435"/>
                <a:gd name="connsiteX4" fmla="*/ 3656100 w 13677900"/>
                <a:gd name="connsiteY4" fmla="*/ 3969620 h 3976435"/>
                <a:gd name="connsiteX5" fmla="*/ 0 w 13677900"/>
                <a:gd name="connsiteY5" fmla="*/ 3976435 h 3976435"/>
                <a:gd name="connsiteX0" fmla="*/ 0 w 10021800"/>
                <a:gd name="connsiteY0" fmla="*/ 3969620 h 3976435"/>
                <a:gd name="connsiteX1" fmla="*/ 1077899 w 10021800"/>
                <a:gd name="connsiteY1" fmla="*/ 0 h 3976435"/>
                <a:gd name="connsiteX2" fmla="*/ 10021800 w 10021800"/>
                <a:gd name="connsiteY2" fmla="*/ 4058 h 3976435"/>
                <a:gd name="connsiteX3" fmla="*/ 10021800 w 10021800"/>
                <a:gd name="connsiteY3" fmla="*/ 3976435 h 3976435"/>
                <a:gd name="connsiteX4" fmla="*/ 0 w 10021800"/>
                <a:gd name="connsiteY4" fmla="*/ 3969620 h 39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1800" h="3976435">
                  <a:moveTo>
                    <a:pt x="0" y="3969620"/>
                  </a:moveTo>
                  <a:lnTo>
                    <a:pt x="1077899" y="0"/>
                  </a:lnTo>
                  <a:lnTo>
                    <a:pt x="10021800" y="4058"/>
                  </a:lnTo>
                  <a:lnTo>
                    <a:pt x="10021800" y="3976435"/>
                  </a:lnTo>
                  <a:lnTo>
                    <a:pt x="0" y="39696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6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915883" y="2002970"/>
              <a:ext cx="2917374" cy="29173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316584" y="2988443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</a:rPr>
              <a:t>学习内容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92685" y="3989934"/>
            <a:ext cx="914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874548" y="4963884"/>
            <a:ext cx="7235046" cy="2520778"/>
            <a:chOff x="4874548" y="4963884"/>
            <a:chExt cx="7235046" cy="2520778"/>
          </a:xfrm>
        </p:grpSpPr>
        <p:sp>
          <p:nvSpPr>
            <p:cNvPr id="32" name="矩形 31"/>
            <p:cNvSpPr/>
            <p:nvPr/>
          </p:nvSpPr>
          <p:spPr>
            <a:xfrm rot="1800000">
              <a:off x="4874548" y="6602282"/>
              <a:ext cx="7235046" cy="882380"/>
            </a:xfrm>
            <a:custGeom>
              <a:avLst/>
              <a:gdLst>
                <a:gd name="connsiteX0" fmla="*/ 0 w 13677900"/>
                <a:gd name="connsiteY0" fmla="*/ 0 h 882180"/>
                <a:gd name="connsiteX1" fmla="*/ 13677900 w 13677900"/>
                <a:gd name="connsiteY1" fmla="*/ 0 h 882180"/>
                <a:gd name="connsiteX2" fmla="*/ 13677900 w 13677900"/>
                <a:gd name="connsiteY2" fmla="*/ 882180 h 882180"/>
                <a:gd name="connsiteX3" fmla="*/ 0 w 13677900"/>
                <a:gd name="connsiteY3" fmla="*/ 882180 h 882180"/>
                <a:gd name="connsiteX4" fmla="*/ 0 w 13677900"/>
                <a:gd name="connsiteY4" fmla="*/ 0 h 882180"/>
                <a:gd name="connsiteX0" fmla="*/ 0 w 13677900"/>
                <a:gd name="connsiteY0" fmla="*/ 0 h 882180"/>
                <a:gd name="connsiteX1" fmla="*/ 13677900 w 13677900"/>
                <a:gd name="connsiteY1" fmla="*/ 0 h 882180"/>
                <a:gd name="connsiteX2" fmla="*/ 13677900 w 13677900"/>
                <a:gd name="connsiteY2" fmla="*/ 882180 h 882180"/>
                <a:gd name="connsiteX3" fmla="*/ 6442854 w 13677900"/>
                <a:gd name="connsiteY3" fmla="*/ 872397 h 882180"/>
                <a:gd name="connsiteX4" fmla="*/ 0 w 13677900"/>
                <a:gd name="connsiteY4" fmla="*/ 882180 h 882180"/>
                <a:gd name="connsiteX5" fmla="*/ 0 w 13677900"/>
                <a:gd name="connsiteY5" fmla="*/ 0 h 882180"/>
                <a:gd name="connsiteX0" fmla="*/ 0 w 13677900"/>
                <a:gd name="connsiteY0" fmla="*/ 200 h 882380"/>
                <a:gd name="connsiteX1" fmla="*/ 6704557 w 13677900"/>
                <a:gd name="connsiteY1" fmla="*/ 0 h 882380"/>
                <a:gd name="connsiteX2" fmla="*/ 13677900 w 13677900"/>
                <a:gd name="connsiteY2" fmla="*/ 200 h 882380"/>
                <a:gd name="connsiteX3" fmla="*/ 13677900 w 13677900"/>
                <a:gd name="connsiteY3" fmla="*/ 882380 h 882380"/>
                <a:gd name="connsiteX4" fmla="*/ 6442854 w 13677900"/>
                <a:gd name="connsiteY4" fmla="*/ 872597 h 882380"/>
                <a:gd name="connsiteX5" fmla="*/ 0 w 13677900"/>
                <a:gd name="connsiteY5" fmla="*/ 882380 h 882380"/>
                <a:gd name="connsiteX6" fmla="*/ 0 w 13677900"/>
                <a:gd name="connsiteY6" fmla="*/ 200 h 882380"/>
                <a:gd name="connsiteX0" fmla="*/ 0 w 13677900"/>
                <a:gd name="connsiteY0" fmla="*/ 882380 h 882380"/>
                <a:gd name="connsiteX1" fmla="*/ 6704557 w 13677900"/>
                <a:gd name="connsiteY1" fmla="*/ 0 h 882380"/>
                <a:gd name="connsiteX2" fmla="*/ 13677900 w 13677900"/>
                <a:gd name="connsiteY2" fmla="*/ 200 h 882380"/>
                <a:gd name="connsiteX3" fmla="*/ 13677900 w 13677900"/>
                <a:gd name="connsiteY3" fmla="*/ 882380 h 882380"/>
                <a:gd name="connsiteX4" fmla="*/ 6442854 w 13677900"/>
                <a:gd name="connsiteY4" fmla="*/ 872597 h 882380"/>
                <a:gd name="connsiteX5" fmla="*/ 0 w 13677900"/>
                <a:gd name="connsiteY5" fmla="*/ 882380 h 882380"/>
                <a:gd name="connsiteX0" fmla="*/ 0 w 7235046"/>
                <a:gd name="connsiteY0" fmla="*/ 872597 h 882380"/>
                <a:gd name="connsiteX1" fmla="*/ 261703 w 7235046"/>
                <a:gd name="connsiteY1" fmla="*/ 0 h 882380"/>
                <a:gd name="connsiteX2" fmla="*/ 7235046 w 7235046"/>
                <a:gd name="connsiteY2" fmla="*/ 200 h 882380"/>
                <a:gd name="connsiteX3" fmla="*/ 7235046 w 7235046"/>
                <a:gd name="connsiteY3" fmla="*/ 882380 h 882380"/>
                <a:gd name="connsiteX4" fmla="*/ 0 w 7235046"/>
                <a:gd name="connsiteY4" fmla="*/ 872597 h 88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5046" h="882380">
                  <a:moveTo>
                    <a:pt x="0" y="872597"/>
                  </a:moveTo>
                  <a:lnTo>
                    <a:pt x="261703" y="0"/>
                  </a:lnTo>
                  <a:lnTo>
                    <a:pt x="7235046" y="200"/>
                  </a:lnTo>
                  <a:lnTo>
                    <a:pt x="7235046" y="882380"/>
                  </a:lnTo>
                  <a:lnTo>
                    <a:pt x="0" y="8725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138055" y="4963884"/>
              <a:ext cx="667658" cy="66765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87617" y="3491620"/>
            <a:ext cx="4167980" cy="707886"/>
            <a:chOff x="6629352" y="1760489"/>
            <a:chExt cx="4167980" cy="707886"/>
          </a:xfrm>
        </p:grpSpPr>
        <p:sp>
          <p:nvSpPr>
            <p:cNvPr id="11" name="文本框 10"/>
            <p:cNvSpPr txBox="1"/>
            <p:nvPr/>
          </p:nvSpPr>
          <p:spPr>
            <a:xfrm>
              <a:off x="7381012" y="1853273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zh-CN" sz="2800" dirty="0"/>
                <a:t>用户登录与密码设置</a:t>
              </a:r>
              <a:endParaRPr lang="zh-CN" altLang="en-US" sz="28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04.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587617" y="1941502"/>
            <a:ext cx="4288206" cy="707886"/>
            <a:chOff x="6629352" y="1760489"/>
            <a:chExt cx="4288206" cy="707886"/>
          </a:xfrm>
        </p:grpSpPr>
        <p:sp>
          <p:nvSpPr>
            <p:cNvPr id="41" name="文本框 40"/>
            <p:cNvSpPr txBox="1"/>
            <p:nvPr/>
          </p:nvSpPr>
          <p:spPr>
            <a:xfrm>
              <a:off x="7381012" y="1853273"/>
              <a:ext cx="35365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800" dirty="0"/>
                <a:t>MySQL</a:t>
              </a:r>
              <a:r>
                <a:rPr lang="zh-CN" altLang="zh-CN" sz="2800" dirty="0"/>
                <a:t>的安装与配置</a:t>
              </a:r>
              <a:endParaRPr lang="zh-CN" altLang="en-US" sz="2800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02.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87617" y="2716561"/>
            <a:ext cx="4647278" cy="707886"/>
            <a:chOff x="6629352" y="1760489"/>
            <a:chExt cx="4647278" cy="707886"/>
          </a:xfrm>
        </p:grpSpPr>
        <p:sp>
          <p:nvSpPr>
            <p:cNvPr id="44" name="文本框 43"/>
            <p:cNvSpPr txBox="1"/>
            <p:nvPr/>
          </p:nvSpPr>
          <p:spPr>
            <a:xfrm>
              <a:off x="7381012" y="1853273"/>
              <a:ext cx="38956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zh-CN" sz="2800" dirty="0"/>
                <a:t>关闭与启动</a:t>
              </a:r>
              <a:r>
                <a:rPr lang="en-US" altLang="zh-CN" sz="2800" dirty="0"/>
                <a:t>MySQL</a:t>
              </a:r>
              <a:r>
                <a:rPr lang="zh-CN" altLang="zh-CN" sz="2800" dirty="0"/>
                <a:t>服务</a:t>
              </a:r>
              <a:endParaRPr lang="zh-CN" altLang="en-US" sz="2800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03.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587617" y="1166443"/>
            <a:ext cx="3929133" cy="707886"/>
            <a:chOff x="6629352" y="1760489"/>
            <a:chExt cx="3929133" cy="707886"/>
          </a:xfrm>
        </p:grpSpPr>
        <p:sp>
          <p:nvSpPr>
            <p:cNvPr id="47" name="文本框 46"/>
            <p:cNvSpPr txBox="1"/>
            <p:nvPr/>
          </p:nvSpPr>
          <p:spPr>
            <a:xfrm>
              <a:off x="7381012" y="1853273"/>
              <a:ext cx="31774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800" dirty="0"/>
                <a:t>MySQL</a:t>
              </a:r>
              <a:r>
                <a:rPr lang="zh-CN" altLang="zh-CN" sz="2800" dirty="0"/>
                <a:t>的获取途径</a:t>
              </a:r>
              <a:endParaRPr lang="zh-CN" altLang="en-US" sz="2800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01.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587617" y="4266679"/>
            <a:ext cx="3090762" cy="707886"/>
            <a:chOff x="6629352" y="1760489"/>
            <a:chExt cx="3090762" cy="707886"/>
          </a:xfrm>
        </p:grpSpPr>
        <p:sp>
          <p:nvSpPr>
            <p:cNvPr id="50" name="文本框 49"/>
            <p:cNvSpPr txBox="1"/>
            <p:nvPr/>
          </p:nvSpPr>
          <p:spPr>
            <a:xfrm>
              <a:off x="7381012" y="1853273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zh-CN" sz="2800" dirty="0"/>
                <a:t>基本功能测试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05.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587617" y="5041737"/>
            <a:ext cx="5006351" cy="707886"/>
            <a:chOff x="6629352" y="1760489"/>
            <a:chExt cx="5006351" cy="707886"/>
          </a:xfrm>
        </p:grpSpPr>
        <p:sp>
          <p:nvSpPr>
            <p:cNvPr id="53" name="文本框 52"/>
            <p:cNvSpPr txBox="1"/>
            <p:nvPr/>
          </p:nvSpPr>
          <p:spPr>
            <a:xfrm>
              <a:off x="7381012" y="1853273"/>
              <a:ext cx="42546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800" dirty="0"/>
                <a:t>MySQL</a:t>
              </a:r>
              <a:r>
                <a:rPr lang="zh-CN" altLang="zh-CN" sz="2800" dirty="0"/>
                <a:t>客户端的相关命令</a:t>
              </a:r>
              <a:endParaRPr lang="zh-CN" altLang="en-US" sz="2800" dirty="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65000"/>
                    </a:schemeClr>
                  </a:solidFill>
                </a:rPr>
                <a:t>06.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902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00743" y="23299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05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44005" y="3457671"/>
            <a:ext cx="2802476" cy="736892"/>
            <a:chOff x="8358098" y="3089795"/>
            <a:chExt cx="2802476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593260" y="3089795"/>
              <a:ext cx="2339102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800" dirty="0" smtClean="0"/>
                <a:t>基本功能测试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927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66771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基本功能测试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532185"/>
            <a:ext cx="9922327" cy="17049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接下来，需要对</a:t>
            </a:r>
            <a:r>
              <a:rPr lang="en-US" altLang="zh-CN" dirty="0"/>
              <a:t>MySQL</a:t>
            </a:r>
            <a:r>
              <a:rPr lang="zh-CN" altLang="zh-CN" dirty="0"/>
              <a:t>进行简单的输入输出测试，以确保可用性。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首先在命令行窗口中输入</a:t>
            </a:r>
            <a:r>
              <a:rPr lang="en-US" altLang="zh-CN" dirty="0"/>
              <a:t>“</a:t>
            </a:r>
            <a:r>
              <a:rPr lang="en-US" altLang="zh-CN" dirty="0" err="1"/>
              <a:t>mysql</a:t>
            </a:r>
            <a:r>
              <a:rPr lang="en-US" altLang="zh-CN" dirty="0"/>
              <a:t> -u root -p”</a:t>
            </a:r>
            <a:r>
              <a:rPr lang="zh-CN" altLang="zh-CN" dirty="0"/>
              <a:t>命令登录</a:t>
            </a:r>
            <a:r>
              <a:rPr lang="en-US" altLang="zh-CN" dirty="0"/>
              <a:t>MySQL</a:t>
            </a:r>
            <a:r>
              <a:rPr lang="zh-CN" altLang="zh-CN" dirty="0"/>
              <a:t>，然后输入刚才设置的密码，并按回车后进入</a:t>
            </a:r>
            <a:r>
              <a:rPr lang="en-US" altLang="zh-CN" dirty="0"/>
              <a:t>MySQL</a:t>
            </a:r>
            <a:r>
              <a:rPr lang="zh-CN" altLang="zh-CN" dirty="0"/>
              <a:t>。正常进入后使用如下代码测试数据库创建，数据表创建，数字、英文、中文的输入输出，以及查询等基本功能。</a:t>
            </a:r>
          </a:p>
        </p:txBody>
      </p:sp>
      <p:sp>
        <p:nvSpPr>
          <p:cNvPr id="10" name="矩形 9"/>
          <p:cNvSpPr/>
          <p:nvPr/>
        </p:nvSpPr>
        <p:spPr>
          <a:xfrm>
            <a:off x="5825447" y="2979506"/>
            <a:ext cx="5586455" cy="3669261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 DATABASE test;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 test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 TABLE test01 (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40005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-&gt;</a:t>
            </a:r>
            <a:r>
              <a:rPr lang="zh-CN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编号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300" kern="0" dirty="0" err="1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40005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-&gt;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Department varchar(255),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40005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-&gt;</a:t>
            </a:r>
            <a:r>
              <a:rPr lang="zh-CN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姓名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varchar(255),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40005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-&gt;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Gander </a:t>
            </a:r>
            <a:r>
              <a:rPr lang="en-US" sz="1300" kern="0" dirty="0" err="1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enum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('</a:t>
            </a:r>
            <a:r>
              <a:rPr lang="zh-CN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')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INSERT INTO test01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编号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Department, </a:t>
            </a:r>
            <a:r>
              <a:rPr lang="zh-CN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姓名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Gander)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VALUES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(1, 'Computer Science', '</a:t>
            </a:r>
            <a:r>
              <a:rPr lang="zh-CN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陈宏啸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 '</a:t>
            </a:r>
            <a:r>
              <a:rPr lang="zh-CN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'),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(2, '</a:t>
            </a:r>
            <a:r>
              <a:rPr lang="zh-CN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英语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', 'Lucy', '</a:t>
            </a:r>
            <a:r>
              <a:rPr lang="zh-CN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');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25000"/>
              </a:lnSpc>
              <a:spcAft>
                <a:spcPts val="0"/>
              </a:spcAft>
            </a:pPr>
            <a:r>
              <a:rPr lang="en-US" sz="13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sz="13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</a:t>
            </a:r>
            <a:r>
              <a:rPr lang="en-US" sz="1300" kern="0" dirty="0">
                <a:effectLst>
                  <a:outerShdw blurRad="50800" dist="50800" dir="5400000" sx="1000" sy="1000" algn="ctr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SELECT * FROM test01;</a:t>
            </a:r>
            <a:endParaRPr lang="zh-CN" sz="1300" kern="1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7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266771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 dirty="0" smtClean="0">
                <a:solidFill>
                  <a:srgbClr val="228EB0"/>
                </a:solidFill>
                <a:latin typeface="+mn-ea"/>
              </a:rPr>
              <a:t>基本功能测试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dirty="0"/>
              <a:t>上述代码全部输入完成并执行后，若能看到如下内容，则说明各项基本功能完好。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574" y="2497030"/>
            <a:ext cx="6915865" cy="190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00743" y="23299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06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61877" y="3521174"/>
            <a:ext cx="4254691" cy="673388"/>
            <a:chOff x="7575970" y="3196203"/>
            <a:chExt cx="4254691" cy="1128340"/>
          </a:xfrm>
        </p:grpSpPr>
        <p:sp>
          <p:nvSpPr>
            <p:cNvPr id="14" name="文本框 13"/>
            <p:cNvSpPr txBox="1"/>
            <p:nvPr/>
          </p:nvSpPr>
          <p:spPr>
            <a:xfrm>
              <a:off x="7575970" y="3196203"/>
              <a:ext cx="4254691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800" dirty="0"/>
                <a:t>MySQL</a:t>
              </a:r>
              <a:r>
                <a:rPr lang="zh-CN" altLang="zh-CN" sz="2800" dirty="0"/>
                <a:t>客户端的相关</a:t>
              </a:r>
              <a:r>
                <a:rPr lang="zh-CN" altLang="zh-CN" sz="2800" dirty="0" smtClean="0"/>
                <a:t>命令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774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466826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</a:t>
            </a:r>
            <a:r>
              <a:rPr lang="en-US" altLang="zh-CN" sz="2800" b="1" dirty="0">
                <a:solidFill>
                  <a:srgbClr val="228EB0"/>
                </a:solidFill>
                <a:latin typeface="+mn-ea"/>
              </a:rPr>
              <a:t>MySQL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客户端的相关命令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055688" y="2771057"/>
            <a:ext cx="449262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使用命令行客户端工具登录</a:t>
            </a:r>
            <a:r>
              <a:rPr lang="en-US" altLang="zh-CN" dirty="0"/>
              <a:t>MySQL</a:t>
            </a:r>
            <a:r>
              <a:rPr lang="zh-CN" altLang="zh-CN" dirty="0"/>
              <a:t>数据库后，可以在命令行中输入“</a:t>
            </a:r>
            <a:r>
              <a:rPr lang="en-US" altLang="zh-CN" dirty="0"/>
              <a:t>help</a:t>
            </a:r>
            <a:r>
              <a:rPr lang="zh-CN" altLang="zh-CN" dirty="0"/>
              <a:t>”或者“</a:t>
            </a:r>
            <a:r>
              <a:rPr lang="en-US" altLang="zh-CN" dirty="0"/>
              <a:t>\h</a:t>
            </a:r>
            <a:r>
              <a:rPr lang="zh-CN" altLang="zh-CN" dirty="0"/>
              <a:t>”命令，查看</a:t>
            </a:r>
            <a:r>
              <a:rPr lang="en-US" altLang="zh-CN" dirty="0"/>
              <a:t>MySQL</a:t>
            </a:r>
            <a:r>
              <a:rPr lang="zh-CN" altLang="zh-CN" dirty="0"/>
              <a:t>帮助信息，帮助学习者更好的使用</a:t>
            </a:r>
            <a:r>
              <a:rPr lang="en-US" altLang="zh-CN" dirty="0"/>
              <a:t>MySQL</a:t>
            </a:r>
            <a:r>
              <a:rPr lang="zh-CN" altLang="zh-CN" dirty="0"/>
              <a:t>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184141"/>
              </p:ext>
            </p:extLst>
          </p:nvPr>
        </p:nvGraphicFramePr>
        <p:xfrm>
          <a:off x="5832475" y="983469"/>
          <a:ext cx="6024863" cy="61377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6345">
                  <a:extLst>
                    <a:ext uri="{9D8B030D-6E8A-4147-A177-3AD203B41FA5}">
                      <a16:colId xmlns:a16="http://schemas.microsoft.com/office/drawing/2014/main" val="3202550780"/>
                    </a:ext>
                  </a:extLst>
                </a:gridCol>
                <a:gridCol w="1136949">
                  <a:extLst>
                    <a:ext uri="{9D8B030D-6E8A-4147-A177-3AD203B41FA5}">
                      <a16:colId xmlns:a16="http://schemas.microsoft.com/office/drawing/2014/main" val="2958342019"/>
                    </a:ext>
                  </a:extLst>
                </a:gridCol>
                <a:gridCol w="3481569">
                  <a:extLst>
                    <a:ext uri="{9D8B030D-6E8A-4147-A177-3AD203B41FA5}">
                      <a16:colId xmlns:a16="http://schemas.microsoft.com/office/drawing/2014/main" val="354831415"/>
                    </a:ext>
                  </a:extLst>
                </a:gridCol>
              </a:tblGrid>
              <a:tr h="23915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命令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简写形式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具体含义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1129375213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?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\?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 dirty="0">
                          <a:effectLst/>
                        </a:rPr>
                        <a:t>显示所有</a:t>
                      </a:r>
                      <a:r>
                        <a:rPr lang="en-US" sz="1200" kern="0" dirty="0">
                          <a:effectLst/>
                        </a:rPr>
                        <a:t>MySQL</a:t>
                      </a:r>
                      <a:r>
                        <a:rPr lang="zh-CN" sz="1200" kern="0" dirty="0">
                          <a:effectLst/>
                        </a:rPr>
                        <a:t>命令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2649607472"/>
                  </a:ext>
                </a:extLst>
              </a:tr>
              <a:tr h="21516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clear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\c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清除当前输入信息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1100900076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connect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\r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重新连接服务器，可选参数是</a:t>
                      </a:r>
                      <a:r>
                        <a:rPr lang="en-US" sz="1200" kern="0">
                          <a:effectLst/>
                        </a:rPr>
                        <a:t>db</a:t>
                      </a:r>
                      <a:r>
                        <a:rPr lang="zh-CN" sz="1200" kern="0">
                          <a:effectLst/>
                        </a:rPr>
                        <a:t>和</a:t>
                      </a:r>
                      <a:r>
                        <a:rPr lang="en-US" sz="1200" kern="0">
                          <a:effectLst/>
                        </a:rPr>
                        <a:t>host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3830134443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delimiter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\d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kern="0">
                          <a:effectLst/>
                        </a:rPr>
                        <a:t>SQL</a:t>
                      </a:r>
                      <a:r>
                        <a:rPr lang="zh-CN" sz="1200" kern="0">
                          <a:effectLst/>
                        </a:rPr>
                        <a:t>语句分隔符</a:t>
                      </a:r>
                      <a:r>
                        <a:rPr lang="en-US" sz="1200" kern="0">
                          <a:effectLst/>
                        </a:rPr>
                        <a:t>.</a:t>
                      </a:r>
                      <a:r>
                        <a:rPr lang="zh-CN" sz="1200" kern="0">
                          <a:effectLst/>
                        </a:rPr>
                        <a:t>默认是“</a:t>
                      </a:r>
                      <a:r>
                        <a:rPr lang="en-US" sz="1200" kern="0">
                          <a:effectLst/>
                        </a:rPr>
                        <a:t>;</a:t>
                      </a:r>
                      <a:r>
                        <a:rPr lang="zh-CN" sz="1200" kern="0">
                          <a:effectLst/>
                        </a:rPr>
                        <a:t>”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689857078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edit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\e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200" kern="0">
                          <a:effectLst/>
                        </a:rPr>
                        <a:t>用</a:t>
                      </a:r>
                      <a:r>
                        <a:rPr lang="en-US" sz="1200" kern="0">
                          <a:effectLst/>
                        </a:rPr>
                        <a:t>$EDITOR</a:t>
                      </a:r>
                      <a:r>
                        <a:rPr lang="zh-CN" sz="1200" kern="0">
                          <a:effectLst/>
                        </a:rPr>
                        <a:t>编辑器输入命令</a:t>
                      </a:r>
                      <a:r>
                        <a:rPr lang="en-US" sz="1200" kern="0">
                          <a:effectLst/>
                        </a:rPr>
                        <a:t>,</a:t>
                      </a:r>
                      <a:r>
                        <a:rPr lang="zh-CN" sz="1200" kern="0">
                          <a:effectLst/>
                        </a:rPr>
                        <a:t>仅</a:t>
                      </a:r>
                      <a:r>
                        <a:rPr lang="en-US" sz="1200" kern="0">
                          <a:effectLst/>
                        </a:rPr>
                        <a:t>Linux</a:t>
                      </a:r>
                      <a:r>
                        <a:rPr lang="zh-CN" sz="1200" kern="0">
                          <a:effectLst/>
                        </a:rPr>
                        <a:t>有效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3529931222"/>
                  </a:ext>
                </a:extLst>
              </a:tr>
              <a:tr h="21516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ego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\G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发送命令到服务器，垂直显示结果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2896765432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exit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\q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 dirty="0">
                          <a:effectLst/>
                        </a:rPr>
                        <a:t>退出</a:t>
                      </a:r>
                      <a:r>
                        <a:rPr lang="en-US" sz="1200" kern="0" dirty="0">
                          <a:effectLst/>
                        </a:rPr>
                        <a:t>MySQL</a:t>
                      </a:r>
                      <a:r>
                        <a:rPr lang="zh-CN" sz="1200" kern="0" dirty="0">
                          <a:effectLst/>
                        </a:rPr>
                        <a:t>，和</a:t>
                      </a:r>
                      <a:r>
                        <a:rPr lang="en-US" sz="1200" kern="0" dirty="0">
                          <a:effectLst/>
                        </a:rPr>
                        <a:t>Quit</a:t>
                      </a:r>
                      <a:r>
                        <a:rPr lang="zh-CN" sz="1200" kern="0" dirty="0">
                          <a:effectLst/>
                        </a:rPr>
                        <a:t>作用一样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2965955380"/>
                  </a:ext>
                </a:extLst>
              </a:tr>
              <a:tr h="21516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go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\g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发送命令到服务器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2115022508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help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\h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显示所有</a:t>
                      </a:r>
                      <a:r>
                        <a:rPr lang="en-US" sz="1200" kern="0">
                          <a:effectLst/>
                        </a:rPr>
                        <a:t>MySQL</a:t>
                      </a:r>
                      <a:r>
                        <a:rPr lang="zh-CN" sz="1200" kern="0">
                          <a:effectLst/>
                        </a:rPr>
                        <a:t>命令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935378454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nopager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\n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禁止</a:t>
                      </a:r>
                      <a:r>
                        <a:rPr lang="en-US" sz="1200" kern="0">
                          <a:effectLst/>
                        </a:rPr>
                        <a:t>Pager</a:t>
                      </a:r>
                      <a:r>
                        <a:rPr lang="zh-CN" sz="1200" kern="0">
                          <a:effectLst/>
                        </a:rPr>
                        <a:t>输出，输出到控制台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2236359171"/>
                  </a:ext>
                </a:extLst>
              </a:tr>
              <a:tr h="21516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notee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\t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不将数据输出到文件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106548225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pager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\P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200" kern="0">
                          <a:effectLst/>
                        </a:rPr>
                        <a:t>设置</a:t>
                      </a:r>
                      <a:r>
                        <a:rPr lang="en-US" sz="1200" kern="0">
                          <a:effectLst/>
                        </a:rPr>
                        <a:t>Pager</a:t>
                      </a:r>
                      <a:r>
                        <a:rPr lang="zh-CN" sz="1200" kern="0">
                          <a:effectLst/>
                        </a:rPr>
                        <a:t>输出命令名称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181028794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print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\p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仅输出当前</a:t>
                      </a:r>
                      <a:r>
                        <a:rPr lang="en-US" sz="1200" kern="0">
                          <a:effectLst/>
                        </a:rPr>
                        <a:t>SQL</a:t>
                      </a:r>
                      <a:r>
                        <a:rPr lang="zh-CN" sz="1200" kern="0">
                          <a:effectLst/>
                        </a:rPr>
                        <a:t>语句，不执行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4168739145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prompt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\R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修改</a:t>
                      </a:r>
                      <a:r>
                        <a:rPr lang="en-US" sz="1200" kern="0">
                          <a:effectLst/>
                        </a:rPr>
                        <a:t>MySQL</a:t>
                      </a:r>
                      <a:r>
                        <a:rPr lang="zh-CN" sz="1200" kern="0">
                          <a:effectLst/>
                        </a:rPr>
                        <a:t>命令行提示符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3843220525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quit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\q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退出</a:t>
                      </a:r>
                      <a:r>
                        <a:rPr lang="en-US" sz="1200" kern="0">
                          <a:effectLst/>
                        </a:rPr>
                        <a:t>MySQL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4098696722"/>
                  </a:ext>
                </a:extLst>
              </a:tr>
              <a:tr h="21516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rehash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\#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表名自动补全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4024028941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source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\.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执行</a:t>
                      </a:r>
                      <a:r>
                        <a:rPr lang="en-US" sz="1200" kern="0">
                          <a:effectLst/>
                        </a:rPr>
                        <a:t>SQL</a:t>
                      </a:r>
                      <a:r>
                        <a:rPr lang="zh-CN" sz="1200" kern="0">
                          <a:effectLst/>
                        </a:rPr>
                        <a:t>脚本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252507365"/>
                  </a:ext>
                </a:extLst>
              </a:tr>
              <a:tr h="21516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status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\s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获取服务器状态信息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949917915"/>
                  </a:ext>
                </a:extLst>
              </a:tr>
              <a:tr h="21484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system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\!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执行系统</a:t>
                      </a:r>
                      <a:r>
                        <a:rPr lang="en-US" sz="1200" kern="0">
                          <a:effectLst/>
                        </a:rPr>
                        <a:t>shell</a:t>
                      </a:r>
                      <a:r>
                        <a:rPr lang="zh-CN" sz="1200" kern="0">
                          <a:effectLst/>
                        </a:rPr>
                        <a:t>命令，仅</a:t>
                      </a:r>
                      <a:r>
                        <a:rPr lang="en-US" sz="1200" kern="0">
                          <a:effectLst/>
                        </a:rPr>
                        <a:t>Linux</a:t>
                      </a:r>
                      <a:r>
                        <a:rPr lang="zh-CN" sz="1200" kern="0">
                          <a:effectLst/>
                        </a:rPr>
                        <a:t>有效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1131359378"/>
                  </a:ext>
                </a:extLst>
              </a:tr>
              <a:tr h="21516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tee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\T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设置输出结果到文件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3266739733"/>
                  </a:ext>
                </a:extLst>
              </a:tr>
              <a:tr h="21516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use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\u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改变当前数据库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438971343"/>
                  </a:ext>
                </a:extLst>
              </a:tr>
              <a:tr h="21516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charset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\C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修改字符集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3903124057"/>
                  </a:ext>
                </a:extLst>
              </a:tr>
              <a:tr h="21516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warnings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\W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显示警告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3444633488"/>
                  </a:ext>
                </a:extLst>
              </a:tr>
              <a:tr h="21516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nowarning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\w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>
                          <a:effectLst/>
                        </a:rPr>
                        <a:t>不显示警告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352746080"/>
                  </a:ext>
                </a:extLst>
              </a:tr>
              <a:tr h="41220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resetconnection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200" kern="0">
                          <a:effectLst/>
                        </a:rPr>
                        <a:t>\x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CN" sz="1200" kern="0" dirty="0">
                          <a:effectLst/>
                        </a:rPr>
                        <a:t>清除会话状态信息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80" marR="57380" marT="0" marB="0" anchor="ctr"/>
                </a:tc>
                <a:extLst>
                  <a:ext uri="{0D108BD9-81ED-4DB2-BD59-A6C34878D82A}">
                    <a16:rowId xmlns:a16="http://schemas.microsoft.com/office/drawing/2014/main" val="1301412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663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773308" y="1181099"/>
            <a:ext cx="13425710" cy="4091928"/>
            <a:chOff x="1697108" y="1219199"/>
            <a:chExt cx="13425710" cy="4091928"/>
          </a:xfrm>
        </p:grpSpPr>
        <p:sp>
          <p:nvSpPr>
            <p:cNvPr id="10" name="矩形 9"/>
            <p:cNvSpPr/>
            <p:nvPr/>
          </p:nvSpPr>
          <p:spPr>
            <a:xfrm rot="1800000">
              <a:off x="1697108" y="4403586"/>
              <a:ext cx="13425710" cy="907541"/>
            </a:xfrm>
            <a:custGeom>
              <a:avLst/>
              <a:gdLst>
                <a:gd name="connsiteX0" fmla="*/ 0 w 13677900"/>
                <a:gd name="connsiteY0" fmla="*/ 0 h 897257"/>
                <a:gd name="connsiteX1" fmla="*/ 13677900 w 13677900"/>
                <a:gd name="connsiteY1" fmla="*/ 0 h 897257"/>
                <a:gd name="connsiteX2" fmla="*/ 13677900 w 13677900"/>
                <a:gd name="connsiteY2" fmla="*/ 897257 h 897257"/>
                <a:gd name="connsiteX3" fmla="*/ 0 w 13677900"/>
                <a:gd name="connsiteY3" fmla="*/ 897257 h 897257"/>
                <a:gd name="connsiteX4" fmla="*/ 0 w 13677900"/>
                <a:gd name="connsiteY4" fmla="*/ 0 h 897257"/>
                <a:gd name="connsiteX0" fmla="*/ 0 w 13677900"/>
                <a:gd name="connsiteY0" fmla="*/ 0 h 897257"/>
                <a:gd name="connsiteX1" fmla="*/ 13677900 w 13677900"/>
                <a:gd name="connsiteY1" fmla="*/ 0 h 897257"/>
                <a:gd name="connsiteX2" fmla="*/ 13677900 w 13677900"/>
                <a:gd name="connsiteY2" fmla="*/ 897257 h 897257"/>
                <a:gd name="connsiteX3" fmla="*/ 252190 w 13677900"/>
                <a:gd name="connsiteY3" fmla="*/ 892550 h 897257"/>
                <a:gd name="connsiteX4" fmla="*/ 0 w 13677900"/>
                <a:gd name="connsiteY4" fmla="*/ 897257 h 897257"/>
                <a:gd name="connsiteX5" fmla="*/ 0 w 13677900"/>
                <a:gd name="connsiteY5" fmla="*/ 0 h 897257"/>
                <a:gd name="connsiteX0" fmla="*/ 0 w 13677900"/>
                <a:gd name="connsiteY0" fmla="*/ 10284 h 907541"/>
                <a:gd name="connsiteX1" fmla="*/ 451603 w 13677900"/>
                <a:gd name="connsiteY1" fmla="*/ 0 h 907541"/>
                <a:gd name="connsiteX2" fmla="*/ 13677900 w 13677900"/>
                <a:gd name="connsiteY2" fmla="*/ 10284 h 907541"/>
                <a:gd name="connsiteX3" fmla="*/ 13677900 w 13677900"/>
                <a:gd name="connsiteY3" fmla="*/ 907541 h 907541"/>
                <a:gd name="connsiteX4" fmla="*/ 252190 w 13677900"/>
                <a:gd name="connsiteY4" fmla="*/ 902834 h 907541"/>
                <a:gd name="connsiteX5" fmla="*/ 0 w 13677900"/>
                <a:gd name="connsiteY5" fmla="*/ 907541 h 907541"/>
                <a:gd name="connsiteX6" fmla="*/ 0 w 13677900"/>
                <a:gd name="connsiteY6" fmla="*/ 10284 h 907541"/>
                <a:gd name="connsiteX0" fmla="*/ 0 w 13677900"/>
                <a:gd name="connsiteY0" fmla="*/ 907541 h 907541"/>
                <a:gd name="connsiteX1" fmla="*/ 451603 w 13677900"/>
                <a:gd name="connsiteY1" fmla="*/ 0 h 907541"/>
                <a:gd name="connsiteX2" fmla="*/ 13677900 w 13677900"/>
                <a:gd name="connsiteY2" fmla="*/ 10284 h 907541"/>
                <a:gd name="connsiteX3" fmla="*/ 13677900 w 13677900"/>
                <a:gd name="connsiteY3" fmla="*/ 907541 h 907541"/>
                <a:gd name="connsiteX4" fmla="*/ 252190 w 13677900"/>
                <a:gd name="connsiteY4" fmla="*/ 902834 h 907541"/>
                <a:gd name="connsiteX5" fmla="*/ 0 w 13677900"/>
                <a:gd name="connsiteY5" fmla="*/ 907541 h 907541"/>
                <a:gd name="connsiteX0" fmla="*/ 0 w 13425710"/>
                <a:gd name="connsiteY0" fmla="*/ 902834 h 907541"/>
                <a:gd name="connsiteX1" fmla="*/ 199413 w 13425710"/>
                <a:gd name="connsiteY1" fmla="*/ 0 h 907541"/>
                <a:gd name="connsiteX2" fmla="*/ 13425710 w 13425710"/>
                <a:gd name="connsiteY2" fmla="*/ 10284 h 907541"/>
                <a:gd name="connsiteX3" fmla="*/ 13425710 w 13425710"/>
                <a:gd name="connsiteY3" fmla="*/ 907541 h 907541"/>
                <a:gd name="connsiteX4" fmla="*/ 0 w 13425710"/>
                <a:gd name="connsiteY4" fmla="*/ 902834 h 90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25710" h="907541">
                  <a:moveTo>
                    <a:pt x="0" y="902834"/>
                  </a:moveTo>
                  <a:lnTo>
                    <a:pt x="199413" y="0"/>
                  </a:lnTo>
                  <a:lnTo>
                    <a:pt x="13425710" y="10284"/>
                  </a:lnTo>
                  <a:lnTo>
                    <a:pt x="13425710" y="907541"/>
                  </a:lnTo>
                  <a:lnTo>
                    <a:pt x="0" y="9028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71272" y="1219199"/>
              <a:ext cx="667658" cy="66765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158344" y="1407884"/>
            <a:ext cx="1625600" cy="16256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63483" y="2002969"/>
            <a:ext cx="13353088" cy="6893833"/>
            <a:chOff x="1763483" y="2002969"/>
            <a:chExt cx="13353088" cy="6893833"/>
          </a:xfrm>
        </p:grpSpPr>
        <p:sp>
          <p:nvSpPr>
            <p:cNvPr id="8" name="矩形 7"/>
            <p:cNvSpPr/>
            <p:nvPr/>
          </p:nvSpPr>
          <p:spPr>
            <a:xfrm rot="1800000">
              <a:off x="1977604" y="4383926"/>
              <a:ext cx="13138967" cy="4512876"/>
            </a:xfrm>
            <a:custGeom>
              <a:avLst/>
              <a:gdLst>
                <a:gd name="connsiteX0" fmla="*/ 0 w 13677900"/>
                <a:gd name="connsiteY0" fmla="*/ 0 h 4499376"/>
                <a:gd name="connsiteX1" fmla="*/ 13677900 w 13677900"/>
                <a:gd name="connsiteY1" fmla="*/ 0 h 4499376"/>
                <a:gd name="connsiteX2" fmla="*/ 13677900 w 13677900"/>
                <a:gd name="connsiteY2" fmla="*/ 4499376 h 4499376"/>
                <a:gd name="connsiteX3" fmla="*/ 0 w 13677900"/>
                <a:gd name="connsiteY3" fmla="*/ 4499376 h 4499376"/>
                <a:gd name="connsiteX4" fmla="*/ 0 w 13677900"/>
                <a:gd name="connsiteY4" fmla="*/ 0 h 44993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0 w 13677900"/>
                <a:gd name="connsiteY4" fmla="*/ 4512876 h 4512876"/>
                <a:gd name="connsiteX5" fmla="*/ 0 w 13677900"/>
                <a:gd name="connsiteY5" fmla="*/ 13500 h 45128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538933 w 13677900"/>
                <a:gd name="connsiteY4" fmla="*/ 4493446 h 4512876"/>
                <a:gd name="connsiteX5" fmla="*/ 0 w 13677900"/>
                <a:gd name="connsiteY5" fmla="*/ 4512876 h 4512876"/>
                <a:gd name="connsiteX6" fmla="*/ 0 w 13677900"/>
                <a:gd name="connsiteY6" fmla="*/ 13500 h 45128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538933 w 13677900"/>
                <a:gd name="connsiteY4" fmla="*/ 4493446 h 4512876"/>
                <a:gd name="connsiteX5" fmla="*/ 0 w 13677900"/>
                <a:gd name="connsiteY5" fmla="*/ 13500 h 4512876"/>
                <a:gd name="connsiteX0" fmla="*/ 0 w 13138967"/>
                <a:gd name="connsiteY0" fmla="*/ 4493446 h 4512876"/>
                <a:gd name="connsiteX1" fmla="*/ 1193390 w 13138967"/>
                <a:gd name="connsiteY1" fmla="*/ 0 h 4512876"/>
                <a:gd name="connsiteX2" fmla="*/ 13138967 w 13138967"/>
                <a:gd name="connsiteY2" fmla="*/ 13500 h 4512876"/>
                <a:gd name="connsiteX3" fmla="*/ 13138967 w 13138967"/>
                <a:gd name="connsiteY3" fmla="*/ 4512876 h 4512876"/>
                <a:gd name="connsiteX4" fmla="*/ 0 w 13138967"/>
                <a:gd name="connsiteY4" fmla="*/ 4493446 h 451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38967" h="4512876">
                  <a:moveTo>
                    <a:pt x="0" y="4493446"/>
                  </a:moveTo>
                  <a:lnTo>
                    <a:pt x="1193390" y="0"/>
                  </a:lnTo>
                  <a:lnTo>
                    <a:pt x="13138967" y="13500"/>
                  </a:lnTo>
                  <a:lnTo>
                    <a:pt x="13138967" y="4512876"/>
                  </a:lnTo>
                  <a:lnTo>
                    <a:pt x="0" y="44934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6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63483" y="2002969"/>
              <a:ext cx="3294745" cy="32947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175208" y="335328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noProof="0" dirty="0">
                <a:solidFill>
                  <a:prstClr val="black"/>
                </a:solidFill>
                <a:latin typeface="Arial"/>
                <a:ea typeface="微软雅黑"/>
              </a:rPr>
              <a:t>感谢您的观看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6158" y="2255191"/>
            <a:ext cx="4031873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228EB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THANKS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228EB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20453" y="4311326"/>
            <a:ext cx="914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850274" y="4702628"/>
            <a:ext cx="12474999" cy="4416484"/>
            <a:chOff x="850274" y="4702628"/>
            <a:chExt cx="12474999" cy="4416484"/>
          </a:xfrm>
        </p:grpSpPr>
        <p:sp>
          <p:nvSpPr>
            <p:cNvPr id="11" name="矩形 10"/>
            <p:cNvSpPr/>
            <p:nvPr/>
          </p:nvSpPr>
          <p:spPr>
            <a:xfrm rot="1800000">
              <a:off x="850274" y="7513404"/>
              <a:ext cx="12474999" cy="1605708"/>
            </a:xfrm>
            <a:custGeom>
              <a:avLst/>
              <a:gdLst>
                <a:gd name="connsiteX0" fmla="*/ 0 w 13677900"/>
                <a:gd name="connsiteY0" fmla="*/ 0 h 1587113"/>
                <a:gd name="connsiteX1" fmla="*/ 13677900 w 13677900"/>
                <a:gd name="connsiteY1" fmla="*/ 0 h 1587113"/>
                <a:gd name="connsiteX2" fmla="*/ 13677900 w 13677900"/>
                <a:gd name="connsiteY2" fmla="*/ 1587113 h 1587113"/>
                <a:gd name="connsiteX3" fmla="*/ 0 w 13677900"/>
                <a:gd name="connsiteY3" fmla="*/ 1587113 h 1587113"/>
                <a:gd name="connsiteX4" fmla="*/ 0 w 13677900"/>
                <a:gd name="connsiteY4" fmla="*/ 0 h 1587113"/>
                <a:gd name="connsiteX0" fmla="*/ 0 w 13677900"/>
                <a:gd name="connsiteY0" fmla="*/ 0 h 1587113"/>
                <a:gd name="connsiteX1" fmla="*/ 1620651 w 13677900"/>
                <a:gd name="connsiteY1" fmla="*/ 6988 h 1587113"/>
                <a:gd name="connsiteX2" fmla="*/ 13677900 w 13677900"/>
                <a:gd name="connsiteY2" fmla="*/ 0 h 1587113"/>
                <a:gd name="connsiteX3" fmla="*/ 13677900 w 13677900"/>
                <a:gd name="connsiteY3" fmla="*/ 1587113 h 1587113"/>
                <a:gd name="connsiteX4" fmla="*/ 0 w 13677900"/>
                <a:gd name="connsiteY4" fmla="*/ 1587113 h 1587113"/>
                <a:gd name="connsiteX5" fmla="*/ 0 w 13677900"/>
                <a:gd name="connsiteY5" fmla="*/ 0 h 1587113"/>
                <a:gd name="connsiteX0" fmla="*/ 0 w 13677900"/>
                <a:gd name="connsiteY0" fmla="*/ 0 h 1605708"/>
                <a:gd name="connsiteX1" fmla="*/ 1620651 w 13677900"/>
                <a:gd name="connsiteY1" fmla="*/ 6988 h 1605708"/>
                <a:gd name="connsiteX2" fmla="*/ 13677900 w 13677900"/>
                <a:gd name="connsiteY2" fmla="*/ 0 h 1605708"/>
                <a:gd name="connsiteX3" fmla="*/ 13677900 w 13677900"/>
                <a:gd name="connsiteY3" fmla="*/ 1587113 h 1605708"/>
                <a:gd name="connsiteX4" fmla="*/ 1202901 w 13677900"/>
                <a:gd name="connsiteY4" fmla="*/ 1605708 h 1605708"/>
                <a:gd name="connsiteX5" fmla="*/ 0 w 13677900"/>
                <a:gd name="connsiteY5" fmla="*/ 1587113 h 1605708"/>
                <a:gd name="connsiteX6" fmla="*/ 0 w 13677900"/>
                <a:gd name="connsiteY6" fmla="*/ 0 h 1605708"/>
                <a:gd name="connsiteX0" fmla="*/ 0 w 13677900"/>
                <a:gd name="connsiteY0" fmla="*/ 0 h 1605708"/>
                <a:gd name="connsiteX1" fmla="*/ 1620651 w 13677900"/>
                <a:gd name="connsiteY1" fmla="*/ 6988 h 1605708"/>
                <a:gd name="connsiteX2" fmla="*/ 13677900 w 13677900"/>
                <a:gd name="connsiteY2" fmla="*/ 0 h 1605708"/>
                <a:gd name="connsiteX3" fmla="*/ 13677900 w 13677900"/>
                <a:gd name="connsiteY3" fmla="*/ 1587113 h 1605708"/>
                <a:gd name="connsiteX4" fmla="*/ 1202901 w 13677900"/>
                <a:gd name="connsiteY4" fmla="*/ 1605708 h 1605708"/>
                <a:gd name="connsiteX5" fmla="*/ 0 w 13677900"/>
                <a:gd name="connsiteY5" fmla="*/ 0 h 1605708"/>
                <a:gd name="connsiteX0" fmla="*/ 0 w 12474999"/>
                <a:gd name="connsiteY0" fmla="*/ 1605708 h 1605708"/>
                <a:gd name="connsiteX1" fmla="*/ 417750 w 12474999"/>
                <a:gd name="connsiteY1" fmla="*/ 6988 h 1605708"/>
                <a:gd name="connsiteX2" fmla="*/ 12474999 w 12474999"/>
                <a:gd name="connsiteY2" fmla="*/ 0 h 1605708"/>
                <a:gd name="connsiteX3" fmla="*/ 12474999 w 12474999"/>
                <a:gd name="connsiteY3" fmla="*/ 1587113 h 1605708"/>
                <a:gd name="connsiteX4" fmla="*/ 0 w 12474999"/>
                <a:gd name="connsiteY4" fmla="*/ 1605708 h 160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4999" h="1605708">
                  <a:moveTo>
                    <a:pt x="0" y="1605708"/>
                  </a:moveTo>
                  <a:lnTo>
                    <a:pt x="417750" y="6988"/>
                  </a:lnTo>
                  <a:lnTo>
                    <a:pt x="12474999" y="0"/>
                  </a:lnTo>
                  <a:lnTo>
                    <a:pt x="12474999" y="1587113"/>
                  </a:lnTo>
                  <a:lnTo>
                    <a:pt x="0" y="16057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69995" y="4702628"/>
              <a:ext cx="1190171" cy="11901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476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00743" y="23299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96395" y="3457671"/>
            <a:ext cx="3177472" cy="736892"/>
            <a:chOff x="8110488" y="3089795"/>
            <a:chExt cx="3177472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110488" y="3089795"/>
              <a:ext cx="3177472" cy="8767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800" dirty="0" smtClean="0"/>
                <a:t>MySQL</a:t>
              </a:r>
              <a:r>
                <a:rPr lang="zh-CN" altLang="zh-CN" sz="2800" dirty="0"/>
                <a:t>的获取途径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2425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59104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的获取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途径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758547"/>
            <a:ext cx="9649675" cy="5078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打开</a:t>
            </a:r>
            <a:r>
              <a:rPr lang="en-US" altLang="zh-CN" dirty="0"/>
              <a:t>MySQL</a:t>
            </a:r>
            <a:r>
              <a:rPr lang="zh-CN" altLang="zh-CN" dirty="0"/>
              <a:t>官方首页并点击“</a:t>
            </a:r>
            <a:r>
              <a:rPr lang="en-US" altLang="zh-CN" dirty="0"/>
              <a:t>DOWNLOADS</a:t>
            </a:r>
            <a:r>
              <a:rPr lang="zh-CN" altLang="zh-CN" dirty="0"/>
              <a:t>”按钮进入如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1</a:t>
            </a:r>
            <a:r>
              <a:rPr lang="zh-CN" altLang="zh-CN" dirty="0" smtClean="0"/>
              <a:t>所</a:t>
            </a:r>
            <a:r>
              <a:rPr lang="zh-CN" altLang="zh-CN" dirty="0"/>
              <a:t>示页面。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2583497" y="2601850"/>
            <a:ext cx="6852603" cy="27612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矩形 1"/>
          <p:cNvSpPr/>
          <p:nvPr/>
        </p:nvSpPr>
        <p:spPr>
          <a:xfrm>
            <a:off x="5737928" y="5504648"/>
            <a:ext cx="463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/>
              <a:t>图</a:t>
            </a:r>
            <a:r>
              <a:rPr lang="en-US" altLang="zh-CN" sz="1400" dirty="0"/>
              <a:t>1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5813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59104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的获取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途径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291772" y="1758547"/>
            <a:ext cx="9649675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下拖动浏览器中的滑动块，找到“</a:t>
            </a:r>
            <a:r>
              <a:rPr lang="en-US" altLang="zh-CN" dirty="0"/>
              <a:t>MySQL Community (GPL) Downloads »</a:t>
            </a:r>
            <a:r>
              <a:rPr lang="zh-CN" altLang="zh-CN" dirty="0"/>
              <a:t>”链接并</a:t>
            </a:r>
            <a:r>
              <a:rPr lang="zh-CN" altLang="zh-CN" dirty="0" smtClean="0"/>
              <a:t>点击</a:t>
            </a:r>
            <a:r>
              <a:rPr lang="zh-CN" altLang="en-US" dirty="0" smtClean="0"/>
              <a:t>，如图</a:t>
            </a:r>
            <a:r>
              <a:rPr lang="en-US" altLang="zh-CN" dirty="0" smtClean="0"/>
              <a:t>2</a:t>
            </a:r>
            <a:r>
              <a:rPr lang="zh-CN" altLang="en-US" dirty="0" smtClean="0"/>
              <a:t>所示。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2875597" y="2743688"/>
            <a:ext cx="6687503" cy="28022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5884815" y="5545943"/>
            <a:ext cx="463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/>
              <a:t>图</a:t>
            </a:r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3282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59104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的获取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途径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758547"/>
            <a:ext cx="10029683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打开新页面后，找到并点击页面中的“</a:t>
            </a:r>
            <a:r>
              <a:rPr lang="en-US" altLang="zh-CN" dirty="0"/>
              <a:t>MySQL Community Server</a:t>
            </a:r>
            <a:r>
              <a:rPr lang="zh-CN" altLang="zh-CN" dirty="0"/>
              <a:t>”链接，</a:t>
            </a:r>
            <a:r>
              <a:rPr lang="zh-CN" altLang="zh-CN" dirty="0" smtClean="0"/>
              <a:t>进入</a:t>
            </a:r>
            <a:r>
              <a:rPr lang="en-US" altLang="zh-CN" dirty="0" smtClean="0"/>
              <a:t>MySQL </a:t>
            </a:r>
            <a:r>
              <a:rPr lang="en-US" altLang="zh-CN" dirty="0"/>
              <a:t>Community Server</a:t>
            </a:r>
            <a:r>
              <a:rPr lang="zh-CN" altLang="zh-CN" dirty="0"/>
              <a:t>的版本选择及下载页面。进入该页面后，点击如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3</a:t>
            </a:r>
            <a:r>
              <a:rPr lang="zh-CN" altLang="zh-CN" dirty="0" smtClean="0"/>
              <a:t>所</a:t>
            </a:r>
            <a:r>
              <a:rPr lang="zh-CN" altLang="zh-CN" dirty="0"/>
              <a:t>示的“</a:t>
            </a:r>
            <a:r>
              <a:rPr lang="en-US" altLang="zh-CN" dirty="0"/>
              <a:t>Archives</a:t>
            </a:r>
            <a:r>
              <a:rPr lang="zh-CN" altLang="zh-CN" dirty="0"/>
              <a:t>”标签。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2958854" y="2818463"/>
            <a:ext cx="6498366" cy="25817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矩形 8"/>
          <p:cNvSpPr/>
          <p:nvPr/>
        </p:nvSpPr>
        <p:spPr>
          <a:xfrm>
            <a:off x="5888243" y="5536832"/>
            <a:ext cx="463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/>
              <a:t>图</a:t>
            </a:r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6984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59104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的获取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途径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758547"/>
            <a:ext cx="9922327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在“</a:t>
            </a:r>
            <a:r>
              <a:rPr lang="en-US" altLang="zh-CN" dirty="0"/>
              <a:t>MySQL Product Archives</a:t>
            </a:r>
            <a:r>
              <a:rPr lang="zh-CN" altLang="zh-CN" dirty="0"/>
              <a:t>”页面中点击“</a:t>
            </a:r>
            <a:r>
              <a:rPr lang="en-US" altLang="zh-CN" dirty="0"/>
              <a:t>Product Version</a:t>
            </a:r>
            <a:r>
              <a:rPr lang="zh-CN" altLang="zh-CN" dirty="0"/>
              <a:t>”右边的下拉按钮；接着在下拉菜单中找到并选择</a:t>
            </a:r>
            <a:r>
              <a:rPr lang="en-US" altLang="zh-CN" dirty="0"/>
              <a:t>5.7.34</a:t>
            </a:r>
            <a:r>
              <a:rPr lang="zh-CN" altLang="zh-CN" dirty="0" smtClean="0"/>
              <a:t>版本</a:t>
            </a:r>
            <a:r>
              <a:rPr lang="zh-CN" altLang="en-US" dirty="0" smtClean="0"/>
              <a:t>，如图</a:t>
            </a:r>
            <a:r>
              <a:rPr lang="en-US" altLang="zh-CN" dirty="0" smtClean="0"/>
              <a:t>4</a:t>
            </a:r>
            <a:r>
              <a:rPr lang="zh-CN" altLang="en-US" dirty="0" smtClean="0"/>
              <a:t>所示。</a:t>
            </a:r>
            <a:endParaRPr lang="zh-CN" altLang="zh-CN" dirty="0"/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2503235" y="3097543"/>
            <a:ext cx="7233603" cy="23150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5737928" y="5504648"/>
            <a:ext cx="463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/>
              <a:t>图</a:t>
            </a:r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8453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89806" y="460249"/>
            <a:ext cx="359104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228EB0"/>
                </a:solidFill>
                <a:latin typeface="+mn-ea"/>
              </a:rPr>
              <a:t>1 MySQL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的获取</a:t>
            </a: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途径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158874" y="1640757"/>
            <a:ext cx="9922327" cy="13388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点击后，可以看到页面中的内容发生了改变并出现如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5</a:t>
            </a:r>
            <a:r>
              <a:rPr lang="zh-CN" altLang="zh-CN" dirty="0" smtClean="0"/>
              <a:t>所</a:t>
            </a:r>
            <a:r>
              <a:rPr lang="zh-CN" altLang="zh-CN" dirty="0"/>
              <a:t>示的</a:t>
            </a:r>
            <a:r>
              <a:rPr lang="en-US" altLang="zh-CN" dirty="0"/>
              <a:t>4</a:t>
            </a:r>
            <a:r>
              <a:rPr lang="zh-CN" altLang="zh-CN" dirty="0"/>
              <a:t>项可供下载的内容。此时可以点击所需版本对应的“</a:t>
            </a:r>
            <a:r>
              <a:rPr lang="en-US" altLang="zh-CN" dirty="0"/>
              <a:t>Download”</a:t>
            </a:r>
            <a:r>
              <a:rPr lang="zh-CN" altLang="zh-CN" dirty="0"/>
              <a:t>按钮，即可根据自己的需要获取</a:t>
            </a:r>
            <a:r>
              <a:rPr lang="en-US" altLang="zh-CN" dirty="0"/>
              <a:t>Windows</a:t>
            </a:r>
            <a:r>
              <a:rPr lang="zh-CN" altLang="zh-CN" dirty="0"/>
              <a:t>版本下载对应的</a:t>
            </a:r>
            <a:r>
              <a:rPr lang="en-US" altLang="zh-CN" dirty="0"/>
              <a:t>MySQL 5.7.34</a:t>
            </a:r>
            <a:r>
              <a:rPr lang="zh-CN" altLang="zh-CN" dirty="0"/>
              <a:t>压缩文件。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2617535" y="3214959"/>
            <a:ext cx="7005003" cy="269239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矩形 8"/>
          <p:cNvSpPr/>
          <p:nvPr/>
        </p:nvSpPr>
        <p:spPr>
          <a:xfrm>
            <a:off x="5809847" y="5969000"/>
            <a:ext cx="463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/>
              <a:t>图</a:t>
            </a:r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7876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8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8EB0"/>
      </a:accent1>
      <a:accent2>
        <a:srgbClr val="00B6BF"/>
      </a:accent2>
      <a:accent3>
        <a:srgbClr val="FEB068"/>
      </a:accent3>
      <a:accent4>
        <a:srgbClr val="FF6372"/>
      </a:accent4>
      <a:accent5>
        <a:srgbClr val="228EB0"/>
      </a:accent5>
      <a:accent6>
        <a:srgbClr val="00B6B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442</TotalTime>
  <Words>2054</Words>
  <Application>Microsoft Office PowerPoint</Application>
  <PresentationFormat>宽屏</PresentationFormat>
  <Paragraphs>266</Paragraphs>
  <Slides>35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等线</vt:lpstr>
      <vt:lpstr>宋体</vt:lpstr>
      <vt:lpstr>微软雅黑</vt:lpstr>
      <vt:lpstr>Arial</vt:lpstr>
      <vt:lpstr>Times New Roman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简洁彩色扁平化</dc:title>
  <dc:creator>第一PPT</dc:creator>
  <cp:keywords>www.1ppt.com</cp:keywords>
  <dc:description>www.1ppt.com</dc:description>
  <cp:lastModifiedBy>Rong</cp:lastModifiedBy>
  <cp:revision>95</cp:revision>
  <dcterms:created xsi:type="dcterms:W3CDTF">2017-07-19T00:44:57Z</dcterms:created>
  <dcterms:modified xsi:type="dcterms:W3CDTF">2022-02-20T07:27:57Z</dcterms:modified>
</cp:coreProperties>
</file>