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373" r:id="rId2"/>
    <p:sldId id="303" r:id="rId3"/>
    <p:sldId id="257" r:id="rId4"/>
    <p:sldId id="284" r:id="rId5"/>
    <p:sldId id="270" r:id="rId6"/>
    <p:sldId id="336" r:id="rId7"/>
    <p:sldId id="337" r:id="rId8"/>
    <p:sldId id="338" r:id="rId9"/>
    <p:sldId id="340" r:id="rId10"/>
    <p:sldId id="341" r:id="rId11"/>
    <p:sldId id="342" r:id="rId12"/>
    <p:sldId id="343" r:id="rId13"/>
    <p:sldId id="344" r:id="rId14"/>
    <p:sldId id="346" r:id="rId15"/>
    <p:sldId id="345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56" r:id="rId24"/>
    <p:sldId id="357" r:id="rId25"/>
    <p:sldId id="358" r:id="rId26"/>
    <p:sldId id="359" r:id="rId27"/>
    <p:sldId id="360" r:id="rId28"/>
    <p:sldId id="361" r:id="rId29"/>
    <p:sldId id="362" r:id="rId30"/>
    <p:sldId id="363" r:id="rId31"/>
    <p:sldId id="364" r:id="rId32"/>
    <p:sldId id="365" r:id="rId33"/>
    <p:sldId id="366" r:id="rId34"/>
    <p:sldId id="368" r:id="rId35"/>
    <p:sldId id="367" r:id="rId36"/>
    <p:sldId id="369" r:id="rId37"/>
    <p:sldId id="370" r:id="rId38"/>
    <p:sldId id="371" r:id="rId39"/>
    <p:sldId id="372" r:id="rId40"/>
    <p:sldId id="374" r:id="rId41"/>
    <p:sldId id="375" r:id="rId42"/>
    <p:sldId id="376" r:id="rId43"/>
    <p:sldId id="264" r:id="rId44"/>
  </p:sldIdLst>
  <p:sldSz cx="12192000" cy="6858000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9B8"/>
    <a:srgbClr val="00B6BF"/>
    <a:srgbClr val="228EB0"/>
    <a:srgbClr val="FF6372"/>
    <a:srgbClr val="FEB0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43" autoAdjust="0"/>
    <p:restoredTop sz="93300" autoAdjust="0"/>
  </p:normalViewPr>
  <p:slideViewPr>
    <p:cSldViewPr snapToGrid="0" showGuides="1">
      <p:cViewPr varScale="1">
        <p:scale>
          <a:sx n="93" d="100"/>
          <a:sy n="93" d="100"/>
        </p:scale>
        <p:origin x="66" y="-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3D8F82-AC35-4462-81AF-456114E02DB8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4CAA79-63ED-4D4C-97FF-23192032DF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07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4CAA79-63ED-4D4C-97FF-23192032DF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31581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7305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2297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6424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5205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7355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4153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6055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5388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018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123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6760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7176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6553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4343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9801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7048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5527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2883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919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7393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0798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730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4043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59501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1514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641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08098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82635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326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12987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20680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017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89274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80371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09491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5295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7369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049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842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1724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820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1302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4407512" y="2425700"/>
            <a:ext cx="3352188" cy="1917700"/>
          </a:xfrm>
          <a:custGeom>
            <a:avLst/>
            <a:gdLst>
              <a:gd name="connsiteX0" fmla="*/ 0 w 3352188"/>
              <a:gd name="connsiteY0" fmla="*/ 0 h 1917700"/>
              <a:gd name="connsiteX1" fmla="*/ 3352188 w 3352188"/>
              <a:gd name="connsiteY1" fmla="*/ 0 h 1917700"/>
              <a:gd name="connsiteX2" fmla="*/ 3352188 w 3352188"/>
              <a:gd name="connsiteY2" fmla="*/ 1917700 h 1917700"/>
              <a:gd name="connsiteX3" fmla="*/ 0 w 3352188"/>
              <a:gd name="connsiteY3" fmla="*/ 191770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188" h="1917700">
                <a:moveTo>
                  <a:pt x="0" y="0"/>
                </a:moveTo>
                <a:lnTo>
                  <a:pt x="3352188" y="0"/>
                </a:lnTo>
                <a:lnTo>
                  <a:pt x="3352188" y="1917700"/>
                </a:lnTo>
                <a:lnTo>
                  <a:pt x="0" y="1917700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073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2114768" y="2366759"/>
            <a:ext cx="2845204" cy="2845206"/>
          </a:xfrm>
          <a:custGeom>
            <a:avLst/>
            <a:gdLst>
              <a:gd name="connsiteX0" fmla="*/ 1422602 w 2845204"/>
              <a:gd name="connsiteY0" fmla="*/ 0 h 2845206"/>
              <a:gd name="connsiteX1" fmla="*/ 2845204 w 2845204"/>
              <a:gd name="connsiteY1" fmla="*/ 1422603 h 2845206"/>
              <a:gd name="connsiteX2" fmla="*/ 1422602 w 2845204"/>
              <a:gd name="connsiteY2" fmla="*/ 2845206 h 2845206"/>
              <a:gd name="connsiteX3" fmla="*/ 0 w 2845204"/>
              <a:gd name="connsiteY3" fmla="*/ 1422603 h 2845206"/>
              <a:gd name="connsiteX4" fmla="*/ 1422602 w 2845204"/>
              <a:gd name="connsiteY4" fmla="*/ 0 h 284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5204" h="2845206">
                <a:moveTo>
                  <a:pt x="1422602" y="0"/>
                </a:moveTo>
                <a:cubicBezTo>
                  <a:pt x="2208283" y="0"/>
                  <a:pt x="2845204" y="636921"/>
                  <a:pt x="2845204" y="1422603"/>
                </a:cubicBezTo>
                <a:cubicBezTo>
                  <a:pt x="2845204" y="2208285"/>
                  <a:pt x="2208283" y="2845206"/>
                  <a:pt x="1422602" y="2845206"/>
                </a:cubicBezTo>
                <a:cubicBezTo>
                  <a:pt x="636921" y="2845206"/>
                  <a:pt x="0" y="2208285"/>
                  <a:pt x="0" y="1422603"/>
                </a:cubicBezTo>
                <a:cubicBezTo>
                  <a:pt x="0" y="636921"/>
                  <a:pt x="636921" y="0"/>
                  <a:pt x="142260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657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553026" y="1268413"/>
            <a:ext cx="3889830" cy="3889830"/>
          </a:xfrm>
          <a:custGeom>
            <a:avLst/>
            <a:gdLst>
              <a:gd name="connsiteX0" fmla="*/ 0 w 3889830"/>
              <a:gd name="connsiteY0" fmla="*/ 0 h 3889830"/>
              <a:gd name="connsiteX1" fmla="*/ 3889830 w 3889830"/>
              <a:gd name="connsiteY1" fmla="*/ 0 h 3889830"/>
              <a:gd name="connsiteX2" fmla="*/ 3889830 w 3889830"/>
              <a:gd name="connsiteY2" fmla="*/ 3889830 h 3889830"/>
              <a:gd name="connsiteX3" fmla="*/ 0 w 3889830"/>
              <a:gd name="connsiteY3" fmla="*/ 3889830 h 3889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9830" h="3889830">
                <a:moveTo>
                  <a:pt x="0" y="0"/>
                </a:moveTo>
                <a:lnTo>
                  <a:pt x="3889830" y="0"/>
                </a:lnTo>
                <a:lnTo>
                  <a:pt x="3889830" y="3889830"/>
                </a:lnTo>
                <a:lnTo>
                  <a:pt x="0" y="38898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740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7688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890032" y="2432707"/>
            <a:ext cx="1585406" cy="1568930"/>
          </a:xfrm>
          <a:custGeom>
            <a:avLst/>
            <a:gdLst>
              <a:gd name="connsiteX0" fmla="*/ 792703 w 1585406"/>
              <a:gd name="connsiteY0" fmla="*/ 0 h 1568930"/>
              <a:gd name="connsiteX1" fmla="*/ 1585406 w 1585406"/>
              <a:gd name="connsiteY1" fmla="*/ 784465 h 1568930"/>
              <a:gd name="connsiteX2" fmla="*/ 792703 w 1585406"/>
              <a:gd name="connsiteY2" fmla="*/ 1568930 h 1568930"/>
              <a:gd name="connsiteX3" fmla="*/ 0 w 1585406"/>
              <a:gd name="connsiteY3" fmla="*/ 784465 h 1568930"/>
              <a:gd name="connsiteX4" fmla="*/ 792703 w 1585406"/>
              <a:gd name="connsiteY4" fmla="*/ 0 h 156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5406" h="1568930">
                <a:moveTo>
                  <a:pt x="792703" y="0"/>
                </a:moveTo>
                <a:cubicBezTo>
                  <a:pt x="1230501" y="0"/>
                  <a:pt x="1585406" y="351217"/>
                  <a:pt x="1585406" y="784465"/>
                </a:cubicBezTo>
                <a:cubicBezTo>
                  <a:pt x="1585406" y="1217713"/>
                  <a:pt x="1230501" y="1568930"/>
                  <a:pt x="792703" y="1568930"/>
                </a:cubicBezTo>
                <a:cubicBezTo>
                  <a:pt x="354905" y="1568930"/>
                  <a:pt x="0" y="1217713"/>
                  <a:pt x="0" y="784465"/>
                </a:cubicBezTo>
                <a:cubicBezTo>
                  <a:pt x="0" y="351217"/>
                  <a:pt x="354905" y="0"/>
                  <a:pt x="79270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322565" y="2432707"/>
            <a:ext cx="1585406" cy="1568930"/>
          </a:xfrm>
          <a:custGeom>
            <a:avLst/>
            <a:gdLst>
              <a:gd name="connsiteX0" fmla="*/ 792703 w 1585406"/>
              <a:gd name="connsiteY0" fmla="*/ 0 h 1568930"/>
              <a:gd name="connsiteX1" fmla="*/ 1585406 w 1585406"/>
              <a:gd name="connsiteY1" fmla="*/ 784465 h 1568930"/>
              <a:gd name="connsiteX2" fmla="*/ 792703 w 1585406"/>
              <a:gd name="connsiteY2" fmla="*/ 1568930 h 1568930"/>
              <a:gd name="connsiteX3" fmla="*/ 0 w 1585406"/>
              <a:gd name="connsiteY3" fmla="*/ 784465 h 1568930"/>
              <a:gd name="connsiteX4" fmla="*/ 792703 w 1585406"/>
              <a:gd name="connsiteY4" fmla="*/ 0 h 156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5406" h="1568930">
                <a:moveTo>
                  <a:pt x="792703" y="0"/>
                </a:moveTo>
                <a:cubicBezTo>
                  <a:pt x="1230501" y="0"/>
                  <a:pt x="1585406" y="351217"/>
                  <a:pt x="1585406" y="784465"/>
                </a:cubicBezTo>
                <a:cubicBezTo>
                  <a:pt x="1585406" y="1217713"/>
                  <a:pt x="1230501" y="1568930"/>
                  <a:pt x="792703" y="1568930"/>
                </a:cubicBezTo>
                <a:cubicBezTo>
                  <a:pt x="354905" y="1568930"/>
                  <a:pt x="0" y="1217713"/>
                  <a:pt x="0" y="784465"/>
                </a:cubicBezTo>
                <a:cubicBezTo>
                  <a:pt x="0" y="351217"/>
                  <a:pt x="354905" y="0"/>
                  <a:pt x="79270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743553" y="2432707"/>
            <a:ext cx="1585406" cy="1568930"/>
          </a:xfrm>
          <a:custGeom>
            <a:avLst/>
            <a:gdLst>
              <a:gd name="connsiteX0" fmla="*/ 792703 w 1585406"/>
              <a:gd name="connsiteY0" fmla="*/ 0 h 1568930"/>
              <a:gd name="connsiteX1" fmla="*/ 1585406 w 1585406"/>
              <a:gd name="connsiteY1" fmla="*/ 784465 h 1568930"/>
              <a:gd name="connsiteX2" fmla="*/ 792703 w 1585406"/>
              <a:gd name="connsiteY2" fmla="*/ 1568930 h 1568930"/>
              <a:gd name="connsiteX3" fmla="*/ 0 w 1585406"/>
              <a:gd name="connsiteY3" fmla="*/ 784465 h 1568930"/>
              <a:gd name="connsiteX4" fmla="*/ 792703 w 1585406"/>
              <a:gd name="connsiteY4" fmla="*/ 0 h 156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5406" h="1568930">
                <a:moveTo>
                  <a:pt x="792703" y="0"/>
                </a:moveTo>
                <a:cubicBezTo>
                  <a:pt x="1230501" y="0"/>
                  <a:pt x="1585406" y="351217"/>
                  <a:pt x="1585406" y="784465"/>
                </a:cubicBezTo>
                <a:cubicBezTo>
                  <a:pt x="1585406" y="1217713"/>
                  <a:pt x="1230501" y="1568930"/>
                  <a:pt x="792703" y="1568930"/>
                </a:cubicBezTo>
                <a:cubicBezTo>
                  <a:pt x="354905" y="1568930"/>
                  <a:pt x="0" y="1217713"/>
                  <a:pt x="0" y="784465"/>
                </a:cubicBezTo>
                <a:cubicBezTo>
                  <a:pt x="0" y="351217"/>
                  <a:pt x="354905" y="0"/>
                  <a:pt x="79270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745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0" y="1810259"/>
            <a:ext cx="4550500" cy="3595494"/>
          </a:xfrm>
          <a:custGeom>
            <a:avLst/>
            <a:gdLst>
              <a:gd name="connsiteX0" fmla="*/ 0 w 4550500"/>
              <a:gd name="connsiteY0" fmla="*/ 0 h 3595494"/>
              <a:gd name="connsiteX1" fmla="*/ 4550500 w 4550500"/>
              <a:gd name="connsiteY1" fmla="*/ 0 h 3595494"/>
              <a:gd name="connsiteX2" fmla="*/ 4550500 w 4550500"/>
              <a:gd name="connsiteY2" fmla="*/ 3595494 h 3595494"/>
              <a:gd name="connsiteX3" fmla="*/ 0 w 4550500"/>
              <a:gd name="connsiteY3" fmla="*/ 3595494 h 359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0500" h="3595494">
                <a:moveTo>
                  <a:pt x="0" y="0"/>
                </a:moveTo>
                <a:lnTo>
                  <a:pt x="4550500" y="0"/>
                </a:lnTo>
                <a:lnTo>
                  <a:pt x="4550500" y="3595494"/>
                </a:lnTo>
                <a:lnTo>
                  <a:pt x="0" y="359549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599089" y="1810261"/>
            <a:ext cx="1922847" cy="1774131"/>
          </a:xfrm>
          <a:custGeom>
            <a:avLst/>
            <a:gdLst>
              <a:gd name="connsiteX0" fmla="*/ 0 w 1922847"/>
              <a:gd name="connsiteY0" fmla="*/ 0 h 1774131"/>
              <a:gd name="connsiteX1" fmla="*/ 1922847 w 1922847"/>
              <a:gd name="connsiteY1" fmla="*/ 0 h 1774131"/>
              <a:gd name="connsiteX2" fmla="*/ 1922847 w 1922847"/>
              <a:gd name="connsiteY2" fmla="*/ 1774131 h 1774131"/>
              <a:gd name="connsiteX3" fmla="*/ 0 w 1922847"/>
              <a:gd name="connsiteY3" fmla="*/ 1774131 h 177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2847" h="1774131">
                <a:moveTo>
                  <a:pt x="0" y="0"/>
                </a:moveTo>
                <a:lnTo>
                  <a:pt x="1922847" y="0"/>
                </a:lnTo>
                <a:lnTo>
                  <a:pt x="1922847" y="1774131"/>
                </a:lnTo>
                <a:lnTo>
                  <a:pt x="0" y="1774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6570521" y="3631624"/>
            <a:ext cx="1922847" cy="1774131"/>
          </a:xfrm>
          <a:custGeom>
            <a:avLst/>
            <a:gdLst>
              <a:gd name="connsiteX0" fmla="*/ 0 w 1922847"/>
              <a:gd name="connsiteY0" fmla="*/ 0 h 1774131"/>
              <a:gd name="connsiteX1" fmla="*/ 1922847 w 1922847"/>
              <a:gd name="connsiteY1" fmla="*/ 0 h 1774131"/>
              <a:gd name="connsiteX2" fmla="*/ 1922847 w 1922847"/>
              <a:gd name="connsiteY2" fmla="*/ 1774131 h 1774131"/>
              <a:gd name="connsiteX3" fmla="*/ 0 w 1922847"/>
              <a:gd name="connsiteY3" fmla="*/ 1774131 h 177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2847" h="1774131">
                <a:moveTo>
                  <a:pt x="0" y="0"/>
                </a:moveTo>
                <a:lnTo>
                  <a:pt x="1922847" y="0"/>
                </a:lnTo>
                <a:lnTo>
                  <a:pt x="1922847" y="1774131"/>
                </a:lnTo>
                <a:lnTo>
                  <a:pt x="0" y="1774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8541954" y="1810261"/>
            <a:ext cx="1922847" cy="1774131"/>
          </a:xfrm>
          <a:custGeom>
            <a:avLst/>
            <a:gdLst>
              <a:gd name="connsiteX0" fmla="*/ 0 w 1922847"/>
              <a:gd name="connsiteY0" fmla="*/ 0 h 1774131"/>
              <a:gd name="connsiteX1" fmla="*/ 1922847 w 1922847"/>
              <a:gd name="connsiteY1" fmla="*/ 0 h 1774131"/>
              <a:gd name="connsiteX2" fmla="*/ 1922847 w 1922847"/>
              <a:gd name="connsiteY2" fmla="*/ 1774131 h 1774131"/>
              <a:gd name="connsiteX3" fmla="*/ 0 w 1922847"/>
              <a:gd name="connsiteY3" fmla="*/ 1774131 h 177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2847" h="1774131">
                <a:moveTo>
                  <a:pt x="0" y="0"/>
                </a:moveTo>
                <a:lnTo>
                  <a:pt x="1922847" y="0"/>
                </a:lnTo>
                <a:lnTo>
                  <a:pt x="1922847" y="1774131"/>
                </a:lnTo>
                <a:lnTo>
                  <a:pt x="0" y="1774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96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1250758" y="2060848"/>
            <a:ext cx="1633640" cy="1633640"/>
          </a:xfrm>
          <a:custGeom>
            <a:avLst/>
            <a:gdLst>
              <a:gd name="connsiteX0" fmla="*/ 816820 w 1633640"/>
              <a:gd name="connsiteY0" fmla="*/ 0 h 1633640"/>
              <a:gd name="connsiteX1" fmla="*/ 1633640 w 1633640"/>
              <a:gd name="connsiteY1" fmla="*/ 816820 h 1633640"/>
              <a:gd name="connsiteX2" fmla="*/ 816820 w 1633640"/>
              <a:gd name="connsiteY2" fmla="*/ 1633640 h 1633640"/>
              <a:gd name="connsiteX3" fmla="*/ 0 w 1633640"/>
              <a:gd name="connsiteY3" fmla="*/ 816820 h 1633640"/>
              <a:gd name="connsiteX4" fmla="*/ 816820 w 1633640"/>
              <a:gd name="connsiteY4" fmla="*/ 0 h 163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3640" h="1633640">
                <a:moveTo>
                  <a:pt x="816820" y="0"/>
                </a:moveTo>
                <a:cubicBezTo>
                  <a:pt x="1267937" y="0"/>
                  <a:pt x="1633640" y="365703"/>
                  <a:pt x="1633640" y="816820"/>
                </a:cubicBezTo>
                <a:cubicBezTo>
                  <a:pt x="1633640" y="1267937"/>
                  <a:pt x="1267937" y="1633640"/>
                  <a:pt x="816820" y="1633640"/>
                </a:cubicBezTo>
                <a:cubicBezTo>
                  <a:pt x="365703" y="1633640"/>
                  <a:pt x="0" y="1267937"/>
                  <a:pt x="0" y="816820"/>
                </a:cubicBezTo>
                <a:cubicBezTo>
                  <a:pt x="0" y="365703"/>
                  <a:pt x="365703" y="0"/>
                  <a:pt x="8168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3933456" y="2060848"/>
            <a:ext cx="1633640" cy="1633640"/>
          </a:xfrm>
          <a:custGeom>
            <a:avLst/>
            <a:gdLst>
              <a:gd name="connsiteX0" fmla="*/ 816820 w 1633640"/>
              <a:gd name="connsiteY0" fmla="*/ 0 h 1633640"/>
              <a:gd name="connsiteX1" fmla="*/ 1633640 w 1633640"/>
              <a:gd name="connsiteY1" fmla="*/ 816820 h 1633640"/>
              <a:gd name="connsiteX2" fmla="*/ 816820 w 1633640"/>
              <a:gd name="connsiteY2" fmla="*/ 1633640 h 1633640"/>
              <a:gd name="connsiteX3" fmla="*/ 0 w 1633640"/>
              <a:gd name="connsiteY3" fmla="*/ 816820 h 1633640"/>
              <a:gd name="connsiteX4" fmla="*/ 816820 w 1633640"/>
              <a:gd name="connsiteY4" fmla="*/ 0 h 163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3640" h="1633640">
                <a:moveTo>
                  <a:pt x="816820" y="0"/>
                </a:moveTo>
                <a:cubicBezTo>
                  <a:pt x="1267937" y="0"/>
                  <a:pt x="1633640" y="365703"/>
                  <a:pt x="1633640" y="816820"/>
                </a:cubicBezTo>
                <a:cubicBezTo>
                  <a:pt x="1633640" y="1267937"/>
                  <a:pt x="1267937" y="1633640"/>
                  <a:pt x="816820" y="1633640"/>
                </a:cubicBezTo>
                <a:cubicBezTo>
                  <a:pt x="365703" y="1633640"/>
                  <a:pt x="0" y="1267937"/>
                  <a:pt x="0" y="816820"/>
                </a:cubicBezTo>
                <a:cubicBezTo>
                  <a:pt x="0" y="365703"/>
                  <a:pt x="365703" y="0"/>
                  <a:pt x="8168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6616154" y="2060848"/>
            <a:ext cx="1633640" cy="1633640"/>
          </a:xfrm>
          <a:custGeom>
            <a:avLst/>
            <a:gdLst>
              <a:gd name="connsiteX0" fmla="*/ 816820 w 1633640"/>
              <a:gd name="connsiteY0" fmla="*/ 0 h 1633640"/>
              <a:gd name="connsiteX1" fmla="*/ 1633640 w 1633640"/>
              <a:gd name="connsiteY1" fmla="*/ 816820 h 1633640"/>
              <a:gd name="connsiteX2" fmla="*/ 816820 w 1633640"/>
              <a:gd name="connsiteY2" fmla="*/ 1633640 h 1633640"/>
              <a:gd name="connsiteX3" fmla="*/ 0 w 1633640"/>
              <a:gd name="connsiteY3" fmla="*/ 816820 h 1633640"/>
              <a:gd name="connsiteX4" fmla="*/ 816820 w 1633640"/>
              <a:gd name="connsiteY4" fmla="*/ 0 h 163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3640" h="1633640">
                <a:moveTo>
                  <a:pt x="816820" y="0"/>
                </a:moveTo>
                <a:cubicBezTo>
                  <a:pt x="1267937" y="0"/>
                  <a:pt x="1633640" y="365703"/>
                  <a:pt x="1633640" y="816820"/>
                </a:cubicBezTo>
                <a:cubicBezTo>
                  <a:pt x="1633640" y="1267937"/>
                  <a:pt x="1267937" y="1633640"/>
                  <a:pt x="816820" y="1633640"/>
                </a:cubicBezTo>
                <a:cubicBezTo>
                  <a:pt x="365703" y="1633640"/>
                  <a:pt x="0" y="1267937"/>
                  <a:pt x="0" y="816820"/>
                </a:cubicBezTo>
                <a:cubicBezTo>
                  <a:pt x="0" y="365703"/>
                  <a:pt x="365703" y="0"/>
                  <a:pt x="8168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3"/>
          </p:nvPr>
        </p:nvSpPr>
        <p:spPr>
          <a:xfrm>
            <a:off x="9298852" y="2060848"/>
            <a:ext cx="1633640" cy="1633640"/>
          </a:xfrm>
          <a:custGeom>
            <a:avLst/>
            <a:gdLst>
              <a:gd name="connsiteX0" fmla="*/ 816820 w 1633640"/>
              <a:gd name="connsiteY0" fmla="*/ 0 h 1633640"/>
              <a:gd name="connsiteX1" fmla="*/ 1633640 w 1633640"/>
              <a:gd name="connsiteY1" fmla="*/ 816820 h 1633640"/>
              <a:gd name="connsiteX2" fmla="*/ 816820 w 1633640"/>
              <a:gd name="connsiteY2" fmla="*/ 1633640 h 1633640"/>
              <a:gd name="connsiteX3" fmla="*/ 0 w 1633640"/>
              <a:gd name="connsiteY3" fmla="*/ 816820 h 1633640"/>
              <a:gd name="connsiteX4" fmla="*/ 816820 w 1633640"/>
              <a:gd name="connsiteY4" fmla="*/ 0 h 163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3640" h="1633640">
                <a:moveTo>
                  <a:pt x="816820" y="0"/>
                </a:moveTo>
                <a:cubicBezTo>
                  <a:pt x="1267937" y="0"/>
                  <a:pt x="1633640" y="365703"/>
                  <a:pt x="1633640" y="816820"/>
                </a:cubicBezTo>
                <a:cubicBezTo>
                  <a:pt x="1633640" y="1267937"/>
                  <a:pt x="1267937" y="1633640"/>
                  <a:pt x="816820" y="1633640"/>
                </a:cubicBezTo>
                <a:cubicBezTo>
                  <a:pt x="365703" y="1633640"/>
                  <a:pt x="0" y="1267937"/>
                  <a:pt x="0" y="816820"/>
                </a:cubicBezTo>
                <a:cubicBezTo>
                  <a:pt x="0" y="365703"/>
                  <a:pt x="365703" y="0"/>
                  <a:pt x="8168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701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871864" cy="6858000"/>
          </a:xfrm>
          <a:custGeom>
            <a:avLst/>
            <a:gdLst>
              <a:gd name="connsiteX0" fmla="*/ 0 w 4871864"/>
              <a:gd name="connsiteY0" fmla="*/ 0 h 6858000"/>
              <a:gd name="connsiteX1" fmla="*/ 2472325 w 4871864"/>
              <a:gd name="connsiteY1" fmla="*/ 0 h 6858000"/>
              <a:gd name="connsiteX2" fmla="*/ 4871864 w 4871864"/>
              <a:gd name="connsiteY2" fmla="*/ 3429000 h 6858000"/>
              <a:gd name="connsiteX3" fmla="*/ 2472325 w 4871864"/>
              <a:gd name="connsiteY3" fmla="*/ 6858000 h 6858000"/>
              <a:gd name="connsiteX4" fmla="*/ 0 w 487186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1864" h="6858000">
                <a:moveTo>
                  <a:pt x="0" y="0"/>
                </a:moveTo>
                <a:lnTo>
                  <a:pt x="2472325" y="0"/>
                </a:lnTo>
                <a:lnTo>
                  <a:pt x="4871864" y="3429000"/>
                </a:lnTo>
                <a:lnTo>
                  <a:pt x="247232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74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2395992"/>
            <a:ext cx="3862162" cy="2786743"/>
          </a:xfrm>
          <a:custGeom>
            <a:avLst/>
            <a:gdLst>
              <a:gd name="connsiteX0" fmla="*/ 0 w 3862162"/>
              <a:gd name="connsiteY0" fmla="*/ 0 h 2786743"/>
              <a:gd name="connsiteX1" fmla="*/ 3862162 w 3862162"/>
              <a:gd name="connsiteY1" fmla="*/ 0 h 2786743"/>
              <a:gd name="connsiteX2" fmla="*/ 3862162 w 3862162"/>
              <a:gd name="connsiteY2" fmla="*/ 2786743 h 2786743"/>
              <a:gd name="connsiteX3" fmla="*/ 0 w 3862162"/>
              <a:gd name="connsiteY3" fmla="*/ 2786743 h 278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2162" h="2786743">
                <a:moveTo>
                  <a:pt x="0" y="0"/>
                </a:moveTo>
                <a:lnTo>
                  <a:pt x="3862162" y="0"/>
                </a:lnTo>
                <a:lnTo>
                  <a:pt x="3862162" y="2786743"/>
                </a:lnTo>
                <a:lnTo>
                  <a:pt x="0" y="27867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55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8714717" y="4280772"/>
            <a:ext cx="1655572" cy="1655572"/>
          </a:xfrm>
          <a:custGeom>
            <a:avLst/>
            <a:gdLst>
              <a:gd name="connsiteX0" fmla="*/ 827786 w 1655572"/>
              <a:gd name="connsiteY0" fmla="*/ 0 h 1655572"/>
              <a:gd name="connsiteX1" fmla="*/ 1655572 w 1655572"/>
              <a:gd name="connsiteY1" fmla="*/ 827786 h 1655572"/>
              <a:gd name="connsiteX2" fmla="*/ 827786 w 1655572"/>
              <a:gd name="connsiteY2" fmla="*/ 1655572 h 1655572"/>
              <a:gd name="connsiteX3" fmla="*/ 0 w 1655572"/>
              <a:gd name="connsiteY3" fmla="*/ 827786 h 1655572"/>
              <a:gd name="connsiteX4" fmla="*/ 827786 w 1655572"/>
              <a:gd name="connsiteY4" fmla="*/ 0 h 1655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572" h="1655572">
                <a:moveTo>
                  <a:pt x="827786" y="0"/>
                </a:moveTo>
                <a:cubicBezTo>
                  <a:pt x="1284960" y="0"/>
                  <a:pt x="1655572" y="370612"/>
                  <a:pt x="1655572" y="827786"/>
                </a:cubicBezTo>
                <a:cubicBezTo>
                  <a:pt x="1655572" y="1284960"/>
                  <a:pt x="1284960" y="1655572"/>
                  <a:pt x="827786" y="1655572"/>
                </a:cubicBezTo>
                <a:cubicBezTo>
                  <a:pt x="370612" y="1655572"/>
                  <a:pt x="0" y="1284960"/>
                  <a:pt x="0" y="827786"/>
                </a:cubicBezTo>
                <a:cubicBezTo>
                  <a:pt x="0" y="370612"/>
                  <a:pt x="370612" y="0"/>
                  <a:pt x="8277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128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1532185"/>
            <a:ext cx="12192000" cy="2257178"/>
          </a:xfrm>
          <a:custGeom>
            <a:avLst/>
            <a:gdLst>
              <a:gd name="connsiteX0" fmla="*/ 0 w 12192000"/>
              <a:gd name="connsiteY0" fmla="*/ 0 h 2257178"/>
              <a:gd name="connsiteX1" fmla="*/ 12192000 w 12192000"/>
              <a:gd name="connsiteY1" fmla="*/ 0 h 2257178"/>
              <a:gd name="connsiteX2" fmla="*/ 12192000 w 12192000"/>
              <a:gd name="connsiteY2" fmla="*/ 2257178 h 2257178"/>
              <a:gd name="connsiteX3" fmla="*/ 0 w 12192000"/>
              <a:gd name="connsiteY3" fmla="*/ 2257178 h 2257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57178">
                <a:moveTo>
                  <a:pt x="0" y="0"/>
                </a:moveTo>
                <a:lnTo>
                  <a:pt x="12192000" y="0"/>
                </a:lnTo>
                <a:lnTo>
                  <a:pt x="12192000" y="2257178"/>
                </a:lnTo>
                <a:lnTo>
                  <a:pt x="0" y="225717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521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720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71" r:id="rId4"/>
    <p:sldLayoutId id="2147483670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42199" y="1187086"/>
            <a:ext cx="667658" cy="6676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8776" y="1273074"/>
            <a:ext cx="1625600" cy="1625600"/>
          </a:xfrm>
          <a:prstGeom prst="rect">
            <a:avLst/>
          </a:prstGeom>
          <a:solidFill>
            <a:srgbClr val="00B6BF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27095" y="3829714"/>
            <a:ext cx="289213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4000" b="1" dirty="0" smtClean="0">
                <a:solidFill>
                  <a:srgbClr val="228EB0"/>
                </a:solidFill>
                <a:latin typeface="Arial"/>
                <a:ea typeface="微软雅黑"/>
              </a:rPr>
              <a:t>第九章 视图</a:t>
            </a:r>
            <a:endParaRPr lang="zh-CN" altLang="en-US" sz="4000" b="1" dirty="0">
              <a:solidFill>
                <a:srgbClr val="228EB0"/>
              </a:solidFill>
              <a:latin typeface="Arial"/>
              <a:ea typeface="微软雅黑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27095" y="3054694"/>
            <a:ext cx="4932761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prstClr val="black"/>
                </a:solidFill>
                <a:latin typeface="+mn-ea"/>
              </a:rPr>
              <a:t>MySQL</a:t>
            </a:r>
            <a:r>
              <a:rPr lang="zh-CN" altLang="zh-CN" sz="3200" dirty="0">
                <a:solidFill>
                  <a:prstClr val="black"/>
                </a:solidFill>
                <a:latin typeface="+mn-ea"/>
              </a:rPr>
              <a:t>数据库原理与应用</a:t>
            </a:r>
            <a:endParaRPr lang="zh-CN" altLang="en-US" sz="3200" dirty="0">
              <a:solidFill>
                <a:prstClr val="black"/>
              </a:solidFill>
              <a:latin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939067" y="4750431"/>
            <a:ext cx="186249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052028" y="4556787"/>
            <a:ext cx="1190171" cy="119017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030" name="Picture 6" descr="https://gimg2.baidu.com/image_search/src=http%3A%2F%2Foss.aliyuncs.com%2Fphotogallery%2Fphoto%2F1915825285163630%2F16354%2F63c5b093-7bee-4175-b117-b7a005f4c720.png&amp;refer=http%3A%2F%2Foss.aliyuncs.com&amp;app=2002&amp;size=f9999,10000&amp;q=a80&amp;n=0&amp;g=0n&amp;fmt=jpeg?sec=1643855990&amp;t=d3ad24822c4d827c6f223d181ffe0fc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130" y="1591483"/>
            <a:ext cx="3696863" cy="337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8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/>
      <p:bldP spid="13" grpId="0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视图的优点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14" y="1464422"/>
            <a:ext cx="10369571" cy="17049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）重用</a:t>
            </a:r>
            <a:r>
              <a:rPr lang="en-US" altLang="zh-CN" dirty="0"/>
              <a:t>SQL</a:t>
            </a:r>
            <a:r>
              <a:rPr lang="zh-CN" altLang="zh-CN" dirty="0"/>
              <a:t>语句</a:t>
            </a:r>
          </a:p>
          <a:p>
            <a:pPr marL="628650" algn="just">
              <a:lnSpc>
                <a:spcPct val="150000"/>
              </a:lnSpc>
            </a:pPr>
            <a:r>
              <a:rPr lang="zh-CN" altLang="zh-CN" dirty="0"/>
              <a:t>视图提供的是对查询操作的封装，本身不包含数据，所呈现的数据是根据视图定义从基础表中检索出来的，如果基础表的数据新增或删除，视图呈现的也是更新后的数据。视图定义后，编写完所需的查询，可以方便地重用该视图。</a:t>
            </a:r>
            <a:endParaRPr lang="en-US" altLang="zh-CN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4C2181F-D3E4-4858-949B-EF02D6F6AB0D}"/>
              </a:ext>
            </a:extLst>
          </p:cNvPr>
          <p:cNvSpPr/>
          <p:nvPr/>
        </p:nvSpPr>
        <p:spPr>
          <a:xfrm>
            <a:off x="911213" y="3286330"/>
            <a:ext cx="10369571" cy="253595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solidFill>
                  <a:srgbClr val="0069B8"/>
                </a:solidFill>
              </a:rPr>
              <a:t>注意：</a:t>
            </a:r>
            <a:r>
              <a:rPr lang="zh-CN" altLang="en-US" dirty="0"/>
              <a:t>虽然</a:t>
            </a:r>
            <a:r>
              <a:rPr lang="zh-CN" altLang="zh-CN" dirty="0"/>
              <a:t>使用视图可以保障数据安全性，提高查询效率</a:t>
            </a:r>
            <a:r>
              <a:rPr lang="zh-CN" altLang="en-US" dirty="0"/>
              <a:t>。但是：</a:t>
            </a:r>
            <a:endParaRPr lang="en-US" altLang="zh-CN" dirty="0"/>
          </a:p>
          <a:p>
            <a:pPr marL="985838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创建视图需要足够的访问权限</a:t>
            </a:r>
            <a:endParaRPr lang="en-US" altLang="zh-CN" dirty="0"/>
          </a:p>
          <a:p>
            <a:pPr marL="985838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视图可以嵌套，可以使用在其他视图中检索数据的查询来创建其他视图</a:t>
            </a:r>
            <a:endParaRPr lang="en-US" altLang="zh-CN" dirty="0"/>
          </a:p>
          <a:p>
            <a:pPr marL="985838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视图不能索引，也不能有关联的触发器、默认值或规则</a:t>
            </a:r>
            <a:endParaRPr lang="en-US" altLang="zh-CN" dirty="0"/>
          </a:p>
          <a:p>
            <a:pPr marL="985838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视图不包含数据，所以每次使用视图时，都必须执行查询中所需的检索操作。</a:t>
            </a:r>
            <a:endParaRPr lang="en-US" altLang="zh-CN" dirty="0"/>
          </a:p>
          <a:p>
            <a:pPr marL="985838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若</a:t>
            </a:r>
            <a:r>
              <a:rPr lang="zh-CN" altLang="zh-CN" dirty="0"/>
              <a:t>用多个连接和过滤条件创建复杂视图或嵌套视图，可能会发现系统运行性能下降十分严重。</a:t>
            </a:r>
          </a:p>
        </p:txBody>
      </p:sp>
    </p:spTree>
    <p:extLst>
      <p:ext uri="{BB962C8B-B14F-4D97-AF65-F5344CB8AC3E}">
        <p14:creationId xmlns:p14="http://schemas.microsoft.com/office/powerpoint/2010/main" val="199967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3770343" y="2279193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3604" y="3470569"/>
            <a:ext cx="2802477" cy="673196"/>
            <a:chOff x="8358097" y="3196524"/>
            <a:chExt cx="2802477" cy="1128019"/>
          </a:xfrm>
        </p:grpSpPr>
        <p:sp>
          <p:nvSpPr>
            <p:cNvPr id="14" name="文本框 13"/>
            <p:cNvSpPr txBox="1"/>
            <p:nvPr/>
          </p:nvSpPr>
          <p:spPr>
            <a:xfrm>
              <a:off x="8358097" y="3196524"/>
              <a:ext cx="2802475" cy="87671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/>
                <a:t>创建视图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358098" y="4324543"/>
              <a:ext cx="28024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淘宝网Chenying0907出品 163"/>
          <p:cNvCxnSpPr>
            <a:cxnSpLocks/>
            <a:stCxn id="24" idx="4"/>
            <a:endCxn id="27" idx="0"/>
          </p:cNvCxnSpPr>
          <p:nvPr/>
        </p:nvCxnSpPr>
        <p:spPr>
          <a:xfrm>
            <a:off x="6931828" y="2761039"/>
            <a:ext cx="0" cy="714777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</a:ln>
          <a:effectLst/>
        </p:spPr>
      </p:cxnSp>
      <p:sp>
        <p:nvSpPr>
          <p:cNvPr id="20" name="TextBox 42"/>
          <p:cNvSpPr txBox="1"/>
          <p:nvPr/>
        </p:nvSpPr>
        <p:spPr>
          <a:xfrm>
            <a:off x="7256248" y="2525645"/>
            <a:ext cx="2458440" cy="346239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zh-CN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创建基于单表的视图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淘宝网Chenying0907出品 86"/>
          <p:cNvGrpSpPr/>
          <p:nvPr/>
        </p:nvGrpSpPr>
        <p:grpSpPr>
          <a:xfrm>
            <a:off x="6858863" y="2607223"/>
            <a:ext cx="216591" cy="266829"/>
            <a:chOff x="7501951" y="2927402"/>
            <a:chExt cx="2190437" cy="2880512"/>
          </a:xfrm>
          <a:solidFill>
            <a:sysClr val="windowText" lastClr="000000">
              <a:lumMod val="50000"/>
              <a:lumOff val="50000"/>
            </a:sysClr>
          </a:solidFill>
          <a:effectLst/>
        </p:grpSpPr>
        <p:sp>
          <p:nvSpPr>
            <p:cNvPr id="23" name="淘宝网Chenying0907出品 50"/>
            <p:cNvSpPr/>
            <p:nvPr/>
          </p:nvSpPr>
          <p:spPr>
            <a:xfrm rot="18900000">
              <a:off x="7501951" y="2927402"/>
              <a:ext cx="2190437" cy="2880512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softEdge rad="431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淘宝网Chenying0907出品 93"/>
            <p:cNvSpPr/>
            <p:nvPr/>
          </p:nvSpPr>
          <p:spPr>
            <a:xfrm>
              <a:off x="7567586" y="3243360"/>
              <a:ext cx="1344545" cy="1344539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淘宝网Chenying0907出品 95"/>
          <p:cNvGrpSpPr/>
          <p:nvPr/>
        </p:nvGrpSpPr>
        <p:grpSpPr>
          <a:xfrm>
            <a:off x="6858863" y="3446548"/>
            <a:ext cx="216591" cy="266829"/>
            <a:chOff x="7501951" y="2927402"/>
            <a:chExt cx="2190437" cy="2880512"/>
          </a:xfrm>
          <a:solidFill>
            <a:sysClr val="windowText" lastClr="000000">
              <a:lumMod val="50000"/>
              <a:lumOff val="50000"/>
            </a:sysClr>
          </a:solidFill>
          <a:effectLst/>
        </p:grpSpPr>
        <p:sp>
          <p:nvSpPr>
            <p:cNvPr id="26" name="淘宝网Chenying0907出品 50"/>
            <p:cNvSpPr/>
            <p:nvPr/>
          </p:nvSpPr>
          <p:spPr>
            <a:xfrm rot="18900000">
              <a:off x="7501951" y="2927402"/>
              <a:ext cx="2190437" cy="2880512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softEdge rad="431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淘宝网Chenying0907出品 97"/>
            <p:cNvSpPr/>
            <p:nvPr/>
          </p:nvSpPr>
          <p:spPr>
            <a:xfrm>
              <a:off x="7567586" y="3243360"/>
              <a:ext cx="1344545" cy="1344539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淘宝网Chenying0907出品 1"/>
          <p:cNvSpPr/>
          <p:nvPr/>
        </p:nvSpPr>
        <p:spPr>
          <a:xfrm>
            <a:off x="7256248" y="3324968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创建基于多表的视图</a:t>
            </a:r>
            <a:endParaRPr lang="zh-CN" altLang="zh-CN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730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28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28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创建视图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14" y="1243929"/>
            <a:ext cx="10369571" cy="128945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视图可以建立在一张表中，也可以建立在多张表中。创建视图使用</a:t>
            </a:r>
            <a:r>
              <a:rPr lang="en-US" altLang="zh-CN" b="1" dirty="0">
                <a:solidFill>
                  <a:srgbClr val="0069B8"/>
                </a:solidFill>
              </a:rPr>
              <a:t>CREATE VIEW</a:t>
            </a:r>
            <a:r>
              <a:rPr lang="zh-CN" altLang="zh-CN" dirty="0"/>
              <a:t>语句，前提是保证自己已被数据库所有者授予使用该语句的权限，并且有权操作视图所涉及的表或其他视图。创建视图的语法格式如下：</a:t>
            </a:r>
            <a:endParaRPr lang="en-US" altLang="zh-CN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4394F63-66CA-4CFC-93F1-3CFA7BBDE3C1}"/>
              </a:ext>
            </a:extLst>
          </p:cNvPr>
          <p:cNvSpPr/>
          <p:nvPr/>
        </p:nvSpPr>
        <p:spPr>
          <a:xfrm>
            <a:off x="2509096" y="2595303"/>
            <a:ext cx="7173801" cy="10687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600" b="1"/>
              <a:t>CREATE VIEW &lt;</a:t>
            </a:r>
            <a:r>
              <a:rPr lang="zh-CN" altLang="zh-CN" sz="1600" b="1"/>
              <a:t>视图名</a:t>
            </a:r>
            <a:r>
              <a:rPr lang="en-US" altLang="zh-CN" sz="1600" b="1"/>
              <a:t>&gt; [(</a:t>
            </a:r>
            <a:r>
              <a:rPr lang="zh-CN" altLang="zh-CN" sz="1600" b="1"/>
              <a:t>字段名</a:t>
            </a:r>
            <a:r>
              <a:rPr lang="en-US" altLang="zh-CN" sz="1600" b="1"/>
              <a:t>1[,</a:t>
            </a:r>
            <a:r>
              <a:rPr lang="zh-CN" altLang="zh-CN" sz="1600" b="1"/>
              <a:t>字段名</a:t>
            </a:r>
            <a:r>
              <a:rPr lang="en-US" altLang="zh-CN" sz="1600" b="1"/>
              <a:t>2……])]</a:t>
            </a:r>
            <a:endParaRPr lang="zh-CN" altLang="zh-CN" sz="1600" b="1"/>
          </a:p>
          <a:p>
            <a:r>
              <a:rPr lang="en-US" altLang="zh-CN" sz="1600" b="1"/>
              <a:t>AS &lt;SELECT</a:t>
            </a:r>
            <a:r>
              <a:rPr lang="zh-CN" altLang="zh-CN" sz="1600" b="1"/>
              <a:t>语句</a:t>
            </a:r>
            <a:r>
              <a:rPr lang="en-US" altLang="zh-CN" sz="1600" b="1"/>
              <a:t>&gt;</a:t>
            </a:r>
            <a:endParaRPr lang="zh-CN" altLang="zh-CN" sz="1600" b="1"/>
          </a:p>
          <a:p>
            <a:r>
              <a:rPr lang="en-US" altLang="zh-CN" sz="1600" b="1"/>
              <a:t>[WITH CHECK OPTION];</a:t>
            </a:r>
            <a:endParaRPr lang="zh-CN" altLang="zh-CN" sz="1600" b="1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270A553-FA20-4AE0-8085-E248DCCB18E0}"/>
              </a:ext>
            </a:extLst>
          </p:cNvPr>
          <p:cNvSpPr/>
          <p:nvPr/>
        </p:nvSpPr>
        <p:spPr>
          <a:xfrm>
            <a:off x="911210" y="3726000"/>
            <a:ext cx="10369571" cy="253595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&lt;</a:t>
            </a:r>
            <a:r>
              <a:rPr lang="zh-CN" altLang="zh-CN" dirty="0"/>
              <a:t>视图名</a:t>
            </a:r>
            <a:r>
              <a:rPr lang="en-US" altLang="zh-CN" dirty="0"/>
              <a:t>&gt;</a:t>
            </a:r>
            <a:r>
              <a:rPr lang="zh-CN" altLang="zh-CN" dirty="0"/>
              <a:t>：指定创建的视图名称。视图命名必须遵循标识符命名规则，且视图名称在数据库中必须是唯一的，不能与其他表或视图同名；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&lt;SELECT</a:t>
            </a:r>
            <a:r>
              <a:rPr lang="zh-CN" altLang="zh-CN" dirty="0"/>
              <a:t>语句</a:t>
            </a:r>
            <a:r>
              <a:rPr lang="en-US" altLang="zh-CN" dirty="0"/>
              <a:t>&gt;</a:t>
            </a:r>
            <a:r>
              <a:rPr lang="zh-CN" altLang="zh-CN" dirty="0"/>
              <a:t>：指定创建视图的</a:t>
            </a:r>
            <a:r>
              <a:rPr lang="en-US" altLang="zh-CN" dirty="0"/>
              <a:t>SELECT</a:t>
            </a:r>
            <a:r>
              <a:rPr lang="zh-CN" altLang="zh-CN" dirty="0"/>
              <a:t>语句，可用于查询一个或多个基础表或源视图；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[WITH CHECK OPTION]</a:t>
            </a:r>
            <a:r>
              <a:rPr lang="zh-CN" altLang="zh-CN" dirty="0"/>
              <a:t>：可选项，属于强制约束，指出在可更新视图上所进行的修改都要符合</a:t>
            </a:r>
            <a:r>
              <a:rPr lang="en-US" altLang="zh-CN" dirty="0"/>
              <a:t>WHERE</a:t>
            </a:r>
            <a:r>
              <a:rPr lang="zh-CN" altLang="zh-CN" dirty="0"/>
              <a:t>设置的条件，这样可以确保数据修改后，仍可通过视图看到修改的数据，保证数据的安全性。</a:t>
            </a:r>
          </a:p>
        </p:txBody>
      </p:sp>
    </p:spTree>
    <p:extLst>
      <p:ext uri="{BB962C8B-B14F-4D97-AF65-F5344CB8AC3E}">
        <p14:creationId xmlns:p14="http://schemas.microsoft.com/office/powerpoint/2010/main" val="384149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11" grpId="0" animBg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创建视图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14" y="1710850"/>
            <a:ext cx="10369571" cy="38593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0069B8"/>
                </a:solidFill>
              </a:rPr>
              <a:t>注意：</a:t>
            </a:r>
            <a:r>
              <a:rPr lang="zh-CN" altLang="en-US" dirty="0"/>
              <a:t>用于</a:t>
            </a:r>
            <a:r>
              <a:rPr lang="zh-CN" altLang="zh-CN" dirty="0"/>
              <a:t>创建视图中的</a:t>
            </a:r>
            <a:r>
              <a:rPr lang="en-US" altLang="zh-CN" dirty="0"/>
              <a:t>SELECT</a:t>
            </a:r>
            <a:r>
              <a:rPr lang="zh-CN" altLang="zh-CN" dirty="0"/>
              <a:t>语句存在以下限制：</a:t>
            </a:r>
            <a:endParaRPr lang="en-US" altLang="zh-CN" dirty="0"/>
          </a:p>
          <a:p>
            <a:pPr marL="985838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用户除了拥有</a:t>
            </a:r>
            <a:r>
              <a:rPr lang="en-US" altLang="zh-CN" dirty="0"/>
              <a:t>CREATE VIEW</a:t>
            </a:r>
            <a:r>
              <a:rPr lang="zh-CN" altLang="zh-CN" dirty="0"/>
              <a:t>权限外，还要具有操作中涉及的基础表和其他视图的相关权限</a:t>
            </a:r>
          </a:p>
          <a:p>
            <a:pPr marL="985838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SELECT</a:t>
            </a:r>
            <a:r>
              <a:rPr lang="zh-CN" altLang="zh-CN" dirty="0"/>
              <a:t>语句不能引用系统变量或用户变量</a:t>
            </a:r>
          </a:p>
          <a:p>
            <a:pPr marL="985838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SELECT</a:t>
            </a:r>
            <a:r>
              <a:rPr lang="zh-CN" altLang="zh-CN" dirty="0"/>
              <a:t>语句不能包含</a:t>
            </a:r>
            <a:r>
              <a:rPr lang="en-US" altLang="zh-CN" dirty="0"/>
              <a:t>FROM</a:t>
            </a:r>
            <a:r>
              <a:rPr lang="zh-CN" altLang="zh-CN" dirty="0"/>
              <a:t>子句中的子查询</a:t>
            </a:r>
          </a:p>
          <a:p>
            <a:pPr marL="985838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SELECT</a:t>
            </a:r>
            <a:r>
              <a:rPr lang="zh-CN" altLang="zh-CN" dirty="0"/>
              <a:t>语句不能引用预处理语句参数</a:t>
            </a:r>
          </a:p>
          <a:p>
            <a:pPr marL="985838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视图定义中引用的表或视图必须存在</a:t>
            </a:r>
            <a:r>
              <a:rPr lang="zh-CN" altLang="en-US" dirty="0"/>
              <a:t>。</a:t>
            </a:r>
            <a:r>
              <a:rPr lang="zh-CN" altLang="zh-CN" dirty="0"/>
              <a:t>但是，创建完视图后，可以删除定义引用的表或视图；</a:t>
            </a:r>
          </a:p>
          <a:p>
            <a:pPr marL="985838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若引用的不是当前数据库的表或视图，要在表和视图前加上数据库的名称</a:t>
            </a:r>
          </a:p>
          <a:p>
            <a:pPr marL="985838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视图定义中允许使用</a:t>
            </a:r>
            <a:r>
              <a:rPr lang="en-US" altLang="zh-CN" dirty="0"/>
              <a:t>ORDER BY</a:t>
            </a:r>
            <a:r>
              <a:rPr lang="zh-CN" altLang="zh-CN" dirty="0"/>
              <a:t>语句</a:t>
            </a:r>
            <a:r>
              <a:rPr lang="zh-CN" altLang="en-US" dirty="0"/>
              <a:t>。</a:t>
            </a:r>
            <a:r>
              <a:rPr lang="zh-CN" altLang="zh-CN" dirty="0"/>
              <a:t>但是若从特定视图进行选择，而该视图使用了自己的</a:t>
            </a:r>
            <a:r>
              <a:rPr lang="en-US" altLang="zh-CN" dirty="0"/>
              <a:t>ORDER BY</a:t>
            </a:r>
            <a:r>
              <a:rPr lang="zh-CN" altLang="zh-CN" dirty="0"/>
              <a:t>语句，则视图定义中的</a:t>
            </a:r>
            <a:r>
              <a:rPr lang="en-US" altLang="zh-CN" dirty="0"/>
              <a:t>ORDER BY</a:t>
            </a:r>
            <a:r>
              <a:rPr lang="zh-CN" altLang="zh-CN" dirty="0"/>
              <a:t>将被忽略</a:t>
            </a:r>
          </a:p>
        </p:txBody>
      </p:sp>
    </p:spTree>
    <p:extLst>
      <p:ext uri="{BB962C8B-B14F-4D97-AF65-F5344CB8AC3E}">
        <p14:creationId xmlns:p14="http://schemas.microsoft.com/office/powerpoint/2010/main" val="87107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CBCE2F27-1948-4AAF-B7D2-B7B4F23C2784}"/>
              </a:ext>
            </a:extLst>
          </p:cNvPr>
          <p:cNvSpPr/>
          <p:nvPr/>
        </p:nvSpPr>
        <p:spPr>
          <a:xfrm>
            <a:off x="911214" y="1227799"/>
            <a:ext cx="10369571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在</a:t>
            </a:r>
            <a:r>
              <a:rPr lang="en-US" altLang="zh-CN" dirty="0"/>
              <a:t>MySQL</a:t>
            </a:r>
            <a:r>
              <a:rPr lang="zh-CN" altLang="zh-CN" dirty="0"/>
              <a:t>中，可以基于单个数据表来创建视图。视图一旦创建完毕，就可以像一个普通数据表那样，用于执行数据</a:t>
            </a:r>
            <a:r>
              <a:rPr lang="zh-CN" altLang="en-US" dirty="0"/>
              <a:t>查询等</a:t>
            </a:r>
            <a:r>
              <a:rPr lang="zh-CN" altLang="zh-CN" dirty="0"/>
              <a:t>操作。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591224" y="3387011"/>
            <a:ext cx="870025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9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992992" y="468399"/>
            <a:ext cx="374493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创建基于单表的视图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18DAC16-BE97-4CE9-B811-40B2CE004CB7}"/>
              </a:ext>
            </a:extLst>
          </p:cNvPr>
          <p:cNvSpPr txBox="1"/>
          <p:nvPr/>
        </p:nvSpPr>
        <p:spPr>
          <a:xfrm>
            <a:off x="911215" y="2136621"/>
            <a:ext cx="10369570" cy="873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b="1" dirty="0"/>
              <a:t>【实例</a:t>
            </a:r>
            <a:r>
              <a:rPr lang="en-US" altLang="zh-CN" b="1" dirty="0"/>
              <a:t>9-1</a:t>
            </a:r>
            <a:r>
              <a:rPr lang="zh-CN" altLang="zh-CN" b="1" dirty="0"/>
              <a:t>】：</a:t>
            </a:r>
            <a:r>
              <a:rPr lang="zh-CN" altLang="zh-CN" dirty="0"/>
              <a:t>在数据库“</a:t>
            </a:r>
            <a:r>
              <a:rPr lang="en-US" altLang="zh-CN" dirty="0" err="1"/>
              <a:t>EduSys_book</a:t>
            </a:r>
            <a:r>
              <a:rPr lang="zh-CN" altLang="zh-CN" dirty="0"/>
              <a:t>”中，在表“</a:t>
            </a:r>
            <a:r>
              <a:rPr lang="en-US" altLang="zh-CN" dirty="0"/>
              <a:t>Student</a:t>
            </a:r>
            <a:r>
              <a:rPr lang="zh-CN" altLang="zh-CN" dirty="0"/>
              <a:t>”上创建一个名为“</a:t>
            </a:r>
            <a:r>
              <a:rPr lang="en-US" altLang="zh-CN" dirty="0" err="1"/>
              <a:t>View_Student</a:t>
            </a:r>
            <a:r>
              <a:rPr lang="zh-CN" altLang="zh-CN" dirty="0"/>
              <a:t>”的视图，包括学生学号、姓名、性别、出生日期等信息。</a:t>
            </a:r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63B57A3-F5A8-4E5F-8901-09A1E69A0F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045" y="3196745"/>
            <a:ext cx="5761905" cy="100952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28486E6-53DB-48E0-AFFD-6E02666A1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045" y="4528405"/>
            <a:ext cx="5761906" cy="64761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33F43B9-1DA2-4168-9437-067A18ECF3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5045" y="5498160"/>
            <a:ext cx="5761905" cy="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33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591224" y="3387011"/>
            <a:ext cx="870025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9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992992" y="468399"/>
            <a:ext cx="374493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创建基于单表的视图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1CE8E05F-E0C9-4BDF-AC34-AD91D895E8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9285" y="1253665"/>
            <a:ext cx="4588000" cy="169466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CEC4A7A0-01B8-44B0-891C-A9872FC47A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190" y="3079717"/>
            <a:ext cx="8792190" cy="1700571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C644B7CD-12A4-491F-AA83-D8DCA89C0CDB}"/>
              </a:ext>
            </a:extLst>
          </p:cNvPr>
          <p:cNvSpPr/>
          <p:nvPr/>
        </p:nvSpPr>
        <p:spPr>
          <a:xfrm>
            <a:off x="911213" y="4862573"/>
            <a:ext cx="10369571" cy="17049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en-US"/>
              <a:t>对比上述查询</a:t>
            </a:r>
            <a:r>
              <a:rPr lang="zh-CN" altLang="zh-CN"/>
              <a:t>结果可以看出，视图“</a:t>
            </a:r>
            <a:r>
              <a:rPr lang="en-US" altLang="zh-CN"/>
              <a:t>View_Student</a:t>
            </a:r>
            <a:r>
              <a:rPr lang="zh-CN" altLang="zh-CN"/>
              <a:t>”</a:t>
            </a:r>
            <a:r>
              <a:rPr lang="zh-CN" altLang="en-US"/>
              <a:t>仅</a:t>
            </a:r>
            <a:r>
              <a:rPr lang="zh-CN" altLang="zh-CN"/>
              <a:t>包含学生的学号、姓名、性别、出生日期信息，帮助用户将不需要的数据过滤掉。视图作为一个访问接口，不管基表的结构和名称有多复杂，可以有效地简化用户的数据操作。创建好的视图可以像基本表一样执行数据操作，也可以基于一个视图创建另一个视图。</a:t>
            </a:r>
          </a:p>
        </p:txBody>
      </p:sp>
    </p:spTree>
    <p:extLst>
      <p:ext uri="{BB962C8B-B14F-4D97-AF65-F5344CB8AC3E}">
        <p14:creationId xmlns:p14="http://schemas.microsoft.com/office/powerpoint/2010/main" val="187676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CBCE2F27-1948-4AAF-B7D2-B7B4F23C2784}"/>
              </a:ext>
            </a:extLst>
          </p:cNvPr>
          <p:cNvSpPr/>
          <p:nvPr/>
        </p:nvSpPr>
        <p:spPr>
          <a:xfrm>
            <a:off x="911214" y="1379101"/>
            <a:ext cx="10369571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如果创建视图时不明确指定视图的列名，创建的视图列名和定义视图的基本表中的字段名一样。用户也可以通过显式的指定视图字段的名称来创建视图，将相关的列名用我们自定义的列名替换。</a:t>
            </a:r>
            <a:endParaRPr lang="zh-CN" alt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591224" y="3387011"/>
            <a:ext cx="870025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9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992992" y="468399"/>
            <a:ext cx="374493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创建基于单表的视图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18DAC16-BE97-4CE9-B811-40B2CE004CB7}"/>
              </a:ext>
            </a:extLst>
          </p:cNvPr>
          <p:cNvSpPr txBox="1"/>
          <p:nvPr/>
        </p:nvSpPr>
        <p:spPr>
          <a:xfrm>
            <a:off x="911215" y="2301082"/>
            <a:ext cx="10369570" cy="128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b="1"/>
              <a:t>【实例</a:t>
            </a:r>
            <a:r>
              <a:rPr lang="en-US" altLang="zh-CN" b="1"/>
              <a:t>9-2</a:t>
            </a:r>
            <a:r>
              <a:rPr lang="zh-CN" altLang="zh-CN" b="1"/>
              <a:t>】：</a:t>
            </a:r>
            <a:r>
              <a:rPr lang="zh-CN" altLang="zh-CN"/>
              <a:t>在数据库“</a:t>
            </a:r>
            <a:r>
              <a:rPr lang="en-US" altLang="zh-CN"/>
              <a:t>EduSys_book</a:t>
            </a:r>
            <a:r>
              <a:rPr lang="zh-CN" altLang="zh-CN"/>
              <a:t>”中，在表“</a:t>
            </a:r>
            <a:r>
              <a:rPr lang="en-US" altLang="zh-CN"/>
              <a:t>Student</a:t>
            </a:r>
            <a:r>
              <a:rPr lang="zh-CN" altLang="zh-CN"/>
              <a:t>”上创建一个名为“</a:t>
            </a:r>
            <a:r>
              <a:rPr lang="en-US" altLang="zh-CN"/>
              <a:t>View_Student_New</a:t>
            </a:r>
            <a:r>
              <a:rPr lang="zh-CN" altLang="zh-CN"/>
              <a:t>”的视图，包括学生学号、姓名、性别、出生日期等信息，并在创建过程中为视图中的字段重命名。</a:t>
            </a:r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1C18E4D-4F81-40F7-AD06-7A2390F267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6471" y="3996647"/>
            <a:ext cx="5819048" cy="128313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DC712A2-CD7C-41A4-9143-2DBE0E2013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9805" y="5501488"/>
            <a:ext cx="6952381" cy="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46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CBCE2F27-1948-4AAF-B7D2-B7B4F23C2784}"/>
              </a:ext>
            </a:extLst>
          </p:cNvPr>
          <p:cNvSpPr/>
          <p:nvPr/>
        </p:nvSpPr>
        <p:spPr>
          <a:xfrm>
            <a:off x="911214" y="3925233"/>
            <a:ext cx="10369571" cy="17049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/>
              <a:t>通过对比</a:t>
            </a:r>
            <a:r>
              <a:rPr lang="zh-CN" altLang="zh-CN" dirty="0"/>
              <a:t>可以看到，“</a:t>
            </a:r>
            <a:r>
              <a:rPr lang="en-US" altLang="zh-CN" dirty="0" err="1"/>
              <a:t>View_Student</a:t>
            </a:r>
            <a:r>
              <a:rPr lang="zh-CN" altLang="zh-CN" dirty="0"/>
              <a:t>”和“</a:t>
            </a:r>
            <a:r>
              <a:rPr lang="en-US" altLang="zh-CN" dirty="0" err="1"/>
              <a:t>View_Student_New</a:t>
            </a:r>
            <a:r>
              <a:rPr lang="zh-CN" altLang="zh-CN" dirty="0"/>
              <a:t>”两个视图中的字段名称不同，“</a:t>
            </a:r>
            <a:r>
              <a:rPr lang="en-US" altLang="zh-CN" dirty="0" err="1"/>
              <a:t>View_Student_New</a:t>
            </a:r>
            <a:r>
              <a:rPr lang="zh-CN" altLang="zh-CN" dirty="0"/>
              <a:t>”视图显示指定了视图列名，但两个视图由于定义相同所以数据相同。在为视图定义列名时要求视图名后面的列的数量必须匹配</a:t>
            </a:r>
            <a:r>
              <a:rPr lang="en-US" altLang="zh-CN" dirty="0"/>
              <a:t>SELECT</a:t>
            </a:r>
            <a:r>
              <a:rPr lang="zh-CN" altLang="zh-CN" dirty="0"/>
              <a:t>子句中列的数量。使用视图时，用户不需</a:t>
            </a:r>
            <a:endParaRPr lang="en-US" altLang="zh-CN" dirty="0"/>
          </a:p>
          <a:p>
            <a:pPr algn="just">
              <a:lnSpc>
                <a:spcPct val="150000"/>
              </a:lnSpc>
            </a:pPr>
            <a:r>
              <a:rPr lang="zh-CN" altLang="zh-CN" dirty="0"/>
              <a:t>要了解基本表的结构，更接触不到实际表中的数据，从而保证了数据库的安全。</a:t>
            </a:r>
            <a:endParaRPr lang="zh-CN" alt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591224" y="3387011"/>
            <a:ext cx="870025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9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992992" y="468399"/>
            <a:ext cx="374493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>
                <a:solidFill>
                  <a:srgbClr val="228EB0"/>
                </a:solidFill>
                <a:latin typeface="+mn-ea"/>
              </a:rPr>
              <a:t>1 </a:t>
            </a: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创建基于单表的视图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5E83AEB-5FEB-4A70-8BA8-662926F18A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032" y="1794593"/>
            <a:ext cx="4845157" cy="178965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75D00BC-61BC-428C-8310-B6C61A0CF7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3762" y="1794593"/>
            <a:ext cx="5356354" cy="178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874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CBCE2F27-1948-4AAF-B7D2-B7B4F23C2784}"/>
              </a:ext>
            </a:extLst>
          </p:cNvPr>
          <p:cNvSpPr/>
          <p:nvPr/>
        </p:nvSpPr>
        <p:spPr>
          <a:xfrm>
            <a:off x="911214" y="1464621"/>
            <a:ext cx="10369571" cy="45845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在</a:t>
            </a:r>
            <a:r>
              <a:rPr lang="en-US" altLang="zh-CN" dirty="0"/>
              <a:t>MySQL</a:t>
            </a:r>
            <a:r>
              <a:rPr lang="zh-CN" altLang="zh-CN" dirty="0"/>
              <a:t>中，也可以基于两个以上的表来创建视图，同样使用</a:t>
            </a:r>
            <a:r>
              <a:rPr lang="en-US" altLang="zh-CN" b="1" dirty="0">
                <a:solidFill>
                  <a:srgbClr val="0069B8"/>
                </a:solidFill>
              </a:rPr>
              <a:t>CREATE VIEW</a:t>
            </a:r>
            <a:r>
              <a:rPr lang="zh-CN" altLang="zh-CN" dirty="0"/>
              <a:t>语句实现。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591224" y="3387011"/>
            <a:ext cx="870025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9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992992" y="468399"/>
            <a:ext cx="374493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>
                <a:solidFill>
                  <a:srgbClr val="228EB0"/>
                </a:solidFill>
                <a:latin typeface="+mn-ea"/>
              </a:rPr>
              <a:t>2 </a:t>
            </a: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创建基于多表的视图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18DAC16-BE97-4CE9-B811-40B2CE004CB7}"/>
              </a:ext>
            </a:extLst>
          </p:cNvPr>
          <p:cNvSpPr txBox="1"/>
          <p:nvPr/>
        </p:nvSpPr>
        <p:spPr>
          <a:xfrm>
            <a:off x="911215" y="2031366"/>
            <a:ext cx="10369570" cy="873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/>
              <a:t>【实例</a:t>
            </a:r>
            <a:r>
              <a:rPr lang="en-US" altLang="zh-CN" b="1" dirty="0"/>
              <a:t>9-3</a:t>
            </a:r>
            <a:r>
              <a:rPr lang="zh-CN" altLang="zh-CN" b="1" dirty="0"/>
              <a:t>】：</a:t>
            </a:r>
            <a:r>
              <a:rPr lang="zh-CN" altLang="zh-CN" dirty="0"/>
              <a:t>在数据库“</a:t>
            </a:r>
            <a:r>
              <a:rPr lang="en-US" altLang="zh-CN" dirty="0" err="1"/>
              <a:t>EduSys_book</a:t>
            </a:r>
            <a:r>
              <a:rPr lang="zh-CN" altLang="zh-CN" dirty="0"/>
              <a:t>”中，创建一个名为“</a:t>
            </a:r>
            <a:r>
              <a:rPr lang="en-US" altLang="zh-CN" dirty="0" err="1"/>
              <a:t>View_StuClass</a:t>
            </a:r>
            <a:r>
              <a:rPr lang="zh-CN" altLang="zh-CN" dirty="0"/>
              <a:t>”的视图，包括学生学号、姓名、所在班级名称等信息，并在创建过程中为视图中的字段重命名。</a:t>
            </a: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DB11293-57F2-439D-A07A-9FEEE14E90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614" y="3043814"/>
            <a:ext cx="4504762" cy="202857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D710736-3461-4375-AC71-84509E58D0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3614" y="5210876"/>
            <a:ext cx="4504762" cy="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7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CBCE2F27-1948-4AAF-B7D2-B7B4F23C2784}"/>
              </a:ext>
            </a:extLst>
          </p:cNvPr>
          <p:cNvSpPr/>
          <p:nvPr/>
        </p:nvSpPr>
        <p:spPr>
          <a:xfrm>
            <a:off x="5394839" y="2688036"/>
            <a:ext cx="6392770" cy="253595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视图“</a:t>
            </a:r>
            <a:r>
              <a:rPr lang="en-US" altLang="zh-CN" dirty="0" err="1"/>
              <a:t>View_StuClass</a:t>
            </a:r>
            <a:r>
              <a:rPr lang="zh-CN" altLang="zh-CN" dirty="0"/>
              <a:t>”中包含“</a:t>
            </a:r>
            <a:r>
              <a:rPr lang="en-US" altLang="zh-CN" dirty="0" err="1"/>
              <a:t>V_Sno</a:t>
            </a:r>
            <a:r>
              <a:rPr lang="zh-CN" altLang="zh-CN" dirty="0"/>
              <a:t>”“</a:t>
            </a:r>
            <a:r>
              <a:rPr lang="en-US" altLang="zh-CN" dirty="0" err="1"/>
              <a:t>V_Sname</a:t>
            </a:r>
            <a:r>
              <a:rPr lang="zh-CN" altLang="zh-CN" dirty="0"/>
              <a:t>”和“</a:t>
            </a:r>
            <a:r>
              <a:rPr lang="en-US" altLang="zh-CN" dirty="0" err="1"/>
              <a:t>V_Classname</a:t>
            </a:r>
            <a:r>
              <a:rPr lang="zh-CN" altLang="zh-CN" dirty="0"/>
              <a:t>”三个列的信息，“</a:t>
            </a:r>
            <a:r>
              <a:rPr lang="en-US" altLang="zh-CN" dirty="0" err="1"/>
              <a:t>V_Sno</a:t>
            </a:r>
            <a:r>
              <a:rPr lang="zh-CN" altLang="zh-CN" dirty="0"/>
              <a:t>”字段对应表“</a:t>
            </a:r>
            <a:r>
              <a:rPr lang="en-US" altLang="zh-CN" dirty="0"/>
              <a:t>Student</a:t>
            </a:r>
            <a:r>
              <a:rPr lang="zh-CN" altLang="zh-CN" dirty="0"/>
              <a:t>”中的“</a:t>
            </a:r>
            <a:r>
              <a:rPr lang="en-US" altLang="zh-CN" dirty="0" err="1"/>
              <a:t>Sno</a:t>
            </a:r>
            <a:r>
              <a:rPr lang="zh-CN" altLang="zh-CN" dirty="0"/>
              <a:t>”字段、“</a:t>
            </a:r>
            <a:r>
              <a:rPr lang="en-US" altLang="zh-CN" dirty="0" err="1"/>
              <a:t>V_Sname</a:t>
            </a:r>
            <a:r>
              <a:rPr lang="zh-CN" altLang="zh-CN" dirty="0"/>
              <a:t>”字段对应表“</a:t>
            </a:r>
            <a:r>
              <a:rPr lang="en-US" altLang="zh-CN" dirty="0"/>
              <a:t>Student</a:t>
            </a:r>
            <a:r>
              <a:rPr lang="zh-CN" altLang="zh-CN" dirty="0"/>
              <a:t>”中的“</a:t>
            </a:r>
            <a:r>
              <a:rPr lang="en-US" altLang="zh-CN" dirty="0" err="1"/>
              <a:t>Sname</a:t>
            </a:r>
            <a:r>
              <a:rPr lang="zh-CN" altLang="zh-CN" dirty="0"/>
              <a:t>”字段、“</a:t>
            </a:r>
            <a:r>
              <a:rPr lang="en-US" altLang="zh-CN" dirty="0" err="1"/>
              <a:t>V_Classname</a:t>
            </a:r>
            <a:r>
              <a:rPr lang="zh-CN" altLang="zh-CN" dirty="0"/>
              <a:t>”字段对应表“</a:t>
            </a:r>
            <a:r>
              <a:rPr lang="en-US" altLang="zh-CN" dirty="0"/>
              <a:t>Class</a:t>
            </a:r>
            <a:r>
              <a:rPr lang="zh-CN" altLang="zh-CN" dirty="0"/>
              <a:t>”中的“</a:t>
            </a:r>
            <a:r>
              <a:rPr lang="en-US" altLang="zh-CN" dirty="0" err="1"/>
              <a:t>Classname</a:t>
            </a:r>
            <a:r>
              <a:rPr lang="zh-CN" altLang="zh-CN" dirty="0"/>
              <a:t>”字段，通过该视图很好地保护了基本表中的数据。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591224" y="3387011"/>
            <a:ext cx="870025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9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992992" y="468399"/>
            <a:ext cx="374493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>
                <a:solidFill>
                  <a:srgbClr val="228EB0"/>
                </a:solidFill>
                <a:latin typeface="+mn-ea"/>
              </a:rPr>
              <a:t>2 </a:t>
            </a: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创建基于多表的视图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9E91760-1E4D-479E-B7F5-377E3FF865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713" y="1848368"/>
            <a:ext cx="4307422" cy="406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94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96317" y="1233632"/>
            <a:ext cx="7352888" cy="3587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"/>
            </a:pP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理解视图的基本概念和作用；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"/>
            </a:pP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掌握创建视图的方法；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"/>
            </a:pP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掌握查看视图的方法；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"/>
            </a:pP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掌握修改视图的方法；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"/>
            </a:pP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掌握删除视图的方法；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"/>
            </a:pP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掌握利用视图操作基表中数据的方法；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"/>
            </a:pPr>
            <a:r>
              <a:rPr lang="zh-CN" altLang="zh-CN" sz="2200" kern="0" dirty="0">
                <a:latin typeface="+mn-ea"/>
                <a:cs typeface="Times New Roman" panose="02020603050405020304" pitchFamily="18" charset="0"/>
              </a:rPr>
              <a:t>能结合实际需求用视图提高数据库的开发效率和安全性。</a:t>
            </a:r>
          </a:p>
        </p:txBody>
      </p:sp>
      <p:sp>
        <p:nvSpPr>
          <p:cNvPr id="3" name="淘宝网Chenying0907出品 182"/>
          <p:cNvSpPr/>
          <p:nvPr/>
        </p:nvSpPr>
        <p:spPr>
          <a:xfrm>
            <a:off x="1910281" y="3833550"/>
            <a:ext cx="152400" cy="152400"/>
          </a:xfrm>
          <a:prstGeom prst="ellipse">
            <a:avLst/>
          </a:prstGeom>
          <a:solidFill>
            <a:srgbClr val="FFB85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淘宝网Chenying0907出品 185"/>
          <p:cNvSpPr/>
          <p:nvPr/>
        </p:nvSpPr>
        <p:spPr>
          <a:xfrm>
            <a:off x="1035340" y="3401641"/>
            <a:ext cx="344929" cy="341658"/>
          </a:xfrm>
          <a:prstGeom prst="ellipse">
            <a:avLst/>
          </a:prstGeom>
          <a:solidFill>
            <a:srgbClr val="21AB82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淘宝网Chenying0907出品 186"/>
          <p:cNvSpPr/>
          <p:nvPr/>
        </p:nvSpPr>
        <p:spPr>
          <a:xfrm>
            <a:off x="2001592" y="4075330"/>
            <a:ext cx="361092" cy="362744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淘宝网Chenying0907出品 187"/>
          <p:cNvSpPr/>
          <p:nvPr/>
        </p:nvSpPr>
        <p:spPr>
          <a:xfrm>
            <a:off x="1212927" y="3924454"/>
            <a:ext cx="248992" cy="252335"/>
          </a:xfrm>
          <a:prstGeom prst="ellipse">
            <a:avLst/>
          </a:prstGeom>
          <a:solidFill>
            <a:srgbClr val="FFB85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淘宝网Chenying0907出品 188"/>
          <p:cNvSpPr/>
          <p:nvPr/>
        </p:nvSpPr>
        <p:spPr>
          <a:xfrm>
            <a:off x="3468039" y="3438724"/>
            <a:ext cx="388539" cy="394826"/>
          </a:xfrm>
          <a:prstGeom prst="ellipse">
            <a:avLst/>
          </a:prstGeom>
          <a:solidFill>
            <a:srgbClr val="21AB82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淘宝网Chenying0907出品 189"/>
          <p:cNvSpPr/>
          <p:nvPr/>
        </p:nvSpPr>
        <p:spPr>
          <a:xfrm>
            <a:off x="3116521" y="3865217"/>
            <a:ext cx="181799" cy="184531"/>
          </a:xfrm>
          <a:prstGeom prst="ellipse">
            <a:avLst/>
          </a:prstGeom>
          <a:solidFill>
            <a:srgbClr val="C65885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淘宝网Chenying0907出品 190"/>
          <p:cNvSpPr/>
          <p:nvPr/>
        </p:nvSpPr>
        <p:spPr>
          <a:xfrm>
            <a:off x="1499673" y="3733497"/>
            <a:ext cx="133085" cy="132371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淘宝网Chenying0907出品 191"/>
          <p:cNvSpPr/>
          <p:nvPr/>
        </p:nvSpPr>
        <p:spPr>
          <a:xfrm>
            <a:off x="1566216" y="3975412"/>
            <a:ext cx="220690" cy="208796"/>
          </a:xfrm>
          <a:prstGeom prst="ellipse">
            <a:avLst/>
          </a:prstGeom>
          <a:solidFill>
            <a:srgbClr val="663C77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淘宝网Chenying0907出品 192"/>
          <p:cNvSpPr/>
          <p:nvPr/>
        </p:nvSpPr>
        <p:spPr>
          <a:xfrm>
            <a:off x="3375012" y="4018852"/>
            <a:ext cx="312743" cy="319394"/>
          </a:xfrm>
          <a:prstGeom prst="ellipse">
            <a:avLst/>
          </a:prstGeom>
          <a:solidFill>
            <a:srgbClr val="C65885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淘宝网Chenying0907出品 194"/>
          <p:cNvSpPr/>
          <p:nvPr/>
        </p:nvSpPr>
        <p:spPr>
          <a:xfrm>
            <a:off x="2495740" y="3933266"/>
            <a:ext cx="270710" cy="264087"/>
          </a:xfrm>
          <a:prstGeom prst="ellipse">
            <a:avLst/>
          </a:prstGeom>
          <a:solidFill>
            <a:srgbClr val="663C77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淘宝网Chenying0907出品 195"/>
          <p:cNvSpPr/>
          <p:nvPr/>
        </p:nvSpPr>
        <p:spPr>
          <a:xfrm>
            <a:off x="2445312" y="4358277"/>
            <a:ext cx="207201" cy="205064"/>
          </a:xfrm>
          <a:prstGeom prst="ellipse">
            <a:avLst/>
          </a:prstGeom>
          <a:solidFill>
            <a:srgbClr val="FFB850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淘宝网Chenying0907出品 226"/>
          <p:cNvSpPr/>
          <p:nvPr/>
        </p:nvSpPr>
        <p:spPr>
          <a:xfrm>
            <a:off x="1627227" y="4293752"/>
            <a:ext cx="211111" cy="202476"/>
          </a:xfrm>
          <a:prstGeom prst="ellipse">
            <a:avLst/>
          </a:prstGeom>
          <a:solidFill>
            <a:srgbClr val="C65885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淘宝网Chenying0907出品 62"/>
          <p:cNvSpPr/>
          <p:nvPr/>
        </p:nvSpPr>
        <p:spPr>
          <a:xfrm>
            <a:off x="2899506" y="4197302"/>
            <a:ext cx="248992" cy="252335"/>
          </a:xfrm>
          <a:prstGeom prst="ellipse">
            <a:avLst/>
          </a:prstGeom>
          <a:solidFill>
            <a:srgbClr val="01ACBE"/>
          </a:soli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淘宝网Chenying0907出品 177"/>
          <p:cNvGrpSpPr/>
          <p:nvPr/>
        </p:nvGrpSpPr>
        <p:grpSpPr>
          <a:xfrm>
            <a:off x="1461919" y="1878903"/>
            <a:ext cx="1980000" cy="1980000"/>
            <a:chOff x="3881858" y="5509627"/>
            <a:chExt cx="1016511" cy="1016511"/>
          </a:xfrm>
        </p:grpSpPr>
        <p:sp>
          <p:nvSpPr>
            <p:cNvPr id="17" name="淘宝网Chenying0907出品 178"/>
            <p:cNvSpPr/>
            <p:nvPr/>
          </p:nvSpPr>
          <p:spPr>
            <a:xfrm>
              <a:off x="3881858" y="5509627"/>
              <a:ext cx="1016511" cy="1016511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80000"/>
                  </a:sysClr>
                </a:gs>
                <a:gs pos="100000">
                  <a:sysClr val="window" lastClr="FFFFFF">
                    <a:lumMod val="97000"/>
                  </a:sysClr>
                </a:gs>
              </a:gsLst>
              <a:lin ang="2700000" scaled="1"/>
            </a:gradFill>
            <a:ln w="22225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淘宝网Chenying0907出品 179"/>
            <p:cNvSpPr/>
            <p:nvPr/>
          </p:nvSpPr>
          <p:spPr>
            <a:xfrm>
              <a:off x="4021598" y="5649370"/>
              <a:ext cx="739281" cy="739281"/>
            </a:xfrm>
            <a:prstGeom prst="ellipse">
              <a:avLst/>
            </a:prstGeom>
            <a:solidFill>
              <a:srgbClr val="E87071"/>
            </a:solidFill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dist="25400" dir="2700000" algn="tl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淘宝网Chenying0907出品 22"/>
            <p:cNvSpPr txBox="1"/>
            <p:nvPr/>
          </p:nvSpPr>
          <p:spPr>
            <a:xfrm>
              <a:off x="4086014" y="5803591"/>
              <a:ext cx="596725" cy="436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学习成果目标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975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99618E-7 2.84172E-6 L 0.04652 -0.17618 " pathEditMode="relative" rAng="0" ptsTypes="AA">
                                      <p:cBhvr>
                                        <p:cTn id="51" dur="2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6" y="-882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5414E-6 3.29836E-6 L 0.13366 -0.11509 " pathEditMode="relative" rAng="0" ptsTypes="AA">
                                      <p:cBhvr>
                                        <p:cTn id="53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3" y="-577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60371E-7 -3.48658E-7 L 0.02517 -0.24344 " pathEditMode="relative" rAng="0" ptsTypes="AA">
                                      <p:cBhvr>
                                        <p:cTn id="55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-1218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81861E-6 7.2817E-7 L 0.11959 -0.20796 " pathEditMode="relative" rAng="0" ptsTypes="AA">
                                      <p:cBhvr>
                                        <p:cTn id="57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71" y="-1039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1.31054E-6 1.42857E-6 L -0.1347 -0.1228 " pathEditMode="relative" rAng="0" ptsTypes="AA">
                                      <p:cBhvr>
                                        <p:cTn id="59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5" y="-614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7056E-6 -3.56063E-6 L -0.08505 -0.18512 " pathEditMode="relative" rAng="0" ptsTypes="AA">
                                      <p:cBhvr>
                                        <p:cTn id="61" dur="2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3" y="-925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2284E-6 1.11385E-6 L 0.09443 -0.15458 " pathEditMode="relative" rAng="0" ptsTypes="AA">
                                      <p:cBhvr>
                                        <p:cTn id="63" dur="2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1" y="-7745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1.51015E-6 -1.65998E-6 L 0.08124 -0.21351 " pathEditMode="relative" rAng="0" ptsTypes="AA">
                                      <p:cBhvr>
                                        <p:cTn id="65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-1067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4.08957E-6 -1.55816E-6 L -0.12029 -0.22801 " pathEditMode="relative" rAng="0" ptsTypes="AA">
                                      <p:cBhvr>
                                        <p:cTn id="67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3" y="-1141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67645E-6 -4.73928E-6 L -0.02204 -0.2061 " pathEditMode="relative" rAng="0" ptsTypes="AA">
                                      <p:cBhvr>
                                        <p:cTn id="69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1" y="-1030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53428E-6 -2.87874E-6 L -0.01302 -0.28293 " pathEditMode="relative" rAng="0" ptsTypes="AA">
                                      <p:cBhvr>
                                        <p:cTn id="71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-14162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1557E-6 -3.91546E-6 L 0.07637 -0.27028 " pathEditMode="relative" rAng="0" ptsTypes="AA">
                                      <p:cBhvr>
                                        <p:cTn id="73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9" y="-1351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1.8226E-6 6.88059E-7 L -0.06683 -0.2564 " pathEditMode="relative" rAng="0" ptsTypes="AA">
                                      <p:cBhvr>
                                        <p:cTn id="75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0" y="-12836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2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2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651500" y="2278259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31068" y="3403060"/>
            <a:ext cx="2929862" cy="736892"/>
            <a:chOff x="8358098" y="3089795"/>
            <a:chExt cx="2929862" cy="1234748"/>
          </a:xfrm>
        </p:grpSpPr>
        <p:sp>
          <p:nvSpPr>
            <p:cNvPr id="14" name="文本框 13"/>
            <p:cNvSpPr txBox="1"/>
            <p:nvPr/>
          </p:nvSpPr>
          <p:spPr>
            <a:xfrm>
              <a:off x="8358098" y="3089795"/>
              <a:ext cx="2929862" cy="8767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/>
                <a:t>查看视图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358098" y="4324543"/>
              <a:ext cx="28024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956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查看视图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14" y="1367147"/>
            <a:ext cx="10369571" cy="45845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/>
              <a:t>用户定义</a:t>
            </a:r>
            <a:r>
              <a:rPr lang="zh-CN" altLang="zh-CN" dirty="0"/>
              <a:t>视图之后，就可以如同数据表一样，使用</a:t>
            </a:r>
            <a:r>
              <a:rPr lang="en-US" altLang="zh-CN" b="1" dirty="0">
                <a:solidFill>
                  <a:srgbClr val="0069B8"/>
                </a:solidFill>
              </a:rPr>
              <a:t>DESCRIBE</a:t>
            </a:r>
            <a:r>
              <a:rPr lang="zh-CN" altLang="zh-CN" dirty="0"/>
              <a:t>命令查看视图</a:t>
            </a:r>
            <a:r>
              <a:rPr lang="zh-CN" altLang="en-US" dirty="0"/>
              <a:t>。具体语法格式如下：</a:t>
            </a:r>
            <a:endParaRPr lang="en-US" altLang="zh-CN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6498E03-28FD-4BE0-803D-B44B2C0538A8}"/>
              </a:ext>
            </a:extLst>
          </p:cNvPr>
          <p:cNvSpPr/>
          <p:nvPr/>
        </p:nvSpPr>
        <p:spPr>
          <a:xfrm>
            <a:off x="2509097" y="2120058"/>
            <a:ext cx="7173801" cy="497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just">
              <a:lnSpc>
                <a:spcPct val="125000"/>
              </a:lnSpc>
            </a:pPr>
            <a:r>
              <a:rPr lang="en-US" altLang="zh-CN" sz="1600" b="1" kern="0" dirty="0">
                <a:latin typeface="+mn-ea"/>
                <a:cs typeface="Times New Roman" panose="02020603050405020304" pitchFamily="18" charset="0"/>
              </a:rPr>
              <a:t>CONSTRAINT PRIMARY KEY [</a:t>
            </a:r>
            <a:r>
              <a:rPr lang="zh-CN" altLang="zh-CN" sz="1600" b="1" kern="0" dirty="0">
                <a:latin typeface="+mn-ea"/>
                <a:cs typeface="Times New Roman" panose="02020603050405020304" pitchFamily="18" charset="0"/>
              </a:rPr>
              <a:t>索引类型</a:t>
            </a:r>
            <a:r>
              <a:rPr lang="en-US" altLang="zh-CN" sz="1600" b="1" kern="0" dirty="0">
                <a:latin typeface="+mn-ea"/>
                <a:cs typeface="Times New Roman" panose="02020603050405020304" pitchFamily="18" charset="0"/>
              </a:rPr>
              <a:t>] (&lt;</a:t>
            </a:r>
            <a:r>
              <a:rPr lang="zh-CN" altLang="zh-CN" sz="1600" b="1" kern="0" dirty="0">
                <a:latin typeface="+mn-ea"/>
                <a:cs typeface="Times New Roman" panose="02020603050405020304" pitchFamily="18" charset="0"/>
              </a:rPr>
              <a:t>列名</a:t>
            </a:r>
            <a:r>
              <a:rPr lang="en-US" altLang="zh-CN" sz="1600" b="1" kern="0" dirty="0">
                <a:latin typeface="+mn-ea"/>
                <a:cs typeface="Times New Roman" panose="02020603050405020304" pitchFamily="18" charset="0"/>
              </a:rPr>
              <a:t>&gt;,</a:t>
            </a:r>
            <a:r>
              <a:rPr lang="zh-CN" altLang="zh-CN" sz="1600" b="1" kern="0" dirty="0">
                <a:latin typeface="+mn-ea"/>
                <a:cs typeface="Times New Roman" panose="02020603050405020304" pitchFamily="18" charset="0"/>
              </a:rPr>
              <a:t>…</a:t>
            </a:r>
            <a:r>
              <a:rPr lang="en-US" altLang="zh-CN" sz="1600" b="1" kern="0" dirty="0">
                <a:latin typeface="+mn-ea"/>
                <a:cs typeface="Times New Roman" panose="02020603050405020304" pitchFamily="18" charset="0"/>
              </a:rPr>
              <a:t>)</a:t>
            </a:r>
            <a:endParaRPr lang="zh-CN" altLang="zh-CN" sz="1600" b="1" kern="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6763456-1CC7-4108-A3F9-ABD78CE5B06F}"/>
              </a:ext>
            </a:extLst>
          </p:cNvPr>
          <p:cNvSpPr/>
          <p:nvPr/>
        </p:nvSpPr>
        <p:spPr>
          <a:xfrm>
            <a:off x="911214" y="2865203"/>
            <a:ext cx="10369571" cy="45845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【</a:t>
            </a:r>
            <a:r>
              <a:rPr lang="zh-CN" altLang="zh-CN" b="1" dirty="0"/>
              <a:t>实例</a:t>
            </a:r>
            <a:r>
              <a:rPr lang="en-US" altLang="zh-CN" b="1" dirty="0"/>
              <a:t>9-4</a:t>
            </a:r>
            <a:r>
              <a:rPr lang="zh-CN" altLang="zh-CN" dirty="0"/>
              <a:t>】：通过</a:t>
            </a:r>
            <a:r>
              <a:rPr lang="en-US" altLang="zh-CN" dirty="0"/>
              <a:t>DESCRIBE</a:t>
            </a:r>
            <a:r>
              <a:rPr lang="zh-CN" altLang="zh-CN" dirty="0"/>
              <a:t>语句查看视图“</a:t>
            </a:r>
            <a:r>
              <a:rPr lang="en-US" altLang="zh-CN" dirty="0" err="1"/>
              <a:t>View_StuClass</a:t>
            </a:r>
            <a:r>
              <a:rPr lang="zh-CN" altLang="zh-CN" dirty="0"/>
              <a:t>”的定义</a:t>
            </a:r>
            <a:endParaRPr lang="en-US" altLang="zh-CN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519EDBF-63CB-4447-80B6-73B1184C5C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808" y="3668487"/>
            <a:ext cx="5752381" cy="71428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0AA0961D-DCF6-4753-91EC-01D8BBC157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0760" y="4566916"/>
            <a:ext cx="9790476" cy="1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93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11" grpId="0" animBg="1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查看视图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14" y="1367147"/>
            <a:ext cx="10369571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/>
              <a:t>此外，还可以</a:t>
            </a:r>
            <a:r>
              <a:rPr lang="zh-CN" altLang="zh-CN"/>
              <a:t>使用</a:t>
            </a:r>
            <a:r>
              <a:rPr lang="en-US" altLang="zh-CN" b="1">
                <a:solidFill>
                  <a:srgbClr val="0069B8"/>
                </a:solidFill>
              </a:rPr>
              <a:t>SHOW CREATE VIEW</a:t>
            </a:r>
            <a:r>
              <a:rPr lang="zh-CN" altLang="zh-CN"/>
              <a:t>语句可以查看视图的创建信息，语法如下：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6498E03-28FD-4BE0-803D-B44B2C0538A8}"/>
              </a:ext>
            </a:extLst>
          </p:cNvPr>
          <p:cNvSpPr/>
          <p:nvPr/>
        </p:nvSpPr>
        <p:spPr>
          <a:xfrm>
            <a:off x="2509097" y="1912538"/>
            <a:ext cx="7173801" cy="497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600" b="1"/>
              <a:t>SHOW CREATE VIEW</a:t>
            </a:r>
            <a:r>
              <a:rPr lang="zh-CN" altLang="zh-CN" sz="1600" b="1"/>
              <a:t>视图名；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6763456-1CC7-4108-A3F9-ABD78CE5B06F}"/>
              </a:ext>
            </a:extLst>
          </p:cNvPr>
          <p:cNvSpPr/>
          <p:nvPr/>
        </p:nvSpPr>
        <p:spPr>
          <a:xfrm>
            <a:off x="874713" y="2637366"/>
            <a:ext cx="10369571" cy="45845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/>
              <a:t>【</a:t>
            </a:r>
            <a:r>
              <a:rPr lang="zh-CN" altLang="zh-CN" b="1"/>
              <a:t>实例</a:t>
            </a:r>
            <a:r>
              <a:rPr lang="en-US" altLang="zh-CN" b="1"/>
              <a:t>9-5</a:t>
            </a:r>
            <a:r>
              <a:rPr lang="zh-CN" altLang="zh-CN"/>
              <a:t>】：通过</a:t>
            </a:r>
            <a:r>
              <a:rPr lang="en-US" altLang="zh-CN"/>
              <a:t>SHOW CREATE VIEW</a:t>
            </a:r>
            <a:r>
              <a:rPr lang="zh-CN" altLang="zh-CN"/>
              <a:t>语句查看视图“</a:t>
            </a:r>
            <a:r>
              <a:rPr lang="en-US" altLang="zh-CN"/>
              <a:t>View_StuClass</a:t>
            </a:r>
            <a:r>
              <a:rPr lang="zh-CN" altLang="zh-CN"/>
              <a:t>”的创建信息</a:t>
            </a:r>
            <a:endParaRPr lang="en-US" altLang="zh-CN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BD70630-D278-42DA-B09F-0B08E43AC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097" y="3310750"/>
            <a:ext cx="6790476" cy="74285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8324BA3-66EC-468B-A94C-E0F4E33601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213" y="4514001"/>
            <a:ext cx="6977888" cy="141179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57E133D-B042-4D39-9B73-32B40DE368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3673" y="4514001"/>
            <a:ext cx="2517112" cy="1411793"/>
          </a:xfrm>
          <a:prstGeom prst="rect">
            <a:avLst/>
          </a:prstGeom>
        </p:spPr>
      </p:pic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C71B21A4-99AA-4CFE-A968-CD5F74DBC752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7736732" y="5219897"/>
            <a:ext cx="1026941" cy="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582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11" grpId="0" animBg="1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651500" y="2278259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</a:rPr>
                <a:t>05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31068" y="3403060"/>
            <a:ext cx="2929862" cy="736892"/>
            <a:chOff x="8358098" y="3089795"/>
            <a:chExt cx="2929862" cy="1234748"/>
          </a:xfrm>
        </p:grpSpPr>
        <p:sp>
          <p:nvSpPr>
            <p:cNvPr id="14" name="文本框 13"/>
            <p:cNvSpPr txBox="1"/>
            <p:nvPr/>
          </p:nvSpPr>
          <p:spPr>
            <a:xfrm>
              <a:off x="8358098" y="3089795"/>
              <a:ext cx="2929862" cy="8767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/>
                <a:t>修改视图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358098" y="4324543"/>
              <a:ext cx="28024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2353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查看视图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09" y="1532185"/>
            <a:ext cx="10369571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修改视图是指修改数据库中已存在的视图，当基本表的某些字段发生变化时，可以通过修改视图来保持与基本表的一致性。修改视图使用</a:t>
            </a:r>
            <a:r>
              <a:rPr lang="en-US" altLang="zh-CN" b="1" dirty="0">
                <a:solidFill>
                  <a:srgbClr val="0069B8"/>
                </a:solidFill>
              </a:rPr>
              <a:t>ALTER VIEW</a:t>
            </a:r>
            <a:r>
              <a:rPr lang="zh-CN" altLang="zh-CN" dirty="0"/>
              <a:t>语句，</a:t>
            </a:r>
            <a:r>
              <a:rPr lang="zh-CN" altLang="en-US" dirty="0"/>
              <a:t>具体</a:t>
            </a:r>
            <a:r>
              <a:rPr lang="zh-CN" altLang="zh-CN" dirty="0"/>
              <a:t>语法格式如下：</a:t>
            </a:r>
            <a:endParaRPr lang="en-US" altLang="zh-CN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6498E03-28FD-4BE0-803D-B44B2C0538A8}"/>
              </a:ext>
            </a:extLst>
          </p:cNvPr>
          <p:cNvSpPr/>
          <p:nvPr/>
        </p:nvSpPr>
        <p:spPr>
          <a:xfrm>
            <a:off x="2509095" y="2593465"/>
            <a:ext cx="7173801" cy="497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6700" algn="just">
              <a:lnSpc>
                <a:spcPct val="125000"/>
              </a:lnSpc>
            </a:pPr>
            <a:r>
              <a:rPr lang="en-US" altLang="zh-CN" sz="1600" b="1" kern="0">
                <a:latin typeface="+mn-ea"/>
                <a:cs typeface="Times New Roman" panose="02020603050405020304" pitchFamily="18" charset="0"/>
              </a:rPr>
              <a:t>CONSTRAINT PRIMARY KEY [</a:t>
            </a:r>
            <a:r>
              <a:rPr lang="zh-CN" altLang="zh-CN" sz="1600" b="1" kern="0">
                <a:latin typeface="+mn-ea"/>
                <a:cs typeface="Times New Roman" panose="02020603050405020304" pitchFamily="18" charset="0"/>
              </a:rPr>
              <a:t>索引类型</a:t>
            </a:r>
            <a:r>
              <a:rPr lang="en-US" altLang="zh-CN" sz="1600" b="1" kern="0">
                <a:latin typeface="+mn-ea"/>
                <a:cs typeface="Times New Roman" panose="02020603050405020304" pitchFamily="18" charset="0"/>
              </a:rPr>
              <a:t>] (&lt;</a:t>
            </a:r>
            <a:r>
              <a:rPr lang="zh-CN" altLang="zh-CN" sz="1600" b="1" kern="0">
                <a:latin typeface="+mn-ea"/>
                <a:cs typeface="Times New Roman" panose="02020603050405020304" pitchFamily="18" charset="0"/>
              </a:rPr>
              <a:t>列名</a:t>
            </a:r>
            <a:r>
              <a:rPr lang="en-US" altLang="zh-CN" sz="1600" b="1" kern="0">
                <a:latin typeface="+mn-ea"/>
                <a:cs typeface="Times New Roman" panose="02020603050405020304" pitchFamily="18" charset="0"/>
              </a:rPr>
              <a:t>&gt;,</a:t>
            </a:r>
            <a:r>
              <a:rPr lang="zh-CN" altLang="zh-CN" sz="1600" b="1" kern="0">
                <a:latin typeface="+mn-ea"/>
                <a:cs typeface="Times New Roman" panose="02020603050405020304" pitchFamily="18" charset="0"/>
              </a:rPr>
              <a:t>…</a:t>
            </a:r>
            <a:r>
              <a:rPr lang="en-US" altLang="zh-CN" sz="1600" b="1" kern="0">
                <a:latin typeface="+mn-ea"/>
                <a:cs typeface="Times New Roman" panose="02020603050405020304" pitchFamily="18" charset="0"/>
              </a:rPr>
              <a:t>)</a:t>
            </a:r>
            <a:endParaRPr lang="zh-CN" altLang="zh-CN" sz="1600" b="1" kern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9BBD3FD-6821-4515-B5DD-A1415A80CE96}"/>
              </a:ext>
            </a:extLst>
          </p:cNvPr>
          <p:cNvSpPr/>
          <p:nvPr/>
        </p:nvSpPr>
        <p:spPr>
          <a:xfrm>
            <a:off x="911214" y="3337981"/>
            <a:ext cx="10369571" cy="8744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</a:rPr>
              <a:t>&lt;</a:t>
            </a:r>
            <a:r>
              <a:rPr lang="zh-CN" altLang="zh-CN" dirty="0">
                <a:latin typeface="+mn-ea"/>
              </a:rPr>
              <a:t>视图名</a:t>
            </a:r>
            <a:r>
              <a:rPr lang="en-US" altLang="zh-CN" dirty="0">
                <a:latin typeface="+mn-ea"/>
              </a:rPr>
              <a:t>&gt;</a:t>
            </a:r>
            <a:r>
              <a:rPr lang="zh-CN" altLang="zh-CN" dirty="0">
                <a:latin typeface="+mn-ea"/>
              </a:rPr>
              <a:t>：指定要修改的视图名称。该名称在数据库中必须是唯一的，不能与其他表或视图同名。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</a:rPr>
              <a:t>&lt;SELECT</a:t>
            </a:r>
            <a:r>
              <a:rPr lang="zh-CN" altLang="zh-CN" dirty="0">
                <a:latin typeface="+mn-ea"/>
              </a:rPr>
              <a:t>语句</a:t>
            </a:r>
            <a:r>
              <a:rPr lang="en-US" altLang="zh-CN" dirty="0">
                <a:latin typeface="+mn-ea"/>
              </a:rPr>
              <a:t>&gt;</a:t>
            </a:r>
            <a:r>
              <a:rPr lang="zh-CN" altLang="zh-CN" dirty="0">
                <a:latin typeface="+mn-ea"/>
              </a:rPr>
              <a:t>：指定修改的新视图的</a:t>
            </a:r>
            <a:r>
              <a:rPr lang="en-US" altLang="zh-CN" dirty="0">
                <a:latin typeface="+mn-ea"/>
              </a:rPr>
              <a:t>SELECT</a:t>
            </a:r>
            <a:r>
              <a:rPr lang="zh-CN" altLang="zh-CN" dirty="0">
                <a:latin typeface="+mn-ea"/>
              </a:rPr>
              <a:t>语句，可用于查询多个基础表或源视图。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3645015-A811-4173-BCAC-C617EE881CD0}"/>
              </a:ext>
            </a:extLst>
          </p:cNvPr>
          <p:cNvSpPr/>
          <p:nvPr/>
        </p:nvSpPr>
        <p:spPr>
          <a:xfrm>
            <a:off x="911211" y="4459579"/>
            <a:ext cx="10369571" cy="128945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719138" indent="-719138" algn="just">
              <a:lnSpc>
                <a:spcPct val="150000"/>
              </a:lnSpc>
            </a:pPr>
            <a:r>
              <a:rPr lang="zh-CN" altLang="en-US" b="1" dirty="0">
                <a:solidFill>
                  <a:srgbClr val="0069B8"/>
                </a:solidFill>
              </a:rPr>
              <a:t>注意：</a:t>
            </a:r>
            <a:r>
              <a:rPr lang="zh-CN" altLang="zh-CN" dirty="0"/>
              <a:t>使用</a:t>
            </a:r>
            <a:r>
              <a:rPr lang="en-US" altLang="zh-CN" dirty="0"/>
              <a:t>ALTER VIEW</a:t>
            </a:r>
            <a:r>
              <a:rPr lang="zh-CN" altLang="zh-CN" dirty="0"/>
              <a:t>语句需要用户具有针对视图的</a:t>
            </a:r>
            <a:r>
              <a:rPr lang="en-US" altLang="zh-CN" dirty="0"/>
              <a:t>CREATE</a:t>
            </a:r>
            <a:r>
              <a:rPr lang="zh-CN" altLang="zh-CN" dirty="0"/>
              <a:t>和</a:t>
            </a:r>
            <a:r>
              <a:rPr lang="en-US" altLang="zh-CN" dirty="0"/>
              <a:t>DROP</a:t>
            </a:r>
            <a:r>
              <a:rPr lang="zh-CN" altLang="zh-CN" dirty="0"/>
              <a:t>权限，以及由</a:t>
            </a:r>
            <a:r>
              <a:rPr lang="en-US" altLang="zh-CN" dirty="0"/>
              <a:t>SELECT</a:t>
            </a:r>
            <a:r>
              <a:rPr lang="zh-CN" altLang="zh-CN" dirty="0"/>
              <a:t>语句选择列的某些权限。修改视图的定义，除了可以通过</a:t>
            </a:r>
            <a:r>
              <a:rPr lang="en-US" altLang="zh-CN" dirty="0"/>
              <a:t>ALTER VIEW</a:t>
            </a:r>
            <a:r>
              <a:rPr lang="zh-CN" altLang="zh-CN" dirty="0"/>
              <a:t>外，也可以使</a:t>
            </a:r>
            <a:r>
              <a:rPr lang="en-US" altLang="zh-CN" dirty="0"/>
              <a:t>DROP VIEW</a:t>
            </a:r>
            <a:r>
              <a:rPr lang="zh-CN" altLang="zh-CN" dirty="0"/>
              <a:t>语句先删除视图，再使用</a:t>
            </a:r>
            <a:r>
              <a:rPr lang="en-US" altLang="zh-CN" dirty="0"/>
              <a:t>CREATE VIEW</a:t>
            </a:r>
            <a:r>
              <a:rPr lang="zh-CN" altLang="zh-CN" dirty="0"/>
              <a:t>语句来重新创建。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8443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11" grpId="0" animBg="1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查看视图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09" y="1532185"/>
            <a:ext cx="10369571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b="1" dirty="0"/>
              <a:t>【实例</a:t>
            </a:r>
            <a:r>
              <a:rPr lang="en-US" altLang="zh-CN" b="1" dirty="0"/>
              <a:t>9-6</a:t>
            </a:r>
            <a:r>
              <a:rPr lang="zh-CN" altLang="zh-CN" b="1" dirty="0"/>
              <a:t>】：</a:t>
            </a:r>
            <a:r>
              <a:rPr lang="zh-CN" altLang="zh-CN" dirty="0"/>
              <a:t>在数据库“</a:t>
            </a:r>
            <a:r>
              <a:rPr lang="en-US" altLang="zh-CN" dirty="0" err="1"/>
              <a:t>EduSys_book</a:t>
            </a:r>
            <a:r>
              <a:rPr lang="zh-CN" altLang="zh-CN" dirty="0"/>
              <a:t>”中，修改视图“</a:t>
            </a:r>
            <a:r>
              <a:rPr lang="en-US" altLang="zh-CN" dirty="0" err="1"/>
              <a:t>View_Student_New</a:t>
            </a:r>
            <a:r>
              <a:rPr lang="zh-CN" altLang="zh-CN" dirty="0"/>
              <a:t>”的定义，内容包括学生学号、姓名、性别、出生日期、地区等信息。</a:t>
            </a:r>
            <a:r>
              <a:rPr lang="en-US" altLang="zh-CN" dirty="0"/>
              <a:t>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9225129-9D3B-42B4-9BA5-5AFC5C2B07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803" y="2890310"/>
            <a:ext cx="6952382" cy="132381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B44BFCC-CA19-4990-92FB-E630C73405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9803" y="4681477"/>
            <a:ext cx="6952381" cy="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9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查看视图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16059F11-58AC-4067-B6D7-65912D8199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4981" y="2001724"/>
            <a:ext cx="5582021" cy="1865051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FE5A7D81-D5F0-4E5B-A89B-7F74EC7E7A00}"/>
              </a:ext>
            </a:extLst>
          </p:cNvPr>
          <p:cNvSpPr/>
          <p:nvPr/>
        </p:nvSpPr>
        <p:spPr>
          <a:xfrm>
            <a:off x="911209" y="1357090"/>
            <a:ext cx="10369571" cy="4565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en-US"/>
              <a:t>在</a:t>
            </a:r>
            <a:r>
              <a:rPr lang="zh-CN" altLang="zh-CN" b="1"/>
              <a:t>【实例</a:t>
            </a:r>
            <a:r>
              <a:rPr lang="en-US" altLang="zh-CN" b="1"/>
              <a:t>9-2</a:t>
            </a:r>
            <a:r>
              <a:rPr lang="zh-CN" altLang="zh-CN" b="1"/>
              <a:t>】</a:t>
            </a:r>
            <a:r>
              <a:rPr lang="zh-CN" altLang="en-US"/>
              <a:t>中创建的视图内容如下：</a:t>
            </a:r>
            <a:endParaRPr lang="en-US" altLang="zh-CN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A4FBEE5-AF5C-419C-9720-5C749C8D6A9E}"/>
              </a:ext>
            </a:extLst>
          </p:cNvPr>
          <p:cNvSpPr/>
          <p:nvPr/>
        </p:nvSpPr>
        <p:spPr>
          <a:xfrm>
            <a:off x="911209" y="3866775"/>
            <a:ext cx="10369571" cy="4565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en-US"/>
              <a:t>经过</a:t>
            </a:r>
            <a:r>
              <a:rPr lang="zh-CN" altLang="zh-CN" b="1"/>
              <a:t>【实例</a:t>
            </a:r>
            <a:r>
              <a:rPr lang="en-US" altLang="zh-CN" b="1"/>
              <a:t>9-6</a:t>
            </a:r>
            <a:r>
              <a:rPr lang="zh-CN" altLang="zh-CN" b="1"/>
              <a:t>】</a:t>
            </a:r>
            <a:r>
              <a:rPr lang="zh-CN" altLang="en-US"/>
              <a:t>修改后的视图内容变为：</a:t>
            </a:r>
            <a:endParaRPr lang="en-US" altLang="zh-CN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0B4295A-169F-4CA6-8B38-11B8571A17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5441" y="4470312"/>
            <a:ext cx="7221100" cy="1981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97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651500" y="2278259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</a:rPr>
                <a:t>06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31068" y="3403060"/>
            <a:ext cx="2929862" cy="736892"/>
            <a:chOff x="8358098" y="3089795"/>
            <a:chExt cx="2929862" cy="1234748"/>
          </a:xfrm>
        </p:grpSpPr>
        <p:sp>
          <p:nvSpPr>
            <p:cNvPr id="14" name="文本框 13"/>
            <p:cNvSpPr txBox="1"/>
            <p:nvPr/>
          </p:nvSpPr>
          <p:spPr>
            <a:xfrm>
              <a:off x="8358098" y="3089795"/>
              <a:ext cx="2929862" cy="8767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/>
                <a:t>删除视图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358098" y="4324543"/>
              <a:ext cx="28024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815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删除视图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09" y="1454365"/>
            <a:ext cx="10369571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删除视图是指删除</a:t>
            </a:r>
            <a:r>
              <a:rPr lang="en-US" altLang="zh-CN" dirty="0"/>
              <a:t>MySQL</a:t>
            </a:r>
            <a:r>
              <a:rPr lang="zh-CN" altLang="zh-CN" dirty="0"/>
              <a:t>数据库中已存在的视图。删除视图时，只删除视图的定义，不会删除数据，也就是不会影响基本数据表。删除视图用</a:t>
            </a:r>
            <a:r>
              <a:rPr lang="en-US" altLang="zh-CN" b="1" dirty="0">
                <a:solidFill>
                  <a:srgbClr val="0069B8"/>
                </a:solidFill>
              </a:rPr>
              <a:t>DROP VIEW</a:t>
            </a:r>
            <a:r>
              <a:rPr lang="zh-CN" altLang="zh-CN" dirty="0"/>
              <a:t>语句，语法格式如下：</a:t>
            </a:r>
            <a:endParaRPr lang="en-US" altLang="zh-CN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6498E03-28FD-4BE0-803D-B44B2C0538A8}"/>
              </a:ext>
            </a:extLst>
          </p:cNvPr>
          <p:cNvSpPr/>
          <p:nvPr/>
        </p:nvSpPr>
        <p:spPr>
          <a:xfrm>
            <a:off x="2509093" y="2775800"/>
            <a:ext cx="7173801" cy="497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600" b="1"/>
              <a:t>DROP VIEW [IF EXISTS] &lt;</a:t>
            </a:r>
            <a:r>
              <a:rPr lang="zh-CN" altLang="zh-CN" sz="1600" b="1"/>
              <a:t>视图名</a:t>
            </a:r>
            <a:r>
              <a:rPr lang="en-US" altLang="zh-CN" sz="1600" b="1"/>
              <a:t>1&gt; [ , &lt;</a:t>
            </a:r>
            <a:r>
              <a:rPr lang="zh-CN" altLang="zh-CN" sz="1600" b="1"/>
              <a:t>视图名</a:t>
            </a:r>
            <a:r>
              <a:rPr lang="en-US" altLang="zh-CN" sz="1600" b="1"/>
              <a:t>2&gt; </a:t>
            </a:r>
            <a:r>
              <a:rPr lang="zh-CN" altLang="zh-CN" sz="1600" b="1"/>
              <a:t>…</a:t>
            </a:r>
            <a:r>
              <a:rPr lang="en-US" altLang="zh-CN" sz="1600" b="1"/>
              <a:t>]</a:t>
            </a:r>
            <a:endParaRPr lang="zh-CN" altLang="zh-CN" sz="1600" b="1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9BBD3FD-6821-4515-B5DD-A1415A80CE96}"/>
              </a:ext>
            </a:extLst>
          </p:cNvPr>
          <p:cNvSpPr/>
          <p:nvPr/>
        </p:nvSpPr>
        <p:spPr>
          <a:xfrm>
            <a:off x="911214" y="3720603"/>
            <a:ext cx="10369571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&lt;</a:t>
            </a:r>
            <a:r>
              <a:rPr lang="zh-CN" altLang="zh-CN" dirty="0"/>
              <a:t>视图名</a:t>
            </a:r>
            <a:r>
              <a:rPr lang="en-US" altLang="zh-CN" dirty="0"/>
              <a:t>&gt;</a:t>
            </a:r>
            <a:r>
              <a:rPr lang="zh-CN" altLang="zh-CN" dirty="0"/>
              <a:t>：指定要删除的视图名称；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[IF EXISTS]</a:t>
            </a:r>
            <a:r>
              <a:rPr lang="zh-CN" altLang="zh-CN" dirty="0"/>
              <a:t>：可选项，避免删除不存在的视图时抛出异常错误。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3645015-A811-4173-BCAC-C617EE881CD0}"/>
              </a:ext>
            </a:extLst>
          </p:cNvPr>
          <p:cNvSpPr/>
          <p:nvPr/>
        </p:nvSpPr>
        <p:spPr>
          <a:xfrm>
            <a:off x="911209" y="5042038"/>
            <a:ext cx="10369571" cy="45890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719138" indent="-719138" algn="just">
              <a:lnSpc>
                <a:spcPct val="150000"/>
              </a:lnSpc>
            </a:pPr>
            <a:r>
              <a:rPr lang="zh-CN" altLang="en-US" b="1">
                <a:solidFill>
                  <a:srgbClr val="0069B8"/>
                </a:solidFill>
              </a:rPr>
              <a:t>注意：</a:t>
            </a:r>
            <a:r>
              <a:rPr lang="en-US" altLang="zh-CN"/>
              <a:t>DROP VIEW</a:t>
            </a:r>
            <a:r>
              <a:rPr lang="zh-CN" altLang="zh-CN"/>
              <a:t>语句可以一次删除多个视图，但必须在每个视图上有</a:t>
            </a:r>
            <a:r>
              <a:rPr lang="en-US" altLang="zh-CN"/>
              <a:t>DROP</a:t>
            </a:r>
            <a:r>
              <a:rPr lang="zh-CN" altLang="zh-CN"/>
              <a:t>权限。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550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11" grpId="0" animBg="1"/>
      <p:bldP spid="20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删除视图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09" y="1512730"/>
            <a:ext cx="10369571" cy="45845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b="1" dirty="0"/>
              <a:t>【实例</a:t>
            </a:r>
            <a:r>
              <a:rPr lang="en-US" altLang="zh-CN" b="1" dirty="0"/>
              <a:t>9-7</a:t>
            </a:r>
            <a:r>
              <a:rPr lang="zh-CN" altLang="zh-CN" b="1" dirty="0"/>
              <a:t>】：</a:t>
            </a:r>
            <a:r>
              <a:rPr lang="zh-CN" altLang="zh-CN" dirty="0"/>
              <a:t>在数据库“</a:t>
            </a:r>
            <a:r>
              <a:rPr lang="en-US" altLang="zh-CN" dirty="0" err="1"/>
              <a:t>EduSys_book</a:t>
            </a:r>
            <a:r>
              <a:rPr lang="zh-CN" altLang="zh-CN" dirty="0"/>
              <a:t>”中，删除名为“</a:t>
            </a:r>
            <a:r>
              <a:rPr lang="en-US" altLang="zh-CN" dirty="0" err="1"/>
              <a:t>View_Student_New</a:t>
            </a:r>
            <a:r>
              <a:rPr lang="zh-CN" altLang="zh-CN" dirty="0"/>
              <a:t>”的视图。</a:t>
            </a:r>
            <a:endParaRPr lang="en-US" altLang="zh-CN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EA57A33-5450-4E94-AA7C-C4C081C2F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3612" y="2479567"/>
            <a:ext cx="4704762" cy="66666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E28772E-A67C-4219-929F-3BC94C27CF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6469" y="3429000"/>
            <a:ext cx="6419048" cy="66666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723386B-DEBF-4A6B-B499-E686ACF6A1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1231" y="4378433"/>
            <a:ext cx="8009524" cy="657143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CA43AD1A-2347-4D88-9C14-CCB57DFB14C0}"/>
              </a:ext>
            </a:extLst>
          </p:cNvPr>
          <p:cNvSpPr/>
          <p:nvPr/>
        </p:nvSpPr>
        <p:spPr>
          <a:xfrm>
            <a:off x="1055688" y="5420006"/>
            <a:ext cx="10369571" cy="45845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en-US"/>
              <a:t>此时</a:t>
            </a:r>
            <a:r>
              <a:rPr lang="zh-CN" altLang="zh-CN"/>
              <a:t>可以看到，</a:t>
            </a:r>
            <a:r>
              <a:rPr lang="zh-CN" altLang="en-US"/>
              <a:t>名为</a:t>
            </a:r>
            <a:r>
              <a:rPr lang="zh-CN" altLang="zh-CN"/>
              <a:t>“</a:t>
            </a:r>
            <a:r>
              <a:rPr lang="en-US" altLang="zh-CN"/>
              <a:t>View_Student_New</a:t>
            </a:r>
            <a:r>
              <a:rPr lang="zh-CN" altLang="zh-CN"/>
              <a:t>”</a:t>
            </a:r>
            <a:r>
              <a:rPr lang="zh-CN" altLang="en-US"/>
              <a:t>的</a:t>
            </a:r>
            <a:r>
              <a:rPr lang="zh-CN" altLang="zh-CN"/>
              <a:t>视图已不存在，</a:t>
            </a:r>
            <a:r>
              <a:rPr lang="zh-CN" altLang="en-US"/>
              <a:t>说明</a:t>
            </a:r>
            <a:r>
              <a:rPr lang="zh-CN" altLang="zh-CN"/>
              <a:t>删除成功。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247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927488" y="1371598"/>
            <a:ext cx="10871624" cy="4102647"/>
            <a:chOff x="3927488" y="1371598"/>
            <a:chExt cx="10871624" cy="4102647"/>
          </a:xfrm>
        </p:grpSpPr>
        <p:sp>
          <p:nvSpPr>
            <p:cNvPr id="30" name="矩形 29"/>
            <p:cNvSpPr/>
            <p:nvPr/>
          </p:nvSpPr>
          <p:spPr>
            <a:xfrm rot="1800000">
              <a:off x="3927488" y="3741413"/>
              <a:ext cx="10871624" cy="1732832"/>
            </a:xfrm>
            <a:custGeom>
              <a:avLst/>
              <a:gdLst>
                <a:gd name="connsiteX0" fmla="*/ 0 w 13677900"/>
                <a:gd name="connsiteY0" fmla="*/ 0 h 1718137"/>
                <a:gd name="connsiteX1" fmla="*/ 13677900 w 13677900"/>
                <a:gd name="connsiteY1" fmla="*/ 0 h 1718137"/>
                <a:gd name="connsiteX2" fmla="*/ 13677900 w 13677900"/>
                <a:gd name="connsiteY2" fmla="*/ 1718137 h 1718137"/>
                <a:gd name="connsiteX3" fmla="*/ 0 w 13677900"/>
                <a:gd name="connsiteY3" fmla="*/ 1718137 h 1718137"/>
                <a:gd name="connsiteX4" fmla="*/ 0 w 13677900"/>
                <a:gd name="connsiteY4" fmla="*/ 0 h 1718137"/>
                <a:gd name="connsiteX0" fmla="*/ 0 w 13677900"/>
                <a:gd name="connsiteY0" fmla="*/ 14695 h 1732832"/>
                <a:gd name="connsiteX1" fmla="*/ 3232208 w 13677900"/>
                <a:gd name="connsiteY1" fmla="*/ 0 h 1732832"/>
                <a:gd name="connsiteX2" fmla="*/ 13677900 w 13677900"/>
                <a:gd name="connsiteY2" fmla="*/ 14695 h 1732832"/>
                <a:gd name="connsiteX3" fmla="*/ 13677900 w 13677900"/>
                <a:gd name="connsiteY3" fmla="*/ 1732832 h 1732832"/>
                <a:gd name="connsiteX4" fmla="*/ 0 w 13677900"/>
                <a:gd name="connsiteY4" fmla="*/ 1732832 h 1732832"/>
                <a:gd name="connsiteX5" fmla="*/ 0 w 13677900"/>
                <a:gd name="connsiteY5" fmla="*/ 14695 h 1732832"/>
                <a:gd name="connsiteX0" fmla="*/ 0 w 13677900"/>
                <a:gd name="connsiteY0" fmla="*/ 14695 h 1732832"/>
                <a:gd name="connsiteX1" fmla="*/ 3232208 w 13677900"/>
                <a:gd name="connsiteY1" fmla="*/ 0 h 1732832"/>
                <a:gd name="connsiteX2" fmla="*/ 13677900 w 13677900"/>
                <a:gd name="connsiteY2" fmla="*/ 14695 h 1732832"/>
                <a:gd name="connsiteX3" fmla="*/ 13677900 w 13677900"/>
                <a:gd name="connsiteY3" fmla="*/ 1732832 h 1732832"/>
                <a:gd name="connsiteX4" fmla="*/ 2806276 w 13677900"/>
                <a:gd name="connsiteY4" fmla="*/ 1719713 h 1732832"/>
                <a:gd name="connsiteX5" fmla="*/ 0 w 13677900"/>
                <a:gd name="connsiteY5" fmla="*/ 1732832 h 1732832"/>
                <a:gd name="connsiteX6" fmla="*/ 0 w 13677900"/>
                <a:gd name="connsiteY6" fmla="*/ 14695 h 1732832"/>
                <a:gd name="connsiteX0" fmla="*/ 0 w 13677900"/>
                <a:gd name="connsiteY0" fmla="*/ 14695 h 1732832"/>
                <a:gd name="connsiteX1" fmla="*/ 3232208 w 13677900"/>
                <a:gd name="connsiteY1" fmla="*/ 0 h 1732832"/>
                <a:gd name="connsiteX2" fmla="*/ 13677900 w 13677900"/>
                <a:gd name="connsiteY2" fmla="*/ 14695 h 1732832"/>
                <a:gd name="connsiteX3" fmla="*/ 13677900 w 13677900"/>
                <a:gd name="connsiteY3" fmla="*/ 1732832 h 1732832"/>
                <a:gd name="connsiteX4" fmla="*/ 2806276 w 13677900"/>
                <a:gd name="connsiteY4" fmla="*/ 1719713 h 1732832"/>
                <a:gd name="connsiteX5" fmla="*/ 0 w 13677900"/>
                <a:gd name="connsiteY5" fmla="*/ 14695 h 1732832"/>
                <a:gd name="connsiteX0" fmla="*/ 0 w 10871624"/>
                <a:gd name="connsiteY0" fmla="*/ 1719713 h 1732832"/>
                <a:gd name="connsiteX1" fmla="*/ 425932 w 10871624"/>
                <a:gd name="connsiteY1" fmla="*/ 0 h 1732832"/>
                <a:gd name="connsiteX2" fmla="*/ 10871624 w 10871624"/>
                <a:gd name="connsiteY2" fmla="*/ 14695 h 1732832"/>
                <a:gd name="connsiteX3" fmla="*/ 10871624 w 10871624"/>
                <a:gd name="connsiteY3" fmla="*/ 1732832 h 1732832"/>
                <a:gd name="connsiteX4" fmla="*/ 0 w 10871624"/>
                <a:gd name="connsiteY4" fmla="*/ 1719713 h 17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1624" h="1732832">
                  <a:moveTo>
                    <a:pt x="0" y="1719713"/>
                  </a:moveTo>
                  <a:lnTo>
                    <a:pt x="425932" y="0"/>
                  </a:lnTo>
                  <a:lnTo>
                    <a:pt x="10871624" y="14695"/>
                  </a:lnTo>
                  <a:lnTo>
                    <a:pt x="10871624" y="1732832"/>
                  </a:lnTo>
                  <a:lnTo>
                    <a:pt x="0" y="171971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4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209141" y="1371598"/>
              <a:ext cx="1262744" cy="12627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407882" y="3918852"/>
            <a:ext cx="1712690" cy="171269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1915883" y="2002970"/>
            <a:ext cx="10341635" cy="5677493"/>
            <a:chOff x="1915883" y="2002970"/>
            <a:chExt cx="10341635" cy="5677493"/>
          </a:xfrm>
        </p:grpSpPr>
        <p:sp>
          <p:nvSpPr>
            <p:cNvPr id="31" name="矩形 30"/>
            <p:cNvSpPr/>
            <p:nvPr/>
          </p:nvSpPr>
          <p:spPr>
            <a:xfrm rot="1800000">
              <a:off x="2235718" y="3704028"/>
              <a:ext cx="10021800" cy="3976435"/>
            </a:xfrm>
            <a:custGeom>
              <a:avLst/>
              <a:gdLst>
                <a:gd name="connsiteX0" fmla="*/ 0 w 13677900"/>
                <a:gd name="connsiteY0" fmla="*/ 0 h 3972377"/>
                <a:gd name="connsiteX1" fmla="*/ 13677900 w 13677900"/>
                <a:gd name="connsiteY1" fmla="*/ 0 h 3972377"/>
                <a:gd name="connsiteX2" fmla="*/ 13677900 w 13677900"/>
                <a:gd name="connsiteY2" fmla="*/ 3972377 h 3972377"/>
                <a:gd name="connsiteX3" fmla="*/ 0 w 13677900"/>
                <a:gd name="connsiteY3" fmla="*/ 3972377 h 3972377"/>
                <a:gd name="connsiteX4" fmla="*/ 0 w 13677900"/>
                <a:gd name="connsiteY4" fmla="*/ 0 h 3972377"/>
                <a:gd name="connsiteX0" fmla="*/ 0 w 13677900"/>
                <a:gd name="connsiteY0" fmla="*/ 0 h 3972377"/>
                <a:gd name="connsiteX1" fmla="*/ 13677900 w 13677900"/>
                <a:gd name="connsiteY1" fmla="*/ 0 h 3972377"/>
                <a:gd name="connsiteX2" fmla="*/ 13677900 w 13677900"/>
                <a:gd name="connsiteY2" fmla="*/ 3972377 h 3972377"/>
                <a:gd name="connsiteX3" fmla="*/ 3656100 w 13677900"/>
                <a:gd name="connsiteY3" fmla="*/ 3965562 h 3972377"/>
                <a:gd name="connsiteX4" fmla="*/ 0 w 13677900"/>
                <a:gd name="connsiteY4" fmla="*/ 3972377 h 3972377"/>
                <a:gd name="connsiteX5" fmla="*/ 0 w 13677900"/>
                <a:gd name="connsiteY5" fmla="*/ 0 h 3972377"/>
                <a:gd name="connsiteX0" fmla="*/ 0 w 13677900"/>
                <a:gd name="connsiteY0" fmla="*/ 4058 h 3976435"/>
                <a:gd name="connsiteX1" fmla="*/ 4733999 w 13677900"/>
                <a:gd name="connsiteY1" fmla="*/ 0 h 3976435"/>
                <a:gd name="connsiteX2" fmla="*/ 13677900 w 13677900"/>
                <a:gd name="connsiteY2" fmla="*/ 4058 h 3976435"/>
                <a:gd name="connsiteX3" fmla="*/ 13677900 w 13677900"/>
                <a:gd name="connsiteY3" fmla="*/ 3976435 h 3976435"/>
                <a:gd name="connsiteX4" fmla="*/ 3656100 w 13677900"/>
                <a:gd name="connsiteY4" fmla="*/ 3969620 h 3976435"/>
                <a:gd name="connsiteX5" fmla="*/ 0 w 13677900"/>
                <a:gd name="connsiteY5" fmla="*/ 3976435 h 3976435"/>
                <a:gd name="connsiteX6" fmla="*/ 0 w 13677900"/>
                <a:gd name="connsiteY6" fmla="*/ 4058 h 3976435"/>
                <a:gd name="connsiteX0" fmla="*/ 0 w 13677900"/>
                <a:gd name="connsiteY0" fmla="*/ 3976435 h 3976435"/>
                <a:gd name="connsiteX1" fmla="*/ 4733999 w 13677900"/>
                <a:gd name="connsiteY1" fmla="*/ 0 h 3976435"/>
                <a:gd name="connsiteX2" fmla="*/ 13677900 w 13677900"/>
                <a:gd name="connsiteY2" fmla="*/ 4058 h 3976435"/>
                <a:gd name="connsiteX3" fmla="*/ 13677900 w 13677900"/>
                <a:gd name="connsiteY3" fmla="*/ 3976435 h 3976435"/>
                <a:gd name="connsiteX4" fmla="*/ 3656100 w 13677900"/>
                <a:gd name="connsiteY4" fmla="*/ 3969620 h 3976435"/>
                <a:gd name="connsiteX5" fmla="*/ 0 w 13677900"/>
                <a:gd name="connsiteY5" fmla="*/ 3976435 h 3976435"/>
                <a:gd name="connsiteX0" fmla="*/ 0 w 10021800"/>
                <a:gd name="connsiteY0" fmla="*/ 3969620 h 3976435"/>
                <a:gd name="connsiteX1" fmla="*/ 1077899 w 10021800"/>
                <a:gd name="connsiteY1" fmla="*/ 0 h 3976435"/>
                <a:gd name="connsiteX2" fmla="*/ 10021800 w 10021800"/>
                <a:gd name="connsiteY2" fmla="*/ 4058 h 3976435"/>
                <a:gd name="connsiteX3" fmla="*/ 10021800 w 10021800"/>
                <a:gd name="connsiteY3" fmla="*/ 3976435 h 3976435"/>
                <a:gd name="connsiteX4" fmla="*/ 0 w 10021800"/>
                <a:gd name="connsiteY4" fmla="*/ 3969620 h 39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21800" h="3976435">
                  <a:moveTo>
                    <a:pt x="0" y="3969620"/>
                  </a:moveTo>
                  <a:lnTo>
                    <a:pt x="1077899" y="0"/>
                  </a:lnTo>
                  <a:lnTo>
                    <a:pt x="10021800" y="4058"/>
                  </a:lnTo>
                  <a:lnTo>
                    <a:pt x="10021800" y="3976435"/>
                  </a:lnTo>
                  <a:lnTo>
                    <a:pt x="0" y="396962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6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915883" y="2002970"/>
              <a:ext cx="2917374" cy="291737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316584" y="2988443"/>
            <a:ext cx="2031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学习内容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2892685" y="3989934"/>
            <a:ext cx="914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4874548" y="4963884"/>
            <a:ext cx="7235046" cy="2520778"/>
            <a:chOff x="4874548" y="4963884"/>
            <a:chExt cx="7235046" cy="2520778"/>
          </a:xfrm>
        </p:grpSpPr>
        <p:sp>
          <p:nvSpPr>
            <p:cNvPr id="32" name="矩形 31"/>
            <p:cNvSpPr/>
            <p:nvPr/>
          </p:nvSpPr>
          <p:spPr>
            <a:xfrm rot="1800000">
              <a:off x="4874548" y="6602282"/>
              <a:ext cx="7235046" cy="882380"/>
            </a:xfrm>
            <a:custGeom>
              <a:avLst/>
              <a:gdLst>
                <a:gd name="connsiteX0" fmla="*/ 0 w 13677900"/>
                <a:gd name="connsiteY0" fmla="*/ 0 h 882180"/>
                <a:gd name="connsiteX1" fmla="*/ 13677900 w 13677900"/>
                <a:gd name="connsiteY1" fmla="*/ 0 h 882180"/>
                <a:gd name="connsiteX2" fmla="*/ 13677900 w 13677900"/>
                <a:gd name="connsiteY2" fmla="*/ 882180 h 882180"/>
                <a:gd name="connsiteX3" fmla="*/ 0 w 13677900"/>
                <a:gd name="connsiteY3" fmla="*/ 882180 h 882180"/>
                <a:gd name="connsiteX4" fmla="*/ 0 w 13677900"/>
                <a:gd name="connsiteY4" fmla="*/ 0 h 882180"/>
                <a:gd name="connsiteX0" fmla="*/ 0 w 13677900"/>
                <a:gd name="connsiteY0" fmla="*/ 0 h 882180"/>
                <a:gd name="connsiteX1" fmla="*/ 13677900 w 13677900"/>
                <a:gd name="connsiteY1" fmla="*/ 0 h 882180"/>
                <a:gd name="connsiteX2" fmla="*/ 13677900 w 13677900"/>
                <a:gd name="connsiteY2" fmla="*/ 882180 h 882180"/>
                <a:gd name="connsiteX3" fmla="*/ 6442854 w 13677900"/>
                <a:gd name="connsiteY3" fmla="*/ 872397 h 882180"/>
                <a:gd name="connsiteX4" fmla="*/ 0 w 13677900"/>
                <a:gd name="connsiteY4" fmla="*/ 882180 h 882180"/>
                <a:gd name="connsiteX5" fmla="*/ 0 w 13677900"/>
                <a:gd name="connsiteY5" fmla="*/ 0 h 882180"/>
                <a:gd name="connsiteX0" fmla="*/ 0 w 13677900"/>
                <a:gd name="connsiteY0" fmla="*/ 200 h 882380"/>
                <a:gd name="connsiteX1" fmla="*/ 6704557 w 13677900"/>
                <a:gd name="connsiteY1" fmla="*/ 0 h 882380"/>
                <a:gd name="connsiteX2" fmla="*/ 13677900 w 13677900"/>
                <a:gd name="connsiteY2" fmla="*/ 200 h 882380"/>
                <a:gd name="connsiteX3" fmla="*/ 13677900 w 13677900"/>
                <a:gd name="connsiteY3" fmla="*/ 882380 h 882380"/>
                <a:gd name="connsiteX4" fmla="*/ 6442854 w 13677900"/>
                <a:gd name="connsiteY4" fmla="*/ 872597 h 882380"/>
                <a:gd name="connsiteX5" fmla="*/ 0 w 13677900"/>
                <a:gd name="connsiteY5" fmla="*/ 882380 h 882380"/>
                <a:gd name="connsiteX6" fmla="*/ 0 w 13677900"/>
                <a:gd name="connsiteY6" fmla="*/ 200 h 882380"/>
                <a:gd name="connsiteX0" fmla="*/ 0 w 13677900"/>
                <a:gd name="connsiteY0" fmla="*/ 882380 h 882380"/>
                <a:gd name="connsiteX1" fmla="*/ 6704557 w 13677900"/>
                <a:gd name="connsiteY1" fmla="*/ 0 h 882380"/>
                <a:gd name="connsiteX2" fmla="*/ 13677900 w 13677900"/>
                <a:gd name="connsiteY2" fmla="*/ 200 h 882380"/>
                <a:gd name="connsiteX3" fmla="*/ 13677900 w 13677900"/>
                <a:gd name="connsiteY3" fmla="*/ 882380 h 882380"/>
                <a:gd name="connsiteX4" fmla="*/ 6442854 w 13677900"/>
                <a:gd name="connsiteY4" fmla="*/ 872597 h 882380"/>
                <a:gd name="connsiteX5" fmla="*/ 0 w 13677900"/>
                <a:gd name="connsiteY5" fmla="*/ 882380 h 882380"/>
                <a:gd name="connsiteX0" fmla="*/ 0 w 7235046"/>
                <a:gd name="connsiteY0" fmla="*/ 872597 h 882380"/>
                <a:gd name="connsiteX1" fmla="*/ 261703 w 7235046"/>
                <a:gd name="connsiteY1" fmla="*/ 0 h 882380"/>
                <a:gd name="connsiteX2" fmla="*/ 7235046 w 7235046"/>
                <a:gd name="connsiteY2" fmla="*/ 200 h 882380"/>
                <a:gd name="connsiteX3" fmla="*/ 7235046 w 7235046"/>
                <a:gd name="connsiteY3" fmla="*/ 882380 h 882380"/>
                <a:gd name="connsiteX4" fmla="*/ 0 w 7235046"/>
                <a:gd name="connsiteY4" fmla="*/ 872597 h 88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5046" h="882380">
                  <a:moveTo>
                    <a:pt x="0" y="872597"/>
                  </a:moveTo>
                  <a:lnTo>
                    <a:pt x="261703" y="0"/>
                  </a:lnTo>
                  <a:lnTo>
                    <a:pt x="7235046" y="200"/>
                  </a:lnTo>
                  <a:lnTo>
                    <a:pt x="7235046" y="882380"/>
                  </a:lnTo>
                  <a:lnTo>
                    <a:pt x="0" y="8725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4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138055" y="4963884"/>
              <a:ext cx="667658" cy="66765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641168" y="2939033"/>
            <a:ext cx="2372617" cy="707886"/>
            <a:chOff x="6629352" y="1760489"/>
            <a:chExt cx="2372617" cy="707886"/>
          </a:xfrm>
        </p:grpSpPr>
        <p:sp>
          <p:nvSpPr>
            <p:cNvPr id="11" name="文本框 10"/>
            <p:cNvSpPr txBox="1"/>
            <p:nvPr/>
          </p:nvSpPr>
          <p:spPr>
            <a:xfrm>
              <a:off x="7381012" y="185327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/>
                <a:t>查看视图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>
                      <a:lumMod val="65000"/>
                    </a:schemeClr>
                  </a:solidFill>
                </a:rPr>
                <a:t>04.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641168" y="1388915"/>
            <a:ext cx="2731689" cy="707886"/>
            <a:chOff x="6629352" y="1760489"/>
            <a:chExt cx="2731689" cy="707886"/>
          </a:xfrm>
        </p:grpSpPr>
        <p:sp>
          <p:nvSpPr>
            <p:cNvPr id="41" name="文本框 40"/>
            <p:cNvSpPr txBox="1"/>
            <p:nvPr/>
          </p:nvSpPr>
          <p:spPr>
            <a:xfrm>
              <a:off x="7381012" y="1853273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/>
                <a:t>视图的优点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>
                      <a:lumMod val="65000"/>
                    </a:schemeClr>
                  </a:solidFill>
                </a:rPr>
                <a:t>02.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641168" y="2163974"/>
            <a:ext cx="2372617" cy="707886"/>
            <a:chOff x="6629352" y="1760489"/>
            <a:chExt cx="2372617" cy="707886"/>
          </a:xfrm>
        </p:grpSpPr>
        <p:sp>
          <p:nvSpPr>
            <p:cNvPr id="44" name="文本框 43"/>
            <p:cNvSpPr txBox="1"/>
            <p:nvPr/>
          </p:nvSpPr>
          <p:spPr>
            <a:xfrm>
              <a:off x="7381012" y="186581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/>
                <a:t>创建视图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>
                      <a:lumMod val="65000"/>
                    </a:schemeClr>
                  </a:solidFill>
                </a:rPr>
                <a:t>03.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641168" y="613856"/>
            <a:ext cx="2372617" cy="707886"/>
            <a:chOff x="6629352" y="1760489"/>
            <a:chExt cx="2372617" cy="707886"/>
          </a:xfrm>
        </p:grpSpPr>
        <p:sp>
          <p:nvSpPr>
            <p:cNvPr id="47" name="文本框 46"/>
            <p:cNvSpPr txBox="1"/>
            <p:nvPr/>
          </p:nvSpPr>
          <p:spPr>
            <a:xfrm>
              <a:off x="7381012" y="185327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/>
                <a:t>视图简介</a:t>
              </a:r>
              <a:endParaRPr lang="zh-CN" altLang="en-US" sz="2800" dirty="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>
                      <a:lumMod val="65000"/>
                    </a:schemeClr>
                  </a:solidFill>
                </a:rPr>
                <a:t>01.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41168" y="3714092"/>
            <a:ext cx="2372617" cy="707886"/>
            <a:chOff x="6629352" y="1760489"/>
            <a:chExt cx="2372617" cy="707886"/>
          </a:xfrm>
        </p:grpSpPr>
        <p:sp>
          <p:nvSpPr>
            <p:cNvPr id="50" name="文本框 49"/>
            <p:cNvSpPr txBox="1"/>
            <p:nvPr/>
          </p:nvSpPr>
          <p:spPr>
            <a:xfrm>
              <a:off x="7381012" y="185327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/>
                <a:t>修改视图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>
                      <a:lumMod val="65000"/>
                    </a:schemeClr>
                  </a:solidFill>
                </a:rPr>
                <a:t>05.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641168" y="4489150"/>
            <a:ext cx="2372617" cy="707886"/>
            <a:chOff x="6629352" y="1760489"/>
            <a:chExt cx="2372617" cy="707886"/>
          </a:xfrm>
        </p:grpSpPr>
        <p:sp>
          <p:nvSpPr>
            <p:cNvPr id="53" name="文本框 52"/>
            <p:cNvSpPr txBox="1"/>
            <p:nvPr/>
          </p:nvSpPr>
          <p:spPr>
            <a:xfrm>
              <a:off x="7381012" y="185327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/>
                <a:t>删除视图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>
                      <a:lumMod val="65000"/>
                    </a:schemeClr>
                  </a:solidFill>
                </a:rPr>
                <a:t>06.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2721517-D3BC-4B26-8A42-122C255EDC64}"/>
              </a:ext>
            </a:extLst>
          </p:cNvPr>
          <p:cNvGrpSpPr/>
          <p:nvPr/>
        </p:nvGrpSpPr>
        <p:grpSpPr>
          <a:xfrm>
            <a:off x="6641168" y="5356992"/>
            <a:ext cx="3808907" cy="707886"/>
            <a:chOff x="6629352" y="1760489"/>
            <a:chExt cx="3808907" cy="70788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C398CD9-F390-46CB-96FB-ACC8B91F475C}"/>
                </a:ext>
              </a:extLst>
            </p:cNvPr>
            <p:cNvSpPr txBox="1"/>
            <p:nvPr/>
          </p:nvSpPr>
          <p:spPr>
            <a:xfrm>
              <a:off x="7381012" y="1853273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/>
                <a:t>利用视图操作数据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B9082B4-8C81-4868-B7FA-004A9D9312D6}"/>
                </a:ext>
              </a:extLst>
            </p:cNvPr>
            <p:cNvSpPr txBox="1"/>
            <p:nvPr/>
          </p:nvSpPr>
          <p:spPr>
            <a:xfrm>
              <a:off x="6629352" y="1760489"/>
              <a:ext cx="8980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>
                  <a:solidFill>
                    <a:schemeClr val="bg1">
                      <a:lumMod val="65000"/>
                    </a:schemeClr>
                  </a:solidFill>
                </a:rPr>
                <a:t>07.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902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651500" y="2278259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</a:rPr>
                <a:t>07	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494528" y="3429000"/>
            <a:ext cx="3274629" cy="736892"/>
            <a:chOff x="8358098" y="3089795"/>
            <a:chExt cx="2995438" cy="1234748"/>
          </a:xfrm>
        </p:grpSpPr>
        <p:sp>
          <p:nvSpPr>
            <p:cNvPr id="14" name="文本框 13"/>
            <p:cNvSpPr txBox="1"/>
            <p:nvPr/>
          </p:nvSpPr>
          <p:spPr>
            <a:xfrm>
              <a:off x="8358098" y="3089795"/>
              <a:ext cx="2995438" cy="8767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/>
                <a:t>利用视图操作数据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>
              <a:cxnSpLocks/>
            </p:cNvCxnSpPr>
            <p:nvPr/>
          </p:nvCxnSpPr>
          <p:spPr>
            <a:xfrm>
              <a:off x="8358098" y="4324543"/>
              <a:ext cx="299543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4946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利用视图操作数据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09" y="1752678"/>
            <a:ext cx="10369571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视图定义好之后，就可以如同在数据表中的操作一样，用户可以使用</a:t>
            </a:r>
            <a:r>
              <a:rPr lang="en-US" altLang="zh-CN" dirty="0"/>
              <a:t>UPDATE</a:t>
            </a:r>
            <a:r>
              <a:rPr lang="zh-CN" altLang="zh-CN" dirty="0"/>
              <a:t>、</a:t>
            </a:r>
            <a:r>
              <a:rPr lang="en-US" altLang="zh-CN" dirty="0"/>
              <a:t>DELETE</a:t>
            </a:r>
            <a:r>
              <a:rPr lang="zh-CN" altLang="zh-CN" dirty="0"/>
              <a:t>或</a:t>
            </a:r>
            <a:r>
              <a:rPr lang="en-US" altLang="zh-CN" dirty="0"/>
              <a:t>INSERT</a:t>
            </a:r>
            <a:r>
              <a:rPr lang="zh-CN" altLang="zh-CN" dirty="0"/>
              <a:t>等语句通过视图来插入、更新、删除表中的数据。</a:t>
            </a:r>
            <a:r>
              <a:rPr lang="zh-CN" altLang="en-US" dirty="0"/>
              <a:t>但在使用时，需要注意以下几点：</a:t>
            </a:r>
            <a:endParaRPr lang="en-US" altLang="zh-CN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19F523D-F2CD-4D79-A99E-9262E335F444}"/>
              </a:ext>
            </a:extLst>
          </p:cNvPr>
          <p:cNvSpPr/>
          <p:nvPr/>
        </p:nvSpPr>
        <p:spPr>
          <a:xfrm>
            <a:off x="911208" y="2990632"/>
            <a:ext cx="10369571" cy="21204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由于视</a:t>
            </a:r>
            <a:r>
              <a:rPr lang="zh-CN" altLang="zh-CN" dirty="0"/>
              <a:t>图是一个虚拟表，实际的数据来自于基本表，所以通过视图执行</a:t>
            </a:r>
            <a:r>
              <a:rPr lang="en-US" altLang="zh-CN" dirty="0"/>
              <a:t>UPDATE</a:t>
            </a:r>
            <a:r>
              <a:rPr lang="zh-CN" altLang="zh-CN" dirty="0"/>
              <a:t>、</a:t>
            </a:r>
            <a:r>
              <a:rPr lang="en-US" altLang="zh-CN" dirty="0"/>
              <a:t>DELETE</a:t>
            </a:r>
            <a:r>
              <a:rPr lang="zh-CN" altLang="zh-CN" dirty="0"/>
              <a:t>或</a:t>
            </a:r>
            <a:r>
              <a:rPr lang="en-US" altLang="zh-CN" dirty="0"/>
              <a:t>INSERT</a:t>
            </a:r>
            <a:r>
              <a:rPr lang="zh-CN" altLang="zh-CN" dirty="0"/>
              <a:t>等操作时</a:t>
            </a:r>
            <a:r>
              <a:rPr lang="zh-CN" altLang="zh-CN" b="1" dirty="0">
                <a:solidFill>
                  <a:srgbClr val="0069B8"/>
                </a:solidFill>
              </a:rPr>
              <a:t>实质上是在视图所引用的基本表中进行记录的插入、修改和删除操作</a:t>
            </a:r>
            <a:r>
              <a:rPr lang="zh-CN" altLang="zh-CN" dirty="0"/>
              <a:t>。</a:t>
            </a:r>
            <a:endParaRPr lang="en-US" altLang="zh-CN" dirty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对视图的修改就是对基本表的修改，因此在修改时，要满足基本表的数据定义。</a:t>
            </a:r>
            <a:endParaRPr lang="en-US" altLang="zh-CN" dirty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对于可更新的视图，视图中的行和基本表的行必须具有一一对应关系。</a:t>
            </a:r>
            <a:endParaRPr lang="en-US" altLang="zh-CN" dirty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如果视图中包含一些特定的其他结构，这些结构会使得视图不可更新</a:t>
            </a:r>
            <a:r>
              <a:rPr lang="zh-CN" altLang="en-US" dirty="0"/>
              <a:t>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0354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利用视图操作数据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09" y="1408969"/>
            <a:ext cx="10369571" cy="45845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/>
              <a:t>视图中可能包含的特定结构如下：</a:t>
            </a:r>
            <a:endParaRPr lang="en-US" altLang="zh-CN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19F523D-F2CD-4D79-A99E-9262E335F444}"/>
              </a:ext>
            </a:extLst>
          </p:cNvPr>
          <p:cNvSpPr/>
          <p:nvPr/>
        </p:nvSpPr>
        <p:spPr>
          <a:xfrm>
            <a:off x="911209" y="1991927"/>
            <a:ext cx="10369571" cy="378244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聚合函数</a:t>
            </a:r>
            <a:r>
              <a:rPr lang="en-US" altLang="zh-CN" dirty="0"/>
              <a:t>SUM()</a:t>
            </a:r>
            <a:r>
              <a:rPr lang="zh-CN" altLang="zh-CN" dirty="0"/>
              <a:t>、</a:t>
            </a:r>
            <a:r>
              <a:rPr lang="en-US" altLang="zh-CN" dirty="0"/>
              <a:t>AVG()</a:t>
            </a:r>
            <a:r>
              <a:rPr lang="zh-CN" altLang="zh-CN" dirty="0"/>
              <a:t>、</a:t>
            </a:r>
            <a:r>
              <a:rPr lang="en-US" altLang="zh-CN" dirty="0"/>
              <a:t>MIN()</a:t>
            </a:r>
            <a:r>
              <a:rPr lang="zh-CN" altLang="zh-CN" dirty="0"/>
              <a:t>、</a:t>
            </a:r>
            <a:r>
              <a:rPr lang="en-US" altLang="zh-CN" dirty="0"/>
              <a:t>MAX()</a:t>
            </a:r>
            <a:r>
              <a:rPr lang="zh-CN" altLang="zh-CN" dirty="0"/>
              <a:t>、</a:t>
            </a:r>
            <a:r>
              <a:rPr lang="en-US" altLang="zh-CN" dirty="0"/>
              <a:t>COUNT()</a:t>
            </a:r>
            <a:r>
              <a:rPr lang="zh-CN" altLang="zh-CN" dirty="0"/>
              <a:t>等；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DISTINCT</a:t>
            </a:r>
            <a:r>
              <a:rPr lang="zh-CN" altLang="zh-CN" dirty="0"/>
              <a:t>关键字；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GROUP BY</a:t>
            </a:r>
            <a:r>
              <a:rPr lang="zh-CN" altLang="zh-CN" dirty="0"/>
              <a:t>子句；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HAVING</a:t>
            </a:r>
            <a:r>
              <a:rPr lang="zh-CN" altLang="zh-CN" dirty="0"/>
              <a:t>子句；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UNION</a:t>
            </a:r>
            <a:r>
              <a:rPr lang="zh-CN" altLang="zh-CN" dirty="0"/>
              <a:t>或</a:t>
            </a:r>
            <a:r>
              <a:rPr lang="en-US" altLang="zh-CN" dirty="0"/>
              <a:t>UNION ALL</a:t>
            </a:r>
            <a:r>
              <a:rPr lang="zh-CN" altLang="zh-CN" dirty="0"/>
              <a:t>运算符；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位于选择列表中的子查询；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FROM</a:t>
            </a:r>
            <a:r>
              <a:rPr lang="zh-CN" altLang="zh-CN" dirty="0"/>
              <a:t>子句中的不可更新视图或包含多个表；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WHERE</a:t>
            </a:r>
            <a:r>
              <a:rPr lang="zh-CN" altLang="zh-CN" dirty="0"/>
              <a:t>子句中的子查询，引用</a:t>
            </a:r>
            <a:r>
              <a:rPr lang="en-US" altLang="zh-CN" dirty="0"/>
              <a:t>FROM</a:t>
            </a:r>
            <a:r>
              <a:rPr lang="zh-CN" altLang="zh-CN" dirty="0"/>
              <a:t>子句中的表；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ALGORITHM</a:t>
            </a:r>
            <a:r>
              <a:rPr lang="zh-CN" altLang="zh-CN" dirty="0"/>
              <a:t>选项为</a:t>
            </a:r>
            <a:r>
              <a:rPr lang="en-US" altLang="zh-CN" dirty="0"/>
              <a:t>TEMPTABL</a:t>
            </a:r>
            <a:r>
              <a:rPr lang="zh-CN" altLang="zh-CN" dirty="0"/>
              <a:t>（使用临时表会使视图不可更新）时。</a:t>
            </a:r>
          </a:p>
        </p:txBody>
      </p:sp>
    </p:spTree>
    <p:extLst>
      <p:ext uri="{BB962C8B-B14F-4D97-AF65-F5344CB8AC3E}">
        <p14:creationId xmlns:p14="http://schemas.microsoft.com/office/powerpoint/2010/main" val="229450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利用视图操作数据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09" y="1408969"/>
            <a:ext cx="10369571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b="1" dirty="0"/>
              <a:t>【实例</a:t>
            </a:r>
            <a:r>
              <a:rPr lang="en-US" altLang="zh-CN" b="1" dirty="0"/>
              <a:t>9-8</a:t>
            </a:r>
            <a:r>
              <a:rPr lang="zh-CN" altLang="zh-CN" b="1" dirty="0"/>
              <a:t>】：</a:t>
            </a:r>
            <a:r>
              <a:rPr lang="zh-CN" altLang="zh-CN" dirty="0"/>
              <a:t>在数据库“</a:t>
            </a:r>
            <a:r>
              <a:rPr lang="en-US" altLang="zh-CN" dirty="0" err="1"/>
              <a:t>EduSys</a:t>
            </a:r>
            <a:r>
              <a:rPr lang="zh-CN" altLang="zh-CN" dirty="0"/>
              <a:t>”中，利用</a:t>
            </a:r>
            <a:r>
              <a:rPr lang="en-US" altLang="zh-CN" dirty="0"/>
              <a:t>UPDATE</a:t>
            </a:r>
            <a:r>
              <a:rPr lang="zh-CN" altLang="zh-CN" dirty="0"/>
              <a:t>语句更新视图“</a:t>
            </a:r>
            <a:r>
              <a:rPr lang="en-US" altLang="zh-CN" dirty="0" err="1"/>
              <a:t>View_Student_New</a:t>
            </a:r>
            <a:r>
              <a:rPr lang="zh-CN" altLang="zh-CN" dirty="0"/>
              <a:t>”中的数据，将“</a:t>
            </a:r>
            <a:r>
              <a:rPr lang="en-US" altLang="zh-CN" dirty="0"/>
              <a:t>20190104</a:t>
            </a:r>
            <a:r>
              <a:rPr lang="zh-CN" altLang="zh-CN" dirty="0"/>
              <a:t>”号同学的籍贯改为“广西省”。</a:t>
            </a:r>
            <a:endParaRPr lang="en-US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A469424-2C7C-4497-85E7-F4BB506171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173" y="2552977"/>
            <a:ext cx="5755882" cy="11658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06F8E8F-E8C2-4BCE-B4EF-BD4A829C9A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5173" y="4012837"/>
            <a:ext cx="5755882" cy="60025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2EFA29A-9E08-4E1A-917D-C234B5D097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8831" y="4907104"/>
            <a:ext cx="8528567" cy="58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29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利用视图操作数据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874713" y="4779041"/>
            <a:ext cx="10369571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/>
              <a:t>可以看到，</a:t>
            </a:r>
            <a:r>
              <a:rPr lang="zh-CN" altLang="zh-CN" dirty="0"/>
              <a:t>视图“</a:t>
            </a:r>
            <a:r>
              <a:rPr lang="en-US" altLang="zh-CN" dirty="0" err="1"/>
              <a:t>View_Student_New</a:t>
            </a:r>
            <a:r>
              <a:rPr lang="zh-CN" altLang="zh-CN" dirty="0"/>
              <a:t>”中，</a:t>
            </a:r>
            <a:r>
              <a:rPr lang="zh-CN" altLang="en-US" dirty="0"/>
              <a:t>学号为</a:t>
            </a:r>
            <a:r>
              <a:rPr lang="zh-CN" altLang="zh-CN" dirty="0"/>
              <a:t>“</a:t>
            </a:r>
            <a:r>
              <a:rPr lang="en-US" altLang="zh-CN" dirty="0"/>
              <a:t>20190104</a:t>
            </a:r>
            <a:r>
              <a:rPr lang="zh-CN" altLang="zh-CN" dirty="0"/>
              <a:t>”同学的籍贯</a:t>
            </a:r>
            <a:r>
              <a:rPr lang="zh-CN" altLang="en-US" dirty="0"/>
              <a:t>已经</a:t>
            </a:r>
            <a:r>
              <a:rPr lang="zh-CN" altLang="zh-CN" dirty="0"/>
              <a:t>从“浙江省”</a:t>
            </a:r>
            <a:r>
              <a:rPr lang="zh-CN" altLang="en-US" dirty="0"/>
              <a:t>变为</a:t>
            </a:r>
            <a:r>
              <a:rPr lang="zh-CN" altLang="zh-CN" dirty="0"/>
              <a:t>为“广西省”。</a:t>
            </a:r>
            <a:endParaRPr lang="en-US" altLang="zh-CN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F85491E-121D-4F30-AACA-887E9E05F6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440" y="1854453"/>
            <a:ext cx="7758340" cy="88939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011603A-0698-484E-855C-102F54B9D1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9117" y="3020141"/>
            <a:ext cx="6334986" cy="62409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1DE2FF1-A229-4DC7-8F21-AAF7012F95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7440" y="3942837"/>
            <a:ext cx="7758340" cy="537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14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利用视图操作数据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13" y="3924781"/>
            <a:ext cx="10369571" cy="128945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可以发现，数据表“</a:t>
            </a:r>
            <a:r>
              <a:rPr lang="en-US" altLang="zh-CN" dirty="0"/>
              <a:t>Student</a:t>
            </a:r>
            <a:r>
              <a:rPr lang="zh-CN" altLang="zh-CN" dirty="0"/>
              <a:t>”中“</a:t>
            </a:r>
            <a:r>
              <a:rPr lang="en-US" altLang="zh-CN" dirty="0"/>
              <a:t>20190104</a:t>
            </a:r>
            <a:r>
              <a:rPr lang="zh-CN" altLang="zh-CN" dirty="0"/>
              <a:t>”号同学的籍贯也从“浙江省”</a:t>
            </a:r>
            <a:r>
              <a:rPr lang="zh-CN" altLang="en-US" dirty="0"/>
              <a:t>变成了</a:t>
            </a:r>
            <a:r>
              <a:rPr lang="zh-CN" altLang="zh-CN" dirty="0"/>
              <a:t>“广西省”</a:t>
            </a:r>
            <a:r>
              <a:rPr lang="zh-CN" altLang="en-US" dirty="0"/>
              <a:t>。这</a:t>
            </a:r>
            <a:r>
              <a:rPr lang="zh-CN" altLang="zh-CN" dirty="0"/>
              <a:t>说明通过视图对数据的修改事实上是修改基本表中的数据。</a:t>
            </a:r>
            <a:r>
              <a:rPr lang="zh-CN" altLang="zh-CN" b="1" dirty="0">
                <a:solidFill>
                  <a:srgbClr val="0069B8"/>
                </a:solidFill>
              </a:rPr>
              <a:t>修改视图中的数据，对基表数据有影响；反之，修改基表中的数据，对视图数据也有影响。</a:t>
            </a:r>
            <a:endParaRPr lang="en-US" altLang="zh-CN" b="1" dirty="0">
              <a:solidFill>
                <a:srgbClr val="0069B8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0135E1F-7805-4EA7-A308-1F71BAB1C8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4495" y="1863428"/>
            <a:ext cx="5223008" cy="59469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2E06862-A1C3-4CC2-AD15-D70938597B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429" y="2799261"/>
            <a:ext cx="11337142" cy="55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08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利用视图操作数据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09" y="1330592"/>
            <a:ext cx="10369571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对于可以执行</a:t>
            </a:r>
            <a:r>
              <a:rPr lang="en-US" altLang="zh-CN" dirty="0"/>
              <a:t>DML</a:t>
            </a:r>
            <a:r>
              <a:rPr lang="zh-CN" altLang="zh-CN" dirty="0"/>
              <a:t>操作的视图，创建视图时可以加上“</a:t>
            </a:r>
            <a:r>
              <a:rPr lang="en-US" altLang="zh-CN" dirty="0"/>
              <a:t>WITH CHECK OPTION</a:t>
            </a:r>
            <a:r>
              <a:rPr lang="zh-CN" altLang="zh-CN" dirty="0"/>
              <a:t>”约束，这样就要求对视图的</a:t>
            </a:r>
            <a:r>
              <a:rPr lang="en-US" altLang="zh-CN" dirty="0"/>
              <a:t>DML</a:t>
            </a:r>
            <a:r>
              <a:rPr lang="zh-CN" altLang="zh-CN" dirty="0"/>
              <a:t>操作，不能违反视图定义时的</a:t>
            </a:r>
            <a:r>
              <a:rPr lang="en-US" altLang="zh-CN" dirty="0"/>
              <a:t>WHERE</a:t>
            </a:r>
            <a:r>
              <a:rPr lang="zh-CN" altLang="zh-CN" dirty="0"/>
              <a:t>条件限制。</a:t>
            </a:r>
            <a:endParaRPr lang="en-US" altLang="zh-CN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D2AB101-7C7B-42C2-B484-FDB4F9F9A45C}"/>
              </a:ext>
            </a:extLst>
          </p:cNvPr>
          <p:cNvSpPr/>
          <p:nvPr/>
        </p:nvSpPr>
        <p:spPr>
          <a:xfrm>
            <a:off x="911209" y="2434733"/>
            <a:ext cx="10369571" cy="128945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b="1" dirty="0"/>
              <a:t>【实例</a:t>
            </a:r>
            <a:r>
              <a:rPr lang="en-US" altLang="zh-CN" b="1" dirty="0"/>
              <a:t>9-9</a:t>
            </a:r>
            <a:r>
              <a:rPr lang="zh-CN" altLang="zh-CN" b="1" dirty="0"/>
              <a:t>】：</a:t>
            </a:r>
            <a:r>
              <a:rPr lang="zh-CN" altLang="zh-CN" dirty="0"/>
              <a:t>在数据库“</a:t>
            </a:r>
            <a:r>
              <a:rPr lang="en-US" altLang="zh-CN" dirty="0" err="1"/>
              <a:t>EduSys_book</a:t>
            </a:r>
            <a:r>
              <a:rPr lang="zh-CN" altLang="zh-CN" dirty="0"/>
              <a:t>”中，创建名为“</a:t>
            </a:r>
            <a:r>
              <a:rPr lang="en-US" altLang="zh-CN" dirty="0" err="1"/>
              <a:t>View_Student_Check</a:t>
            </a:r>
            <a:r>
              <a:rPr lang="zh-CN" altLang="zh-CN" dirty="0"/>
              <a:t>”的视图，包括所有</a:t>
            </a:r>
            <a:r>
              <a:rPr lang="en-US" altLang="zh-CN" dirty="0"/>
              <a:t>2001</a:t>
            </a:r>
            <a:r>
              <a:rPr lang="zh-CN" altLang="zh-CN" dirty="0"/>
              <a:t>年之前出生的学生学号、姓名、性别、出生日期、籍贯等信息。</a:t>
            </a:r>
            <a:r>
              <a:rPr lang="zh-CN" altLang="en-US" dirty="0"/>
              <a:t>并查看视图中学号为 </a:t>
            </a:r>
            <a:r>
              <a:rPr lang="en-US" altLang="zh-CN" dirty="0"/>
              <a:t>20190104 </a:t>
            </a:r>
            <a:r>
              <a:rPr lang="zh-CN" altLang="en-US" dirty="0"/>
              <a:t>学生的信息。</a:t>
            </a:r>
            <a:endParaRPr lang="en-US" altLang="zh-CN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2B9A692-27D1-46FF-8C24-A499A155E8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279" y="4017383"/>
            <a:ext cx="7071429" cy="181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11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利用视图操作数据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14" y="2876166"/>
            <a:ext cx="10369571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/>
              <a:t>此时可以正常查询。接下来尝试</a:t>
            </a:r>
            <a:r>
              <a:rPr lang="zh-CN" altLang="zh-CN" dirty="0"/>
              <a:t>使用</a:t>
            </a:r>
            <a:r>
              <a:rPr lang="en-US" altLang="zh-CN" dirty="0"/>
              <a:t>UPDATE</a:t>
            </a:r>
            <a:r>
              <a:rPr lang="zh-CN" altLang="zh-CN" dirty="0"/>
              <a:t>语句修改视图“</a:t>
            </a:r>
            <a:r>
              <a:rPr lang="en-US" altLang="zh-CN" dirty="0" err="1"/>
              <a:t>View_Student_Check</a:t>
            </a:r>
            <a:r>
              <a:rPr lang="zh-CN" altLang="zh-CN" dirty="0"/>
              <a:t>”，将</a:t>
            </a:r>
            <a:r>
              <a:rPr lang="zh-CN" altLang="en-US" dirty="0"/>
              <a:t>视图中学号为 </a:t>
            </a:r>
            <a:r>
              <a:rPr lang="en-US" altLang="zh-CN" dirty="0"/>
              <a:t>20190104 </a:t>
            </a:r>
            <a:r>
              <a:rPr lang="zh-CN" altLang="en-US" dirty="0"/>
              <a:t>学生的</a:t>
            </a:r>
            <a:r>
              <a:rPr lang="zh-CN" altLang="zh-CN" dirty="0"/>
              <a:t>出生日期改为“</a:t>
            </a:r>
            <a:r>
              <a:rPr lang="en-US" altLang="zh-CN" dirty="0"/>
              <a:t>2001-02-10</a:t>
            </a:r>
            <a:r>
              <a:rPr lang="zh-CN" altLang="zh-CN" dirty="0"/>
              <a:t>”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D200E8A-49C3-44F1-9CCD-F42E886315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5992" y="2178634"/>
            <a:ext cx="8068571" cy="54857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B0499D9-3958-4E96-B437-57BC70966E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0754" y="1497120"/>
            <a:ext cx="5859047" cy="55619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24C3B5F-990A-4395-99FF-2E7A0528A5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9325" y="3899084"/>
            <a:ext cx="7001905" cy="106666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9A71702-0EA1-43CE-8E55-C666F75E12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9325" y="5114711"/>
            <a:ext cx="7001905" cy="50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26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利用视图操作数据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14" y="3433884"/>
            <a:ext cx="10369571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结果显示错误</a:t>
            </a:r>
            <a:r>
              <a:rPr lang="zh-CN" altLang="en-US" dirty="0"/>
              <a:t>。这是</a:t>
            </a:r>
            <a:r>
              <a:rPr lang="zh-CN" altLang="zh-CN" dirty="0"/>
              <a:t>因为违反了视图定义中</a:t>
            </a:r>
            <a:r>
              <a:rPr lang="en-US" altLang="zh-CN" dirty="0"/>
              <a:t>WHERE</a:t>
            </a:r>
            <a:r>
              <a:rPr lang="zh-CN" altLang="zh-CN" dirty="0"/>
              <a:t>子句的条件</a:t>
            </a:r>
            <a:r>
              <a:rPr lang="en-US" altLang="zh-CN" dirty="0"/>
              <a:t>“Birthday&lt;’2001-01-01’”</a:t>
            </a:r>
            <a:r>
              <a:rPr lang="zh-CN" altLang="zh-CN" dirty="0"/>
              <a:t>，所以抛出异常。利用“</a:t>
            </a:r>
            <a:r>
              <a:rPr lang="en-US" altLang="zh-CN" dirty="0"/>
              <a:t>WITH CHECK OPTION</a:t>
            </a:r>
            <a:r>
              <a:rPr lang="zh-CN" altLang="zh-CN" dirty="0"/>
              <a:t>”约束限制，可以保证更新视图是在该视图的权限范围之内。</a:t>
            </a:r>
            <a:endParaRPr lang="en-US" altLang="zh-CN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9A71702-0EA1-43CE-8E55-C666F75E12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2116" y="2330621"/>
            <a:ext cx="7063729" cy="53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809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利用视图操作数据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14" y="1838548"/>
            <a:ext cx="10369571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/>
              <a:t>若</a:t>
            </a:r>
            <a:r>
              <a:rPr lang="zh-CN" altLang="zh-CN" dirty="0"/>
              <a:t>存在嵌套视图情况</a:t>
            </a:r>
            <a:r>
              <a:rPr lang="zh-CN" altLang="en-US" dirty="0"/>
              <a:t>（</a:t>
            </a:r>
            <a:r>
              <a:rPr lang="zh-CN" altLang="zh-CN" dirty="0"/>
              <a:t>在一个视图上定义了另一个视图</a:t>
            </a:r>
            <a:r>
              <a:rPr lang="zh-CN" altLang="en-US" dirty="0"/>
              <a:t>）</a:t>
            </a:r>
            <a:r>
              <a:rPr lang="zh-CN" altLang="zh-CN" dirty="0"/>
              <a:t>，</a:t>
            </a:r>
            <a:r>
              <a:rPr lang="zh-CN" altLang="en-US" dirty="0"/>
              <a:t>则在</a:t>
            </a:r>
            <a:r>
              <a:rPr lang="zh-CN" altLang="zh-CN" dirty="0"/>
              <a:t>使用“</a:t>
            </a:r>
            <a:r>
              <a:rPr lang="en-US" altLang="zh-CN" dirty="0"/>
              <a:t>WITH CHECK OPTION</a:t>
            </a:r>
            <a:r>
              <a:rPr lang="zh-CN" altLang="zh-CN" dirty="0"/>
              <a:t>”约束时，可以使用“</a:t>
            </a:r>
            <a:r>
              <a:rPr lang="en-US" altLang="zh-CN" dirty="0"/>
              <a:t>CASCADED</a:t>
            </a:r>
            <a:r>
              <a:rPr lang="zh-CN" altLang="zh-CN" dirty="0"/>
              <a:t>”或者“</a:t>
            </a:r>
            <a:r>
              <a:rPr lang="en-US" altLang="zh-CN" dirty="0"/>
              <a:t>LOCAL</a:t>
            </a:r>
            <a:r>
              <a:rPr lang="zh-CN" altLang="zh-CN" dirty="0"/>
              <a:t>”选项指定检查约束的程度：</a:t>
            </a:r>
            <a:endParaRPr lang="en-US" altLang="zh-CN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C2AE88C-4F39-43E6-985D-7CF124E76970}"/>
              </a:ext>
            </a:extLst>
          </p:cNvPr>
          <p:cNvSpPr/>
          <p:nvPr/>
        </p:nvSpPr>
        <p:spPr>
          <a:xfrm>
            <a:off x="911213" y="2932998"/>
            <a:ext cx="10369571" cy="17049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1" dirty="0"/>
              <a:t>WITH CASCADED CHECK OPTION</a:t>
            </a:r>
            <a:r>
              <a:rPr lang="zh-CN" altLang="zh-CN" b="1" dirty="0"/>
              <a:t>：</a:t>
            </a:r>
            <a:r>
              <a:rPr lang="zh-CN" altLang="zh-CN" dirty="0"/>
              <a:t>表示检查所有的视图，包括嵌套视图及其底层的视图。不特别指定时，默认选项是“</a:t>
            </a:r>
            <a:r>
              <a:rPr lang="en-US" altLang="zh-CN" dirty="0"/>
              <a:t>CASCADED</a:t>
            </a:r>
            <a:r>
              <a:rPr lang="zh-CN" altLang="zh-CN" dirty="0"/>
              <a:t>”。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1" dirty="0"/>
              <a:t>WITH LOCAL CHECK OPTION</a:t>
            </a:r>
            <a:r>
              <a:rPr lang="zh-CN" altLang="zh-CN" b="1" dirty="0"/>
              <a:t>：</a:t>
            </a:r>
            <a:r>
              <a:rPr lang="zh-CN" altLang="zh-CN" dirty="0"/>
              <a:t>表示只检查将要更新的视图本身，对嵌套视图不检查其底层的视图。</a:t>
            </a:r>
          </a:p>
        </p:txBody>
      </p:sp>
    </p:spTree>
    <p:extLst>
      <p:ext uri="{BB962C8B-B14F-4D97-AF65-F5344CB8AC3E}">
        <p14:creationId xmlns:p14="http://schemas.microsoft.com/office/powerpoint/2010/main" val="110397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651500" y="2278259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31068" y="3403060"/>
            <a:ext cx="2929862" cy="736892"/>
            <a:chOff x="8358098" y="3089795"/>
            <a:chExt cx="2929862" cy="1234748"/>
          </a:xfrm>
        </p:grpSpPr>
        <p:sp>
          <p:nvSpPr>
            <p:cNvPr id="14" name="文本框 13"/>
            <p:cNvSpPr txBox="1"/>
            <p:nvPr/>
          </p:nvSpPr>
          <p:spPr>
            <a:xfrm>
              <a:off x="8358098" y="3089795"/>
              <a:ext cx="2929862" cy="8767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/>
                <a:t>视图简介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358098" y="4324543"/>
              <a:ext cx="28024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2425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00626" y="1268413"/>
            <a:ext cx="3889830" cy="3889830"/>
          </a:xfrm>
        </p:spPr>
      </p:pic>
      <p:sp>
        <p:nvSpPr>
          <p:cNvPr id="5" name="矩形 4"/>
          <p:cNvSpPr/>
          <p:nvPr/>
        </p:nvSpPr>
        <p:spPr>
          <a:xfrm>
            <a:off x="5013098" y="1064419"/>
            <a:ext cx="580573" cy="5805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7411" y="4486951"/>
            <a:ext cx="1001492" cy="1001492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05070" y="4136571"/>
            <a:ext cx="1624015" cy="16240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473899" y="2146925"/>
            <a:ext cx="1116000" cy="1116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077899" y="3438138"/>
            <a:ext cx="1908000" cy="698433"/>
            <a:chOff x="9580795" y="3089795"/>
            <a:chExt cx="1908000" cy="698433"/>
          </a:xfrm>
        </p:grpSpPr>
        <p:sp>
          <p:nvSpPr>
            <p:cNvPr id="14" name="文本框 13"/>
            <p:cNvSpPr txBox="1"/>
            <p:nvPr/>
          </p:nvSpPr>
          <p:spPr>
            <a:xfrm>
              <a:off x="9621724" y="3089795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任务实践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9580795" y="3788228"/>
              <a:ext cx="19080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椭圆 47"/>
          <p:cNvSpPr/>
          <p:nvPr/>
        </p:nvSpPr>
        <p:spPr>
          <a:xfrm>
            <a:off x="8715051" y="2367529"/>
            <a:ext cx="715888" cy="715888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0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 animBg="1"/>
      <p:bldP spid="11" grpId="0" animBg="1"/>
      <p:bldP spid="1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zh-CN" sz="2800" b="1" dirty="0" smtClean="0">
                <a:solidFill>
                  <a:srgbClr val="228EB0"/>
                </a:solidFill>
                <a:latin typeface="+mn-ea"/>
              </a:rPr>
              <a:t>学习</a:t>
            </a: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任务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055688" y="1817486"/>
            <a:ext cx="10257225" cy="17030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在</a:t>
            </a:r>
            <a:r>
              <a:rPr lang="zh-CN" altLang="zh-CN" dirty="0"/>
              <a:t>教务管理系统数据库“</a:t>
            </a:r>
            <a:r>
              <a:rPr lang="en-US" altLang="zh-CN" dirty="0" err="1"/>
              <a:t>EduSys</a:t>
            </a:r>
            <a:r>
              <a:rPr lang="zh-CN" altLang="zh-CN" dirty="0"/>
              <a:t>”中，每个班级通常具有相同的事务处理需求，请为“软件</a:t>
            </a:r>
            <a:r>
              <a:rPr lang="en-US" altLang="zh-CN" dirty="0"/>
              <a:t>1</a:t>
            </a:r>
            <a:r>
              <a:rPr lang="zh-CN" altLang="zh-CN" dirty="0"/>
              <a:t>班”用户创建视图，包括学生学号、姓名、性别、籍贯、出生日期、电话等信息，方便班级数据操作和管理。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24174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zh-CN" sz="2800" b="1" dirty="0">
                <a:solidFill>
                  <a:srgbClr val="228EB0"/>
                </a:solidFill>
                <a:latin typeface="+mn-ea"/>
              </a:rPr>
              <a:t>任务</a:t>
            </a:r>
            <a:r>
              <a:rPr lang="zh-CN" altLang="en-US" sz="2800" b="1" dirty="0">
                <a:solidFill>
                  <a:srgbClr val="228EB0"/>
                </a:solidFill>
                <a:latin typeface="+mn-ea"/>
              </a:rPr>
              <a:t>实现</a:t>
            </a:r>
            <a:endParaRPr lang="zh-CN" altLang="en-US" sz="2800" b="1" dirty="0">
              <a:solidFill>
                <a:srgbClr val="228EB0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3EB1709-6D20-4440-8800-976CC5E9712E}"/>
              </a:ext>
            </a:extLst>
          </p:cNvPr>
          <p:cNvSpPr/>
          <p:nvPr/>
        </p:nvSpPr>
        <p:spPr>
          <a:xfrm>
            <a:off x="1055689" y="1817486"/>
            <a:ext cx="9968482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根据【学习任务】中的实践需求</a:t>
            </a:r>
            <a:r>
              <a:rPr lang="zh-CN" altLang="zh-CN" dirty="0" smtClean="0"/>
              <a:t>，在</a:t>
            </a:r>
            <a:r>
              <a:rPr lang="zh-CN" altLang="zh-CN" dirty="0"/>
              <a:t>教务管理系统数据库“</a:t>
            </a:r>
            <a:r>
              <a:rPr lang="en-US" altLang="zh-CN" dirty="0" err="1"/>
              <a:t>EduSys</a:t>
            </a:r>
            <a:r>
              <a:rPr lang="zh-CN" altLang="zh-CN" dirty="0"/>
              <a:t>”中，为“软件</a:t>
            </a:r>
            <a:r>
              <a:rPr lang="en-US" altLang="zh-CN" dirty="0"/>
              <a:t>1</a:t>
            </a:r>
            <a:r>
              <a:rPr lang="zh-CN" altLang="zh-CN" dirty="0"/>
              <a:t>班”创建视图“</a:t>
            </a:r>
            <a:r>
              <a:rPr lang="en-US" altLang="zh-CN" dirty="0"/>
              <a:t>V_Class1</a:t>
            </a:r>
            <a:r>
              <a:rPr lang="zh-CN" altLang="zh-CN" dirty="0"/>
              <a:t>”，输入的</a:t>
            </a:r>
            <a:r>
              <a:rPr lang="en-US" altLang="zh-CN" dirty="0"/>
              <a:t>SQL</a:t>
            </a:r>
            <a:r>
              <a:rPr lang="zh-CN" altLang="zh-CN" dirty="0"/>
              <a:t>语句如下</a:t>
            </a:r>
            <a:r>
              <a:rPr lang="zh-CN" altLang="zh-CN" dirty="0" smtClean="0"/>
              <a:t>：</a:t>
            </a:r>
            <a:endParaRPr lang="zh-CN" altLang="zh-CN" dirty="0"/>
          </a:p>
        </p:txBody>
      </p:sp>
      <p:sp>
        <p:nvSpPr>
          <p:cNvPr id="8" name="矩形 7"/>
          <p:cNvSpPr/>
          <p:nvPr/>
        </p:nvSpPr>
        <p:spPr>
          <a:xfrm>
            <a:off x="2119957" y="3006044"/>
            <a:ext cx="7150619" cy="2535774"/>
          </a:xfrm>
          <a:prstGeom prst="rect">
            <a:avLst/>
          </a:prstGeom>
          <a:solidFill>
            <a:srgbClr val="F8FCF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12700" dir="1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8288">
              <a:lnSpc>
                <a:spcPct val="150000"/>
              </a:lnSpc>
            </a:pPr>
            <a:r>
              <a:rPr lang="en-US" altLang="zh-CN" sz="1600" kern="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en-US" altLang="zh-CN" sz="16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 CREATE VIEW V_Class1</a:t>
            </a:r>
            <a:endParaRPr lang="zh-CN" altLang="zh-CN" sz="1600" kern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8288">
              <a:lnSpc>
                <a:spcPct val="150000"/>
              </a:lnSpc>
            </a:pPr>
            <a:r>
              <a:rPr lang="en-US" altLang="zh-CN" sz="1600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</a:t>
            </a:r>
            <a:r>
              <a:rPr lang="en-US" altLang="zh-CN" sz="16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600" kern="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V_Sno</a:t>
            </a:r>
            <a:r>
              <a:rPr lang="en-US" altLang="zh-CN" sz="16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1600" kern="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V_Sname</a:t>
            </a:r>
            <a:r>
              <a:rPr lang="en-US" altLang="zh-CN" sz="16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1600" kern="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V_Sex</a:t>
            </a:r>
            <a:r>
              <a:rPr lang="en-US" altLang="zh-CN" sz="16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1600" kern="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V_Navite</a:t>
            </a:r>
            <a:r>
              <a:rPr lang="en-US" altLang="zh-CN" sz="16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1600" kern="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V_Birthday</a:t>
            </a:r>
            <a:r>
              <a:rPr lang="en-US" altLang="zh-CN" sz="16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1600" kern="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V_Tel</a:t>
            </a:r>
            <a:r>
              <a:rPr lang="en-US" altLang="zh-CN" sz="16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600" kern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8288">
              <a:lnSpc>
                <a:spcPct val="150000"/>
              </a:lnSpc>
            </a:pPr>
            <a:r>
              <a:rPr lang="en-US" altLang="zh-CN" sz="1600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</a:t>
            </a:r>
            <a:r>
              <a:rPr lang="en-US" altLang="zh-CN" sz="16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endParaRPr lang="zh-CN" altLang="zh-CN" sz="1600" kern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8288">
              <a:lnSpc>
                <a:spcPct val="150000"/>
              </a:lnSpc>
            </a:pPr>
            <a:r>
              <a:rPr lang="en-US" altLang="zh-CN" sz="1600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</a:t>
            </a:r>
            <a:r>
              <a:rPr lang="en-US" altLang="zh-CN" sz="16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SELECT </a:t>
            </a:r>
            <a:r>
              <a:rPr lang="en-US" altLang="zh-CN" sz="1600" kern="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S.Sno,S.Sname,S.Sex,S.Navite,S.Birthday,S.Tel</a:t>
            </a:r>
            <a:endParaRPr lang="zh-CN" altLang="zh-CN" sz="1600" kern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8288">
              <a:lnSpc>
                <a:spcPct val="150000"/>
              </a:lnSpc>
            </a:pPr>
            <a:r>
              <a:rPr lang="en-US" altLang="zh-CN" sz="1600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</a:t>
            </a:r>
            <a:r>
              <a:rPr lang="en-US" altLang="zh-CN" sz="16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Student AS </a:t>
            </a:r>
            <a:r>
              <a:rPr lang="en-US" altLang="zh-CN" sz="1600" kern="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S,Class</a:t>
            </a:r>
            <a:r>
              <a:rPr lang="en-US" altLang="zh-CN" sz="16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 C</a:t>
            </a:r>
            <a:endParaRPr lang="zh-CN" altLang="zh-CN" sz="1600" kern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8288">
              <a:lnSpc>
                <a:spcPct val="150000"/>
              </a:lnSpc>
            </a:pPr>
            <a:r>
              <a:rPr lang="en-US" altLang="zh-CN" sz="1600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-&gt; </a:t>
            </a:r>
            <a:r>
              <a:rPr lang="en-US" altLang="zh-CN" sz="16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 </a:t>
            </a:r>
            <a:r>
              <a:rPr lang="en-US" altLang="zh-CN" sz="1600" kern="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S.Classno</a:t>
            </a:r>
            <a:r>
              <a:rPr lang="en-US" altLang="zh-CN" sz="16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1600" kern="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C.Classno</a:t>
            </a:r>
            <a:r>
              <a:rPr lang="en-US" altLang="zh-CN" sz="16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1600" kern="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C.Classname</a:t>
            </a:r>
            <a:r>
              <a:rPr lang="en-US" altLang="zh-CN" sz="16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=’</a:t>
            </a:r>
            <a:r>
              <a:rPr lang="zh-CN" altLang="zh-CN" sz="16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软件</a:t>
            </a:r>
            <a:r>
              <a:rPr lang="en-US" altLang="zh-CN" sz="16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6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</a:t>
            </a:r>
            <a:r>
              <a:rPr lang="en-US" altLang="zh-CN" sz="1600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’;</a:t>
            </a:r>
            <a:endParaRPr lang="zh-CN" sz="1600" kern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67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651725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73308" y="1181099"/>
            <a:ext cx="13425710" cy="4091928"/>
            <a:chOff x="1697108" y="1219199"/>
            <a:chExt cx="13425710" cy="4091928"/>
          </a:xfrm>
        </p:grpSpPr>
        <p:sp>
          <p:nvSpPr>
            <p:cNvPr id="10" name="矩形 9"/>
            <p:cNvSpPr/>
            <p:nvPr/>
          </p:nvSpPr>
          <p:spPr>
            <a:xfrm rot="1800000">
              <a:off x="1697108" y="4403586"/>
              <a:ext cx="13425710" cy="907541"/>
            </a:xfrm>
            <a:custGeom>
              <a:avLst/>
              <a:gdLst>
                <a:gd name="connsiteX0" fmla="*/ 0 w 13677900"/>
                <a:gd name="connsiteY0" fmla="*/ 0 h 897257"/>
                <a:gd name="connsiteX1" fmla="*/ 13677900 w 13677900"/>
                <a:gd name="connsiteY1" fmla="*/ 0 h 897257"/>
                <a:gd name="connsiteX2" fmla="*/ 13677900 w 13677900"/>
                <a:gd name="connsiteY2" fmla="*/ 897257 h 897257"/>
                <a:gd name="connsiteX3" fmla="*/ 0 w 13677900"/>
                <a:gd name="connsiteY3" fmla="*/ 897257 h 897257"/>
                <a:gd name="connsiteX4" fmla="*/ 0 w 13677900"/>
                <a:gd name="connsiteY4" fmla="*/ 0 h 897257"/>
                <a:gd name="connsiteX0" fmla="*/ 0 w 13677900"/>
                <a:gd name="connsiteY0" fmla="*/ 0 h 897257"/>
                <a:gd name="connsiteX1" fmla="*/ 13677900 w 13677900"/>
                <a:gd name="connsiteY1" fmla="*/ 0 h 897257"/>
                <a:gd name="connsiteX2" fmla="*/ 13677900 w 13677900"/>
                <a:gd name="connsiteY2" fmla="*/ 897257 h 897257"/>
                <a:gd name="connsiteX3" fmla="*/ 252190 w 13677900"/>
                <a:gd name="connsiteY3" fmla="*/ 892550 h 897257"/>
                <a:gd name="connsiteX4" fmla="*/ 0 w 13677900"/>
                <a:gd name="connsiteY4" fmla="*/ 897257 h 897257"/>
                <a:gd name="connsiteX5" fmla="*/ 0 w 13677900"/>
                <a:gd name="connsiteY5" fmla="*/ 0 h 897257"/>
                <a:gd name="connsiteX0" fmla="*/ 0 w 13677900"/>
                <a:gd name="connsiteY0" fmla="*/ 10284 h 907541"/>
                <a:gd name="connsiteX1" fmla="*/ 451603 w 13677900"/>
                <a:gd name="connsiteY1" fmla="*/ 0 h 907541"/>
                <a:gd name="connsiteX2" fmla="*/ 13677900 w 13677900"/>
                <a:gd name="connsiteY2" fmla="*/ 10284 h 907541"/>
                <a:gd name="connsiteX3" fmla="*/ 13677900 w 13677900"/>
                <a:gd name="connsiteY3" fmla="*/ 907541 h 907541"/>
                <a:gd name="connsiteX4" fmla="*/ 252190 w 13677900"/>
                <a:gd name="connsiteY4" fmla="*/ 902834 h 907541"/>
                <a:gd name="connsiteX5" fmla="*/ 0 w 13677900"/>
                <a:gd name="connsiteY5" fmla="*/ 907541 h 907541"/>
                <a:gd name="connsiteX6" fmla="*/ 0 w 13677900"/>
                <a:gd name="connsiteY6" fmla="*/ 10284 h 907541"/>
                <a:gd name="connsiteX0" fmla="*/ 0 w 13677900"/>
                <a:gd name="connsiteY0" fmla="*/ 907541 h 907541"/>
                <a:gd name="connsiteX1" fmla="*/ 451603 w 13677900"/>
                <a:gd name="connsiteY1" fmla="*/ 0 h 907541"/>
                <a:gd name="connsiteX2" fmla="*/ 13677900 w 13677900"/>
                <a:gd name="connsiteY2" fmla="*/ 10284 h 907541"/>
                <a:gd name="connsiteX3" fmla="*/ 13677900 w 13677900"/>
                <a:gd name="connsiteY3" fmla="*/ 907541 h 907541"/>
                <a:gd name="connsiteX4" fmla="*/ 252190 w 13677900"/>
                <a:gd name="connsiteY4" fmla="*/ 902834 h 907541"/>
                <a:gd name="connsiteX5" fmla="*/ 0 w 13677900"/>
                <a:gd name="connsiteY5" fmla="*/ 907541 h 907541"/>
                <a:gd name="connsiteX0" fmla="*/ 0 w 13425710"/>
                <a:gd name="connsiteY0" fmla="*/ 902834 h 907541"/>
                <a:gd name="connsiteX1" fmla="*/ 199413 w 13425710"/>
                <a:gd name="connsiteY1" fmla="*/ 0 h 907541"/>
                <a:gd name="connsiteX2" fmla="*/ 13425710 w 13425710"/>
                <a:gd name="connsiteY2" fmla="*/ 10284 h 907541"/>
                <a:gd name="connsiteX3" fmla="*/ 13425710 w 13425710"/>
                <a:gd name="connsiteY3" fmla="*/ 907541 h 907541"/>
                <a:gd name="connsiteX4" fmla="*/ 0 w 13425710"/>
                <a:gd name="connsiteY4" fmla="*/ 902834 h 90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25710" h="907541">
                  <a:moveTo>
                    <a:pt x="0" y="902834"/>
                  </a:moveTo>
                  <a:lnTo>
                    <a:pt x="199413" y="0"/>
                  </a:lnTo>
                  <a:lnTo>
                    <a:pt x="13425710" y="10284"/>
                  </a:lnTo>
                  <a:lnTo>
                    <a:pt x="13425710" y="907541"/>
                  </a:lnTo>
                  <a:lnTo>
                    <a:pt x="0" y="90283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4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371272" y="1219199"/>
              <a:ext cx="667658" cy="66765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158344" y="1407884"/>
            <a:ext cx="1625600" cy="162560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763483" y="2002969"/>
            <a:ext cx="13353088" cy="6893833"/>
            <a:chOff x="1763483" y="2002969"/>
            <a:chExt cx="13353088" cy="6893833"/>
          </a:xfrm>
        </p:grpSpPr>
        <p:sp>
          <p:nvSpPr>
            <p:cNvPr id="8" name="矩形 7"/>
            <p:cNvSpPr/>
            <p:nvPr/>
          </p:nvSpPr>
          <p:spPr>
            <a:xfrm rot="1800000">
              <a:off x="1977604" y="4383926"/>
              <a:ext cx="13138967" cy="4512876"/>
            </a:xfrm>
            <a:custGeom>
              <a:avLst/>
              <a:gdLst>
                <a:gd name="connsiteX0" fmla="*/ 0 w 13677900"/>
                <a:gd name="connsiteY0" fmla="*/ 0 h 4499376"/>
                <a:gd name="connsiteX1" fmla="*/ 13677900 w 13677900"/>
                <a:gd name="connsiteY1" fmla="*/ 0 h 4499376"/>
                <a:gd name="connsiteX2" fmla="*/ 13677900 w 13677900"/>
                <a:gd name="connsiteY2" fmla="*/ 4499376 h 4499376"/>
                <a:gd name="connsiteX3" fmla="*/ 0 w 13677900"/>
                <a:gd name="connsiteY3" fmla="*/ 4499376 h 4499376"/>
                <a:gd name="connsiteX4" fmla="*/ 0 w 13677900"/>
                <a:gd name="connsiteY4" fmla="*/ 0 h 4499376"/>
                <a:gd name="connsiteX0" fmla="*/ 0 w 13677900"/>
                <a:gd name="connsiteY0" fmla="*/ 13500 h 4512876"/>
                <a:gd name="connsiteX1" fmla="*/ 1732323 w 13677900"/>
                <a:gd name="connsiteY1" fmla="*/ 0 h 4512876"/>
                <a:gd name="connsiteX2" fmla="*/ 13677900 w 13677900"/>
                <a:gd name="connsiteY2" fmla="*/ 13500 h 4512876"/>
                <a:gd name="connsiteX3" fmla="*/ 13677900 w 13677900"/>
                <a:gd name="connsiteY3" fmla="*/ 4512876 h 4512876"/>
                <a:gd name="connsiteX4" fmla="*/ 0 w 13677900"/>
                <a:gd name="connsiteY4" fmla="*/ 4512876 h 4512876"/>
                <a:gd name="connsiteX5" fmla="*/ 0 w 13677900"/>
                <a:gd name="connsiteY5" fmla="*/ 13500 h 4512876"/>
                <a:gd name="connsiteX0" fmla="*/ 0 w 13677900"/>
                <a:gd name="connsiteY0" fmla="*/ 13500 h 4512876"/>
                <a:gd name="connsiteX1" fmla="*/ 1732323 w 13677900"/>
                <a:gd name="connsiteY1" fmla="*/ 0 h 4512876"/>
                <a:gd name="connsiteX2" fmla="*/ 13677900 w 13677900"/>
                <a:gd name="connsiteY2" fmla="*/ 13500 h 4512876"/>
                <a:gd name="connsiteX3" fmla="*/ 13677900 w 13677900"/>
                <a:gd name="connsiteY3" fmla="*/ 4512876 h 4512876"/>
                <a:gd name="connsiteX4" fmla="*/ 538933 w 13677900"/>
                <a:gd name="connsiteY4" fmla="*/ 4493446 h 4512876"/>
                <a:gd name="connsiteX5" fmla="*/ 0 w 13677900"/>
                <a:gd name="connsiteY5" fmla="*/ 4512876 h 4512876"/>
                <a:gd name="connsiteX6" fmla="*/ 0 w 13677900"/>
                <a:gd name="connsiteY6" fmla="*/ 13500 h 4512876"/>
                <a:gd name="connsiteX0" fmla="*/ 0 w 13677900"/>
                <a:gd name="connsiteY0" fmla="*/ 13500 h 4512876"/>
                <a:gd name="connsiteX1" fmla="*/ 1732323 w 13677900"/>
                <a:gd name="connsiteY1" fmla="*/ 0 h 4512876"/>
                <a:gd name="connsiteX2" fmla="*/ 13677900 w 13677900"/>
                <a:gd name="connsiteY2" fmla="*/ 13500 h 4512876"/>
                <a:gd name="connsiteX3" fmla="*/ 13677900 w 13677900"/>
                <a:gd name="connsiteY3" fmla="*/ 4512876 h 4512876"/>
                <a:gd name="connsiteX4" fmla="*/ 538933 w 13677900"/>
                <a:gd name="connsiteY4" fmla="*/ 4493446 h 4512876"/>
                <a:gd name="connsiteX5" fmla="*/ 0 w 13677900"/>
                <a:gd name="connsiteY5" fmla="*/ 13500 h 4512876"/>
                <a:gd name="connsiteX0" fmla="*/ 0 w 13138967"/>
                <a:gd name="connsiteY0" fmla="*/ 4493446 h 4512876"/>
                <a:gd name="connsiteX1" fmla="*/ 1193390 w 13138967"/>
                <a:gd name="connsiteY1" fmla="*/ 0 h 4512876"/>
                <a:gd name="connsiteX2" fmla="*/ 13138967 w 13138967"/>
                <a:gd name="connsiteY2" fmla="*/ 13500 h 4512876"/>
                <a:gd name="connsiteX3" fmla="*/ 13138967 w 13138967"/>
                <a:gd name="connsiteY3" fmla="*/ 4512876 h 4512876"/>
                <a:gd name="connsiteX4" fmla="*/ 0 w 13138967"/>
                <a:gd name="connsiteY4" fmla="*/ 4493446 h 451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38967" h="4512876">
                  <a:moveTo>
                    <a:pt x="0" y="4493446"/>
                  </a:moveTo>
                  <a:lnTo>
                    <a:pt x="1193390" y="0"/>
                  </a:lnTo>
                  <a:lnTo>
                    <a:pt x="13138967" y="13500"/>
                  </a:lnTo>
                  <a:lnTo>
                    <a:pt x="13138967" y="4512876"/>
                  </a:lnTo>
                  <a:lnTo>
                    <a:pt x="0" y="44934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6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763483" y="2002969"/>
              <a:ext cx="3294745" cy="329474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175208" y="3353288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noProof="0" dirty="0">
                <a:solidFill>
                  <a:prstClr val="black"/>
                </a:solidFill>
                <a:latin typeface="Arial"/>
                <a:ea typeface="微软雅黑"/>
              </a:rPr>
              <a:t>感谢您的观看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56158" y="2255191"/>
            <a:ext cx="4031873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228EB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THANKS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228EB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320453" y="4311326"/>
            <a:ext cx="914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850274" y="4702628"/>
            <a:ext cx="12474999" cy="4416484"/>
            <a:chOff x="850274" y="4702628"/>
            <a:chExt cx="12474999" cy="4416484"/>
          </a:xfrm>
        </p:grpSpPr>
        <p:sp>
          <p:nvSpPr>
            <p:cNvPr id="11" name="矩形 10"/>
            <p:cNvSpPr/>
            <p:nvPr/>
          </p:nvSpPr>
          <p:spPr>
            <a:xfrm rot="1800000">
              <a:off x="850274" y="7513404"/>
              <a:ext cx="12474999" cy="1605708"/>
            </a:xfrm>
            <a:custGeom>
              <a:avLst/>
              <a:gdLst>
                <a:gd name="connsiteX0" fmla="*/ 0 w 13677900"/>
                <a:gd name="connsiteY0" fmla="*/ 0 h 1587113"/>
                <a:gd name="connsiteX1" fmla="*/ 13677900 w 13677900"/>
                <a:gd name="connsiteY1" fmla="*/ 0 h 1587113"/>
                <a:gd name="connsiteX2" fmla="*/ 13677900 w 13677900"/>
                <a:gd name="connsiteY2" fmla="*/ 1587113 h 1587113"/>
                <a:gd name="connsiteX3" fmla="*/ 0 w 13677900"/>
                <a:gd name="connsiteY3" fmla="*/ 1587113 h 1587113"/>
                <a:gd name="connsiteX4" fmla="*/ 0 w 13677900"/>
                <a:gd name="connsiteY4" fmla="*/ 0 h 1587113"/>
                <a:gd name="connsiteX0" fmla="*/ 0 w 13677900"/>
                <a:gd name="connsiteY0" fmla="*/ 0 h 1587113"/>
                <a:gd name="connsiteX1" fmla="*/ 1620651 w 13677900"/>
                <a:gd name="connsiteY1" fmla="*/ 6988 h 1587113"/>
                <a:gd name="connsiteX2" fmla="*/ 13677900 w 13677900"/>
                <a:gd name="connsiteY2" fmla="*/ 0 h 1587113"/>
                <a:gd name="connsiteX3" fmla="*/ 13677900 w 13677900"/>
                <a:gd name="connsiteY3" fmla="*/ 1587113 h 1587113"/>
                <a:gd name="connsiteX4" fmla="*/ 0 w 13677900"/>
                <a:gd name="connsiteY4" fmla="*/ 1587113 h 1587113"/>
                <a:gd name="connsiteX5" fmla="*/ 0 w 13677900"/>
                <a:gd name="connsiteY5" fmla="*/ 0 h 1587113"/>
                <a:gd name="connsiteX0" fmla="*/ 0 w 13677900"/>
                <a:gd name="connsiteY0" fmla="*/ 0 h 1605708"/>
                <a:gd name="connsiteX1" fmla="*/ 1620651 w 13677900"/>
                <a:gd name="connsiteY1" fmla="*/ 6988 h 1605708"/>
                <a:gd name="connsiteX2" fmla="*/ 13677900 w 13677900"/>
                <a:gd name="connsiteY2" fmla="*/ 0 h 1605708"/>
                <a:gd name="connsiteX3" fmla="*/ 13677900 w 13677900"/>
                <a:gd name="connsiteY3" fmla="*/ 1587113 h 1605708"/>
                <a:gd name="connsiteX4" fmla="*/ 1202901 w 13677900"/>
                <a:gd name="connsiteY4" fmla="*/ 1605708 h 1605708"/>
                <a:gd name="connsiteX5" fmla="*/ 0 w 13677900"/>
                <a:gd name="connsiteY5" fmla="*/ 1587113 h 1605708"/>
                <a:gd name="connsiteX6" fmla="*/ 0 w 13677900"/>
                <a:gd name="connsiteY6" fmla="*/ 0 h 1605708"/>
                <a:gd name="connsiteX0" fmla="*/ 0 w 13677900"/>
                <a:gd name="connsiteY0" fmla="*/ 0 h 1605708"/>
                <a:gd name="connsiteX1" fmla="*/ 1620651 w 13677900"/>
                <a:gd name="connsiteY1" fmla="*/ 6988 h 1605708"/>
                <a:gd name="connsiteX2" fmla="*/ 13677900 w 13677900"/>
                <a:gd name="connsiteY2" fmla="*/ 0 h 1605708"/>
                <a:gd name="connsiteX3" fmla="*/ 13677900 w 13677900"/>
                <a:gd name="connsiteY3" fmla="*/ 1587113 h 1605708"/>
                <a:gd name="connsiteX4" fmla="*/ 1202901 w 13677900"/>
                <a:gd name="connsiteY4" fmla="*/ 1605708 h 1605708"/>
                <a:gd name="connsiteX5" fmla="*/ 0 w 13677900"/>
                <a:gd name="connsiteY5" fmla="*/ 0 h 1605708"/>
                <a:gd name="connsiteX0" fmla="*/ 0 w 12474999"/>
                <a:gd name="connsiteY0" fmla="*/ 1605708 h 1605708"/>
                <a:gd name="connsiteX1" fmla="*/ 417750 w 12474999"/>
                <a:gd name="connsiteY1" fmla="*/ 6988 h 1605708"/>
                <a:gd name="connsiteX2" fmla="*/ 12474999 w 12474999"/>
                <a:gd name="connsiteY2" fmla="*/ 0 h 1605708"/>
                <a:gd name="connsiteX3" fmla="*/ 12474999 w 12474999"/>
                <a:gd name="connsiteY3" fmla="*/ 1587113 h 1605708"/>
                <a:gd name="connsiteX4" fmla="*/ 0 w 12474999"/>
                <a:gd name="connsiteY4" fmla="*/ 1605708 h 160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74999" h="1605708">
                  <a:moveTo>
                    <a:pt x="0" y="1605708"/>
                  </a:moveTo>
                  <a:lnTo>
                    <a:pt x="417750" y="6988"/>
                  </a:lnTo>
                  <a:lnTo>
                    <a:pt x="12474999" y="0"/>
                  </a:lnTo>
                  <a:lnTo>
                    <a:pt x="12474999" y="1587113"/>
                  </a:lnTo>
                  <a:lnTo>
                    <a:pt x="0" y="16057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40000"/>
                  </a:schemeClr>
                </a:gs>
                <a:gs pos="846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269995" y="4702628"/>
              <a:ext cx="1190171" cy="11901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5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视图简介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14" y="1687274"/>
            <a:ext cx="10369571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视图用于显示</a:t>
            </a:r>
            <a:r>
              <a:rPr lang="zh-CN" altLang="en-US" dirty="0"/>
              <a:t>从</a:t>
            </a:r>
            <a:r>
              <a:rPr lang="zh-CN" altLang="zh-CN" dirty="0"/>
              <a:t>一个或多个表或者其他视图中</a:t>
            </a:r>
            <a:r>
              <a:rPr lang="zh-CN" altLang="en-US" dirty="0"/>
              <a:t>查询到</a:t>
            </a:r>
            <a:r>
              <a:rPr lang="zh-CN" altLang="zh-CN" dirty="0"/>
              <a:t>的相关数据，并将查询结果作为一个表来使用，因此视图可以看作是</a:t>
            </a:r>
            <a:r>
              <a:rPr lang="zh-CN" altLang="zh-CN" b="1" dirty="0">
                <a:solidFill>
                  <a:srgbClr val="0069B8"/>
                </a:solidFill>
              </a:rPr>
              <a:t>从数据表导出的</a:t>
            </a:r>
            <a:r>
              <a:rPr lang="zh-CN" altLang="en-US" b="1" dirty="0">
                <a:solidFill>
                  <a:srgbClr val="0069B8"/>
                </a:solidFill>
              </a:rPr>
              <a:t>虚拟的</a:t>
            </a:r>
            <a:r>
              <a:rPr lang="zh-CN" altLang="zh-CN" b="1" dirty="0">
                <a:solidFill>
                  <a:srgbClr val="0069B8"/>
                </a:solidFill>
              </a:rPr>
              <a:t>表</a:t>
            </a:r>
            <a:r>
              <a:rPr lang="zh-CN" altLang="zh-CN" dirty="0"/>
              <a:t>，是一个</a:t>
            </a:r>
            <a:r>
              <a:rPr lang="zh-CN" altLang="zh-CN" b="1" dirty="0">
                <a:solidFill>
                  <a:srgbClr val="0069B8"/>
                </a:solidFill>
              </a:rPr>
              <a:t>逻辑表</a:t>
            </a:r>
            <a:r>
              <a:rPr lang="zh-CN" altLang="zh-CN" dirty="0"/>
              <a:t>，其</a:t>
            </a:r>
            <a:r>
              <a:rPr lang="zh-CN" altLang="zh-CN" b="1" dirty="0">
                <a:solidFill>
                  <a:srgbClr val="0069B8"/>
                </a:solidFill>
              </a:rPr>
              <a:t>内容由查询定义</a:t>
            </a:r>
            <a:r>
              <a:rPr lang="zh-CN" altLang="zh-CN" dirty="0"/>
              <a:t>。</a:t>
            </a:r>
            <a:endParaRPr lang="en-US" altLang="zh-CN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9FA8251-A852-45E9-933B-780DBBA65868}"/>
              </a:ext>
            </a:extLst>
          </p:cNvPr>
          <p:cNvSpPr/>
          <p:nvPr/>
        </p:nvSpPr>
        <p:spPr>
          <a:xfrm>
            <a:off x="911212" y="2872514"/>
            <a:ext cx="10369571" cy="45845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/>
              <a:t>视图包含一系列带有名称的列和行数据，但视图并不是数据库真实存储的数据表，</a:t>
            </a:r>
            <a:r>
              <a:rPr lang="zh-CN" altLang="zh-CN" b="1">
                <a:solidFill>
                  <a:srgbClr val="0069B8"/>
                </a:solidFill>
              </a:rPr>
              <a:t>本身并不包含数据</a:t>
            </a:r>
            <a:r>
              <a:rPr lang="zh-CN" altLang="zh-CN"/>
              <a:t>。</a:t>
            </a:r>
            <a:endParaRPr lang="en-US" altLang="zh-CN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9745C0D-A3F5-445D-B8F0-673CC0410F1B}"/>
              </a:ext>
            </a:extLst>
          </p:cNvPr>
          <p:cNvSpPr/>
          <p:nvPr/>
        </p:nvSpPr>
        <p:spPr>
          <a:xfrm>
            <a:off x="911212" y="3642256"/>
            <a:ext cx="10369571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/>
              <a:t>用来创建视图的表叫做</a:t>
            </a:r>
            <a:r>
              <a:rPr lang="zh-CN" altLang="zh-CN" b="1">
                <a:solidFill>
                  <a:srgbClr val="0069B8"/>
                </a:solidFill>
              </a:rPr>
              <a:t>基表</a:t>
            </a:r>
            <a:r>
              <a:rPr lang="zh-CN" altLang="zh-CN"/>
              <a:t>，通过视图可以展现基表的部分数据。视图数据来自定义视图的查询中使用的表，使用视图动态生成。</a:t>
            </a:r>
            <a:r>
              <a:rPr lang="zh-CN" altLang="zh-CN" b="1">
                <a:solidFill>
                  <a:srgbClr val="0069B8"/>
                </a:solidFill>
              </a:rPr>
              <a:t>视图的数据变化会影响到基表，基表的数据变化也会影响到视图</a:t>
            </a:r>
            <a:r>
              <a:rPr lang="zh-CN" altLang="zh-CN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58135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13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视图简介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14" y="1332607"/>
            <a:ext cx="10369571" cy="50289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/>
              <a:t>视图不同于数据表，它们的区别在于以下几点：</a:t>
            </a:r>
            <a:endParaRPr lang="en-US" altLang="zh-CN"/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/>
              <a:t>视图不是数据库中的真实表，而是一张</a:t>
            </a:r>
            <a:r>
              <a:rPr lang="zh-CN" altLang="zh-CN" b="1">
                <a:solidFill>
                  <a:srgbClr val="0069B8"/>
                </a:solidFill>
              </a:rPr>
              <a:t>虚拟表</a:t>
            </a:r>
            <a:r>
              <a:rPr lang="zh-CN" altLang="zh-CN"/>
              <a:t>，其结构和数据是建立在对数据库中真实表的查询基础上的。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/>
              <a:t>存储在数据库中的</a:t>
            </a:r>
            <a:r>
              <a:rPr lang="en-US" altLang="zh-CN" b="1">
                <a:solidFill>
                  <a:srgbClr val="0069B8"/>
                </a:solidFill>
              </a:rPr>
              <a:t>SELECT</a:t>
            </a:r>
            <a:r>
              <a:rPr lang="zh-CN" altLang="zh-CN" b="1">
                <a:solidFill>
                  <a:srgbClr val="0069B8"/>
                </a:solidFill>
              </a:rPr>
              <a:t>查询操作定义了视图的内容</a:t>
            </a:r>
            <a:r>
              <a:rPr lang="zh-CN" altLang="zh-CN"/>
              <a:t>，列数据和行数据来自于视图查询所引用的实际表，引用视图时动态生成这些数据。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/>
              <a:t>视图没有实际的物理记录，不是以数据集的形式存储在数据库中，它所</a:t>
            </a:r>
            <a:r>
              <a:rPr lang="zh-CN" altLang="zh-CN" b="1">
                <a:solidFill>
                  <a:srgbClr val="0069B8"/>
                </a:solidFill>
              </a:rPr>
              <a:t>对应的数据实际上是存储在视图所引用的真实表中</a:t>
            </a:r>
            <a:r>
              <a:rPr lang="zh-CN" altLang="zh-CN"/>
              <a:t>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/>
              <a:t>视图是</a:t>
            </a:r>
            <a:r>
              <a:rPr lang="zh-CN" altLang="zh-CN" b="1">
                <a:solidFill>
                  <a:srgbClr val="0069B8"/>
                </a:solidFill>
              </a:rPr>
              <a:t>数据的窗口</a:t>
            </a:r>
            <a:r>
              <a:rPr lang="zh-CN" altLang="zh-CN"/>
              <a:t>，而表是内容。表是实际数据的存放单位，而视图只是以不同的显示方式展示数据，其</a:t>
            </a:r>
            <a:r>
              <a:rPr lang="zh-CN" altLang="zh-CN" b="1">
                <a:solidFill>
                  <a:srgbClr val="0069B8"/>
                </a:solidFill>
              </a:rPr>
              <a:t>数据来源还是实际表</a:t>
            </a:r>
            <a:r>
              <a:rPr lang="zh-CN" altLang="zh-CN"/>
              <a:t>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/>
              <a:t>视图是查看数据表的一种方法，可以查询数据表中某些字段构成的数据，只是一些</a:t>
            </a:r>
            <a:r>
              <a:rPr lang="en-US" altLang="zh-CN"/>
              <a:t>SQL</a:t>
            </a:r>
            <a:r>
              <a:rPr lang="zh-CN" altLang="zh-CN"/>
              <a:t>语句的集合。从安全的角度来看，</a:t>
            </a:r>
            <a:r>
              <a:rPr lang="zh-CN" altLang="zh-CN" b="1">
                <a:solidFill>
                  <a:srgbClr val="0069B8"/>
                </a:solidFill>
              </a:rPr>
              <a:t>视图的数据安全性更高</a:t>
            </a:r>
            <a:r>
              <a:rPr lang="zh-CN" altLang="zh-CN"/>
              <a:t>，使用视图的用户不接触数据表，不清楚表的完整结构。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/>
              <a:t>视图的</a:t>
            </a:r>
            <a:r>
              <a:rPr lang="zh-CN" altLang="zh-CN" b="1">
                <a:solidFill>
                  <a:srgbClr val="0069B8"/>
                </a:solidFill>
              </a:rPr>
              <a:t>建立和删除只影响视图本身</a:t>
            </a:r>
            <a:r>
              <a:rPr lang="zh-CN" altLang="zh-CN"/>
              <a:t>，不影响对应的基本表。</a:t>
            </a:r>
          </a:p>
        </p:txBody>
      </p:sp>
    </p:spTree>
    <p:extLst>
      <p:ext uri="{BB962C8B-B14F-4D97-AF65-F5344CB8AC3E}">
        <p14:creationId xmlns:p14="http://schemas.microsoft.com/office/powerpoint/2010/main" val="271071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651500" y="2278259"/>
            <a:ext cx="889000" cy="889000"/>
            <a:chOff x="10275888" y="1968952"/>
            <a:chExt cx="889000" cy="889000"/>
          </a:xfrm>
        </p:grpSpPr>
        <p:sp>
          <p:nvSpPr>
            <p:cNvPr id="11" name="椭圆 10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00428" y="212300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31068" y="3403060"/>
            <a:ext cx="2929862" cy="736892"/>
            <a:chOff x="8358098" y="3089795"/>
            <a:chExt cx="2929862" cy="1234748"/>
          </a:xfrm>
        </p:grpSpPr>
        <p:sp>
          <p:nvSpPr>
            <p:cNvPr id="14" name="文本框 13"/>
            <p:cNvSpPr txBox="1"/>
            <p:nvPr/>
          </p:nvSpPr>
          <p:spPr>
            <a:xfrm>
              <a:off x="8358098" y="3089795"/>
              <a:ext cx="2929862" cy="8767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/>
                <a:t>视图的优点</a:t>
              </a:r>
              <a:endParaRPr lang="zh-CN" altLang="en-US" sz="28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358098" y="4324543"/>
              <a:ext cx="28024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005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视图的优点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14" y="1607092"/>
            <a:ext cx="10369571" cy="128945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en-US"/>
              <a:t>如前所述，</a:t>
            </a:r>
            <a:r>
              <a:rPr lang="zh-CN" altLang="zh-CN"/>
              <a:t>视图是基于真实表的一张虚拟表</a:t>
            </a:r>
            <a:r>
              <a:rPr lang="zh-CN" altLang="en-US"/>
              <a:t>，</a:t>
            </a:r>
            <a:r>
              <a:rPr lang="zh-CN" altLang="zh-CN"/>
              <a:t>其数据来源均建立在真实表的基础上</a:t>
            </a:r>
            <a:r>
              <a:rPr lang="zh-CN" altLang="en-US"/>
              <a:t>。</a:t>
            </a:r>
            <a:r>
              <a:rPr lang="zh-CN" altLang="zh-CN"/>
              <a:t>尽管视图与表在本质上不尽相同，但视图经过定义以后，结构形式和表一样，可以进行查询、修改、更新和删除等操作。</a:t>
            </a:r>
            <a:r>
              <a:rPr lang="zh-CN" altLang="en-US"/>
              <a:t>与真是表相比，</a:t>
            </a:r>
            <a:r>
              <a:rPr lang="zh-CN" altLang="zh-CN"/>
              <a:t>视图具有如下优点：</a:t>
            </a:r>
            <a:endParaRPr lang="en-US" altLang="zh-CN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37BAD03-1420-43D2-80F5-6C0C9997A46D}"/>
              </a:ext>
            </a:extLst>
          </p:cNvPr>
          <p:cNvSpPr/>
          <p:nvPr/>
        </p:nvSpPr>
        <p:spPr>
          <a:xfrm>
            <a:off x="911214" y="3077523"/>
            <a:ext cx="10369571" cy="128945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/>
              <a:t>（</a:t>
            </a:r>
            <a:r>
              <a:rPr lang="en-US" altLang="zh-CN"/>
              <a:t>1</a:t>
            </a:r>
            <a:r>
              <a:rPr lang="zh-CN" altLang="zh-CN"/>
              <a:t>）定制用户数据，聚焦特定的数据</a:t>
            </a:r>
            <a:endParaRPr lang="en-US" altLang="zh-CN"/>
          </a:p>
          <a:p>
            <a:pPr marL="628650" algn="just">
              <a:lnSpc>
                <a:spcPct val="150000"/>
              </a:lnSpc>
            </a:pPr>
            <a:r>
              <a:rPr lang="zh-CN" altLang="zh-CN"/>
              <a:t>在实际的应用过程中，不同的用户可能对不同的数据有不同的要求。当数据库同时存在多个表时，可以根据不同用户</a:t>
            </a:r>
            <a:r>
              <a:rPr lang="zh-CN" altLang="en-US"/>
              <a:t>各自的需求，</a:t>
            </a:r>
            <a:r>
              <a:rPr lang="zh-CN" altLang="zh-CN"/>
              <a:t>使用各自的数据。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4C2181F-D3E4-4858-949B-EF02D6F6AB0D}"/>
              </a:ext>
            </a:extLst>
          </p:cNvPr>
          <p:cNvSpPr/>
          <p:nvPr/>
        </p:nvSpPr>
        <p:spPr>
          <a:xfrm>
            <a:off x="911213" y="4547954"/>
            <a:ext cx="10369571" cy="128945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/>
              <a:t>（</a:t>
            </a:r>
            <a:r>
              <a:rPr lang="en-US" altLang="zh-CN"/>
              <a:t>2</a:t>
            </a:r>
            <a:r>
              <a:rPr lang="zh-CN" altLang="zh-CN"/>
              <a:t>）简化数据操作</a:t>
            </a:r>
            <a:endParaRPr lang="en-US" altLang="zh-CN"/>
          </a:p>
          <a:p>
            <a:pPr marL="628650" algn="just">
              <a:lnSpc>
                <a:spcPct val="150000"/>
              </a:lnSpc>
            </a:pPr>
            <a:r>
              <a:rPr lang="zh-CN" altLang="zh-CN"/>
              <a:t>使用视图的用户完全不需要关心后面复杂的表结构、关联条件和筛选条件，对用户来说已经是过滤好的复合条件的结果集，可以创建视图来简化操作。</a:t>
            </a:r>
          </a:p>
        </p:txBody>
      </p:sp>
    </p:spTree>
    <p:extLst>
      <p:ext uri="{BB962C8B-B14F-4D97-AF65-F5344CB8AC3E}">
        <p14:creationId xmlns:p14="http://schemas.microsoft.com/office/powerpoint/2010/main" val="19175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74713" y="304800"/>
            <a:ext cx="1182909" cy="850419"/>
            <a:chOff x="874713" y="304800"/>
            <a:chExt cx="1182909" cy="850419"/>
          </a:xfrm>
        </p:grpSpPr>
        <p:sp>
          <p:nvSpPr>
            <p:cNvPr id="15" name="矩形 16"/>
            <p:cNvSpPr/>
            <p:nvPr/>
          </p:nvSpPr>
          <p:spPr>
            <a:xfrm rot="1800000">
              <a:off x="1221209" y="681766"/>
              <a:ext cx="836413" cy="473453"/>
            </a:xfrm>
            <a:custGeom>
              <a:avLst/>
              <a:gdLst>
                <a:gd name="connsiteX0" fmla="*/ 0 w 1504748"/>
                <a:gd name="connsiteY0" fmla="*/ 0 h 465789"/>
                <a:gd name="connsiteX1" fmla="*/ 1504748 w 1504748"/>
                <a:gd name="connsiteY1" fmla="*/ 0 h 465789"/>
                <a:gd name="connsiteX2" fmla="*/ 1504748 w 1504748"/>
                <a:gd name="connsiteY2" fmla="*/ 465789 h 465789"/>
                <a:gd name="connsiteX3" fmla="*/ 0 w 1504748"/>
                <a:gd name="connsiteY3" fmla="*/ 465789 h 465789"/>
                <a:gd name="connsiteX4" fmla="*/ 0 w 1504748"/>
                <a:gd name="connsiteY4" fmla="*/ 0 h 465789"/>
                <a:gd name="connsiteX0" fmla="*/ 0 w 1504748"/>
                <a:gd name="connsiteY0" fmla="*/ 5104 h 470893"/>
                <a:gd name="connsiteX1" fmla="*/ 342087 w 1504748"/>
                <a:gd name="connsiteY1" fmla="*/ 0 h 470893"/>
                <a:gd name="connsiteX2" fmla="*/ 1504748 w 1504748"/>
                <a:gd name="connsiteY2" fmla="*/ 5104 h 470893"/>
                <a:gd name="connsiteX3" fmla="*/ 1504748 w 1504748"/>
                <a:gd name="connsiteY3" fmla="*/ 470893 h 470893"/>
                <a:gd name="connsiteX4" fmla="*/ 0 w 1504748"/>
                <a:gd name="connsiteY4" fmla="*/ 470893 h 470893"/>
                <a:gd name="connsiteX5" fmla="*/ 0 w 1504748"/>
                <a:gd name="connsiteY5" fmla="*/ 5104 h 47089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470893 h 473453"/>
                <a:gd name="connsiteX6" fmla="*/ 0 w 1504748"/>
                <a:gd name="connsiteY6" fmla="*/ 5104 h 473453"/>
                <a:gd name="connsiteX0" fmla="*/ 0 w 1504748"/>
                <a:gd name="connsiteY0" fmla="*/ 5104 h 473453"/>
                <a:gd name="connsiteX1" fmla="*/ 342087 w 1504748"/>
                <a:gd name="connsiteY1" fmla="*/ 0 h 473453"/>
                <a:gd name="connsiteX2" fmla="*/ 1504748 w 1504748"/>
                <a:gd name="connsiteY2" fmla="*/ 5104 h 473453"/>
                <a:gd name="connsiteX3" fmla="*/ 1504748 w 1504748"/>
                <a:gd name="connsiteY3" fmla="*/ 470893 h 473453"/>
                <a:gd name="connsiteX4" fmla="*/ 322141 w 1504748"/>
                <a:gd name="connsiteY4" fmla="*/ 473453 h 473453"/>
                <a:gd name="connsiteX5" fmla="*/ 0 w 1504748"/>
                <a:gd name="connsiteY5" fmla="*/ 5104 h 473453"/>
                <a:gd name="connsiteX0" fmla="*/ 0 w 1182607"/>
                <a:gd name="connsiteY0" fmla="*/ 473453 h 473453"/>
                <a:gd name="connsiteX1" fmla="*/ 19946 w 1182607"/>
                <a:gd name="connsiteY1" fmla="*/ 0 h 473453"/>
                <a:gd name="connsiteX2" fmla="*/ 1182607 w 1182607"/>
                <a:gd name="connsiteY2" fmla="*/ 5104 h 473453"/>
                <a:gd name="connsiteX3" fmla="*/ 1182607 w 1182607"/>
                <a:gd name="connsiteY3" fmla="*/ 470893 h 473453"/>
                <a:gd name="connsiteX4" fmla="*/ 0 w 1182607"/>
                <a:gd name="connsiteY4" fmla="*/ 473453 h 473453"/>
                <a:gd name="connsiteX0" fmla="*/ 0 w 1182607"/>
                <a:gd name="connsiteY0" fmla="*/ 473453 h 473453"/>
                <a:gd name="connsiteX1" fmla="*/ 187993 w 1182607"/>
                <a:gd name="connsiteY1" fmla="*/ 240265 h 473453"/>
                <a:gd name="connsiteX2" fmla="*/ 19946 w 1182607"/>
                <a:gd name="connsiteY2" fmla="*/ 0 h 473453"/>
                <a:gd name="connsiteX3" fmla="*/ 1182607 w 1182607"/>
                <a:gd name="connsiteY3" fmla="*/ 5104 h 473453"/>
                <a:gd name="connsiteX4" fmla="*/ 1182607 w 1182607"/>
                <a:gd name="connsiteY4" fmla="*/ 470893 h 473453"/>
                <a:gd name="connsiteX5" fmla="*/ 0 w 1182607"/>
                <a:gd name="connsiteY5" fmla="*/ 473453 h 47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07" h="473453">
                  <a:moveTo>
                    <a:pt x="0" y="473453"/>
                  </a:moveTo>
                  <a:cubicBezTo>
                    <a:pt x="3995" y="397823"/>
                    <a:pt x="183998" y="315895"/>
                    <a:pt x="187993" y="240265"/>
                  </a:cubicBezTo>
                  <a:lnTo>
                    <a:pt x="19946" y="0"/>
                  </a:lnTo>
                  <a:lnTo>
                    <a:pt x="1182607" y="5104"/>
                  </a:lnTo>
                  <a:lnTo>
                    <a:pt x="1182607" y="470893"/>
                  </a:lnTo>
                  <a:lnTo>
                    <a:pt x="0" y="473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50000"/>
                  </a:schemeClr>
                </a:gs>
                <a:gs pos="846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74713" y="304800"/>
              <a:ext cx="834118" cy="834118"/>
            </a:xfrm>
            <a:custGeom>
              <a:avLst/>
              <a:gdLst>
                <a:gd name="connsiteX0" fmla="*/ 0 w 834118"/>
                <a:gd name="connsiteY0" fmla="*/ 563336 h 834118"/>
                <a:gd name="connsiteX1" fmla="*/ 23764 w 834118"/>
                <a:gd name="connsiteY1" fmla="*/ 563336 h 834118"/>
                <a:gd name="connsiteX2" fmla="*/ 23764 w 834118"/>
                <a:gd name="connsiteY2" fmla="*/ 810354 h 834118"/>
                <a:gd name="connsiteX3" fmla="*/ 810354 w 834118"/>
                <a:gd name="connsiteY3" fmla="*/ 810354 h 834118"/>
                <a:gd name="connsiteX4" fmla="*/ 810354 w 834118"/>
                <a:gd name="connsiteY4" fmla="*/ 563336 h 834118"/>
                <a:gd name="connsiteX5" fmla="*/ 834118 w 834118"/>
                <a:gd name="connsiteY5" fmla="*/ 563336 h 834118"/>
                <a:gd name="connsiteX6" fmla="*/ 834118 w 834118"/>
                <a:gd name="connsiteY6" fmla="*/ 834118 h 834118"/>
                <a:gd name="connsiteX7" fmla="*/ 0 w 834118"/>
                <a:gd name="connsiteY7" fmla="*/ 834118 h 834118"/>
                <a:gd name="connsiteX8" fmla="*/ 0 w 834118"/>
                <a:gd name="connsiteY8" fmla="*/ 0 h 834118"/>
                <a:gd name="connsiteX9" fmla="*/ 834118 w 834118"/>
                <a:gd name="connsiteY9" fmla="*/ 0 h 834118"/>
                <a:gd name="connsiteX10" fmla="*/ 834118 w 834118"/>
                <a:gd name="connsiteY10" fmla="*/ 270782 h 834118"/>
                <a:gd name="connsiteX11" fmla="*/ 810354 w 834118"/>
                <a:gd name="connsiteY11" fmla="*/ 270782 h 834118"/>
                <a:gd name="connsiteX12" fmla="*/ 810354 w 834118"/>
                <a:gd name="connsiteY12" fmla="*/ 23764 h 834118"/>
                <a:gd name="connsiteX13" fmla="*/ 23764 w 834118"/>
                <a:gd name="connsiteY13" fmla="*/ 23764 h 834118"/>
                <a:gd name="connsiteX14" fmla="*/ 23764 w 834118"/>
                <a:gd name="connsiteY14" fmla="*/ 270782 h 834118"/>
                <a:gd name="connsiteX15" fmla="*/ 0 w 834118"/>
                <a:gd name="connsiteY15" fmla="*/ 270782 h 8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4118" h="834118">
                  <a:moveTo>
                    <a:pt x="0" y="563336"/>
                  </a:moveTo>
                  <a:lnTo>
                    <a:pt x="23764" y="563336"/>
                  </a:lnTo>
                  <a:lnTo>
                    <a:pt x="23764" y="810354"/>
                  </a:lnTo>
                  <a:lnTo>
                    <a:pt x="810354" y="810354"/>
                  </a:lnTo>
                  <a:lnTo>
                    <a:pt x="810354" y="563336"/>
                  </a:lnTo>
                  <a:lnTo>
                    <a:pt x="834118" y="563336"/>
                  </a:lnTo>
                  <a:lnTo>
                    <a:pt x="834118" y="834118"/>
                  </a:lnTo>
                  <a:lnTo>
                    <a:pt x="0" y="834118"/>
                  </a:lnTo>
                  <a:close/>
                  <a:moveTo>
                    <a:pt x="0" y="0"/>
                  </a:moveTo>
                  <a:lnTo>
                    <a:pt x="834118" y="0"/>
                  </a:lnTo>
                  <a:lnTo>
                    <a:pt x="834118" y="270782"/>
                  </a:lnTo>
                  <a:lnTo>
                    <a:pt x="810354" y="270782"/>
                  </a:lnTo>
                  <a:lnTo>
                    <a:pt x="810354" y="23764"/>
                  </a:lnTo>
                  <a:lnTo>
                    <a:pt x="23764" y="23764"/>
                  </a:lnTo>
                  <a:lnTo>
                    <a:pt x="23764" y="270782"/>
                  </a:lnTo>
                  <a:lnTo>
                    <a:pt x="0" y="270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3"/>
            <p:cNvSpPr/>
            <p:nvPr/>
          </p:nvSpPr>
          <p:spPr>
            <a:xfrm>
              <a:off x="1055688" y="485775"/>
              <a:ext cx="472168" cy="472168"/>
            </a:xfrm>
            <a:custGeom>
              <a:avLst/>
              <a:gdLst>
                <a:gd name="connsiteX0" fmla="*/ 119063 w 330200"/>
                <a:gd name="connsiteY0" fmla="*/ 93662 h 330200"/>
                <a:gd name="connsiteX1" fmla="*/ 119063 w 330200"/>
                <a:gd name="connsiteY1" fmla="*/ 230187 h 330200"/>
                <a:gd name="connsiteX2" fmla="*/ 244476 w 330200"/>
                <a:gd name="connsiteY2" fmla="*/ 161925 h 330200"/>
                <a:gd name="connsiteX3" fmla="*/ 165100 w 330200"/>
                <a:gd name="connsiteY3" fmla="*/ 0 h 330200"/>
                <a:gd name="connsiteX4" fmla="*/ 330200 w 330200"/>
                <a:gd name="connsiteY4" fmla="*/ 165100 h 330200"/>
                <a:gd name="connsiteX5" fmla="*/ 165100 w 330200"/>
                <a:gd name="connsiteY5" fmla="*/ 330200 h 330200"/>
                <a:gd name="connsiteX6" fmla="*/ 0 w 330200"/>
                <a:gd name="connsiteY6" fmla="*/ 165100 h 330200"/>
                <a:gd name="connsiteX7" fmla="*/ 165100 w 330200"/>
                <a:gd name="connsiteY7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200" h="330200">
                  <a:moveTo>
                    <a:pt x="119063" y="93662"/>
                  </a:moveTo>
                  <a:lnTo>
                    <a:pt x="119063" y="230187"/>
                  </a:lnTo>
                  <a:lnTo>
                    <a:pt x="244476" y="161925"/>
                  </a:ln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92992" y="46839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228EB0"/>
                </a:solidFill>
                <a:latin typeface="+mn-ea"/>
              </a:rPr>
              <a:t>视图的优点</a:t>
            </a:r>
            <a:endParaRPr lang="en-US" altLang="zh-CN" sz="2800" b="1">
              <a:solidFill>
                <a:srgbClr val="228EB0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925FA9-8CE2-4DC1-8B0F-5708D303D758}"/>
              </a:ext>
            </a:extLst>
          </p:cNvPr>
          <p:cNvSpPr/>
          <p:nvPr/>
        </p:nvSpPr>
        <p:spPr>
          <a:xfrm>
            <a:off x="911214" y="1607092"/>
            <a:ext cx="10369571" cy="128945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）提高基表数据的安全性</a:t>
            </a:r>
          </a:p>
          <a:p>
            <a:pPr marL="628650" algn="just">
              <a:lnSpc>
                <a:spcPct val="150000"/>
              </a:lnSpc>
            </a:pPr>
            <a:r>
              <a:rPr lang="zh-CN" altLang="zh-CN" dirty="0"/>
              <a:t>视图是虚拟的，物理上是不存在的。可以只授予用户视图的权限，而不具体指定使用表的权限，从而保护基础数据的安全。</a:t>
            </a:r>
            <a:endParaRPr lang="en-US" altLang="zh-CN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37BAD03-1420-43D2-80F5-6C0C9997A46D}"/>
              </a:ext>
            </a:extLst>
          </p:cNvPr>
          <p:cNvSpPr/>
          <p:nvPr/>
        </p:nvSpPr>
        <p:spPr>
          <a:xfrm>
            <a:off x="911214" y="3077523"/>
            <a:ext cx="10369571" cy="128945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/>
              <a:t>（</a:t>
            </a:r>
            <a:r>
              <a:rPr lang="en-US" altLang="zh-CN"/>
              <a:t>4</a:t>
            </a:r>
            <a:r>
              <a:rPr lang="zh-CN" altLang="zh-CN"/>
              <a:t>）共享所需数据</a:t>
            </a:r>
          </a:p>
          <a:p>
            <a:pPr marL="628650" algn="just">
              <a:lnSpc>
                <a:spcPct val="150000"/>
              </a:lnSpc>
            </a:pPr>
            <a:r>
              <a:rPr lang="zh-CN" altLang="zh-CN"/>
              <a:t>通过使用视图，每个用户不必都定义和存储自己所需的数据，可以共享数据库中的数据，同样的数据只需要存储一次。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4C2181F-D3E4-4858-949B-EF02D6F6AB0D}"/>
              </a:ext>
            </a:extLst>
          </p:cNvPr>
          <p:cNvSpPr/>
          <p:nvPr/>
        </p:nvSpPr>
        <p:spPr>
          <a:xfrm>
            <a:off x="911213" y="4547954"/>
            <a:ext cx="10369571" cy="87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zh-CN"/>
              <a:t>（</a:t>
            </a:r>
            <a:r>
              <a:rPr lang="en-US" altLang="zh-CN"/>
              <a:t>5</a:t>
            </a:r>
            <a:r>
              <a:rPr lang="zh-CN" altLang="zh-CN"/>
              <a:t>）更改数据格式</a:t>
            </a:r>
          </a:p>
          <a:p>
            <a:pPr marL="628650" algn="just">
              <a:lnSpc>
                <a:spcPct val="150000"/>
              </a:lnSpc>
            </a:pPr>
            <a:r>
              <a:rPr lang="zh-CN" altLang="zh-CN"/>
              <a:t>通过使用视图，可以重新格式化检索出的数据，并组织输出到其他应用程序中。</a:t>
            </a:r>
          </a:p>
        </p:txBody>
      </p:sp>
    </p:spTree>
    <p:extLst>
      <p:ext uri="{BB962C8B-B14F-4D97-AF65-F5344CB8AC3E}">
        <p14:creationId xmlns:p14="http://schemas.microsoft.com/office/powerpoint/2010/main" val="2119931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20" grpId="0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自定义 8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28EB0"/>
      </a:accent1>
      <a:accent2>
        <a:srgbClr val="00B6BF"/>
      </a:accent2>
      <a:accent3>
        <a:srgbClr val="FEB068"/>
      </a:accent3>
      <a:accent4>
        <a:srgbClr val="FF6372"/>
      </a:accent4>
      <a:accent5>
        <a:srgbClr val="228EB0"/>
      </a:accent5>
      <a:accent6>
        <a:srgbClr val="00B6B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1702</TotalTime>
  <Words>3340</Words>
  <Application>Microsoft Office PowerPoint</Application>
  <PresentationFormat>宽屏</PresentationFormat>
  <Paragraphs>235</Paragraphs>
  <Slides>43</Slides>
  <Notes>42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1" baseType="lpstr">
      <vt:lpstr>等线</vt:lpstr>
      <vt:lpstr>宋体</vt:lpstr>
      <vt:lpstr>微软雅黑</vt:lpstr>
      <vt:lpstr>Arial</vt:lpstr>
      <vt:lpstr>Calibri</vt:lpstr>
      <vt:lpstr>Times New Roman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简洁彩色扁平化</dc:title>
  <dc:creator>第一PPT</dc:creator>
  <cp:keywords>www.1ppt.com</cp:keywords>
  <dc:description>www.1ppt.com</dc:description>
  <cp:lastModifiedBy>Rong</cp:lastModifiedBy>
  <cp:revision>114</cp:revision>
  <dcterms:created xsi:type="dcterms:W3CDTF">2017-07-19T00:44:57Z</dcterms:created>
  <dcterms:modified xsi:type="dcterms:W3CDTF">2022-02-20T07:34:39Z</dcterms:modified>
</cp:coreProperties>
</file>