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367" r:id="rId2"/>
    <p:sldId id="303" r:id="rId3"/>
    <p:sldId id="257" r:id="rId4"/>
    <p:sldId id="284" r:id="rId5"/>
    <p:sldId id="270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298" r:id="rId18"/>
    <p:sldId id="361" r:id="rId19"/>
    <p:sldId id="362" r:id="rId20"/>
    <p:sldId id="363" r:id="rId21"/>
    <p:sldId id="299" r:id="rId22"/>
    <p:sldId id="364" r:id="rId23"/>
    <p:sldId id="365" r:id="rId24"/>
    <p:sldId id="366" r:id="rId25"/>
    <p:sldId id="368" r:id="rId26"/>
    <p:sldId id="346" r:id="rId27"/>
    <p:sldId id="347" r:id="rId28"/>
    <p:sldId id="36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8EB0"/>
    <a:srgbClr val="00B6BF"/>
    <a:srgbClr val="0069B8"/>
    <a:srgbClr val="FF6372"/>
    <a:srgbClr val="FEB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6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D8F82-AC35-4462-81AF-456114E02DB8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CAA79-63ED-4D4C-97FF-23192032DF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0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4CAA79-63ED-4D4C-97FF-23192032D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9158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898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59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88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72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44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519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89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761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424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4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76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401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346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078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307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70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55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468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83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3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92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24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36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327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22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97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4407512" y="2425700"/>
            <a:ext cx="3352188" cy="1917700"/>
          </a:xfrm>
          <a:custGeom>
            <a:avLst/>
            <a:gdLst>
              <a:gd name="connsiteX0" fmla="*/ 0 w 3352188"/>
              <a:gd name="connsiteY0" fmla="*/ 0 h 1917700"/>
              <a:gd name="connsiteX1" fmla="*/ 3352188 w 3352188"/>
              <a:gd name="connsiteY1" fmla="*/ 0 h 1917700"/>
              <a:gd name="connsiteX2" fmla="*/ 3352188 w 3352188"/>
              <a:gd name="connsiteY2" fmla="*/ 1917700 h 1917700"/>
              <a:gd name="connsiteX3" fmla="*/ 0 w 3352188"/>
              <a:gd name="connsiteY3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188" h="1917700">
                <a:moveTo>
                  <a:pt x="0" y="0"/>
                </a:moveTo>
                <a:lnTo>
                  <a:pt x="3352188" y="0"/>
                </a:lnTo>
                <a:lnTo>
                  <a:pt x="3352188" y="1917700"/>
                </a:lnTo>
                <a:lnTo>
                  <a:pt x="0" y="1917700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073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114768" y="2366759"/>
            <a:ext cx="2845204" cy="2845206"/>
          </a:xfrm>
          <a:custGeom>
            <a:avLst/>
            <a:gdLst>
              <a:gd name="connsiteX0" fmla="*/ 1422602 w 2845204"/>
              <a:gd name="connsiteY0" fmla="*/ 0 h 2845206"/>
              <a:gd name="connsiteX1" fmla="*/ 2845204 w 2845204"/>
              <a:gd name="connsiteY1" fmla="*/ 1422603 h 2845206"/>
              <a:gd name="connsiteX2" fmla="*/ 1422602 w 2845204"/>
              <a:gd name="connsiteY2" fmla="*/ 2845206 h 2845206"/>
              <a:gd name="connsiteX3" fmla="*/ 0 w 2845204"/>
              <a:gd name="connsiteY3" fmla="*/ 1422603 h 2845206"/>
              <a:gd name="connsiteX4" fmla="*/ 1422602 w 2845204"/>
              <a:gd name="connsiteY4" fmla="*/ 0 h 284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5204" h="2845206">
                <a:moveTo>
                  <a:pt x="1422602" y="0"/>
                </a:moveTo>
                <a:cubicBezTo>
                  <a:pt x="2208283" y="0"/>
                  <a:pt x="2845204" y="636921"/>
                  <a:pt x="2845204" y="1422603"/>
                </a:cubicBezTo>
                <a:cubicBezTo>
                  <a:pt x="2845204" y="2208285"/>
                  <a:pt x="2208283" y="2845206"/>
                  <a:pt x="1422602" y="2845206"/>
                </a:cubicBezTo>
                <a:cubicBezTo>
                  <a:pt x="636921" y="2845206"/>
                  <a:pt x="0" y="2208285"/>
                  <a:pt x="0" y="1422603"/>
                </a:cubicBezTo>
                <a:cubicBezTo>
                  <a:pt x="0" y="636921"/>
                  <a:pt x="636921" y="0"/>
                  <a:pt x="14226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5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553026" y="1268413"/>
            <a:ext cx="3889830" cy="3889830"/>
          </a:xfrm>
          <a:custGeom>
            <a:avLst/>
            <a:gdLst>
              <a:gd name="connsiteX0" fmla="*/ 0 w 3889830"/>
              <a:gd name="connsiteY0" fmla="*/ 0 h 3889830"/>
              <a:gd name="connsiteX1" fmla="*/ 3889830 w 3889830"/>
              <a:gd name="connsiteY1" fmla="*/ 0 h 3889830"/>
              <a:gd name="connsiteX2" fmla="*/ 3889830 w 3889830"/>
              <a:gd name="connsiteY2" fmla="*/ 3889830 h 3889830"/>
              <a:gd name="connsiteX3" fmla="*/ 0 w 3889830"/>
              <a:gd name="connsiteY3" fmla="*/ 3889830 h 388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9830" h="3889830">
                <a:moveTo>
                  <a:pt x="0" y="0"/>
                </a:moveTo>
                <a:lnTo>
                  <a:pt x="3889830" y="0"/>
                </a:lnTo>
                <a:lnTo>
                  <a:pt x="3889830" y="3889830"/>
                </a:lnTo>
                <a:lnTo>
                  <a:pt x="0" y="38898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74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88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890032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322565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743553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45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1810259"/>
            <a:ext cx="4550500" cy="3595494"/>
          </a:xfrm>
          <a:custGeom>
            <a:avLst/>
            <a:gdLst>
              <a:gd name="connsiteX0" fmla="*/ 0 w 4550500"/>
              <a:gd name="connsiteY0" fmla="*/ 0 h 3595494"/>
              <a:gd name="connsiteX1" fmla="*/ 4550500 w 4550500"/>
              <a:gd name="connsiteY1" fmla="*/ 0 h 3595494"/>
              <a:gd name="connsiteX2" fmla="*/ 4550500 w 4550500"/>
              <a:gd name="connsiteY2" fmla="*/ 3595494 h 3595494"/>
              <a:gd name="connsiteX3" fmla="*/ 0 w 4550500"/>
              <a:gd name="connsiteY3" fmla="*/ 3595494 h 359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0500" h="3595494">
                <a:moveTo>
                  <a:pt x="0" y="0"/>
                </a:moveTo>
                <a:lnTo>
                  <a:pt x="4550500" y="0"/>
                </a:lnTo>
                <a:lnTo>
                  <a:pt x="4550500" y="3595494"/>
                </a:lnTo>
                <a:lnTo>
                  <a:pt x="0" y="35954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599089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570521" y="3631624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541954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961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250758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3933456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6616154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9298852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01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71864" cy="6858000"/>
          </a:xfrm>
          <a:custGeom>
            <a:avLst/>
            <a:gdLst>
              <a:gd name="connsiteX0" fmla="*/ 0 w 4871864"/>
              <a:gd name="connsiteY0" fmla="*/ 0 h 6858000"/>
              <a:gd name="connsiteX1" fmla="*/ 2472325 w 4871864"/>
              <a:gd name="connsiteY1" fmla="*/ 0 h 6858000"/>
              <a:gd name="connsiteX2" fmla="*/ 4871864 w 4871864"/>
              <a:gd name="connsiteY2" fmla="*/ 3429000 h 6858000"/>
              <a:gd name="connsiteX3" fmla="*/ 2472325 w 4871864"/>
              <a:gd name="connsiteY3" fmla="*/ 6858000 h 6858000"/>
              <a:gd name="connsiteX4" fmla="*/ 0 w 48718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1864" h="6858000">
                <a:moveTo>
                  <a:pt x="0" y="0"/>
                </a:moveTo>
                <a:lnTo>
                  <a:pt x="2472325" y="0"/>
                </a:lnTo>
                <a:lnTo>
                  <a:pt x="4871864" y="3429000"/>
                </a:lnTo>
                <a:lnTo>
                  <a:pt x="247232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49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2395992"/>
            <a:ext cx="3862162" cy="2786743"/>
          </a:xfrm>
          <a:custGeom>
            <a:avLst/>
            <a:gdLst>
              <a:gd name="connsiteX0" fmla="*/ 0 w 3862162"/>
              <a:gd name="connsiteY0" fmla="*/ 0 h 2786743"/>
              <a:gd name="connsiteX1" fmla="*/ 3862162 w 3862162"/>
              <a:gd name="connsiteY1" fmla="*/ 0 h 2786743"/>
              <a:gd name="connsiteX2" fmla="*/ 3862162 w 3862162"/>
              <a:gd name="connsiteY2" fmla="*/ 2786743 h 2786743"/>
              <a:gd name="connsiteX3" fmla="*/ 0 w 3862162"/>
              <a:gd name="connsiteY3" fmla="*/ 2786743 h 278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2162" h="2786743">
                <a:moveTo>
                  <a:pt x="0" y="0"/>
                </a:moveTo>
                <a:lnTo>
                  <a:pt x="3862162" y="0"/>
                </a:lnTo>
                <a:lnTo>
                  <a:pt x="3862162" y="2786743"/>
                </a:lnTo>
                <a:lnTo>
                  <a:pt x="0" y="2786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554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8714717" y="4280772"/>
            <a:ext cx="1655572" cy="1655572"/>
          </a:xfrm>
          <a:custGeom>
            <a:avLst/>
            <a:gdLst>
              <a:gd name="connsiteX0" fmla="*/ 827786 w 1655572"/>
              <a:gd name="connsiteY0" fmla="*/ 0 h 1655572"/>
              <a:gd name="connsiteX1" fmla="*/ 1655572 w 1655572"/>
              <a:gd name="connsiteY1" fmla="*/ 827786 h 1655572"/>
              <a:gd name="connsiteX2" fmla="*/ 827786 w 1655572"/>
              <a:gd name="connsiteY2" fmla="*/ 1655572 h 1655572"/>
              <a:gd name="connsiteX3" fmla="*/ 0 w 1655572"/>
              <a:gd name="connsiteY3" fmla="*/ 827786 h 1655572"/>
              <a:gd name="connsiteX4" fmla="*/ 827786 w 1655572"/>
              <a:gd name="connsiteY4" fmla="*/ 0 h 16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572" h="1655572">
                <a:moveTo>
                  <a:pt x="827786" y="0"/>
                </a:moveTo>
                <a:cubicBezTo>
                  <a:pt x="1284960" y="0"/>
                  <a:pt x="1655572" y="370612"/>
                  <a:pt x="1655572" y="827786"/>
                </a:cubicBezTo>
                <a:cubicBezTo>
                  <a:pt x="1655572" y="1284960"/>
                  <a:pt x="1284960" y="1655572"/>
                  <a:pt x="827786" y="1655572"/>
                </a:cubicBezTo>
                <a:cubicBezTo>
                  <a:pt x="370612" y="1655572"/>
                  <a:pt x="0" y="1284960"/>
                  <a:pt x="0" y="827786"/>
                </a:cubicBezTo>
                <a:cubicBezTo>
                  <a:pt x="0" y="370612"/>
                  <a:pt x="370612" y="0"/>
                  <a:pt x="8277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2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532185"/>
            <a:ext cx="12192000" cy="2257178"/>
          </a:xfrm>
          <a:custGeom>
            <a:avLst/>
            <a:gdLst>
              <a:gd name="connsiteX0" fmla="*/ 0 w 12192000"/>
              <a:gd name="connsiteY0" fmla="*/ 0 h 2257178"/>
              <a:gd name="connsiteX1" fmla="*/ 12192000 w 12192000"/>
              <a:gd name="connsiteY1" fmla="*/ 0 h 2257178"/>
              <a:gd name="connsiteX2" fmla="*/ 12192000 w 12192000"/>
              <a:gd name="connsiteY2" fmla="*/ 2257178 h 2257178"/>
              <a:gd name="connsiteX3" fmla="*/ 0 w 12192000"/>
              <a:gd name="connsiteY3" fmla="*/ 2257178 h 2257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57178">
                <a:moveTo>
                  <a:pt x="0" y="0"/>
                </a:moveTo>
                <a:lnTo>
                  <a:pt x="12192000" y="0"/>
                </a:lnTo>
                <a:lnTo>
                  <a:pt x="12192000" y="2257178"/>
                </a:lnTo>
                <a:lnTo>
                  <a:pt x="0" y="22571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2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42199" y="1187086"/>
            <a:ext cx="667658" cy="6676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8776" y="1273074"/>
            <a:ext cx="1625600" cy="1625600"/>
          </a:xfrm>
          <a:prstGeom prst="rect">
            <a:avLst/>
          </a:prstGeom>
          <a:solidFill>
            <a:srgbClr val="00B6BF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7095" y="3829714"/>
            <a:ext cx="391806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228EB0"/>
                </a:solidFill>
                <a:latin typeface="Arial"/>
                <a:ea typeface="微软雅黑"/>
              </a:rPr>
              <a:t>第五章 </a:t>
            </a:r>
            <a:r>
              <a:rPr lang="zh-CN" altLang="zh-CN" sz="4000" b="1" dirty="0" smtClean="0">
                <a:solidFill>
                  <a:srgbClr val="228EB0"/>
                </a:solidFill>
              </a:rPr>
              <a:t>数据</a:t>
            </a:r>
            <a:r>
              <a:rPr lang="zh-CN" altLang="en-US" sz="4000" b="1" dirty="0" smtClean="0">
                <a:solidFill>
                  <a:srgbClr val="228EB0"/>
                </a:solidFill>
              </a:rPr>
              <a:t>操作</a:t>
            </a:r>
            <a:endParaRPr lang="zh-CN" altLang="en-US" sz="4000" b="1" dirty="0">
              <a:solidFill>
                <a:srgbClr val="228EB0"/>
              </a:solidFill>
              <a:latin typeface="Arial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7095" y="3054694"/>
            <a:ext cx="493276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prstClr val="black"/>
                </a:solidFill>
                <a:latin typeface="+mn-ea"/>
              </a:rPr>
              <a:t>MySQL</a:t>
            </a:r>
            <a:r>
              <a:rPr lang="zh-CN" altLang="zh-CN" sz="3200" dirty="0">
                <a:solidFill>
                  <a:prstClr val="black"/>
                </a:solidFill>
                <a:latin typeface="+mn-ea"/>
              </a:rPr>
              <a:t>数据库原理与应用</a:t>
            </a:r>
            <a:endParaRPr lang="zh-CN" altLang="en-US" sz="32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939067" y="4750431"/>
            <a:ext cx="18624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52028" y="4556787"/>
            <a:ext cx="1190171" cy="1190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030" name="Picture 6" descr="https://gimg2.baidu.com/image_search/src=http%3A%2F%2Foss.aliyuncs.com%2Fphotogallery%2Fphoto%2F1915825285163630%2F16354%2F63c5b093-7bee-4175-b117-b7a005f4c720.png&amp;refer=http%3A%2F%2Foss.aliyuncs.com&amp;app=2002&amp;size=f9999,10000&amp;q=a80&amp;n=0&amp;g=0n&amp;fmt=jpeg?sec=1643855990&amp;t=d3ad24822c4d827c6f223d181ffe0fc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130" y="1591483"/>
            <a:ext cx="3696863" cy="33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1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3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46308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向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表中全部字段插入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1" y="1566829"/>
            <a:ext cx="9649675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使用</a:t>
            </a:r>
            <a:r>
              <a:rPr lang="en-US" altLang="zh-CN" dirty="0"/>
              <a:t>INSERT</a:t>
            </a:r>
            <a:r>
              <a:rPr lang="zh-CN" altLang="zh-CN" dirty="0"/>
              <a:t>插入数据时，表名后面的字段列表允许为空，此时值列表中需要为表的每一个字段指定值，并且值的顺序必须和数据表中字段定义时的顺序相同。</a:t>
            </a:r>
          </a:p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5-3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”的学生信息表“</a:t>
            </a:r>
            <a:r>
              <a:rPr lang="en-US" altLang="zh-CN" dirty="0"/>
              <a:t>Student</a:t>
            </a:r>
            <a:r>
              <a:rPr lang="zh-CN" altLang="zh-CN" dirty="0"/>
              <a:t>”中，插入一条新的记录。输入的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119957" y="3433639"/>
            <a:ext cx="7899144" cy="1428298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13335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INSERT INTO Student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-&gt; VALUES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-&gt; ('20190103','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汪小菲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湖南省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','2001-10-15','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','RJ01','13600000003');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0" y="4887845"/>
            <a:ext cx="9649675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虽然使用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INSERT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插入数据时可以忽略插入数据的列名称，但若值不包含列名称，则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VALUES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关键字后面的值不仅要求完整，而且顺序必须和表定义时列的顺序相同。如果表的结构被修改，对列进行增加、删除或者调整位置等操作，则会使得用这种方式插入数据时的顺序也同时改变。如果指定列名称，就不会受到表结构改变的影响。</a:t>
            </a:r>
          </a:p>
        </p:txBody>
      </p:sp>
    </p:spTree>
    <p:extLst>
      <p:ext uri="{BB962C8B-B14F-4D97-AF65-F5344CB8AC3E}">
        <p14:creationId xmlns:p14="http://schemas.microsoft.com/office/powerpoint/2010/main" val="136805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46308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2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向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表中指定字段添加数据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670696"/>
            <a:ext cx="9649675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为表的指定字段插入数据，是利用</a:t>
            </a:r>
            <a:r>
              <a:rPr lang="en-US" altLang="zh-CN" dirty="0"/>
              <a:t>INSERT</a:t>
            </a:r>
            <a:r>
              <a:rPr lang="zh-CN" altLang="zh-CN" dirty="0"/>
              <a:t>语句只向部分字段中插入值，而其他字段的值为表定义时的默认值。</a:t>
            </a:r>
          </a:p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5-4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”的学生信息表“</a:t>
            </a:r>
            <a:r>
              <a:rPr lang="en-US" altLang="zh-CN" dirty="0"/>
              <a:t>Student</a:t>
            </a:r>
            <a:r>
              <a:rPr lang="zh-CN" altLang="zh-CN" dirty="0"/>
              <a:t>”中，插入一条新的记录。输入的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2" name="矩形 11"/>
          <p:cNvSpPr/>
          <p:nvPr/>
        </p:nvSpPr>
        <p:spPr>
          <a:xfrm>
            <a:off x="2644735" y="3739856"/>
            <a:ext cx="6724733" cy="1295607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INSERT INTO Student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Sno,Sname,Sex,Native,Birthday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VALUES('20190104','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张南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浙江省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','2000-09-05');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20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46308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3 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向表中字段插入多行数据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670696"/>
            <a:ext cx="964967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/>
              <a:t>INSERT</a:t>
            </a:r>
            <a:r>
              <a:rPr lang="zh-CN" altLang="zh-CN" dirty="0"/>
              <a:t>语句可以同时向数据表插入多条记录，插入时指定多个值列表，每个值列表之间用逗号隔开，基本语法格式为：</a:t>
            </a:r>
          </a:p>
        </p:txBody>
      </p:sp>
      <p:sp>
        <p:nvSpPr>
          <p:cNvPr id="9" name="矩形 8"/>
          <p:cNvSpPr/>
          <p:nvPr/>
        </p:nvSpPr>
        <p:spPr>
          <a:xfrm>
            <a:off x="2610193" y="2882742"/>
            <a:ext cx="7012832" cy="10071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INSERT INTO &lt;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&gt;( [ &lt;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1&gt; [ , 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&lt;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n&gt;] ])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VALUES (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[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, (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n) ] ), (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[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, (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n) ] ),…, (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[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, (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n) ] );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28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46308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3 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向表中字段插入多行数据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670696"/>
            <a:ext cx="964967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5-5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”的学生信息表“</a:t>
            </a:r>
            <a:r>
              <a:rPr lang="en-US" altLang="zh-CN" dirty="0"/>
              <a:t>Student</a:t>
            </a:r>
            <a:r>
              <a:rPr lang="zh-CN" altLang="zh-CN" dirty="0"/>
              <a:t>”中，插入若干条新的记录。输入的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265727" y="2871972"/>
            <a:ext cx="7701763" cy="2188543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INSERT INTO Student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(Sno,Sname,Sex,Native,Birthday,Major,Classno,Tel)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VALUES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('20190105','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韩磊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湖南省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','2001-08-05','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 'RJ02','13600000005'),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('20190106','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蒋建峰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湖南省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','2001-12-03','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','RJ02','13600000006'); 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25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018900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4 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使用“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INSERT INTO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…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SELECT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…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FROM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”语句复制表数据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2134159"/>
            <a:ext cx="9649675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“</a:t>
            </a:r>
            <a:r>
              <a:rPr lang="en-US" altLang="zh-CN" dirty="0"/>
              <a:t>INSERT INTO</a:t>
            </a:r>
            <a:r>
              <a:rPr lang="zh-CN" altLang="zh-CN" dirty="0"/>
              <a:t>…</a:t>
            </a:r>
            <a:r>
              <a:rPr lang="en-US" altLang="zh-CN" dirty="0"/>
              <a:t>SELECT</a:t>
            </a:r>
            <a:r>
              <a:rPr lang="zh-CN" altLang="zh-CN" dirty="0"/>
              <a:t>…</a:t>
            </a:r>
            <a:r>
              <a:rPr lang="en-US" altLang="zh-CN" dirty="0"/>
              <a:t>FROM</a:t>
            </a:r>
            <a:r>
              <a:rPr lang="zh-CN" altLang="zh-CN" dirty="0"/>
              <a:t>”语句用于快速地从一个或多个表中取出数据，并将这些数据作为行数据插入另一个表中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SELECT</a:t>
            </a:r>
            <a:r>
              <a:rPr lang="zh-CN" altLang="zh-CN" dirty="0"/>
              <a:t>子句返回的是一个查询到的结果集，</a:t>
            </a:r>
            <a:r>
              <a:rPr lang="en-US" altLang="zh-CN" dirty="0"/>
              <a:t>INSERT</a:t>
            </a:r>
            <a:r>
              <a:rPr lang="zh-CN" altLang="zh-CN" dirty="0"/>
              <a:t>语句将这个结果集插入指定表中，结果集中的每行数据的字段数、字段的数据类型都必须与被操作的表完全一致。</a:t>
            </a:r>
          </a:p>
        </p:txBody>
      </p:sp>
    </p:spTree>
    <p:extLst>
      <p:ext uri="{BB962C8B-B14F-4D97-AF65-F5344CB8AC3E}">
        <p14:creationId xmlns:p14="http://schemas.microsoft.com/office/powerpoint/2010/main" val="223831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018900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4 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使用“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INSERT INTO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…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SELECT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…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FROM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”语句复制表数据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821008"/>
            <a:ext cx="9649675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5-6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”中创建数据表“</a:t>
            </a:r>
            <a:r>
              <a:rPr lang="en-US" altLang="zh-CN" dirty="0" err="1"/>
              <a:t>Student_New</a:t>
            </a:r>
            <a:r>
              <a:rPr lang="zh-CN" altLang="zh-CN" dirty="0"/>
              <a:t>”，其结构与表“</a:t>
            </a:r>
            <a:r>
              <a:rPr lang="en-US" altLang="zh-CN" dirty="0"/>
              <a:t>Student</a:t>
            </a:r>
            <a:r>
              <a:rPr lang="zh-CN" altLang="zh-CN" dirty="0"/>
              <a:t>”结构相同的从“</a:t>
            </a:r>
            <a:r>
              <a:rPr lang="en-US" altLang="zh-CN" dirty="0"/>
              <a:t>Student</a:t>
            </a:r>
            <a:r>
              <a:rPr lang="zh-CN" altLang="zh-CN" dirty="0"/>
              <a:t>”表中查询所有的记录，并将其插入表“</a:t>
            </a:r>
            <a:r>
              <a:rPr lang="en-US" altLang="zh-CN" dirty="0" err="1"/>
              <a:t>Student_New</a:t>
            </a:r>
            <a:r>
              <a:rPr lang="zh-CN" altLang="zh-CN" dirty="0"/>
              <a:t>”中。</a:t>
            </a:r>
          </a:p>
          <a:p>
            <a:pPr algn="just">
              <a:lnSpc>
                <a:spcPct val="150000"/>
              </a:lnSpc>
            </a:pPr>
            <a:r>
              <a:rPr lang="zh-CN" altLang="zh-CN" dirty="0"/>
              <a:t>首先，创建与表“</a:t>
            </a:r>
            <a:r>
              <a:rPr lang="en-US" altLang="zh-CN" dirty="0"/>
              <a:t>Student</a:t>
            </a:r>
            <a:r>
              <a:rPr lang="zh-CN" altLang="zh-CN" dirty="0"/>
              <a:t>”结构相同的表“</a:t>
            </a:r>
            <a:r>
              <a:rPr lang="en-US" altLang="zh-CN" dirty="0" err="1"/>
              <a:t>Student_New</a:t>
            </a:r>
            <a:r>
              <a:rPr lang="zh-CN" altLang="zh-CN" dirty="0"/>
              <a:t>”，输入的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8" name="矩形 7"/>
          <p:cNvSpPr/>
          <p:nvPr/>
        </p:nvSpPr>
        <p:spPr>
          <a:xfrm>
            <a:off x="2839703" y="3331184"/>
            <a:ext cx="6553812" cy="574986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CREATE TABLE Student_New LIKE Student;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4126890"/>
            <a:ext cx="9649675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zh-CN" dirty="0"/>
              <a:t>接着，将表“</a:t>
            </a:r>
            <a:r>
              <a:rPr lang="en-US" altLang="zh-CN" dirty="0"/>
              <a:t>Student</a:t>
            </a:r>
            <a:r>
              <a:rPr lang="zh-CN" altLang="zh-CN" dirty="0"/>
              <a:t>”中所有的记录添加到表“</a:t>
            </a:r>
            <a:r>
              <a:rPr lang="en-US" altLang="zh-CN" dirty="0" err="1"/>
              <a:t>Student_New</a:t>
            </a:r>
            <a:r>
              <a:rPr lang="zh-CN" altLang="zh-CN" dirty="0"/>
              <a:t>”中，输入的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839703" y="4716941"/>
            <a:ext cx="6553812" cy="1445863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INSERT INTO Student_New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(Sno,Sname,Sex,Native,Birthday,Major,Classno,Tel)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SELECT Sno,Sname,Sex,Native,Birthday,Major,Classno,Tel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FROM Student;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68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770343" y="22791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600663" y="3499432"/>
            <a:ext cx="3312000" cy="644330"/>
            <a:chOff x="8145156" y="3244893"/>
            <a:chExt cx="3312000" cy="1079650"/>
          </a:xfrm>
        </p:grpSpPr>
        <p:sp>
          <p:nvSpPr>
            <p:cNvPr id="14" name="文本框 13"/>
            <p:cNvSpPr txBox="1"/>
            <p:nvPr/>
          </p:nvSpPr>
          <p:spPr>
            <a:xfrm>
              <a:off x="8982243" y="3244893"/>
              <a:ext cx="1620958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修改数据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145156" y="4324543"/>
              <a:ext cx="3312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淘宝网Chenying0907出品 163"/>
          <p:cNvCxnSpPr/>
          <p:nvPr/>
        </p:nvCxnSpPr>
        <p:spPr>
          <a:xfrm>
            <a:off x="6952641" y="2665425"/>
            <a:ext cx="0" cy="129600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20" name="TextBox 42"/>
          <p:cNvSpPr txBox="1"/>
          <p:nvPr/>
        </p:nvSpPr>
        <p:spPr>
          <a:xfrm>
            <a:off x="7293826" y="2531201"/>
            <a:ext cx="1800493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修改表中数据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淘宝网Chenying0907出品 86"/>
          <p:cNvGrpSpPr/>
          <p:nvPr/>
        </p:nvGrpSpPr>
        <p:grpSpPr>
          <a:xfrm>
            <a:off x="6896441" y="2612779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3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淘宝网Chenying0907出品 93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淘宝网Chenying0907出品 95"/>
          <p:cNvGrpSpPr/>
          <p:nvPr/>
        </p:nvGrpSpPr>
        <p:grpSpPr>
          <a:xfrm>
            <a:off x="6896441" y="3876933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6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97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淘宝网Chenying0907出品 1"/>
          <p:cNvSpPr/>
          <p:nvPr/>
        </p:nvSpPr>
        <p:spPr>
          <a:xfrm>
            <a:off x="7293826" y="375535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根据条件修改表中数据</a:t>
            </a:r>
            <a:endParaRPr lang="zh-CN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321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修改数据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348215" y="3391576"/>
            <a:ext cx="10088048" cy="3416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语法说明如下：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表名</a:t>
            </a:r>
            <a:r>
              <a:rPr lang="en-US" altLang="zh-CN" dirty="0"/>
              <a:t>&gt;</a:t>
            </a:r>
            <a:r>
              <a:rPr lang="zh-CN" altLang="zh-CN" dirty="0"/>
              <a:t>：用于指定要更新数据的表名称。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SET</a:t>
            </a:r>
            <a:r>
              <a:rPr lang="zh-CN" altLang="zh-CN" dirty="0"/>
              <a:t>子句：用于指定表中要修改的列名及其新值。其中，每个指定的列值可以是表达式，也可以是该列对应的默认值。如果指定的是默认值，可用关键字“</a:t>
            </a:r>
            <a:r>
              <a:rPr lang="en-US" altLang="zh-CN" dirty="0"/>
              <a:t>DEFAULT</a:t>
            </a:r>
            <a:r>
              <a:rPr lang="zh-CN" altLang="zh-CN" dirty="0"/>
              <a:t>”表示列值。若要更新一行数据的多个列值时，</a:t>
            </a:r>
            <a:r>
              <a:rPr lang="en-US" altLang="zh-CN" dirty="0"/>
              <a:t>SET</a:t>
            </a:r>
            <a:r>
              <a:rPr lang="zh-CN" altLang="zh-CN" dirty="0"/>
              <a:t>子句的每个值用逗号分开即可。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WHERE</a:t>
            </a:r>
            <a:r>
              <a:rPr lang="zh-CN" altLang="zh-CN" dirty="0"/>
              <a:t>子句：可选项，用于限定表中要修改的行。若不指定</a:t>
            </a:r>
            <a:r>
              <a:rPr lang="en-US" altLang="zh-CN" dirty="0"/>
              <a:t>WHERE</a:t>
            </a:r>
            <a:r>
              <a:rPr lang="zh-CN" altLang="zh-CN" dirty="0"/>
              <a:t>子句，则更新表中</a:t>
            </a:r>
            <a:r>
              <a:rPr lang="zh-CN" altLang="zh-CN" dirty="0" smtClean="0"/>
              <a:t>所有行</a:t>
            </a:r>
            <a:r>
              <a:rPr lang="zh-CN" altLang="zh-CN" dirty="0"/>
              <a:t>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ORDER BY</a:t>
            </a:r>
            <a:r>
              <a:rPr lang="zh-CN" altLang="zh-CN" dirty="0"/>
              <a:t>子句：可选项，用于限定表中的行被修改的次序。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LIMIT</a:t>
            </a:r>
            <a:r>
              <a:rPr lang="zh-CN" altLang="zh-CN" dirty="0"/>
              <a:t>子句：可选项，用于限定被修改的行数。</a:t>
            </a:r>
          </a:p>
        </p:txBody>
      </p:sp>
      <p:sp>
        <p:nvSpPr>
          <p:cNvPr id="8" name="矩形 7"/>
          <p:cNvSpPr/>
          <p:nvPr/>
        </p:nvSpPr>
        <p:spPr>
          <a:xfrm>
            <a:off x="2957885" y="2382849"/>
            <a:ext cx="6586947" cy="944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UPDATE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SET 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字段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1=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[,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字段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2=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]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[WHERE 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][ORDER BY 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[LIMIT 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348215" y="1346984"/>
            <a:ext cx="9806288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使用</a:t>
            </a:r>
            <a:r>
              <a:rPr lang="en-US" altLang="zh-CN" dirty="0"/>
              <a:t>UPDATE</a:t>
            </a:r>
            <a:r>
              <a:rPr lang="zh-CN" altLang="zh-CN" dirty="0"/>
              <a:t>语句可以修改、更新表中现有的数据。</a:t>
            </a:r>
            <a:r>
              <a:rPr lang="en-US" altLang="zh-CN" dirty="0"/>
              <a:t>UPDATE</a:t>
            </a:r>
            <a:r>
              <a:rPr lang="zh-CN" altLang="zh-CN" dirty="0"/>
              <a:t>语句可以用来更改表中单个行、一组行或所有行的列值，语法格式为：</a:t>
            </a:r>
          </a:p>
        </p:txBody>
      </p:sp>
    </p:spTree>
    <p:extLst>
      <p:ext uri="{BB962C8B-B14F-4D97-AF65-F5344CB8AC3E}">
        <p14:creationId xmlns:p14="http://schemas.microsoft.com/office/powerpoint/2010/main" val="255512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266771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修改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表中数据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348214" y="1785395"/>
            <a:ext cx="9806288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/>
              <a:t>【</a:t>
            </a:r>
            <a:r>
              <a:rPr lang="zh-CN" altLang="zh-CN" b="1" dirty="0"/>
              <a:t>实例</a:t>
            </a:r>
            <a:r>
              <a:rPr lang="en-US" altLang="zh-CN" b="1" dirty="0"/>
              <a:t>5-7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”中，更新表“</a:t>
            </a:r>
            <a:r>
              <a:rPr lang="en-US" altLang="zh-CN" dirty="0"/>
              <a:t>Student</a:t>
            </a:r>
            <a:r>
              <a:rPr lang="zh-CN" altLang="zh-CN" dirty="0"/>
              <a:t>”中所有行的“</a:t>
            </a:r>
            <a:r>
              <a:rPr lang="en-US" altLang="zh-CN" dirty="0"/>
              <a:t>Major</a:t>
            </a:r>
            <a:r>
              <a:rPr lang="zh-CN" altLang="zh-CN" dirty="0"/>
              <a:t>”字段值为“软件技术”。输入的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926570" y="2860374"/>
            <a:ext cx="6649577" cy="884907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UPDATE Student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SET Major=’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软件技术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10400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2</a:t>
            </a: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根据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条件修改表中数据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348214" y="1785395"/>
            <a:ext cx="9806288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5-8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”中，更新表“</a:t>
            </a:r>
            <a:r>
              <a:rPr lang="en-US" altLang="zh-CN" dirty="0"/>
              <a:t>Student</a:t>
            </a:r>
            <a:r>
              <a:rPr lang="zh-CN" altLang="zh-CN" dirty="0"/>
              <a:t>”中“张阳”同学的“</a:t>
            </a:r>
            <a:r>
              <a:rPr lang="en-US" altLang="zh-CN" dirty="0"/>
              <a:t>Native</a:t>
            </a:r>
            <a:r>
              <a:rPr lang="zh-CN" altLang="zh-CN" dirty="0"/>
              <a:t>”字段值为“四川省”、“</a:t>
            </a:r>
            <a:r>
              <a:rPr lang="en-US" altLang="zh-CN" dirty="0" err="1"/>
              <a:t>Classno</a:t>
            </a:r>
            <a:r>
              <a:rPr lang="zh-CN" altLang="zh-CN" dirty="0"/>
              <a:t>”字段值为“</a:t>
            </a:r>
            <a:r>
              <a:rPr lang="en-US" altLang="zh-CN" dirty="0"/>
              <a:t>RJ02</a:t>
            </a:r>
            <a:r>
              <a:rPr lang="zh-CN" altLang="zh-CN" dirty="0"/>
              <a:t>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1" name="矩形 10"/>
          <p:cNvSpPr/>
          <p:nvPr/>
        </p:nvSpPr>
        <p:spPr>
          <a:xfrm>
            <a:off x="2928788" y="2939158"/>
            <a:ext cx="6336426" cy="1294639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UPDATE Student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SET Native='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四川省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',Classno='RJ02'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5334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-&gt; WHERE Sname='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张阳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63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5759" y="1800796"/>
            <a:ext cx="73528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表中添加数据的操作方法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表中修改数据的操作方法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表中删除数据的操作方法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从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应用实践中培养以人为本、爱国敬业的工匠精神。</a:t>
            </a:r>
          </a:p>
        </p:txBody>
      </p:sp>
      <p:sp>
        <p:nvSpPr>
          <p:cNvPr id="3" name="淘宝网Chenying0907出品 182"/>
          <p:cNvSpPr/>
          <p:nvPr/>
        </p:nvSpPr>
        <p:spPr>
          <a:xfrm>
            <a:off x="1910281" y="3833550"/>
            <a:ext cx="152400" cy="152400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淘宝网Chenying0907出品 185"/>
          <p:cNvSpPr/>
          <p:nvPr/>
        </p:nvSpPr>
        <p:spPr>
          <a:xfrm>
            <a:off x="1035340" y="3401641"/>
            <a:ext cx="344929" cy="341658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淘宝网Chenying0907出品 186"/>
          <p:cNvSpPr/>
          <p:nvPr/>
        </p:nvSpPr>
        <p:spPr>
          <a:xfrm>
            <a:off x="2001592" y="4075330"/>
            <a:ext cx="361092" cy="362744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187"/>
          <p:cNvSpPr/>
          <p:nvPr/>
        </p:nvSpPr>
        <p:spPr>
          <a:xfrm>
            <a:off x="1212927" y="3924454"/>
            <a:ext cx="248992" cy="252335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188"/>
          <p:cNvSpPr/>
          <p:nvPr/>
        </p:nvSpPr>
        <p:spPr>
          <a:xfrm>
            <a:off x="3468039" y="3438724"/>
            <a:ext cx="388539" cy="394826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189"/>
          <p:cNvSpPr/>
          <p:nvPr/>
        </p:nvSpPr>
        <p:spPr>
          <a:xfrm>
            <a:off x="3116521" y="3865217"/>
            <a:ext cx="181799" cy="184531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190"/>
          <p:cNvSpPr/>
          <p:nvPr/>
        </p:nvSpPr>
        <p:spPr>
          <a:xfrm>
            <a:off x="1499673" y="3733497"/>
            <a:ext cx="133085" cy="13237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191"/>
          <p:cNvSpPr/>
          <p:nvPr/>
        </p:nvSpPr>
        <p:spPr>
          <a:xfrm>
            <a:off x="1566216" y="3975412"/>
            <a:ext cx="220690" cy="208796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92"/>
          <p:cNvSpPr/>
          <p:nvPr/>
        </p:nvSpPr>
        <p:spPr>
          <a:xfrm>
            <a:off x="3375012" y="4018852"/>
            <a:ext cx="312743" cy="319394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194"/>
          <p:cNvSpPr/>
          <p:nvPr/>
        </p:nvSpPr>
        <p:spPr>
          <a:xfrm>
            <a:off x="2495740" y="3933266"/>
            <a:ext cx="270710" cy="264087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195"/>
          <p:cNvSpPr/>
          <p:nvPr/>
        </p:nvSpPr>
        <p:spPr>
          <a:xfrm>
            <a:off x="2445312" y="4358277"/>
            <a:ext cx="207201" cy="205064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淘宝网Chenying0907出品 226"/>
          <p:cNvSpPr/>
          <p:nvPr/>
        </p:nvSpPr>
        <p:spPr>
          <a:xfrm>
            <a:off x="1627227" y="4293752"/>
            <a:ext cx="211111" cy="202476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62"/>
          <p:cNvSpPr/>
          <p:nvPr/>
        </p:nvSpPr>
        <p:spPr>
          <a:xfrm>
            <a:off x="2899506" y="4197302"/>
            <a:ext cx="248992" cy="252335"/>
          </a:xfrm>
          <a:prstGeom prst="ellipse">
            <a:avLst/>
          </a:prstGeom>
          <a:solidFill>
            <a:srgbClr val="01ACBE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淘宝网Chenying0907出品 177"/>
          <p:cNvGrpSpPr/>
          <p:nvPr/>
        </p:nvGrpSpPr>
        <p:grpSpPr>
          <a:xfrm>
            <a:off x="1461919" y="1878903"/>
            <a:ext cx="1980000" cy="1980000"/>
            <a:chOff x="3881858" y="5509627"/>
            <a:chExt cx="1016511" cy="1016511"/>
          </a:xfrm>
        </p:grpSpPr>
        <p:sp>
          <p:nvSpPr>
            <p:cNvPr id="17" name="淘宝网Chenying0907出品 178"/>
            <p:cNvSpPr/>
            <p:nvPr/>
          </p:nvSpPr>
          <p:spPr>
            <a:xfrm>
              <a:off x="3881858" y="5509627"/>
              <a:ext cx="1016511" cy="1016511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0000"/>
                  </a:sysClr>
                </a:gs>
                <a:gs pos="100000">
                  <a:sysClr val="window" lastClr="FFFFFF">
                    <a:lumMod val="97000"/>
                  </a:sysClr>
                </a:gs>
              </a:gsLst>
              <a:lin ang="2700000" scaled="1"/>
            </a:gradFill>
            <a:ln w="2222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淘宝网Chenying0907出品 179"/>
            <p:cNvSpPr/>
            <p:nvPr/>
          </p:nvSpPr>
          <p:spPr>
            <a:xfrm>
              <a:off x="4021598" y="5649370"/>
              <a:ext cx="739281" cy="739281"/>
            </a:xfrm>
            <a:prstGeom prst="ellipse">
              <a:avLst/>
            </a:prstGeom>
            <a:solidFill>
              <a:srgbClr val="E87071"/>
            </a:solidFill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淘宝网Chenying0907出品 22"/>
            <p:cNvSpPr txBox="1"/>
            <p:nvPr/>
          </p:nvSpPr>
          <p:spPr>
            <a:xfrm>
              <a:off x="4086014" y="5803591"/>
              <a:ext cx="596725" cy="436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学习成果目标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75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9618E-7 2.84172E-6 L 0.04652 -0.17618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-882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5414E-6 3.29836E-6 L 0.13366 -0.11509 " pathEditMode="relative" rAng="0" ptsTypes="AA">
                                      <p:cBhvr>
                                        <p:cTn id="53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3" y="-577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60371E-7 -3.48658E-7 L 0.02517 -0.24344 " pathEditMode="relative" rAng="0" ptsTypes="AA">
                                      <p:cBhvr>
                                        <p:cTn id="55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121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81861E-6 7.2817E-7 L 0.11959 -0.20796 " pathEditMode="relative" rAng="0" ptsTypes="AA">
                                      <p:cBhvr>
                                        <p:cTn id="5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1" y="-1039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31054E-6 1.42857E-6 L -0.1347 -0.1228 " pathEditMode="relative" rAng="0" ptsTypes="AA">
                                      <p:cBhvr>
                                        <p:cTn id="59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5" y="-614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7056E-6 -3.56063E-6 L -0.08505 -0.18512 " pathEditMode="relative" rAng="0" ptsTypes="AA">
                                      <p:cBhvr>
                                        <p:cTn id="61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-92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2284E-6 1.11385E-6 L 0.09443 -0.15458 " pathEditMode="relative" rAng="0" ptsTypes="AA">
                                      <p:cBhvr>
                                        <p:cTn id="63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1" y="-774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51015E-6 -1.65998E-6 L 0.08124 -0.21351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1067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08957E-6 -1.55816E-6 L -0.12029 -0.22801 " pathEditMode="relative" rAng="0" ptsTypes="AA">
                                      <p:cBhvr>
                                        <p:cTn id="6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3" y="-1141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67645E-6 -4.73928E-6 L -0.02204 -0.2061 " pathEditMode="relative" rAng="0" ptsTypes="AA">
                                      <p:cBhvr>
                                        <p:cTn id="6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-103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3428E-6 -2.87874E-6 L -0.01302 -0.28293 " pathEditMode="relative" rAng="0" ptsTypes="AA">
                                      <p:cBhvr>
                                        <p:cTn id="71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-1416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1557E-6 -3.91546E-6 L 0.07637 -0.27028 " pathEditMode="relative" rAng="0" ptsTypes="AA">
                                      <p:cBhvr>
                                        <p:cTn id="73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-1351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226E-6 6.88059E-7 L -0.06683 -0.2564 " pathEditMode="relative" rAng="0" ptsTypes="AA">
                                      <p:cBhvr>
                                        <p:cTn id="75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0" y="-1283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2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淘宝网Chenying0907出品 163"/>
          <p:cNvCxnSpPr/>
          <p:nvPr/>
        </p:nvCxnSpPr>
        <p:spPr>
          <a:xfrm>
            <a:off x="6915063" y="1983594"/>
            <a:ext cx="0" cy="2598743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20" name="TextBox 42"/>
          <p:cNvSpPr txBox="1"/>
          <p:nvPr/>
        </p:nvSpPr>
        <p:spPr>
          <a:xfrm>
            <a:off x="7256248" y="1849370"/>
            <a:ext cx="2288585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删除表中全部数据</a:t>
            </a:r>
          </a:p>
        </p:txBody>
      </p:sp>
      <p:grpSp>
        <p:nvGrpSpPr>
          <p:cNvPr id="22" name="淘宝网Chenying0907出品 86"/>
          <p:cNvGrpSpPr/>
          <p:nvPr/>
        </p:nvGrpSpPr>
        <p:grpSpPr>
          <a:xfrm>
            <a:off x="6858863" y="1930948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3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淘宝网Chenying0907出品 93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淘宝网Chenying0907出品 95"/>
          <p:cNvGrpSpPr/>
          <p:nvPr/>
        </p:nvGrpSpPr>
        <p:grpSpPr>
          <a:xfrm>
            <a:off x="6858863" y="3195102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6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97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淘宝网Chenying0907出品 103"/>
          <p:cNvGrpSpPr/>
          <p:nvPr/>
        </p:nvGrpSpPr>
        <p:grpSpPr>
          <a:xfrm>
            <a:off x="6858863" y="4448922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32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淘宝网Chenying0907出品 105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淘宝网Chenying0907出品 1"/>
          <p:cNvSpPr/>
          <p:nvPr/>
        </p:nvSpPr>
        <p:spPr>
          <a:xfrm>
            <a:off x="7256248" y="307352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根据条件删除表中数据</a:t>
            </a:r>
          </a:p>
        </p:txBody>
      </p:sp>
      <p:sp>
        <p:nvSpPr>
          <p:cNvPr id="44" name="淘宝网Chenying0907出品 2"/>
          <p:cNvSpPr/>
          <p:nvPr/>
        </p:nvSpPr>
        <p:spPr>
          <a:xfrm>
            <a:off x="7221760" y="4355798"/>
            <a:ext cx="2864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LIMIT</a:t>
            </a:r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限制删除的行数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70343" y="2279193"/>
            <a:ext cx="889000" cy="889000"/>
            <a:chOff x="10275888" y="1968952"/>
            <a:chExt cx="889000" cy="889000"/>
          </a:xfrm>
        </p:grpSpPr>
        <p:sp>
          <p:nvSpPr>
            <p:cNvPr id="29" name="椭圆 28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813605" y="3406871"/>
            <a:ext cx="2802476" cy="736892"/>
            <a:chOff x="8358098" y="3089795"/>
            <a:chExt cx="2802476" cy="1234748"/>
          </a:xfrm>
        </p:grpSpPr>
        <p:sp>
          <p:nvSpPr>
            <p:cNvPr id="35" name="文本框 34"/>
            <p:cNvSpPr txBox="1"/>
            <p:nvPr/>
          </p:nvSpPr>
          <p:spPr>
            <a:xfrm>
              <a:off x="8953021" y="3089795"/>
              <a:ext cx="1620957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 smtClean="0"/>
                <a:t>删除</a:t>
              </a:r>
              <a:r>
                <a:rPr lang="zh-CN" altLang="zh-CN" sz="2800" dirty="0" smtClean="0"/>
                <a:t>数据</a:t>
              </a:r>
              <a:endParaRPr lang="zh-CN" altLang="en-US" sz="2800" dirty="0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478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3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删除数据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1" y="1752328"/>
            <a:ext cx="9806288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zh-CN" dirty="0"/>
              <a:t>在</a:t>
            </a:r>
            <a:r>
              <a:rPr lang="en-US" altLang="zh-CN" dirty="0"/>
              <a:t>MySQL</a:t>
            </a:r>
            <a:r>
              <a:rPr lang="zh-CN" altLang="zh-CN" dirty="0"/>
              <a:t>中，可以使用</a:t>
            </a:r>
            <a:r>
              <a:rPr lang="en-US" altLang="zh-CN" dirty="0"/>
              <a:t>DELETE</a:t>
            </a:r>
            <a:r>
              <a:rPr lang="zh-CN" altLang="zh-CN" dirty="0"/>
              <a:t>语句删除单个表中的一行或者多行数据。语法格式为：</a:t>
            </a:r>
          </a:p>
        </p:txBody>
      </p:sp>
      <p:sp>
        <p:nvSpPr>
          <p:cNvPr id="8" name="矩形 7"/>
          <p:cNvSpPr/>
          <p:nvPr/>
        </p:nvSpPr>
        <p:spPr>
          <a:xfrm>
            <a:off x="3032965" y="2320644"/>
            <a:ext cx="6323900" cy="881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DELETE FROM &lt;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[WHERE 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[ORDER BY 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[LIMIT 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1" y="3401565"/>
            <a:ext cx="10157017" cy="21698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语法说明如下：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表名</a:t>
            </a:r>
            <a:r>
              <a:rPr lang="en-US" altLang="zh-CN" dirty="0"/>
              <a:t>&gt;</a:t>
            </a:r>
            <a:r>
              <a:rPr lang="zh-CN" altLang="zh-CN" dirty="0"/>
              <a:t>：指定要删除数据的表名。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[WHERE</a:t>
            </a:r>
            <a:r>
              <a:rPr lang="zh-CN" altLang="zh-CN" dirty="0"/>
              <a:t>子句</a:t>
            </a:r>
            <a:r>
              <a:rPr lang="en-US" altLang="zh-CN" dirty="0"/>
              <a:t>]</a:t>
            </a:r>
            <a:r>
              <a:rPr lang="zh-CN" altLang="zh-CN" dirty="0"/>
              <a:t>：可选项，表示为删除操作限定删除条件，若省略该子句，则代表</a:t>
            </a:r>
            <a:r>
              <a:rPr lang="zh-CN" altLang="zh-CN" dirty="0" smtClean="0"/>
              <a:t>删除表中所有</a:t>
            </a:r>
            <a:r>
              <a:rPr lang="zh-CN" altLang="zh-CN" dirty="0"/>
              <a:t>行。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[ORDER BY</a:t>
            </a:r>
            <a:r>
              <a:rPr lang="zh-CN" altLang="zh-CN" dirty="0"/>
              <a:t>子句</a:t>
            </a:r>
            <a:r>
              <a:rPr lang="en-US" altLang="zh-CN" dirty="0"/>
              <a:t>]</a:t>
            </a:r>
            <a:r>
              <a:rPr lang="zh-CN" altLang="zh-CN" dirty="0"/>
              <a:t>：可选项，表示删除时，表中各行将按照子句中指定的顺序进行删除。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[LIMIT</a:t>
            </a:r>
            <a:r>
              <a:rPr lang="zh-CN" altLang="zh-CN" dirty="0"/>
              <a:t>子句</a:t>
            </a:r>
            <a:r>
              <a:rPr lang="en-US" altLang="zh-CN" dirty="0"/>
              <a:t>]</a:t>
            </a:r>
            <a:r>
              <a:rPr lang="zh-CN" altLang="zh-CN" dirty="0"/>
              <a:t>：可选项，用于告知服务器在控制命令返回到客户端前被删除行的最大值。</a:t>
            </a:r>
          </a:p>
        </p:txBody>
      </p:sp>
    </p:spTree>
    <p:extLst>
      <p:ext uri="{BB962C8B-B14F-4D97-AF65-F5344CB8AC3E}">
        <p14:creationId xmlns:p14="http://schemas.microsoft.com/office/powerpoint/2010/main" val="336118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38586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删除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表中全部数据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887635"/>
            <a:ext cx="9742673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5-9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”中，删除“</a:t>
            </a:r>
            <a:r>
              <a:rPr lang="en-US" altLang="zh-CN" dirty="0" err="1"/>
              <a:t>Student_new</a:t>
            </a:r>
            <a:r>
              <a:rPr lang="zh-CN" altLang="zh-CN" dirty="0"/>
              <a:t>”表中所有数据。输入的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857678" y="3044424"/>
            <a:ext cx="6549369" cy="662557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DELETE FROM Student_new;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86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10400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2 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根据条件删除表中数据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887635"/>
            <a:ext cx="9806288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5-10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”中，删除“</a:t>
            </a:r>
            <a:r>
              <a:rPr lang="en-US" altLang="zh-CN" dirty="0"/>
              <a:t>Student</a:t>
            </a:r>
            <a:r>
              <a:rPr lang="zh-CN" altLang="zh-CN" dirty="0"/>
              <a:t>”表中“</a:t>
            </a:r>
            <a:r>
              <a:rPr lang="en-US" altLang="zh-CN" dirty="0" err="1"/>
              <a:t>Sno</a:t>
            </a:r>
            <a:r>
              <a:rPr lang="zh-CN" altLang="zh-CN" dirty="0"/>
              <a:t>”字段值为“</a:t>
            </a:r>
            <a:r>
              <a:rPr lang="en-US" altLang="zh-CN" dirty="0"/>
              <a:t>20190107</a:t>
            </a:r>
            <a:r>
              <a:rPr lang="zh-CN" altLang="zh-CN" dirty="0"/>
              <a:t>”的记录。输入的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9" name="矩形 8"/>
          <p:cNvSpPr/>
          <p:nvPr/>
        </p:nvSpPr>
        <p:spPr>
          <a:xfrm>
            <a:off x="2863864" y="3042014"/>
            <a:ext cx="6662103" cy="615594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DELETE FROM Student Where 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=’20190106’;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48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77566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3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利用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LIMIT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限制删除的行数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1" y="1887635"/>
            <a:ext cx="10119439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如果要限制删除的行数，可以使用</a:t>
            </a:r>
            <a:r>
              <a:rPr lang="en-US" altLang="zh-CN" dirty="0"/>
              <a:t>LIMIT</a:t>
            </a:r>
            <a:r>
              <a:rPr lang="zh-CN" altLang="zh-CN" dirty="0"/>
              <a:t>子句，这时候只会删除开始的</a:t>
            </a:r>
            <a:r>
              <a:rPr lang="en-US" altLang="zh-CN" dirty="0"/>
              <a:t>n</a:t>
            </a:r>
            <a:r>
              <a:rPr lang="zh-CN" altLang="zh-CN" dirty="0"/>
              <a:t>行。</a:t>
            </a:r>
          </a:p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5-11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”中，删除表“</a:t>
            </a:r>
            <a:r>
              <a:rPr lang="en-US" altLang="zh-CN" dirty="0"/>
              <a:t>Student</a:t>
            </a:r>
            <a:r>
              <a:rPr lang="zh-CN" altLang="zh-CN" dirty="0"/>
              <a:t>”中前两条记录。输入的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895255" y="3019127"/>
            <a:ext cx="6236218" cy="594986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DELETE FROM Student LIMIT 2;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15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0626" y="1268413"/>
            <a:ext cx="3889830" cy="3889830"/>
          </a:xfrm>
        </p:spPr>
      </p:pic>
      <p:sp>
        <p:nvSpPr>
          <p:cNvPr id="5" name="矩形 4"/>
          <p:cNvSpPr/>
          <p:nvPr/>
        </p:nvSpPr>
        <p:spPr>
          <a:xfrm>
            <a:off x="5013098" y="1064419"/>
            <a:ext cx="580573" cy="5805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7411" y="4486951"/>
            <a:ext cx="1001492" cy="100149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5070" y="4136571"/>
            <a:ext cx="1624015" cy="1624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473899" y="2146925"/>
            <a:ext cx="1116000" cy="111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77899" y="3438138"/>
            <a:ext cx="1908000" cy="698433"/>
            <a:chOff x="9580795" y="3089795"/>
            <a:chExt cx="1908000" cy="698433"/>
          </a:xfrm>
        </p:grpSpPr>
        <p:sp>
          <p:nvSpPr>
            <p:cNvPr id="14" name="文本框 13"/>
            <p:cNvSpPr txBox="1"/>
            <p:nvPr/>
          </p:nvSpPr>
          <p:spPr>
            <a:xfrm>
              <a:off x="9621724" y="3089795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任务实践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580795" y="3788228"/>
              <a:ext cx="1908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47"/>
          <p:cNvSpPr/>
          <p:nvPr/>
        </p:nvSpPr>
        <p:spPr>
          <a:xfrm>
            <a:off x="8715051" y="2367529"/>
            <a:ext cx="715888" cy="715888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42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11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学习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任务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6" y="1561157"/>
            <a:ext cx="1025722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在创建的教务管理系统数据库“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”中，在课程信息表“</a:t>
            </a:r>
            <a:r>
              <a:rPr lang="en-US" altLang="zh-CN" dirty="0"/>
              <a:t>Course</a:t>
            </a:r>
            <a:r>
              <a:rPr lang="zh-CN" altLang="zh-CN" dirty="0"/>
              <a:t>”中添加课程信息，部分测试数据如</a:t>
            </a:r>
            <a:r>
              <a:rPr lang="zh-CN" altLang="zh-CN" dirty="0" smtClean="0"/>
              <a:t>表所</a:t>
            </a:r>
            <a:r>
              <a:rPr lang="zh-CN" altLang="zh-CN" dirty="0"/>
              <a:t>示。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21678"/>
              </p:ext>
            </p:extLst>
          </p:nvPr>
        </p:nvGraphicFramePr>
        <p:xfrm>
          <a:off x="1480252" y="2663664"/>
          <a:ext cx="9408091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5784">
                  <a:extLst>
                    <a:ext uri="{9D8B030D-6E8A-4147-A177-3AD203B41FA5}">
                      <a16:colId xmlns:a16="http://schemas.microsoft.com/office/drawing/2014/main" val="1107224277"/>
                    </a:ext>
                  </a:extLst>
                </a:gridCol>
                <a:gridCol w="2270437">
                  <a:extLst>
                    <a:ext uri="{9D8B030D-6E8A-4147-A177-3AD203B41FA5}">
                      <a16:colId xmlns:a16="http://schemas.microsoft.com/office/drawing/2014/main" val="1943637246"/>
                    </a:ext>
                  </a:extLst>
                </a:gridCol>
                <a:gridCol w="2016690">
                  <a:extLst>
                    <a:ext uri="{9D8B030D-6E8A-4147-A177-3AD203B41FA5}">
                      <a16:colId xmlns:a16="http://schemas.microsoft.com/office/drawing/2014/main" val="394226799"/>
                    </a:ext>
                  </a:extLst>
                </a:gridCol>
                <a:gridCol w="2007368">
                  <a:extLst>
                    <a:ext uri="{9D8B030D-6E8A-4147-A177-3AD203B41FA5}">
                      <a16:colId xmlns:a16="http://schemas.microsoft.com/office/drawing/2014/main" val="2847985303"/>
                    </a:ext>
                  </a:extLst>
                </a:gridCol>
                <a:gridCol w="1687812">
                  <a:extLst>
                    <a:ext uri="{9D8B030D-6E8A-4147-A177-3AD203B41FA5}">
                      <a16:colId xmlns:a16="http://schemas.microsoft.com/office/drawing/2014/main" val="2127370697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Cno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Cname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Hours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Credit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Semester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891561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19101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程序设计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443393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19102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网页设计与制作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7220137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20201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数据库应用技术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8574883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20202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JAVA</a:t>
                      </a:r>
                      <a:r>
                        <a:rPr lang="zh-CN" sz="1600" kern="0">
                          <a:effectLst/>
                        </a:rPr>
                        <a:t>程序设计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72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9695843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20301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界面设计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9218830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21101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前端框架技术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56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2749269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21201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Linux</a:t>
                      </a:r>
                      <a:r>
                        <a:rPr lang="zh-CN" sz="1600" kern="0">
                          <a:effectLst/>
                        </a:rPr>
                        <a:t>操作系统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56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4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2894089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21301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网络安全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56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4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8284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0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任务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实现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8" y="1532185"/>
            <a:ext cx="1025722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根据【学习任务】中的实践需求，利用</a:t>
            </a:r>
            <a:r>
              <a:rPr lang="en-US" altLang="zh-CN" dirty="0"/>
              <a:t>INSERT</a:t>
            </a:r>
            <a:r>
              <a:rPr lang="zh-CN" altLang="zh-CN" dirty="0"/>
              <a:t>语句，在课程信息表“</a:t>
            </a:r>
            <a:r>
              <a:rPr lang="en-US" altLang="zh-CN" dirty="0"/>
              <a:t>Course</a:t>
            </a:r>
            <a:r>
              <a:rPr lang="zh-CN" altLang="zh-CN" dirty="0"/>
              <a:t>”中完成数据的添加，输入的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8" name="矩形 7"/>
          <p:cNvSpPr/>
          <p:nvPr/>
        </p:nvSpPr>
        <p:spPr>
          <a:xfrm>
            <a:off x="2377259" y="2605720"/>
            <a:ext cx="7614081" cy="3511202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INSERT INTO Student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(Cno,Cname,Hours,Credit,Semester)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VALUES('19101','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程序设计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',64,4,1),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('19102','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网页设计与制作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',64,4,1),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('20201','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数据库应用技术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',64,4,2),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('20202',' JAVA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程序设计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',72,5,2),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('20301','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界面设计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',64,4,2),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('21101','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前端框架技术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',56,3,3),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('21201',' Linux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操作系统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',56,3,4),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('21301','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网络安全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 56,3,4);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20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73308" y="1181099"/>
            <a:ext cx="13425710" cy="4091928"/>
            <a:chOff x="1697108" y="1219199"/>
            <a:chExt cx="13425710" cy="4091928"/>
          </a:xfrm>
        </p:grpSpPr>
        <p:sp>
          <p:nvSpPr>
            <p:cNvPr id="10" name="矩形 9"/>
            <p:cNvSpPr/>
            <p:nvPr/>
          </p:nvSpPr>
          <p:spPr>
            <a:xfrm rot="1800000">
              <a:off x="1697108" y="4403586"/>
              <a:ext cx="13425710" cy="907541"/>
            </a:xfrm>
            <a:custGeom>
              <a:avLst/>
              <a:gdLst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0 w 13677900"/>
                <a:gd name="connsiteY3" fmla="*/ 897257 h 897257"/>
                <a:gd name="connsiteX4" fmla="*/ 0 w 13677900"/>
                <a:gd name="connsiteY4" fmla="*/ 0 h 897257"/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252190 w 13677900"/>
                <a:gd name="connsiteY3" fmla="*/ 892550 h 897257"/>
                <a:gd name="connsiteX4" fmla="*/ 0 w 13677900"/>
                <a:gd name="connsiteY4" fmla="*/ 897257 h 897257"/>
                <a:gd name="connsiteX5" fmla="*/ 0 w 13677900"/>
                <a:gd name="connsiteY5" fmla="*/ 0 h 897257"/>
                <a:gd name="connsiteX0" fmla="*/ 0 w 13677900"/>
                <a:gd name="connsiteY0" fmla="*/ 10284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6" fmla="*/ 0 w 13677900"/>
                <a:gd name="connsiteY6" fmla="*/ 10284 h 907541"/>
                <a:gd name="connsiteX0" fmla="*/ 0 w 13677900"/>
                <a:gd name="connsiteY0" fmla="*/ 907541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0" fmla="*/ 0 w 13425710"/>
                <a:gd name="connsiteY0" fmla="*/ 902834 h 907541"/>
                <a:gd name="connsiteX1" fmla="*/ 199413 w 13425710"/>
                <a:gd name="connsiteY1" fmla="*/ 0 h 907541"/>
                <a:gd name="connsiteX2" fmla="*/ 13425710 w 13425710"/>
                <a:gd name="connsiteY2" fmla="*/ 10284 h 907541"/>
                <a:gd name="connsiteX3" fmla="*/ 13425710 w 13425710"/>
                <a:gd name="connsiteY3" fmla="*/ 907541 h 907541"/>
                <a:gd name="connsiteX4" fmla="*/ 0 w 13425710"/>
                <a:gd name="connsiteY4" fmla="*/ 902834 h 90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25710" h="907541">
                  <a:moveTo>
                    <a:pt x="0" y="902834"/>
                  </a:moveTo>
                  <a:lnTo>
                    <a:pt x="199413" y="0"/>
                  </a:lnTo>
                  <a:lnTo>
                    <a:pt x="13425710" y="10284"/>
                  </a:lnTo>
                  <a:lnTo>
                    <a:pt x="13425710" y="907541"/>
                  </a:lnTo>
                  <a:lnTo>
                    <a:pt x="0" y="9028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71272" y="1219199"/>
              <a:ext cx="667658" cy="66765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158344" y="1407884"/>
            <a:ext cx="1625600" cy="16256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63483" y="2002969"/>
            <a:ext cx="13353088" cy="6893833"/>
            <a:chOff x="1763483" y="2002969"/>
            <a:chExt cx="13353088" cy="6893833"/>
          </a:xfrm>
        </p:grpSpPr>
        <p:sp>
          <p:nvSpPr>
            <p:cNvPr id="8" name="矩形 7"/>
            <p:cNvSpPr/>
            <p:nvPr/>
          </p:nvSpPr>
          <p:spPr>
            <a:xfrm rot="1800000">
              <a:off x="1977604" y="4383926"/>
              <a:ext cx="13138967" cy="4512876"/>
            </a:xfrm>
            <a:custGeom>
              <a:avLst/>
              <a:gdLst>
                <a:gd name="connsiteX0" fmla="*/ 0 w 13677900"/>
                <a:gd name="connsiteY0" fmla="*/ 0 h 4499376"/>
                <a:gd name="connsiteX1" fmla="*/ 13677900 w 13677900"/>
                <a:gd name="connsiteY1" fmla="*/ 0 h 4499376"/>
                <a:gd name="connsiteX2" fmla="*/ 13677900 w 13677900"/>
                <a:gd name="connsiteY2" fmla="*/ 4499376 h 4499376"/>
                <a:gd name="connsiteX3" fmla="*/ 0 w 13677900"/>
                <a:gd name="connsiteY3" fmla="*/ 4499376 h 4499376"/>
                <a:gd name="connsiteX4" fmla="*/ 0 w 13677900"/>
                <a:gd name="connsiteY4" fmla="*/ 0 h 44993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0 w 13677900"/>
                <a:gd name="connsiteY4" fmla="*/ 4512876 h 4512876"/>
                <a:gd name="connsiteX5" fmla="*/ 0 w 13677900"/>
                <a:gd name="connsiteY5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4512876 h 4512876"/>
                <a:gd name="connsiteX6" fmla="*/ 0 w 13677900"/>
                <a:gd name="connsiteY6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13500 h 4512876"/>
                <a:gd name="connsiteX0" fmla="*/ 0 w 13138967"/>
                <a:gd name="connsiteY0" fmla="*/ 4493446 h 4512876"/>
                <a:gd name="connsiteX1" fmla="*/ 1193390 w 13138967"/>
                <a:gd name="connsiteY1" fmla="*/ 0 h 4512876"/>
                <a:gd name="connsiteX2" fmla="*/ 13138967 w 13138967"/>
                <a:gd name="connsiteY2" fmla="*/ 13500 h 4512876"/>
                <a:gd name="connsiteX3" fmla="*/ 13138967 w 13138967"/>
                <a:gd name="connsiteY3" fmla="*/ 4512876 h 4512876"/>
                <a:gd name="connsiteX4" fmla="*/ 0 w 13138967"/>
                <a:gd name="connsiteY4" fmla="*/ 4493446 h 451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38967" h="4512876">
                  <a:moveTo>
                    <a:pt x="0" y="4493446"/>
                  </a:moveTo>
                  <a:lnTo>
                    <a:pt x="1193390" y="0"/>
                  </a:lnTo>
                  <a:lnTo>
                    <a:pt x="13138967" y="13500"/>
                  </a:lnTo>
                  <a:lnTo>
                    <a:pt x="13138967" y="4512876"/>
                  </a:lnTo>
                  <a:lnTo>
                    <a:pt x="0" y="44934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63483" y="2002969"/>
              <a:ext cx="3294745" cy="32947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175208" y="33532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noProof="0" dirty="0">
                <a:solidFill>
                  <a:prstClr val="black"/>
                </a:solidFill>
                <a:latin typeface="Arial"/>
                <a:ea typeface="微软雅黑"/>
              </a:rPr>
              <a:t>感谢您的观看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6158" y="2255191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228EB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THANKS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228EB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20453" y="4311326"/>
            <a:ext cx="914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850274" y="4702628"/>
            <a:ext cx="12474999" cy="4416484"/>
            <a:chOff x="850274" y="4702628"/>
            <a:chExt cx="12474999" cy="4416484"/>
          </a:xfrm>
        </p:grpSpPr>
        <p:sp>
          <p:nvSpPr>
            <p:cNvPr id="11" name="矩形 10"/>
            <p:cNvSpPr/>
            <p:nvPr/>
          </p:nvSpPr>
          <p:spPr>
            <a:xfrm rot="1800000">
              <a:off x="850274" y="7513404"/>
              <a:ext cx="12474999" cy="1605708"/>
            </a:xfrm>
            <a:custGeom>
              <a:avLst/>
              <a:gdLst>
                <a:gd name="connsiteX0" fmla="*/ 0 w 13677900"/>
                <a:gd name="connsiteY0" fmla="*/ 0 h 1587113"/>
                <a:gd name="connsiteX1" fmla="*/ 13677900 w 13677900"/>
                <a:gd name="connsiteY1" fmla="*/ 0 h 1587113"/>
                <a:gd name="connsiteX2" fmla="*/ 13677900 w 13677900"/>
                <a:gd name="connsiteY2" fmla="*/ 1587113 h 1587113"/>
                <a:gd name="connsiteX3" fmla="*/ 0 w 13677900"/>
                <a:gd name="connsiteY3" fmla="*/ 1587113 h 1587113"/>
                <a:gd name="connsiteX4" fmla="*/ 0 w 13677900"/>
                <a:gd name="connsiteY4" fmla="*/ 0 h 1587113"/>
                <a:gd name="connsiteX0" fmla="*/ 0 w 13677900"/>
                <a:gd name="connsiteY0" fmla="*/ 0 h 1587113"/>
                <a:gd name="connsiteX1" fmla="*/ 1620651 w 13677900"/>
                <a:gd name="connsiteY1" fmla="*/ 6988 h 1587113"/>
                <a:gd name="connsiteX2" fmla="*/ 13677900 w 13677900"/>
                <a:gd name="connsiteY2" fmla="*/ 0 h 1587113"/>
                <a:gd name="connsiteX3" fmla="*/ 13677900 w 13677900"/>
                <a:gd name="connsiteY3" fmla="*/ 1587113 h 1587113"/>
                <a:gd name="connsiteX4" fmla="*/ 0 w 13677900"/>
                <a:gd name="connsiteY4" fmla="*/ 1587113 h 1587113"/>
                <a:gd name="connsiteX5" fmla="*/ 0 w 13677900"/>
                <a:gd name="connsiteY5" fmla="*/ 0 h 1587113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1587113 h 1605708"/>
                <a:gd name="connsiteX6" fmla="*/ 0 w 13677900"/>
                <a:gd name="connsiteY6" fmla="*/ 0 h 1605708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0 h 1605708"/>
                <a:gd name="connsiteX0" fmla="*/ 0 w 12474999"/>
                <a:gd name="connsiteY0" fmla="*/ 1605708 h 1605708"/>
                <a:gd name="connsiteX1" fmla="*/ 417750 w 12474999"/>
                <a:gd name="connsiteY1" fmla="*/ 6988 h 1605708"/>
                <a:gd name="connsiteX2" fmla="*/ 12474999 w 12474999"/>
                <a:gd name="connsiteY2" fmla="*/ 0 h 1605708"/>
                <a:gd name="connsiteX3" fmla="*/ 12474999 w 12474999"/>
                <a:gd name="connsiteY3" fmla="*/ 1587113 h 1605708"/>
                <a:gd name="connsiteX4" fmla="*/ 0 w 12474999"/>
                <a:gd name="connsiteY4" fmla="*/ 1605708 h 160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4999" h="1605708">
                  <a:moveTo>
                    <a:pt x="0" y="1605708"/>
                  </a:moveTo>
                  <a:lnTo>
                    <a:pt x="417750" y="6988"/>
                  </a:lnTo>
                  <a:lnTo>
                    <a:pt x="12474999" y="0"/>
                  </a:lnTo>
                  <a:lnTo>
                    <a:pt x="12474999" y="1587113"/>
                  </a:lnTo>
                  <a:lnTo>
                    <a:pt x="0" y="16057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69995" y="4702628"/>
              <a:ext cx="1190171" cy="11901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259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927488" y="1371598"/>
            <a:ext cx="10871624" cy="4102647"/>
            <a:chOff x="3927488" y="1371598"/>
            <a:chExt cx="10871624" cy="4102647"/>
          </a:xfrm>
        </p:grpSpPr>
        <p:sp>
          <p:nvSpPr>
            <p:cNvPr id="30" name="矩形 29"/>
            <p:cNvSpPr/>
            <p:nvPr/>
          </p:nvSpPr>
          <p:spPr>
            <a:xfrm rot="1800000">
              <a:off x="3927488" y="3741413"/>
              <a:ext cx="10871624" cy="1732832"/>
            </a:xfrm>
            <a:custGeom>
              <a:avLst/>
              <a:gdLst>
                <a:gd name="connsiteX0" fmla="*/ 0 w 13677900"/>
                <a:gd name="connsiteY0" fmla="*/ 0 h 1718137"/>
                <a:gd name="connsiteX1" fmla="*/ 13677900 w 13677900"/>
                <a:gd name="connsiteY1" fmla="*/ 0 h 1718137"/>
                <a:gd name="connsiteX2" fmla="*/ 13677900 w 13677900"/>
                <a:gd name="connsiteY2" fmla="*/ 1718137 h 1718137"/>
                <a:gd name="connsiteX3" fmla="*/ 0 w 13677900"/>
                <a:gd name="connsiteY3" fmla="*/ 1718137 h 1718137"/>
                <a:gd name="connsiteX4" fmla="*/ 0 w 13677900"/>
                <a:gd name="connsiteY4" fmla="*/ 0 h 1718137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0 w 13677900"/>
                <a:gd name="connsiteY4" fmla="*/ 1732832 h 1732832"/>
                <a:gd name="connsiteX5" fmla="*/ 0 w 13677900"/>
                <a:gd name="connsiteY5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732832 h 1732832"/>
                <a:gd name="connsiteX6" fmla="*/ 0 w 13677900"/>
                <a:gd name="connsiteY6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4695 h 1732832"/>
                <a:gd name="connsiteX0" fmla="*/ 0 w 10871624"/>
                <a:gd name="connsiteY0" fmla="*/ 1719713 h 1732832"/>
                <a:gd name="connsiteX1" fmla="*/ 425932 w 10871624"/>
                <a:gd name="connsiteY1" fmla="*/ 0 h 1732832"/>
                <a:gd name="connsiteX2" fmla="*/ 10871624 w 10871624"/>
                <a:gd name="connsiteY2" fmla="*/ 14695 h 1732832"/>
                <a:gd name="connsiteX3" fmla="*/ 10871624 w 10871624"/>
                <a:gd name="connsiteY3" fmla="*/ 1732832 h 1732832"/>
                <a:gd name="connsiteX4" fmla="*/ 0 w 10871624"/>
                <a:gd name="connsiteY4" fmla="*/ 1719713 h 17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1624" h="1732832">
                  <a:moveTo>
                    <a:pt x="0" y="1719713"/>
                  </a:moveTo>
                  <a:lnTo>
                    <a:pt x="425932" y="0"/>
                  </a:lnTo>
                  <a:lnTo>
                    <a:pt x="10871624" y="14695"/>
                  </a:lnTo>
                  <a:lnTo>
                    <a:pt x="10871624" y="1732832"/>
                  </a:lnTo>
                  <a:lnTo>
                    <a:pt x="0" y="17197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209141" y="1371598"/>
              <a:ext cx="1262744" cy="12627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407882" y="3918852"/>
            <a:ext cx="1712690" cy="171269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915883" y="2002970"/>
            <a:ext cx="10341635" cy="5677493"/>
            <a:chOff x="1915883" y="2002970"/>
            <a:chExt cx="10341635" cy="5677493"/>
          </a:xfrm>
        </p:grpSpPr>
        <p:sp>
          <p:nvSpPr>
            <p:cNvPr id="31" name="矩形 30"/>
            <p:cNvSpPr/>
            <p:nvPr/>
          </p:nvSpPr>
          <p:spPr>
            <a:xfrm rot="1800000">
              <a:off x="2235718" y="3704028"/>
              <a:ext cx="10021800" cy="3976435"/>
            </a:xfrm>
            <a:custGeom>
              <a:avLst/>
              <a:gdLst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0 w 13677900"/>
                <a:gd name="connsiteY3" fmla="*/ 3972377 h 3972377"/>
                <a:gd name="connsiteX4" fmla="*/ 0 w 13677900"/>
                <a:gd name="connsiteY4" fmla="*/ 0 h 3972377"/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3656100 w 13677900"/>
                <a:gd name="connsiteY3" fmla="*/ 3965562 h 3972377"/>
                <a:gd name="connsiteX4" fmla="*/ 0 w 13677900"/>
                <a:gd name="connsiteY4" fmla="*/ 3972377 h 3972377"/>
                <a:gd name="connsiteX5" fmla="*/ 0 w 13677900"/>
                <a:gd name="connsiteY5" fmla="*/ 0 h 3972377"/>
                <a:gd name="connsiteX0" fmla="*/ 0 w 13677900"/>
                <a:gd name="connsiteY0" fmla="*/ 4058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6" fmla="*/ 0 w 13677900"/>
                <a:gd name="connsiteY6" fmla="*/ 4058 h 3976435"/>
                <a:gd name="connsiteX0" fmla="*/ 0 w 13677900"/>
                <a:gd name="connsiteY0" fmla="*/ 3976435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0" fmla="*/ 0 w 10021800"/>
                <a:gd name="connsiteY0" fmla="*/ 3969620 h 3976435"/>
                <a:gd name="connsiteX1" fmla="*/ 1077899 w 10021800"/>
                <a:gd name="connsiteY1" fmla="*/ 0 h 3976435"/>
                <a:gd name="connsiteX2" fmla="*/ 10021800 w 10021800"/>
                <a:gd name="connsiteY2" fmla="*/ 4058 h 3976435"/>
                <a:gd name="connsiteX3" fmla="*/ 10021800 w 10021800"/>
                <a:gd name="connsiteY3" fmla="*/ 3976435 h 3976435"/>
                <a:gd name="connsiteX4" fmla="*/ 0 w 10021800"/>
                <a:gd name="connsiteY4" fmla="*/ 3969620 h 39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1800" h="3976435">
                  <a:moveTo>
                    <a:pt x="0" y="3969620"/>
                  </a:moveTo>
                  <a:lnTo>
                    <a:pt x="1077899" y="0"/>
                  </a:lnTo>
                  <a:lnTo>
                    <a:pt x="10021800" y="4058"/>
                  </a:lnTo>
                  <a:lnTo>
                    <a:pt x="10021800" y="3976435"/>
                  </a:lnTo>
                  <a:lnTo>
                    <a:pt x="0" y="39696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915883" y="2002970"/>
              <a:ext cx="2917374" cy="2917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16584" y="2988443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学习内容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92685" y="3989934"/>
            <a:ext cx="914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74548" y="4963884"/>
            <a:ext cx="7235046" cy="2520778"/>
            <a:chOff x="4874548" y="4963884"/>
            <a:chExt cx="7235046" cy="2520778"/>
          </a:xfrm>
        </p:grpSpPr>
        <p:sp>
          <p:nvSpPr>
            <p:cNvPr id="32" name="矩形 31"/>
            <p:cNvSpPr/>
            <p:nvPr/>
          </p:nvSpPr>
          <p:spPr>
            <a:xfrm rot="1800000">
              <a:off x="4874548" y="6602282"/>
              <a:ext cx="7235046" cy="882380"/>
            </a:xfrm>
            <a:custGeom>
              <a:avLst/>
              <a:gdLst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0 w 13677900"/>
                <a:gd name="connsiteY3" fmla="*/ 882180 h 882180"/>
                <a:gd name="connsiteX4" fmla="*/ 0 w 13677900"/>
                <a:gd name="connsiteY4" fmla="*/ 0 h 882180"/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6442854 w 13677900"/>
                <a:gd name="connsiteY3" fmla="*/ 872397 h 882180"/>
                <a:gd name="connsiteX4" fmla="*/ 0 w 13677900"/>
                <a:gd name="connsiteY4" fmla="*/ 882180 h 882180"/>
                <a:gd name="connsiteX5" fmla="*/ 0 w 13677900"/>
                <a:gd name="connsiteY5" fmla="*/ 0 h 882180"/>
                <a:gd name="connsiteX0" fmla="*/ 0 w 13677900"/>
                <a:gd name="connsiteY0" fmla="*/ 20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6" fmla="*/ 0 w 13677900"/>
                <a:gd name="connsiteY6" fmla="*/ 200 h 882380"/>
                <a:gd name="connsiteX0" fmla="*/ 0 w 13677900"/>
                <a:gd name="connsiteY0" fmla="*/ 88238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0" fmla="*/ 0 w 7235046"/>
                <a:gd name="connsiteY0" fmla="*/ 872597 h 882380"/>
                <a:gd name="connsiteX1" fmla="*/ 261703 w 7235046"/>
                <a:gd name="connsiteY1" fmla="*/ 0 h 882380"/>
                <a:gd name="connsiteX2" fmla="*/ 7235046 w 7235046"/>
                <a:gd name="connsiteY2" fmla="*/ 200 h 882380"/>
                <a:gd name="connsiteX3" fmla="*/ 7235046 w 7235046"/>
                <a:gd name="connsiteY3" fmla="*/ 882380 h 882380"/>
                <a:gd name="connsiteX4" fmla="*/ 0 w 7235046"/>
                <a:gd name="connsiteY4" fmla="*/ 872597 h 88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5046" h="882380">
                  <a:moveTo>
                    <a:pt x="0" y="872597"/>
                  </a:moveTo>
                  <a:lnTo>
                    <a:pt x="261703" y="0"/>
                  </a:lnTo>
                  <a:lnTo>
                    <a:pt x="7235046" y="200"/>
                  </a:lnTo>
                  <a:lnTo>
                    <a:pt x="7235046" y="882380"/>
                  </a:lnTo>
                  <a:lnTo>
                    <a:pt x="0" y="8725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138055" y="4963884"/>
              <a:ext cx="667658" cy="66765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87617" y="3018738"/>
            <a:ext cx="2372617" cy="707886"/>
            <a:chOff x="6629352" y="1760489"/>
            <a:chExt cx="2372617" cy="707886"/>
          </a:xfrm>
        </p:grpSpPr>
        <p:sp>
          <p:nvSpPr>
            <p:cNvPr id="41" name="文本框 40"/>
            <p:cNvSpPr txBox="1"/>
            <p:nvPr/>
          </p:nvSpPr>
          <p:spPr>
            <a:xfrm>
              <a:off x="7381012" y="185327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 smtClean="0"/>
                <a:t>修改数据</a:t>
              </a:r>
              <a:endParaRPr lang="zh-CN" altLang="en-US" sz="28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02.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87617" y="3793797"/>
            <a:ext cx="2372617" cy="707886"/>
            <a:chOff x="6629352" y="1760489"/>
            <a:chExt cx="2372617" cy="707886"/>
          </a:xfrm>
        </p:grpSpPr>
        <p:sp>
          <p:nvSpPr>
            <p:cNvPr id="44" name="文本框 43"/>
            <p:cNvSpPr txBox="1"/>
            <p:nvPr/>
          </p:nvSpPr>
          <p:spPr>
            <a:xfrm>
              <a:off x="7381012" y="185327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 smtClean="0"/>
                <a:t>删除</a:t>
              </a:r>
              <a:r>
                <a:rPr lang="zh-CN" altLang="zh-CN" sz="2800" dirty="0" smtClean="0"/>
                <a:t>数据</a:t>
              </a:r>
              <a:endParaRPr lang="zh-CN" altLang="en-US" sz="28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03.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587617" y="2243679"/>
            <a:ext cx="2372617" cy="707886"/>
            <a:chOff x="6629352" y="1760489"/>
            <a:chExt cx="2372617" cy="707886"/>
          </a:xfrm>
        </p:grpSpPr>
        <p:sp>
          <p:nvSpPr>
            <p:cNvPr id="47" name="文本框 46"/>
            <p:cNvSpPr txBox="1"/>
            <p:nvPr/>
          </p:nvSpPr>
          <p:spPr>
            <a:xfrm>
              <a:off x="7381012" y="185327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 smtClean="0"/>
                <a:t>插入数据</a:t>
              </a:r>
              <a:endParaRPr lang="zh-CN" altLang="en-US" sz="28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01.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0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770343" y="22791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3605" y="3501803"/>
            <a:ext cx="2802476" cy="641959"/>
            <a:chOff x="8358098" y="3248866"/>
            <a:chExt cx="2802476" cy="1075677"/>
          </a:xfrm>
        </p:grpSpPr>
        <p:sp>
          <p:nvSpPr>
            <p:cNvPr id="14" name="文本框 13"/>
            <p:cNvSpPr txBox="1"/>
            <p:nvPr/>
          </p:nvSpPr>
          <p:spPr>
            <a:xfrm>
              <a:off x="8948856" y="3248866"/>
              <a:ext cx="1620958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插入数据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淘宝网Chenying0907出品 163"/>
          <p:cNvCxnSpPr/>
          <p:nvPr/>
        </p:nvCxnSpPr>
        <p:spPr>
          <a:xfrm>
            <a:off x="6915063" y="1983594"/>
            <a:ext cx="0" cy="2598743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20" name="TextBox 42"/>
          <p:cNvSpPr txBox="1"/>
          <p:nvPr/>
        </p:nvSpPr>
        <p:spPr>
          <a:xfrm>
            <a:off x="7256248" y="1849370"/>
            <a:ext cx="2852256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向表中全部字段插入数据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淘宝网Chenying0907出品 86"/>
          <p:cNvGrpSpPr/>
          <p:nvPr/>
        </p:nvGrpSpPr>
        <p:grpSpPr>
          <a:xfrm>
            <a:off x="6858863" y="1930948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3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淘宝网Chenying0907出品 93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淘宝网Chenying0907出品 95"/>
          <p:cNvGrpSpPr/>
          <p:nvPr/>
        </p:nvGrpSpPr>
        <p:grpSpPr>
          <a:xfrm>
            <a:off x="6858863" y="2770273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6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97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淘宝网Chenying0907出品 99"/>
          <p:cNvGrpSpPr/>
          <p:nvPr/>
        </p:nvGrpSpPr>
        <p:grpSpPr>
          <a:xfrm>
            <a:off x="6858863" y="3609598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9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淘宝网Chenying0907出品 101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淘宝网Chenying0907出品 103"/>
          <p:cNvGrpSpPr/>
          <p:nvPr/>
        </p:nvGrpSpPr>
        <p:grpSpPr>
          <a:xfrm>
            <a:off x="6858863" y="4448922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32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淘宝网Chenying0907出品 105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淘宝网Chenying0907出品 1"/>
          <p:cNvSpPr/>
          <p:nvPr/>
        </p:nvSpPr>
        <p:spPr>
          <a:xfrm>
            <a:off x="7256248" y="2648693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向表中指定字段添加数据</a:t>
            </a:r>
          </a:p>
        </p:txBody>
      </p:sp>
      <p:sp>
        <p:nvSpPr>
          <p:cNvPr id="44" name="淘宝网Chenying0907出品 2"/>
          <p:cNvSpPr/>
          <p:nvPr/>
        </p:nvSpPr>
        <p:spPr>
          <a:xfrm>
            <a:off x="7256248" y="3471109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向表中字段插入多行数据</a:t>
            </a:r>
          </a:p>
        </p:txBody>
      </p:sp>
      <p:sp>
        <p:nvSpPr>
          <p:cNvPr id="45" name="淘宝网Chenying0907出品 4"/>
          <p:cNvSpPr/>
          <p:nvPr/>
        </p:nvSpPr>
        <p:spPr>
          <a:xfrm>
            <a:off x="7256247" y="4293524"/>
            <a:ext cx="37416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使用“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</a:t>
            </a:r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</a:t>
            </a:r>
            <a:r>
              <a:rPr lang="zh-CN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”语句复制表数据</a:t>
            </a:r>
          </a:p>
        </p:txBody>
      </p:sp>
    </p:spTree>
    <p:extLst>
      <p:ext uri="{BB962C8B-B14F-4D97-AF65-F5344CB8AC3E}">
        <p14:creationId xmlns:p14="http://schemas.microsoft.com/office/powerpoint/2010/main" val="312425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插入数据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8" y="2075525"/>
            <a:ext cx="9969127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</a:t>
            </a:r>
            <a:r>
              <a:rPr lang="en-US" altLang="zh-CN" dirty="0"/>
              <a:t>MySQL</a:t>
            </a:r>
            <a:r>
              <a:rPr lang="zh-CN" altLang="zh-CN" dirty="0"/>
              <a:t>中，使用</a:t>
            </a:r>
            <a:r>
              <a:rPr lang="en-US" altLang="zh-CN" dirty="0"/>
              <a:t>INSERT</a:t>
            </a:r>
            <a:r>
              <a:rPr lang="zh-CN" altLang="zh-CN" dirty="0"/>
              <a:t>语句向数据库已有的表中插入一行或者多行数据记录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INSERT</a:t>
            </a:r>
            <a:r>
              <a:rPr lang="zh-CN" altLang="zh-CN" dirty="0"/>
              <a:t>语句有两种语法形式，分别是“</a:t>
            </a:r>
            <a:r>
              <a:rPr lang="en-US" altLang="zh-CN" dirty="0"/>
              <a:t>INSERT</a:t>
            </a:r>
            <a:r>
              <a:rPr lang="zh-CN" altLang="zh-CN" dirty="0"/>
              <a:t>…</a:t>
            </a:r>
            <a:r>
              <a:rPr lang="en-US" altLang="zh-CN" dirty="0"/>
              <a:t>VALUES</a:t>
            </a:r>
            <a:r>
              <a:rPr lang="zh-CN" altLang="zh-CN" dirty="0"/>
              <a:t>”语句和“</a:t>
            </a:r>
            <a:r>
              <a:rPr lang="en-US" altLang="zh-CN" dirty="0"/>
              <a:t>INSERT</a:t>
            </a:r>
            <a:r>
              <a:rPr lang="zh-CN" altLang="zh-CN" dirty="0"/>
              <a:t>…</a:t>
            </a:r>
            <a:r>
              <a:rPr lang="en-US" altLang="zh-CN" dirty="0"/>
              <a:t>SET</a:t>
            </a:r>
            <a:r>
              <a:rPr lang="zh-CN" altLang="zh-CN" dirty="0"/>
              <a:t>”语句。</a:t>
            </a:r>
          </a:p>
        </p:txBody>
      </p:sp>
    </p:spTree>
    <p:extLst>
      <p:ext uri="{BB962C8B-B14F-4D97-AF65-F5344CB8AC3E}">
        <p14:creationId xmlns:p14="http://schemas.microsoft.com/office/powerpoint/2010/main" val="5813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插入数据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606488"/>
            <a:ext cx="964967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（</a:t>
            </a:r>
            <a:r>
              <a:rPr lang="en-US" altLang="zh-CN" b="1" dirty="0"/>
              <a:t>1</a:t>
            </a:r>
            <a:r>
              <a:rPr lang="zh-CN" altLang="zh-CN" b="1" dirty="0"/>
              <a:t>）“</a:t>
            </a:r>
            <a:r>
              <a:rPr lang="en-US" altLang="zh-CN" b="1" dirty="0"/>
              <a:t>INSERT</a:t>
            </a:r>
            <a:r>
              <a:rPr lang="zh-CN" altLang="zh-CN" b="1" dirty="0"/>
              <a:t>…</a:t>
            </a:r>
            <a:r>
              <a:rPr lang="en-US" altLang="zh-CN" b="1" dirty="0"/>
              <a:t>VALUES</a:t>
            </a:r>
            <a:r>
              <a:rPr lang="zh-CN" altLang="zh-CN" b="1" dirty="0"/>
              <a:t>”语句</a:t>
            </a:r>
            <a:endParaRPr lang="zh-CN" altLang="zh-CN" dirty="0"/>
          </a:p>
          <a:p>
            <a:pPr algn="just">
              <a:lnSpc>
                <a:spcPct val="150000"/>
              </a:lnSpc>
            </a:pPr>
            <a:r>
              <a:rPr lang="zh-CN" altLang="zh-CN" dirty="0"/>
              <a:t>使用“</a:t>
            </a:r>
            <a:r>
              <a:rPr lang="en-US" altLang="zh-CN" dirty="0"/>
              <a:t>INSERT</a:t>
            </a:r>
            <a:r>
              <a:rPr lang="zh-CN" altLang="zh-CN" dirty="0"/>
              <a:t>…</a:t>
            </a:r>
            <a:r>
              <a:rPr lang="en-US" altLang="zh-CN" dirty="0"/>
              <a:t>VALUES</a:t>
            </a:r>
            <a:r>
              <a:rPr lang="zh-CN" altLang="zh-CN" dirty="0"/>
              <a:t>”语句插入数据的语法格式为：</a:t>
            </a:r>
          </a:p>
        </p:txBody>
      </p:sp>
      <p:sp>
        <p:nvSpPr>
          <p:cNvPr id="8" name="矩形 7"/>
          <p:cNvSpPr/>
          <p:nvPr/>
        </p:nvSpPr>
        <p:spPr>
          <a:xfrm>
            <a:off x="2404489" y="2735298"/>
            <a:ext cx="6674629" cy="8568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INSERT INTO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&gt;( [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1&gt; [ , 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zh-CN" sz="16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n&gt;] ])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VALUES (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[,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, (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n) ] );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3847044"/>
            <a:ext cx="9649675" cy="21698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语法说明如下：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表名</a:t>
            </a:r>
            <a:r>
              <a:rPr lang="en-US" altLang="zh-CN" dirty="0"/>
              <a:t>&gt;</a:t>
            </a:r>
            <a:r>
              <a:rPr lang="zh-CN" altLang="zh-CN" dirty="0"/>
              <a:t>：指定被操作的数据表名称。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列名</a:t>
            </a:r>
            <a:r>
              <a:rPr lang="en-US" altLang="zh-CN" dirty="0"/>
              <a:t>&gt;</a:t>
            </a:r>
            <a:r>
              <a:rPr lang="zh-CN" altLang="zh-CN" dirty="0"/>
              <a:t>：指定需要插入数据的列名。若向表中的所有列插入数据，则全部的列名均可以省略，直接采用</a:t>
            </a:r>
            <a:r>
              <a:rPr lang="en-US" altLang="zh-CN" dirty="0"/>
              <a:t>INSERT&lt;</a:t>
            </a:r>
            <a:r>
              <a:rPr lang="zh-CN" altLang="zh-CN" dirty="0"/>
              <a:t>表名</a:t>
            </a:r>
            <a:r>
              <a:rPr lang="en-US" altLang="zh-CN" dirty="0"/>
              <a:t>&gt;VALUES(</a:t>
            </a:r>
            <a:r>
              <a:rPr lang="zh-CN" altLang="zh-CN" dirty="0"/>
              <a:t>值…</a:t>
            </a:r>
            <a:r>
              <a:rPr lang="en-US" altLang="zh-CN" dirty="0"/>
              <a:t>)</a:t>
            </a:r>
            <a:r>
              <a:rPr lang="zh-CN" altLang="zh-CN" dirty="0"/>
              <a:t>即可。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VALUES</a:t>
            </a:r>
            <a:r>
              <a:rPr lang="zh-CN" altLang="zh-CN" dirty="0"/>
              <a:t>子句：该子句包含要插入的数据清单，数据清单中数据的顺序要和列的顺序相对应。</a:t>
            </a:r>
          </a:p>
        </p:txBody>
      </p:sp>
    </p:spTree>
    <p:extLst>
      <p:ext uri="{BB962C8B-B14F-4D97-AF65-F5344CB8AC3E}">
        <p14:creationId xmlns:p14="http://schemas.microsoft.com/office/powerpoint/2010/main" val="41926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插入数据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578885"/>
            <a:ext cx="964967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（</a:t>
            </a:r>
            <a:r>
              <a:rPr lang="en-US" altLang="zh-CN" b="1" dirty="0"/>
              <a:t>2</a:t>
            </a:r>
            <a:r>
              <a:rPr lang="zh-CN" altLang="zh-CN" b="1" dirty="0"/>
              <a:t>）“</a:t>
            </a:r>
            <a:r>
              <a:rPr lang="en-US" altLang="zh-CN" b="1" dirty="0"/>
              <a:t>INSERT</a:t>
            </a:r>
            <a:r>
              <a:rPr lang="zh-CN" altLang="zh-CN" b="1" dirty="0"/>
              <a:t>…</a:t>
            </a:r>
            <a:r>
              <a:rPr lang="en-US" altLang="zh-CN" b="1" dirty="0"/>
              <a:t>SET</a:t>
            </a:r>
            <a:r>
              <a:rPr lang="zh-CN" altLang="zh-CN" b="1" dirty="0"/>
              <a:t>”语句</a:t>
            </a:r>
            <a:endParaRPr lang="zh-CN" altLang="zh-CN" dirty="0"/>
          </a:p>
          <a:p>
            <a:pPr algn="just">
              <a:lnSpc>
                <a:spcPct val="150000"/>
              </a:lnSpc>
            </a:pPr>
            <a:r>
              <a:rPr lang="zh-CN" altLang="zh-CN" dirty="0"/>
              <a:t>使用“</a:t>
            </a:r>
            <a:r>
              <a:rPr lang="en-US" altLang="zh-CN" dirty="0"/>
              <a:t>INSERT</a:t>
            </a:r>
            <a:r>
              <a:rPr lang="zh-CN" altLang="zh-CN" dirty="0"/>
              <a:t>…</a:t>
            </a:r>
            <a:r>
              <a:rPr lang="en-US" altLang="zh-CN" dirty="0"/>
              <a:t>SET</a:t>
            </a:r>
            <a:r>
              <a:rPr lang="zh-CN" altLang="zh-CN" dirty="0"/>
              <a:t>”语句插入数据的语法格式为：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4447035"/>
            <a:ext cx="964967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此语句用于直接给表中的某些列指定对应的列值，即要插入的数据的列名在</a:t>
            </a:r>
            <a:r>
              <a:rPr lang="en-US" altLang="zh-CN" dirty="0"/>
              <a:t>SET</a:t>
            </a:r>
            <a:r>
              <a:rPr lang="zh-CN" altLang="zh-CN" dirty="0"/>
              <a:t>子句中指定，而对于未指定的列，列值会设为该列的默认值。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35870" y="2732774"/>
            <a:ext cx="6361478" cy="1434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INSERT INTO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1&gt;=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1&gt;,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2&gt;=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2&gt;,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87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46308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向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表中全部字段插入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584870"/>
            <a:ext cx="9649675" cy="21698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向表中所有字段插入数据的方法有两种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一</a:t>
            </a:r>
            <a:r>
              <a:rPr lang="zh-CN" altLang="zh-CN" dirty="0"/>
              <a:t>种是在</a:t>
            </a:r>
            <a:r>
              <a:rPr lang="en-US" altLang="zh-CN" dirty="0"/>
              <a:t>INSERT</a:t>
            </a:r>
            <a:r>
              <a:rPr lang="zh-CN" altLang="zh-CN" dirty="0"/>
              <a:t>语句中的表名后面指定所有字段名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另</a:t>
            </a:r>
            <a:r>
              <a:rPr lang="zh-CN" altLang="zh-CN" dirty="0"/>
              <a:t>一种是在</a:t>
            </a:r>
            <a:r>
              <a:rPr lang="en-US" altLang="zh-CN" dirty="0"/>
              <a:t>INSERT</a:t>
            </a:r>
            <a:r>
              <a:rPr lang="zh-CN" altLang="zh-CN" dirty="0"/>
              <a:t>语句中完全不指定字段名。</a:t>
            </a:r>
          </a:p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5-1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”的学生信息表“</a:t>
            </a:r>
            <a:r>
              <a:rPr lang="en-US" altLang="zh-CN" dirty="0"/>
              <a:t>Student</a:t>
            </a:r>
            <a:r>
              <a:rPr lang="zh-CN" altLang="zh-CN" dirty="0"/>
              <a:t>”中，插入一条新的记录</a:t>
            </a:r>
            <a:r>
              <a:rPr lang="zh-CN" altLang="zh-CN" dirty="0" smtClean="0"/>
              <a:t>。输入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2" name="矩形 11"/>
          <p:cNvSpPr/>
          <p:nvPr/>
        </p:nvSpPr>
        <p:spPr>
          <a:xfrm>
            <a:off x="2488654" y="4006958"/>
            <a:ext cx="7563977" cy="1581392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INSERT INTO Student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Sno,Sname,Sex,Native,Birthday,Major,Classno,Tel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VALUES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('20190101','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张阳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广东省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','2001-01-05','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','RJ01','13600000001');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21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446308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向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表中全部字段插入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数据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737323"/>
            <a:ext cx="9649675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/>
              <a:t>INSERT</a:t>
            </a:r>
            <a:r>
              <a:rPr lang="zh-CN" altLang="zh-CN" dirty="0"/>
              <a:t>语句后面的列名的顺序可以不是“</a:t>
            </a:r>
            <a:r>
              <a:rPr lang="en-US" altLang="zh-CN" dirty="0"/>
              <a:t>Student</a:t>
            </a:r>
            <a:r>
              <a:rPr lang="zh-CN" altLang="zh-CN" dirty="0"/>
              <a:t>”表定义时的顺序，即插入数据时，不需要按照表定义的顺序插入，只要保证值的顺序与列字段的顺序相同就可以。</a:t>
            </a:r>
          </a:p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5-2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”的学生信息表“</a:t>
            </a:r>
            <a:r>
              <a:rPr lang="en-US" altLang="zh-CN" dirty="0"/>
              <a:t>Student</a:t>
            </a:r>
            <a:r>
              <a:rPr lang="zh-CN" altLang="zh-CN" dirty="0"/>
              <a:t>”中，插入一条新的记录。输入的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9" name="矩形 8"/>
          <p:cNvSpPr/>
          <p:nvPr/>
        </p:nvSpPr>
        <p:spPr>
          <a:xfrm>
            <a:off x="2397250" y="3665833"/>
            <a:ext cx="7438717" cy="1657729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INSERT INTO Student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Sname,Sex,Sno,Birthday,Native,Major,Classno,Tel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VALUES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('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李芳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','20190102','2001-09-02','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广东省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','RJ01','13600000002'); 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4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8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8EB0"/>
      </a:accent1>
      <a:accent2>
        <a:srgbClr val="00B6BF"/>
      </a:accent2>
      <a:accent3>
        <a:srgbClr val="FEB068"/>
      </a:accent3>
      <a:accent4>
        <a:srgbClr val="FF6372"/>
      </a:accent4>
      <a:accent5>
        <a:srgbClr val="228EB0"/>
      </a:accent5>
      <a:accent6>
        <a:srgbClr val="00B6B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442</TotalTime>
  <Words>2287</Words>
  <Application>Microsoft Office PowerPoint</Application>
  <PresentationFormat>宽屏</PresentationFormat>
  <Paragraphs>229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楷体</vt:lpstr>
      <vt:lpstr>宋体</vt:lpstr>
      <vt:lpstr>微软雅黑</vt:lpstr>
      <vt:lpstr>Arial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简洁彩色扁平化</dc:title>
  <dc:creator>第一PPT</dc:creator>
  <cp:keywords>www.1ppt.com</cp:keywords>
  <dc:description>www.1ppt.com</dc:description>
  <cp:lastModifiedBy>Rong</cp:lastModifiedBy>
  <cp:revision>93</cp:revision>
  <dcterms:created xsi:type="dcterms:W3CDTF">2017-07-19T00:44:57Z</dcterms:created>
  <dcterms:modified xsi:type="dcterms:W3CDTF">2022-02-20T07:30:39Z</dcterms:modified>
</cp:coreProperties>
</file>