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351" r:id="rId2"/>
    <p:sldId id="303" r:id="rId3"/>
    <p:sldId id="257" r:id="rId4"/>
    <p:sldId id="284" r:id="rId5"/>
    <p:sldId id="270" r:id="rId6"/>
    <p:sldId id="285"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4" r:id="rId24"/>
    <p:sldId id="306" r:id="rId25"/>
    <p:sldId id="305"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263" r:id="rId66"/>
    <p:sldId id="346" r:id="rId67"/>
    <p:sldId id="347" r:id="rId68"/>
    <p:sldId id="348" r:id="rId69"/>
    <p:sldId id="349" r:id="rId70"/>
    <p:sldId id="352" r:id="rId71"/>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8EB0"/>
    <a:srgbClr val="00B6BF"/>
    <a:srgbClr val="0069B8"/>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94660"/>
  </p:normalViewPr>
  <p:slideViewPr>
    <p:cSldViewPr snapToGrid="0" showGuides="1">
      <p:cViewPr varScale="1">
        <p:scale>
          <a:sx n="93" d="100"/>
          <a:sy n="93" d="100"/>
        </p:scale>
        <p:origin x="66" y="6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3303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459439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2453921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912323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0195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4210700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402467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40855841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157689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3524540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3040939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301450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1552159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538509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31335339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611015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1956706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741029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319888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139322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3388333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37973022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30425508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35530536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4077559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18471760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34411722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7945280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19969361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1734426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40</a:t>
            </a:fld>
            <a:endParaRPr lang="zh-CN" altLang="en-US"/>
          </a:p>
        </p:txBody>
      </p:sp>
    </p:spTree>
    <p:extLst>
      <p:ext uri="{BB962C8B-B14F-4D97-AF65-F5344CB8AC3E}">
        <p14:creationId xmlns:p14="http://schemas.microsoft.com/office/powerpoint/2010/main" val="105174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3378892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41</a:t>
            </a:fld>
            <a:endParaRPr lang="zh-CN" altLang="en-US"/>
          </a:p>
        </p:txBody>
      </p:sp>
    </p:spTree>
    <p:extLst>
      <p:ext uri="{BB962C8B-B14F-4D97-AF65-F5344CB8AC3E}">
        <p14:creationId xmlns:p14="http://schemas.microsoft.com/office/powerpoint/2010/main" val="675887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42</a:t>
            </a:fld>
            <a:endParaRPr lang="zh-CN" altLang="en-US"/>
          </a:p>
        </p:txBody>
      </p:sp>
    </p:spTree>
    <p:extLst>
      <p:ext uri="{BB962C8B-B14F-4D97-AF65-F5344CB8AC3E}">
        <p14:creationId xmlns:p14="http://schemas.microsoft.com/office/powerpoint/2010/main" val="41757437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43</a:t>
            </a:fld>
            <a:endParaRPr lang="zh-CN" altLang="en-US"/>
          </a:p>
        </p:txBody>
      </p:sp>
    </p:spTree>
    <p:extLst>
      <p:ext uri="{BB962C8B-B14F-4D97-AF65-F5344CB8AC3E}">
        <p14:creationId xmlns:p14="http://schemas.microsoft.com/office/powerpoint/2010/main" val="6628045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44</a:t>
            </a:fld>
            <a:endParaRPr lang="zh-CN" altLang="en-US"/>
          </a:p>
        </p:txBody>
      </p:sp>
    </p:spTree>
    <p:extLst>
      <p:ext uri="{BB962C8B-B14F-4D97-AF65-F5344CB8AC3E}">
        <p14:creationId xmlns:p14="http://schemas.microsoft.com/office/powerpoint/2010/main" val="1998747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45</a:t>
            </a:fld>
            <a:endParaRPr lang="zh-CN" altLang="en-US"/>
          </a:p>
        </p:txBody>
      </p:sp>
    </p:spTree>
    <p:extLst>
      <p:ext uri="{BB962C8B-B14F-4D97-AF65-F5344CB8AC3E}">
        <p14:creationId xmlns:p14="http://schemas.microsoft.com/office/powerpoint/2010/main" val="22266046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46</a:t>
            </a:fld>
            <a:endParaRPr lang="zh-CN" altLang="en-US"/>
          </a:p>
        </p:txBody>
      </p:sp>
    </p:spTree>
    <p:extLst>
      <p:ext uri="{BB962C8B-B14F-4D97-AF65-F5344CB8AC3E}">
        <p14:creationId xmlns:p14="http://schemas.microsoft.com/office/powerpoint/2010/main" val="737985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47</a:t>
            </a:fld>
            <a:endParaRPr lang="zh-CN" altLang="en-US"/>
          </a:p>
        </p:txBody>
      </p:sp>
    </p:spTree>
    <p:extLst>
      <p:ext uri="{BB962C8B-B14F-4D97-AF65-F5344CB8AC3E}">
        <p14:creationId xmlns:p14="http://schemas.microsoft.com/office/powerpoint/2010/main" val="11930362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48</a:t>
            </a:fld>
            <a:endParaRPr lang="zh-CN" altLang="en-US"/>
          </a:p>
        </p:txBody>
      </p:sp>
    </p:spTree>
    <p:extLst>
      <p:ext uri="{BB962C8B-B14F-4D97-AF65-F5344CB8AC3E}">
        <p14:creationId xmlns:p14="http://schemas.microsoft.com/office/powerpoint/2010/main" val="37057632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49</a:t>
            </a:fld>
            <a:endParaRPr lang="zh-CN" altLang="en-US"/>
          </a:p>
        </p:txBody>
      </p:sp>
    </p:spTree>
    <p:extLst>
      <p:ext uri="{BB962C8B-B14F-4D97-AF65-F5344CB8AC3E}">
        <p14:creationId xmlns:p14="http://schemas.microsoft.com/office/powerpoint/2010/main" val="24780108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50</a:t>
            </a:fld>
            <a:endParaRPr lang="zh-CN" altLang="en-US"/>
          </a:p>
        </p:txBody>
      </p:sp>
    </p:spTree>
    <p:extLst>
      <p:ext uri="{BB962C8B-B14F-4D97-AF65-F5344CB8AC3E}">
        <p14:creationId xmlns:p14="http://schemas.microsoft.com/office/powerpoint/2010/main" val="72987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22832879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51</a:t>
            </a:fld>
            <a:endParaRPr lang="zh-CN" altLang="en-US"/>
          </a:p>
        </p:txBody>
      </p:sp>
    </p:spTree>
    <p:extLst>
      <p:ext uri="{BB962C8B-B14F-4D97-AF65-F5344CB8AC3E}">
        <p14:creationId xmlns:p14="http://schemas.microsoft.com/office/powerpoint/2010/main" val="16208354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52</a:t>
            </a:fld>
            <a:endParaRPr lang="zh-CN" altLang="en-US"/>
          </a:p>
        </p:txBody>
      </p:sp>
    </p:spTree>
    <p:extLst>
      <p:ext uri="{BB962C8B-B14F-4D97-AF65-F5344CB8AC3E}">
        <p14:creationId xmlns:p14="http://schemas.microsoft.com/office/powerpoint/2010/main" val="16425765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53</a:t>
            </a:fld>
            <a:endParaRPr lang="zh-CN" altLang="en-US"/>
          </a:p>
        </p:txBody>
      </p:sp>
    </p:spTree>
    <p:extLst>
      <p:ext uri="{BB962C8B-B14F-4D97-AF65-F5344CB8AC3E}">
        <p14:creationId xmlns:p14="http://schemas.microsoft.com/office/powerpoint/2010/main" val="22955439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54</a:t>
            </a:fld>
            <a:endParaRPr lang="zh-CN" altLang="en-US"/>
          </a:p>
        </p:txBody>
      </p:sp>
    </p:spTree>
    <p:extLst>
      <p:ext uri="{BB962C8B-B14F-4D97-AF65-F5344CB8AC3E}">
        <p14:creationId xmlns:p14="http://schemas.microsoft.com/office/powerpoint/2010/main" val="19215707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55</a:t>
            </a:fld>
            <a:endParaRPr lang="zh-CN" altLang="en-US"/>
          </a:p>
        </p:txBody>
      </p:sp>
    </p:spTree>
    <p:extLst>
      <p:ext uri="{BB962C8B-B14F-4D97-AF65-F5344CB8AC3E}">
        <p14:creationId xmlns:p14="http://schemas.microsoft.com/office/powerpoint/2010/main" val="41932664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56</a:t>
            </a:fld>
            <a:endParaRPr lang="zh-CN" altLang="en-US"/>
          </a:p>
        </p:txBody>
      </p:sp>
    </p:spTree>
    <p:extLst>
      <p:ext uri="{BB962C8B-B14F-4D97-AF65-F5344CB8AC3E}">
        <p14:creationId xmlns:p14="http://schemas.microsoft.com/office/powerpoint/2010/main" val="3845056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57</a:t>
            </a:fld>
            <a:endParaRPr lang="zh-CN" altLang="en-US"/>
          </a:p>
        </p:txBody>
      </p:sp>
    </p:spTree>
    <p:extLst>
      <p:ext uri="{BB962C8B-B14F-4D97-AF65-F5344CB8AC3E}">
        <p14:creationId xmlns:p14="http://schemas.microsoft.com/office/powerpoint/2010/main" val="27580417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58</a:t>
            </a:fld>
            <a:endParaRPr lang="zh-CN" altLang="en-US"/>
          </a:p>
        </p:txBody>
      </p:sp>
    </p:spTree>
    <p:extLst>
      <p:ext uri="{BB962C8B-B14F-4D97-AF65-F5344CB8AC3E}">
        <p14:creationId xmlns:p14="http://schemas.microsoft.com/office/powerpoint/2010/main" val="32815539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59</a:t>
            </a:fld>
            <a:endParaRPr lang="zh-CN" altLang="en-US"/>
          </a:p>
        </p:txBody>
      </p:sp>
    </p:spTree>
    <p:extLst>
      <p:ext uri="{BB962C8B-B14F-4D97-AF65-F5344CB8AC3E}">
        <p14:creationId xmlns:p14="http://schemas.microsoft.com/office/powerpoint/2010/main" val="1288524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60</a:t>
            </a:fld>
            <a:endParaRPr lang="zh-CN" altLang="en-US"/>
          </a:p>
        </p:txBody>
      </p:sp>
    </p:spTree>
    <p:extLst>
      <p:ext uri="{BB962C8B-B14F-4D97-AF65-F5344CB8AC3E}">
        <p14:creationId xmlns:p14="http://schemas.microsoft.com/office/powerpoint/2010/main" val="8501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25827798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61</a:t>
            </a:fld>
            <a:endParaRPr lang="zh-CN" altLang="en-US"/>
          </a:p>
        </p:txBody>
      </p:sp>
    </p:spTree>
    <p:extLst>
      <p:ext uri="{BB962C8B-B14F-4D97-AF65-F5344CB8AC3E}">
        <p14:creationId xmlns:p14="http://schemas.microsoft.com/office/powerpoint/2010/main" val="37977098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62</a:t>
            </a:fld>
            <a:endParaRPr lang="zh-CN" altLang="en-US"/>
          </a:p>
        </p:txBody>
      </p:sp>
    </p:spTree>
    <p:extLst>
      <p:ext uri="{BB962C8B-B14F-4D97-AF65-F5344CB8AC3E}">
        <p14:creationId xmlns:p14="http://schemas.microsoft.com/office/powerpoint/2010/main" val="19385885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63</a:t>
            </a:fld>
            <a:endParaRPr lang="zh-CN" altLang="en-US"/>
          </a:p>
        </p:txBody>
      </p:sp>
    </p:spTree>
    <p:extLst>
      <p:ext uri="{BB962C8B-B14F-4D97-AF65-F5344CB8AC3E}">
        <p14:creationId xmlns:p14="http://schemas.microsoft.com/office/powerpoint/2010/main" val="12766896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64</a:t>
            </a:fld>
            <a:endParaRPr lang="zh-CN" altLang="en-US"/>
          </a:p>
        </p:txBody>
      </p:sp>
    </p:spTree>
    <p:extLst>
      <p:ext uri="{BB962C8B-B14F-4D97-AF65-F5344CB8AC3E}">
        <p14:creationId xmlns:p14="http://schemas.microsoft.com/office/powerpoint/2010/main" val="36985220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65</a:t>
            </a:fld>
            <a:endParaRPr lang="zh-CN" altLang="en-US"/>
          </a:p>
        </p:txBody>
      </p:sp>
    </p:spTree>
    <p:extLst>
      <p:ext uri="{BB962C8B-B14F-4D97-AF65-F5344CB8AC3E}">
        <p14:creationId xmlns:p14="http://schemas.microsoft.com/office/powerpoint/2010/main" val="5233438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66</a:t>
            </a:fld>
            <a:endParaRPr lang="zh-CN" altLang="en-US"/>
          </a:p>
        </p:txBody>
      </p:sp>
    </p:spTree>
    <p:extLst>
      <p:ext uri="{BB962C8B-B14F-4D97-AF65-F5344CB8AC3E}">
        <p14:creationId xmlns:p14="http://schemas.microsoft.com/office/powerpoint/2010/main" val="22971557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67</a:t>
            </a:fld>
            <a:endParaRPr lang="zh-CN" altLang="en-US"/>
          </a:p>
        </p:txBody>
      </p:sp>
    </p:spTree>
    <p:extLst>
      <p:ext uri="{BB962C8B-B14F-4D97-AF65-F5344CB8AC3E}">
        <p14:creationId xmlns:p14="http://schemas.microsoft.com/office/powerpoint/2010/main" val="37109468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68</a:t>
            </a:fld>
            <a:endParaRPr lang="zh-CN" altLang="en-US"/>
          </a:p>
        </p:txBody>
      </p:sp>
    </p:spTree>
    <p:extLst>
      <p:ext uri="{BB962C8B-B14F-4D97-AF65-F5344CB8AC3E}">
        <p14:creationId xmlns:p14="http://schemas.microsoft.com/office/powerpoint/2010/main" val="15175887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69</a:t>
            </a:fld>
            <a:endParaRPr lang="zh-CN" altLang="en-US"/>
          </a:p>
        </p:txBody>
      </p:sp>
    </p:spTree>
    <p:extLst>
      <p:ext uri="{BB962C8B-B14F-4D97-AF65-F5344CB8AC3E}">
        <p14:creationId xmlns:p14="http://schemas.microsoft.com/office/powerpoint/2010/main" val="39340067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70</a:t>
            </a:fld>
            <a:endParaRPr lang="zh-CN" altLang="en-US"/>
          </a:p>
        </p:txBody>
      </p:sp>
    </p:spTree>
    <p:extLst>
      <p:ext uri="{BB962C8B-B14F-4D97-AF65-F5344CB8AC3E}">
        <p14:creationId xmlns:p14="http://schemas.microsoft.com/office/powerpoint/2010/main" val="2173923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2396739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785473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2839399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oleObject" Target="../embeddings/oleObject4.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oleObject" Target="../embeddings/oleObject5.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oleObject" Target="../embeddings/oleObject6.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9.emf"/><Relationship Id="rId4" Type="http://schemas.openxmlformats.org/officeDocument/2006/relationships/oleObject" Target="../embeddings/oleObject7.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1.emf"/><Relationship Id="rId4" Type="http://schemas.openxmlformats.org/officeDocument/2006/relationships/oleObject" Target="../embeddings/oleObject8.bin"/></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431021"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smtClean="0">
                <a:solidFill>
                  <a:srgbClr val="228EB0"/>
                </a:solidFill>
                <a:latin typeface="Arial"/>
                <a:ea typeface="微软雅黑"/>
              </a:rPr>
              <a:t>第一章 </a:t>
            </a:r>
            <a:r>
              <a:rPr lang="zh-CN" altLang="zh-CN" sz="4000" b="1" dirty="0" smtClean="0">
                <a:solidFill>
                  <a:srgbClr val="228EB0"/>
                </a:solidFill>
              </a:rPr>
              <a:t>认识数据库</a:t>
            </a:r>
            <a:endParaRPr lang="zh-CN" altLang="en-US" sz="4000" b="1" dirty="0">
              <a:solidFill>
                <a:srgbClr val="228EB0"/>
              </a:solidFill>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857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4662815"/>
          </a:xfrm>
          <a:prstGeom prst="rect">
            <a:avLst/>
          </a:prstGeom>
        </p:spPr>
        <p:txBody>
          <a:bodyPr wrap="square">
            <a:spAutoFit/>
            <a:scene3d>
              <a:camera prst="orthographicFront"/>
              <a:lightRig rig="threePt" dir="t"/>
            </a:scene3d>
            <a:sp3d contourW="12700"/>
          </a:bodyPr>
          <a:lstStyle/>
          <a:p>
            <a:pPr lvl="0" algn="just">
              <a:lnSpc>
                <a:spcPct val="150000"/>
              </a:lnSpc>
            </a:pPr>
            <a:r>
              <a:rPr lang="zh-CN" altLang="en-US" dirty="0" smtClean="0"/>
              <a:t>（</a:t>
            </a:r>
            <a:r>
              <a:rPr lang="en-US" altLang="zh-CN" dirty="0" smtClean="0"/>
              <a:t>1</a:t>
            </a:r>
            <a:r>
              <a:rPr lang="zh-CN" altLang="en-US" dirty="0" smtClean="0"/>
              <a:t>）</a:t>
            </a:r>
            <a:r>
              <a:rPr lang="en-US" altLang="zh-CN" dirty="0" smtClean="0"/>
              <a:t>数据定义语言</a:t>
            </a:r>
            <a:r>
              <a:rPr lang="zh-CN" altLang="zh-CN" dirty="0"/>
              <a:t>（</a:t>
            </a:r>
            <a:r>
              <a:rPr lang="en-US" altLang="zh-CN" dirty="0"/>
              <a:t>Data Definition Language</a:t>
            </a:r>
            <a:r>
              <a:rPr lang="zh-CN" altLang="zh-CN" dirty="0"/>
              <a:t>，</a:t>
            </a:r>
            <a:r>
              <a:rPr lang="en-US" altLang="zh-CN" dirty="0"/>
              <a:t>DDL</a:t>
            </a:r>
            <a:r>
              <a:rPr lang="zh-CN" altLang="zh-CN" dirty="0" smtClean="0"/>
              <a:t>）</a:t>
            </a:r>
            <a:endParaRPr lang="en-US" altLang="zh-CN" dirty="0" smtClean="0"/>
          </a:p>
          <a:p>
            <a:pPr marL="285750" lvl="0" indent="-285750" algn="just">
              <a:lnSpc>
                <a:spcPct val="150000"/>
              </a:lnSpc>
              <a:buFont typeface="Arial" panose="020B0604020202020204" pitchFamily="34" charset="0"/>
              <a:buChar char="•"/>
            </a:pPr>
            <a:r>
              <a:rPr lang="en-US" altLang="zh-CN" dirty="0"/>
              <a:t>DDL</a:t>
            </a:r>
            <a:r>
              <a:rPr lang="zh-CN" altLang="zh-CN" dirty="0" smtClean="0"/>
              <a:t>是</a:t>
            </a:r>
            <a:r>
              <a:rPr lang="en-US" altLang="zh-CN" dirty="0"/>
              <a:t>DBMS</a:t>
            </a:r>
            <a:r>
              <a:rPr lang="zh-CN" altLang="zh-CN" dirty="0"/>
              <a:t>的基础功能之一，供用户定义</a:t>
            </a:r>
            <a:r>
              <a:rPr lang="en-US" altLang="zh-CN" dirty="0"/>
              <a:t>数据库</a:t>
            </a:r>
            <a:r>
              <a:rPr lang="zh-CN" altLang="zh-CN" dirty="0"/>
              <a:t>的三级模式结构、两级映像以及完整性约束和权限约束等</a:t>
            </a:r>
            <a:r>
              <a:rPr lang="zh-CN" altLang="zh-CN" dirty="0" smtClean="0"/>
              <a:t>。</a:t>
            </a:r>
            <a:endParaRPr lang="en-US" altLang="zh-CN" dirty="0" smtClean="0"/>
          </a:p>
          <a:p>
            <a:pPr marL="285750" lvl="0" indent="-285750" algn="just">
              <a:lnSpc>
                <a:spcPct val="150000"/>
              </a:lnSpc>
              <a:buFont typeface="Arial" panose="020B0604020202020204" pitchFamily="34" charset="0"/>
              <a:buChar char="•"/>
            </a:pPr>
            <a:r>
              <a:rPr lang="en-US" altLang="zh-CN" dirty="0"/>
              <a:t>DDL</a:t>
            </a:r>
            <a:r>
              <a:rPr lang="zh-CN" altLang="zh-CN" dirty="0" smtClean="0"/>
              <a:t>包括</a:t>
            </a:r>
            <a:r>
              <a:rPr lang="zh-CN" altLang="zh-CN" dirty="0"/>
              <a:t>数据库模式定义和数据库存储结构与存取方法定义两</a:t>
            </a:r>
            <a:r>
              <a:rPr lang="zh-CN" altLang="zh-CN" dirty="0" smtClean="0"/>
              <a:t>方面</a:t>
            </a:r>
            <a:r>
              <a:rPr lang="zh-CN" altLang="en-US" dirty="0" smtClean="0"/>
              <a:t>。</a:t>
            </a:r>
            <a:endParaRPr lang="en-US" altLang="zh-CN" dirty="0" smtClean="0"/>
          </a:p>
          <a:p>
            <a:pPr marL="285750" lvl="0" indent="-285750" algn="just">
              <a:lnSpc>
                <a:spcPct val="150000"/>
              </a:lnSpc>
              <a:buFont typeface="Arial" panose="020B0604020202020204" pitchFamily="34" charset="0"/>
              <a:buChar char="•"/>
            </a:pPr>
            <a:r>
              <a:rPr lang="zh-CN" altLang="zh-CN" dirty="0" smtClean="0"/>
              <a:t>数据库</a:t>
            </a:r>
            <a:r>
              <a:rPr lang="zh-CN" altLang="zh-CN" dirty="0"/>
              <a:t>模式定义处理程序接收用数据定义语言表示的数据库外模式、模式、存储模式及它们之间的映射的定义，通过各种模式翻译程序负责将它们翻译成相应的内部表示形式，存储到数据库系统的数据字典（</a:t>
            </a:r>
            <a:r>
              <a:rPr lang="en-US" altLang="zh-CN" dirty="0"/>
              <a:t>Data Dictionary</a:t>
            </a:r>
            <a:r>
              <a:rPr lang="zh-CN" altLang="zh-CN" dirty="0"/>
              <a:t>）中，作为数据库管理系统存取和管理数据的基本</a:t>
            </a:r>
            <a:r>
              <a:rPr lang="zh-CN" altLang="zh-CN" dirty="0" smtClean="0"/>
              <a:t>依据</a:t>
            </a:r>
            <a:r>
              <a:rPr lang="zh-CN" altLang="en-US" dirty="0" smtClean="0"/>
              <a:t>。</a:t>
            </a:r>
            <a:endParaRPr lang="en-US" altLang="zh-CN" dirty="0" smtClean="0"/>
          </a:p>
          <a:p>
            <a:pPr marL="285750" lvl="0" indent="-285750" algn="just">
              <a:lnSpc>
                <a:spcPct val="150000"/>
              </a:lnSpc>
              <a:buFont typeface="Arial" panose="020B0604020202020204" pitchFamily="34" charset="0"/>
              <a:buChar char="•"/>
            </a:pPr>
            <a:r>
              <a:rPr lang="zh-CN" altLang="zh-CN" dirty="0" smtClean="0"/>
              <a:t>数据库</a:t>
            </a:r>
            <a:r>
              <a:rPr lang="zh-CN" altLang="zh-CN" dirty="0"/>
              <a:t>存储结构和存取方法定义处理程序接收用数据定义语言表示的数据库存储结构和存取方法定义，在存储设备上创建相关的数据库文件，建立起相应物理数据库，给出</a:t>
            </a:r>
            <a:r>
              <a:rPr lang="en-US" altLang="zh-CN" dirty="0"/>
              <a:t>数据库</a:t>
            </a:r>
            <a:r>
              <a:rPr lang="zh-CN" altLang="zh-CN" dirty="0"/>
              <a:t>的框架并存放在</a:t>
            </a:r>
            <a:r>
              <a:rPr lang="en-US" altLang="zh-CN" dirty="0"/>
              <a:t>数据字典</a:t>
            </a:r>
            <a:r>
              <a:rPr lang="zh-CN" altLang="zh-CN" dirty="0"/>
              <a:t>中</a:t>
            </a:r>
            <a:r>
              <a:rPr lang="zh-CN" altLang="zh-CN" dirty="0" smtClean="0"/>
              <a:t>。</a:t>
            </a:r>
            <a:endParaRPr lang="en-US" altLang="zh-CN" dirty="0" smtClean="0"/>
          </a:p>
          <a:p>
            <a:pPr marL="285750" lvl="0" indent="-285750" algn="just">
              <a:lnSpc>
                <a:spcPct val="150000"/>
              </a:lnSpc>
              <a:buFont typeface="Arial" panose="020B0604020202020204" pitchFamily="34" charset="0"/>
              <a:buChar char="•"/>
            </a:pPr>
            <a:r>
              <a:rPr lang="zh-CN" altLang="zh-CN" dirty="0" smtClean="0"/>
              <a:t>常用</a:t>
            </a:r>
            <a:r>
              <a:rPr lang="en-US" altLang="zh-CN" dirty="0"/>
              <a:t>DDL</a:t>
            </a:r>
            <a:r>
              <a:rPr lang="zh-CN" altLang="zh-CN" dirty="0" smtClean="0"/>
              <a:t>语句</a:t>
            </a:r>
            <a:r>
              <a:rPr lang="zh-CN" altLang="zh-CN" dirty="0"/>
              <a:t>包括</a:t>
            </a:r>
            <a:r>
              <a:rPr lang="en-US" altLang="zh-CN" dirty="0"/>
              <a:t>CREATE</a:t>
            </a:r>
            <a:r>
              <a:rPr lang="zh-CN" altLang="zh-CN" dirty="0"/>
              <a:t>、</a:t>
            </a:r>
            <a:r>
              <a:rPr lang="en-US" altLang="zh-CN" dirty="0"/>
              <a:t>ALTER</a:t>
            </a:r>
            <a:r>
              <a:rPr lang="zh-CN" altLang="zh-CN" dirty="0"/>
              <a:t>和</a:t>
            </a:r>
            <a:r>
              <a:rPr lang="en-US" altLang="zh-CN" dirty="0"/>
              <a:t>DROP</a:t>
            </a:r>
            <a:r>
              <a:rPr lang="zh-CN" altLang="zh-CN" dirty="0"/>
              <a:t>等</a:t>
            </a:r>
            <a:r>
              <a:rPr lang="zh-CN" altLang="zh-CN"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1619049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smtClean="0"/>
              <a:t>（</a:t>
            </a:r>
            <a:r>
              <a:rPr lang="en-US" altLang="zh-CN" dirty="0" smtClean="0"/>
              <a:t>2</a:t>
            </a:r>
            <a:r>
              <a:rPr lang="zh-CN" altLang="en-US" dirty="0" smtClean="0"/>
              <a:t>）</a:t>
            </a:r>
            <a:r>
              <a:rPr lang="en-US" altLang="zh-CN" dirty="0"/>
              <a:t>数据操作语言</a:t>
            </a:r>
            <a:r>
              <a:rPr lang="zh-CN" altLang="zh-CN" dirty="0"/>
              <a:t>（</a:t>
            </a:r>
            <a:r>
              <a:rPr lang="en-US" altLang="zh-CN" dirty="0"/>
              <a:t>Data Manipulation Language</a:t>
            </a:r>
            <a:r>
              <a:rPr lang="zh-CN" altLang="zh-CN" dirty="0"/>
              <a:t>，</a:t>
            </a:r>
            <a:r>
              <a:rPr lang="en-US" altLang="zh-CN" dirty="0"/>
              <a:t>DML</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a:t>DML</a:t>
            </a:r>
            <a:r>
              <a:rPr lang="zh-CN" altLang="zh-CN" dirty="0" smtClean="0"/>
              <a:t>是</a:t>
            </a:r>
            <a:r>
              <a:rPr lang="en-US" altLang="zh-CN" dirty="0"/>
              <a:t>DBMS</a:t>
            </a:r>
            <a:r>
              <a:rPr lang="zh-CN" altLang="zh-CN" dirty="0"/>
              <a:t>的另一基础功能，用来表示用户对数据库的操作请求，是用户与</a:t>
            </a:r>
            <a:r>
              <a:rPr lang="en-US" altLang="zh-CN" dirty="0"/>
              <a:t>DBMS</a:t>
            </a:r>
            <a:r>
              <a:rPr lang="zh-CN" altLang="zh-CN" dirty="0"/>
              <a:t>之间的接口</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DML</a:t>
            </a:r>
            <a:r>
              <a:rPr lang="zh-CN" altLang="zh-CN" dirty="0"/>
              <a:t>一般供用户实现对数据的添加、删除、更新、查询等操作，常用语句包括</a:t>
            </a:r>
            <a:r>
              <a:rPr lang="en-US" altLang="zh-CN" dirty="0"/>
              <a:t>SELECT</a:t>
            </a:r>
            <a:r>
              <a:rPr lang="zh-CN" altLang="zh-CN" dirty="0"/>
              <a:t>、</a:t>
            </a:r>
            <a:r>
              <a:rPr lang="en-US" altLang="zh-CN" dirty="0"/>
              <a:t>INSERT</a:t>
            </a:r>
            <a:r>
              <a:rPr lang="zh-CN" altLang="zh-CN" dirty="0"/>
              <a:t>、</a:t>
            </a:r>
            <a:r>
              <a:rPr lang="en-US" altLang="zh-CN" dirty="0"/>
              <a:t>UPDATE</a:t>
            </a:r>
            <a:r>
              <a:rPr lang="zh-CN" altLang="zh-CN" dirty="0"/>
              <a:t>和</a:t>
            </a:r>
            <a:r>
              <a:rPr lang="en-US" altLang="zh-CN" dirty="0"/>
              <a:t>DELETE</a:t>
            </a:r>
            <a:r>
              <a:rPr lang="zh-CN" altLang="zh-CN" dirty="0"/>
              <a:t>等</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a:t>
            </a:r>
            <a:r>
              <a:rPr lang="zh-CN" altLang="zh-CN" dirty="0"/>
              <a:t>操作语言通常又分为两类：一类是嵌入主语言，由于这种语言本身不能独立使用，故称为宿主型的语言；另一类是交互式命令语言，由于这种语言本身能独立使用，故又称为自主型或自含型的语言。</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18151349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smtClean="0"/>
              <a:t>（</a:t>
            </a:r>
            <a:r>
              <a:rPr lang="en-US" altLang="zh-CN" dirty="0"/>
              <a:t>3</a:t>
            </a:r>
            <a:r>
              <a:rPr lang="zh-CN" altLang="en-US" dirty="0" smtClean="0"/>
              <a:t>）</a:t>
            </a:r>
            <a:r>
              <a:rPr lang="en-US" altLang="zh-CN" dirty="0"/>
              <a:t>数据控制语言</a:t>
            </a:r>
            <a:r>
              <a:rPr lang="zh-CN" altLang="zh-CN" dirty="0"/>
              <a:t>（</a:t>
            </a:r>
            <a:r>
              <a:rPr lang="en-US" altLang="zh-CN" dirty="0"/>
              <a:t>Data Control Language</a:t>
            </a:r>
            <a:r>
              <a:rPr lang="zh-CN" altLang="zh-CN" dirty="0"/>
              <a:t>，</a:t>
            </a:r>
            <a:r>
              <a:rPr lang="en-US" altLang="zh-CN" dirty="0"/>
              <a:t>DCL</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a:t>DCL</a:t>
            </a:r>
            <a:r>
              <a:rPr lang="zh-CN" altLang="zh-CN" dirty="0" smtClean="0"/>
              <a:t>主要</a:t>
            </a:r>
            <a:r>
              <a:rPr lang="zh-CN" altLang="zh-CN" dirty="0"/>
              <a:t>用于系统运行控制、管理功能，包括多用户环境下的</a:t>
            </a:r>
            <a:r>
              <a:rPr lang="en-US" altLang="zh-CN" dirty="0"/>
              <a:t>并发控制</a:t>
            </a:r>
            <a:r>
              <a:rPr lang="zh-CN" altLang="zh-CN" dirty="0"/>
              <a:t>、安全性检查和存取限制控制、完整性检查和执行、运行日志的</a:t>
            </a:r>
            <a:r>
              <a:rPr lang="en-US" altLang="zh-CN" dirty="0"/>
              <a:t>组织</a:t>
            </a:r>
            <a:r>
              <a:rPr lang="zh-CN" altLang="zh-CN" dirty="0"/>
              <a:t>管理、</a:t>
            </a:r>
            <a:r>
              <a:rPr lang="en-US" altLang="zh-CN" dirty="0"/>
              <a:t>事务</a:t>
            </a:r>
            <a:r>
              <a:rPr lang="zh-CN" altLang="zh-CN" dirty="0"/>
              <a:t>的管理和自动恢复，即保证事务的原子性</a:t>
            </a:r>
            <a:r>
              <a:rPr lang="zh-CN" altLang="zh-CN" dirty="0" smtClean="0"/>
              <a:t>。</a:t>
            </a:r>
            <a:r>
              <a:rPr lang="zh-CN" altLang="zh-CN" dirty="0"/>
              <a:t>这些功能保证了数据库</a:t>
            </a:r>
            <a:r>
              <a:rPr lang="en-US" altLang="zh-CN" dirty="0"/>
              <a:t>系统</a:t>
            </a:r>
            <a:r>
              <a:rPr lang="zh-CN" altLang="zh-CN" dirty="0"/>
              <a:t>的正常运行</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常用</a:t>
            </a:r>
            <a:r>
              <a:rPr lang="en-US" altLang="zh-CN" dirty="0"/>
              <a:t>DCL</a:t>
            </a:r>
            <a:r>
              <a:rPr lang="zh-CN" altLang="zh-CN" dirty="0" smtClean="0"/>
              <a:t>语句</a:t>
            </a:r>
            <a:r>
              <a:rPr lang="zh-CN" altLang="zh-CN" dirty="0"/>
              <a:t>包括</a:t>
            </a:r>
            <a:r>
              <a:rPr lang="en-US" altLang="zh-CN" dirty="0"/>
              <a:t>GRANT</a:t>
            </a:r>
            <a:r>
              <a:rPr lang="zh-CN" altLang="zh-CN" dirty="0"/>
              <a:t>或</a:t>
            </a:r>
            <a:r>
              <a:rPr lang="en-US" altLang="zh-CN" dirty="0"/>
              <a:t>REVOKE</a:t>
            </a:r>
            <a:r>
              <a:rPr lang="zh-CN" altLang="zh-CN" dirty="0"/>
              <a:t>等</a:t>
            </a:r>
            <a:r>
              <a:rPr lang="zh-CN" altLang="zh-CN" dirty="0" smtClean="0"/>
              <a:t>。</a:t>
            </a:r>
            <a:endParaRPr lang="zh-CN" altLang="zh-CN"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957706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smtClean="0"/>
              <a:t>（</a:t>
            </a:r>
            <a:r>
              <a:rPr lang="en-US" altLang="zh-CN" dirty="0" smtClean="0"/>
              <a:t>4</a:t>
            </a:r>
            <a:r>
              <a:rPr lang="zh-CN" altLang="en-US" dirty="0" smtClean="0"/>
              <a:t>）</a:t>
            </a:r>
            <a:r>
              <a:rPr lang="zh-CN" altLang="zh-CN" dirty="0"/>
              <a:t>数据</a:t>
            </a:r>
            <a:r>
              <a:rPr lang="en-US" altLang="zh-CN" dirty="0"/>
              <a:t>组织</a:t>
            </a:r>
            <a:r>
              <a:rPr lang="zh-CN" altLang="zh-CN" dirty="0"/>
              <a:t>、存储与</a:t>
            </a:r>
            <a:r>
              <a:rPr lang="zh-CN" altLang="zh-CN" dirty="0" smtClean="0"/>
              <a:t>管理</a:t>
            </a:r>
            <a:endParaRPr lang="en-US" altLang="zh-CN" dirty="0" smtClean="0"/>
          </a:p>
          <a:p>
            <a:pPr marL="285750" indent="-285750" algn="just">
              <a:lnSpc>
                <a:spcPct val="150000"/>
              </a:lnSpc>
              <a:buFont typeface="Arial" panose="020B0604020202020204" pitchFamily="34" charset="0"/>
              <a:buChar char="•"/>
            </a:pPr>
            <a:r>
              <a:rPr lang="en-US" altLang="zh-CN" dirty="0" smtClean="0"/>
              <a:t>DBMS</a:t>
            </a:r>
            <a:r>
              <a:rPr lang="zh-CN" altLang="zh-CN" dirty="0"/>
              <a:t>要分类组织、</a:t>
            </a:r>
            <a:r>
              <a:rPr lang="en-US" altLang="zh-CN" dirty="0"/>
              <a:t>存储</a:t>
            </a:r>
            <a:r>
              <a:rPr lang="zh-CN" altLang="zh-CN" dirty="0"/>
              <a:t>和管理各种数据，包括</a:t>
            </a:r>
            <a:r>
              <a:rPr lang="en-US" altLang="zh-CN" dirty="0"/>
              <a:t>数据字典</a:t>
            </a:r>
            <a:r>
              <a:rPr lang="zh-CN" altLang="zh-CN" dirty="0"/>
              <a:t>、用户数据、存取路径等，需确定以何种文件结构和存取方式在存储级上组织这些数据，如何实现数据之间的联系</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a:t>
            </a:r>
            <a:r>
              <a:rPr lang="en-US" altLang="zh-CN" dirty="0" smtClean="0"/>
              <a:t>组织</a:t>
            </a:r>
            <a:r>
              <a:rPr lang="zh-CN" altLang="zh-CN" dirty="0"/>
              <a:t>和存储的基本目标是提高</a:t>
            </a:r>
            <a:r>
              <a:rPr lang="en-US" altLang="zh-CN" dirty="0"/>
              <a:t>存储空间</a:t>
            </a:r>
            <a:r>
              <a:rPr lang="zh-CN" altLang="zh-CN" dirty="0"/>
              <a:t>利用率，选择合适的存取方法提高存取效率。</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1206984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smtClean="0"/>
              <a:t>（</a:t>
            </a:r>
            <a:r>
              <a:rPr lang="en-US" altLang="zh-CN" dirty="0" smtClean="0"/>
              <a:t>5</a:t>
            </a:r>
            <a:r>
              <a:rPr lang="zh-CN" altLang="en-US" dirty="0" smtClean="0"/>
              <a:t>）</a:t>
            </a:r>
            <a:r>
              <a:rPr lang="en-US" altLang="zh-CN" dirty="0" smtClean="0"/>
              <a:t>数据库</a:t>
            </a:r>
            <a:r>
              <a:rPr lang="zh-CN" altLang="zh-CN" dirty="0" smtClean="0"/>
              <a:t>保护</a:t>
            </a:r>
            <a:endParaRPr lang="en-US" altLang="zh-CN" dirty="0" smtClean="0"/>
          </a:p>
          <a:p>
            <a:pPr marL="285750" indent="-285750" algn="just">
              <a:lnSpc>
                <a:spcPct val="150000"/>
              </a:lnSpc>
              <a:buFont typeface="Arial" panose="020B0604020202020204" pitchFamily="34" charset="0"/>
              <a:buChar char="•"/>
            </a:pPr>
            <a:r>
              <a:rPr lang="zh-CN" altLang="zh-CN" dirty="0" smtClean="0"/>
              <a:t>数据库</a:t>
            </a:r>
            <a:r>
              <a:rPr lang="zh-CN" altLang="zh-CN" dirty="0"/>
              <a:t>中的数据是信息社会的战略资源，所以数据的保护至关重要</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DBMS</a:t>
            </a:r>
            <a:r>
              <a:rPr lang="zh-CN" altLang="zh-CN" dirty="0"/>
              <a:t>对</a:t>
            </a:r>
            <a:r>
              <a:rPr lang="en-US" altLang="zh-CN" dirty="0"/>
              <a:t>数据库</a:t>
            </a:r>
            <a:r>
              <a:rPr lang="zh-CN" altLang="zh-CN" dirty="0"/>
              <a:t>的保护通过</a:t>
            </a:r>
            <a:r>
              <a:rPr lang="en-US" altLang="zh-CN" dirty="0"/>
              <a:t>4</a:t>
            </a:r>
            <a:r>
              <a:rPr lang="zh-CN" altLang="zh-CN" dirty="0"/>
              <a:t>个方面来实现：数据库的恢复、数据库的</a:t>
            </a:r>
            <a:r>
              <a:rPr lang="en-US" altLang="zh-CN" dirty="0"/>
              <a:t>并发控制</a:t>
            </a:r>
            <a:r>
              <a:rPr lang="zh-CN" altLang="zh-CN" dirty="0"/>
              <a:t>、数据库的</a:t>
            </a:r>
            <a:r>
              <a:rPr lang="en-US" altLang="zh-CN" dirty="0"/>
              <a:t>完整性控制</a:t>
            </a:r>
            <a:r>
              <a:rPr lang="zh-CN" altLang="zh-CN" dirty="0"/>
              <a:t>、数据库的安全性控制</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DBMS</a:t>
            </a:r>
            <a:r>
              <a:rPr lang="zh-CN" altLang="zh-CN" dirty="0"/>
              <a:t>的其他保护功能还有</a:t>
            </a:r>
            <a:r>
              <a:rPr lang="en-US" altLang="zh-CN" dirty="0"/>
              <a:t>系统</a:t>
            </a:r>
            <a:r>
              <a:rPr lang="zh-CN" altLang="zh-CN" dirty="0"/>
              <a:t>缓冲区的管理以及数据存储的某些自适应</a:t>
            </a:r>
            <a:r>
              <a:rPr lang="en-US" altLang="zh-CN" dirty="0"/>
              <a:t>调节机制</a:t>
            </a:r>
            <a:r>
              <a:rPr lang="zh-CN" altLang="zh-CN" dirty="0"/>
              <a:t>等。</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2748104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12598"/>
            <a:ext cx="10396667" cy="336502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smtClean="0"/>
              <a:t>（</a:t>
            </a:r>
            <a:r>
              <a:rPr lang="en-US" altLang="zh-CN" dirty="0" smtClean="0"/>
              <a:t>6</a:t>
            </a:r>
            <a:r>
              <a:rPr lang="zh-CN" altLang="en-US" dirty="0" smtClean="0"/>
              <a:t>）</a:t>
            </a:r>
            <a:r>
              <a:rPr lang="zh-CN" altLang="zh-CN" dirty="0" smtClean="0"/>
              <a:t>数据库维护</a:t>
            </a:r>
            <a:endParaRPr lang="en-US" altLang="zh-CN" dirty="0" smtClean="0"/>
          </a:p>
          <a:p>
            <a:pPr marL="285750" indent="-285750" algn="just">
              <a:lnSpc>
                <a:spcPct val="150000"/>
              </a:lnSpc>
              <a:buFont typeface="Arial" panose="020B0604020202020204" pitchFamily="34" charset="0"/>
              <a:buChar char="•"/>
            </a:pPr>
            <a:r>
              <a:rPr lang="zh-CN" altLang="zh-CN" dirty="0"/>
              <a:t>数据库维护</a:t>
            </a:r>
            <a:r>
              <a:rPr lang="zh-CN" altLang="zh-CN" dirty="0" smtClean="0"/>
              <a:t>包括</a:t>
            </a:r>
            <a:r>
              <a:rPr lang="zh-CN" altLang="zh-CN" dirty="0"/>
              <a:t>数据库的数据载入、转换、转储、</a:t>
            </a:r>
            <a:r>
              <a:rPr lang="en-US" altLang="zh-CN" dirty="0"/>
              <a:t>数据库</a:t>
            </a:r>
            <a:r>
              <a:rPr lang="zh-CN" altLang="zh-CN" dirty="0"/>
              <a:t>的组合重构以及性能监控等功能，这些功能分别由各个应用程序来完成</a:t>
            </a:r>
            <a:r>
              <a:rPr lang="zh-CN" altLang="zh-CN" dirty="0" smtClean="0"/>
              <a:t>。</a:t>
            </a:r>
            <a:endParaRPr lang="en-US" altLang="zh-CN" dirty="0" smtClean="0"/>
          </a:p>
          <a:p>
            <a:pPr algn="just">
              <a:lnSpc>
                <a:spcPct val="150000"/>
              </a:lnSpc>
            </a:pPr>
            <a:r>
              <a:rPr lang="zh-CN" altLang="en-US" dirty="0" smtClean="0"/>
              <a:t>（</a:t>
            </a:r>
            <a:r>
              <a:rPr lang="en-US" altLang="zh-CN" dirty="0" smtClean="0"/>
              <a:t>7</a:t>
            </a:r>
            <a:r>
              <a:rPr lang="zh-CN" altLang="en-US" dirty="0" smtClean="0"/>
              <a:t>）</a:t>
            </a:r>
            <a:r>
              <a:rPr lang="zh-CN" altLang="zh-CN" dirty="0" smtClean="0"/>
              <a:t>数据通信</a:t>
            </a:r>
            <a:endParaRPr lang="en-US" altLang="zh-CN" dirty="0" smtClean="0"/>
          </a:p>
          <a:p>
            <a:pPr marL="285750" indent="-285750" algn="just">
              <a:lnSpc>
                <a:spcPct val="150000"/>
              </a:lnSpc>
              <a:buFont typeface="Arial" panose="020B0604020202020204" pitchFamily="34" charset="0"/>
              <a:buChar char="•"/>
            </a:pPr>
            <a:r>
              <a:rPr lang="en-US" altLang="zh-CN" dirty="0" smtClean="0"/>
              <a:t>DBMS</a:t>
            </a:r>
            <a:r>
              <a:rPr lang="zh-CN" altLang="zh-CN" dirty="0"/>
              <a:t>具有与操作系统的联机处理、分时系统及远程作业输入的相关接口，负责处理数据的传送</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对</a:t>
            </a:r>
            <a:r>
              <a:rPr lang="zh-CN" altLang="zh-CN" dirty="0"/>
              <a:t>网络环境下的</a:t>
            </a:r>
            <a:r>
              <a:rPr lang="en-US" altLang="zh-CN" dirty="0"/>
              <a:t>数据库系统</a:t>
            </a:r>
            <a:r>
              <a:rPr lang="zh-CN" altLang="zh-CN" dirty="0"/>
              <a:t>，还应该包括</a:t>
            </a:r>
            <a:r>
              <a:rPr lang="en-US" altLang="zh-CN" dirty="0"/>
              <a:t>DBMS</a:t>
            </a:r>
            <a:r>
              <a:rPr lang="zh-CN" altLang="zh-CN" dirty="0"/>
              <a:t>与网络中其他软件系统的通信功能以及数据库之间的互操作功能。</a:t>
            </a:r>
          </a:p>
          <a:p>
            <a:pPr algn="just">
              <a:lnSpc>
                <a:spcPct val="150000"/>
              </a:lnSpc>
            </a:pP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1847385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724570"/>
            <a:ext cx="5590095" cy="4247317"/>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zh-CN" altLang="zh-CN" dirty="0"/>
              <a:t>数据库系统是指在</a:t>
            </a:r>
            <a:r>
              <a:rPr lang="en-US" altLang="zh-CN" dirty="0"/>
              <a:t>计算机</a:t>
            </a:r>
            <a:r>
              <a:rPr lang="zh-CN" altLang="zh-CN" dirty="0"/>
              <a:t>系统中引入</a:t>
            </a:r>
            <a:r>
              <a:rPr lang="en-US" altLang="zh-CN" dirty="0"/>
              <a:t>数据库</a:t>
            </a:r>
            <a:r>
              <a:rPr lang="zh-CN" altLang="zh-CN" dirty="0"/>
              <a:t>后构成的系统，一般由数据、</a:t>
            </a:r>
            <a:r>
              <a:rPr lang="en-US" altLang="zh-CN" dirty="0"/>
              <a:t>数据库</a:t>
            </a:r>
            <a:r>
              <a:rPr lang="zh-CN" altLang="zh-CN" dirty="0"/>
              <a:t>、</a:t>
            </a:r>
            <a:r>
              <a:rPr lang="en-US" altLang="zh-CN" dirty="0"/>
              <a:t>数据库管理系统</a:t>
            </a:r>
            <a:r>
              <a:rPr lang="zh-CN" altLang="zh-CN" dirty="0"/>
              <a:t>（及其开发工具）、操作数据库的应用系统、支撑的硬件平台、支撑的软件平台、</a:t>
            </a:r>
            <a:r>
              <a:rPr lang="en-US" altLang="zh-CN" dirty="0"/>
              <a:t>数据库管理员</a:t>
            </a:r>
            <a:r>
              <a:rPr lang="zh-CN" altLang="zh-CN" dirty="0"/>
              <a:t>和用户等构成的一个完整的系统</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数据库</a:t>
            </a:r>
            <a:r>
              <a:rPr lang="zh-CN" altLang="zh-CN" dirty="0"/>
              <a:t>是数据库系统的核心和</a:t>
            </a:r>
            <a:r>
              <a:rPr lang="en-US" altLang="zh-CN" dirty="0"/>
              <a:t>管理对象</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数据库系统</a:t>
            </a:r>
            <a:r>
              <a:rPr lang="zh-CN" altLang="zh-CN" dirty="0"/>
              <a:t>的</a:t>
            </a:r>
            <a:r>
              <a:rPr lang="zh-CN" altLang="zh-CN" dirty="0" smtClean="0"/>
              <a:t>含义不仅仅是</a:t>
            </a:r>
            <a:r>
              <a:rPr lang="zh-CN" altLang="zh-CN" dirty="0"/>
              <a:t>一个对数据进行管理的软件，也不仅仅是一个数据库，而是一个实际运行的，按照</a:t>
            </a:r>
            <a:r>
              <a:rPr lang="en-US" altLang="zh-CN" dirty="0" err="1"/>
              <a:t>数据库方式</a:t>
            </a:r>
            <a:r>
              <a:rPr lang="zh-CN" altLang="zh-CN" dirty="0"/>
              <a:t>存储、维护和向应用系统提供数据支持的</a:t>
            </a:r>
            <a:r>
              <a:rPr lang="zh-CN" altLang="zh-CN" dirty="0" smtClean="0"/>
              <a:t>系统</a:t>
            </a:r>
            <a:r>
              <a:rPr lang="zh-CN" altLang="en-US" dirty="0" smtClean="0"/>
              <a:t>。</a:t>
            </a:r>
            <a:endParaRPr lang="zh-CN" altLang="zh-CN" dirty="0"/>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2308645"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数据库系统</a:t>
            </a:r>
            <a:endParaRPr lang="zh-CN" altLang="en-US" sz="2800" b="1" dirty="0">
              <a:solidFill>
                <a:srgbClr val="228EB0"/>
              </a:solidFill>
              <a:latin typeface="+mn-ea"/>
            </a:endParaRPr>
          </a:p>
        </p:txBody>
      </p:sp>
      <p:sp>
        <p:nvSpPr>
          <p:cNvPr id="3" name="Rectangle 2"/>
          <p:cNvSpPr>
            <a:spLocks noChangeArrowheads="1"/>
          </p:cNvSpPr>
          <p:nvPr/>
        </p:nvSpPr>
        <p:spPr bwMode="auto">
          <a:xfrm>
            <a:off x="6720840" y="23591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4216144411"/>
              </p:ext>
            </p:extLst>
          </p:nvPr>
        </p:nvGraphicFramePr>
        <p:xfrm>
          <a:off x="6495630" y="2068456"/>
          <a:ext cx="4936577" cy="3295016"/>
        </p:xfrm>
        <a:graphic>
          <a:graphicData uri="http://schemas.openxmlformats.org/presentationml/2006/ole">
            <mc:AlternateContent xmlns:mc="http://schemas.openxmlformats.org/markup-compatibility/2006">
              <mc:Choice xmlns:v="urn:schemas-microsoft-com:vml" Requires="v">
                <p:oleObj spid="_x0000_s3128" name="Visio" r:id="rId4" imgW="5753021" imgH="3962250" progId="Visio.Drawing.15">
                  <p:embed/>
                </p:oleObj>
              </mc:Choice>
              <mc:Fallback>
                <p:oleObj name="Visio" r:id="rId4" imgW="5753021" imgH="396225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5630" y="2068456"/>
                        <a:ext cx="4936577" cy="3295016"/>
                      </a:xfrm>
                      <a:prstGeom prst="rect">
                        <a:avLst/>
                      </a:prstGeom>
                      <a:noFill/>
                    </p:spPr>
                  </p:pic>
                </p:oleObj>
              </mc:Fallback>
            </mc:AlternateContent>
          </a:graphicData>
        </a:graphic>
      </p:graphicFrame>
      <p:sp>
        <p:nvSpPr>
          <p:cNvPr id="5" name="矩形 4"/>
          <p:cNvSpPr/>
          <p:nvPr/>
        </p:nvSpPr>
        <p:spPr>
          <a:xfrm>
            <a:off x="8076505" y="5445768"/>
            <a:ext cx="2069797" cy="415498"/>
          </a:xfrm>
          <a:prstGeom prst="rect">
            <a:avLst/>
          </a:prstGeom>
        </p:spPr>
        <p:txBody>
          <a:bodyPr wrap="none">
            <a:spAutoFit/>
          </a:bodyPr>
          <a:lstStyle/>
          <a:p>
            <a:pPr algn="ctr">
              <a:lnSpc>
                <a:spcPct val="150000"/>
              </a:lnSpc>
              <a:spcAft>
                <a:spcPts val="0"/>
              </a:spcAft>
            </a:pPr>
            <a:r>
              <a:rPr lang="zh-CN" altLang="zh-CN" sz="1400" kern="0" dirty="0" smtClean="0">
                <a:latin typeface="黑体" panose="02010609060101010101" pitchFamily="49" charset="-122"/>
                <a:ea typeface="黑体" panose="02010609060101010101" pitchFamily="49" charset="-122"/>
                <a:cs typeface="Times New Roman" panose="02020603050405020304" pitchFamily="18" charset="0"/>
              </a:rPr>
              <a:t>图</a:t>
            </a:r>
            <a:r>
              <a:rPr lang="en-US" altLang="zh-CN" sz="1400" kern="0" dirty="0" smtClean="0">
                <a:latin typeface="黑体" panose="02010609060101010101" pitchFamily="49" charset="-122"/>
                <a:ea typeface="黑体" panose="02010609060101010101" pitchFamily="49" charset="-122"/>
                <a:cs typeface="Times New Roman" panose="02020603050405020304" pitchFamily="18" charset="0"/>
              </a:rPr>
              <a:t>2  </a:t>
            </a:r>
            <a:r>
              <a:rPr lang="zh-CN" altLang="zh-CN" sz="1400" kern="0" dirty="0" smtClean="0">
                <a:latin typeface="黑体" panose="02010609060101010101" pitchFamily="49" charset="-122"/>
                <a:ea typeface="黑体" panose="02010609060101010101" pitchFamily="49" charset="-122"/>
                <a:cs typeface="Times New Roman" panose="02020603050405020304" pitchFamily="18" charset="0"/>
              </a:rPr>
              <a:t>数据库系统</a:t>
            </a:r>
            <a:r>
              <a:rPr lang="zh-CN" altLang="zh-CN" sz="1400" kern="0" dirty="0">
                <a:latin typeface="黑体" panose="02010609060101010101" pitchFamily="49" charset="-122"/>
                <a:ea typeface="黑体" panose="02010609060101010101" pitchFamily="49" charset="-122"/>
                <a:cs typeface="Times New Roman" panose="02020603050405020304" pitchFamily="18" charset="0"/>
              </a:rPr>
              <a:t>的构成</a:t>
            </a:r>
            <a:endParaRPr lang="zh-CN" altLang="zh-CN" sz="1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107560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02</a:t>
              </a:r>
              <a:endParaRPr lang="zh-CN" altLang="en-US" sz="3200" b="1" dirty="0">
                <a:solidFill>
                  <a:schemeClr val="bg1"/>
                </a:solidFill>
              </a:endParaRPr>
            </a:p>
          </p:txBody>
        </p:sp>
      </p:grpSp>
      <p:grpSp>
        <p:nvGrpSpPr>
          <p:cNvPr id="21" name="组合 20"/>
          <p:cNvGrpSpPr/>
          <p:nvPr/>
        </p:nvGrpSpPr>
        <p:grpSpPr>
          <a:xfrm>
            <a:off x="2686220" y="3406871"/>
            <a:ext cx="3057247" cy="736892"/>
            <a:chOff x="8230713" y="3089795"/>
            <a:chExt cx="3057247" cy="1234748"/>
          </a:xfrm>
        </p:grpSpPr>
        <p:sp>
          <p:nvSpPr>
            <p:cNvPr id="14" name="文本框 13"/>
            <p:cNvSpPr txBox="1"/>
            <p:nvPr/>
          </p:nvSpPr>
          <p:spPr>
            <a:xfrm>
              <a:off x="8230713" y="3089795"/>
              <a:ext cx="3057247" cy="876716"/>
            </a:xfrm>
            <a:prstGeom prst="rect">
              <a:avLst/>
            </a:prstGeom>
            <a:noFill/>
          </p:spPr>
          <p:txBody>
            <a:bodyPr wrap="none" rtlCol="0">
              <a:spAutoFit/>
              <a:scene3d>
                <a:camera prst="orthographicFront"/>
                <a:lightRig rig="threePt" dir="t"/>
              </a:scene3d>
              <a:sp3d contourW="12700"/>
            </a:bodyPr>
            <a:lstStyle/>
            <a:p>
              <a:pPr algn="r"/>
              <a:r>
                <a:rPr lang="zh-CN" altLang="zh-CN" sz="2800" dirty="0" smtClean="0"/>
                <a:t>数据库</a:t>
              </a:r>
              <a:r>
                <a:rPr lang="zh-CN" altLang="en-US" sz="2800" dirty="0" smtClean="0"/>
                <a:t>技术的发展</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983594"/>
            <a:ext cx="0" cy="2598743"/>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849370"/>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人工管理阶段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193094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77027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60959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448922"/>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648693"/>
            <a:ext cx="1569660"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文件系统阶段</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471109"/>
            <a:ext cx="1800493"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数据库系统阶段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56248" y="4293524"/>
            <a:ext cx="1800493"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高级数据库阶段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383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2" presetClass="entr" presetSubtype="8" fill="hold" grpId="0" nodeType="withEffect">
                                  <p:stCondLst>
                                    <p:cond delay="7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par>
                                <p:cTn id="41" presetID="22" presetClass="entr" presetSubtype="8" fill="hold" grpId="0" nodeType="withEffect">
                                  <p:stCondLst>
                                    <p:cond delay="90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人工管理阶段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2037947"/>
            <a:ext cx="9806288"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人工</a:t>
            </a:r>
            <a:r>
              <a:rPr lang="zh-CN" altLang="zh-CN" dirty="0"/>
              <a:t>管理阶段指</a:t>
            </a:r>
            <a:r>
              <a:rPr lang="en-US" altLang="zh-CN" dirty="0"/>
              <a:t>20</a:t>
            </a:r>
            <a:r>
              <a:rPr lang="zh-CN" altLang="zh-CN" dirty="0"/>
              <a:t>世纪</a:t>
            </a:r>
            <a:r>
              <a:rPr lang="en-US" altLang="zh-CN" dirty="0"/>
              <a:t>50</a:t>
            </a:r>
            <a:r>
              <a:rPr lang="zh-CN" altLang="zh-CN" dirty="0"/>
              <a:t>年代中期</a:t>
            </a:r>
            <a:r>
              <a:rPr lang="zh-CN" altLang="zh-CN" dirty="0" smtClean="0"/>
              <a:t>以前</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en-US" dirty="0" smtClean="0"/>
              <a:t>人工管理阶段</a:t>
            </a:r>
            <a:r>
              <a:rPr lang="zh-CN" altLang="zh-CN" dirty="0" smtClean="0"/>
              <a:t>计算机</a:t>
            </a:r>
            <a:r>
              <a:rPr lang="zh-CN" altLang="zh-CN" dirty="0"/>
              <a:t>主要用于科学计算。外部存储器只有磁带、卡片和纸带等还没有磁盘等直接存取存储设备。软件只有汇编语言，尚无数据管理方面的软件，数据处理方式基本是批处理</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该</a:t>
            </a:r>
            <a:r>
              <a:rPr lang="zh-CN" altLang="zh-CN" dirty="0"/>
              <a:t>阶段的特点是数据不保存、没有对数据进行管理的软件系统、没有文件概念、数据不共享、数据不具有独立性等</a:t>
            </a:r>
            <a:r>
              <a:rPr lang="zh-CN" altLang="zh-CN" dirty="0" smtClean="0"/>
              <a:t>。</a:t>
            </a:r>
            <a:endParaRPr lang="zh-CN" altLang="en-US" sz="2000" dirty="0" smtClean="0">
              <a:solidFill>
                <a:schemeClr val="tx1">
                  <a:lumMod val="75000"/>
                  <a:lumOff val="25000"/>
                </a:schemeClr>
              </a:solidFill>
            </a:endParaRPr>
          </a:p>
        </p:txBody>
      </p:sp>
    </p:spTree>
    <p:extLst>
      <p:ext uri="{BB962C8B-B14F-4D97-AF65-F5344CB8AC3E}">
        <p14:creationId xmlns:p14="http://schemas.microsoft.com/office/powerpoint/2010/main" val="2555123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文件系统阶段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300082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文件系统</a:t>
            </a:r>
            <a:r>
              <a:rPr lang="zh-CN" altLang="zh-CN" dirty="0"/>
              <a:t>阶段主要指</a:t>
            </a:r>
            <a:r>
              <a:rPr lang="en-US" altLang="zh-CN" dirty="0"/>
              <a:t>20</a:t>
            </a:r>
            <a:r>
              <a:rPr lang="zh-CN" altLang="zh-CN" dirty="0"/>
              <a:t>世纪</a:t>
            </a:r>
            <a:r>
              <a:rPr lang="en-US" altLang="zh-CN" dirty="0"/>
              <a:t>50</a:t>
            </a:r>
            <a:r>
              <a:rPr lang="zh-CN" altLang="zh-CN" dirty="0"/>
              <a:t>年代后期至</a:t>
            </a:r>
            <a:r>
              <a:rPr lang="en-US" altLang="zh-CN" dirty="0"/>
              <a:t>60</a:t>
            </a:r>
            <a:r>
              <a:rPr lang="zh-CN" altLang="zh-CN" dirty="0"/>
              <a:t>年代</a:t>
            </a:r>
            <a:r>
              <a:rPr lang="zh-CN" altLang="zh-CN" dirty="0" smtClean="0"/>
              <a:t>中期</a:t>
            </a:r>
            <a:r>
              <a:rPr lang="zh-CN" altLang="en-US" dirty="0"/>
              <a:t>。</a:t>
            </a:r>
            <a:endParaRPr lang="en-US" altLang="zh-CN" dirty="0" smtClean="0"/>
          </a:p>
          <a:p>
            <a:pPr marL="285750" indent="-285750" algn="just">
              <a:lnSpc>
                <a:spcPct val="150000"/>
              </a:lnSpc>
              <a:buFont typeface="Arial" panose="020B0604020202020204" pitchFamily="34" charset="0"/>
              <a:buChar char="•"/>
            </a:pPr>
            <a:r>
              <a:rPr lang="zh-CN" altLang="en-US" dirty="0" smtClean="0"/>
              <a:t>文件系统阶段</a:t>
            </a:r>
            <a:r>
              <a:rPr lang="zh-CN" altLang="zh-CN" dirty="0" smtClean="0"/>
              <a:t>计算机</a:t>
            </a:r>
            <a:r>
              <a:rPr lang="zh-CN" altLang="zh-CN" dirty="0"/>
              <a:t>不仅用于科学计算，还用于信息管理</a:t>
            </a:r>
            <a:r>
              <a:rPr lang="zh-CN" altLang="zh-CN" dirty="0" smtClean="0"/>
              <a:t>。硬件</a:t>
            </a:r>
            <a:r>
              <a:rPr lang="zh-CN" altLang="zh-CN" dirty="0"/>
              <a:t>方面，外部存储有了磁盘、磁鼓等直接存取的存储设备；软件方面，操作系统中有了专门用于管理数据的软件，即文件系统</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通过</a:t>
            </a:r>
            <a:r>
              <a:rPr lang="zh-CN" altLang="zh-CN" dirty="0"/>
              <a:t>文件系统能够提供目录结构简单的文件组织形式，并作为操作系统的基本用户界面</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该</a:t>
            </a:r>
            <a:r>
              <a:rPr lang="zh-CN" altLang="zh-CN" dirty="0"/>
              <a:t>阶段的数据可以长期保存，由文件系统管理数据，文件的形式已经多样化，数据具有一定的独立性。</a:t>
            </a:r>
          </a:p>
        </p:txBody>
      </p:sp>
    </p:spTree>
    <p:extLst>
      <p:ext uri="{BB962C8B-B14F-4D97-AF65-F5344CB8AC3E}">
        <p14:creationId xmlns:p14="http://schemas.microsoft.com/office/powerpoint/2010/main" val="3361184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317" y="1233632"/>
            <a:ext cx="7352888" cy="4095160"/>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zh-CN" altLang="zh-CN" sz="2200" kern="0" dirty="0" smtClean="0">
                <a:latin typeface="+mn-ea"/>
                <a:cs typeface="Times New Roman" panose="02020603050405020304" pitchFamily="18" charset="0"/>
              </a:rPr>
              <a:t>理解</a:t>
            </a:r>
            <a:r>
              <a:rPr lang="zh-CN" altLang="zh-CN" sz="2200" kern="0" dirty="0">
                <a:latin typeface="+mn-ea"/>
                <a:cs typeface="Times New Roman" panose="02020603050405020304" pitchFamily="18" charset="0"/>
              </a:rPr>
              <a:t>数据库、数据库管理系统、数据库系统的基本概念；</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了解数据库技术的发展阶段及其特点；</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理解数据库的三级模式结构和二级映像；</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了解数据模型的概念和分类；</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熟悉关系模型的特点，掌握关系数据库的基本知识；</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掌握</a:t>
            </a:r>
            <a:r>
              <a:rPr lang="en-US" altLang="zh-CN" sz="2200" kern="0" dirty="0">
                <a:latin typeface="+mn-ea"/>
                <a:cs typeface="Times New Roman" panose="02020603050405020304" pitchFamily="18" charset="0"/>
              </a:rPr>
              <a:t>ER</a:t>
            </a:r>
            <a:r>
              <a:rPr lang="zh-CN" altLang="zh-CN" sz="2200" kern="0" dirty="0">
                <a:latin typeface="+mn-ea"/>
                <a:cs typeface="Times New Roman" panose="02020603050405020304" pitchFamily="18" charset="0"/>
              </a:rPr>
              <a:t>模型到关系模型的转换方法和规则；</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熟悉常用的数据库管理系统；</a:t>
            </a:r>
            <a:endParaRPr lang="zh-CN" altLang="zh-CN" sz="2200" kern="100" dirty="0">
              <a:latin typeface="+mn-ea"/>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200" kern="0" dirty="0">
                <a:latin typeface="+mn-ea"/>
                <a:cs typeface="Times New Roman" panose="02020603050405020304" pitchFamily="18" charset="0"/>
              </a:rPr>
              <a:t>提升信息素养，激发数据库技术学习兴趣。</a:t>
            </a:r>
            <a:endParaRPr lang="zh-CN" altLang="zh-CN" sz="2200" kern="100" dirty="0">
              <a:latin typeface="+mn-ea"/>
              <a:cs typeface="Times New Roman" panose="02020603050405020304" pitchFamily="18" charset="0"/>
            </a:endParaRP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数据库系统阶段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smtClean="0"/>
              <a:t>60</a:t>
            </a:r>
            <a:r>
              <a:rPr lang="zh-CN" altLang="zh-CN" dirty="0"/>
              <a:t>年代后期至</a:t>
            </a:r>
            <a:r>
              <a:rPr lang="en-US" altLang="zh-CN" dirty="0"/>
              <a:t>80</a:t>
            </a:r>
            <a:r>
              <a:rPr lang="zh-CN" altLang="zh-CN" dirty="0" smtClean="0"/>
              <a:t>年代</a:t>
            </a:r>
            <a:r>
              <a:rPr lang="zh-CN" altLang="en-US" dirty="0" smtClean="0"/>
              <a:t>，</a:t>
            </a:r>
            <a:r>
              <a:rPr lang="zh-CN" altLang="zh-CN" dirty="0" smtClean="0"/>
              <a:t>数据管理</a:t>
            </a:r>
            <a:r>
              <a:rPr lang="zh-CN" altLang="zh-CN" dirty="0"/>
              <a:t>技术进入数据库系统阶段</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数据库系统</a:t>
            </a:r>
            <a:r>
              <a:rPr lang="zh-CN" altLang="zh-CN" dirty="0"/>
              <a:t>克服了文件系统的缺陷，提供了对数据更高级、更有效的管理。这个阶段的程序和数据的联系通过数据库管理系统来实现（</a:t>
            </a:r>
            <a:r>
              <a:rPr lang="en-US" altLang="zh-CN" dirty="0"/>
              <a:t>DBMS</a:t>
            </a:r>
            <a:r>
              <a:rPr lang="zh-CN" altLang="zh-CN" dirty="0"/>
              <a:t>）</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en-US" dirty="0" smtClean="0"/>
              <a:t>数据库系统</a:t>
            </a:r>
            <a:r>
              <a:rPr lang="zh-CN" altLang="zh-CN" dirty="0" smtClean="0"/>
              <a:t>阶段</a:t>
            </a:r>
            <a:r>
              <a:rPr lang="zh-CN" altLang="zh-CN" dirty="0"/>
              <a:t>特点是采用复杂的</a:t>
            </a:r>
            <a:r>
              <a:rPr lang="zh-CN" altLang="zh-CN" dirty="0" smtClean="0"/>
              <a:t>结构化数据模型</a:t>
            </a:r>
            <a:r>
              <a:rPr lang="zh-CN" altLang="zh-CN" dirty="0"/>
              <a:t>，具有较高的数据独立性和较低的冗余度。</a:t>
            </a:r>
          </a:p>
        </p:txBody>
      </p:sp>
    </p:spTree>
    <p:extLst>
      <p:ext uri="{BB962C8B-B14F-4D97-AF65-F5344CB8AC3E}">
        <p14:creationId xmlns:p14="http://schemas.microsoft.com/office/powerpoint/2010/main" val="407813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4 </a:t>
            </a:r>
            <a:r>
              <a:rPr lang="zh-CN" altLang="en-US" sz="2800" b="1" dirty="0" smtClean="0">
                <a:solidFill>
                  <a:srgbClr val="228EB0"/>
                </a:solidFill>
                <a:latin typeface="+mn-ea"/>
              </a:rPr>
              <a:t>高级数据库阶段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dirty="0" smtClean="0"/>
              <a:t>20</a:t>
            </a:r>
            <a:r>
              <a:rPr lang="zh-CN" altLang="zh-CN" dirty="0"/>
              <a:t>世纪</a:t>
            </a:r>
            <a:r>
              <a:rPr lang="en-US" altLang="zh-CN" dirty="0"/>
              <a:t>80</a:t>
            </a:r>
            <a:r>
              <a:rPr lang="zh-CN" altLang="zh-CN" dirty="0" smtClean="0"/>
              <a:t>年代</a:t>
            </a:r>
            <a:r>
              <a:rPr lang="zh-CN" altLang="en-US" dirty="0" smtClean="0"/>
              <a:t>以后</a:t>
            </a:r>
            <a:r>
              <a:rPr lang="zh-CN" altLang="zh-CN" dirty="0" smtClean="0"/>
              <a:t>，发展</a:t>
            </a:r>
            <a:r>
              <a:rPr lang="zh-CN" altLang="zh-CN" dirty="0"/>
              <a:t>进入高级数据库阶段</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en-US" dirty="0" smtClean="0"/>
              <a:t>高级数据库</a:t>
            </a:r>
            <a:r>
              <a:rPr lang="zh-CN" altLang="zh-CN" dirty="0" smtClean="0"/>
              <a:t>阶段</a:t>
            </a:r>
            <a:r>
              <a:rPr lang="zh-CN" altLang="zh-CN" dirty="0"/>
              <a:t>的主要特征是支持数据管理、对象管理和知识管理，支持数据库语言标准和标准网络协议，对其他系统开放，具有良好的可移植性、可连续形、可扩展性和可操作性</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数据库</a:t>
            </a:r>
            <a:r>
              <a:rPr lang="zh-CN" altLang="zh-CN" dirty="0"/>
              <a:t>技术和诸多新技术结合，如分布处理技术、并行处理技术、人工智能技术、多媒体技术、模糊技术等，广泛应用于商业管理、</a:t>
            </a:r>
            <a:r>
              <a:rPr lang="en-US" altLang="zh-CN" dirty="0"/>
              <a:t>GIS</a:t>
            </a:r>
            <a:r>
              <a:rPr lang="zh-CN" altLang="zh-CN" dirty="0"/>
              <a:t>、统计分析等多个领域，并由此衍生出多种新的数据库技术。</a:t>
            </a:r>
          </a:p>
        </p:txBody>
      </p:sp>
    </p:spTree>
    <p:extLst>
      <p:ext uri="{BB962C8B-B14F-4D97-AF65-F5344CB8AC3E}">
        <p14:creationId xmlns:p14="http://schemas.microsoft.com/office/powerpoint/2010/main" val="30101594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744936"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5</a:t>
            </a:r>
            <a:r>
              <a:rPr lang="en-US" altLang="zh-CN" sz="2800" b="1" dirty="0" smtClean="0">
                <a:solidFill>
                  <a:srgbClr val="228EB0"/>
                </a:solidFill>
                <a:latin typeface="+mn-ea"/>
              </a:rPr>
              <a:t> </a:t>
            </a:r>
            <a:r>
              <a:rPr lang="zh-CN" altLang="en-US" sz="2800" b="1" dirty="0" smtClean="0">
                <a:solidFill>
                  <a:srgbClr val="228EB0"/>
                </a:solidFill>
                <a:latin typeface="+mn-ea"/>
              </a:rPr>
              <a:t>不同数据库阶段比较</a:t>
            </a:r>
            <a:endParaRPr lang="zh-CN" altLang="en-US" sz="2800" b="1" dirty="0">
              <a:solidFill>
                <a:srgbClr val="228EB0"/>
              </a:solidFill>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1057213670"/>
              </p:ext>
            </p:extLst>
          </p:nvPr>
        </p:nvGraphicFramePr>
        <p:xfrm>
          <a:off x="874713" y="1644920"/>
          <a:ext cx="10490334" cy="4755881"/>
        </p:xfrm>
        <a:graphic>
          <a:graphicData uri="http://schemas.openxmlformats.org/drawingml/2006/table">
            <a:tbl>
              <a:tblPr firstRow="1" firstCol="1" bandRow="1">
                <a:tableStyleId>{5C22544A-7EE6-4342-B048-85BDC9FD1C3A}</a:tableStyleId>
              </a:tblPr>
              <a:tblGrid>
                <a:gridCol w="705937">
                  <a:extLst>
                    <a:ext uri="{9D8B030D-6E8A-4147-A177-3AD203B41FA5}">
                      <a16:colId xmlns:a16="http://schemas.microsoft.com/office/drawing/2014/main" val="3955061334"/>
                    </a:ext>
                  </a:extLst>
                </a:gridCol>
                <a:gridCol w="1742689">
                  <a:extLst>
                    <a:ext uri="{9D8B030D-6E8A-4147-A177-3AD203B41FA5}">
                      <a16:colId xmlns:a16="http://schemas.microsoft.com/office/drawing/2014/main" val="3440653095"/>
                    </a:ext>
                  </a:extLst>
                </a:gridCol>
                <a:gridCol w="2229633">
                  <a:extLst>
                    <a:ext uri="{9D8B030D-6E8A-4147-A177-3AD203B41FA5}">
                      <a16:colId xmlns:a16="http://schemas.microsoft.com/office/drawing/2014/main" val="1223944379"/>
                    </a:ext>
                  </a:extLst>
                </a:gridCol>
                <a:gridCol w="2605413">
                  <a:extLst>
                    <a:ext uri="{9D8B030D-6E8A-4147-A177-3AD203B41FA5}">
                      <a16:colId xmlns:a16="http://schemas.microsoft.com/office/drawing/2014/main" val="853991455"/>
                    </a:ext>
                  </a:extLst>
                </a:gridCol>
                <a:gridCol w="3206662">
                  <a:extLst>
                    <a:ext uri="{9D8B030D-6E8A-4147-A177-3AD203B41FA5}">
                      <a16:colId xmlns:a16="http://schemas.microsoft.com/office/drawing/2014/main" val="2646525587"/>
                    </a:ext>
                  </a:extLst>
                </a:gridCol>
              </a:tblGrid>
              <a:tr h="402693">
                <a:tc gridSpan="2">
                  <a:txBody>
                    <a:bodyPr/>
                    <a:lstStyle/>
                    <a:p>
                      <a:pPr algn="just">
                        <a:lnSpc>
                          <a:spcPct val="125000"/>
                        </a:lnSpc>
                        <a:spcAft>
                          <a:spcPts val="0"/>
                        </a:spcAft>
                      </a:pPr>
                      <a:r>
                        <a:rPr lang="en-US" sz="1600" kern="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hMerge="1">
                  <a:txBody>
                    <a:bodyPr/>
                    <a:lstStyle/>
                    <a:p>
                      <a:endParaRPr lang="zh-CN" altLang="en-US"/>
                    </a:p>
                  </a:txBody>
                  <a:tcPr/>
                </a:tc>
                <a:tc>
                  <a:txBody>
                    <a:bodyPr/>
                    <a:lstStyle/>
                    <a:p>
                      <a:pPr algn="ctr">
                        <a:lnSpc>
                          <a:spcPct val="125000"/>
                        </a:lnSpc>
                        <a:spcAft>
                          <a:spcPts val="0"/>
                        </a:spcAft>
                      </a:pPr>
                      <a:r>
                        <a:rPr lang="zh-CN" sz="1600" kern="0">
                          <a:effectLst/>
                        </a:rPr>
                        <a:t>人工管理阶段</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ctr">
                        <a:lnSpc>
                          <a:spcPct val="125000"/>
                        </a:lnSpc>
                        <a:spcAft>
                          <a:spcPts val="0"/>
                        </a:spcAft>
                      </a:pPr>
                      <a:r>
                        <a:rPr lang="zh-CN" sz="1600" kern="0" dirty="0">
                          <a:effectLst/>
                        </a:rPr>
                        <a:t>文件系统阶段</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ctr">
                        <a:lnSpc>
                          <a:spcPct val="125000"/>
                        </a:lnSpc>
                        <a:spcAft>
                          <a:spcPts val="0"/>
                        </a:spcAft>
                      </a:pPr>
                      <a:r>
                        <a:rPr lang="zh-CN" sz="1600" kern="0">
                          <a:effectLst/>
                        </a:rPr>
                        <a:t>数据库系统阶段</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1122407327"/>
                  </a:ext>
                </a:extLst>
              </a:tr>
              <a:tr h="319589">
                <a:tc rowSpan="4">
                  <a:txBody>
                    <a:bodyPr/>
                    <a:lstStyle/>
                    <a:p>
                      <a:pPr algn="ctr">
                        <a:lnSpc>
                          <a:spcPct val="125000"/>
                        </a:lnSpc>
                        <a:spcAft>
                          <a:spcPts val="0"/>
                        </a:spcAft>
                      </a:pPr>
                      <a:r>
                        <a:rPr lang="zh-CN" sz="1600" kern="0" dirty="0">
                          <a:effectLst/>
                        </a:rPr>
                        <a:t>背景</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ctr">
                        <a:lnSpc>
                          <a:spcPct val="125000"/>
                        </a:lnSpc>
                        <a:spcAft>
                          <a:spcPts val="0"/>
                        </a:spcAft>
                      </a:pPr>
                      <a:r>
                        <a:rPr lang="zh-CN" sz="1600" kern="0" dirty="0">
                          <a:effectLst/>
                        </a:rPr>
                        <a:t>应用背景</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科学计算</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科学计算、数据管理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大规模数据管理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2013608266"/>
                  </a:ext>
                </a:extLst>
              </a:tr>
              <a:tr h="404951">
                <a:tc vMerge="1">
                  <a:txBody>
                    <a:bodyPr/>
                    <a:lstStyle/>
                    <a:p>
                      <a:endParaRPr lang="zh-CN" altLang="en-US"/>
                    </a:p>
                  </a:txBody>
                  <a:tcPr/>
                </a:tc>
                <a:tc>
                  <a:txBody>
                    <a:bodyPr/>
                    <a:lstStyle/>
                    <a:p>
                      <a:pPr algn="ctr">
                        <a:lnSpc>
                          <a:spcPct val="125000"/>
                        </a:lnSpc>
                        <a:spcAft>
                          <a:spcPts val="0"/>
                        </a:spcAft>
                      </a:pPr>
                      <a:r>
                        <a:rPr lang="zh-CN" sz="1600" kern="0" dirty="0">
                          <a:effectLst/>
                        </a:rPr>
                        <a:t>硬件背景</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无直接存取存储设备</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磁盘、磁鼓</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大容量磁盘、磁盘阵列</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1837521440"/>
                  </a:ext>
                </a:extLst>
              </a:tr>
              <a:tr h="319589">
                <a:tc vMerge="1">
                  <a:txBody>
                    <a:bodyPr/>
                    <a:lstStyle/>
                    <a:p>
                      <a:endParaRPr lang="zh-CN" altLang="en-US"/>
                    </a:p>
                  </a:txBody>
                  <a:tcPr/>
                </a:tc>
                <a:tc>
                  <a:txBody>
                    <a:bodyPr/>
                    <a:lstStyle/>
                    <a:p>
                      <a:pPr algn="ctr">
                        <a:lnSpc>
                          <a:spcPct val="125000"/>
                        </a:lnSpc>
                        <a:spcAft>
                          <a:spcPts val="0"/>
                        </a:spcAft>
                      </a:pPr>
                      <a:r>
                        <a:rPr lang="zh-CN" sz="1600" kern="0" dirty="0">
                          <a:effectLst/>
                        </a:rPr>
                        <a:t>软件背景</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无操作系统</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有文件系统</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有数据管理系统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2489646832"/>
                  </a:ext>
                </a:extLst>
              </a:tr>
              <a:tr h="431949">
                <a:tc vMerge="1">
                  <a:txBody>
                    <a:bodyPr/>
                    <a:lstStyle/>
                    <a:p>
                      <a:endParaRPr lang="zh-CN" altLang="en-US"/>
                    </a:p>
                  </a:txBody>
                  <a:tcPr/>
                </a:tc>
                <a:tc>
                  <a:txBody>
                    <a:bodyPr/>
                    <a:lstStyle/>
                    <a:p>
                      <a:pPr algn="ctr">
                        <a:spcAft>
                          <a:spcPts val="0"/>
                        </a:spcAft>
                      </a:pPr>
                      <a:r>
                        <a:rPr lang="zh-CN" sz="1600" kern="0" dirty="0">
                          <a:effectLst/>
                        </a:rPr>
                        <a:t>处理方式</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批处理</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联机实时处理、批处理</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a:effectLst/>
                        </a:rPr>
                        <a:t>联机实时处理、分布处理、批处理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4219968608"/>
                  </a:ext>
                </a:extLst>
              </a:tr>
              <a:tr h="319589">
                <a:tc rowSpan="6">
                  <a:txBody>
                    <a:bodyPr/>
                    <a:lstStyle/>
                    <a:p>
                      <a:pPr algn="ctr">
                        <a:lnSpc>
                          <a:spcPct val="125000"/>
                        </a:lnSpc>
                        <a:spcAft>
                          <a:spcPts val="0"/>
                        </a:spcAft>
                      </a:pPr>
                      <a:r>
                        <a:rPr lang="zh-CN" sz="1600" kern="0" dirty="0">
                          <a:effectLst/>
                        </a:rPr>
                        <a:t>特点</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ctr">
                        <a:lnSpc>
                          <a:spcPct val="125000"/>
                        </a:lnSpc>
                        <a:spcAft>
                          <a:spcPts val="0"/>
                        </a:spcAft>
                      </a:pPr>
                      <a:r>
                        <a:rPr lang="zh-CN" sz="1600" kern="0" dirty="0">
                          <a:effectLst/>
                        </a:rPr>
                        <a:t>数据的管理者</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用户（程序员）</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文件系统</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数据库管理系统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3106034129"/>
                  </a:ext>
                </a:extLst>
              </a:tr>
              <a:tr h="539936">
                <a:tc vMerge="1">
                  <a:txBody>
                    <a:bodyPr/>
                    <a:lstStyle/>
                    <a:p>
                      <a:endParaRPr lang="zh-CN" altLang="en-US"/>
                    </a:p>
                  </a:txBody>
                  <a:tcPr/>
                </a:tc>
                <a:tc>
                  <a:txBody>
                    <a:bodyPr/>
                    <a:lstStyle/>
                    <a:p>
                      <a:pPr algn="ctr">
                        <a:lnSpc>
                          <a:spcPct val="125000"/>
                        </a:lnSpc>
                        <a:spcAft>
                          <a:spcPts val="0"/>
                        </a:spcAft>
                      </a:pPr>
                      <a:r>
                        <a:rPr lang="zh-CN" sz="1600" kern="0">
                          <a:effectLst/>
                        </a:rPr>
                        <a:t>数据面向的对象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某一应用程序</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某一应用程序</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现实世界（部门、企业、组织等）</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1646560446"/>
                  </a:ext>
                </a:extLst>
              </a:tr>
              <a:tr h="319589">
                <a:tc vMerge="1">
                  <a:txBody>
                    <a:bodyPr/>
                    <a:lstStyle/>
                    <a:p>
                      <a:endParaRPr lang="zh-CN" altLang="en-US"/>
                    </a:p>
                  </a:txBody>
                  <a:tcPr/>
                </a:tc>
                <a:tc>
                  <a:txBody>
                    <a:bodyPr/>
                    <a:lstStyle/>
                    <a:p>
                      <a:pPr algn="ctr">
                        <a:lnSpc>
                          <a:spcPct val="125000"/>
                        </a:lnSpc>
                        <a:spcAft>
                          <a:spcPts val="0"/>
                        </a:spcAft>
                      </a:pPr>
                      <a:r>
                        <a:rPr lang="zh-CN" sz="1600" kern="0" dirty="0">
                          <a:effectLst/>
                        </a:rPr>
                        <a:t>数据的共享程度</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无共享，冗余度极大</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dirty="0">
                          <a:effectLst/>
                        </a:rPr>
                        <a:t>共享性差，冗余度大</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lnSpc>
                          <a:spcPct val="125000"/>
                        </a:lnSpc>
                        <a:spcAft>
                          <a:spcPts val="0"/>
                        </a:spcAft>
                      </a:pPr>
                      <a:r>
                        <a:rPr lang="zh-CN" sz="1600" kern="0">
                          <a:effectLst/>
                        </a:rPr>
                        <a:t>共享性高，冗余度低</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2393438044"/>
                  </a:ext>
                </a:extLst>
              </a:tr>
              <a:tr h="539936">
                <a:tc vMerge="1">
                  <a:txBody>
                    <a:bodyPr/>
                    <a:lstStyle/>
                    <a:p>
                      <a:endParaRPr lang="zh-CN" altLang="en-US"/>
                    </a:p>
                  </a:txBody>
                  <a:tcPr/>
                </a:tc>
                <a:tc>
                  <a:txBody>
                    <a:bodyPr/>
                    <a:lstStyle/>
                    <a:p>
                      <a:pPr algn="ctr">
                        <a:spcAft>
                          <a:spcPts val="0"/>
                        </a:spcAft>
                      </a:pPr>
                      <a:r>
                        <a:rPr lang="zh-CN" sz="1600" kern="0">
                          <a:effectLst/>
                        </a:rPr>
                        <a:t>数据的独立性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a:effectLst/>
                        </a:rPr>
                        <a:t>不独立，完全依赖程序</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独立性差</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具有高度的物理独立性和一定的逻辑独立性</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3015237840"/>
                  </a:ext>
                </a:extLst>
              </a:tr>
              <a:tr h="431949">
                <a:tc vMerge="1">
                  <a:txBody>
                    <a:bodyPr/>
                    <a:lstStyle/>
                    <a:p>
                      <a:endParaRPr lang="zh-CN" altLang="en-US"/>
                    </a:p>
                  </a:txBody>
                  <a:tcPr/>
                </a:tc>
                <a:tc>
                  <a:txBody>
                    <a:bodyPr/>
                    <a:lstStyle/>
                    <a:p>
                      <a:pPr algn="ctr">
                        <a:spcAft>
                          <a:spcPts val="0"/>
                        </a:spcAft>
                      </a:pPr>
                      <a:r>
                        <a:rPr lang="zh-CN" sz="1600" kern="0">
                          <a:effectLst/>
                        </a:rPr>
                        <a:t>数据的结构化</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a:effectLst/>
                        </a:rPr>
                        <a:t>无结构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记录内有结构，整体无结构</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整体结构化，用数据模型描述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2055065193"/>
                  </a:ext>
                </a:extLst>
              </a:tr>
              <a:tr h="726111">
                <a:tc vMerge="1">
                  <a:txBody>
                    <a:bodyPr/>
                    <a:lstStyle/>
                    <a:p>
                      <a:endParaRPr lang="zh-CN" altLang="en-US"/>
                    </a:p>
                  </a:txBody>
                  <a:tcPr/>
                </a:tc>
                <a:tc>
                  <a:txBody>
                    <a:bodyPr/>
                    <a:lstStyle/>
                    <a:p>
                      <a:pPr algn="ctr">
                        <a:spcAft>
                          <a:spcPts val="0"/>
                        </a:spcAft>
                      </a:pPr>
                      <a:r>
                        <a:rPr lang="zh-CN" sz="1600" kern="0">
                          <a:effectLst/>
                        </a:rPr>
                        <a:t>数据控制能力</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a:effectLst/>
                        </a:rPr>
                        <a:t>应用程序控制</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应用程序控制</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tc>
                  <a:txBody>
                    <a:bodyPr/>
                    <a:lstStyle/>
                    <a:p>
                      <a:pPr algn="just">
                        <a:spcAft>
                          <a:spcPts val="0"/>
                        </a:spcAft>
                      </a:pPr>
                      <a:r>
                        <a:rPr lang="zh-CN" sz="1600" kern="0" dirty="0">
                          <a:effectLst/>
                        </a:rPr>
                        <a:t>由数据库管理系统提供数据安全性、完整性、并发控制和恢复能力</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139" marR="44139" marT="0" marB="0" anchor="ctr"/>
                </a:tc>
                <a:extLst>
                  <a:ext uri="{0D108BD9-81ED-4DB2-BD59-A6C34878D82A}">
                    <a16:rowId xmlns:a16="http://schemas.microsoft.com/office/drawing/2014/main" val="3857140922"/>
                  </a:ext>
                </a:extLst>
              </a:tr>
            </a:tbl>
          </a:graphicData>
        </a:graphic>
      </p:graphicFrame>
    </p:spTree>
    <p:extLst>
      <p:ext uri="{BB962C8B-B14F-4D97-AF65-F5344CB8AC3E}">
        <p14:creationId xmlns:p14="http://schemas.microsoft.com/office/powerpoint/2010/main" val="689717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03</a:t>
              </a:r>
              <a:endParaRPr lang="zh-CN" altLang="en-US" sz="3200" b="1" dirty="0">
                <a:solidFill>
                  <a:schemeClr val="bg1"/>
                </a:solidFill>
              </a:endParaRPr>
            </a:p>
          </p:txBody>
        </p:sp>
      </p:grpSp>
      <p:grpSp>
        <p:nvGrpSpPr>
          <p:cNvPr id="21" name="组合 20"/>
          <p:cNvGrpSpPr/>
          <p:nvPr/>
        </p:nvGrpSpPr>
        <p:grpSpPr>
          <a:xfrm>
            <a:off x="2813605" y="3501803"/>
            <a:ext cx="2802476" cy="641959"/>
            <a:chOff x="8358098" y="3248866"/>
            <a:chExt cx="2802476" cy="1075677"/>
          </a:xfrm>
        </p:grpSpPr>
        <p:sp>
          <p:nvSpPr>
            <p:cNvPr id="14" name="文本框 13"/>
            <p:cNvSpPr txBox="1"/>
            <p:nvPr/>
          </p:nvSpPr>
          <p:spPr>
            <a:xfrm>
              <a:off x="8948856" y="3248866"/>
              <a:ext cx="1620958" cy="876716"/>
            </a:xfrm>
            <a:prstGeom prst="rect">
              <a:avLst/>
            </a:prstGeom>
            <a:noFill/>
          </p:spPr>
          <p:txBody>
            <a:bodyPr wrap="none" rtlCol="0">
              <a:spAutoFit/>
              <a:scene3d>
                <a:camera prst="orthographicFront"/>
                <a:lightRig rig="threePt" dir="t"/>
              </a:scene3d>
              <a:sp3d contourW="12700"/>
            </a:bodyPr>
            <a:lstStyle/>
            <a:p>
              <a:pPr algn="r"/>
              <a:r>
                <a:rPr lang="zh-CN" altLang="zh-CN" sz="2800" dirty="0" smtClean="0"/>
                <a:t>数据</a:t>
              </a:r>
              <a:r>
                <a:rPr lang="zh-CN" altLang="en-US" sz="2800" dirty="0"/>
                <a:t>模型</a:t>
              </a:r>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983594"/>
            <a:ext cx="0" cy="2598743"/>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849370"/>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层次模型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193094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95102"/>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448922"/>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3073522"/>
            <a:ext cx="1107996"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网状模型</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21760" y="4355798"/>
            <a:ext cx="1107996"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关系模型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6418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4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strVal val="4/3*#ppt_w"/>
                                          </p:val>
                                        </p:tav>
                                        <p:tav tm="100000">
                                          <p:val>
                                            <p:strVal val="#ppt_w"/>
                                          </p:val>
                                        </p:tav>
                                      </p:tavLst>
                                    </p:anim>
                                    <p:anim calcmode="lin" valueType="num">
                                      <p:cBhvr>
                                        <p:cTn id="30" dur="500" fill="hold"/>
                                        <p:tgtEl>
                                          <p:spTgt spid="31"/>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数据模型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253595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数据模型</a:t>
            </a:r>
            <a:r>
              <a:rPr lang="zh-CN" altLang="zh-CN" dirty="0"/>
              <a:t>是数据库的基础，是数据库系统的一个关键概念</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a:t>
            </a:r>
            <a:r>
              <a:rPr lang="zh-CN" altLang="zh-CN" dirty="0"/>
              <a:t>是对客观事物的符号表示，模型是现实世界的抽象，数据模型是对数据特征的抽象，用来描述记录内的数据项和数据项之间关系的数据结构形式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数据模型</a:t>
            </a:r>
            <a:r>
              <a:rPr lang="zh-CN" altLang="zh-CN" dirty="0"/>
              <a:t>通常需要满足三方面的要求：能较真实地模拟现实世界；能够易于被人理解；便于计算机实现。</a:t>
            </a:r>
          </a:p>
          <a:p>
            <a:pPr marL="285750" indent="-285750" algn="just">
              <a:lnSpc>
                <a:spcPct val="150000"/>
              </a:lnSpc>
              <a:buFont typeface="Arial" panose="020B0604020202020204" pitchFamily="34" charset="0"/>
              <a:buChar char="•"/>
            </a:pPr>
            <a:r>
              <a:rPr lang="zh-CN" altLang="zh-CN" dirty="0"/>
              <a:t>目前成熟地应用在数据库系统中的数据模型有：层次模型、网状模型和关系模型。</a:t>
            </a:r>
          </a:p>
        </p:txBody>
      </p:sp>
    </p:spTree>
    <p:extLst>
      <p:ext uri="{BB962C8B-B14F-4D97-AF65-F5344CB8AC3E}">
        <p14:creationId xmlns:p14="http://schemas.microsoft.com/office/powerpoint/2010/main" val="1162271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1</a:t>
            </a:r>
            <a:r>
              <a:rPr lang="en-US" altLang="zh-CN" sz="2800" b="1" dirty="0" smtClean="0">
                <a:solidFill>
                  <a:srgbClr val="228EB0"/>
                </a:solidFill>
                <a:latin typeface="+mn-ea"/>
              </a:rPr>
              <a:t> </a:t>
            </a:r>
            <a:r>
              <a:rPr lang="zh-CN" altLang="en-US" sz="2800" b="1" dirty="0" smtClean="0">
                <a:solidFill>
                  <a:srgbClr val="228EB0"/>
                </a:solidFill>
                <a:latin typeface="+mn-ea"/>
              </a:rPr>
              <a:t>层次模型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300082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层次</a:t>
            </a:r>
            <a:r>
              <a:rPr lang="zh-CN" altLang="zh-CN" dirty="0"/>
              <a:t>模型是数据库系统最早使用的一种模型，层次模型将数据组织成一对多关系的结构，并表示为一棵</a:t>
            </a:r>
            <a:r>
              <a:rPr lang="en-US" altLang="zh-CN" dirty="0"/>
              <a:t>“</a:t>
            </a:r>
            <a:r>
              <a:rPr lang="zh-CN" altLang="zh-CN" dirty="0"/>
              <a:t>有向树</a:t>
            </a:r>
            <a:r>
              <a:rPr lang="en-US" altLang="zh-CN" dirty="0"/>
              <a:t>”</a:t>
            </a:r>
            <a:r>
              <a:rPr lang="zh-CN" altLang="zh-CN" dirty="0"/>
              <a:t>，根结点在树的最上端，层次最高，每个节点的上方节点称为该节点的父节点，而下方节点称为该节点的子节点，没有子节点的节点称为叶子节点</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层次结构</a:t>
            </a:r>
            <a:r>
              <a:rPr lang="zh-CN" altLang="zh-CN" dirty="0"/>
              <a:t>采用</a:t>
            </a:r>
            <a:r>
              <a:rPr lang="en-US" altLang="zh-CN" dirty="0"/>
              <a:t>关键字</a:t>
            </a:r>
            <a:r>
              <a:rPr lang="zh-CN" altLang="zh-CN" dirty="0"/>
              <a:t>来访问其中每一层次的每一部分</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最</a:t>
            </a:r>
            <a:r>
              <a:rPr lang="zh-CN" altLang="zh-CN" dirty="0"/>
              <a:t>有影响的层次模型的</a:t>
            </a:r>
            <a:r>
              <a:rPr lang="en-US" altLang="zh-CN" dirty="0"/>
              <a:t>DBS</a:t>
            </a:r>
            <a:r>
              <a:rPr lang="zh-CN" altLang="zh-CN" dirty="0"/>
              <a:t>是</a:t>
            </a:r>
            <a:r>
              <a:rPr lang="en-US" altLang="zh-CN" dirty="0"/>
              <a:t>20</a:t>
            </a:r>
            <a:r>
              <a:rPr lang="zh-CN" altLang="zh-CN" dirty="0"/>
              <a:t>世纪</a:t>
            </a:r>
            <a:r>
              <a:rPr lang="en-US" altLang="zh-CN" dirty="0"/>
              <a:t>60</a:t>
            </a:r>
            <a:r>
              <a:rPr lang="zh-CN" altLang="zh-CN" dirty="0"/>
              <a:t>年代末</a:t>
            </a:r>
            <a:r>
              <a:rPr lang="en-US" altLang="zh-CN" dirty="0"/>
              <a:t>IBM公司</a:t>
            </a:r>
            <a:r>
              <a:rPr lang="zh-CN" altLang="zh-CN" dirty="0"/>
              <a:t>推出的</a:t>
            </a:r>
            <a:r>
              <a:rPr lang="en-US" altLang="zh-CN" dirty="0"/>
              <a:t>IMS</a:t>
            </a:r>
            <a:r>
              <a:rPr lang="zh-CN" altLang="zh-CN" dirty="0"/>
              <a:t>层次模型数据库系统，作为第一个大型的商用数据库管理系统曾被广泛应用</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层次模型的特征：</a:t>
            </a:r>
            <a:r>
              <a:rPr lang="zh-CN" altLang="zh-CN" dirty="0"/>
              <a:t>有且仅有一个结点没有父结点，即根结点；其他结点有且仅有一个父结点。</a:t>
            </a:r>
          </a:p>
        </p:txBody>
      </p:sp>
    </p:spTree>
    <p:extLst>
      <p:ext uri="{BB962C8B-B14F-4D97-AF65-F5344CB8AC3E}">
        <p14:creationId xmlns:p14="http://schemas.microsoft.com/office/powerpoint/2010/main" val="2350477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a:solidFill>
                  <a:srgbClr val="228EB0"/>
                </a:solidFill>
                <a:latin typeface="+mn-ea"/>
              </a:rPr>
              <a:t>1</a:t>
            </a:r>
            <a:r>
              <a:rPr lang="en-US" altLang="zh-CN" sz="2800" b="1" dirty="0" smtClean="0">
                <a:solidFill>
                  <a:srgbClr val="228EB0"/>
                </a:solidFill>
                <a:latin typeface="+mn-ea"/>
              </a:rPr>
              <a:t> </a:t>
            </a:r>
            <a:r>
              <a:rPr lang="zh-CN" altLang="en-US" sz="2800" b="1" dirty="0" smtClean="0">
                <a:solidFill>
                  <a:srgbClr val="228EB0"/>
                </a:solidFill>
                <a:latin typeface="+mn-ea"/>
              </a:rPr>
              <a:t>层次模型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850057"/>
            <a:ext cx="9806288"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层次模型的优点是存取方便且速度快，结构清晰，容易理解，数据修改和数据库扩展容易实现，检索关键属性十分</a:t>
            </a:r>
            <a:r>
              <a:rPr lang="zh-CN" altLang="zh-CN" dirty="0" smtClean="0"/>
              <a:t>方便</a:t>
            </a:r>
            <a:r>
              <a:rPr lang="zh-CN" altLang="en-US" dirty="0"/>
              <a:t>。</a:t>
            </a:r>
            <a:endParaRPr lang="en-US" altLang="zh-CN" dirty="0" smtClean="0"/>
          </a:p>
          <a:p>
            <a:pPr marL="285750" indent="-285750" algn="just">
              <a:lnSpc>
                <a:spcPct val="150000"/>
              </a:lnSpc>
              <a:buFont typeface="Arial" panose="020B0604020202020204" pitchFamily="34" charset="0"/>
              <a:buChar char="•"/>
            </a:pPr>
            <a:r>
              <a:rPr lang="zh-CN" altLang="zh-CN" dirty="0" smtClean="0"/>
              <a:t>缺点</a:t>
            </a:r>
            <a:r>
              <a:rPr lang="zh-CN" altLang="zh-CN" dirty="0"/>
              <a:t>是结构呆板，缺乏灵活性，同一属性数据要存储多次，数据冗余大，不适合于</a:t>
            </a:r>
            <a:r>
              <a:rPr lang="en-US" altLang="zh-CN" dirty="0"/>
              <a:t>拓扑空间</a:t>
            </a:r>
            <a:r>
              <a:rPr lang="zh-CN" altLang="zh-CN" dirty="0"/>
              <a:t>数据的组织。</a:t>
            </a:r>
          </a:p>
        </p:txBody>
      </p:sp>
      <p:graphicFrame>
        <p:nvGraphicFramePr>
          <p:cNvPr id="3" name="对象 2"/>
          <p:cNvGraphicFramePr>
            <a:graphicFrameLocks noChangeAspect="1"/>
          </p:cNvGraphicFramePr>
          <p:nvPr>
            <p:extLst>
              <p:ext uri="{D42A27DB-BD31-4B8C-83A1-F6EECF244321}">
                <p14:modId xmlns:p14="http://schemas.microsoft.com/office/powerpoint/2010/main" val="177547815"/>
              </p:ext>
            </p:extLst>
          </p:nvPr>
        </p:nvGraphicFramePr>
        <p:xfrm>
          <a:off x="2968669" y="3920646"/>
          <a:ext cx="5911005" cy="1878904"/>
        </p:xfrm>
        <a:graphic>
          <a:graphicData uri="http://schemas.openxmlformats.org/presentationml/2006/ole">
            <mc:AlternateContent xmlns:mc="http://schemas.openxmlformats.org/markup-compatibility/2006">
              <mc:Choice xmlns:v="urn:schemas-microsoft-com:vml" Requires="v">
                <p:oleObj spid="_x0000_s4134" name="Visio" r:id="rId4" imgW="6343532" imgH="2009880" progId="Visio.Drawing.15">
                  <p:embed/>
                </p:oleObj>
              </mc:Choice>
              <mc:Fallback>
                <p:oleObj name="Visio" r:id="rId4" imgW="6343532" imgH="200988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8669" y="3920646"/>
                        <a:ext cx="5911005" cy="1878904"/>
                      </a:xfrm>
                      <a:prstGeom prst="rect">
                        <a:avLst/>
                      </a:prstGeom>
                      <a:noFill/>
                    </p:spPr>
                  </p:pic>
                </p:oleObj>
              </mc:Fallback>
            </mc:AlternateContent>
          </a:graphicData>
        </a:graphic>
      </p:graphicFrame>
      <p:sp>
        <p:nvSpPr>
          <p:cNvPr id="4" name="矩形 3"/>
          <p:cNvSpPr/>
          <p:nvPr/>
        </p:nvSpPr>
        <p:spPr>
          <a:xfrm>
            <a:off x="4956598" y="5911269"/>
            <a:ext cx="1935145" cy="415498"/>
          </a:xfrm>
          <a:prstGeom prst="rect">
            <a:avLst/>
          </a:prstGeom>
        </p:spPr>
        <p:txBody>
          <a:bodyPr wrap="none">
            <a:spAutoFit/>
          </a:bodyPr>
          <a:lstStyle/>
          <a:p>
            <a:pPr algn="ctr">
              <a:lnSpc>
                <a:spcPct val="150000"/>
              </a:lnSpc>
              <a:spcAft>
                <a:spcPts val="0"/>
              </a:spcAft>
            </a:pPr>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3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层次数据模型示例</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547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网状模型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253595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网状模型以网状结构表示实体与实体之间的联系，并表示为一张</a:t>
            </a:r>
            <a:r>
              <a:rPr lang="en-US" altLang="zh-CN" dirty="0"/>
              <a:t>“</a:t>
            </a:r>
            <a:r>
              <a:rPr lang="zh-CN" altLang="zh-CN" dirty="0"/>
              <a:t>图</a:t>
            </a:r>
            <a:r>
              <a:rPr lang="en-US" altLang="zh-CN" dirty="0"/>
              <a:t>”</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网</a:t>
            </a:r>
            <a:r>
              <a:rPr lang="zh-CN" altLang="zh-CN" dirty="0"/>
              <a:t>中的每一个结点代表一个记录类型，联系用链接指针来实现</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网状</a:t>
            </a:r>
            <a:r>
              <a:rPr lang="zh-CN" altLang="zh-CN" dirty="0"/>
              <a:t>模型可以表示多个从属关系的联系，也可以表示数据间的交叉关系，即数据间的横向关系与纵向关系，是层次模型的扩展。</a:t>
            </a:r>
          </a:p>
          <a:p>
            <a:pPr marL="285750" indent="-285750" algn="just">
              <a:lnSpc>
                <a:spcPct val="150000"/>
              </a:lnSpc>
              <a:buFont typeface="Arial" panose="020B0604020202020204" pitchFamily="34" charset="0"/>
              <a:buChar char="•"/>
            </a:pPr>
            <a:r>
              <a:rPr lang="zh-CN" altLang="zh-CN" dirty="0"/>
              <a:t>网状模型的</a:t>
            </a:r>
            <a:r>
              <a:rPr lang="zh-CN" altLang="zh-CN" dirty="0" smtClean="0"/>
              <a:t>特征：</a:t>
            </a:r>
            <a:r>
              <a:rPr lang="zh-CN" altLang="zh-CN" dirty="0"/>
              <a:t>允许结点有多于一个父结点，也可以有一个以上的结点没有父结点，两个结点之间可以有一对多联系。</a:t>
            </a:r>
          </a:p>
        </p:txBody>
      </p:sp>
    </p:spTree>
    <p:extLst>
      <p:ext uri="{BB962C8B-B14F-4D97-AF65-F5344CB8AC3E}">
        <p14:creationId xmlns:p14="http://schemas.microsoft.com/office/powerpoint/2010/main" val="643547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网状模型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875109"/>
            <a:ext cx="9806288" cy="1338828"/>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网状</a:t>
            </a:r>
            <a:r>
              <a:rPr lang="zh-CN" altLang="zh-CN" dirty="0"/>
              <a:t>模型优点是可以方便地表示数据间的复杂关系，数据冗余</a:t>
            </a:r>
            <a:r>
              <a:rPr lang="zh-CN" altLang="zh-CN" dirty="0" smtClean="0"/>
              <a:t>小</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缺点</a:t>
            </a:r>
            <a:r>
              <a:rPr lang="zh-CN" altLang="zh-CN" dirty="0"/>
              <a:t>在于</a:t>
            </a:r>
            <a:r>
              <a:rPr lang="en-US" altLang="zh-CN" dirty="0"/>
              <a:t>网状结构</a:t>
            </a:r>
            <a:r>
              <a:rPr lang="zh-CN" altLang="zh-CN" dirty="0"/>
              <a:t>复杂，实现的算法难以规范化，增加了用户查询和定位的困难，需要存储数据间联系的指针，使得数据量增大，数据修改不方便。</a:t>
            </a:r>
          </a:p>
        </p:txBody>
      </p:sp>
      <p:graphicFrame>
        <p:nvGraphicFramePr>
          <p:cNvPr id="3" name="对象 2"/>
          <p:cNvGraphicFramePr>
            <a:graphicFrameLocks noChangeAspect="1"/>
          </p:cNvGraphicFramePr>
          <p:nvPr>
            <p:extLst>
              <p:ext uri="{D42A27DB-BD31-4B8C-83A1-F6EECF244321}">
                <p14:modId xmlns:p14="http://schemas.microsoft.com/office/powerpoint/2010/main" val="1737716322"/>
              </p:ext>
            </p:extLst>
          </p:nvPr>
        </p:nvGraphicFramePr>
        <p:xfrm>
          <a:off x="3942565" y="3444657"/>
          <a:ext cx="4035886" cy="2242159"/>
        </p:xfrm>
        <a:graphic>
          <a:graphicData uri="http://schemas.openxmlformats.org/presentationml/2006/ole">
            <mc:AlternateContent xmlns:mc="http://schemas.openxmlformats.org/markup-compatibility/2006">
              <mc:Choice xmlns:v="urn:schemas-microsoft-com:vml" Requires="v">
                <p:oleObj spid="_x0000_s5157" name="Visio" r:id="rId4" imgW="4771898" imgH="2676510" progId="Visio.Drawing.15">
                  <p:embed/>
                </p:oleObj>
              </mc:Choice>
              <mc:Fallback>
                <p:oleObj name="Visio" r:id="rId4" imgW="4771898" imgH="267651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2565" y="3444657"/>
                        <a:ext cx="4035886" cy="2242159"/>
                      </a:xfrm>
                      <a:prstGeom prst="rect">
                        <a:avLst/>
                      </a:prstGeom>
                      <a:noFill/>
                    </p:spPr>
                  </p:pic>
                </p:oleObj>
              </mc:Fallback>
            </mc:AlternateContent>
          </a:graphicData>
        </a:graphic>
      </p:graphicFrame>
      <p:sp>
        <p:nvSpPr>
          <p:cNvPr id="4" name="矩形 3"/>
          <p:cNvSpPr/>
          <p:nvPr/>
        </p:nvSpPr>
        <p:spPr>
          <a:xfrm>
            <a:off x="5080934" y="5810941"/>
            <a:ext cx="1980029" cy="415498"/>
          </a:xfrm>
          <a:prstGeom prst="rect">
            <a:avLst/>
          </a:prstGeom>
        </p:spPr>
        <p:txBody>
          <a:bodyPr wrap="none">
            <a:spAutoFit/>
          </a:bodyPr>
          <a:lstStyle/>
          <a:p>
            <a:pPr algn="ctr">
              <a:lnSpc>
                <a:spcPct val="150000"/>
              </a:lnSpc>
              <a:spcAft>
                <a:spcPts val="0"/>
              </a:spcAft>
            </a:pPr>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4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网状数据模型示例</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8076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a:solidFill>
                  <a:srgbClr val="228EB0"/>
                </a:solidFill>
                <a:latin typeface="+mn-ea"/>
              </a:rPr>
              <a:t>关系</a:t>
            </a:r>
            <a:r>
              <a:rPr lang="zh-CN" altLang="en-US" sz="2800" b="1" dirty="0" smtClean="0">
                <a:solidFill>
                  <a:srgbClr val="228EB0"/>
                </a:solidFill>
                <a:latin typeface="+mn-ea"/>
              </a:rPr>
              <a:t>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2585323"/>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关系模型由</a:t>
            </a:r>
            <a:r>
              <a:rPr lang="en-US" altLang="zh-CN" dirty="0"/>
              <a:t>IBM</a:t>
            </a:r>
            <a:r>
              <a:rPr lang="zh-CN" altLang="zh-CN" dirty="0"/>
              <a:t>公司的高级研究员</a:t>
            </a:r>
            <a:r>
              <a:rPr lang="en-US" altLang="zh-CN" dirty="0" err="1"/>
              <a:t>E.F.Codd</a:t>
            </a:r>
            <a:r>
              <a:rPr lang="zh-CN" altLang="zh-CN" dirty="0"/>
              <a:t>于</a:t>
            </a:r>
            <a:r>
              <a:rPr lang="en-US" altLang="zh-CN" dirty="0"/>
              <a:t>1970</a:t>
            </a:r>
            <a:r>
              <a:rPr lang="zh-CN" altLang="zh-CN" dirty="0"/>
              <a:t>年</a:t>
            </a:r>
            <a:r>
              <a:rPr lang="zh-CN" altLang="zh-CN" dirty="0" smtClean="0"/>
              <a:t>提出</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en-US" dirty="0" smtClean="0"/>
              <a:t>关系模型</a:t>
            </a:r>
            <a:r>
              <a:rPr lang="zh-CN" altLang="zh-CN" dirty="0" smtClean="0"/>
              <a:t>是</a:t>
            </a:r>
            <a:r>
              <a:rPr lang="zh-CN" altLang="zh-CN" dirty="0"/>
              <a:t>目前描述现实世界主要的抽象化方法，以关系数学理论为基础，以</a:t>
            </a:r>
            <a:r>
              <a:rPr lang="en-US" altLang="zh-CN" dirty="0"/>
              <a:t>“</a:t>
            </a:r>
            <a:r>
              <a:rPr lang="zh-CN" altLang="zh-CN" dirty="0"/>
              <a:t>二维表</a:t>
            </a:r>
            <a:r>
              <a:rPr lang="en-US" altLang="zh-CN" dirty="0"/>
              <a:t>”</a:t>
            </a:r>
            <a:r>
              <a:rPr lang="zh-CN" altLang="zh-CN" dirty="0"/>
              <a:t>结构来表示实体与实体之间的联系，每个二维表又可称为关系表</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在</a:t>
            </a:r>
            <a:r>
              <a:rPr lang="zh-CN" altLang="zh-CN" dirty="0"/>
              <a:t>关系模型中，操作的对象和结果都是关系表</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支持</a:t>
            </a:r>
            <a:r>
              <a:rPr lang="zh-CN" altLang="zh-CN" dirty="0"/>
              <a:t>关系模型的数据库管理系统称为</a:t>
            </a:r>
            <a:r>
              <a:rPr lang="en-US" altLang="zh-CN" dirty="0"/>
              <a:t>关系数据库管理系统</a:t>
            </a:r>
            <a:r>
              <a:rPr lang="zh-CN" altLang="zh-CN" dirty="0"/>
              <a:t>，</a:t>
            </a:r>
            <a:r>
              <a:rPr lang="en-US" altLang="zh-CN" dirty="0"/>
              <a:t>20</a:t>
            </a:r>
            <a:r>
              <a:rPr lang="zh-CN" altLang="zh-CN" dirty="0"/>
              <a:t>世纪</a:t>
            </a:r>
            <a:r>
              <a:rPr lang="en-US" altLang="zh-CN" dirty="0"/>
              <a:t>80</a:t>
            </a:r>
            <a:r>
              <a:rPr lang="zh-CN" altLang="zh-CN" dirty="0"/>
              <a:t>年代以来推出的数据库管理系统都支持关系数据模型，</a:t>
            </a:r>
            <a:r>
              <a:rPr lang="en-US" altLang="zh-CN" dirty="0"/>
              <a:t>MySQL</a:t>
            </a:r>
            <a:r>
              <a:rPr lang="zh-CN" altLang="zh-CN" dirty="0"/>
              <a:t>就是一种</a:t>
            </a:r>
            <a:r>
              <a:rPr lang="en-US" altLang="zh-CN" dirty="0"/>
              <a:t>关系数据库管理系统</a:t>
            </a:r>
            <a:r>
              <a:rPr lang="zh-CN" altLang="zh-CN" dirty="0"/>
              <a:t>。</a:t>
            </a:r>
          </a:p>
        </p:txBody>
      </p:sp>
    </p:spTree>
    <p:extLst>
      <p:ext uri="{BB962C8B-B14F-4D97-AF65-F5344CB8AC3E}">
        <p14:creationId xmlns:p14="http://schemas.microsoft.com/office/powerpoint/2010/main" val="2569331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smtClean="0">
                <a:solidFill>
                  <a:schemeClr val="bg1"/>
                </a:solidFill>
              </a:rPr>
              <a:t>学习内容</a:t>
            </a:r>
            <a:endParaRPr lang="zh-CN" altLang="en-US" sz="3600" b="1" dirty="0">
              <a:solidFill>
                <a:schemeClr val="bg1"/>
              </a:solidFill>
            </a:endParaRP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587617" y="3491620"/>
            <a:ext cx="4167980" cy="707886"/>
            <a:chOff x="6629352" y="1760489"/>
            <a:chExt cx="4167980" cy="707886"/>
          </a:xfrm>
        </p:grpSpPr>
        <p:sp>
          <p:nvSpPr>
            <p:cNvPr id="11" name="文本框 10"/>
            <p:cNvSpPr txBox="1"/>
            <p:nvPr/>
          </p:nvSpPr>
          <p:spPr>
            <a:xfrm>
              <a:off x="7381012" y="1853273"/>
              <a:ext cx="3416320" cy="523220"/>
            </a:xfrm>
            <a:prstGeom prst="rect">
              <a:avLst/>
            </a:prstGeom>
            <a:noFill/>
          </p:spPr>
          <p:txBody>
            <a:bodyPr wrap="none" rtlCol="0">
              <a:spAutoFit/>
              <a:scene3d>
                <a:camera prst="orthographicFront"/>
                <a:lightRig rig="threePt" dir="t"/>
              </a:scene3d>
              <a:sp3d contourW="12700"/>
            </a:bodyPr>
            <a:lstStyle/>
            <a:p>
              <a:r>
                <a:rPr lang="en-US" altLang="zh-CN" sz="2800" dirty="0"/>
                <a:t>三级模式和二级映像</a:t>
              </a:r>
              <a:endParaRPr lang="zh-CN" altLang="en-US" sz="2800" dirty="0"/>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587617" y="1941502"/>
            <a:ext cx="3808907" cy="707886"/>
            <a:chOff x="6629352" y="1760489"/>
            <a:chExt cx="3808907" cy="707886"/>
          </a:xfrm>
        </p:grpSpPr>
        <p:sp>
          <p:nvSpPr>
            <p:cNvPr id="41" name="文本框 40"/>
            <p:cNvSpPr txBox="1"/>
            <p:nvPr/>
          </p:nvSpPr>
          <p:spPr>
            <a:xfrm>
              <a:off x="7381012" y="1853273"/>
              <a:ext cx="3057247" cy="523220"/>
            </a:xfrm>
            <a:prstGeom prst="rect">
              <a:avLst/>
            </a:prstGeom>
            <a:noFill/>
          </p:spPr>
          <p:txBody>
            <a:bodyPr wrap="none" rtlCol="0">
              <a:spAutoFit/>
              <a:scene3d>
                <a:camera prst="orthographicFront"/>
                <a:lightRig rig="threePt" dir="t"/>
              </a:scene3d>
              <a:sp3d contourW="12700"/>
            </a:bodyPr>
            <a:lstStyle/>
            <a:p>
              <a:r>
                <a:rPr lang="zh-CN" altLang="zh-CN" sz="2800" dirty="0"/>
                <a:t>数据库技术的发展</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587617" y="2716561"/>
            <a:ext cx="2372617" cy="707886"/>
            <a:chOff x="6629352" y="1760489"/>
            <a:chExt cx="2372617" cy="707886"/>
          </a:xfrm>
        </p:grpSpPr>
        <p:sp>
          <p:nvSpPr>
            <p:cNvPr id="44" name="文本框 43"/>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zh-CN" sz="2800" dirty="0"/>
                <a:t>数据模型</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587617" y="1166443"/>
            <a:ext cx="3808907" cy="707886"/>
            <a:chOff x="6629352" y="1760489"/>
            <a:chExt cx="3808907" cy="707886"/>
          </a:xfrm>
        </p:grpSpPr>
        <p:sp>
          <p:nvSpPr>
            <p:cNvPr id="47" name="文本框 46"/>
            <p:cNvSpPr txBox="1"/>
            <p:nvPr/>
          </p:nvSpPr>
          <p:spPr>
            <a:xfrm>
              <a:off x="7381012" y="1853273"/>
              <a:ext cx="3057247" cy="523220"/>
            </a:xfrm>
            <a:prstGeom prst="rect">
              <a:avLst/>
            </a:prstGeom>
            <a:noFill/>
          </p:spPr>
          <p:txBody>
            <a:bodyPr wrap="none" rtlCol="0">
              <a:spAutoFit/>
              <a:scene3d>
                <a:camera prst="orthographicFront"/>
                <a:lightRig rig="threePt" dir="t"/>
              </a:scene3d>
              <a:sp3d contourW="12700"/>
            </a:bodyPr>
            <a:lstStyle/>
            <a:p>
              <a:r>
                <a:rPr lang="zh-CN" altLang="zh-CN" sz="2800" dirty="0"/>
                <a:t>数据库的基本概念</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587617" y="4266679"/>
            <a:ext cx="2731689" cy="707886"/>
            <a:chOff x="6629352" y="1760489"/>
            <a:chExt cx="2731689" cy="707886"/>
          </a:xfrm>
        </p:grpSpPr>
        <p:sp>
          <p:nvSpPr>
            <p:cNvPr id="50" name="文本框 49"/>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smtClean="0"/>
                <a:t>关系数据库</a:t>
              </a:r>
              <a:endParaRPr lang="zh-CN" altLang="en-US" sz="2800" dirty="0"/>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05.</a:t>
              </a:r>
              <a:endParaRPr lang="zh-CN" altLang="en-US" sz="4000" dirty="0">
                <a:solidFill>
                  <a:schemeClr val="bg1">
                    <a:lumMod val="65000"/>
                  </a:schemeClr>
                </a:solidFill>
              </a:endParaRPr>
            </a:p>
          </p:txBody>
        </p:sp>
      </p:grpSp>
      <p:grpSp>
        <p:nvGrpSpPr>
          <p:cNvPr id="52" name="组合 51"/>
          <p:cNvGrpSpPr/>
          <p:nvPr/>
        </p:nvGrpSpPr>
        <p:grpSpPr>
          <a:xfrm>
            <a:off x="6587617" y="5041737"/>
            <a:ext cx="4167980" cy="707886"/>
            <a:chOff x="6629352" y="1760489"/>
            <a:chExt cx="4167980" cy="707886"/>
          </a:xfrm>
        </p:grpSpPr>
        <p:sp>
          <p:nvSpPr>
            <p:cNvPr id="53" name="文本框 52"/>
            <p:cNvSpPr txBox="1"/>
            <p:nvPr/>
          </p:nvSpPr>
          <p:spPr>
            <a:xfrm>
              <a:off x="7381012" y="1853273"/>
              <a:ext cx="3416320" cy="523220"/>
            </a:xfrm>
            <a:prstGeom prst="rect">
              <a:avLst/>
            </a:prstGeom>
            <a:noFill/>
          </p:spPr>
          <p:txBody>
            <a:bodyPr wrap="none" rtlCol="0">
              <a:spAutoFit/>
              <a:scene3d>
                <a:camera prst="orthographicFront"/>
                <a:lightRig rig="threePt" dir="t"/>
              </a:scene3d>
              <a:sp3d contourW="12700"/>
            </a:bodyPr>
            <a:lstStyle/>
            <a:p>
              <a:r>
                <a:rPr lang="zh-CN" altLang="zh-CN" sz="2800" dirty="0"/>
                <a:t>常用数据库管理系统</a:t>
              </a:r>
              <a:endParaRPr lang="zh-CN" altLang="en-US" sz="2800" dirty="0"/>
            </a:p>
          </p:txBody>
        </p:sp>
        <p:sp>
          <p:nvSpPr>
            <p:cNvPr id="54" name="文本框 53"/>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chemeClr val="bg1">
                      <a:lumMod val="65000"/>
                    </a:schemeClr>
                  </a:solidFill>
                </a:rPr>
                <a:t>06.</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40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50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5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par>
                          <p:cTn id="56" fill="hold">
                            <p:stCondLst>
                              <p:cond delay="6000"/>
                            </p:stCondLst>
                            <p:childTnLst>
                              <p:par>
                                <p:cTn id="57" presetID="1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ppt_x</p:attrName>
                                        </p:attrNameLst>
                                      </p:cBhvr>
                                      <p:tavLst>
                                        <p:tav tm="0">
                                          <p:val>
                                            <p:strVal val="#ppt_x-#ppt_w*1.125000"/>
                                          </p:val>
                                        </p:tav>
                                        <p:tav tm="100000">
                                          <p:val>
                                            <p:strVal val="#ppt_x"/>
                                          </p:val>
                                        </p:tav>
                                      </p:tavLst>
                                    </p:anim>
                                    <p:animEffect transition="in" filter="wipe(right)">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a:solidFill>
                  <a:srgbClr val="228EB0"/>
                </a:solidFill>
                <a:latin typeface="+mn-ea"/>
              </a:rPr>
              <a:t>关系</a:t>
            </a:r>
            <a:r>
              <a:rPr lang="zh-CN" altLang="en-US" sz="2800" b="1" dirty="0" smtClean="0">
                <a:solidFill>
                  <a:srgbClr val="228EB0"/>
                </a:solidFill>
                <a:latin typeface="+mn-ea"/>
              </a:rPr>
              <a:t>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1975317"/>
            <a:ext cx="9806288" cy="336694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关系模型由关系数据结构、关系操作集合和关系完整性约束三部分组成。</a:t>
            </a:r>
          </a:p>
          <a:p>
            <a:pPr algn="just">
              <a:lnSpc>
                <a:spcPct val="150000"/>
              </a:lnSpc>
            </a:pPr>
            <a:r>
              <a:rPr lang="zh-CN" altLang="zh-CN" dirty="0"/>
              <a:t>（</a:t>
            </a:r>
            <a:r>
              <a:rPr lang="en-US" altLang="zh-CN" dirty="0"/>
              <a:t>1</a:t>
            </a:r>
            <a:r>
              <a:rPr lang="zh-CN" altLang="zh-CN" dirty="0"/>
              <a:t>）关系数据结构：关系模型采用</a:t>
            </a:r>
            <a:r>
              <a:rPr lang="en-US" altLang="zh-CN" dirty="0"/>
              <a:t>二维表</a:t>
            </a:r>
            <a:r>
              <a:rPr lang="zh-CN" altLang="zh-CN" dirty="0"/>
              <a:t>结构来表示实体以及实体间的联系，一个关系对应一个二维表，二维表名就是关系名。</a:t>
            </a:r>
          </a:p>
          <a:p>
            <a:pPr algn="just">
              <a:lnSpc>
                <a:spcPct val="150000"/>
              </a:lnSpc>
            </a:pPr>
            <a:r>
              <a:rPr lang="zh-CN" altLang="zh-CN" dirty="0"/>
              <a:t>（</a:t>
            </a:r>
            <a:r>
              <a:rPr lang="en-US" altLang="zh-CN" dirty="0"/>
              <a:t>2</a:t>
            </a:r>
            <a:r>
              <a:rPr lang="zh-CN" altLang="zh-CN" dirty="0"/>
              <a:t>）关系操作集合：关系操作集合是建立在关系上的数据操纵，一般有数据查询（基本单位是元组分量）、数据删除（基本单位是</a:t>
            </a:r>
            <a:r>
              <a:rPr lang="en-US" altLang="zh-CN" dirty="0"/>
              <a:t>元组</a:t>
            </a:r>
            <a:r>
              <a:rPr lang="zh-CN" altLang="zh-CN" dirty="0"/>
              <a:t>）、数据插入（基本单位是元组）和数据修改（基本单位是元组分量）四种操作。</a:t>
            </a:r>
          </a:p>
          <a:p>
            <a:pPr algn="just">
              <a:lnSpc>
                <a:spcPct val="150000"/>
              </a:lnSpc>
            </a:pPr>
            <a:r>
              <a:rPr lang="zh-CN" altLang="zh-CN" dirty="0"/>
              <a:t>（</a:t>
            </a:r>
            <a:r>
              <a:rPr lang="en-US" altLang="zh-CN" dirty="0"/>
              <a:t>3</a:t>
            </a:r>
            <a:r>
              <a:rPr lang="zh-CN" altLang="zh-CN" dirty="0"/>
              <a:t>）关系完整性约束：关系模型中提供</a:t>
            </a:r>
            <a:r>
              <a:rPr lang="en-US" altLang="zh-CN" dirty="0"/>
              <a:t>实体完整性</a:t>
            </a:r>
            <a:r>
              <a:rPr lang="zh-CN" altLang="zh-CN" dirty="0"/>
              <a:t>约束、</a:t>
            </a:r>
            <a:r>
              <a:rPr lang="en-US" altLang="zh-CN" dirty="0"/>
              <a:t>参照完整性</a:t>
            </a:r>
            <a:r>
              <a:rPr lang="zh-CN" altLang="zh-CN" dirty="0"/>
              <a:t>约束和用户完整性约束三种数据约束。</a:t>
            </a:r>
          </a:p>
        </p:txBody>
      </p:sp>
    </p:spTree>
    <p:extLst>
      <p:ext uri="{BB962C8B-B14F-4D97-AF65-F5344CB8AC3E}">
        <p14:creationId xmlns:p14="http://schemas.microsoft.com/office/powerpoint/2010/main" val="4075521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a:solidFill>
                  <a:srgbClr val="228EB0"/>
                </a:solidFill>
                <a:latin typeface="+mn-ea"/>
              </a:rPr>
              <a:t>关系</a:t>
            </a:r>
            <a:r>
              <a:rPr lang="zh-CN" altLang="en-US" sz="2800" b="1" dirty="0" smtClean="0">
                <a:solidFill>
                  <a:srgbClr val="228EB0"/>
                </a:solidFill>
                <a:latin typeface="+mn-ea"/>
              </a:rPr>
              <a:t>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496749"/>
            <a:ext cx="10358560" cy="92333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Wingdings" panose="05000000000000000000" pitchFamily="2" charset="2"/>
              <a:buChar char="n"/>
            </a:pPr>
            <a:r>
              <a:rPr lang="zh-CN" altLang="en-US" dirty="0" smtClean="0"/>
              <a:t>假设</a:t>
            </a:r>
            <a:r>
              <a:rPr lang="zh-CN" altLang="zh-CN" dirty="0" smtClean="0"/>
              <a:t>“学生选课系统”涉及</a:t>
            </a:r>
            <a:r>
              <a:rPr lang="zh-CN" altLang="zh-CN" dirty="0"/>
              <a:t>“学生表”“课程表”和“成绩表”</a:t>
            </a:r>
            <a:r>
              <a:rPr lang="en-US" altLang="zh-CN" dirty="0"/>
              <a:t>3</a:t>
            </a:r>
            <a:r>
              <a:rPr lang="zh-CN" altLang="zh-CN" dirty="0"/>
              <a:t>个关系</a:t>
            </a:r>
            <a:r>
              <a:rPr lang="zh-CN" altLang="zh-CN" dirty="0" smtClean="0"/>
              <a:t>表</a:t>
            </a:r>
            <a:r>
              <a:rPr lang="zh-CN" altLang="en-US" dirty="0" smtClean="0"/>
              <a:t>。</a:t>
            </a:r>
            <a:r>
              <a:rPr lang="zh-CN" altLang="zh-CN" dirty="0"/>
              <a:t>关系表“学生表”和“课程表”用于描述实体本身，关系表“成绩表”用于描述实体之间的联系，表现了描述的一致性。</a:t>
            </a:r>
          </a:p>
        </p:txBody>
      </p:sp>
      <p:graphicFrame>
        <p:nvGraphicFramePr>
          <p:cNvPr id="2" name="表格 1"/>
          <p:cNvGraphicFramePr>
            <a:graphicFrameLocks noGrp="1"/>
          </p:cNvGraphicFramePr>
          <p:nvPr>
            <p:extLst>
              <p:ext uri="{D42A27DB-BD31-4B8C-83A1-F6EECF244321}">
                <p14:modId xmlns:p14="http://schemas.microsoft.com/office/powerpoint/2010/main" val="3416033348"/>
              </p:ext>
            </p:extLst>
          </p:nvPr>
        </p:nvGraphicFramePr>
        <p:xfrm>
          <a:off x="446414" y="3035704"/>
          <a:ext cx="5537200" cy="1512570"/>
        </p:xfrm>
        <a:graphic>
          <a:graphicData uri="http://schemas.openxmlformats.org/drawingml/2006/table">
            <a:tbl>
              <a:tblPr firstRow="1" firstCol="1" bandRow="1">
                <a:tableStyleId>{5C22544A-7EE6-4342-B048-85BDC9FD1C3A}</a:tableStyleId>
              </a:tblPr>
              <a:tblGrid>
                <a:gridCol w="790575">
                  <a:extLst>
                    <a:ext uri="{9D8B030D-6E8A-4147-A177-3AD203B41FA5}">
                      <a16:colId xmlns:a16="http://schemas.microsoft.com/office/drawing/2014/main" val="500173264"/>
                    </a:ext>
                  </a:extLst>
                </a:gridCol>
                <a:gridCol w="629389">
                  <a:extLst>
                    <a:ext uri="{9D8B030D-6E8A-4147-A177-3AD203B41FA5}">
                      <a16:colId xmlns:a16="http://schemas.microsoft.com/office/drawing/2014/main" val="3549978268"/>
                    </a:ext>
                  </a:extLst>
                </a:gridCol>
                <a:gridCol w="588723">
                  <a:extLst>
                    <a:ext uri="{9D8B030D-6E8A-4147-A177-3AD203B41FA5}">
                      <a16:colId xmlns:a16="http://schemas.microsoft.com/office/drawing/2014/main" val="917000397"/>
                    </a:ext>
                  </a:extLst>
                </a:gridCol>
                <a:gridCol w="801666">
                  <a:extLst>
                    <a:ext uri="{9D8B030D-6E8A-4147-A177-3AD203B41FA5}">
                      <a16:colId xmlns:a16="http://schemas.microsoft.com/office/drawing/2014/main" val="654338368"/>
                    </a:ext>
                  </a:extLst>
                </a:gridCol>
                <a:gridCol w="889348">
                  <a:extLst>
                    <a:ext uri="{9D8B030D-6E8A-4147-A177-3AD203B41FA5}">
                      <a16:colId xmlns:a16="http://schemas.microsoft.com/office/drawing/2014/main" val="2369446997"/>
                    </a:ext>
                  </a:extLst>
                </a:gridCol>
                <a:gridCol w="739036">
                  <a:extLst>
                    <a:ext uri="{9D8B030D-6E8A-4147-A177-3AD203B41FA5}">
                      <a16:colId xmlns:a16="http://schemas.microsoft.com/office/drawing/2014/main" val="1593909269"/>
                    </a:ext>
                  </a:extLst>
                </a:gridCol>
                <a:gridCol w="1098463">
                  <a:extLst>
                    <a:ext uri="{9D8B030D-6E8A-4147-A177-3AD203B41FA5}">
                      <a16:colId xmlns:a16="http://schemas.microsoft.com/office/drawing/2014/main" val="184910338"/>
                    </a:ext>
                  </a:extLst>
                </a:gridCol>
              </a:tblGrid>
              <a:tr h="252095">
                <a:tc>
                  <a:txBody>
                    <a:bodyPr/>
                    <a:lstStyle/>
                    <a:p>
                      <a:pPr algn="ctr">
                        <a:spcAft>
                          <a:spcPts val="0"/>
                        </a:spcAft>
                      </a:pPr>
                      <a:r>
                        <a:rPr lang="zh-CN" sz="1100" kern="0">
                          <a:effectLst/>
                        </a:rPr>
                        <a:t>学号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姓名</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性别</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出生日期</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专业</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籍贯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电话</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84320446"/>
                  </a:ext>
                </a:extLst>
              </a:tr>
              <a:tr h="252095">
                <a:tc>
                  <a:txBody>
                    <a:bodyPr/>
                    <a:lstStyle/>
                    <a:p>
                      <a:pPr algn="ctr">
                        <a:spcAft>
                          <a:spcPts val="0"/>
                        </a:spcAft>
                      </a:pPr>
                      <a:r>
                        <a:rPr lang="en-US" sz="1100" kern="0">
                          <a:effectLst/>
                        </a:rPr>
                        <a:t>20191001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王洋</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2000.10</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广州市</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13500112233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15434103"/>
                  </a:ext>
                </a:extLst>
              </a:tr>
              <a:tr h="252095">
                <a:tc>
                  <a:txBody>
                    <a:bodyPr/>
                    <a:lstStyle/>
                    <a:p>
                      <a:pPr algn="ctr">
                        <a:spcAft>
                          <a:spcPts val="0"/>
                        </a:spcAft>
                      </a:pPr>
                      <a:r>
                        <a:rPr lang="en-US" sz="1100" kern="0">
                          <a:effectLst/>
                        </a:rPr>
                        <a:t>20191002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赵飞</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2000.08</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深圳市</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13511223344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00895970"/>
                  </a:ext>
                </a:extLst>
              </a:tr>
              <a:tr h="252095">
                <a:tc>
                  <a:txBody>
                    <a:bodyPr/>
                    <a:lstStyle/>
                    <a:p>
                      <a:pPr algn="ctr">
                        <a:spcAft>
                          <a:spcPts val="0"/>
                        </a:spcAft>
                      </a:pPr>
                      <a:r>
                        <a:rPr lang="en-US" sz="1100" kern="0">
                          <a:effectLst/>
                        </a:rPr>
                        <a:t>20191003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谭小菊</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女</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1999.04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北海市</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15811223344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29886445"/>
                  </a:ext>
                </a:extLst>
              </a:tr>
              <a:tr h="252095">
                <a:tc>
                  <a:txBody>
                    <a:bodyPr/>
                    <a:lstStyle/>
                    <a:p>
                      <a:pPr algn="ctr">
                        <a:spcAft>
                          <a:spcPts val="0"/>
                        </a:spcAft>
                      </a:pPr>
                      <a:r>
                        <a:rPr lang="en-US" sz="1100" kern="0">
                          <a:effectLst/>
                        </a:rPr>
                        <a:t>20191004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王亚林</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2000.06</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南通市</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15822334455</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16603607"/>
                  </a:ext>
                </a:extLst>
              </a:tr>
              <a:tr h="252095">
                <a:tc>
                  <a:txBody>
                    <a:bodyPr/>
                    <a:lstStyle/>
                    <a:p>
                      <a:pPr algn="ctr">
                        <a:spcAft>
                          <a:spcPts val="0"/>
                        </a:spcAft>
                      </a:pPr>
                      <a:r>
                        <a:rPr lang="en-US" sz="1100" kern="0">
                          <a:effectLst/>
                        </a:rPr>
                        <a:t>20191005</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李丽丽</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女</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2001.07</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成都市</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15833445566</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57908711"/>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466470285"/>
              </p:ext>
            </p:extLst>
          </p:nvPr>
        </p:nvGraphicFramePr>
        <p:xfrm>
          <a:off x="446414" y="5174081"/>
          <a:ext cx="5537200" cy="1008380"/>
        </p:xfrm>
        <a:graphic>
          <a:graphicData uri="http://schemas.openxmlformats.org/drawingml/2006/table">
            <a:tbl>
              <a:tblPr firstRow="1" firstCol="1" bandRow="1">
                <a:tableStyleId>{5C22544A-7EE6-4342-B048-85BDC9FD1C3A}</a:tableStyleId>
              </a:tblPr>
              <a:tblGrid>
                <a:gridCol w="1107440">
                  <a:extLst>
                    <a:ext uri="{9D8B030D-6E8A-4147-A177-3AD203B41FA5}">
                      <a16:colId xmlns:a16="http://schemas.microsoft.com/office/drawing/2014/main" val="663391892"/>
                    </a:ext>
                  </a:extLst>
                </a:gridCol>
                <a:gridCol w="1107440">
                  <a:extLst>
                    <a:ext uri="{9D8B030D-6E8A-4147-A177-3AD203B41FA5}">
                      <a16:colId xmlns:a16="http://schemas.microsoft.com/office/drawing/2014/main" val="1021316762"/>
                    </a:ext>
                  </a:extLst>
                </a:gridCol>
                <a:gridCol w="1107440">
                  <a:extLst>
                    <a:ext uri="{9D8B030D-6E8A-4147-A177-3AD203B41FA5}">
                      <a16:colId xmlns:a16="http://schemas.microsoft.com/office/drawing/2014/main" val="2344738191"/>
                    </a:ext>
                  </a:extLst>
                </a:gridCol>
                <a:gridCol w="1107440">
                  <a:extLst>
                    <a:ext uri="{9D8B030D-6E8A-4147-A177-3AD203B41FA5}">
                      <a16:colId xmlns:a16="http://schemas.microsoft.com/office/drawing/2014/main" val="3007538650"/>
                    </a:ext>
                  </a:extLst>
                </a:gridCol>
                <a:gridCol w="1107440">
                  <a:extLst>
                    <a:ext uri="{9D8B030D-6E8A-4147-A177-3AD203B41FA5}">
                      <a16:colId xmlns:a16="http://schemas.microsoft.com/office/drawing/2014/main" val="1770791130"/>
                    </a:ext>
                  </a:extLst>
                </a:gridCol>
              </a:tblGrid>
              <a:tr h="252095">
                <a:tc>
                  <a:txBody>
                    <a:bodyPr/>
                    <a:lstStyle/>
                    <a:p>
                      <a:pPr algn="ctr">
                        <a:spcAft>
                          <a:spcPts val="0"/>
                        </a:spcAft>
                      </a:pPr>
                      <a:r>
                        <a:rPr lang="zh-CN" sz="1100" kern="0">
                          <a:effectLst/>
                        </a:rPr>
                        <a:t>课程编号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课程名称</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学时</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学分</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开设学期</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19202466"/>
                  </a:ext>
                </a:extLst>
              </a:tr>
              <a:tr h="252095">
                <a:tc>
                  <a:txBody>
                    <a:bodyPr/>
                    <a:lstStyle/>
                    <a:p>
                      <a:pPr algn="ctr">
                        <a:spcAft>
                          <a:spcPts val="0"/>
                        </a:spcAft>
                      </a:pPr>
                      <a:r>
                        <a:rPr lang="en-US" sz="1100" kern="0">
                          <a:effectLst/>
                        </a:rPr>
                        <a:t>J0001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程序设计</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64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90554295"/>
                  </a:ext>
                </a:extLst>
              </a:tr>
              <a:tr h="252095">
                <a:tc>
                  <a:txBody>
                    <a:bodyPr/>
                    <a:lstStyle/>
                    <a:p>
                      <a:pPr algn="ctr">
                        <a:spcAft>
                          <a:spcPts val="0"/>
                        </a:spcAft>
                      </a:pPr>
                      <a:r>
                        <a:rPr lang="en-US" sz="1100" kern="0">
                          <a:effectLst/>
                        </a:rPr>
                        <a:t>J0002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数据库技术</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64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38003266"/>
                  </a:ext>
                </a:extLst>
              </a:tr>
              <a:tr h="252095">
                <a:tc>
                  <a:txBody>
                    <a:bodyPr/>
                    <a:lstStyle/>
                    <a:p>
                      <a:pPr algn="ctr">
                        <a:spcAft>
                          <a:spcPts val="0"/>
                        </a:spcAft>
                      </a:pPr>
                      <a:r>
                        <a:rPr lang="en-US" sz="1100" kern="0">
                          <a:effectLst/>
                        </a:rPr>
                        <a:t>J0003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软件工程</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48</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3</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14990220"/>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4084247968"/>
              </p:ext>
            </p:extLst>
          </p:nvPr>
        </p:nvGraphicFramePr>
        <p:xfrm>
          <a:off x="6194916" y="3464322"/>
          <a:ext cx="5537200" cy="2268855"/>
        </p:xfrm>
        <a:graphic>
          <a:graphicData uri="http://schemas.openxmlformats.org/drawingml/2006/table">
            <a:tbl>
              <a:tblPr firstRow="1" firstCol="1" bandRow="1">
                <a:tableStyleId>{5C22544A-7EE6-4342-B048-85BDC9FD1C3A}</a:tableStyleId>
              </a:tblPr>
              <a:tblGrid>
                <a:gridCol w="1845310">
                  <a:extLst>
                    <a:ext uri="{9D8B030D-6E8A-4147-A177-3AD203B41FA5}">
                      <a16:colId xmlns:a16="http://schemas.microsoft.com/office/drawing/2014/main" val="3288154183"/>
                    </a:ext>
                  </a:extLst>
                </a:gridCol>
                <a:gridCol w="1845945">
                  <a:extLst>
                    <a:ext uri="{9D8B030D-6E8A-4147-A177-3AD203B41FA5}">
                      <a16:colId xmlns:a16="http://schemas.microsoft.com/office/drawing/2014/main" val="1445987837"/>
                    </a:ext>
                  </a:extLst>
                </a:gridCol>
                <a:gridCol w="1845945">
                  <a:extLst>
                    <a:ext uri="{9D8B030D-6E8A-4147-A177-3AD203B41FA5}">
                      <a16:colId xmlns:a16="http://schemas.microsoft.com/office/drawing/2014/main" val="1948136615"/>
                    </a:ext>
                  </a:extLst>
                </a:gridCol>
              </a:tblGrid>
              <a:tr h="252095">
                <a:tc>
                  <a:txBody>
                    <a:bodyPr/>
                    <a:lstStyle/>
                    <a:p>
                      <a:pPr algn="ctr">
                        <a:spcAft>
                          <a:spcPts val="0"/>
                        </a:spcAft>
                      </a:pPr>
                      <a:r>
                        <a:rPr lang="zh-CN" sz="1100" kern="0">
                          <a:effectLst/>
                        </a:rPr>
                        <a:t>学号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课程编号</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成绩</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28243762"/>
                  </a:ext>
                </a:extLst>
              </a:tr>
              <a:tr h="252095">
                <a:tc>
                  <a:txBody>
                    <a:bodyPr/>
                    <a:lstStyle/>
                    <a:p>
                      <a:pPr algn="ctr">
                        <a:spcAft>
                          <a:spcPts val="0"/>
                        </a:spcAft>
                      </a:pPr>
                      <a:r>
                        <a:rPr lang="en-US" sz="1100" kern="0">
                          <a:effectLst/>
                        </a:rPr>
                        <a:t>20191001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83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04267871"/>
                  </a:ext>
                </a:extLst>
              </a:tr>
              <a:tr h="252095">
                <a:tc>
                  <a:txBody>
                    <a:bodyPr/>
                    <a:lstStyle/>
                    <a:p>
                      <a:pPr algn="ctr">
                        <a:spcAft>
                          <a:spcPts val="0"/>
                        </a:spcAft>
                      </a:pPr>
                      <a:r>
                        <a:rPr lang="en-US" sz="1100" kern="0">
                          <a:effectLst/>
                        </a:rPr>
                        <a:t>20191002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78</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4661821"/>
                  </a:ext>
                </a:extLst>
              </a:tr>
              <a:tr h="252095">
                <a:tc>
                  <a:txBody>
                    <a:bodyPr/>
                    <a:lstStyle/>
                    <a:p>
                      <a:pPr algn="ctr">
                        <a:spcAft>
                          <a:spcPts val="0"/>
                        </a:spcAft>
                      </a:pPr>
                      <a:r>
                        <a:rPr lang="en-US" sz="1100" kern="0">
                          <a:effectLst/>
                        </a:rPr>
                        <a:t>20191003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90</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02251389"/>
                  </a:ext>
                </a:extLst>
              </a:tr>
              <a:tr h="252095">
                <a:tc>
                  <a:txBody>
                    <a:bodyPr/>
                    <a:lstStyle/>
                    <a:p>
                      <a:pPr algn="ctr">
                        <a:spcAft>
                          <a:spcPts val="0"/>
                        </a:spcAft>
                      </a:pPr>
                      <a:r>
                        <a:rPr lang="en-US" sz="1100" kern="0">
                          <a:effectLst/>
                        </a:rPr>
                        <a:t>20191003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79</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80765824"/>
                  </a:ext>
                </a:extLst>
              </a:tr>
              <a:tr h="252095">
                <a:tc>
                  <a:txBody>
                    <a:bodyPr/>
                    <a:lstStyle/>
                    <a:p>
                      <a:pPr algn="ctr">
                        <a:spcAft>
                          <a:spcPts val="0"/>
                        </a:spcAft>
                      </a:pPr>
                      <a:r>
                        <a:rPr lang="en-US" sz="1100" kern="0">
                          <a:effectLst/>
                        </a:rPr>
                        <a:t>20191003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86</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3383767"/>
                  </a:ext>
                </a:extLst>
              </a:tr>
              <a:tr h="252095">
                <a:tc>
                  <a:txBody>
                    <a:bodyPr/>
                    <a:lstStyle/>
                    <a:p>
                      <a:pPr algn="ctr">
                        <a:spcAft>
                          <a:spcPts val="0"/>
                        </a:spcAft>
                      </a:pPr>
                      <a:r>
                        <a:rPr lang="en-US" sz="1100" kern="0">
                          <a:effectLst/>
                        </a:rPr>
                        <a:t>20191004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80</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40091417"/>
                  </a:ext>
                </a:extLst>
              </a:tr>
              <a:tr h="252095">
                <a:tc>
                  <a:txBody>
                    <a:bodyPr/>
                    <a:lstStyle/>
                    <a:p>
                      <a:pPr algn="ctr">
                        <a:spcAft>
                          <a:spcPts val="0"/>
                        </a:spcAft>
                      </a:pPr>
                      <a:r>
                        <a:rPr lang="en-US" sz="1100" kern="0">
                          <a:effectLst/>
                        </a:rPr>
                        <a:t>20191005</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74</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274110"/>
                  </a:ext>
                </a:extLst>
              </a:tr>
              <a:tr h="252095">
                <a:tc>
                  <a:txBody>
                    <a:bodyPr/>
                    <a:lstStyle/>
                    <a:p>
                      <a:pPr algn="ctr">
                        <a:spcAft>
                          <a:spcPts val="0"/>
                        </a:spcAft>
                      </a:pPr>
                      <a:r>
                        <a:rPr lang="en-US" sz="1100" kern="0" dirty="0">
                          <a:effectLst/>
                        </a:rPr>
                        <a:t>20191005</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J0003</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58</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33723537"/>
                  </a:ext>
                </a:extLst>
              </a:tr>
            </a:tbl>
          </a:graphicData>
        </a:graphic>
      </p:graphicFrame>
      <p:sp>
        <p:nvSpPr>
          <p:cNvPr id="5" name="矩形 4"/>
          <p:cNvSpPr/>
          <p:nvPr/>
        </p:nvSpPr>
        <p:spPr>
          <a:xfrm>
            <a:off x="2828529" y="2628081"/>
            <a:ext cx="772969" cy="379015"/>
          </a:xfrm>
          <a:prstGeom prst="rect">
            <a:avLst/>
          </a:prstGeom>
        </p:spPr>
        <p:txBody>
          <a:bodyPr wrap="none">
            <a:spAutoFit/>
          </a:bodyPr>
          <a:lstStyle/>
          <a:p>
            <a:pPr algn="ctr">
              <a:lnSpc>
                <a:spcPct val="150000"/>
              </a:lnSpc>
              <a:spcAft>
                <a:spcPts val="0"/>
              </a:spcAft>
            </a:pPr>
            <a:r>
              <a:rPr lang="zh-CN" altLang="zh-CN" sz="1400" kern="0" dirty="0">
                <a:latin typeface="等线" panose="02010600030101010101" pitchFamily="2" charset="-122"/>
                <a:ea typeface="Times New Roman" panose="02020603050405020304" pitchFamily="18" charset="0"/>
                <a:cs typeface="Times New Roman" panose="02020603050405020304" pitchFamily="18" charset="0"/>
              </a:rPr>
              <a:t> </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学生表</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2853375" y="4828726"/>
            <a:ext cx="723275" cy="307777"/>
          </a:xfrm>
          <a:prstGeom prst="rect">
            <a:avLst/>
          </a:prstGeom>
        </p:spPr>
        <p:txBody>
          <a:bodyPr wrap="none">
            <a:spAutoFit/>
          </a:bodyPr>
          <a:lstStyle/>
          <a:p>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课程表</a:t>
            </a:r>
            <a:endParaRPr lang="zh-CN" altLang="en-US" sz="1400" dirty="0"/>
          </a:p>
        </p:txBody>
      </p:sp>
      <p:sp>
        <p:nvSpPr>
          <p:cNvPr id="7" name="矩形 6"/>
          <p:cNvSpPr/>
          <p:nvPr/>
        </p:nvSpPr>
        <p:spPr>
          <a:xfrm>
            <a:off x="8524934" y="3094990"/>
            <a:ext cx="723275" cy="307777"/>
          </a:xfrm>
          <a:prstGeom prst="rect">
            <a:avLst/>
          </a:prstGeom>
        </p:spPr>
        <p:txBody>
          <a:bodyPr wrap="none">
            <a:spAutoFit/>
          </a:bodyPr>
          <a:lstStyle/>
          <a:p>
            <a:r>
              <a:rPr lang="zh-CN" altLang="zh-CN" sz="1400" dirty="0"/>
              <a:t>成绩表</a:t>
            </a:r>
            <a:endParaRPr lang="zh-CN" altLang="en-US" sz="1400" dirty="0"/>
          </a:p>
        </p:txBody>
      </p:sp>
    </p:spTree>
    <p:extLst>
      <p:ext uri="{BB962C8B-B14F-4D97-AF65-F5344CB8AC3E}">
        <p14:creationId xmlns:p14="http://schemas.microsoft.com/office/powerpoint/2010/main" val="3941709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a:solidFill>
                  <a:srgbClr val="228EB0"/>
                </a:solidFill>
                <a:latin typeface="+mn-ea"/>
              </a:rPr>
              <a:t>关系</a:t>
            </a:r>
            <a:r>
              <a:rPr lang="zh-CN" altLang="en-US" sz="2800" b="1" dirty="0" smtClean="0">
                <a:solidFill>
                  <a:srgbClr val="228EB0"/>
                </a:solidFill>
                <a:latin typeface="+mn-ea"/>
              </a:rPr>
              <a:t>模型</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80533"/>
            <a:ext cx="10257225"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优点</a:t>
            </a:r>
            <a:r>
              <a:rPr lang="zh-CN" altLang="en-US" dirty="0" smtClean="0"/>
              <a:t>：</a:t>
            </a:r>
            <a:r>
              <a:rPr lang="zh-CN" altLang="zh-CN" dirty="0" smtClean="0"/>
              <a:t>结构</a:t>
            </a:r>
            <a:r>
              <a:rPr lang="zh-CN" altLang="zh-CN" dirty="0"/>
              <a:t>灵活，概念单一，可以满足所有</a:t>
            </a:r>
            <a:r>
              <a:rPr lang="en-US" altLang="zh-CN" dirty="0"/>
              <a:t>布尔逻辑</a:t>
            </a:r>
            <a:r>
              <a:rPr lang="zh-CN" altLang="zh-CN" dirty="0"/>
              <a:t>运算和数学运算规则形成的查询要求，能搜索、组合和比较不同类型的数据，增加和删除数据非常方便，具有更高的</a:t>
            </a:r>
            <a:r>
              <a:rPr lang="en-US" altLang="zh-CN" dirty="0"/>
              <a:t>数据独立性</a:t>
            </a:r>
            <a:r>
              <a:rPr lang="zh-CN" altLang="zh-CN" dirty="0"/>
              <a:t>、更好的安全保密性</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缺点</a:t>
            </a:r>
            <a:r>
              <a:rPr lang="zh-CN" altLang="en-US" dirty="0" smtClean="0"/>
              <a:t>：</a:t>
            </a:r>
            <a:r>
              <a:rPr lang="zh-CN" altLang="zh-CN" dirty="0" smtClean="0"/>
              <a:t>数据库</a:t>
            </a:r>
            <a:r>
              <a:rPr lang="zh-CN" altLang="zh-CN" dirty="0"/>
              <a:t>大时，查找满足特定关系的数据费时，对空间关系无法满足</a:t>
            </a:r>
            <a:r>
              <a:rPr lang="zh-CN" altLang="zh-CN" dirty="0" smtClean="0"/>
              <a:t>。</a:t>
            </a:r>
            <a:endParaRPr lang="zh-CN" altLang="zh-CN" dirty="0"/>
          </a:p>
        </p:txBody>
      </p:sp>
    </p:spTree>
    <p:extLst>
      <p:ext uri="{BB962C8B-B14F-4D97-AF65-F5344CB8AC3E}">
        <p14:creationId xmlns:p14="http://schemas.microsoft.com/office/powerpoint/2010/main" val="2735989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04</a:t>
              </a:r>
              <a:endParaRPr lang="zh-CN" altLang="en-US" sz="3200" b="1" dirty="0">
                <a:solidFill>
                  <a:schemeClr val="bg1"/>
                </a:solidFill>
              </a:endParaRPr>
            </a:p>
          </p:txBody>
        </p:sp>
      </p:grpSp>
      <p:grpSp>
        <p:nvGrpSpPr>
          <p:cNvPr id="21" name="组合 20"/>
          <p:cNvGrpSpPr/>
          <p:nvPr/>
        </p:nvGrpSpPr>
        <p:grpSpPr>
          <a:xfrm>
            <a:off x="2506682" y="3499432"/>
            <a:ext cx="3416320" cy="644330"/>
            <a:chOff x="8051175" y="3244893"/>
            <a:chExt cx="3416320" cy="1079650"/>
          </a:xfrm>
        </p:grpSpPr>
        <p:sp>
          <p:nvSpPr>
            <p:cNvPr id="14" name="文本框 13"/>
            <p:cNvSpPr txBox="1"/>
            <p:nvPr/>
          </p:nvSpPr>
          <p:spPr>
            <a:xfrm>
              <a:off x="8051175" y="3244893"/>
              <a:ext cx="3416320" cy="876716"/>
            </a:xfrm>
            <a:prstGeom prst="rect">
              <a:avLst/>
            </a:prstGeom>
            <a:noFill/>
          </p:spPr>
          <p:txBody>
            <a:bodyPr wrap="none" rtlCol="0">
              <a:spAutoFit/>
              <a:scene3d>
                <a:camera prst="orthographicFront"/>
                <a:lightRig rig="threePt" dir="t"/>
              </a:scene3d>
              <a:sp3d contourW="12700"/>
            </a:bodyPr>
            <a:lstStyle/>
            <a:p>
              <a:pPr algn="r"/>
              <a:r>
                <a:rPr lang="zh-CN" altLang="zh-CN" sz="2800" dirty="0" smtClean="0"/>
                <a:t>三</a:t>
              </a:r>
              <a:r>
                <a:rPr lang="zh-CN" altLang="zh-CN" sz="2800" dirty="0"/>
                <a:t>级模式和二级映像</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52641" y="2665425"/>
            <a:ext cx="0" cy="129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93826" y="2531201"/>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三级模式</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96441" y="261277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96441" y="387693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93826" y="3755353"/>
            <a:ext cx="1107996"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二级映像</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7642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4163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三级模式和二级映像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336095" y="2257397"/>
            <a:ext cx="5588717" cy="300082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数据库模式（</a:t>
            </a:r>
            <a:r>
              <a:rPr lang="en-US" altLang="zh-CN" dirty="0"/>
              <a:t>Schema</a:t>
            </a:r>
            <a:r>
              <a:rPr lang="zh-CN" altLang="zh-CN" dirty="0"/>
              <a:t>）是对现实世界的抽象，是对数据库中全部数据的逻辑结构和特征的描述，是所有用户的公共数据视图</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模式</a:t>
            </a:r>
            <a:r>
              <a:rPr lang="zh-CN" altLang="zh-CN" dirty="0"/>
              <a:t>反映的是数据的结果及其联系，数据库系统在其内部具有三级模式和二级映像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三</a:t>
            </a:r>
            <a:r>
              <a:rPr lang="zh-CN" altLang="zh-CN" dirty="0"/>
              <a:t>级模式分别是外模式、模式和</a:t>
            </a:r>
            <a:r>
              <a:rPr lang="zh-CN" altLang="zh-CN" dirty="0" smtClean="0"/>
              <a:t>内模式</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二</a:t>
            </a:r>
            <a:r>
              <a:rPr lang="zh-CN" altLang="zh-CN" dirty="0"/>
              <a:t>级映像则是外模式</a:t>
            </a:r>
            <a:r>
              <a:rPr lang="en-US" altLang="zh-CN" dirty="0"/>
              <a:t>/</a:t>
            </a:r>
            <a:r>
              <a:rPr lang="zh-CN" altLang="zh-CN" dirty="0"/>
              <a:t>模式映像、模式</a:t>
            </a:r>
            <a:r>
              <a:rPr lang="en-US" altLang="zh-CN" dirty="0"/>
              <a:t>/</a:t>
            </a:r>
            <a:r>
              <a:rPr lang="zh-CN" altLang="zh-CN" dirty="0"/>
              <a:t>内模式</a:t>
            </a:r>
            <a:r>
              <a:rPr lang="zh-CN" altLang="zh-CN" dirty="0" smtClean="0"/>
              <a:t>映像</a:t>
            </a:r>
            <a:r>
              <a:rPr lang="zh-CN" altLang="en-US" dirty="0" smtClean="0"/>
              <a:t>。</a:t>
            </a:r>
            <a:endParaRPr lang="zh-CN" altLang="zh-CN" dirty="0"/>
          </a:p>
        </p:txBody>
      </p:sp>
      <p:graphicFrame>
        <p:nvGraphicFramePr>
          <p:cNvPr id="3" name="对象 2"/>
          <p:cNvGraphicFramePr>
            <a:graphicFrameLocks noChangeAspect="1"/>
          </p:cNvGraphicFramePr>
          <p:nvPr>
            <p:extLst>
              <p:ext uri="{D42A27DB-BD31-4B8C-83A1-F6EECF244321}">
                <p14:modId xmlns:p14="http://schemas.microsoft.com/office/powerpoint/2010/main" val="789432690"/>
              </p:ext>
            </p:extLst>
          </p:nvPr>
        </p:nvGraphicFramePr>
        <p:xfrm>
          <a:off x="5924812" y="1583014"/>
          <a:ext cx="5924998" cy="3873596"/>
        </p:xfrm>
        <a:graphic>
          <a:graphicData uri="http://schemas.openxmlformats.org/presentationml/2006/ole">
            <mc:AlternateContent xmlns:mc="http://schemas.openxmlformats.org/markup-compatibility/2006">
              <mc:Choice xmlns:v="urn:schemas-microsoft-com:vml" Requires="v">
                <p:oleObj spid="_x0000_s7201" name="Visio" r:id="rId4" imgW="7448646" imgH="4895910" progId="Visio.Drawing.15">
                  <p:embed/>
                </p:oleObj>
              </mc:Choice>
              <mc:Fallback>
                <p:oleObj name="Visio" r:id="rId4" imgW="7448646" imgH="489591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4812" y="1583014"/>
                        <a:ext cx="5924998" cy="3873596"/>
                      </a:xfrm>
                      <a:prstGeom prst="rect">
                        <a:avLst/>
                      </a:prstGeom>
                      <a:noFill/>
                    </p:spPr>
                  </p:pic>
                </p:oleObj>
              </mc:Fallback>
            </mc:AlternateContent>
          </a:graphicData>
        </a:graphic>
      </p:graphicFrame>
      <p:sp>
        <p:nvSpPr>
          <p:cNvPr id="4" name="矩形 3"/>
          <p:cNvSpPr/>
          <p:nvPr/>
        </p:nvSpPr>
        <p:spPr>
          <a:xfrm>
            <a:off x="7627992" y="5456610"/>
            <a:ext cx="2832827" cy="307777"/>
          </a:xfrm>
          <a:prstGeom prst="rect">
            <a:avLst/>
          </a:prstGeom>
        </p:spPr>
        <p:txBody>
          <a:bodyPr wrap="none">
            <a:spAutoFit/>
          </a:bodyPr>
          <a:lstStyle/>
          <a:p>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5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数据库</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的三级模式和二级映像</a:t>
            </a:r>
            <a:endParaRPr lang="zh-CN" altLang="en-US" sz="1400" dirty="0"/>
          </a:p>
        </p:txBody>
      </p:sp>
    </p:spTree>
    <p:extLst>
      <p:ext uri="{BB962C8B-B14F-4D97-AF65-F5344CB8AC3E}">
        <p14:creationId xmlns:p14="http://schemas.microsoft.com/office/powerpoint/2010/main" val="1242558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三级模式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80533"/>
            <a:ext cx="10257225"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美国国家标准学会</a:t>
            </a:r>
            <a:r>
              <a:rPr lang="zh-CN" altLang="zh-CN" dirty="0"/>
              <a:t>（</a:t>
            </a:r>
            <a:r>
              <a:rPr lang="en-US" altLang="zh-CN" dirty="0"/>
              <a:t>ANSI</a:t>
            </a:r>
            <a:r>
              <a:rPr lang="zh-CN" altLang="zh-CN" dirty="0"/>
              <a:t>）的数据库管理学系统研究小组于</a:t>
            </a:r>
            <a:r>
              <a:rPr lang="en-US" altLang="zh-CN" dirty="0"/>
              <a:t>1978</a:t>
            </a:r>
            <a:r>
              <a:rPr lang="zh-CN" altLang="zh-CN" dirty="0"/>
              <a:t>年提出了标准化的建议，将数据库结果分为三级：面向用户或程序员的用户级、面向建立和维护数据库人员的概念级和面向系统程序员的物理级</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用户</a:t>
            </a:r>
            <a:r>
              <a:rPr lang="zh-CN" altLang="zh-CN" dirty="0"/>
              <a:t>级对应外模式，概念级对应模式，物理级对应内模式</a:t>
            </a:r>
            <a:r>
              <a:rPr lang="zh-CN" altLang="zh-CN" dirty="0" smtClean="0"/>
              <a:t>。</a:t>
            </a:r>
            <a:endParaRPr lang="zh-CN" altLang="zh-CN" dirty="0"/>
          </a:p>
        </p:txBody>
      </p:sp>
    </p:spTree>
    <p:extLst>
      <p:ext uri="{BB962C8B-B14F-4D97-AF65-F5344CB8AC3E}">
        <p14:creationId xmlns:p14="http://schemas.microsoft.com/office/powerpoint/2010/main" val="4001027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三级模式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67591"/>
            <a:ext cx="10257225"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a:t>
            </a:r>
            <a:r>
              <a:rPr lang="en-US" altLang="zh-CN" dirty="0"/>
              <a:t>1</a:t>
            </a:r>
            <a:r>
              <a:rPr lang="zh-CN" altLang="zh-CN" dirty="0"/>
              <a:t>）模式（</a:t>
            </a:r>
            <a:r>
              <a:rPr lang="en-US" altLang="zh-CN" dirty="0"/>
              <a:t>Schema</a:t>
            </a:r>
            <a:r>
              <a:rPr lang="zh-CN" altLang="zh-CN" dirty="0"/>
              <a:t>）</a:t>
            </a:r>
          </a:p>
          <a:p>
            <a:pPr marL="285750" indent="-285750" algn="just">
              <a:lnSpc>
                <a:spcPct val="150000"/>
              </a:lnSpc>
              <a:buFont typeface="Arial" panose="020B0604020202020204" pitchFamily="34" charset="0"/>
              <a:buChar char="•"/>
            </a:pPr>
            <a:r>
              <a:rPr lang="zh-CN" altLang="zh-CN" dirty="0" smtClean="0"/>
              <a:t>模式</a:t>
            </a:r>
            <a:r>
              <a:rPr lang="zh-CN" altLang="zh-CN" dirty="0"/>
              <a:t>对应着概念级，也称为逻辑模式，它是由数据库设计者综合所有用户的数据，按照统一的观点构造的全局逻辑结构，是对数据库中全部数据的逻辑结构和特征的总体描述，是所有用户的公共数据视图</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一</a:t>
            </a:r>
            <a:r>
              <a:rPr lang="zh-CN" altLang="zh-CN" dirty="0"/>
              <a:t>个数据库只有一个模式，由数据库管理系统提供的数据定义语言（</a:t>
            </a:r>
            <a:r>
              <a:rPr lang="en-US" altLang="zh-CN" dirty="0"/>
              <a:t>DDL</a:t>
            </a:r>
            <a:r>
              <a:rPr lang="zh-CN" altLang="zh-CN" dirty="0"/>
              <a:t>）来描述定义，不仅要定义数据的逻辑结构（如数据记录由哪些数据项构成，数据项的名字、类型、取值范围等），而且要定义与数据有关的安全性、完整性要求，定义这些数据之间的联系，体现并反映了数据库系统的整体观</a:t>
            </a:r>
            <a:r>
              <a:rPr lang="zh-CN" altLang="zh-CN" dirty="0" smtClean="0"/>
              <a:t>。</a:t>
            </a:r>
            <a:endParaRPr lang="zh-CN" altLang="zh-CN" dirty="0"/>
          </a:p>
        </p:txBody>
      </p:sp>
    </p:spTree>
    <p:extLst>
      <p:ext uri="{BB962C8B-B14F-4D97-AF65-F5344CB8AC3E}">
        <p14:creationId xmlns:p14="http://schemas.microsoft.com/office/powerpoint/2010/main" val="2200342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三级模式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980324"/>
            <a:ext cx="10257225" cy="300082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a:t>
            </a:r>
            <a:r>
              <a:rPr lang="en-US" altLang="zh-CN" dirty="0"/>
              <a:t>2</a:t>
            </a:r>
            <a:r>
              <a:rPr lang="zh-CN" altLang="zh-CN" dirty="0"/>
              <a:t>）外模式（</a:t>
            </a:r>
            <a:r>
              <a:rPr lang="en-US" altLang="zh-CN" dirty="0"/>
              <a:t>External Schema</a:t>
            </a:r>
            <a:r>
              <a:rPr lang="zh-CN" altLang="zh-CN" dirty="0"/>
              <a:t>）</a:t>
            </a:r>
          </a:p>
          <a:p>
            <a:pPr marL="285750" indent="-285750" algn="just">
              <a:lnSpc>
                <a:spcPct val="150000"/>
              </a:lnSpc>
              <a:buFont typeface="Arial" panose="020B0604020202020204" pitchFamily="34" charset="0"/>
              <a:buChar char="•"/>
            </a:pPr>
            <a:r>
              <a:rPr lang="zh-CN" altLang="zh-CN" dirty="0"/>
              <a:t>外模式对应于用户级，也称用户模式，它是某个或某几个用户看见和使用的局部数据的逻辑结构和特征的描述，是数据库用户的数据视图，是与某个应用或用户具体的需求相关的数据逻辑表示</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外模式</a:t>
            </a:r>
            <a:r>
              <a:rPr lang="zh-CN" altLang="zh-CN" dirty="0"/>
              <a:t>是从模式导出的一个子集，包含模式中允许特定用户使用的那部分数据，一个数据库可以有多个外模式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用户</a:t>
            </a:r>
            <a:r>
              <a:rPr lang="zh-CN" altLang="zh-CN" dirty="0"/>
              <a:t>可以通过外模式描述语言来描述、定义对应于用户的数据记录（外模式），也可以利用数据操纵语言（</a:t>
            </a:r>
            <a:r>
              <a:rPr lang="en-US" altLang="zh-CN" dirty="0"/>
              <a:t>DML</a:t>
            </a:r>
            <a:r>
              <a:rPr lang="zh-CN" altLang="zh-CN" dirty="0"/>
              <a:t>）对这些数据记录进行操作</a:t>
            </a:r>
            <a:r>
              <a:rPr lang="zh-CN" altLang="zh-CN" dirty="0" smtClean="0"/>
              <a:t>。</a:t>
            </a:r>
            <a:endParaRPr lang="zh-CN" altLang="zh-CN" dirty="0"/>
          </a:p>
        </p:txBody>
      </p:sp>
    </p:spTree>
    <p:extLst>
      <p:ext uri="{BB962C8B-B14F-4D97-AF65-F5344CB8AC3E}">
        <p14:creationId xmlns:p14="http://schemas.microsoft.com/office/powerpoint/2010/main" val="3632172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三级模式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80533"/>
            <a:ext cx="10257225"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a:t>
            </a:r>
            <a:r>
              <a:rPr lang="en-US" altLang="zh-CN" dirty="0"/>
              <a:t>3</a:t>
            </a:r>
            <a:r>
              <a:rPr lang="zh-CN" altLang="zh-CN" dirty="0"/>
              <a:t>）内模式（</a:t>
            </a:r>
            <a:r>
              <a:rPr lang="en-US" altLang="zh-CN" dirty="0"/>
              <a:t>Internal Schema</a:t>
            </a:r>
            <a:r>
              <a:rPr lang="zh-CN" altLang="zh-CN" dirty="0"/>
              <a:t>）</a:t>
            </a:r>
          </a:p>
          <a:p>
            <a:pPr marL="285750" indent="-285750" algn="just">
              <a:lnSpc>
                <a:spcPct val="150000"/>
              </a:lnSpc>
              <a:buFont typeface="Arial" panose="020B0604020202020204" pitchFamily="34" charset="0"/>
              <a:buChar char="•"/>
            </a:pPr>
            <a:r>
              <a:rPr lang="zh-CN" altLang="zh-CN" dirty="0"/>
              <a:t>内模式对应于物理级，也称存储模式，它是数据库中全部数据的内部表示或底层描述，是数据库最低一级的逻辑</a:t>
            </a:r>
            <a:r>
              <a:rPr lang="zh-CN" altLang="zh-CN" dirty="0" smtClean="0"/>
              <a:t>描述</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en-US" dirty="0" smtClean="0"/>
              <a:t>内模式</a:t>
            </a:r>
            <a:r>
              <a:rPr lang="zh-CN" altLang="zh-CN" dirty="0" smtClean="0"/>
              <a:t>描述</a:t>
            </a:r>
            <a:r>
              <a:rPr lang="zh-CN" altLang="zh-CN" dirty="0"/>
              <a:t>了数据在存储介质上存储方式的物理结构，对应着实际存储在外存储介质上的数据库。例如，记录的存储方式是顺序存储、</a:t>
            </a:r>
            <a:r>
              <a:rPr lang="en-US" altLang="zh-CN" dirty="0"/>
              <a:t>B</a:t>
            </a:r>
            <a:r>
              <a:rPr lang="zh-CN" altLang="zh-CN" dirty="0"/>
              <a:t>树结构存储还是</a:t>
            </a:r>
            <a:r>
              <a:rPr lang="en-US" altLang="zh-CN" dirty="0"/>
              <a:t>Hash</a:t>
            </a:r>
            <a:r>
              <a:rPr lang="zh-CN" altLang="zh-CN" dirty="0"/>
              <a:t>方法存储，索引按照什么方式组织，数据是否压缩、是否加密，数据的存储记录结构有何规定等。一个数据库只有一个内模式。</a:t>
            </a:r>
          </a:p>
        </p:txBody>
      </p:sp>
    </p:spTree>
    <p:extLst>
      <p:ext uri="{BB962C8B-B14F-4D97-AF65-F5344CB8AC3E}">
        <p14:creationId xmlns:p14="http://schemas.microsoft.com/office/powerpoint/2010/main" val="961605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二级映像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80533"/>
            <a:ext cx="10257225" cy="133882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为了能够在内部实现这</a:t>
            </a:r>
            <a:r>
              <a:rPr lang="en-US" altLang="zh-CN" dirty="0"/>
              <a:t>3</a:t>
            </a:r>
            <a:r>
              <a:rPr lang="zh-CN" altLang="zh-CN" dirty="0"/>
              <a:t>个抽象层次的联系和转换，</a:t>
            </a:r>
            <a:r>
              <a:rPr lang="en-US" altLang="zh-CN" dirty="0"/>
              <a:t>DBMS</a:t>
            </a:r>
            <a:r>
              <a:rPr lang="zh-CN" altLang="zh-CN" dirty="0"/>
              <a:t>在这</a:t>
            </a:r>
            <a:r>
              <a:rPr lang="en-US" altLang="zh-CN" dirty="0"/>
              <a:t>3</a:t>
            </a:r>
            <a:r>
              <a:rPr lang="zh-CN" altLang="zh-CN" dirty="0"/>
              <a:t>个级别之间提供了两层映像</a:t>
            </a:r>
            <a:r>
              <a:rPr lang="zh-CN" altLang="zh-CN" dirty="0" smtClean="0"/>
              <a:t>：</a:t>
            </a:r>
            <a:endParaRPr lang="en-US" altLang="zh-CN" dirty="0" smtClean="0"/>
          </a:p>
          <a:p>
            <a:pPr marL="285750" indent="-285750" algn="just">
              <a:lnSpc>
                <a:spcPct val="150000"/>
              </a:lnSpc>
              <a:buFont typeface="Arial" panose="020B0604020202020204" pitchFamily="34" charset="0"/>
              <a:buChar char="•"/>
              <a:tabLst>
                <a:tab pos="174625" algn="l"/>
              </a:tabLst>
            </a:pPr>
            <a:r>
              <a:rPr lang="zh-CN" altLang="zh-CN" dirty="0" smtClean="0"/>
              <a:t>外模式</a:t>
            </a:r>
            <a:r>
              <a:rPr lang="en-US" altLang="zh-CN" dirty="0"/>
              <a:t>/</a:t>
            </a:r>
            <a:r>
              <a:rPr lang="zh-CN" altLang="zh-CN" dirty="0"/>
              <a:t>模式</a:t>
            </a:r>
            <a:r>
              <a:rPr lang="zh-CN" altLang="zh-CN" dirty="0" smtClean="0"/>
              <a:t>映像</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模式</a:t>
            </a:r>
            <a:r>
              <a:rPr lang="en-US" altLang="zh-CN" dirty="0"/>
              <a:t>/</a:t>
            </a:r>
            <a:r>
              <a:rPr lang="zh-CN" altLang="zh-CN" dirty="0"/>
              <a:t>内模式</a:t>
            </a:r>
            <a:r>
              <a:rPr lang="zh-CN" altLang="zh-CN" dirty="0" smtClean="0"/>
              <a:t>映像</a:t>
            </a:r>
            <a:r>
              <a:rPr lang="zh-CN" altLang="en-US" dirty="0" smtClean="0"/>
              <a:t>。</a:t>
            </a:r>
            <a:endParaRPr lang="zh-CN" altLang="zh-CN" dirty="0"/>
          </a:p>
        </p:txBody>
      </p:sp>
    </p:spTree>
    <p:extLst>
      <p:ext uri="{BB962C8B-B14F-4D97-AF65-F5344CB8AC3E}">
        <p14:creationId xmlns:p14="http://schemas.microsoft.com/office/powerpoint/2010/main" val="2856249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01</a:t>
              </a:r>
              <a:endParaRPr lang="zh-CN" altLang="en-US" sz="3200" b="1" dirty="0">
                <a:solidFill>
                  <a:schemeClr val="bg1"/>
                </a:solidFill>
              </a:endParaRPr>
            </a:p>
          </p:txBody>
        </p:sp>
      </p:grpSp>
      <p:grpSp>
        <p:nvGrpSpPr>
          <p:cNvPr id="21" name="组合 20"/>
          <p:cNvGrpSpPr/>
          <p:nvPr/>
        </p:nvGrpSpPr>
        <p:grpSpPr>
          <a:xfrm>
            <a:off x="2686220" y="3406871"/>
            <a:ext cx="3057247" cy="736892"/>
            <a:chOff x="8230713" y="3089795"/>
            <a:chExt cx="3057247" cy="1234748"/>
          </a:xfrm>
        </p:grpSpPr>
        <p:sp>
          <p:nvSpPr>
            <p:cNvPr id="14" name="文本框 13"/>
            <p:cNvSpPr txBox="1"/>
            <p:nvPr/>
          </p:nvSpPr>
          <p:spPr>
            <a:xfrm>
              <a:off x="8230713" y="3089795"/>
              <a:ext cx="3057247" cy="876716"/>
            </a:xfrm>
            <a:prstGeom prst="rect">
              <a:avLst/>
            </a:prstGeom>
            <a:noFill/>
          </p:spPr>
          <p:txBody>
            <a:bodyPr wrap="none" rtlCol="0">
              <a:spAutoFit/>
              <a:scene3d>
                <a:camera prst="orthographicFront"/>
                <a:lightRig rig="threePt" dir="t"/>
              </a:scene3d>
              <a:sp3d contourW="12700"/>
            </a:bodyPr>
            <a:lstStyle/>
            <a:p>
              <a:pPr algn="r"/>
              <a:r>
                <a:rPr lang="zh-CN" altLang="zh-CN" sz="2800" dirty="0"/>
                <a:t>数据库的基本</a:t>
              </a:r>
              <a:r>
                <a:rPr lang="zh-CN" altLang="zh-CN" sz="2800" dirty="0" smtClean="0"/>
                <a:t>概念</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15063" y="1983594"/>
            <a:ext cx="0" cy="2598743"/>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1849370"/>
            <a:ext cx="1213941" cy="346239"/>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数据</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193094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277027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60959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58863" y="4448922"/>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648693"/>
            <a:ext cx="877163"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数据库</a:t>
            </a:r>
          </a:p>
        </p:txBody>
      </p:sp>
      <p:sp>
        <p:nvSpPr>
          <p:cNvPr id="44" name="淘宝网Chenying0907出品 2"/>
          <p:cNvSpPr/>
          <p:nvPr/>
        </p:nvSpPr>
        <p:spPr>
          <a:xfrm>
            <a:off x="7256248" y="3471109"/>
            <a:ext cx="1800493"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数据库管理系统</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56248" y="4293524"/>
            <a:ext cx="1338828"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数据库系统</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2" presetClass="entr" presetSubtype="8" fill="hold" grpId="0" nodeType="withEffect">
                                  <p:stCondLst>
                                    <p:cond delay="7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par>
                                <p:cTn id="41" presetID="22" presetClass="entr" presetSubtype="8" fill="hold" grpId="0" nodeType="withEffect">
                                  <p:stCondLst>
                                    <p:cond delay="90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二级映像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2080533"/>
            <a:ext cx="10257225" cy="175432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1</a:t>
            </a:r>
            <a:r>
              <a:rPr lang="zh-CN" altLang="zh-CN" dirty="0"/>
              <a:t>）外模式</a:t>
            </a:r>
            <a:r>
              <a:rPr lang="en-US" altLang="zh-CN" dirty="0"/>
              <a:t>/</a:t>
            </a:r>
            <a:r>
              <a:rPr lang="zh-CN" altLang="zh-CN" dirty="0"/>
              <a:t>模式映像</a:t>
            </a:r>
          </a:p>
          <a:p>
            <a:pPr marL="285750" indent="-285750" algn="just">
              <a:lnSpc>
                <a:spcPct val="150000"/>
              </a:lnSpc>
              <a:buFont typeface="Arial" panose="020B0604020202020204" pitchFamily="34" charset="0"/>
              <a:buChar char="•"/>
            </a:pPr>
            <a:r>
              <a:rPr lang="zh-CN" altLang="zh-CN" dirty="0" smtClean="0"/>
              <a:t>外模式</a:t>
            </a:r>
            <a:r>
              <a:rPr lang="en-US" altLang="zh-CN" dirty="0"/>
              <a:t>/</a:t>
            </a:r>
            <a:r>
              <a:rPr lang="zh-CN" altLang="zh-CN" dirty="0"/>
              <a:t>模式</a:t>
            </a:r>
            <a:r>
              <a:rPr lang="zh-CN" altLang="zh-CN" dirty="0" smtClean="0"/>
              <a:t>映像定义</a:t>
            </a:r>
            <a:r>
              <a:rPr lang="zh-CN" altLang="zh-CN" dirty="0"/>
              <a:t>了外模式和模式之间的对应关系，使数据具有较高的逻辑独立性</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一</a:t>
            </a:r>
            <a:r>
              <a:rPr lang="zh-CN" altLang="zh-CN" dirty="0"/>
              <a:t>个模式可以有多个外模式，每一个外模式都有一个外模式</a:t>
            </a:r>
            <a:r>
              <a:rPr lang="en-US" altLang="zh-CN" dirty="0"/>
              <a:t>/</a:t>
            </a:r>
            <a:r>
              <a:rPr lang="zh-CN" altLang="zh-CN" dirty="0"/>
              <a:t>模式映像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外模式</a:t>
            </a:r>
            <a:r>
              <a:rPr lang="en-US" altLang="zh-CN" dirty="0"/>
              <a:t>/</a:t>
            </a:r>
            <a:r>
              <a:rPr lang="zh-CN" altLang="zh-CN" dirty="0"/>
              <a:t>模式</a:t>
            </a:r>
            <a:r>
              <a:rPr lang="zh-CN" altLang="zh-CN" dirty="0" smtClean="0"/>
              <a:t>映像功能</a:t>
            </a:r>
            <a:r>
              <a:rPr lang="zh-CN" altLang="zh-CN" dirty="0"/>
              <a:t>保证了数据与程序的逻辑独立性，映像定义包含在外模式描述中。</a:t>
            </a:r>
          </a:p>
        </p:txBody>
      </p:sp>
    </p:spTree>
    <p:extLst>
      <p:ext uri="{BB962C8B-B14F-4D97-AF65-F5344CB8AC3E}">
        <p14:creationId xmlns:p14="http://schemas.microsoft.com/office/powerpoint/2010/main" val="2994353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二级映像</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30637" y="2080533"/>
            <a:ext cx="10155106"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2</a:t>
            </a:r>
            <a:r>
              <a:rPr lang="zh-CN" altLang="zh-CN" dirty="0"/>
              <a:t>）模式</a:t>
            </a:r>
            <a:r>
              <a:rPr lang="en-US" altLang="zh-CN" dirty="0"/>
              <a:t>/</a:t>
            </a:r>
            <a:r>
              <a:rPr lang="zh-CN" altLang="zh-CN" dirty="0"/>
              <a:t>内模式映像</a:t>
            </a:r>
          </a:p>
          <a:p>
            <a:pPr marL="285750" indent="-285750" algn="just">
              <a:lnSpc>
                <a:spcPct val="150000"/>
              </a:lnSpc>
              <a:buFont typeface="Arial" panose="020B0604020202020204" pitchFamily="34" charset="0"/>
              <a:buChar char="•"/>
            </a:pPr>
            <a:r>
              <a:rPr lang="zh-CN" altLang="zh-CN" dirty="0" smtClean="0"/>
              <a:t>模式</a:t>
            </a:r>
            <a:r>
              <a:rPr lang="en-US" altLang="zh-CN" dirty="0"/>
              <a:t>/</a:t>
            </a:r>
            <a:r>
              <a:rPr lang="zh-CN" altLang="zh-CN" dirty="0"/>
              <a:t>内模式</a:t>
            </a:r>
            <a:r>
              <a:rPr lang="zh-CN" altLang="zh-CN" dirty="0" smtClean="0"/>
              <a:t>映像定义</a:t>
            </a:r>
            <a:r>
              <a:rPr lang="zh-CN" altLang="zh-CN" dirty="0"/>
              <a:t>了数据的逻辑结构形式与物理存储结构之间的对应关系，使数据具有较高的物理独立性</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模式</a:t>
            </a:r>
            <a:r>
              <a:rPr lang="en-US" altLang="zh-CN" dirty="0"/>
              <a:t>/</a:t>
            </a:r>
            <a:r>
              <a:rPr lang="zh-CN" altLang="zh-CN" dirty="0"/>
              <a:t>内模式映像是唯一的，当存储结构发生改变时，</a:t>
            </a:r>
            <a:r>
              <a:rPr lang="en-US" altLang="zh-CN" dirty="0"/>
              <a:t>DBA</a:t>
            </a:r>
            <a:r>
              <a:rPr lang="zh-CN" altLang="zh-CN" dirty="0"/>
              <a:t>对模式</a:t>
            </a:r>
            <a:r>
              <a:rPr lang="en-US" altLang="zh-CN" dirty="0"/>
              <a:t>/</a:t>
            </a:r>
            <a:r>
              <a:rPr lang="zh-CN" altLang="zh-CN" dirty="0"/>
              <a:t>内模式映像做相应的改变，以保持模式不变，从而使外模式无需发生改变，应用程序也无需发生改变</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模式</a:t>
            </a:r>
            <a:r>
              <a:rPr lang="en-US" altLang="zh-CN" dirty="0"/>
              <a:t>/</a:t>
            </a:r>
            <a:r>
              <a:rPr lang="zh-CN" altLang="zh-CN" dirty="0"/>
              <a:t>内模式</a:t>
            </a:r>
            <a:r>
              <a:rPr lang="zh-CN" altLang="zh-CN" dirty="0" smtClean="0"/>
              <a:t>映像功能</a:t>
            </a:r>
            <a:r>
              <a:rPr lang="zh-CN" altLang="zh-CN" dirty="0"/>
              <a:t>保证了数据与程序的物理独立性，映像定义包含在模式描述里</a:t>
            </a:r>
            <a:r>
              <a:rPr lang="zh-CN" altLang="zh-CN" dirty="0" smtClean="0"/>
              <a:t>。</a:t>
            </a:r>
            <a:endParaRPr lang="zh-CN" altLang="zh-CN" dirty="0"/>
          </a:p>
        </p:txBody>
      </p:sp>
    </p:spTree>
    <p:extLst>
      <p:ext uri="{BB962C8B-B14F-4D97-AF65-F5344CB8AC3E}">
        <p14:creationId xmlns:p14="http://schemas.microsoft.com/office/powerpoint/2010/main" val="2904527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05</a:t>
              </a:r>
              <a:endParaRPr lang="zh-CN" altLang="en-US" sz="3200" b="1" dirty="0">
                <a:solidFill>
                  <a:schemeClr val="bg1"/>
                </a:solidFill>
              </a:endParaRPr>
            </a:p>
          </p:txBody>
        </p:sp>
      </p:grpSp>
      <p:grpSp>
        <p:nvGrpSpPr>
          <p:cNvPr id="21" name="组合 20"/>
          <p:cNvGrpSpPr/>
          <p:nvPr/>
        </p:nvGrpSpPr>
        <p:grpSpPr>
          <a:xfrm>
            <a:off x="2600663" y="3499432"/>
            <a:ext cx="3312000" cy="644330"/>
            <a:chOff x="8145156" y="3244893"/>
            <a:chExt cx="3312000" cy="1079650"/>
          </a:xfrm>
        </p:grpSpPr>
        <p:sp>
          <p:nvSpPr>
            <p:cNvPr id="14" name="文本框 13"/>
            <p:cNvSpPr txBox="1"/>
            <p:nvPr/>
          </p:nvSpPr>
          <p:spPr>
            <a:xfrm>
              <a:off x="8811061" y="3244893"/>
              <a:ext cx="1980030" cy="876716"/>
            </a:xfrm>
            <a:prstGeom prst="rect">
              <a:avLst/>
            </a:prstGeom>
            <a:noFill/>
          </p:spPr>
          <p:txBody>
            <a:bodyPr wrap="none" rtlCol="0">
              <a:spAutoFit/>
              <a:scene3d>
                <a:camera prst="orthographicFront"/>
                <a:lightRig rig="threePt" dir="t"/>
              </a:scene3d>
              <a:sp3d contourW="12700"/>
            </a:bodyPr>
            <a:lstStyle/>
            <a:p>
              <a:pPr algn="r"/>
              <a:r>
                <a:rPr lang="zh-CN" altLang="en-US" sz="2800" dirty="0" smtClean="0"/>
                <a:t>关系数据库</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p:nvPr/>
        </p:nvCxnSpPr>
        <p:spPr>
          <a:xfrm>
            <a:off x="6952641" y="2665425"/>
            <a:ext cx="0" cy="129600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93826" y="2531201"/>
            <a:ext cx="1800493" cy="346239"/>
          </a:xfrm>
          <a:prstGeom prst="rect">
            <a:avLst/>
          </a:prstGeom>
          <a:noFill/>
        </p:spPr>
        <p:txBody>
          <a:bodyPr wrap="square" lIns="68571" tIns="34285" rIns="68571" bIns="34285" rtlCol="0">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基本概念</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96441" y="2612779"/>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96441" y="387693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93826" y="3755353"/>
            <a:ext cx="1800493" cy="369332"/>
          </a:xfrm>
          <a:prstGeom prst="rect">
            <a:avLst/>
          </a:prstGeom>
        </p:spPr>
        <p:txBody>
          <a:bodyPr wrap="none">
            <a:spAutoFit/>
          </a:bodyPr>
          <a:lstStyle/>
          <a:p>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关系数据库设计</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7676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80029"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关系数据</a:t>
            </a:r>
            <a:r>
              <a:rPr lang="zh-CN" altLang="en-US" sz="2800" b="1" dirty="0">
                <a:solidFill>
                  <a:srgbClr val="228EB0"/>
                </a:solidFill>
                <a:latin typeface="+mn-ea"/>
              </a:rPr>
              <a:t>库</a:t>
            </a:r>
          </a:p>
        </p:txBody>
      </p:sp>
      <p:sp>
        <p:nvSpPr>
          <p:cNvPr id="24" name="矩形 23">
            <a:extLst>
              <a:ext uri="{FF2B5EF4-FFF2-40B4-BE49-F238E27FC236}">
                <a16:creationId xmlns:a16="http://schemas.microsoft.com/office/drawing/2014/main" id="{E3EB1709-6D20-4440-8800-976CC5E9712E}"/>
              </a:ext>
            </a:extLst>
          </p:cNvPr>
          <p:cNvSpPr/>
          <p:nvPr/>
        </p:nvSpPr>
        <p:spPr>
          <a:xfrm>
            <a:off x="1055688" y="2269923"/>
            <a:ext cx="10042372" cy="1704954"/>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关系数据库是目前各类数据库中最重要、最流行的数据库，是采用</a:t>
            </a:r>
            <a:r>
              <a:rPr lang="en-US" altLang="zh-CN" dirty="0"/>
              <a:t>关系模型</a:t>
            </a:r>
            <a:r>
              <a:rPr lang="zh-CN" altLang="zh-CN" dirty="0"/>
              <a:t>作为数据组织方式的</a:t>
            </a:r>
            <a:r>
              <a:rPr lang="en-US" altLang="zh-CN" dirty="0"/>
              <a:t>数据库</a:t>
            </a:r>
            <a:r>
              <a:rPr lang="zh-CN" altLang="zh-CN" dirty="0"/>
              <a:t>，它将用户数据的逻辑结构归纳为满足一定条件的二维表的形式</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关系数据库</a:t>
            </a:r>
            <a:r>
              <a:rPr lang="zh-CN" altLang="zh-CN" dirty="0"/>
              <a:t>的特点在于它将每个具有相同属性的数据独立地存储在一个表中，对任一表而言，用户可以新增、删除和修改表中的数据，而不会影响表中的其他数据。</a:t>
            </a:r>
          </a:p>
        </p:txBody>
      </p:sp>
    </p:spTree>
    <p:extLst>
      <p:ext uri="{BB962C8B-B14F-4D97-AF65-F5344CB8AC3E}">
        <p14:creationId xmlns:p14="http://schemas.microsoft.com/office/powerpoint/2010/main" val="31513437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基本概念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83181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1</a:t>
            </a:r>
            <a:r>
              <a:rPr lang="zh-CN" altLang="zh-CN" dirty="0"/>
              <a:t>）表</a:t>
            </a:r>
          </a:p>
          <a:p>
            <a:pPr marL="285750" indent="-285750" algn="just">
              <a:lnSpc>
                <a:spcPct val="150000"/>
              </a:lnSpc>
              <a:buFont typeface="Arial" panose="020B0604020202020204" pitchFamily="34" charset="0"/>
              <a:buChar char="•"/>
            </a:pPr>
            <a:r>
              <a:rPr lang="zh-CN" altLang="zh-CN" dirty="0"/>
              <a:t>一个关系模型的逻辑结构是一张二维表，由行和列组成的这个二维表就叫</a:t>
            </a:r>
            <a:r>
              <a:rPr lang="en-US" altLang="zh-CN" dirty="0"/>
              <a:t>关系</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关系数据库</a:t>
            </a:r>
            <a:r>
              <a:rPr lang="zh-CN" altLang="zh-CN" dirty="0"/>
              <a:t>的表采用二维表格来存储</a:t>
            </a:r>
            <a:r>
              <a:rPr lang="zh-CN" altLang="zh-CN" dirty="0" smtClean="0"/>
              <a:t>数据</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一</a:t>
            </a:r>
            <a:r>
              <a:rPr lang="zh-CN" altLang="zh-CN" dirty="0"/>
              <a:t>个关系对应一张表。一个数据库可以包含任意多个数据表。</a:t>
            </a:r>
          </a:p>
          <a:p>
            <a:pPr algn="just">
              <a:lnSpc>
                <a:spcPct val="150000"/>
              </a:lnSpc>
            </a:pPr>
            <a:r>
              <a:rPr lang="zh-CN" altLang="zh-CN" dirty="0"/>
              <a:t>（</a:t>
            </a:r>
            <a:r>
              <a:rPr lang="en-US" altLang="zh-CN" dirty="0"/>
              <a:t>2</a:t>
            </a:r>
            <a:r>
              <a:rPr lang="zh-CN" altLang="zh-CN" dirty="0"/>
              <a:t>）记录（元组）</a:t>
            </a:r>
          </a:p>
          <a:p>
            <a:pPr marL="285750" indent="-285750" algn="just">
              <a:lnSpc>
                <a:spcPct val="150000"/>
              </a:lnSpc>
              <a:buFont typeface="Arial" panose="020B0604020202020204" pitchFamily="34" charset="0"/>
              <a:buChar char="•"/>
            </a:pPr>
            <a:r>
              <a:rPr lang="zh-CN" altLang="zh-CN" dirty="0"/>
              <a:t>表中的一行称为一条记录，或称为一个元组</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一</a:t>
            </a:r>
            <a:r>
              <a:rPr lang="zh-CN" altLang="zh-CN" dirty="0"/>
              <a:t>个记录的内容是描述一类事物中的一个具体事物的一组</a:t>
            </a:r>
            <a:r>
              <a:rPr lang="zh-CN" altLang="zh-CN" dirty="0" smtClean="0"/>
              <a:t>数据</a:t>
            </a:r>
            <a:r>
              <a:rPr lang="zh-CN" altLang="en-US"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一</a:t>
            </a:r>
            <a:r>
              <a:rPr lang="zh-CN" altLang="zh-CN" dirty="0"/>
              <a:t>个记录由多个数据项（字段）构成，记录中的字段结构由表的标题（关系模式）决定。</a:t>
            </a:r>
          </a:p>
          <a:p>
            <a:pPr marL="285750" indent="-285750" algn="just">
              <a:lnSpc>
                <a:spcPct val="150000"/>
              </a:lnSpc>
              <a:buFont typeface="Arial" panose="020B0604020202020204" pitchFamily="34" charset="0"/>
              <a:buChar char="•"/>
            </a:pPr>
            <a:r>
              <a:rPr lang="zh-CN" altLang="zh-CN" dirty="0"/>
              <a:t>记录的集合（元组集合）称为表的内容，表的行数称为表的基数</a:t>
            </a:r>
            <a:r>
              <a:rPr lang="zh-CN" altLang="zh-CN" dirty="0" smtClean="0"/>
              <a:t>。</a:t>
            </a:r>
            <a:endParaRPr lang="zh-CN" altLang="zh-CN" dirty="0"/>
          </a:p>
        </p:txBody>
      </p:sp>
    </p:spTree>
    <p:extLst>
      <p:ext uri="{BB962C8B-B14F-4D97-AF65-F5344CB8AC3E}">
        <p14:creationId xmlns:p14="http://schemas.microsoft.com/office/powerpoint/2010/main" val="4216568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基本概念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831818"/>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a:t>
            </a:r>
            <a:r>
              <a:rPr lang="en-US" altLang="zh-CN" dirty="0"/>
              <a:t>3</a:t>
            </a:r>
            <a:r>
              <a:rPr lang="zh-CN" altLang="zh-CN" dirty="0"/>
              <a:t>）字段（属性）</a:t>
            </a:r>
          </a:p>
          <a:p>
            <a:pPr marL="285750" indent="-285750">
              <a:lnSpc>
                <a:spcPct val="150000"/>
              </a:lnSpc>
              <a:buFont typeface="Arial" panose="020B0604020202020204" pitchFamily="34" charset="0"/>
              <a:buChar char="•"/>
            </a:pPr>
            <a:r>
              <a:rPr lang="zh-CN" altLang="zh-CN" dirty="0"/>
              <a:t>数据表中的每一列称为一个字段，表是由其包含的各种字段定义的，每个字段表示表中所描述的对象的一个属性，如</a:t>
            </a:r>
            <a:r>
              <a:rPr lang="en-US" altLang="zh-CN" dirty="0"/>
              <a:t>产品名称</a:t>
            </a:r>
            <a:r>
              <a:rPr lang="zh-CN" altLang="zh-CN" dirty="0"/>
              <a:t>、</a:t>
            </a:r>
            <a:r>
              <a:rPr lang="en-US" altLang="zh-CN" dirty="0"/>
              <a:t>单价</a:t>
            </a:r>
            <a:r>
              <a:rPr lang="zh-CN" altLang="zh-CN" dirty="0"/>
              <a:t>、订购量等</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每个</a:t>
            </a:r>
            <a:r>
              <a:rPr lang="zh-CN" altLang="zh-CN" dirty="0"/>
              <a:t>字段都有相应的描述信息，如字段名、数据类型、数据宽度、数值型数据的小数位数等</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字段</a:t>
            </a:r>
            <a:r>
              <a:rPr lang="zh-CN" altLang="zh-CN" dirty="0"/>
              <a:t>是数据库操纵的最小单位，字段的个数称为关系的元数</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表</a:t>
            </a:r>
            <a:r>
              <a:rPr lang="zh-CN" altLang="zh-CN" dirty="0"/>
              <a:t>定义的过程就是指定每个字段的字段名、数据类型及长度（占用的字节数）</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表</a:t>
            </a:r>
            <a:r>
              <a:rPr lang="zh-CN" altLang="zh-CN" dirty="0"/>
              <a:t>中每个字段都只接受所定义的数据类型的数据。</a:t>
            </a:r>
          </a:p>
          <a:p>
            <a:pPr>
              <a:lnSpc>
                <a:spcPct val="150000"/>
              </a:lnSpc>
            </a:pPr>
            <a:r>
              <a:rPr lang="zh-CN" altLang="zh-CN" dirty="0"/>
              <a:t>（</a:t>
            </a:r>
            <a:r>
              <a:rPr lang="en-US" altLang="zh-CN" dirty="0"/>
              <a:t>4</a:t>
            </a:r>
            <a:r>
              <a:rPr lang="zh-CN" altLang="zh-CN" dirty="0"/>
              <a:t>）属性值</a:t>
            </a:r>
          </a:p>
          <a:p>
            <a:pPr marL="285750" indent="-285750">
              <a:lnSpc>
                <a:spcPct val="150000"/>
              </a:lnSpc>
              <a:buFont typeface="Arial" panose="020B0604020202020204" pitchFamily="34" charset="0"/>
              <a:buChar char="•"/>
            </a:pPr>
            <a:r>
              <a:rPr lang="zh-CN" altLang="zh-CN" dirty="0"/>
              <a:t>行和列的交叉位置表示某个属性值，如</a:t>
            </a:r>
            <a:r>
              <a:rPr lang="en-US" altLang="zh-CN" dirty="0"/>
              <a:t>“</a:t>
            </a:r>
            <a:r>
              <a:rPr lang="zh-CN" altLang="zh-CN" dirty="0"/>
              <a:t>数据库原理</a:t>
            </a:r>
            <a:r>
              <a:rPr lang="en-US" altLang="zh-CN" dirty="0"/>
              <a:t>”</a:t>
            </a:r>
            <a:r>
              <a:rPr lang="zh-CN" altLang="zh-CN" dirty="0"/>
              <a:t>就是课程名称的属性值。</a:t>
            </a:r>
          </a:p>
        </p:txBody>
      </p:sp>
    </p:spTree>
    <p:extLst>
      <p:ext uri="{BB962C8B-B14F-4D97-AF65-F5344CB8AC3E}">
        <p14:creationId xmlns:p14="http://schemas.microsoft.com/office/powerpoint/2010/main" val="4174336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基本概念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83181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5</a:t>
            </a:r>
            <a:r>
              <a:rPr lang="zh-CN" altLang="zh-CN" dirty="0"/>
              <a:t>）域</a:t>
            </a:r>
          </a:p>
          <a:p>
            <a:pPr marL="285750" indent="-285750" algn="just">
              <a:lnSpc>
                <a:spcPct val="150000"/>
              </a:lnSpc>
              <a:buFont typeface="Arial" panose="020B0604020202020204" pitchFamily="34" charset="0"/>
              <a:buChar char="•"/>
            </a:pPr>
            <a:r>
              <a:rPr lang="zh-CN" altLang="zh-CN" dirty="0"/>
              <a:t>每个属性的取值范围对应一个值的集合，称为该属性的域。例如，性别属性的域为“男”“女”。</a:t>
            </a:r>
          </a:p>
          <a:p>
            <a:pPr algn="just">
              <a:lnSpc>
                <a:spcPct val="150000"/>
              </a:lnSpc>
            </a:pPr>
            <a:r>
              <a:rPr lang="zh-CN" altLang="zh-CN" dirty="0"/>
              <a:t>（</a:t>
            </a:r>
            <a:r>
              <a:rPr lang="en-US" altLang="zh-CN" dirty="0"/>
              <a:t>6</a:t>
            </a:r>
            <a:r>
              <a:rPr lang="zh-CN" altLang="zh-CN" dirty="0"/>
              <a:t>）主码（主键、主关键字）</a:t>
            </a:r>
          </a:p>
          <a:p>
            <a:pPr marL="285750" indent="-285750" algn="just">
              <a:lnSpc>
                <a:spcPct val="150000"/>
              </a:lnSpc>
              <a:buFont typeface="Arial" panose="020B0604020202020204" pitchFamily="34" charset="0"/>
              <a:buChar char="•"/>
            </a:pPr>
            <a:r>
              <a:rPr lang="zh-CN" altLang="zh-CN" dirty="0"/>
              <a:t>主码是表中用于唯一确定一个元组的数据</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关键字</a:t>
            </a:r>
            <a:r>
              <a:rPr lang="zh-CN" altLang="zh-CN" dirty="0"/>
              <a:t>用来确保表中记录的唯一性，可以是一个字段或多个字段，常用作一个表的索引字段</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每</a:t>
            </a:r>
            <a:r>
              <a:rPr lang="zh-CN" altLang="zh-CN" dirty="0"/>
              <a:t>条记录的关键字都是不同的，因而可以唯一地标识一个记录，关键字也称为主关键字或者主键</a:t>
            </a:r>
            <a:r>
              <a:rPr lang="zh-CN" altLang="zh-CN" dirty="0" smtClean="0"/>
              <a:t>。例如</a:t>
            </a:r>
            <a:r>
              <a:rPr lang="zh-CN" altLang="zh-CN" dirty="0"/>
              <a:t>，</a:t>
            </a:r>
            <a:r>
              <a:rPr lang="zh-CN" altLang="zh-CN" dirty="0" smtClean="0"/>
              <a:t>在学生</a:t>
            </a:r>
            <a:r>
              <a:rPr lang="zh-CN" altLang="zh-CN" dirty="0"/>
              <a:t>选课</a:t>
            </a:r>
            <a:r>
              <a:rPr lang="zh-CN" altLang="zh-CN" dirty="0" smtClean="0"/>
              <a:t>系统中</a:t>
            </a:r>
            <a:r>
              <a:rPr lang="zh-CN" altLang="zh-CN" dirty="0"/>
              <a:t>，</a:t>
            </a:r>
            <a:r>
              <a:rPr lang="zh-CN" altLang="zh-CN" dirty="0" smtClean="0"/>
              <a:t>“学生表”中学</a:t>
            </a:r>
            <a:r>
              <a:rPr lang="zh-CN" altLang="zh-CN" dirty="0"/>
              <a:t>号具有唯一性，学号可以作为学生的主键；</a:t>
            </a:r>
            <a:r>
              <a:rPr lang="zh-CN" altLang="zh-CN" dirty="0" smtClean="0"/>
              <a:t>“课程表”中课程</a:t>
            </a:r>
            <a:r>
              <a:rPr lang="zh-CN" altLang="zh-CN" dirty="0"/>
              <a:t>编号具有唯一性，课程编号可以作为课程的主键；</a:t>
            </a:r>
            <a:r>
              <a:rPr lang="zh-CN" altLang="zh-CN" dirty="0" smtClean="0"/>
              <a:t>“成绩表”中</a:t>
            </a:r>
            <a:r>
              <a:rPr lang="zh-CN" altLang="zh-CN" dirty="0"/>
              <a:t>，学号、课程编号和成绩都可能存在重复值，不适合使用单一字段作为主键，因此，由学号和课程编号共同组成组合主键。</a:t>
            </a:r>
          </a:p>
        </p:txBody>
      </p:sp>
    </p:spTree>
    <p:extLst>
      <p:ext uri="{BB962C8B-B14F-4D97-AF65-F5344CB8AC3E}">
        <p14:creationId xmlns:p14="http://schemas.microsoft.com/office/powerpoint/2010/main" val="24956546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基本概念</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831818"/>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7</a:t>
            </a:r>
            <a:r>
              <a:rPr lang="zh-CN" altLang="zh-CN" dirty="0"/>
              <a:t>）关系模式</a:t>
            </a:r>
          </a:p>
          <a:p>
            <a:pPr marL="285750" indent="-285750" algn="just">
              <a:lnSpc>
                <a:spcPct val="150000"/>
              </a:lnSpc>
              <a:buFont typeface="Arial" panose="020B0604020202020204" pitchFamily="34" charset="0"/>
              <a:buChar char="•"/>
            </a:pPr>
            <a:r>
              <a:rPr lang="zh-CN" altLang="zh-CN" dirty="0"/>
              <a:t>关系的描述称为关系模式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对</a:t>
            </a:r>
            <a:r>
              <a:rPr lang="zh-CN" altLang="zh-CN" dirty="0"/>
              <a:t>关系的描述，一般表示为“关系名（属性</a:t>
            </a:r>
            <a:r>
              <a:rPr lang="en-US" altLang="zh-CN" dirty="0"/>
              <a:t>1</a:t>
            </a:r>
            <a:r>
              <a:rPr lang="zh-CN" altLang="zh-CN" dirty="0"/>
              <a:t>，属性</a:t>
            </a:r>
            <a:r>
              <a:rPr lang="en-US" altLang="zh-CN" dirty="0"/>
              <a:t>2.....</a:t>
            </a:r>
            <a:r>
              <a:rPr lang="zh-CN" altLang="zh-CN" dirty="0"/>
              <a:t>属性</a:t>
            </a:r>
            <a:r>
              <a:rPr lang="en-US" altLang="zh-CN" dirty="0"/>
              <a:t>n</a:t>
            </a:r>
            <a:r>
              <a:rPr lang="zh-CN" altLang="zh-CN" dirty="0"/>
              <a:t>）”，</a:t>
            </a:r>
            <a:r>
              <a:rPr lang="zh-CN" altLang="zh-CN" dirty="0" smtClean="0"/>
              <a:t>例如“课程表</a:t>
            </a:r>
            <a:r>
              <a:rPr lang="zh-CN" altLang="zh-CN" dirty="0"/>
              <a:t>（课程号、课程名称、学时、学分、开设学期）”</a:t>
            </a:r>
            <a:r>
              <a:rPr lang="zh-CN" altLang="zh-CN" dirty="0" smtClean="0"/>
              <a:t>。</a:t>
            </a:r>
            <a:endParaRPr lang="zh-CN" altLang="zh-CN" dirty="0"/>
          </a:p>
          <a:p>
            <a:pPr algn="just">
              <a:lnSpc>
                <a:spcPct val="150000"/>
              </a:lnSpc>
            </a:pPr>
            <a:r>
              <a:rPr lang="zh-CN" altLang="zh-CN" dirty="0"/>
              <a:t>（</a:t>
            </a:r>
            <a:r>
              <a:rPr lang="en-US" altLang="zh-CN" dirty="0"/>
              <a:t>8</a:t>
            </a:r>
            <a:r>
              <a:rPr lang="zh-CN" altLang="zh-CN" dirty="0"/>
              <a:t>）外码</a:t>
            </a:r>
          </a:p>
          <a:p>
            <a:pPr marL="285750" indent="-285750" algn="just">
              <a:lnSpc>
                <a:spcPct val="150000"/>
              </a:lnSpc>
              <a:buFont typeface="Arial" panose="020B0604020202020204" pitchFamily="34" charset="0"/>
              <a:buChar char="•"/>
            </a:pPr>
            <a:r>
              <a:rPr lang="zh-CN" altLang="zh-CN" dirty="0"/>
              <a:t>当关系中的某个属性（或属性组）虽然不是该关系的主码（键）或者只是主码（键）的一部分，但却是另一个关系的主码（键）时，则称该属性（或属性组）为这个关系的外码（键）。例如</a:t>
            </a:r>
            <a:r>
              <a:rPr lang="zh-CN" altLang="zh-CN" dirty="0" smtClean="0"/>
              <a:t>，“学生表”</a:t>
            </a:r>
            <a:r>
              <a:rPr lang="zh-CN" altLang="zh-CN" dirty="0"/>
              <a:t>的主键是“学号”，“成绩表”的主键是“学号</a:t>
            </a:r>
            <a:r>
              <a:rPr lang="en-US" altLang="zh-CN" dirty="0"/>
              <a:t>+</a:t>
            </a:r>
            <a:r>
              <a:rPr lang="zh-CN" altLang="zh-CN" dirty="0"/>
              <a:t>课程编号”</a:t>
            </a:r>
            <a:r>
              <a:rPr lang="zh-CN" altLang="zh-CN" dirty="0" smtClean="0"/>
              <a:t>，“学号”</a:t>
            </a:r>
            <a:r>
              <a:rPr lang="zh-CN" altLang="zh-CN" dirty="0"/>
              <a:t>在“成绩表”中称为外键</a:t>
            </a:r>
            <a:r>
              <a:rPr lang="zh-CN" altLang="zh-CN" dirty="0" smtClean="0"/>
              <a:t>。</a:t>
            </a:r>
            <a:endParaRPr lang="zh-CN" altLang="zh-CN" dirty="0"/>
          </a:p>
        </p:txBody>
      </p:sp>
    </p:spTree>
    <p:extLst>
      <p:ext uri="{BB962C8B-B14F-4D97-AF65-F5344CB8AC3E}">
        <p14:creationId xmlns:p14="http://schemas.microsoft.com/office/powerpoint/2010/main" val="2881193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设计关系数据库系统需要将现实世界抽象到数据世界，即将现实世界用数据进行描述，得到一个现实世界的数据模型</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将</a:t>
            </a:r>
            <a:r>
              <a:rPr lang="zh-CN" altLang="zh-CN" dirty="0"/>
              <a:t>客观事物抽象为数据模型是一个逐步转化的过程，经历了现实世界、信息世界和计算机世界这三个不同的世界，经历了两级抽象和</a:t>
            </a:r>
            <a:r>
              <a:rPr lang="zh-CN" altLang="zh-CN" dirty="0" smtClean="0"/>
              <a:t>转换</a:t>
            </a:r>
            <a:r>
              <a:rPr lang="zh-CN" altLang="en-US" dirty="0" smtClean="0"/>
              <a:t>。</a:t>
            </a:r>
            <a:endParaRPr lang="zh-CN" altLang="zh-CN" dirty="0"/>
          </a:p>
        </p:txBody>
      </p:sp>
      <p:graphicFrame>
        <p:nvGraphicFramePr>
          <p:cNvPr id="3" name="对象 2"/>
          <p:cNvGraphicFramePr>
            <a:graphicFrameLocks noChangeAspect="1"/>
          </p:cNvGraphicFramePr>
          <p:nvPr>
            <p:extLst>
              <p:ext uri="{D42A27DB-BD31-4B8C-83A1-F6EECF244321}">
                <p14:modId xmlns:p14="http://schemas.microsoft.com/office/powerpoint/2010/main" val="3845410549"/>
              </p:ext>
            </p:extLst>
          </p:nvPr>
        </p:nvGraphicFramePr>
        <p:xfrm>
          <a:off x="3031299" y="4032371"/>
          <a:ext cx="5580343" cy="827944"/>
        </p:xfrm>
        <a:graphic>
          <a:graphicData uri="http://schemas.openxmlformats.org/presentationml/2006/ole">
            <mc:AlternateContent xmlns:mc="http://schemas.openxmlformats.org/markup-compatibility/2006">
              <mc:Choice xmlns:v="urn:schemas-microsoft-com:vml" Requires="v">
                <p:oleObj spid="_x0000_s9237" name="Visio" r:id="rId4" imgW="5295956" imgH="809460" progId="Visio.Drawing.15">
                  <p:embed/>
                </p:oleObj>
              </mc:Choice>
              <mc:Fallback>
                <p:oleObj name="Visio" r:id="rId4" imgW="5295956" imgH="80946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1299" y="4032371"/>
                        <a:ext cx="5580343" cy="827944"/>
                      </a:xfrm>
                      <a:prstGeom prst="rect">
                        <a:avLst/>
                      </a:prstGeom>
                      <a:noFill/>
                    </p:spPr>
                  </p:pic>
                </p:oleObj>
              </mc:Fallback>
            </mc:AlternateContent>
          </a:graphicData>
        </a:graphic>
      </p:graphicFrame>
      <p:sp>
        <p:nvSpPr>
          <p:cNvPr id="4" name="矩形 3"/>
          <p:cNvSpPr/>
          <p:nvPr/>
        </p:nvSpPr>
        <p:spPr>
          <a:xfrm>
            <a:off x="5019783" y="4850679"/>
            <a:ext cx="1620958" cy="415498"/>
          </a:xfrm>
          <a:prstGeom prst="rect">
            <a:avLst/>
          </a:prstGeom>
        </p:spPr>
        <p:txBody>
          <a:bodyPr wrap="none">
            <a:spAutoFit/>
          </a:bodyPr>
          <a:lstStyle/>
          <a:p>
            <a:pPr algn="ctr">
              <a:lnSpc>
                <a:spcPct val="150000"/>
              </a:lnSpc>
              <a:spcAft>
                <a:spcPts val="0"/>
              </a:spcAft>
            </a:pPr>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6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数据抽象</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过程</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2361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21698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1</a:t>
            </a:r>
            <a:r>
              <a:rPr lang="zh-CN" altLang="zh-CN" dirty="0"/>
              <a:t>）现实世界</a:t>
            </a:r>
          </a:p>
          <a:p>
            <a:pPr marL="285750" indent="-285750" algn="just">
              <a:lnSpc>
                <a:spcPct val="150000"/>
              </a:lnSpc>
              <a:buFont typeface="Arial" panose="020B0604020202020204" pitchFamily="34" charset="0"/>
              <a:buChar char="•"/>
            </a:pPr>
            <a:r>
              <a:rPr lang="zh-CN" altLang="zh-CN" dirty="0"/>
              <a:t>现实世界是指客观存在的事物及其相互之间的联系</a:t>
            </a:r>
            <a:r>
              <a:rPr lang="zh-CN" altLang="zh-CN" dirty="0" smtClean="0"/>
              <a:t>，人们</a:t>
            </a:r>
            <a:r>
              <a:rPr lang="zh-CN" altLang="zh-CN" dirty="0"/>
              <a:t>一般选择事物的基本特征来描述事物。事物可以是具体的，也可以是抽象的，如学生属于具体的事物，通常用学号、姓名、性别、年龄等特征来描述和区分；课程属于抽象的事物，人们通常用课程名称、学时、学分、类别、课程简介等特征来描述和区分。</a:t>
            </a:r>
          </a:p>
        </p:txBody>
      </p:sp>
    </p:spTree>
    <p:extLst>
      <p:ext uri="{BB962C8B-B14F-4D97-AF65-F5344CB8AC3E}">
        <p14:creationId xmlns:p14="http://schemas.microsoft.com/office/powerpoint/2010/main" val="4064017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23142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291772" y="2037947"/>
            <a:ext cx="9649675" cy="1420325"/>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sz="2000" dirty="0" smtClean="0"/>
              <a:t>数据</a:t>
            </a:r>
            <a:r>
              <a:rPr lang="zh-CN" altLang="zh-CN" sz="2000" dirty="0"/>
              <a:t>是指对客观事件进行记录并可以鉴别的符号，是对客观事物的性质、状态以及相互关系等进行记载的物理符号或这些物理符号的组合</a:t>
            </a:r>
            <a:r>
              <a:rPr lang="zh-CN" altLang="zh-CN" sz="2000" dirty="0" smtClean="0"/>
              <a:t>。</a:t>
            </a:r>
            <a:r>
              <a:rPr lang="zh-CN" altLang="zh-CN" sz="2000" b="1" dirty="0" smtClean="0">
                <a:solidFill>
                  <a:srgbClr val="0069B8"/>
                </a:solidFill>
              </a:rPr>
              <a:t>数据</a:t>
            </a:r>
            <a:r>
              <a:rPr lang="zh-CN" altLang="zh-CN" sz="2000" b="1" dirty="0">
                <a:solidFill>
                  <a:srgbClr val="0069B8"/>
                </a:solidFill>
              </a:rPr>
              <a:t>是可识别的、抽象的符号。</a:t>
            </a:r>
          </a:p>
          <a:p>
            <a:pPr algn="just">
              <a:lnSpc>
                <a:spcPct val="150000"/>
              </a:lnSpc>
            </a:pPr>
            <a:endParaRPr lang="zh-CN" altLang="en-US" sz="2000" dirty="0" smtClean="0">
              <a:solidFill>
                <a:schemeClr val="tx1">
                  <a:lumMod val="75000"/>
                  <a:lumOff val="25000"/>
                </a:schemeClr>
              </a:solidFill>
            </a:endParaRPr>
          </a:p>
        </p:txBody>
      </p:sp>
    </p:spTree>
    <p:extLst>
      <p:ext uri="{BB962C8B-B14F-4D97-AF65-F5344CB8AC3E}">
        <p14:creationId xmlns:p14="http://schemas.microsoft.com/office/powerpoint/2010/main" val="581356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2</a:t>
            </a:r>
            <a:r>
              <a:rPr lang="zh-CN" altLang="zh-CN" dirty="0"/>
              <a:t>）信息世界</a:t>
            </a:r>
          </a:p>
          <a:p>
            <a:pPr marL="285750" indent="-285750" algn="just">
              <a:lnSpc>
                <a:spcPct val="150000"/>
              </a:lnSpc>
              <a:buFont typeface="Arial" panose="020B0604020202020204" pitchFamily="34" charset="0"/>
              <a:buChar char="•"/>
            </a:pPr>
            <a:r>
              <a:rPr lang="zh-CN" altLang="zh-CN" dirty="0"/>
              <a:t>信息世界是对现实世界的一种抽象描述，人们把事物的特征和联系通过符号记录下来，并用规范化的语言描述现实世界的事物，从而构成一个基于现实世界的信息世界</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在</a:t>
            </a:r>
            <a:r>
              <a:rPr lang="zh-CN" altLang="zh-CN" dirty="0"/>
              <a:t>信息世界中，通过筛选、归纳、总结、命名等抽象过程产生出概念模型，用以表示对现实世界的抽象与描述</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概念</a:t>
            </a:r>
            <a:r>
              <a:rPr lang="zh-CN" altLang="zh-CN" dirty="0"/>
              <a:t>模型主要用来描述现实世界的概念化结构，是现实世界到计算机世界的中间层</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概念</a:t>
            </a:r>
            <a:r>
              <a:rPr lang="zh-CN" altLang="zh-CN" dirty="0"/>
              <a:t>模型是数据库设计的初始阶段，它摆脱计算机系统及数据库管理系统的具体技术问题，集中精力分析数据以及数据之间的联系。</a:t>
            </a:r>
          </a:p>
        </p:txBody>
      </p:sp>
    </p:spTree>
    <p:extLst>
      <p:ext uri="{BB962C8B-B14F-4D97-AF65-F5344CB8AC3E}">
        <p14:creationId xmlns:p14="http://schemas.microsoft.com/office/powerpoint/2010/main" val="26940201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649244" y="1644919"/>
            <a:ext cx="10761966" cy="4662815"/>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在概念模型中，最常用的设计模型就是实体联系模型（</a:t>
            </a:r>
            <a:r>
              <a:rPr lang="en-US" altLang="zh-CN" dirty="0"/>
              <a:t>ER</a:t>
            </a:r>
            <a:r>
              <a:rPr lang="zh-CN" altLang="zh-CN" dirty="0"/>
              <a:t>模型）</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ER</a:t>
            </a:r>
            <a:r>
              <a:rPr lang="zh-CN" altLang="zh-CN" dirty="0"/>
              <a:t>模型是描述现实世界概念</a:t>
            </a:r>
            <a:r>
              <a:rPr lang="en-US" altLang="zh-CN" dirty="0"/>
              <a:t>结构</a:t>
            </a:r>
            <a:r>
              <a:rPr lang="zh-CN" altLang="zh-CN" dirty="0"/>
              <a:t>模型的有效方法，是概念数据模型的高层描述所使用的</a:t>
            </a:r>
            <a:r>
              <a:rPr lang="en-US" altLang="zh-CN" dirty="0"/>
              <a:t>数据模型</a:t>
            </a:r>
            <a:r>
              <a:rPr lang="zh-CN" altLang="zh-CN" dirty="0"/>
              <a:t>，不依赖于具体的计算机实现</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en-US" altLang="zh-CN" dirty="0" smtClean="0"/>
              <a:t>ER</a:t>
            </a:r>
            <a:r>
              <a:rPr lang="zh-CN" altLang="zh-CN" dirty="0"/>
              <a:t>模型通常</a:t>
            </a:r>
            <a:r>
              <a:rPr lang="en-US" altLang="zh-CN" dirty="0"/>
              <a:t>ER</a:t>
            </a:r>
            <a:r>
              <a:rPr lang="zh-CN" altLang="zh-CN" dirty="0"/>
              <a:t>图来表示，包含了实体（即数据对象）、关系和属性等</a:t>
            </a:r>
            <a:r>
              <a:rPr lang="en-US" altLang="zh-CN" dirty="0"/>
              <a:t>3</a:t>
            </a:r>
            <a:r>
              <a:rPr lang="zh-CN" altLang="zh-CN" dirty="0"/>
              <a:t>种基本成分。</a:t>
            </a:r>
          </a:p>
          <a:p>
            <a:pPr marL="538163" indent="-538163" algn="just">
              <a:lnSpc>
                <a:spcPct val="150000"/>
              </a:lnSpc>
            </a:pPr>
            <a:r>
              <a:rPr lang="zh-CN" altLang="en-US" dirty="0" smtClean="0"/>
              <a:t>（</a:t>
            </a:r>
            <a:r>
              <a:rPr lang="en-US" altLang="zh-CN" dirty="0" smtClean="0"/>
              <a:t>1</a:t>
            </a:r>
            <a:r>
              <a:rPr lang="zh-CN" altLang="en-US" dirty="0" smtClean="0"/>
              <a:t>）</a:t>
            </a:r>
            <a:r>
              <a:rPr lang="zh-CN" altLang="zh-CN" dirty="0" smtClean="0"/>
              <a:t>实体</a:t>
            </a:r>
            <a:r>
              <a:rPr lang="zh-CN" altLang="zh-CN" dirty="0"/>
              <a:t>（</a:t>
            </a:r>
            <a:r>
              <a:rPr lang="en-US" altLang="zh-CN" dirty="0"/>
              <a:t>Entity</a:t>
            </a:r>
            <a:r>
              <a:rPr lang="zh-CN" altLang="zh-CN" dirty="0"/>
              <a:t>）：即数据模型中的数据对象，具有相同的特征和性质。例如学生、商品、图书等都可以作为一个实体。在</a:t>
            </a:r>
            <a:r>
              <a:rPr lang="en-US" altLang="zh-CN" dirty="0"/>
              <a:t>ER</a:t>
            </a:r>
            <a:r>
              <a:rPr lang="zh-CN" altLang="zh-CN" dirty="0"/>
              <a:t>图中用</a:t>
            </a:r>
            <a:r>
              <a:rPr lang="en-US" altLang="zh-CN" dirty="0"/>
              <a:t>矩形</a:t>
            </a:r>
            <a:r>
              <a:rPr lang="zh-CN" altLang="zh-CN" dirty="0"/>
              <a:t>表示，矩形框内写明实体名。每个实体都有自己的实体成员（</a:t>
            </a:r>
            <a:r>
              <a:rPr lang="en-US" altLang="zh-CN" dirty="0"/>
              <a:t>Entity Member</a:t>
            </a:r>
            <a:r>
              <a:rPr lang="zh-CN" altLang="zh-CN" dirty="0"/>
              <a:t>）或者说实体对象（</a:t>
            </a:r>
            <a:r>
              <a:rPr lang="en-US" altLang="zh-CN" dirty="0"/>
              <a:t>Entity Instance</a:t>
            </a:r>
            <a:r>
              <a:rPr lang="zh-CN" altLang="zh-CN" dirty="0"/>
              <a:t>），例如学生实体里包括张三、李四等成员。</a:t>
            </a:r>
          </a:p>
          <a:p>
            <a:pPr marL="538163" indent="-538163" algn="just">
              <a:lnSpc>
                <a:spcPct val="150000"/>
              </a:lnSpc>
            </a:pPr>
            <a:r>
              <a:rPr lang="zh-CN" altLang="en-US" dirty="0" smtClean="0"/>
              <a:t>（</a:t>
            </a:r>
            <a:r>
              <a:rPr lang="en-US" altLang="zh-CN" dirty="0" smtClean="0"/>
              <a:t>2</a:t>
            </a:r>
            <a:r>
              <a:rPr lang="zh-CN" altLang="en-US" dirty="0" smtClean="0"/>
              <a:t>）</a:t>
            </a:r>
            <a:r>
              <a:rPr lang="zh-CN" altLang="zh-CN" dirty="0" smtClean="0"/>
              <a:t>属性</a:t>
            </a:r>
            <a:r>
              <a:rPr lang="zh-CN" altLang="zh-CN" dirty="0"/>
              <a:t>（</a:t>
            </a:r>
            <a:r>
              <a:rPr lang="en-US" altLang="zh-CN" dirty="0"/>
              <a:t>Attribute</a:t>
            </a:r>
            <a:r>
              <a:rPr lang="zh-CN" altLang="zh-CN" dirty="0"/>
              <a:t>）：实体所具有的某一特性，即数据对象所具有的属性。一个实体可由若干个属性来刻画，比如学生的姓名、学号、性别等都是属性。在</a:t>
            </a:r>
            <a:r>
              <a:rPr lang="en-US" altLang="zh-CN" dirty="0"/>
              <a:t>ER</a:t>
            </a:r>
            <a:r>
              <a:rPr lang="zh-CN" altLang="zh-CN" dirty="0"/>
              <a:t>图中属性用椭圆形表示，并用无向边将其与相应的实体连接起来。属性分为唯一属性（</a:t>
            </a:r>
            <a:r>
              <a:rPr lang="en-US" altLang="zh-CN" dirty="0"/>
              <a:t>Unique Attribute</a:t>
            </a:r>
            <a:r>
              <a:rPr lang="zh-CN" altLang="zh-CN" dirty="0"/>
              <a:t>）和非唯一属性，唯一属性指的是唯一可用来标识该实体实例或者成员的属性，用下划线表示，一般来讲实体都至少有一个唯一属性。</a:t>
            </a:r>
          </a:p>
        </p:txBody>
      </p:sp>
    </p:spTree>
    <p:extLst>
      <p:ext uri="{BB962C8B-B14F-4D97-AF65-F5344CB8AC3E}">
        <p14:creationId xmlns:p14="http://schemas.microsoft.com/office/powerpoint/2010/main" val="14991811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67174"/>
            <a:ext cx="10257225" cy="1338828"/>
          </a:xfrm>
          <a:prstGeom prst="rect">
            <a:avLst/>
          </a:prstGeom>
        </p:spPr>
        <p:txBody>
          <a:bodyPr wrap="square">
            <a:spAutoFit/>
            <a:scene3d>
              <a:camera prst="orthographicFront"/>
              <a:lightRig rig="threePt" dir="t"/>
            </a:scene3d>
            <a:sp3d contourW="12700"/>
          </a:bodyPr>
          <a:lstStyle/>
          <a:p>
            <a:pPr marL="538163" indent="-538163" algn="just">
              <a:lnSpc>
                <a:spcPct val="150000"/>
              </a:lnSpc>
            </a:pPr>
            <a:r>
              <a:rPr lang="zh-CN" altLang="en-US" dirty="0" smtClean="0"/>
              <a:t>（</a:t>
            </a:r>
            <a:r>
              <a:rPr lang="en-US" altLang="zh-CN" dirty="0" smtClean="0"/>
              <a:t>3</a:t>
            </a:r>
            <a:r>
              <a:rPr lang="zh-CN" altLang="en-US" dirty="0" smtClean="0"/>
              <a:t>）</a:t>
            </a:r>
            <a:r>
              <a:rPr lang="zh-CN" altLang="zh-CN" dirty="0" smtClean="0"/>
              <a:t>联系</a:t>
            </a:r>
            <a:r>
              <a:rPr lang="zh-CN" altLang="zh-CN" dirty="0"/>
              <a:t>（</a:t>
            </a:r>
            <a:r>
              <a:rPr lang="en-US" altLang="zh-CN" dirty="0"/>
              <a:t>Relationship</a:t>
            </a:r>
            <a:r>
              <a:rPr lang="zh-CN" altLang="zh-CN" dirty="0"/>
              <a:t>）：数据对象彼此之间相互连接的方式称为联系，也称为关系，</a:t>
            </a:r>
            <a:r>
              <a:rPr lang="en-US" altLang="zh-CN" dirty="0"/>
              <a:t>ER</a:t>
            </a:r>
            <a:r>
              <a:rPr lang="zh-CN" altLang="zh-CN" dirty="0"/>
              <a:t>图中联系用菱形来表示，并用直线连接该联系和与其关联的实体。联系可分为“一对一”“一对多”“多对多”</a:t>
            </a:r>
            <a:r>
              <a:rPr lang="en-US" altLang="zh-CN" dirty="0"/>
              <a:t>3</a:t>
            </a:r>
            <a:r>
              <a:rPr lang="zh-CN" altLang="zh-CN" dirty="0"/>
              <a:t>种</a:t>
            </a:r>
            <a:r>
              <a:rPr lang="zh-CN" altLang="zh-CN" dirty="0" smtClean="0"/>
              <a:t>类型</a:t>
            </a:r>
            <a:r>
              <a:rPr lang="zh-CN" altLang="en-US" dirty="0" smtClean="0"/>
              <a:t>。</a:t>
            </a:r>
            <a:endParaRPr lang="zh-CN" altLang="zh-CN" dirty="0"/>
          </a:p>
        </p:txBody>
      </p:sp>
      <p:graphicFrame>
        <p:nvGraphicFramePr>
          <p:cNvPr id="3" name="对象 2"/>
          <p:cNvGraphicFramePr>
            <a:graphicFrameLocks noChangeAspect="1"/>
          </p:cNvGraphicFramePr>
          <p:nvPr>
            <p:extLst>
              <p:ext uri="{D42A27DB-BD31-4B8C-83A1-F6EECF244321}">
                <p14:modId xmlns:p14="http://schemas.microsoft.com/office/powerpoint/2010/main" val="2030840836"/>
              </p:ext>
            </p:extLst>
          </p:nvPr>
        </p:nvGraphicFramePr>
        <p:xfrm>
          <a:off x="3582444" y="3340569"/>
          <a:ext cx="4890043" cy="2042838"/>
        </p:xfrm>
        <a:graphic>
          <a:graphicData uri="http://schemas.openxmlformats.org/presentationml/2006/ole">
            <mc:AlternateContent xmlns:mc="http://schemas.openxmlformats.org/markup-compatibility/2006">
              <mc:Choice xmlns:v="urn:schemas-microsoft-com:vml" Requires="v">
                <p:oleObj spid="_x0000_s22549" name="Visio" r:id="rId4" imgW="4724355" imgH="1962090" progId="Visio.Drawing.15">
                  <p:embed/>
                </p:oleObj>
              </mc:Choice>
              <mc:Fallback>
                <p:oleObj name="Visio" r:id="rId4" imgW="4724355" imgH="196209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2444" y="3340569"/>
                        <a:ext cx="4890043" cy="2042838"/>
                      </a:xfrm>
                      <a:prstGeom prst="rect">
                        <a:avLst/>
                      </a:prstGeom>
                      <a:noFill/>
                    </p:spPr>
                  </p:pic>
                </p:oleObj>
              </mc:Fallback>
            </mc:AlternateContent>
          </a:graphicData>
        </a:graphic>
      </p:graphicFrame>
      <p:sp>
        <p:nvSpPr>
          <p:cNvPr id="4" name="矩形 3"/>
          <p:cNvSpPr/>
          <p:nvPr/>
        </p:nvSpPr>
        <p:spPr>
          <a:xfrm>
            <a:off x="4678377" y="5564085"/>
            <a:ext cx="3057247" cy="307777"/>
          </a:xfrm>
          <a:prstGeom prst="rect">
            <a:avLst/>
          </a:prstGeom>
        </p:spPr>
        <p:txBody>
          <a:bodyPr wrap="none">
            <a:spAutoFit/>
          </a:bodyPr>
          <a:lstStyle/>
          <a:p>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7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实体</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联系中三种类型的表示方法</a:t>
            </a:r>
            <a:endParaRPr lang="zh-CN" altLang="en-US" sz="1400" dirty="0"/>
          </a:p>
        </p:txBody>
      </p:sp>
    </p:spTree>
    <p:extLst>
      <p:ext uri="{BB962C8B-B14F-4D97-AF65-F5344CB8AC3E}">
        <p14:creationId xmlns:p14="http://schemas.microsoft.com/office/powerpoint/2010/main" val="1205932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67174"/>
            <a:ext cx="10257225" cy="1754326"/>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dirty="0"/>
              <a:t>一对一联系（</a:t>
            </a:r>
            <a:r>
              <a:rPr lang="en-US" altLang="zh-CN" dirty="0"/>
              <a:t>1:1</a:t>
            </a:r>
            <a:r>
              <a:rPr lang="zh-CN" altLang="zh-CN" dirty="0"/>
              <a:t>）</a:t>
            </a:r>
          </a:p>
          <a:p>
            <a:pPr marL="285750" indent="-285750" algn="just">
              <a:lnSpc>
                <a:spcPct val="150000"/>
              </a:lnSpc>
              <a:buFont typeface="Wingdings" panose="05000000000000000000" pitchFamily="2" charset="2"/>
              <a:buChar char="Ø"/>
            </a:pPr>
            <a:r>
              <a:rPr lang="zh-CN" altLang="zh-CN" dirty="0"/>
              <a:t>“一对一联系”是指对于实体</a:t>
            </a:r>
            <a:r>
              <a:rPr lang="en-US" altLang="zh-CN" dirty="0"/>
              <a:t>A</a:t>
            </a:r>
            <a:r>
              <a:rPr lang="zh-CN" altLang="zh-CN" dirty="0"/>
              <a:t>与实体</a:t>
            </a:r>
            <a:r>
              <a:rPr lang="en-US" altLang="zh-CN" dirty="0"/>
              <a:t>B</a:t>
            </a:r>
            <a:r>
              <a:rPr lang="zh-CN" altLang="zh-CN" dirty="0"/>
              <a:t>，</a:t>
            </a:r>
            <a:r>
              <a:rPr lang="en-US" altLang="zh-CN" dirty="0"/>
              <a:t>A</a:t>
            </a:r>
            <a:r>
              <a:rPr lang="zh-CN" altLang="zh-CN" dirty="0"/>
              <a:t>中的每一个实体对象至多与</a:t>
            </a:r>
            <a:r>
              <a:rPr lang="en-US" altLang="zh-CN" dirty="0"/>
              <a:t>B</a:t>
            </a:r>
            <a:r>
              <a:rPr lang="zh-CN" altLang="zh-CN" dirty="0"/>
              <a:t>中一个实体对象有关系；反之，在实体</a:t>
            </a:r>
            <a:r>
              <a:rPr lang="en-US" altLang="zh-CN" dirty="0"/>
              <a:t>B</a:t>
            </a:r>
            <a:r>
              <a:rPr lang="zh-CN" altLang="zh-CN" dirty="0"/>
              <a:t>中的每个实体对象至多与实体</a:t>
            </a:r>
            <a:r>
              <a:rPr lang="en-US" altLang="zh-CN" dirty="0"/>
              <a:t>A</a:t>
            </a:r>
            <a:r>
              <a:rPr lang="zh-CN" altLang="zh-CN" dirty="0"/>
              <a:t>中一个实体对象有关系。例如，一个部门有一个</a:t>
            </a:r>
            <a:r>
              <a:rPr lang="en-US" altLang="zh-CN" dirty="0"/>
              <a:t>经理</a:t>
            </a:r>
            <a:r>
              <a:rPr lang="zh-CN" altLang="zh-CN" dirty="0"/>
              <a:t>，而每个经理只在一个部门任职，则部门与经理的联系是一对一的。</a:t>
            </a:r>
          </a:p>
        </p:txBody>
      </p:sp>
    </p:spTree>
    <p:extLst>
      <p:ext uri="{BB962C8B-B14F-4D97-AF65-F5344CB8AC3E}">
        <p14:creationId xmlns:p14="http://schemas.microsoft.com/office/powerpoint/2010/main" val="2325720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67174"/>
            <a:ext cx="10257225" cy="1754326"/>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dirty="0"/>
              <a:t>一对多联系（</a:t>
            </a:r>
            <a:r>
              <a:rPr lang="en-US" altLang="zh-CN" dirty="0"/>
              <a:t>1:N</a:t>
            </a:r>
            <a:r>
              <a:rPr lang="zh-CN" altLang="zh-CN" dirty="0"/>
              <a:t>）</a:t>
            </a:r>
          </a:p>
          <a:p>
            <a:pPr marL="285750" indent="-285750" algn="just">
              <a:lnSpc>
                <a:spcPct val="150000"/>
              </a:lnSpc>
              <a:buFont typeface="Wingdings" panose="05000000000000000000" pitchFamily="2" charset="2"/>
              <a:buChar char="Ø"/>
            </a:pPr>
            <a:r>
              <a:rPr lang="zh-CN" altLang="zh-CN" dirty="0"/>
              <a:t>“一对多联系”是指实体</a:t>
            </a:r>
            <a:r>
              <a:rPr lang="en-US" altLang="zh-CN" dirty="0"/>
              <a:t>A</a:t>
            </a:r>
            <a:r>
              <a:rPr lang="zh-CN" altLang="zh-CN" dirty="0"/>
              <a:t>中的每一个实体对象与实体</a:t>
            </a:r>
            <a:r>
              <a:rPr lang="en-US" altLang="zh-CN" dirty="0"/>
              <a:t>B</a:t>
            </a:r>
            <a:r>
              <a:rPr lang="zh-CN" altLang="zh-CN" dirty="0"/>
              <a:t>中至少</a:t>
            </a:r>
            <a:r>
              <a:rPr lang="en-US" altLang="zh-CN" dirty="0"/>
              <a:t>N</a:t>
            </a:r>
            <a:r>
              <a:rPr lang="zh-CN" altLang="zh-CN" dirty="0"/>
              <a:t>（</a:t>
            </a:r>
            <a:r>
              <a:rPr lang="en-US" altLang="zh-CN" dirty="0"/>
              <a:t>N&gt;0</a:t>
            </a:r>
            <a:r>
              <a:rPr lang="zh-CN" altLang="zh-CN" dirty="0"/>
              <a:t>）个实体对象有关系；并且实体</a:t>
            </a:r>
            <a:r>
              <a:rPr lang="en-US" altLang="zh-CN" dirty="0"/>
              <a:t>B</a:t>
            </a:r>
            <a:r>
              <a:rPr lang="zh-CN" altLang="zh-CN" dirty="0"/>
              <a:t>中每一个实体对象至多与实体</a:t>
            </a:r>
            <a:r>
              <a:rPr lang="en-US" altLang="zh-CN" dirty="0"/>
              <a:t>A</a:t>
            </a:r>
            <a:r>
              <a:rPr lang="zh-CN" altLang="zh-CN" dirty="0"/>
              <a:t>中一个实体对象有关系。例如，某校教师与课程之间存在一对多的联系，每位教师可以教多门课程，但是每门课程只能由一位教师来教。</a:t>
            </a:r>
          </a:p>
        </p:txBody>
      </p:sp>
    </p:spTree>
    <p:extLst>
      <p:ext uri="{BB962C8B-B14F-4D97-AF65-F5344CB8AC3E}">
        <p14:creationId xmlns:p14="http://schemas.microsoft.com/office/powerpoint/2010/main" val="2016106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667174"/>
            <a:ext cx="10257225" cy="3000821"/>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zh-CN" dirty="0"/>
              <a:t>多对多联系（</a:t>
            </a:r>
            <a:r>
              <a:rPr lang="en-US" altLang="zh-CN" dirty="0"/>
              <a:t>M:N</a:t>
            </a:r>
            <a:r>
              <a:rPr lang="zh-CN" altLang="zh-CN" dirty="0"/>
              <a:t>）</a:t>
            </a:r>
          </a:p>
          <a:p>
            <a:pPr marL="285750" indent="-285750" algn="just">
              <a:lnSpc>
                <a:spcPct val="150000"/>
              </a:lnSpc>
              <a:buFont typeface="Wingdings" panose="05000000000000000000" pitchFamily="2" charset="2"/>
              <a:buChar char="Ø"/>
            </a:pPr>
            <a:r>
              <a:rPr lang="zh-CN" altLang="zh-CN" dirty="0"/>
              <a:t>“多对多联系”是指实体</a:t>
            </a:r>
            <a:r>
              <a:rPr lang="en-US" altLang="zh-CN" dirty="0"/>
              <a:t>A</a:t>
            </a:r>
            <a:r>
              <a:rPr lang="zh-CN" altLang="zh-CN" dirty="0"/>
              <a:t>中的每一个实体对象与实体</a:t>
            </a:r>
            <a:r>
              <a:rPr lang="en-US" altLang="zh-CN" dirty="0"/>
              <a:t>B</a:t>
            </a:r>
            <a:r>
              <a:rPr lang="zh-CN" altLang="zh-CN" dirty="0"/>
              <a:t>中至少</a:t>
            </a:r>
            <a:r>
              <a:rPr lang="en-US" altLang="zh-CN" dirty="0"/>
              <a:t>M</a:t>
            </a:r>
            <a:r>
              <a:rPr lang="zh-CN" altLang="zh-CN" dirty="0"/>
              <a:t>（</a:t>
            </a:r>
            <a:r>
              <a:rPr lang="en-US" altLang="zh-CN" dirty="0"/>
              <a:t>M&gt;0</a:t>
            </a:r>
            <a:r>
              <a:rPr lang="zh-CN" altLang="zh-CN" dirty="0"/>
              <a:t>）个实体对象有关系，并且实体</a:t>
            </a:r>
            <a:r>
              <a:rPr lang="en-US" altLang="zh-CN" dirty="0"/>
              <a:t>B</a:t>
            </a:r>
            <a:r>
              <a:rPr lang="zh-CN" altLang="zh-CN" dirty="0"/>
              <a:t>中的每一个实体对象与实体</a:t>
            </a:r>
            <a:r>
              <a:rPr lang="en-US" altLang="zh-CN" dirty="0"/>
              <a:t>A</a:t>
            </a:r>
            <a:r>
              <a:rPr lang="zh-CN" altLang="zh-CN" dirty="0"/>
              <a:t>中的至少</a:t>
            </a:r>
            <a:r>
              <a:rPr lang="en-US" altLang="zh-CN" dirty="0"/>
              <a:t>N</a:t>
            </a:r>
            <a:r>
              <a:rPr lang="zh-CN" altLang="zh-CN" dirty="0"/>
              <a:t>（</a:t>
            </a:r>
            <a:r>
              <a:rPr lang="en-US" altLang="zh-CN" dirty="0"/>
              <a:t>N&gt;0</a:t>
            </a:r>
            <a:r>
              <a:rPr lang="zh-CN" altLang="zh-CN" dirty="0"/>
              <a:t>）个实体对象有关系。例如，学生与课程间的联系就是多对多，即一个学生可以学多门课程，而每门课程可以有多个学生来学</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en-US" dirty="0" smtClean="0"/>
              <a:t>注意：</a:t>
            </a:r>
            <a:r>
              <a:rPr lang="zh-CN" altLang="zh-CN" dirty="0" smtClean="0"/>
              <a:t>联系</a:t>
            </a:r>
            <a:r>
              <a:rPr lang="zh-CN" altLang="zh-CN" dirty="0"/>
              <a:t>也可能有属性，例如，学生学某门课程所取得的成绩，既不是学生实体的属性也不是课程实体的属性，而是选修关系的属性，因为“成绩”既依赖于某位特定的学生又依赖于某门特定的课程，所以是学生与课程之间的联系的属性。</a:t>
            </a:r>
          </a:p>
        </p:txBody>
      </p:sp>
    </p:spTree>
    <p:extLst>
      <p:ext uri="{BB962C8B-B14F-4D97-AF65-F5344CB8AC3E}">
        <p14:creationId xmlns:p14="http://schemas.microsoft.com/office/powerpoint/2010/main" val="3142610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3</a:t>
            </a:r>
            <a:r>
              <a:rPr lang="zh-CN" altLang="zh-CN" dirty="0"/>
              <a:t>）计算机世界</a:t>
            </a:r>
          </a:p>
          <a:p>
            <a:pPr marL="285750" indent="-285750" algn="just">
              <a:lnSpc>
                <a:spcPct val="150000"/>
              </a:lnSpc>
              <a:buFont typeface="Arial" panose="020B0604020202020204" pitchFamily="34" charset="0"/>
              <a:buChar char="•"/>
            </a:pPr>
            <a:r>
              <a:rPr lang="zh-CN" altLang="zh-CN" dirty="0"/>
              <a:t>计算机世界是将信息世界的内容数据化后的产物</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信息</a:t>
            </a:r>
            <a:r>
              <a:rPr lang="zh-CN" altLang="zh-CN" dirty="0"/>
              <a:t>世界的概念模型还不能被数据库管理系统直接使用，需要将概念模型进一步转换为逻辑数据模型，形成便于计算机处理的数据形式</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smtClean="0"/>
              <a:t>关系</a:t>
            </a:r>
            <a:r>
              <a:rPr lang="zh-CN" altLang="zh-CN" dirty="0"/>
              <a:t>模型的逻辑结构是一组关系模式的集合，将</a:t>
            </a:r>
            <a:r>
              <a:rPr lang="en-US" altLang="zh-CN" dirty="0"/>
              <a:t>E-R</a:t>
            </a:r>
            <a:r>
              <a:rPr lang="zh-CN" altLang="zh-CN" dirty="0"/>
              <a:t>图转换为关系模型，也就是将实体、实体的属性和实体之间的联系转化为关系模式。</a:t>
            </a:r>
          </a:p>
        </p:txBody>
      </p:sp>
    </p:spTree>
    <p:extLst>
      <p:ext uri="{BB962C8B-B14F-4D97-AF65-F5344CB8AC3E}">
        <p14:creationId xmlns:p14="http://schemas.microsoft.com/office/powerpoint/2010/main" val="964710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704954"/>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smtClean="0"/>
              <a:t>1</a:t>
            </a:r>
            <a:r>
              <a:rPr lang="zh-CN" altLang="en-US" dirty="0" smtClean="0"/>
              <a:t>）</a:t>
            </a:r>
            <a:r>
              <a:rPr lang="zh-CN" altLang="zh-CN" dirty="0" smtClean="0"/>
              <a:t>实体</a:t>
            </a:r>
            <a:r>
              <a:rPr lang="zh-CN" altLang="zh-CN" dirty="0"/>
              <a:t>的转换规则</a:t>
            </a:r>
          </a:p>
          <a:p>
            <a:pPr marL="285750" indent="-285750" algn="just">
              <a:lnSpc>
                <a:spcPct val="150000"/>
              </a:lnSpc>
              <a:buFont typeface="Arial" panose="020B0604020202020204" pitchFamily="34" charset="0"/>
              <a:buChar char="•"/>
            </a:pPr>
            <a:r>
              <a:rPr lang="zh-CN" altLang="zh-CN" dirty="0"/>
              <a:t>一个实体转换为一个关系模式，实体的属性转换为关系的属性，实体的主码转换为关系的主码。例如，学生实体可转换为关系模式：学生表（学号，姓名，出生日期，专业，籍贯，联系电话，班级编号），教师、课程都可以分别转换为一个关系模式。</a:t>
            </a:r>
          </a:p>
        </p:txBody>
      </p:sp>
    </p:spTree>
    <p:extLst>
      <p:ext uri="{BB962C8B-B14F-4D97-AF65-F5344CB8AC3E}">
        <p14:creationId xmlns:p14="http://schemas.microsoft.com/office/powerpoint/2010/main" val="9333942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000821"/>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a:t>2</a:t>
            </a:r>
            <a:r>
              <a:rPr lang="zh-CN" altLang="en-US" dirty="0" smtClean="0"/>
              <a:t>）</a:t>
            </a:r>
            <a:r>
              <a:rPr lang="zh-CN" altLang="zh-CN" dirty="0" smtClean="0"/>
              <a:t>实体</a:t>
            </a:r>
            <a:r>
              <a:rPr lang="zh-CN" altLang="zh-CN" dirty="0"/>
              <a:t>间联系的转换规则</a:t>
            </a:r>
          </a:p>
          <a:p>
            <a:pPr marL="285750" lvl="0" indent="-285750" algn="just">
              <a:lnSpc>
                <a:spcPct val="150000"/>
              </a:lnSpc>
              <a:buFont typeface="Arial" panose="020B0604020202020204" pitchFamily="34" charset="0"/>
              <a:buChar char="•"/>
            </a:pPr>
            <a:r>
              <a:rPr lang="zh-CN" altLang="zh-CN" dirty="0"/>
              <a:t>“</a:t>
            </a:r>
            <a:r>
              <a:rPr lang="en-US" altLang="zh-CN" dirty="0"/>
              <a:t>1: 1</a:t>
            </a:r>
            <a:r>
              <a:rPr lang="zh-CN" altLang="zh-CN" dirty="0"/>
              <a:t>联系”的转换方法</a:t>
            </a:r>
          </a:p>
          <a:p>
            <a:pPr marL="285750" indent="-285750" algn="just">
              <a:lnSpc>
                <a:spcPct val="150000"/>
              </a:lnSpc>
              <a:buFont typeface="Wingdings" panose="05000000000000000000" pitchFamily="2" charset="2"/>
              <a:buChar char="Ø"/>
            </a:pPr>
            <a:r>
              <a:rPr lang="zh-CN" altLang="zh-CN" dirty="0"/>
              <a:t>“</a:t>
            </a:r>
            <a:r>
              <a:rPr lang="en-US" altLang="zh-CN" dirty="0"/>
              <a:t>1: 1</a:t>
            </a:r>
            <a:r>
              <a:rPr lang="zh-CN" altLang="zh-CN" dirty="0"/>
              <a:t>联系”可以转换为一个独立的关系模式，也可以与任意一端对应的关系模式合并</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zh-CN" dirty="0" smtClean="0"/>
              <a:t>转换</a:t>
            </a:r>
            <a:r>
              <a:rPr lang="zh-CN" altLang="zh-CN" dirty="0"/>
              <a:t>为一个独立的关系模式时，关系的属性包括联系相关联的各实体的码以及联系本身的属性，每个实体的码均是该关系的候选码</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zh-CN" dirty="0" smtClean="0"/>
              <a:t>与</a:t>
            </a:r>
            <a:r>
              <a:rPr lang="zh-CN" altLang="zh-CN" dirty="0"/>
              <a:t>某一端对应的关系模式合并时，合并后关系的属性加入联系所关联实体的码和联系本身的属性，合并后关系的主码不变。</a:t>
            </a:r>
          </a:p>
        </p:txBody>
      </p:sp>
    </p:spTree>
    <p:extLst>
      <p:ext uri="{BB962C8B-B14F-4D97-AF65-F5344CB8AC3E}">
        <p14:creationId xmlns:p14="http://schemas.microsoft.com/office/powerpoint/2010/main" val="400502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000821"/>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a:t>2</a:t>
            </a:r>
            <a:r>
              <a:rPr lang="zh-CN" altLang="en-US" dirty="0" smtClean="0"/>
              <a:t>）</a:t>
            </a:r>
            <a:r>
              <a:rPr lang="zh-CN" altLang="zh-CN" dirty="0" smtClean="0"/>
              <a:t>实体</a:t>
            </a:r>
            <a:r>
              <a:rPr lang="zh-CN" altLang="zh-CN" dirty="0"/>
              <a:t>间联系的转换规则</a:t>
            </a:r>
          </a:p>
          <a:p>
            <a:pPr marL="285750" lvl="0" indent="-285750" algn="just">
              <a:lnSpc>
                <a:spcPct val="150000"/>
              </a:lnSpc>
              <a:buFont typeface="Arial" panose="020B0604020202020204" pitchFamily="34" charset="0"/>
              <a:buChar char="•"/>
            </a:pPr>
            <a:r>
              <a:rPr lang="zh-CN" altLang="zh-CN" dirty="0"/>
              <a:t>“</a:t>
            </a:r>
            <a:r>
              <a:rPr lang="en-US" altLang="zh-CN" dirty="0"/>
              <a:t>1: N</a:t>
            </a:r>
            <a:r>
              <a:rPr lang="zh-CN" altLang="zh-CN" dirty="0"/>
              <a:t>联系”的转换方法</a:t>
            </a:r>
          </a:p>
          <a:p>
            <a:pPr marL="285750" indent="-285750" algn="just">
              <a:lnSpc>
                <a:spcPct val="150000"/>
              </a:lnSpc>
              <a:buFont typeface="Wingdings" panose="05000000000000000000" pitchFamily="2" charset="2"/>
              <a:buChar char="Ø"/>
            </a:pPr>
            <a:r>
              <a:rPr lang="zh-CN" altLang="zh-CN" dirty="0"/>
              <a:t>“</a:t>
            </a:r>
            <a:r>
              <a:rPr lang="en-US" altLang="zh-CN" dirty="0"/>
              <a:t>1: N</a:t>
            </a:r>
            <a:r>
              <a:rPr lang="zh-CN" altLang="zh-CN" dirty="0"/>
              <a:t>联系”可以转换为一个独立的关系模式，也可以与</a:t>
            </a:r>
            <a:r>
              <a:rPr lang="en-US" altLang="zh-CN" dirty="0"/>
              <a:t>N</a:t>
            </a:r>
            <a:r>
              <a:rPr lang="zh-CN" altLang="zh-CN" dirty="0"/>
              <a:t>端对应的关系模式合并</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zh-CN" dirty="0" smtClean="0"/>
              <a:t>转换</a:t>
            </a:r>
            <a:r>
              <a:rPr lang="zh-CN" altLang="zh-CN" dirty="0"/>
              <a:t>为一个独立的关系模式时，关系的属性包括该联系相关联的各实体的码以及联系本身的属性，关系的主码为</a:t>
            </a:r>
            <a:r>
              <a:rPr lang="en-US" altLang="zh-CN" dirty="0"/>
              <a:t>N</a:t>
            </a:r>
            <a:r>
              <a:rPr lang="zh-CN" altLang="zh-CN" dirty="0"/>
              <a:t>端实体的码</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zh-CN" dirty="0" smtClean="0"/>
              <a:t>与</a:t>
            </a:r>
            <a:r>
              <a:rPr lang="zh-CN" altLang="zh-CN" dirty="0"/>
              <a:t>某</a:t>
            </a:r>
            <a:r>
              <a:rPr lang="en-US" altLang="zh-CN" dirty="0"/>
              <a:t>N</a:t>
            </a:r>
            <a:r>
              <a:rPr lang="zh-CN" altLang="zh-CN" dirty="0"/>
              <a:t>端对应的关系模式合并时，合并后在</a:t>
            </a:r>
            <a:r>
              <a:rPr lang="en-US" altLang="zh-CN" dirty="0"/>
              <a:t>N</a:t>
            </a:r>
            <a:r>
              <a:rPr lang="zh-CN" altLang="zh-CN" dirty="0"/>
              <a:t>端关系中加入</a:t>
            </a:r>
            <a:r>
              <a:rPr lang="en-US" altLang="zh-CN" dirty="0"/>
              <a:t>1</a:t>
            </a:r>
            <a:r>
              <a:rPr lang="zh-CN" altLang="zh-CN" dirty="0"/>
              <a:t>端实体的码和联系本身的属性，合并后关系的主码不变。</a:t>
            </a:r>
          </a:p>
        </p:txBody>
      </p:sp>
    </p:spTree>
    <p:extLst>
      <p:ext uri="{BB962C8B-B14F-4D97-AF65-F5344CB8AC3E}">
        <p14:creationId xmlns:p14="http://schemas.microsoft.com/office/powerpoint/2010/main" val="4282690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49261" y="1652154"/>
            <a:ext cx="6258030" cy="4655927"/>
            <a:chOff x="874712" y="3269202"/>
            <a:chExt cx="8860601" cy="4655927"/>
          </a:xfrm>
        </p:grpSpPr>
        <p:sp>
          <p:nvSpPr>
            <p:cNvPr id="9" name="矩形 8">
              <a:extLst>
                <a:ext uri="{FF2B5EF4-FFF2-40B4-BE49-F238E27FC236}">
                  <a16:creationId xmlns:a16="http://schemas.microsoft.com/office/drawing/2014/main" id="{E3EB1709-6D20-4440-8800-976CC5E9712E}"/>
                </a:ext>
              </a:extLst>
            </p:cNvPr>
            <p:cNvSpPr/>
            <p:nvPr/>
          </p:nvSpPr>
          <p:spPr>
            <a:xfrm>
              <a:off x="874712" y="3677812"/>
              <a:ext cx="8860601" cy="4247317"/>
            </a:xfrm>
            <a:prstGeom prst="rect">
              <a:avLst/>
            </a:prstGeom>
          </p:spPr>
          <p:txBody>
            <a:bodyPr wrap="square">
              <a:spAutoFit/>
              <a:scene3d>
                <a:camera prst="orthographicFront"/>
                <a:lightRig rig="threePt" dir="t"/>
              </a:scene3d>
              <a:sp3d contourW="12700"/>
            </a:bodyPr>
            <a:lstStyle/>
            <a:p>
              <a:pPr marL="342900" lvl="0" indent="-342900">
                <a:lnSpc>
                  <a:spcPct val="150000"/>
                </a:lnSpc>
                <a:buFont typeface="Arial" panose="020B0604020202020204" pitchFamily="34" charset="0"/>
                <a:buChar char="•"/>
              </a:pPr>
              <a:r>
                <a:rPr lang="zh-CN" altLang="zh-CN" sz="2000" dirty="0" smtClean="0"/>
                <a:t>数据</a:t>
              </a:r>
              <a:r>
                <a:rPr lang="zh-CN" altLang="zh-CN" sz="2000" dirty="0"/>
                <a:t>是记录下来的某种可以识别的符号，可因载体的不同表现出不同的形式，而信息不随</a:t>
              </a:r>
              <a:r>
                <a:rPr lang="zh-CN" altLang="zh-CN" sz="2000" dirty="0" smtClean="0"/>
                <a:t>载体</a:t>
              </a:r>
              <a:r>
                <a:rPr lang="zh-CN" altLang="en-US" sz="2000" dirty="0" smtClean="0"/>
                <a:t>的</a:t>
              </a:r>
              <a:r>
                <a:rPr lang="zh-CN" altLang="zh-CN" sz="2000" dirty="0" smtClean="0"/>
                <a:t>改变</a:t>
              </a:r>
              <a:r>
                <a:rPr lang="zh-CN" altLang="zh-CN" sz="2000" dirty="0"/>
                <a:t>而改变。</a:t>
              </a:r>
            </a:p>
            <a:p>
              <a:pPr marL="342900" lvl="0" indent="-342900">
                <a:lnSpc>
                  <a:spcPct val="150000"/>
                </a:lnSpc>
                <a:buFont typeface="Arial" panose="020B0604020202020204" pitchFamily="34" charset="0"/>
                <a:buChar char="•"/>
              </a:pPr>
              <a:r>
                <a:rPr lang="zh-CN" altLang="zh-CN" sz="2000" dirty="0"/>
                <a:t>信息可以离开信息系统而独立存在，也可以离开信息系统的各个组成和阶段而独立存在；而数据的格式往往与计算机系统有关，并随载荷它的物理设备的形式而改变。</a:t>
              </a:r>
            </a:p>
            <a:p>
              <a:pPr marL="342900" lvl="0" indent="-342900">
                <a:lnSpc>
                  <a:spcPct val="150000"/>
                </a:lnSpc>
                <a:buFont typeface="Arial" panose="020B0604020202020204" pitchFamily="34" charset="0"/>
                <a:buChar char="•"/>
              </a:pPr>
              <a:r>
                <a:rPr lang="zh-CN" altLang="zh-CN" sz="2000" dirty="0"/>
                <a:t>数据不能减少人的不确定性，而信息可以减少人的不确定性，这是数据与信息之间的本质区别</a:t>
              </a:r>
              <a:r>
                <a:rPr lang="zh-CN" altLang="zh-CN" sz="2000" dirty="0" smtClean="0"/>
                <a:t>。</a:t>
              </a:r>
              <a:endParaRPr lang="zh-CN" altLang="en-US" sz="2000" dirty="0"/>
            </a:p>
          </p:txBody>
        </p:sp>
        <p:sp>
          <p:nvSpPr>
            <p:cNvPr id="10" name="矩形 9">
              <a:extLst>
                <a:ext uri="{FF2B5EF4-FFF2-40B4-BE49-F238E27FC236}">
                  <a16:creationId xmlns:a16="http://schemas.microsoft.com/office/drawing/2014/main" id="{CBCE2F27-1948-4AAF-B7D2-B7B4F23C2784}"/>
                </a:ext>
              </a:extLst>
            </p:cNvPr>
            <p:cNvSpPr/>
            <p:nvPr/>
          </p:nvSpPr>
          <p:spPr>
            <a:xfrm>
              <a:off x="874712" y="3269202"/>
              <a:ext cx="6302163" cy="707886"/>
            </a:xfrm>
            <a:prstGeom prst="rect">
              <a:avLst/>
            </a:prstGeom>
          </p:spPr>
          <p:txBody>
            <a:bodyPr wrap="square">
              <a:spAutoFit/>
              <a:scene3d>
                <a:camera prst="orthographicFront"/>
                <a:lightRig rig="threePt" dir="t"/>
              </a:scene3d>
              <a:sp3d contourW="12700"/>
            </a:bodyPr>
            <a:lstStyle/>
            <a:p>
              <a:pPr algn="just"/>
              <a:r>
                <a:rPr lang="zh-CN" altLang="en-US" sz="2000" dirty="0" smtClean="0"/>
                <a:t>数据与信息的区别，</a:t>
              </a:r>
              <a:r>
                <a:rPr lang="zh-CN" altLang="zh-CN" sz="2000" dirty="0"/>
                <a:t>主要表现</a:t>
              </a:r>
              <a:r>
                <a:rPr lang="zh-CN" altLang="zh-CN" sz="2000" dirty="0" smtClean="0"/>
                <a:t>为三</a:t>
              </a:r>
              <a:r>
                <a:rPr lang="zh-CN" altLang="zh-CN" sz="2000" dirty="0"/>
                <a:t>点：</a:t>
              </a:r>
            </a:p>
            <a:p>
              <a:pPr algn="just"/>
              <a:endParaRPr lang="zh-CN" altLang="en-US" sz="2000" b="1" dirty="0"/>
            </a:p>
          </p:txBody>
        </p:sp>
      </p:gr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468847880"/>
              </p:ext>
            </p:extLst>
          </p:nvPr>
        </p:nvGraphicFramePr>
        <p:xfrm>
          <a:off x="7091265" y="2724037"/>
          <a:ext cx="4817398" cy="1726666"/>
        </p:xfrm>
        <a:graphic>
          <a:graphicData uri="http://schemas.openxmlformats.org/presentationml/2006/ole">
            <mc:AlternateContent xmlns:mc="http://schemas.openxmlformats.org/markup-compatibility/2006">
              <mc:Choice xmlns:v="urn:schemas-microsoft-com:vml" Requires="v">
                <p:oleObj spid="_x0000_s2115" name="Visio" r:id="rId4" imgW="3994785" imgH="1444752" progId="Visio.Drawing.11">
                  <p:embed/>
                </p:oleObj>
              </mc:Choice>
              <mc:Fallback>
                <p:oleObj name="Visio" r:id="rId4" imgW="3994785" imgH="1444752"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1265" y="2724037"/>
                        <a:ext cx="4817398" cy="1726666"/>
                      </a:xfrm>
                      <a:prstGeom prst="rect">
                        <a:avLst/>
                      </a:prstGeom>
                      <a:noFill/>
                    </p:spPr>
                  </p:pic>
                </p:oleObj>
              </mc:Fallback>
            </mc:AlternateContent>
          </a:graphicData>
        </a:graphic>
      </p:graphicFrame>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23142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1 </a:t>
            </a:r>
            <a:r>
              <a:rPr lang="zh-CN" altLang="en-US" sz="2800" b="1" dirty="0" smtClean="0">
                <a:solidFill>
                  <a:srgbClr val="228EB0"/>
                </a:solidFill>
                <a:latin typeface="+mn-ea"/>
              </a:rPr>
              <a:t>数据</a:t>
            </a:r>
            <a:endParaRPr lang="zh-CN" altLang="en-US" sz="2800" b="1" dirty="0">
              <a:solidFill>
                <a:srgbClr val="228EB0"/>
              </a:solidFill>
              <a:latin typeface="+mn-ea"/>
            </a:endParaRPr>
          </a:p>
        </p:txBody>
      </p:sp>
      <p:sp>
        <p:nvSpPr>
          <p:cNvPr id="4" name="矩形 3"/>
          <p:cNvSpPr/>
          <p:nvPr/>
        </p:nvSpPr>
        <p:spPr>
          <a:xfrm>
            <a:off x="8689485" y="4651912"/>
            <a:ext cx="1949573" cy="307777"/>
          </a:xfrm>
          <a:prstGeom prst="rect">
            <a:avLst/>
          </a:prstGeom>
        </p:spPr>
        <p:txBody>
          <a:bodyPr wrap="none">
            <a:spAutoFit/>
          </a:bodyPr>
          <a:lstStyle/>
          <a:p>
            <a:r>
              <a:rPr lang="zh-CN" altLang="en-US" sz="1400" dirty="0" smtClean="0"/>
              <a:t>图</a:t>
            </a:r>
            <a:r>
              <a:rPr lang="en-US" altLang="zh-CN" sz="1400" dirty="0" smtClean="0"/>
              <a:t>1 </a:t>
            </a:r>
            <a:r>
              <a:rPr lang="zh-CN" altLang="en-US" sz="1400" dirty="0" smtClean="0"/>
              <a:t>数据</a:t>
            </a:r>
            <a:r>
              <a:rPr lang="zh-CN" altLang="en-US" sz="1400" dirty="0"/>
              <a:t>与信息</a:t>
            </a:r>
            <a:r>
              <a:rPr lang="zh-CN" altLang="en-US" sz="1400" dirty="0" smtClean="0"/>
              <a:t>的</a:t>
            </a:r>
            <a:r>
              <a:rPr lang="zh-CN" altLang="en-US" sz="1400" dirty="0"/>
              <a:t>关系</a:t>
            </a:r>
          </a:p>
        </p:txBody>
      </p:sp>
    </p:spTree>
    <p:extLst>
      <p:ext uri="{BB962C8B-B14F-4D97-AF65-F5344CB8AC3E}">
        <p14:creationId xmlns:p14="http://schemas.microsoft.com/office/powerpoint/2010/main" val="379548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754326"/>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a:t>2</a:t>
            </a:r>
            <a:r>
              <a:rPr lang="zh-CN" altLang="en-US" dirty="0" smtClean="0"/>
              <a:t>）</a:t>
            </a:r>
            <a:r>
              <a:rPr lang="zh-CN" altLang="zh-CN" dirty="0" smtClean="0"/>
              <a:t>实体</a:t>
            </a:r>
            <a:r>
              <a:rPr lang="zh-CN" altLang="zh-CN" dirty="0"/>
              <a:t>间联系的转换规则</a:t>
            </a:r>
          </a:p>
          <a:p>
            <a:pPr marL="285750" lvl="0" indent="-285750" algn="just">
              <a:lnSpc>
                <a:spcPct val="150000"/>
              </a:lnSpc>
              <a:buFont typeface="Arial" panose="020B0604020202020204" pitchFamily="34" charset="0"/>
              <a:buChar char="•"/>
            </a:pPr>
            <a:r>
              <a:rPr lang="zh-CN" altLang="zh-CN" dirty="0"/>
              <a:t>“</a:t>
            </a:r>
            <a:r>
              <a:rPr lang="en-US" altLang="zh-CN" dirty="0"/>
              <a:t>M:N</a:t>
            </a:r>
            <a:r>
              <a:rPr lang="zh-CN" altLang="zh-CN" dirty="0"/>
              <a:t>联系”的转换方法</a:t>
            </a:r>
          </a:p>
          <a:p>
            <a:pPr marL="285750" indent="-285750" algn="just">
              <a:lnSpc>
                <a:spcPct val="150000"/>
              </a:lnSpc>
              <a:buFont typeface="Wingdings" panose="05000000000000000000" pitchFamily="2" charset="2"/>
              <a:buChar char="Ø"/>
            </a:pPr>
            <a:r>
              <a:rPr lang="zh-CN" altLang="zh-CN" dirty="0"/>
              <a:t>“</a:t>
            </a:r>
            <a:r>
              <a:rPr lang="en-US" altLang="zh-CN" dirty="0"/>
              <a:t>M:N</a:t>
            </a:r>
            <a:r>
              <a:rPr lang="zh-CN" altLang="zh-CN" dirty="0"/>
              <a:t>联系”转换为一个独立的关系模式，关系的属性包括该联系相关联的各实体的码以及联系本身的属性，关系的主码为各实体码的组合。</a:t>
            </a:r>
          </a:p>
        </p:txBody>
      </p:sp>
    </p:spTree>
    <p:extLst>
      <p:ext uri="{BB962C8B-B14F-4D97-AF65-F5344CB8AC3E}">
        <p14:creationId xmlns:p14="http://schemas.microsoft.com/office/powerpoint/2010/main" val="181969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000821"/>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a:t>2</a:t>
            </a:r>
            <a:r>
              <a:rPr lang="zh-CN" altLang="en-US" dirty="0" smtClean="0"/>
              <a:t>）</a:t>
            </a:r>
            <a:r>
              <a:rPr lang="zh-CN" altLang="zh-CN" dirty="0" smtClean="0"/>
              <a:t>实体</a:t>
            </a:r>
            <a:r>
              <a:rPr lang="zh-CN" altLang="zh-CN" dirty="0"/>
              <a:t>间联系的转换规则</a:t>
            </a:r>
          </a:p>
          <a:p>
            <a:pPr marL="285750" lvl="0" indent="-285750" algn="just">
              <a:lnSpc>
                <a:spcPct val="150000"/>
              </a:lnSpc>
              <a:buFont typeface="Arial" panose="020B0604020202020204" pitchFamily="34" charset="0"/>
              <a:buChar char="•"/>
            </a:pPr>
            <a:r>
              <a:rPr lang="zh-CN" altLang="zh-CN" dirty="0"/>
              <a:t>多元联系的转换方法</a:t>
            </a:r>
          </a:p>
          <a:p>
            <a:pPr marL="285750" indent="-285750" algn="just">
              <a:lnSpc>
                <a:spcPct val="150000"/>
              </a:lnSpc>
              <a:buFont typeface="Wingdings" panose="05000000000000000000" pitchFamily="2" charset="2"/>
              <a:buChar char="Ø"/>
            </a:pPr>
            <a:r>
              <a:rPr lang="zh-CN" altLang="zh-CN" dirty="0"/>
              <a:t>要将三个或三个以上实体间的多元联系转换为关系模式，可根据以下两种情况采用不同的方法处理，对于一对多的多元联系，转换方法是修改</a:t>
            </a:r>
            <a:r>
              <a:rPr lang="en-US" altLang="zh-CN" dirty="0"/>
              <a:t>N</a:t>
            </a:r>
            <a:r>
              <a:rPr lang="zh-CN" altLang="zh-CN" dirty="0"/>
              <a:t>端实体集对应的关系，即将与联系相关的</a:t>
            </a:r>
            <a:r>
              <a:rPr lang="en-US" altLang="zh-CN" dirty="0"/>
              <a:t>1</a:t>
            </a:r>
            <a:r>
              <a:rPr lang="zh-CN" altLang="zh-CN" dirty="0"/>
              <a:t>端实体的主码和联系自身的属性作为新属性加入到</a:t>
            </a:r>
            <a:r>
              <a:rPr lang="en-US" altLang="zh-CN" dirty="0"/>
              <a:t>N</a:t>
            </a:r>
            <a:r>
              <a:rPr lang="zh-CN" altLang="zh-CN" dirty="0"/>
              <a:t>端实体中</a:t>
            </a:r>
            <a:r>
              <a:rPr lang="zh-CN" altLang="zh-CN" dirty="0" smtClean="0"/>
              <a:t>；</a:t>
            </a:r>
            <a:endParaRPr lang="en-US" altLang="zh-CN" dirty="0" smtClean="0"/>
          </a:p>
          <a:p>
            <a:pPr marL="285750" indent="-285750" algn="just">
              <a:lnSpc>
                <a:spcPct val="150000"/>
              </a:lnSpc>
              <a:buFont typeface="Wingdings" panose="05000000000000000000" pitchFamily="2" charset="2"/>
              <a:buChar char="Ø"/>
            </a:pPr>
            <a:r>
              <a:rPr lang="zh-CN" altLang="zh-CN" dirty="0" smtClean="0"/>
              <a:t>对于</a:t>
            </a:r>
            <a:r>
              <a:rPr lang="zh-CN" altLang="zh-CN" dirty="0"/>
              <a:t>多对多的多元联系，转换方法是新建一个独立的关系模式，该关系的属性为多元联系相关联的各实体的码以及联系本身的属性，关系的主码为各实体码的组合</a:t>
            </a:r>
            <a:r>
              <a:rPr lang="zh-CN" altLang="zh-CN" dirty="0" smtClean="0"/>
              <a:t>。</a:t>
            </a:r>
            <a:endParaRPr lang="zh-CN" altLang="zh-CN" dirty="0"/>
          </a:p>
        </p:txBody>
      </p:sp>
    </p:spTree>
    <p:extLst>
      <p:ext uri="{BB962C8B-B14F-4D97-AF65-F5344CB8AC3E}">
        <p14:creationId xmlns:p14="http://schemas.microsoft.com/office/powerpoint/2010/main" val="3228294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关系数据库设计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754326"/>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smtClean="0"/>
              <a:t>3</a:t>
            </a:r>
            <a:r>
              <a:rPr lang="zh-CN" altLang="en-US" dirty="0" smtClean="0"/>
              <a:t>）</a:t>
            </a:r>
            <a:r>
              <a:rPr lang="zh-CN" altLang="zh-CN" dirty="0" smtClean="0"/>
              <a:t>关系</a:t>
            </a:r>
            <a:r>
              <a:rPr lang="zh-CN" altLang="zh-CN" dirty="0"/>
              <a:t>合并规则</a:t>
            </a:r>
          </a:p>
          <a:p>
            <a:pPr marL="285750" indent="-285750" algn="just">
              <a:lnSpc>
                <a:spcPct val="150000"/>
              </a:lnSpc>
              <a:buFont typeface="Arial" panose="020B0604020202020204" pitchFamily="34" charset="0"/>
              <a:buChar char="•"/>
            </a:pPr>
            <a:r>
              <a:rPr lang="zh-CN" altLang="zh-CN" dirty="0"/>
              <a:t>具有相同码的关系模式可合并，目的是减少系统中的关系个数。合并方法是将其中一个关系模式的全部属性加入到另一个关系模式中，然后去掉其中的同义属性（可能同名也可能不同名），并适当调整属性的次序。</a:t>
            </a:r>
          </a:p>
        </p:txBody>
      </p:sp>
    </p:spTree>
    <p:extLst>
      <p:ext uri="{BB962C8B-B14F-4D97-AF65-F5344CB8AC3E}">
        <p14:creationId xmlns:p14="http://schemas.microsoft.com/office/powerpoint/2010/main" val="3857208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506675"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smtClean="0">
                  <a:solidFill>
                    <a:schemeClr val="bg1"/>
                  </a:solidFill>
                </a:rPr>
                <a:t>06</a:t>
              </a:r>
              <a:endParaRPr lang="zh-CN" altLang="en-US" sz="3200" b="1" dirty="0">
                <a:solidFill>
                  <a:schemeClr val="bg1"/>
                </a:solidFill>
              </a:endParaRPr>
            </a:p>
          </p:txBody>
        </p:sp>
      </p:grpSp>
      <p:grpSp>
        <p:nvGrpSpPr>
          <p:cNvPr id="21" name="组合 20"/>
          <p:cNvGrpSpPr/>
          <p:nvPr/>
        </p:nvGrpSpPr>
        <p:grpSpPr>
          <a:xfrm>
            <a:off x="4284835" y="3507528"/>
            <a:ext cx="3416320" cy="636233"/>
            <a:chOff x="8092996" y="3258460"/>
            <a:chExt cx="3416320" cy="1066083"/>
          </a:xfrm>
        </p:grpSpPr>
        <p:sp>
          <p:nvSpPr>
            <p:cNvPr id="14" name="文本框 13"/>
            <p:cNvSpPr txBox="1"/>
            <p:nvPr/>
          </p:nvSpPr>
          <p:spPr>
            <a:xfrm>
              <a:off x="8092996" y="3258460"/>
              <a:ext cx="3416320" cy="876716"/>
            </a:xfrm>
            <a:prstGeom prst="rect">
              <a:avLst/>
            </a:prstGeom>
            <a:noFill/>
          </p:spPr>
          <p:txBody>
            <a:bodyPr wrap="none" rtlCol="0">
              <a:spAutoFit/>
              <a:scene3d>
                <a:camera prst="orthographicFront"/>
                <a:lightRig rig="threePt" dir="t"/>
              </a:scene3d>
              <a:sp3d contourW="12700"/>
            </a:bodyPr>
            <a:lstStyle/>
            <a:p>
              <a:pPr algn="r"/>
              <a:r>
                <a:rPr lang="zh-CN" altLang="zh-CN" sz="2800" dirty="0"/>
                <a:t>常用</a:t>
              </a:r>
              <a:r>
                <a:rPr lang="zh-CN" altLang="zh-CN" sz="2800" dirty="0" smtClean="0"/>
                <a:t>数据库管理系统</a:t>
              </a:r>
              <a:endParaRPr lang="zh-CN" altLang="en-US" sz="2800" dirty="0"/>
            </a:p>
          </p:txBody>
        </p:sp>
        <p:cxnSp>
          <p:nvCxnSpPr>
            <p:cNvPr id="18" name="直接连接符 17"/>
            <p:cNvCxnSpPr/>
            <p:nvPr/>
          </p:nvCxnSpPr>
          <p:spPr>
            <a:xfrm>
              <a:off x="8145156" y="4324543"/>
              <a:ext cx="331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6200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41632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rgbClr val="228EB0"/>
                </a:solidFill>
                <a:latin typeface="+mn-ea"/>
              </a:rPr>
              <a:t>常用数据库管理系统</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2585323"/>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随着数据库技术的发展，数据库产品越来越多</a:t>
            </a:r>
            <a:r>
              <a:rPr lang="zh-CN" altLang="zh-CN" dirty="0" smtClean="0"/>
              <a:t>，</a:t>
            </a:r>
            <a:r>
              <a:rPr lang="zh-CN" altLang="en-US" dirty="0" smtClean="0"/>
              <a:t>常用的有：</a:t>
            </a:r>
            <a:endParaRPr lang="en-US" altLang="zh-CN" dirty="0" smtClean="0"/>
          </a:p>
          <a:p>
            <a:pPr marL="285750" indent="-285750" algn="just">
              <a:lnSpc>
                <a:spcPct val="150000"/>
              </a:lnSpc>
              <a:buFont typeface="Arial" panose="020B0604020202020204" pitchFamily="34" charset="0"/>
              <a:buChar char="•"/>
            </a:pPr>
            <a:r>
              <a:rPr lang="en-US" altLang="zh-CN" dirty="0" smtClean="0"/>
              <a:t>Oracle</a:t>
            </a:r>
          </a:p>
          <a:p>
            <a:pPr marL="285750" indent="-285750" algn="just">
              <a:lnSpc>
                <a:spcPct val="150000"/>
              </a:lnSpc>
              <a:buFont typeface="Arial" panose="020B0604020202020204" pitchFamily="34" charset="0"/>
              <a:buChar char="•"/>
            </a:pPr>
            <a:r>
              <a:rPr lang="en-US" altLang="zh-CN" dirty="0" smtClean="0"/>
              <a:t>DB2</a:t>
            </a:r>
          </a:p>
          <a:p>
            <a:pPr marL="285750" indent="-285750" algn="just">
              <a:lnSpc>
                <a:spcPct val="150000"/>
              </a:lnSpc>
              <a:buFont typeface="Arial" panose="020B0604020202020204" pitchFamily="34" charset="0"/>
              <a:buChar char="•"/>
            </a:pPr>
            <a:r>
              <a:rPr lang="en-US" altLang="zh-CN" dirty="0" smtClean="0"/>
              <a:t>Sybase</a:t>
            </a:r>
          </a:p>
          <a:p>
            <a:pPr marL="285750" indent="-285750" algn="just">
              <a:lnSpc>
                <a:spcPct val="150000"/>
              </a:lnSpc>
              <a:buFont typeface="Arial" panose="020B0604020202020204" pitchFamily="34" charset="0"/>
              <a:buChar char="•"/>
            </a:pPr>
            <a:r>
              <a:rPr lang="en-US" altLang="zh-CN" dirty="0" smtClean="0"/>
              <a:t>SQL Server</a:t>
            </a:r>
          </a:p>
          <a:p>
            <a:pPr marL="285750" indent="-285750" algn="just">
              <a:lnSpc>
                <a:spcPct val="150000"/>
              </a:lnSpc>
              <a:buFont typeface="Arial" panose="020B0604020202020204" pitchFamily="34" charset="0"/>
              <a:buChar char="•"/>
            </a:pPr>
            <a:r>
              <a:rPr lang="en-US" altLang="zh-CN" dirty="0" smtClean="0"/>
              <a:t>MySQL</a:t>
            </a:r>
            <a:endParaRPr lang="zh-CN" altLang="zh-CN" dirty="0"/>
          </a:p>
        </p:txBody>
      </p:sp>
    </p:spTree>
    <p:extLst>
      <p:ext uri="{BB962C8B-B14F-4D97-AF65-F5344CB8AC3E}">
        <p14:creationId xmlns:p14="http://schemas.microsoft.com/office/powerpoint/2010/main" val="738483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1876076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253595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随着信息化技术的不断发展，数字化校园建设对打造高水平大学具有广泛深远的意义。为此，学校准备开发一个“教务管理系统”，以提升学校日常教务的工作效率和管理水平。“教务管理系统”可以实现学生信息管理、课程信息管理、教师信息管理、班级管理、成绩信息管理，同时提供在线选课、教学任务安排、综合信息查询、系统管理等功能。结合上面所描述的功能场景，抽象“教务管理系统”的概念模型，绘制</a:t>
            </a:r>
            <a:r>
              <a:rPr lang="en-US" altLang="zh-CN" dirty="0"/>
              <a:t>ER</a:t>
            </a:r>
            <a:r>
              <a:rPr lang="zh-CN" altLang="zh-CN" dirty="0"/>
              <a:t>图，并将概念模型转换为逻辑数据模型，为数据库的创建做好准备。</a:t>
            </a:r>
          </a:p>
        </p:txBody>
      </p:sp>
    </p:spTree>
    <p:extLst>
      <p:ext uri="{BB962C8B-B14F-4D97-AF65-F5344CB8AC3E}">
        <p14:creationId xmlns:p14="http://schemas.microsoft.com/office/powerpoint/2010/main" val="242403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00082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根据【学习任务】中描述的“教务管理系统”功能场景和需求，分析学生、课程、班级、教师的特征，可知学生有学号、姓名、性别、出生日期、专业、籍贯、联系电话等基本特征；课程有课程编号、课程名称、学时、学分、开设学期等基本特征；教师有教工号、姓名、性别、出生日期、所在院系、职称、联系电话、电子邮件等基本特征；班级有班级编号、班级名称、人数、班主任等基本特征；学生与课程的主要关系是“选修”，具有成绩属性；教师、课程和班级三者之间的关系是“教授”，具有学年、学期等属性；学生和班级的主要关系是“属于”。经过抽象，画出</a:t>
            </a:r>
            <a:r>
              <a:rPr lang="en-US" altLang="zh-CN" dirty="0"/>
              <a:t>ER</a:t>
            </a:r>
            <a:r>
              <a:rPr lang="zh-CN" altLang="zh-CN" dirty="0" smtClean="0"/>
              <a:t>模型，</a:t>
            </a:r>
            <a:r>
              <a:rPr lang="zh-CN" altLang="zh-CN" dirty="0"/>
              <a:t>完成从现实世界到概念世界的抽象。</a:t>
            </a:r>
          </a:p>
        </p:txBody>
      </p:sp>
    </p:spTree>
    <p:extLst>
      <p:ext uri="{BB962C8B-B14F-4D97-AF65-F5344CB8AC3E}">
        <p14:creationId xmlns:p14="http://schemas.microsoft.com/office/powerpoint/2010/main" val="38612073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51931719"/>
              </p:ext>
            </p:extLst>
          </p:nvPr>
        </p:nvGraphicFramePr>
        <p:xfrm>
          <a:off x="2260599" y="1332607"/>
          <a:ext cx="8050465" cy="4598293"/>
        </p:xfrm>
        <a:graphic>
          <a:graphicData uri="http://schemas.openxmlformats.org/presentationml/2006/ole">
            <mc:AlternateContent xmlns:mc="http://schemas.openxmlformats.org/markup-compatibility/2006">
              <mc:Choice xmlns:v="urn:schemas-microsoft-com:vml" Requires="v">
                <p:oleObj spid="_x0000_s26639" name="Visio" r:id="rId4" imgW="8448678" imgH="4838670" progId="Visio.Drawing.15">
                  <p:embed/>
                </p:oleObj>
              </mc:Choice>
              <mc:Fallback>
                <p:oleObj name="Visio" r:id="rId4" imgW="8448678" imgH="483867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0599" y="1332607"/>
                        <a:ext cx="8050465" cy="4598293"/>
                      </a:xfrm>
                      <a:prstGeom prst="rect">
                        <a:avLst/>
                      </a:prstGeom>
                      <a:noFill/>
                    </p:spPr>
                  </p:pic>
                </p:oleObj>
              </mc:Fallback>
            </mc:AlternateContent>
          </a:graphicData>
        </a:graphic>
      </p:graphicFrame>
      <p:sp>
        <p:nvSpPr>
          <p:cNvPr id="2" name="矩形 1"/>
          <p:cNvSpPr/>
          <p:nvPr/>
        </p:nvSpPr>
        <p:spPr>
          <a:xfrm>
            <a:off x="4779322" y="6004052"/>
            <a:ext cx="2568332" cy="415498"/>
          </a:xfrm>
          <a:prstGeom prst="rect">
            <a:avLst/>
          </a:prstGeom>
        </p:spPr>
        <p:txBody>
          <a:bodyPr wrap="none">
            <a:spAutoFit/>
          </a:bodyPr>
          <a:lstStyle/>
          <a:p>
            <a:pPr algn="ctr">
              <a:lnSpc>
                <a:spcPct val="150000"/>
              </a:lnSpc>
              <a:spcAft>
                <a:spcPts val="0"/>
              </a:spcAft>
            </a:pPr>
            <a:r>
              <a:rPr lang="zh-CN" altLang="en-US" sz="1400" kern="0"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8  </a:t>
            </a:r>
            <a:r>
              <a:rPr lang="zh-CN" altLang="zh-CN" sz="1400" kern="0" dirty="0" smtClean="0">
                <a:latin typeface="Times New Roman" panose="02020603050405020304" pitchFamily="18" charset="0"/>
                <a:ea typeface="黑体" panose="02010609060101010101" pitchFamily="49" charset="-122"/>
                <a:cs typeface="Times New Roman" panose="02020603050405020304" pitchFamily="18" charset="0"/>
              </a:rPr>
              <a:t>“教务管理系统”</a:t>
            </a:r>
            <a:r>
              <a:rPr lang="en-US" altLang="zh-CN" sz="1400" kern="0" dirty="0">
                <a:latin typeface="Times New Roman" panose="02020603050405020304" pitchFamily="18" charset="0"/>
                <a:ea typeface="黑体" panose="02010609060101010101" pitchFamily="49" charset="-122"/>
                <a:cs typeface="Times New Roman" panose="02020603050405020304" pitchFamily="18" charset="0"/>
              </a:rPr>
              <a:t>ER</a:t>
            </a:r>
            <a:r>
              <a:rPr lang="zh-CN" altLang="zh-CN" sz="1400" kern="0" dirty="0">
                <a:latin typeface="Times New Roman" panose="02020603050405020304" pitchFamily="18" charset="0"/>
                <a:ea typeface="黑体" panose="02010609060101010101" pitchFamily="49" charset="-122"/>
                <a:cs typeface="Times New Roman" panose="02020603050405020304" pitchFamily="18" charset="0"/>
              </a:rPr>
              <a:t>模型</a:t>
            </a:r>
            <a:endParaRPr lang="zh-CN" altLang="zh-CN" sz="14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08786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3416320"/>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smtClean="0"/>
              <a:t>将描述</a:t>
            </a:r>
            <a:r>
              <a:rPr lang="zh-CN" altLang="zh-CN" dirty="0"/>
              <a:t>的</a:t>
            </a:r>
            <a:r>
              <a:rPr lang="en-US" altLang="zh-CN" dirty="0"/>
              <a:t>ER</a:t>
            </a:r>
            <a:r>
              <a:rPr lang="zh-CN" altLang="zh-CN" dirty="0"/>
              <a:t>模型转换成逻辑数据模型，结果为：</a:t>
            </a:r>
          </a:p>
          <a:p>
            <a:pPr marL="285750" lvl="0" indent="-285750" algn="just">
              <a:lnSpc>
                <a:spcPct val="150000"/>
              </a:lnSpc>
              <a:buFont typeface="Arial" panose="020B0604020202020204" pitchFamily="34" charset="0"/>
              <a:buChar char="•"/>
            </a:pPr>
            <a:r>
              <a:rPr lang="zh-CN" altLang="zh-CN" dirty="0"/>
              <a:t>学生表（</a:t>
            </a:r>
            <a:r>
              <a:rPr lang="zh-CN" altLang="zh-CN" u="sng" dirty="0"/>
              <a:t>学号</a:t>
            </a:r>
            <a:r>
              <a:rPr lang="zh-CN" altLang="zh-CN" dirty="0"/>
              <a:t>，姓名，性别，出生日期，专业，籍贯，联系电话，班级编号）；</a:t>
            </a:r>
          </a:p>
          <a:p>
            <a:pPr marL="285750" lvl="0" indent="-285750" algn="just">
              <a:lnSpc>
                <a:spcPct val="150000"/>
              </a:lnSpc>
              <a:buFont typeface="Arial" panose="020B0604020202020204" pitchFamily="34" charset="0"/>
              <a:buChar char="•"/>
            </a:pPr>
            <a:r>
              <a:rPr lang="zh-CN" altLang="zh-CN" dirty="0"/>
              <a:t>课程表（</a:t>
            </a:r>
            <a:r>
              <a:rPr lang="zh-CN" altLang="zh-CN" u="sng" dirty="0"/>
              <a:t>课程编号</a:t>
            </a:r>
            <a:r>
              <a:rPr lang="zh-CN" altLang="zh-CN" dirty="0"/>
              <a:t>，课程名称，学时，学分，开设学期）；</a:t>
            </a:r>
          </a:p>
          <a:p>
            <a:pPr marL="285750" lvl="0" indent="-285750" algn="just">
              <a:lnSpc>
                <a:spcPct val="150000"/>
              </a:lnSpc>
              <a:buFont typeface="Arial" panose="020B0604020202020204" pitchFamily="34" charset="0"/>
              <a:buChar char="•"/>
            </a:pPr>
            <a:r>
              <a:rPr lang="zh-CN" altLang="zh-CN" dirty="0"/>
              <a:t>班级表（</a:t>
            </a:r>
            <a:r>
              <a:rPr lang="zh-CN" altLang="zh-CN" u="sng" dirty="0"/>
              <a:t>班级编号</a:t>
            </a:r>
            <a:r>
              <a:rPr lang="zh-CN" altLang="zh-CN" dirty="0"/>
              <a:t>，班级名称，人数，班主任）；</a:t>
            </a:r>
          </a:p>
          <a:p>
            <a:pPr marL="285750" lvl="0" indent="-285750" algn="just">
              <a:lnSpc>
                <a:spcPct val="150000"/>
              </a:lnSpc>
              <a:buFont typeface="Arial" panose="020B0604020202020204" pitchFamily="34" charset="0"/>
              <a:buChar char="•"/>
            </a:pPr>
            <a:r>
              <a:rPr lang="zh-CN" altLang="zh-CN" dirty="0"/>
              <a:t>教师表（</a:t>
            </a:r>
            <a:r>
              <a:rPr lang="zh-CN" altLang="zh-CN" u="sng" dirty="0"/>
              <a:t>教工号</a:t>
            </a:r>
            <a:r>
              <a:rPr lang="zh-CN" altLang="zh-CN" dirty="0"/>
              <a:t>，姓名，性别，出生日期，所在院系，职称，联系电话，电子邮件）；</a:t>
            </a:r>
          </a:p>
          <a:p>
            <a:pPr marL="285750" lvl="0" indent="-285750" algn="just">
              <a:lnSpc>
                <a:spcPct val="150000"/>
              </a:lnSpc>
              <a:buFont typeface="Arial" panose="020B0604020202020204" pitchFamily="34" charset="0"/>
              <a:buChar char="•"/>
            </a:pPr>
            <a:r>
              <a:rPr lang="zh-CN" altLang="zh-CN" dirty="0"/>
              <a:t>选修表（</a:t>
            </a:r>
            <a:r>
              <a:rPr lang="zh-CN" altLang="zh-CN" u="sng" dirty="0"/>
              <a:t>学号</a:t>
            </a:r>
            <a:r>
              <a:rPr lang="zh-CN" altLang="zh-CN" dirty="0"/>
              <a:t>，</a:t>
            </a:r>
            <a:r>
              <a:rPr lang="zh-CN" altLang="zh-CN" u="sng" dirty="0"/>
              <a:t>课程编号</a:t>
            </a:r>
            <a:r>
              <a:rPr lang="zh-CN" altLang="zh-CN" dirty="0"/>
              <a:t>，成绩）；</a:t>
            </a:r>
          </a:p>
          <a:p>
            <a:pPr marL="285750" lvl="0" indent="-285750" algn="just">
              <a:lnSpc>
                <a:spcPct val="150000"/>
              </a:lnSpc>
              <a:buFont typeface="Arial" panose="020B0604020202020204" pitchFamily="34" charset="0"/>
              <a:buChar char="•"/>
            </a:pPr>
            <a:r>
              <a:rPr lang="zh-CN" altLang="zh-CN" dirty="0"/>
              <a:t>授课表（</a:t>
            </a:r>
            <a:r>
              <a:rPr lang="zh-CN" altLang="zh-CN" u="sng" dirty="0"/>
              <a:t>班级编号</a:t>
            </a:r>
            <a:r>
              <a:rPr lang="zh-CN" altLang="zh-CN" dirty="0"/>
              <a:t>，</a:t>
            </a:r>
            <a:r>
              <a:rPr lang="zh-CN" altLang="zh-CN" u="sng" dirty="0"/>
              <a:t>教工号</a:t>
            </a:r>
            <a:r>
              <a:rPr lang="zh-CN" altLang="zh-CN" dirty="0"/>
              <a:t>，</a:t>
            </a:r>
            <a:r>
              <a:rPr lang="zh-CN" altLang="zh-CN" u="sng" dirty="0"/>
              <a:t>课程编号</a:t>
            </a:r>
            <a:r>
              <a:rPr lang="zh-CN" altLang="zh-CN" dirty="0"/>
              <a:t>，学年，学期）。</a:t>
            </a:r>
          </a:p>
          <a:p>
            <a:pPr algn="just">
              <a:lnSpc>
                <a:spcPct val="150000"/>
              </a:lnSpc>
            </a:pPr>
            <a:r>
              <a:rPr lang="zh-CN" altLang="zh-CN" dirty="0"/>
              <a:t>有了以上关系数据模型结果，在数据库管理系统中就可以创建二维</a:t>
            </a:r>
            <a:r>
              <a:rPr lang="zh-CN" altLang="zh-CN" dirty="0" smtClean="0"/>
              <a:t>表</a:t>
            </a:r>
            <a:r>
              <a:rPr lang="zh-CN" altLang="en-US" dirty="0" smtClean="0"/>
              <a:t>。</a:t>
            </a:r>
            <a:endParaRPr lang="zh-CN" altLang="zh-CN" dirty="0"/>
          </a:p>
        </p:txBody>
      </p:sp>
    </p:spTree>
    <p:extLst>
      <p:ext uri="{BB962C8B-B14F-4D97-AF65-F5344CB8AC3E}">
        <p14:creationId xmlns:p14="http://schemas.microsoft.com/office/powerpoint/2010/main" val="600991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724570"/>
            <a:ext cx="10396667" cy="3416320"/>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zh-CN" altLang="zh-CN" dirty="0"/>
              <a:t>数据库（</a:t>
            </a:r>
            <a:r>
              <a:rPr lang="en-US" altLang="zh-CN" dirty="0"/>
              <a:t>Database</a:t>
            </a:r>
            <a:r>
              <a:rPr lang="zh-CN" altLang="zh-CN" dirty="0"/>
              <a:t>，简称为</a:t>
            </a:r>
            <a:r>
              <a:rPr lang="en-US" altLang="zh-CN" dirty="0"/>
              <a:t>DB</a:t>
            </a:r>
            <a:r>
              <a:rPr lang="zh-CN" altLang="zh-CN" dirty="0"/>
              <a:t>）是长期存储在计算机内、有组织的、可共享的、统一管理的相关数据的集合。</a:t>
            </a:r>
            <a:endParaRPr lang="en-US" altLang="zh-CN" dirty="0"/>
          </a:p>
          <a:p>
            <a:pPr marL="285750" indent="-285750" algn="just">
              <a:lnSpc>
                <a:spcPct val="150000"/>
              </a:lnSpc>
              <a:buFont typeface="Arial" panose="020B0604020202020204" pitchFamily="34" charset="0"/>
              <a:buChar char="•"/>
            </a:pPr>
            <a:r>
              <a:rPr lang="zh-CN" altLang="zh-CN" dirty="0"/>
              <a:t>数据库是一个按数据结构来存储和管理数据的计算机软件系统，其主要特点是：</a:t>
            </a:r>
          </a:p>
          <a:p>
            <a:pPr algn="just">
              <a:lnSpc>
                <a:spcPct val="150000"/>
              </a:lnSpc>
            </a:pPr>
            <a:r>
              <a:rPr lang="en-US" altLang="zh-CN" dirty="0" smtClean="0"/>
              <a:t>    </a:t>
            </a:r>
            <a:r>
              <a:rPr lang="zh-CN" altLang="zh-CN" dirty="0" smtClean="0"/>
              <a:t>（</a:t>
            </a:r>
            <a:r>
              <a:rPr lang="en-US" altLang="zh-CN" dirty="0"/>
              <a:t>1</a:t>
            </a:r>
            <a:r>
              <a:rPr lang="zh-CN" altLang="zh-CN" dirty="0"/>
              <a:t>）数据按一定的数据模型组织、描述和</a:t>
            </a:r>
            <a:r>
              <a:rPr lang="zh-CN" altLang="zh-CN" dirty="0" smtClean="0"/>
              <a:t>储存</a:t>
            </a:r>
            <a:r>
              <a:rPr lang="zh-CN" altLang="en-US" dirty="0" smtClean="0"/>
              <a:t>；</a:t>
            </a:r>
            <a:endParaRPr lang="zh-CN" altLang="zh-CN" dirty="0"/>
          </a:p>
          <a:p>
            <a:pPr algn="just">
              <a:lnSpc>
                <a:spcPct val="150000"/>
              </a:lnSpc>
            </a:pPr>
            <a:r>
              <a:rPr lang="en-US" altLang="zh-CN" dirty="0" smtClean="0"/>
              <a:t>    </a:t>
            </a:r>
            <a:r>
              <a:rPr lang="zh-CN" altLang="zh-CN" dirty="0" smtClean="0"/>
              <a:t>（</a:t>
            </a:r>
            <a:r>
              <a:rPr lang="en-US" altLang="zh-CN" dirty="0"/>
              <a:t>2</a:t>
            </a:r>
            <a:r>
              <a:rPr lang="zh-CN" altLang="zh-CN" dirty="0"/>
              <a:t>）可为各种用户</a:t>
            </a:r>
            <a:r>
              <a:rPr lang="zh-CN" altLang="zh-CN" dirty="0" smtClean="0"/>
              <a:t>共享</a:t>
            </a:r>
            <a:r>
              <a:rPr lang="zh-CN" altLang="en-US" dirty="0" smtClean="0"/>
              <a:t>；</a:t>
            </a:r>
            <a:endParaRPr lang="zh-CN" altLang="zh-CN" dirty="0"/>
          </a:p>
          <a:p>
            <a:pPr algn="just">
              <a:lnSpc>
                <a:spcPct val="150000"/>
              </a:lnSpc>
            </a:pPr>
            <a:r>
              <a:rPr lang="en-US" altLang="zh-CN" dirty="0" smtClean="0"/>
              <a:t>    </a:t>
            </a:r>
            <a:r>
              <a:rPr lang="zh-CN" altLang="zh-CN" dirty="0" smtClean="0"/>
              <a:t>（</a:t>
            </a:r>
            <a:r>
              <a:rPr lang="en-US" altLang="zh-CN" dirty="0"/>
              <a:t>3</a:t>
            </a:r>
            <a:r>
              <a:rPr lang="zh-CN" altLang="zh-CN" dirty="0"/>
              <a:t>）数据冗余度</a:t>
            </a:r>
            <a:r>
              <a:rPr lang="zh-CN" altLang="zh-CN" dirty="0" smtClean="0"/>
              <a:t>较小</a:t>
            </a:r>
            <a:r>
              <a:rPr lang="zh-CN" altLang="en-US" dirty="0" smtClean="0"/>
              <a:t>；</a:t>
            </a:r>
            <a:endParaRPr lang="zh-CN" altLang="zh-CN" dirty="0"/>
          </a:p>
          <a:p>
            <a:pPr algn="just">
              <a:lnSpc>
                <a:spcPct val="150000"/>
              </a:lnSpc>
            </a:pPr>
            <a:r>
              <a:rPr lang="en-US" altLang="zh-CN" dirty="0" smtClean="0"/>
              <a:t>    </a:t>
            </a:r>
            <a:r>
              <a:rPr lang="zh-CN" altLang="zh-CN" dirty="0" smtClean="0"/>
              <a:t>（</a:t>
            </a:r>
            <a:r>
              <a:rPr lang="en-US" altLang="zh-CN" dirty="0"/>
              <a:t>4</a:t>
            </a:r>
            <a:r>
              <a:rPr lang="zh-CN" altLang="zh-CN" dirty="0"/>
              <a:t>）数据独立性</a:t>
            </a:r>
            <a:r>
              <a:rPr lang="zh-CN" altLang="zh-CN" dirty="0" smtClean="0"/>
              <a:t>较高</a:t>
            </a:r>
            <a:r>
              <a:rPr lang="zh-CN" altLang="en-US" dirty="0" smtClean="0"/>
              <a:t>；</a:t>
            </a:r>
            <a:endParaRPr lang="zh-CN" altLang="zh-CN" dirty="0"/>
          </a:p>
          <a:p>
            <a:pPr algn="just">
              <a:lnSpc>
                <a:spcPct val="150000"/>
              </a:lnSpc>
            </a:pPr>
            <a:r>
              <a:rPr lang="en-US" altLang="zh-CN" dirty="0" smtClean="0"/>
              <a:t>    </a:t>
            </a:r>
            <a:r>
              <a:rPr lang="zh-CN" altLang="zh-CN" dirty="0" smtClean="0"/>
              <a:t>（</a:t>
            </a:r>
            <a:r>
              <a:rPr lang="en-US" altLang="zh-CN" dirty="0"/>
              <a:t>5</a:t>
            </a:r>
            <a:r>
              <a:rPr lang="zh-CN" altLang="zh-CN" dirty="0"/>
              <a:t>）可扩展性</a:t>
            </a:r>
            <a:r>
              <a:rPr lang="zh-CN" altLang="zh-CN" dirty="0" smtClean="0"/>
              <a:t>好</a:t>
            </a:r>
            <a:r>
              <a:rPr lang="zh-CN" altLang="en-US" dirty="0" smtClean="0"/>
              <a:t>。</a:t>
            </a:r>
            <a:endParaRPr lang="zh-CN" altLang="en-US" dirty="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1590500"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2 </a:t>
            </a:r>
            <a:r>
              <a:rPr lang="zh-CN" altLang="en-US" sz="2800" b="1" dirty="0" smtClean="0">
                <a:solidFill>
                  <a:srgbClr val="228EB0"/>
                </a:solidFill>
                <a:latin typeface="+mn-ea"/>
              </a:rPr>
              <a:t>数据库</a:t>
            </a:r>
            <a:endParaRPr lang="zh-CN" altLang="en-US" sz="2800" b="1" dirty="0">
              <a:solidFill>
                <a:srgbClr val="228EB0"/>
              </a:solidFill>
              <a:latin typeface="+mn-ea"/>
            </a:endParaRPr>
          </a:p>
        </p:txBody>
      </p:sp>
    </p:spTree>
    <p:extLst>
      <p:ext uri="{BB962C8B-B14F-4D97-AF65-F5344CB8AC3E}">
        <p14:creationId xmlns:p14="http://schemas.microsoft.com/office/powerpoint/2010/main" val="20668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8077003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724570"/>
            <a:ext cx="10396667" cy="2951449"/>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zh-CN" altLang="zh-CN" dirty="0"/>
              <a:t>数据库管理系统（</a:t>
            </a:r>
            <a:r>
              <a:rPr lang="en-US" altLang="zh-CN" dirty="0"/>
              <a:t>Database Management System</a:t>
            </a:r>
            <a:r>
              <a:rPr lang="zh-CN" altLang="zh-CN" dirty="0"/>
              <a:t>，简称</a:t>
            </a:r>
            <a:r>
              <a:rPr lang="en-US" altLang="zh-CN" dirty="0"/>
              <a:t>DBMS</a:t>
            </a:r>
            <a:r>
              <a:rPr lang="zh-CN" altLang="zh-CN" dirty="0"/>
              <a:t>）是为管理</a:t>
            </a:r>
            <a:r>
              <a:rPr lang="en-US" altLang="zh-CN" dirty="0"/>
              <a:t>数据库</a:t>
            </a:r>
            <a:r>
              <a:rPr lang="zh-CN" altLang="zh-CN" dirty="0"/>
              <a:t>而设计的一种大型软件，用于建立、使用和维护</a:t>
            </a:r>
            <a:r>
              <a:rPr lang="en-US" altLang="zh-CN" dirty="0"/>
              <a:t>数据库</a:t>
            </a:r>
            <a:r>
              <a:rPr lang="zh-CN" altLang="zh-CN" dirty="0"/>
              <a:t>。数据库管理系统对</a:t>
            </a:r>
            <a:r>
              <a:rPr lang="en-US" altLang="zh-CN" dirty="0"/>
              <a:t>数据库</a:t>
            </a:r>
            <a:r>
              <a:rPr lang="zh-CN" altLang="zh-CN" dirty="0"/>
              <a:t>进行统一的管理和</a:t>
            </a:r>
            <a:r>
              <a:rPr lang="en-US" altLang="zh-CN" dirty="0"/>
              <a:t>控制</a:t>
            </a:r>
            <a:r>
              <a:rPr lang="zh-CN" altLang="zh-CN" dirty="0"/>
              <a:t>，以保证</a:t>
            </a:r>
            <a:r>
              <a:rPr lang="en-US" altLang="zh-CN" dirty="0"/>
              <a:t>数据库</a:t>
            </a:r>
            <a:r>
              <a:rPr lang="zh-CN" altLang="zh-CN" dirty="0"/>
              <a:t>的安全性和完整性。用户通过</a:t>
            </a:r>
            <a:r>
              <a:rPr lang="en-US" altLang="zh-CN" dirty="0"/>
              <a:t>DBMS</a:t>
            </a:r>
            <a:r>
              <a:rPr lang="zh-CN" altLang="zh-CN" dirty="0"/>
              <a:t>访问</a:t>
            </a:r>
            <a:r>
              <a:rPr lang="en-US" altLang="zh-CN" dirty="0"/>
              <a:t>数据库</a:t>
            </a:r>
            <a:r>
              <a:rPr lang="zh-CN" altLang="zh-CN" dirty="0"/>
              <a:t>中的数据，</a:t>
            </a:r>
            <a:r>
              <a:rPr lang="en-US" altLang="zh-CN" dirty="0"/>
              <a:t>数据库管理员</a:t>
            </a:r>
            <a:r>
              <a:rPr lang="zh-CN" altLang="zh-CN" dirty="0"/>
              <a:t>也通过</a:t>
            </a:r>
            <a:r>
              <a:rPr lang="en-US" altLang="zh-CN" dirty="0"/>
              <a:t>DBMS</a:t>
            </a:r>
            <a:r>
              <a:rPr lang="zh-CN" altLang="zh-CN" dirty="0"/>
              <a:t>进行数据库的维护工作。</a:t>
            </a:r>
            <a:endParaRPr lang="en-US" altLang="zh-CN" dirty="0"/>
          </a:p>
          <a:p>
            <a:pPr marL="285750" indent="-285750" algn="just">
              <a:lnSpc>
                <a:spcPct val="150000"/>
              </a:lnSpc>
              <a:buFont typeface="Arial" panose="020B0604020202020204" pitchFamily="34" charset="0"/>
              <a:buChar char="•"/>
            </a:pPr>
            <a:r>
              <a:rPr lang="zh-CN" altLang="zh-CN" dirty="0"/>
              <a:t>数据库管理系统是数据库系统的核心，是管理数据库的软件。数据库管理系统就是实现把用户意义下抽象的逻辑数据处理，转换成为计算机中具体的物理数据处理的软件。有了数据库管理系统，用户就可以在抽象意义下处理数据，而不必顾及这些数据在计算机中的布局和物理位置。</a:t>
            </a:r>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1980368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3EB1709-6D20-4440-8800-976CC5E9712E}"/>
              </a:ext>
            </a:extLst>
          </p:cNvPr>
          <p:cNvSpPr/>
          <p:nvPr/>
        </p:nvSpPr>
        <p:spPr>
          <a:xfrm>
            <a:off x="874713" y="1626544"/>
            <a:ext cx="10396667" cy="4662815"/>
          </a:xfrm>
          <a:prstGeom prst="rect">
            <a:avLst/>
          </a:prstGeom>
        </p:spPr>
        <p:txBody>
          <a:bodyPr wrap="square">
            <a:spAutoFit/>
            <a:scene3d>
              <a:camera prst="orthographicFront"/>
              <a:lightRig rig="threePt" dir="t"/>
            </a:scene3d>
            <a:sp3d contourW="12700"/>
          </a:bodyPr>
          <a:lstStyle/>
          <a:p>
            <a:pPr marL="342900" lvl="0" indent="-342900" algn="just">
              <a:lnSpc>
                <a:spcPct val="150000"/>
              </a:lnSpc>
              <a:buFont typeface="Arial" panose="020B0604020202020204" pitchFamily="34" charset="0"/>
              <a:buChar char="•"/>
            </a:pPr>
            <a:r>
              <a:rPr lang="zh-CN" altLang="zh-CN" dirty="0"/>
              <a:t>数据库语言是提供给用户并帮助用户实现数据库管理的语言</a:t>
            </a:r>
            <a:r>
              <a:rPr lang="zh-CN" altLang="zh-CN" dirty="0" smtClean="0"/>
              <a:t>。</a:t>
            </a:r>
            <a:endParaRPr lang="en-US" altLang="zh-CN" dirty="0" smtClean="0"/>
          </a:p>
          <a:p>
            <a:pPr marL="342900" lvl="0" indent="-342900" algn="just">
              <a:lnSpc>
                <a:spcPct val="150000"/>
              </a:lnSpc>
              <a:buFont typeface="Arial" panose="020B0604020202020204" pitchFamily="34" charset="0"/>
              <a:buChar char="•"/>
            </a:pPr>
            <a:r>
              <a:rPr lang="zh-CN" altLang="zh-CN" dirty="0" smtClean="0"/>
              <a:t>结构化查询语言（</a:t>
            </a:r>
            <a:r>
              <a:rPr lang="en-US" altLang="zh-CN" dirty="0" smtClean="0"/>
              <a:t>Structured </a:t>
            </a:r>
            <a:r>
              <a:rPr lang="en-US" altLang="zh-CN" dirty="0"/>
              <a:t>Query Language</a:t>
            </a:r>
            <a:r>
              <a:rPr lang="zh-CN" altLang="zh-CN" dirty="0"/>
              <a:t>，简称</a:t>
            </a:r>
            <a:r>
              <a:rPr lang="en-US" altLang="zh-CN" dirty="0"/>
              <a:t>SQL</a:t>
            </a:r>
            <a:r>
              <a:rPr lang="zh-CN" altLang="zh-CN" dirty="0"/>
              <a:t>）是一种集数据定义和数据操纵为一体的</a:t>
            </a:r>
            <a:r>
              <a:rPr lang="zh-CN" altLang="zh-CN" dirty="0" smtClean="0"/>
              <a:t>典型</a:t>
            </a:r>
            <a:r>
              <a:rPr lang="zh-CN" altLang="zh-CN" dirty="0"/>
              <a:t>数据库语言，主要用于存取数据以及查询、更新和管理关系数据库系统</a:t>
            </a:r>
            <a:r>
              <a:rPr lang="zh-CN" altLang="zh-CN" dirty="0" smtClean="0"/>
              <a:t>。</a:t>
            </a:r>
            <a:endParaRPr lang="en-US" altLang="zh-CN" dirty="0" smtClean="0"/>
          </a:p>
          <a:p>
            <a:pPr marL="285750" indent="-285750" algn="just">
              <a:lnSpc>
                <a:spcPct val="150000"/>
              </a:lnSpc>
              <a:buFont typeface="Arial" panose="020B0604020202020204" pitchFamily="34" charset="0"/>
              <a:buChar char="•"/>
            </a:pPr>
            <a:r>
              <a:rPr lang="zh-CN" altLang="zh-CN" dirty="0"/>
              <a:t>结构化查询语言</a:t>
            </a:r>
            <a:r>
              <a:rPr lang="zh-CN" altLang="zh-CN" dirty="0" smtClean="0"/>
              <a:t>的</a:t>
            </a:r>
            <a:r>
              <a:rPr lang="zh-CN" altLang="zh-CN" dirty="0"/>
              <a:t>主要功能包括：</a:t>
            </a:r>
          </a:p>
          <a:p>
            <a:pPr marL="269875" algn="just">
              <a:lnSpc>
                <a:spcPct val="150000"/>
              </a:lnSpc>
            </a:pPr>
            <a:r>
              <a:rPr lang="zh-CN" altLang="zh-CN" dirty="0"/>
              <a:t>（</a:t>
            </a:r>
            <a:r>
              <a:rPr lang="en-US" altLang="zh-CN" dirty="0"/>
              <a:t>1</a:t>
            </a:r>
            <a:r>
              <a:rPr lang="zh-CN" altLang="zh-CN" dirty="0"/>
              <a:t>）</a:t>
            </a:r>
            <a:r>
              <a:rPr lang="en-US" altLang="zh-CN" dirty="0" smtClean="0"/>
              <a:t>数据定义</a:t>
            </a:r>
            <a:r>
              <a:rPr lang="zh-CN" altLang="en-US" dirty="0" smtClean="0"/>
              <a:t>；</a:t>
            </a:r>
            <a:endParaRPr lang="en-US" altLang="zh-CN" dirty="0" smtClean="0"/>
          </a:p>
          <a:p>
            <a:pPr marL="269875" algn="just">
              <a:lnSpc>
                <a:spcPct val="150000"/>
              </a:lnSpc>
            </a:pPr>
            <a:r>
              <a:rPr lang="zh-CN" altLang="en-US" dirty="0" smtClean="0"/>
              <a:t>（</a:t>
            </a:r>
            <a:r>
              <a:rPr lang="en-US" altLang="zh-CN" dirty="0" smtClean="0"/>
              <a:t>2</a:t>
            </a:r>
            <a:r>
              <a:rPr lang="zh-CN" altLang="en-US" dirty="0" smtClean="0"/>
              <a:t>）数据操作；</a:t>
            </a:r>
            <a:endParaRPr lang="en-US" altLang="zh-CN" dirty="0" smtClean="0"/>
          </a:p>
          <a:p>
            <a:pPr marL="269875" algn="just">
              <a:lnSpc>
                <a:spcPct val="150000"/>
              </a:lnSpc>
            </a:pPr>
            <a:r>
              <a:rPr lang="zh-CN" altLang="en-US" dirty="0" smtClean="0"/>
              <a:t>（</a:t>
            </a:r>
            <a:r>
              <a:rPr lang="en-US" altLang="zh-CN" dirty="0" smtClean="0"/>
              <a:t>3</a:t>
            </a:r>
            <a:r>
              <a:rPr lang="zh-CN" altLang="en-US" dirty="0" smtClean="0"/>
              <a:t>）数据控制；</a:t>
            </a:r>
            <a:endParaRPr lang="en-US" altLang="zh-CN" dirty="0" smtClean="0"/>
          </a:p>
          <a:p>
            <a:pPr marL="269875" algn="just">
              <a:lnSpc>
                <a:spcPct val="150000"/>
              </a:lnSpc>
            </a:pPr>
            <a:r>
              <a:rPr lang="zh-CN" altLang="en-US" dirty="0" smtClean="0"/>
              <a:t>（</a:t>
            </a:r>
            <a:r>
              <a:rPr lang="en-US" altLang="zh-CN" dirty="0" smtClean="0"/>
              <a:t>4</a:t>
            </a:r>
            <a:r>
              <a:rPr lang="zh-CN" altLang="en-US" dirty="0" smtClean="0"/>
              <a:t>）数据组织、存储与管理；</a:t>
            </a:r>
            <a:endParaRPr lang="en-US" altLang="zh-CN" dirty="0" smtClean="0"/>
          </a:p>
          <a:p>
            <a:pPr marL="269875" algn="just">
              <a:lnSpc>
                <a:spcPct val="150000"/>
              </a:lnSpc>
            </a:pPr>
            <a:r>
              <a:rPr lang="zh-CN" altLang="en-US" dirty="0" smtClean="0"/>
              <a:t>（</a:t>
            </a:r>
            <a:r>
              <a:rPr lang="en-US" altLang="zh-CN" dirty="0" smtClean="0"/>
              <a:t>5</a:t>
            </a:r>
            <a:r>
              <a:rPr lang="zh-CN" altLang="en-US" dirty="0" smtClean="0"/>
              <a:t>）数据库保护；</a:t>
            </a:r>
            <a:endParaRPr lang="en-US" altLang="zh-CN" dirty="0" smtClean="0"/>
          </a:p>
          <a:p>
            <a:pPr marL="269875" algn="just">
              <a:lnSpc>
                <a:spcPct val="150000"/>
              </a:lnSpc>
            </a:pPr>
            <a:r>
              <a:rPr lang="zh-CN" altLang="en-US" dirty="0" smtClean="0"/>
              <a:t>（</a:t>
            </a:r>
            <a:r>
              <a:rPr lang="en-US" altLang="zh-CN" dirty="0" smtClean="0"/>
              <a:t>6</a:t>
            </a:r>
            <a:r>
              <a:rPr lang="zh-CN" altLang="en-US" dirty="0" smtClean="0"/>
              <a:t>）数据库维护；</a:t>
            </a:r>
            <a:endParaRPr lang="en-US" altLang="zh-CN" dirty="0" smtClean="0"/>
          </a:p>
          <a:p>
            <a:pPr marL="269875" algn="just">
              <a:lnSpc>
                <a:spcPct val="150000"/>
              </a:lnSpc>
            </a:pPr>
            <a:r>
              <a:rPr lang="zh-CN" altLang="en-US" dirty="0" smtClean="0"/>
              <a:t>（</a:t>
            </a:r>
            <a:r>
              <a:rPr lang="en-US" altLang="zh-CN" dirty="0" smtClean="0"/>
              <a:t>7</a:t>
            </a:r>
            <a:r>
              <a:rPr lang="zh-CN" altLang="en-US" dirty="0" smtClean="0"/>
              <a:t>）数据通信。</a:t>
            </a:r>
            <a:endParaRPr lang="en-US" altLang="zh-CN" dirty="0" smtClean="0"/>
          </a:p>
        </p:txBody>
      </p:sp>
      <p:sp>
        <p:nvSpPr>
          <p:cNvPr id="2" name="Rectangle 2"/>
          <p:cNvSpPr>
            <a:spLocks noChangeArrowheads="1"/>
          </p:cNvSpPr>
          <p:nvPr/>
        </p:nvSpPr>
        <p:spPr bwMode="auto">
          <a:xfrm>
            <a:off x="8591224" y="3387011"/>
            <a:ext cx="87002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组合 12"/>
          <p:cNvGrpSpPr/>
          <p:nvPr/>
        </p:nvGrpSpPr>
        <p:grpSpPr>
          <a:xfrm>
            <a:off x="874713" y="304800"/>
            <a:ext cx="1182909" cy="850419"/>
            <a:chOff x="874713" y="304800"/>
            <a:chExt cx="1182909" cy="850419"/>
          </a:xfrm>
        </p:grpSpPr>
        <p:sp>
          <p:nvSpPr>
            <p:cNvPr id="1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228EB0"/>
                </a:solidFill>
                <a:latin typeface="+mn-ea"/>
              </a:rPr>
              <a:t>3 </a:t>
            </a:r>
            <a:r>
              <a:rPr lang="zh-CN" altLang="en-US" sz="2800" b="1" dirty="0" smtClean="0">
                <a:solidFill>
                  <a:srgbClr val="228EB0"/>
                </a:solidFill>
                <a:latin typeface="+mn-ea"/>
              </a:rPr>
              <a:t>数据库管理系统</a:t>
            </a:r>
            <a:endParaRPr lang="zh-CN" altLang="en-US" sz="2800" b="1" dirty="0">
              <a:solidFill>
                <a:srgbClr val="228EB0"/>
              </a:solidFill>
              <a:latin typeface="+mn-ea"/>
            </a:endParaRPr>
          </a:p>
        </p:txBody>
      </p:sp>
    </p:spTree>
    <p:extLst>
      <p:ext uri="{BB962C8B-B14F-4D97-AF65-F5344CB8AC3E}">
        <p14:creationId xmlns:p14="http://schemas.microsoft.com/office/powerpoint/2010/main" val="919113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449</TotalTime>
  <Words>6631</Words>
  <Application>Microsoft Office PowerPoint</Application>
  <PresentationFormat>宽屏</PresentationFormat>
  <Paragraphs>540</Paragraphs>
  <Slides>70</Slides>
  <Notes>69</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70</vt:i4>
      </vt:variant>
    </vt:vector>
  </HeadingPairs>
  <TitlesOfParts>
    <vt:vector size="78" baseType="lpstr">
      <vt:lpstr>等线</vt:lpstr>
      <vt:lpstr>黑体</vt:lpstr>
      <vt:lpstr>微软雅黑</vt:lpstr>
      <vt:lpstr>Arial</vt:lpstr>
      <vt:lpstr>Times New Roman</vt:lpstr>
      <vt:lpstr>Wingdings</vt:lpstr>
      <vt:lpstr>第一PPT，www.1ppt.com</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94</cp:revision>
  <dcterms:created xsi:type="dcterms:W3CDTF">2017-07-19T00:44:57Z</dcterms:created>
  <dcterms:modified xsi:type="dcterms:W3CDTF">2022-02-20T07:31:12Z</dcterms:modified>
</cp:coreProperties>
</file>