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336" r:id="rId2"/>
    <p:sldId id="303" r:id="rId3"/>
    <p:sldId id="257" r:id="rId4"/>
    <p:sldId id="284" r:id="rId5"/>
    <p:sldId id="270" r:id="rId6"/>
    <p:sldId id="287" r:id="rId7"/>
    <p:sldId id="297" r:id="rId8"/>
    <p:sldId id="285" r:id="rId9"/>
    <p:sldId id="305" r:id="rId10"/>
    <p:sldId id="307" r:id="rId11"/>
    <p:sldId id="308" r:id="rId12"/>
    <p:sldId id="309" r:id="rId13"/>
    <p:sldId id="310" r:id="rId14"/>
    <p:sldId id="312" r:id="rId15"/>
    <p:sldId id="313" r:id="rId16"/>
    <p:sldId id="315" r:id="rId17"/>
    <p:sldId id="316" r:id="rId18"/>
    <p:sldId id="317" r:id="rId19"/>
    <p:sldId id="318" r:id="rId20"/>
    <p:sldId id="319" r:id="rId21"/>
    <p:sldId id="320" r:id="rId22"/>
    <p:sldId id="321" r:id="rId23"/>
    <p:sldId id="322" r:id="rId24"/>
    <p:sldId id="323" r:id="rId25"/>
    <p:sldId id="324" r:id="rId26"/>
    <p:sldId id="325" r:id="rId27"/>
    <p:sldId id="326" r:id="rId28"/>
    <p:sldId id="327" r:id="rId29"/>
    <p:sldId id="328" r:id="rId30"/>
    <p:sldId id="330" r:id="rId31"/>
    <p:sldId id="331" r:id="rId32"/>
    <p:sldId id="332" r:id="rId33"/>
    <p:sldId id="333" r:id="rId34"/>
    <p:sldId id="334" r:id="rId35"/>
    <p:sldId id="335" r:id="rId36"/>
    <p:sldId id="337" r:id="rId37"/>
    <p:sldId id="338" r:id="rId38"/>
    <p:sldId id="339" r:id="rId39"/>
    <p:sldId id="264"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6BF"/>
    <a:srgbClr val="0069B8"/>
    <a:srgbClr val="228EB0"/>
    <a:srgbClr val="FF6372"/>
    <a:srgbClr val="FEB0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43" autoAdjust="0"/>
    <p:restoredTop sz="93300" autoAdjust="0"/>
  </p:normalViewPr>
  <p:slideViewPr>
    <p:cSldViewPr snapToGrid="0" showGuides="1">
      <p:cViewPr varScale="1">
        <p:scale>
          <a:sx n="93" d="100"/>
          <a:sy n="93" d="100"/>
        </p:scale>
        <p:origin x="114" y="318"/>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3D8F82-AC35-4462-81AF-456114E02DB8}" type="datetimeFigureOut">
              <a:rPr lang="zh-CN" altLang="en-US" smtClean="0"/>
              <a:t>2022/2/20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4CAA79-63ED-4D4C-97FF-23192032DF93}" type="slidenum">
              <a:rPr lang="zh-CN" altLang="en-US" smtClean="0"/>
              <a:t>‹#›</a:t>
            </a:fld>
            <a:endParaRPr lang="zh-CN" altLang="en-US"/>
          </a:p>
        </p:txBody>
      </p:sp>
    </p:spTree>
    <p:extLst>
      <p:ext uri="{BB962C8B-B14F-4D97-AF65-F5344CB8AC3E}">
        <p14:creationId xmlns:p14="http://schemas.microsoft.com/office/powerpoint/2010/main" val="355207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4CAA79-63ED-4D4C-97FF-23192032DF9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494703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a:t>
            </a:fld>
            <a:endParaRPr lang="zh-CN" altLang="en-US"/>
          </a:p>
        </p:txBody>
      </p:sp>
    </p:spTree>
    <p:extLst>
      <p:ext uri="{BB962C8B-B14F-4D97-AF65-F5344CB8AC3E}">
        <p14:creationId xmlns:p14="http://schemas.microsoft.com/office/powerpoint/2010/main" val="4161083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a:t>
            </a:fld>
            <a:endParaRPr lang="zh-CN" altLang="en-US"/>
          </a:p>
        </p:txBody>
      </p:sp>
    </p:spTree>
    <p:extLst>
      <p:ext uri="{BB962C8B-B14F-4D97-AF65-F5344CB8AC3E}">
        <p14:creationId xmlns:p14="http://schemas.microsoft.com/office/powerpoint/2010/main" val="3347285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a:t>
            </a:fld>
            <a:endParaRPr lang="zh-CN" altLang="en-US"/>
          </a:p>
        </p:txBody>
      </p:sp>
    </p:spTree>
    <p:extLst>
      <p:ext uri="{BB962C8B-B14F-4D97-AF65-F5344CB8AC3E}">
        <p14:creationId xmlns:p14="http://schemas.microsoft.com/office/powerpoint/2010/main" val="4121244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25191530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a:t>
            </a:fld>
            <a:endParaRPr lang="zh-CN" altLang="en-US"/>
          </a:p>
        </p:txBody>
      </p:sp>
    </p:spTree>
    <p:extLst>
      <p:ext uri="{BB962C8B-B14F-4D97-AF65-F5344CB8AC3E}">
        <p14:creationId xmlns:p14="http://schemas.microsoft.com/office/powerpoint/2010/main" val="1446715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3195974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17</a:t>
            </a:fld>
            <a:endParaRPr lang="zh-CN" altLang="en-US"/>
          </a:p>
        </p:txBody>
      </p:sp>
    </p:spTree>
    <p:extLst>
      <p:ext uri="{BB962C8B-B14F-4D97-AF65-F5344CB8AC3E}">
        <p14:creationId xmlns:p14="http://schemas.microsoft.com/office/powerpoint/2010/main" val="32572927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18</a:t>
            </a:fld>
            <a:endParaRPr lang="zh-CN" altLang="en-US"/>
          </a:p>
        </p:txBody>
      </p:sp>
    </p:spTree>
    <p:extLst>
      <p:ext uri="{BB962C8B-B14F-4D97-AF65-F5344CB8AC3E}">
        <p14:creationId xmlns:p14="http://schemas.microsoft.com/office/powerpoint/2010/main" val="29567466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19</a:t>
            </a:fld>
            <a:endParaRPr lang="zh-CN" altLang="en-US"/>
          </a:p>
        </p:txBody>
      </p:sp>
    </p:spTree>
    <p:extLst>
      <p:ext uri="{BB962C8B-B14F-4D97-AF65-F5344CB8AC3E}">
        <p14:creationId xmlns:p14="http://schemas.microsoft.com/office/powerpoint/2010/main" val="20449206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20</a:t>
            </a:fld>
            <a:endParaRPr lang="zh-CN" altLang="en-US"/>
          </a:p>
        </p:txBody>
      </p:sp>
    </p:spTree>
    <p:extLst>
      <p:ext uri="{BB962C8B-B14F-4D97-AF65-F5344CB8AC3E}">
        <p14:creationId xmlns:p14="http://schemas.microsoft.com/office/powerpoint/2010/main" val="2761603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a:t>
            </a:fld>
            <a:endParaRPr lang="zh-CN" altLang="en-US"/>
          </a:p>
        </p:txBody>
      </p:sp>
    </p:spTree>
    <p:extLst>
      <p:ext uri="{BB962C8B-B14F-4D97-AF65-F5344CB8AC3E}">
        <p14:creationId xmlns:p14="http://schemas.microsoft.com/office/powerpoint/2010/main" val="263567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21</a:t>
            </a:fld>
            <a:endParaRPr lang="zh-CN" altLang="en-US"/>
          </a:p>
        </p:txBody>
      </p:sp>
    </p:spTree>
    <p:extLst>
      <p:ext uri="{BB962C8B-B14F-4D97-AF65-F5344CB8AC3E}">
        <p14:creationId xmlns:p14="http://schemas.microsoft.com/office/powerpoint/2010/main" val="15646818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22</a:t>
            </a:fld>
            <a:endParaRPr lang="zh-CN" altLang="en-US"/>
          </a:p>
        </p:txBody>
      </p:sp>
    </p:spTree>
    <p:extLst>
      <p:ext uri="{BB962C8B-B14F-4D97-AF65-F5344CB8AC3E}">
        <p14:creationId xmlns:p14="http://schemas.microsoft.com/office/powerpoint/2010/main" val="2182968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23</a:t>
            </a:fld>
            <a:endParaRPr lang="zh-CN" altLang="en-US"/>
          </a:p>
        </p:txBody>
      </p:sp>
    </p:spTree>
    <p:extLst>
      <p:ext uri="{BB962C8B-B14F-4D97-AF65-F5344CB8AC3E}">
        <p14:creationId xmlns:p14="http://schemas.microsoft.com/office/powerpoint/2010/main" val="2678505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24</a:t>
            </a:fld>
            <a:endParaRPr lang="zh-CN" altLang="en-US"/>
          </a:p>
        </p:txBody>
      </p:sp>
    </p:spTree>
    <p:extLst>
      <p:ext uri="{BB962C8B-B14F-4D97-AF65-F5344CB8AC3E}">
        <p14:creationId xmlns:p14="http://schemas.microsoft.com/office/powerpoint/2010/main" val="11164472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25</a:t>
            </a:fld>
            <a:endParaRPr lang="zh-CN" altLang="en-US"/>
          </a:p>
        </p:txBody>
      </p:sp>
    </p:spTree>
    <p:extLst>
      <p:ext uri="{BB962C8B-B14F-4D97-AF65-F5344CB8AC3E}">
        <p14:creationId xmlns:p14="http://schemas.microsoft.com/office/powerpoint/2010/main" val="18122421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26</a:t>
            </a:fld>
            <a:endParaRPr lang="zh-CN" altLang="en-US"/>
          </a:p>
        </p:txBody>
      </p:sp>
    </p:spTree>
    <p:extLst>
      <p:ext uri="{BB962C8B-B14F-4D97-AF65-F5344CB8AC3E}">
        <p14:creationId xmlns:p14="http://schemas.microsoft.com/office/powerpoint/2010/main" val="15231734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27</a:t>
            </a:fld>
            <a:endParaRPr lang="zh-CN" altLang="en-US"/>
          </a:p>
        </p:txBody>
      </p:sp>
    </p:spTree>
    <p:extLst>
      <p:ext uri="{BB962C8B-B14F-4D97-AF65-F5344CB8AC3E}">
        <p14:creationId xmlns:p14="http://schemas.microsoft.com/office/powerpoint/2010/main" val="20804025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28</a:t>
            </a:fld>
            <a:endParaRPr lang="zh-CN" altLang="en-US"/>
          </a:p>
        </p:txBody>
      </p:sp>
    </p:spTree>
    <p:extLst>
      <p:ext uri="{BB962C8B-B14F-4D97-AF65-F5344CB8AC3E}">
        <p14:creationId xmlns:p14="http://schemas.microsoft.com/office/powerpoint/2010/main" val="21520809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29</a:t>
            </a:fld>
            <a:endParaRPr lang="zh-CN" altLang="en-US"/>
          </a:p>
        </p:txBody>
      </p:sp>
    </p:spTree>
    <p:extLst>
      <p:ext uri="{BB962C8B-B14F-4D97-AF65-F5344CB8AC3E}">
        <p14:creationId xmlns:p14="http://schemas.microsoft.com/office/powerpoint/2010/main" val="32885817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30</a:t>
            </a:fld>
            <a:endParaRPr lang="zh-CN" altLang="en-US"/>
          </a:p>
        </p:txBody>
      </p:sp>
    </p:spTree>
    <p:extLst>
      <p:ext uri="{BB962C8B-B14F-4D97-AF65-F5344CB8AC3E}">
        <p14:creationId xmlns:p14="http://schemas.microsoft.com/office/powerpoint/2010/main" val="234256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a:t>
            </a:fld>
            <a:endParaRPr lang="zh-CN" altLang="en-US"/>
          </a:p>
        </p:txBody>
      </p:sp>
    </p:spTree>
    <p:extLst>
      <p:ext uri="{BB962C8B-B14F-4D97-AF65-F5344CB8AC3E}">
        <p14:creationId xmlns:p14="http://schemas.microsoft.com/office/powerpoint/2010/main" val="377473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31</a:t>
            </a:fld>
            <a:endParaRPr lang="zh-CN" altLang="en-US"/>
          </a:p>
        </p:txBody>
      </p:sp>
    </p:spTree>
    <p:extLst>
      <p:ext uri="{BB962C8B-B14F-4D97-AF65-F5344CB8AC3E}">
        <p14:creationId xmlns:p14="http://schemas.microsoft.com/office/powerpoint/2010/main" val="31326935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32</a:t>
            </a:fld>
            <a:endParaRPr lang="zh-CN" altLang="en-US"/>
          </a:p>
        </p:txBody>
      </p:sp>
    </p:spTree>
    <p:extLst>
      <p:ext uri="{BB962C8B-B14F-4D97-AF65-F5344CB8AC3E}">
        <p14:creationId xmlns:p14="http://schemas.microsoft.com/office/powerpoint/2010/main" val="40865544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33</a:t>
            </a:fld>
            <a:endParaRPr lang="zh-CN" altLang="en-US"/>
          </a:p>
        </p:txBody>
      </p:sp>
    </p:spTree>
    <p:extLst>
      <p:ext uri="{BB962C8B-B14F-4D97-AF65-F5344CB8AC3E}">
        <p14:creationId xmlns:p14="http://schemas.microsoft.com/office/powerpoint/2010/main" val="16496936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34</a:t>
            </a:fld>
            <a:endParaRPr lang="zh-CN" altLang="en-US"/>
          </a:p>
        </p:txBody>
      </p:sp>
    </p:spTree>
    <p:extLst>
      <p:ext uri="{BB962C8B-B14F-4D97-AF65-F5344CB8AC3E}">
        <p14:creationId xmlns:p14="http://schemas.microsoft.com/office/powerpoint/2010/main" val="20715599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35</a:t>
            </a:fld>
            <a:endParaRPr lang="zh-CN" altLang="en-US"/>
          </a:p>
        </p:txBody>
      </p:sp>
    </p:spTree>
    <p:extLst>
      <p:ext uri="{BB962C8B-B14F-4D97-AF65-F5344CB8AC3E}">
        <p14:creationId xmlns:p14="http://schemas.microsoft.com/office/powerpoint/2010/main" val="5715612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36</a:t>
            </a:fld>
            <a:endParaRPr lang="zh-CN" altLang="en-US"/>
          </a:p>
        </p:txBody>
      </p:sp>
    </p:spTree>
    <p:extLst>
      <p:ext uri="{BB962C8B-B14F-4D97-AF65-F5344CB8AC3E}">
        <p14:creationId xmlns:p14="http://schemas.microsoft.com/office/powerpoint/2010/main" val="12529227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37</a:t>
            </a:fld>
            <a:endParaRPr lang="zh-CN" altLang="en-US"/>
          </a:p>
        </p:txBody>
      </p:sp>
    </p:spTree>
    <p:extLst>
      <p:ext uri="{BB962C8B-B14F-4D97-AF65-F5344CB8AC3E}">
        <p14:creationId xmlns:p14="http://schemas.microsoft.com/office/powerpoint/2010/main" val="8321791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38</a:t>
            </a:fld>
            <a:endParaRPr lang="zh-CN" altLang="en-US"/>
          </a:p>
        </p:txBody>
      </p:sp>
    </p:spTree>
    <p:extLst>
      <p:ext uri="{BB962C8B-B14F-4D97-AF65-F5344CB8AC3E}">
        <p14:creationId xmlns:p14="http://schemas.microsoft.com/office/powerpoint/2010/main" val="1155074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39</a:t>
            </a:fld>
            <a:endParaRPr lang="zh-CN" altLang="en-US"/>
          </a:p>
        </p:txBody>
      </p:sp>
    </p:spTree>
    <p:extLst>
      <p:ext uri="{BB962C8B-B14F-4D97-AF65-F5344CB8AC3E}">
        <p14:creationId xmlns:p14="http://schemas.microsoft.com/office/powerpoint/2010/main" val="3765529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a:t>
            </a:fld>
            <a:endParaRPr lang="zh-CN" altLang="en-US"/>
          </a:p>
        </p:txBody>
      </p:sp>
    </p:spTree>
    <p:extLst>
      <p:ext uri="{BB962C8B-B14F-4D97-AF65-F5344CB8AC3E}">
        <p14:creationId xmlns:p14="http://schemas.microsoft.com/office/powerpoint/2010/main" val="3378892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a:t>
            </a:fld>
            <a:endParaRPr lang="zh-CN" altLang="en-US"/>
          </a:p>
        </p:txBody>
      </p:sp>
    </p:spTree>
    <p:extLst>
      <p:ext uri="{BB962C8B-B14F-4D97-AF65-F5344CB8AC3E}">
        <p14:creationId xmlns:p14="http://schemas.microsoft.com/office/powerpoint/2010/main" val="2582779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a:t>
            </a:fld>
            <a:endParaRPr lang="zh-CN" altLang="en-US"/>
          </a:p>
        </p:txBody>
      </p:sp>
    </p:spTree>
    <p:extLst>
      <p:ext uri="{BB962C8B-B14F-4D97-AF65-F5344CB8AC3E}">
        <p14:creationId xmlns:p14="http://schemas.microsoft.com/office/powerpoint/2010/main" val="4085584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a:t>
            </a:fld>
            <a:endParaRPr lang="zh-CN" altLang="en-US"/>
          </a:p>
        </p:txBody>
      </p:sp>
    </p:spTree>
    <p:extLst>
      <p:ext uri="{BB962C8B-B14F-4D97-AF65-F5344CB8AC3E}">
        <p14:creationId xmlns:p14="http://schemas.microsoft.com/office/powerpoint/2010/main" val="2283287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a:t>
            </a:fld>
            <a:endParaRPr lang="zh-CN" altLang="en-US"/>
          </a:p>
        </p:txBody>
      </p:sp>
    </p:spTree>
    <p:extLst>
      <p:ext uri="{BB962C8B-B14F-4D97-AF65-F5344CB8AC3E}">
        <p14:creationId xmlns:p14="http://schemas.microsoft.com/office/powerpoint/2010/main" val="2402641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a:t>
            </a:fld>
            <a:endParaRPr lang="zh-CN" altLang="en-US"/>
          </a:p>
        </p:txBody>
      </p:sp>
    </p:spTree>
    <p:extLst>
      <p:ext uri="{BB962C8B-B14F-4D97-AF65-F5344CB8AC3E}">
        <p14:creationId xmlns:p14="http://schemas.microsoft.com/office/powerpoint/2010/main" val="925153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1302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extLst>
      <p:ext uri="{BB962C8B-B14F-4D97-AF65-F5344CB8AC3E}">
        <p14:creationId xmlns:p14="http://schemas.microsoft.com/office/powerpoint/2010/main" val="3479073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16657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553026" y="1268413"/>
            <a:ext cx="3889830" cy="3889830"/>
          </a:xfrm>
          <a:custGeom>
            <a:avLst/>
            <a:gdLst>
              <a:gd name="connsiteX0" fmla="*/ 0 w 3889830"/>
              <a:gd name="connsiteY0" fmla="*/ 0 h 3889830"/>
              <a:gd name="connsiteX1" fmla="*/ 3889830 w 3889830"/>
              <a:gd name="connsiteY1" fmla="*/ 0 h 3889830"/>
              <a:gd name="connsiteX2" fmla="*/ 3889830 w 3889830"/>
              <a:gd name="connsiteY2" fmla="*/ 3889830 h 3889830"/>
              <a:gd name="connsiteX3" fmla="*/ 0 w 3889830"/>
              <a:gd name="connsiteY3" fmla="*/ 3889830 h 3889830"/>
            </a:gdLst>
            <a:ahLst/>
            <a:cxnLst>
              <a:cxn ang="0">
                <a:pos x="connsiteX0" y="connsiteY0"/>
              </a:cxn>
              <a:cxn ang="0">
                <a:pos x="connsiteX1" y="connsiteY1"/>
              </a:cxn>
              <a:cxn ang="0">
                <a:pos x="connsiteX2" y="connsiteY2"/>
              </a:cxn>
              <a:cxn ang="0">
                <a:pos x="connsiteX3" y="connsiteY3"/>
              </a:cxn>
            </a:cxnLst>
            <a:rect l="l" t="t" r="r" b="b"/>
            <a:pathLst>
              <a:path w="3889830" h="3889830">
                <a:moveTo>
                  <a:pt x="0" y="0"/>
                </a:moveTo>
                <a:lnTo>
                  <a:pt x="3889830" y="0"/>
                </a:lnTo>
                <a:lnTo>
                  <a:pt x="3889830" y="3889830"/>
                </a:lnTo>
                <a:lnTo>
                  <a:pt x="0" y="38898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46740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7688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90032"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322565"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743553"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46745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59908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570521"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541954"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07961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250758"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933456"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616154"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9" name="图片占位符 18"/>
          <p:cNvSpPr>
            <a:spLocks noGrp="1"/>
          </p:cNvSpPr>
          <p:nvPr>
            <p:ph type="pic" sz="quarter" idx="13"/>
          </p:nvPr>
        </p:nvSpPr>
        <p:spPr>
          <a:xfrm>
            <a:off x="9298852"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83701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4871864" cy="6858000"/>
          </a:xfrm>
          <a:custGeom>
            <a:avLst/>
            <a:gdLst>
              <a:gd name="connsiteX0" fmla="*/ 0 w 4871864"/>
              <a:gd name="connsiteY0" fmla="*/ 0 h 6858000"/>
              <a:gd name="connsiteX1" fmla="*/ 2472325 w 4871864"/>
              <a:gd name="connsiteY1" fmla="*/ 0 h 6858000"/>
              <a:gd name="connsiteX2" fmla="*/ 4871864 w 4871864"/>
              <a:gd name="connsiteY2" fmla="*/ 3429000 h 6858000"/>
              <a:gd name="connsiteX3" fmla="*/ 2472325 w 4871864"/>
              <a:gd name="connsiteY3" fmla="*/ 6858000 h 6858000"/>
              <a:gd name="connsiteX4" fmla="*/ 0 w 48718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1864" h="6858000">
                <a:moveTo>
                  <a:pt x="0" y="0"/>
                </a:moveTo>
                <a:lnTo>
                  <a:pt x="2472325" y="0"/>
                </a:lnTo>
                <a:lnTo>
                  <a:pt x="4871864" y="3429000"/>
                </a:lnTo>
                <a:lnTo>
                  <a:pt x="2472325"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9374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395992"/>
            <a:ext cx="3862162" cy="2786743"/>
          </a:xfrm>
          <a:custGeom>
            <a:avLst/>
            <a:gdLst>
              <a:gd name="connsiteX0" fmla="*/ 0 w 3862162"/>
              <a:gd name="connsiteY0" fmla="*/ 0 h 2786743"/>
              <a:gd name="connsiteX1" fmla="*/ 3862162 w 3862162"/>
              <a:gd name="connsiteY1" fmla="*/ 0 h 2786743"/>
              <a:gd name="connsiteX2" fmla="*/ 3862162 w 3862162"/>
              <a:gd name="connsiteY2" fmla="*/ 2786743 h 2786743"/>
              <a:gd name="connsiteX3" fmla="*/ 0 w 3862162"/>
              <a:gd name="connsiteY3" fmla="*/ 2786743 h 2786743"/>
            </a:gdLst>
            <a:ahLst/>
            <a:cxnLst>
              <a:cxn ang="0">
                <a:pos x="connsiteX0" y="connsiteY0"/>
              </a:cxn>
              <a:cxn ang="0">
                <a:pos x="connsiteX1" y="connsiteY1"/>
              </a:cxn>
              <a:cxn ang="0">
                <a:pos x="connsiteX2" y="connsiteY2"/>
              </a:cxn>
              <a:cxn ang="0">
                <a:pos x="connsiteX3" y="connsiteY3"/>
              </a:cxn>
            </a:cxnLst>
            <a:rect l="l" t="t" r="r" b="b"/>
            <a:pathLst>
              <a:path w="3862162" h="2786743">
                <a:moveTo>
                  <a:pt x="0" y="0"/>
                </a:moveTo>
                <a:lnTo>
                  <a:pt x="3862162" y="0"/>
                </a:lnTo>
                <a:lnTo>
                  <a:pt x="3862162" y="2786743"/>
                </a:lnTo>
                <a:lnTo>
                  <a:pt x="0" y="27867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2255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14717" y="4280772"/>
            <a:ext cx="1655572" cy="1655572"/>
          </a:xfrm>
          <a:custGeom>
            <a:avLst/>
            <a:gdLst>
              <a:gd name="connsiteX0" fmla="*/ 827786 w 1655572"/>
              <a:gd name="connsiteY0" fmla="*/ 0 h 1655572"/>
              <a:gd name="connsiteX1" fmla="*/ 1655572 w 1655572"/>
              <a:gd name="connsiteY1" fmla="*/ 827786 h 1655572"/>
              <a:gd name="connsiteX2" fmla="*/ 827786 w 1655572"/>
              <a:gd name="connsiteY2" fmla="*/ 1655572 h 1655572"/>
              <a:gd name="connsiteX3" fmla="*/ 0 w 1655572"/>
              <a:gd name="connsiteY3" fmla="*/ 827786 h 1655572"/>
              <a:gd name="connsiteX4" fmla="*/ 827786 w 1655572"/>
              <a:gd name="connsiteY4" fmla="*/ 0 h 1655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572" h="1655572">
                <a:moveTo>
                  <a:pt x="827786" y="0"/>
                </a:moveTo>
                <a:cubicBezTo>
                  <a:pt x="1284960" y="0"/>
                  <a:pt x="1655572" y="370612"/>
                  <a:pt x="1655572" y="827786"/>
                </a:cubicBezTo>
                <a:cubicBezTo>
                  <a:pt x="1655572" y="1284960"/>
                  <a:pt x="1284960" y="1655572"/>
                  <a:pt x="827786" y="1655572"/>
                </a:cubicBezTo>
                <a:cubicBezTo>
                  <a:pt x="370612" y="1655572"/>
                  <a:pt x="0" y="1284960"/>
                  <a:pt x="0" y="827786"/>
                </a:cubicBezTo>
                <a:cubicBezTo>
                  <a:pt x="0" y="370612"/>
                  <a:pt x="370612" y="0"/>
                  <a:pt x="82778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88128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532185"/>
            <a:ext cx="12192000" cy="2257178"/>
          </a:xfrm>
          <a:custGeom>
            <a:avLst/>
            <a:gdLst>
              <a:gd name="connsiteX0" fmla="*/ 0 w 12192000"/>
              <a:gd name="connsiteY0" fmla="*/ 0 h 2257178"/>
              <a:gd name="connsiteX1" fmla="*/ 12192000 w 12192000"/>
              <a:gd name="connsiteY1" fmla="*/ 0 h 2257178"/>
              <a:gd name="connsiteX2" fmla="*/ 12192000 w 12192000"/>
              <a:gd name="connsiteY2" fmla="*/ 2257178 h 2257178"/>
              <a:gd name="connsiteX3" fmla="*/ 0 w 12192000"/>
              <a:gd name="connsiteY3" fmla="*/ 2257178 h 2257178"/>
            </a:gdLst>
            <a:ahLst/>
            <a:cxnLst>
              <a:cxn ang="0">
                <a:pos x="connsiteX0" y="connsiteY0"/>
              </a:cxn>
              <a:cxn ang="0">
                <a:pos x="connsiteX1" y="connsiteY1"/>
              </a:cxn>
              <a:cxn ang="0">
                <a:pos x="connsiteX2" y="connsiteY2"/>
              </a:cxn>
              <a:cxn ang="0">
                <a:pos x="connsiteX3" y="connsiteY3"/>
              </a:cxn>
            </a:cxnLst>
            <a:rect l="l" t="t" r="r" b="b"/>
            <a:pathLst>
              <a:path w="12192000" h="2257178">
                <a:moveTo>
                  <a:pt x="0" y="0"/>
                </a:moveTo>
                <a:lnTo>
                  <a:pt x="12192000" y="0"/>
                </a:lnTo>
                <a:lnTo>
                  <a:pt x="12192000" y="2257178"/>
                </a:lnTo>
                <a:lnTo>
                  <a:pt x="0" y="22571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26521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4">
            <a:extLst>
              <a:ext uri="{BEBA8EAE-BF5A-486C-A8C5-ECC9F3942E4B}">
                <a14:imgProps xmlns:a14="http://schemas.microsoft.com/office/drawing/2010/main">
                  <a14:imgLayer r:embed="rId15">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20720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2199" y="1187086"/>
            <a:ext cx="667658" cy="6676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矩形 5"/>
          <p:cNvSpPr/>
          <p:nvPr/>
        </p:nvSpPr>
        <p:spPr>
          <a:xfrm>
            <a:off x="4378776" y="1273074"/>
            <a:ext cx="1625600" cy="1625600"/>
          </a:xfrm>
          <a:prstGeom prst="rect">
            <a:avLst/>
          </a:prstGeom>
          <a:solidFill>
            <a:srgbClr val="00B6BF"/>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文本框 11"/>
          <p:cNvSpPr txBox="1"/>
          <p:nvPr/>
        </p:nvSpPr>
        <p:spPr>
          <a:xfrm>
            <a:off x="5827095" y="3829714"/>
            <a:ext cx="2892138" cy="707886"/>
          </a:xfrm>
          <a:prstGeom prst="rect">
            <a:avLst/>
          </a:prstGeom>
          <a:noFill/>
        </p:spPr>
        <p:txBody>
          <a:bodyPr wrap="none" rtlCol="0">
            <a:spAutoFit/>
            <a:scene3d>
              <a:camera prst="orthographicFront"/>
              <a:lightRig rig="threePt" dir="t"/>
            </a:scene3d>
            <a:sp3d contourW="12700"/>
          </a:bodyPr>
          <a:lstStyle/>
          <a:p>
            <a:pPr>
              <a:defRPr/>
            </a:pPr>
            <a:r>
              <a:rPr lang="zh-CN" altLang="en-US" sz="4000" b="1" dirty="0" smtClean="0">
                <a:solidFill>
                  <a:srgbClr val="228EB0"/>
                </a:solidFill>
                <a:latin typeface="Arial"/>
                <a:ea typeface="微软雅黑"/>
              </a:rPr>
              <a:t>第八章 索引</a:t>
            </a:r>
            <a:endParaRPr lang="zh-CN" altLang="en-US" sz="4000" b="1" dirty="0">
              <a:solidFill>
                <a:srgbClr val="228EB0"/>
              </a:solidFill>
              <a:latin typeface="Arial"/>
              <a:ea typeface="微软雅黑"/>
            </a:endParaRPr>
          </a:p>
        </p:txBody>
      </p:sp>
      <p:sp>
        <p:nvSpPr>
          <p:cNvPr id="13" name="文本框 12"/>
          <p:cNvSpPr txBox="1"/>
          <p:nvPr/>
        </p:nvSpPr>
        <p:spPr>
          <a:xfrm>
            <a:off x="5827095" y="3054694"/>
            <a:ext cx="4932761"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dirty="0">
                <a:solidFill>
                  <a:prstClr val="black"/>
                </a:solidFill>
                <a:latin typeface="+mn-ea"/>
              </a:rPr>
              <a:t>MySQL</a:t>
            </a:r>
            <a:r>
              <a:rPr lang="zh-CN" altLang="zh-CN" sz="3200" dirty="0">
                <a:solidFill>
                  <a:prstClr val="black"/>
                </a:solidFill>
                <a:latin typeface="+mn-ea"/>
              </a:rPr>
              <a:t>数据库原理与应用</a:t>
            </a:r>
            <a:endParaRPr lang="zh-CN" altLang="en-US" sz="3200" dirty="0">
              <a:solidFill>
                <a:prstClr val="black"/>
              </a:solidFill>
              <a:latin typeface="+mn-ea"/>
            </a:endParaRPr>
          </a:p>
        </p:txBody>
      </p:sp>
      <p:cxnSp>
        <p:nvCxnSpPr>
          <p:cNvPr id="15" name="直接连接符 14"/>
          <p:cNvCxnSpPr/>
          <p:nvPr/>
        </p:nvCxnSpPr>
        <p:spPr>
          <a:xfrm>
            <a:off x="5939067" y="4750431"/>
            <a:ext cx="18624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52028" y="4556787"/>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030" name="Picture 6" descr="https://gimg2.baidu.com/image_search/src=http%3A%2F%2Foss.aliyuncs.com%2Fphotogallery%2Fphoto%2F1915825285163630%2F16354%2F63c5b093-7bee-4175-b117-b7a005f4c720.png&amp;refer=http%3A%2F%2Foss.aliyuncs.com&amp;app=2002&amp;size=f9999,10000&amp;q=a80&amp;n=0&amp;g=0n&amp;fmt=jpeg?sec=1643855990&amp;t=d3ad24822c4d827c6f223d181ffe0fca"/>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91130" y="1591483"/>
            <a:ext cx="3696863" cy="3374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7310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500"/>
                                  </p:stCondLst>
                                  <p:childTnLst>
                                    <p:set>
                                      <p:cBhvr>
                                        <p:cTn id="21" dur="1" fill="hold">
                                          <p:stCondLst>
                                            <p:cond delay="0"/>
                                          </p:stCondLst>
                                        </p:cTn>
                                        <p:tgtEl>
                                          <p:spTgt spid="1030"/>
                                        </p:tgtEl>
                                        <p:attrNameLst>
                                          <p:attrName>style.visibility</p:attrName>
                                        </p:attrNameLst>
                                      </p:cBhvr>
                                      <p:to>
                                        <p:strVal val="visible"/>
                                      </p:to>
                                    </p:set>
                                    <p:anim calcmode="lin" valueType="num">
                                      <p:cBhvr>
                                        <p:cTn id="22" dur="500" fill="hold"/>
                                        <p:tgtEl>
                                          <p:spTgt spid="1030"/>
                                        </p:tgtEl>
                                        <p:attrNameLst>
                                          <p:attrName>ppt_w</p:attrName>
                                        </p:attrNameLst>
                                      </p:cBhvr>
                                      <p:tavLst>
                                        <p:tav tm="0">
                                          <p:val>
                                            <p:fltVal val="0"/>
                                          </p:val>
                                        </p:tav>
                                        <p:tav tm="100000">
                                          <p:val>
                                            <p:strVal val="#ppt_w"/>
                                          </p:val>
                                        </p:tav>
                                      </p:tavLst>
                                    </p:anim>
                                    <p:anim calcmode="lin" valueType="num">
                                      <p:cBhvr>
                                        <p:cTn id="23" dur="500" fill="hold"/>
                                        <p:tgtEl>
                                          <p:spTgt spid="1030"/>
                                        </p:tgtEl>
                                        <p:attrNameLst>
                                          <p:attrName>ppt_h</p:attrName>
                                        </p:attrNameLst>
                                      </p:cBhvr>
                                      <p:tavLst>
                                        <p:tav tm="0">
                                          <p:val>
                                            <p:fltVal val="0"/>
                                          </p:val>
                                        </p:tav>
                                        <p:tav tm="100000">
                                          <p:val>
                                            <p:strVal val="#ppt_h"/>
                                          </p:val>
                                        </p:tav>
                                      </p:tavLst>
                                    </p:anim>
                                    <p:animEffect transition="in" filter="fade">
                                      <p:cBhvr>
                                        <p:cTn id="24" dur="500"/>
                                        <p:tgtEl>
                                          <p:spTgt spid="1030"/>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P spid="1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784205" y="1578237"/>
            <a:ext cx="10369571" cy="3505447"/>
          </a:xfrm>
          <a:prstGeom prst="rect">
            <a:avLst/>
          </a:prstGeom>
        </p:spPr>
        <p:txBody>
          <a:bodyPr wrap="square">
            <a:spAutoFit/>
            <a:scene3d>
              <a:camera prst="orthographicFront"/>
              <a:lightRig rig="threePt" dir="t"/>
            </a:scene3d>
            <a:sp3d contourW="12700"/>
          </a:bodyPr>
          <a:lstStyle/>
          <a:p>
            <a:pPr algn="just"/>
            <a:r>
              <a:rPr lang="zh-CN" altLang="en-US" dirty="0"/>
              <a:t>（</a:t>
            </a:r>
            <a:r>
              <a:rPr lang="en-US" altLang="zh-CN" dirty="0"/>
              <a:t>2</a:t>
            </a:r>
            <a:r>
              <a:rPr lang="zh-CN" altLang="en-US" dirty="0"/>
              <a:t>）</a:t>
            </a:r>
            <a:r>
              <a:rPr lang="en-US" altLang="zh-CN" dirty="0"/>
              <a:t>HASH</a:t>
            </a:r>
            <a:r>
              <a:rPr lang="zh-CN" altLang="zh-CN" dirty="0"/>
              <a:t>索引</a:t>
            </a:r>
            <a:r>
              <a:rPr lang="zh-CN" altLang="en-US" dirty="0"/>
              <a:t>（</a:t>
            </a:r>
            <a:r>
              <a:rPr lang="zh-CN" altLang="zh-CN" dirty="0"/>
              <a:t>哈希索引、散列索引</a:t>
            </a:r>
            <a:r>
              <a:rPr lang="zh-CN" altLang="en-US" dirty="0"/>
              <a:t>）</a:t>
            </a:r>
            <a:endParaRPr lang="en-US" altLang="zh-CN" dirty="0"/>
          </a:p>
          <a:p>
            <a:pPr algn="just"/>
            <a:endParaRPr lang="en-US" altLang="zh-CN" dirty="0"/>
          </a:p>
          <a:p>
            <a:pPr marL="911225" indent="-285750" algn="just">
              <a:lnSpc>
                <a:spcPct val="150000"/>
              </a:lnSpc>
              <a:buFont typeface="Arial" panose="020B0604020202020204" pitchFamily="34" charset="0"/>
              <a:buChar char="•"/>
            </a:pPr>
            <a:r>
              <a:rPr lang="en-US" altLang="zh-CN" dirty="0"/>
              <a:t>HASH</a:t>
            </a:r>
            <a:r>
              <a:rPr lang="zh-CN" altLang="zh-CN" dirty="0"/>
              <a:t>索引</a:t>
            </a:r>
            <a:r>
              <a:rPr lang="zh-CN" altLang="en-US" dirty="0"/>
              <a:t>会</a:t>
            </a:r>
            <a:r>
              <a:rPr lang="zh-CN" altLang="zh-CN" dirty="0"/>
              <a:t>把任意长度的输入通过散列算法变换成固定长度的输出，该输出是散列值。</a:t>
            </a:r>
            <a:endParaRPr lang="en-US" altLang="zh-CN" dirty="0"/>
          </a:p>
          <a:p>
            <a:pPr marL="911225" indent="-285750" algn="just">
              <a:lnSpc>
                <a:spcPct val="150000"/>
              </a:lnSpc>
              <a:buFont typeface="Arial" panose="020B0604020202020204" pitchFamily="34" charset="0"/>
              <a:buChar char="•"/>
            </a:pPr>
            <a:r>
              <a:rPr lang="zh-CN" altLang="en-US" dirty="0"/>
              <a:t>目前</a:t>
            </a:r>
            <a:r>
              <a:rPr lang="en-US" altLang="zh-CN" dirty="0"/>
              <a:t>MySQL</a:t>
            </a:r>
            <a:r>
              <a:rPr lang="zh-CN" altLang="en-US" dirty="0"/>
              <a:t>中</a:t>
            </a:r>
            <a:r>
              <a:rPr lang="zh-CN" altLang="zh-CN" dirty="0"/>
              <a:t>仅有</a:t>
            </a:r>
            <a:r>
              <a:rPr lang="en-US" altLang="zh-CN" b="1" dirty="0">
                <a:solidFill>
                  <a:srgbClr val="0069B8"/>
                </a:solidFill>
              </a:rPr>
              <a:t>MEMORY</a:t>
            </a:r>
            <a:r>
              <a:rPr lang="zh-CN" altLang="zh-CN" b="1" dirty="0">
                <a:solidFill>
                  <a:srgbClr val="0069B8"/>
                </a:solidFill>
              </a:rPr>
              <a:t>存储引擎</a:t>
            </a:r>
            <a:r>
              <a:rPr lang="zh-CN" altLang="zh-CN" dirty="0"/>
              <a:t>和</a:t>
            </a:r>
            <a:r>
              <a:rPr lang="en-US" altLang="zh-CN" b="1" dirty="0">
                <a:solidFill>
                  <a:srgbClr val="0069B8"/>
                </a:solidFill>
              </a:rPr>
              <a:t>HEAP</a:t>
            </a:r>
            <a:r>
              <a:rPr lang="zh-CN" altLang="zh-CN" b="1" dirty="0">
                <a:solidFill>
                  <a:srgbClr val="0069B8"/>
                </a:solidFill>
              </a:rPr>
              <a:t>存储引擎</a:t>
            </a:r>
            <a:r>
              <a:rPr lang="zh-CN" altLang="zh-CN" dirty="0"/>
              <a:t>支持</a:t>
            </a:r>
            <a:r>
              <a:rPr lang="en-US" altLang="zh-CN" dirty="0"/>
              <a:t>HASH</a:t>
            </a:r>
            <a:r>
              <a:rPr lang="zh-CN" altLang="zh-CN" dirty="0"/>
              <a:t>索引</a:t>
            </a:r>
            <a:r>
              <a:rPr lang="zh-CN" altLang="en-US" dirty="0"/>
              <a:t>。</a:t>
            </a:r>
            <a:endParaRPr lang="en-US" altLang="zh-CN" dirty="0"/>
          </a:p>
          <a:p>
            <a:pPr marL="911225" indent="-285750" algn="just">
              <a:lnSpc>
                <a:spcPct val="150000"/>
              </a:lnSpc>
              <a:buFont typeface="Arial" panose="020B0604020202020204" pitchFamily="34" charset="0"/>
              <a:buChar char="•"/>
            </a:pPr>
            <a:r>
              <a:rPr lang="en-US" altLang="zh-CN" dirty="0"/>
              <a:t>MEMORY</a:t>
            </a:r>
            <a:r>
              <a:rPr lang="zh-CN" altLang="zh-CN" dirty="0"/>
              <a:t>存储引擎支持</a:t>
            </a:r>
            <a:r>
              <a:rPr lang="en-US" altLang="zh-CN" dirty="0"/>
              <a:t>BTREE</a:t>
            </a:r>
            <a:r>
              <a:rPr lang="zh-CN" altLang="zh-CN" dirty="0"/>
              <a:t>索引和</a:t>
            </a:r>
            <a:r>
              <a:rPr lang="en-US" altLang="zh-CN" dirty="0"/>
              <a:t>HASH</a:t>
            </a:r>
            <a:r>
              <a:rPr lang="zh-CN" altLang="zh-CN" dirty="0"/>
              <a:t>索引，且</a:t>
            </a:r>
            <a:r>
              <a:rPr lang="zh-CN" altLang="zh-CN" b="1" dirty="0">
                <a:solidFill>
                  <a:srgbClr val="0069B8"/>
                </a:solidFill>
              </a:rPr>
              <a:t>将</a:t>
            </a:r>
            <a:r>
              <a:rPr lang="en-US" altLang="zh-CN" b="1" dirty="0">
                <a:solidFill>
                  <a:srgbClr val="0069B8"/>
                </a:solidFill>
              </a:rPr>
              <a:t>HASH</a:t>
            </a:r>
            <a:r>
              <a:rPr lang="zh-CN" altLang="zh-CN" b="1" dirty="0">
                <a:solidFill>
                  <a:srgbClr val="0069B8"/>
                </a:solidFill>
              </a:rPr>
              <a:t>当成默认索引</a:t>
            </a:r>
            <a:r>
              <a:rPr lang="zh-CN" altLang="zh-CN" dirty="0"/>
              <a:t>。</a:t>
            </a:r>
            <a:endParaRPr lang="en-US" altLang="zh-CN" dirty="0"/>
          </a:p>
          <a:p>
            <a:pPr marL="911225" indent="-285750" algn="just">
              <a:lnSpc>
                <a:spcPct val="150000"/>
              </a:lnSpc>
              <a:buFont typeface="Arial" panose="020B0604020202020204" pitchFamily="34" charset="0"/>
              <a:buChar char="•"/>
            </a:pPr>
            <a:r>
              <a:rPr lang="en-US" altLang="zh-CN" dirty="0"/>
              <a:t>HASH</a:t>
            </a:r>
            <a:r>
              <a:rPr lang="zh-CN" altLang="zh-CN" dirty="0"/>
              <a:t>索引的最大特点是</a:t>
            </a:r>
            <a:r>
              <a:rPr lang="zh-CN" altLang="zh-CN" b="1" dirty="0">
                <a:solidFill>
                  <a:srgbClr val="0069B8"/>
                </a:solidFill>
              </a:rPr>
              <a:t>访问速度快</a:t>
            </a:r>
            <a:r>
              <a:rPr lang="zh-CN" altLang="en-US" dirty="0"/>
              <a:t>。</a:t>
            </a:r>
            <a:endParaRPr lang="en-US" altLang="zh-CN" dirty="0"/>
          </a:p>
          <a:p>
            <a:pPr marL="911225" indent="-285750" algn="just">
              <a:lnSpc>
                <a:spcPct val="150000"/>
              </a:lnSpc>
              <a:buFont typeface="Arial" panose="020B0604020202020204" pitchFamily="34" charset="0"/>
              <a:buChar char="•"/>
            </a:pPr>
            <a:r>
              <a:rPr lang="zh-CN" altLang="zh-CN" dirty="0"/>
              <a:t>但</a:t>
            </a:r>
            <a:r>
              <a:rPr lang="zh-CN" altLang="zh-CN" b="1" dirty="0">
                <a:solidFill>
                  <a:srgbClr val="0069B8"/>
                </a:solidFill>
              </a:rPr>
              <a:t>建立哈希索引</a:t>
            </a:r>
            <a:r>
              <a:rPr lang="zh-CN" altLang="en-US" b="1" dirty="0">
                <a:solidFill>
                  <a:srgbClr val="0069B8"/>
                </a:solidFill>
              </a:rPr>
              <a:t>需要</a:t>
            </a:r>
            <a:r>
              <a:rPr lang="zh-CN" altLang="zh-CN" b="1" dirty="0">
                <a:solidFill>
                  <a:srgbClr val="0069B8"/>
                </a:solidFill>
              </a:rPr>
              <a:t>耗费更多</a:t>
            </a:r>
            <a:r>
              <a:rPr lang="zh-CN" altLang="en-US" b="1" dirty="0">
                <a:solidFill>
                  <a:srgbClr val="0069B8"/>
                </a:solidFill>
              </a:rPr>
              <a:t>的</a:t>
            </a:r>
            <a:r>
              <a:rPr lang="zh-CN" altLang="zh-CN" b="1" dirty="0">
                <a:solidFill>
                  <a:srgbClr val="0069B8"/>
                </a:solidFill>
              </a:rPr>
              <a:t>时间</a:t>
            </a:r>
            <a:r>
              <a:rPr lang="zh-CN" altLang="zh-CN" dirty="0"/>
              <a:t>。</a:t>
            </a:r>
            <a:endParaRPr lang="en-US" altLang="zh-CN" dirty="0"/>
          </a:p>
          <a:p>
            <a:pPr marL="911225" indent="-285750" algn="just">
              <a:lnSpc>
                <a:spcPct val="150000"/>
              </a:lnSpc>
              <a:buFont typeface="Arial" panose="020B0604020202020204" pitchFamily="34" charset="0"/>
              <a:buChar char="•"/>
            </a:pPr>
            <a:r>
              <a:rPr lang="en-US" altLang="zh-CN" dirty="0"/>
              <a:t>HASH</a:t>
            </a:r>
            <a:r>
              <a:rPr lang="zh-CN" altLang="zh-CN" dirty="0"/>
              <a:t>索引不能用于排序，</a:t>
            </a:r>
            <a:r>
              <a:rPr lang="zh-CN" altLang="zh-CN" b="1" dirty="0">
                <a:solidFill>
                  <a:srgbClr val="0069B8"/>
                </a:solidFill>
              </a:rPr>
              <a:t>只支持等值比较</a:t>
            </a:r>
            <a:r>
              <a:rPr lang="zh-CN" altLang="en-US" dirty="0"/>
              <a:t>（例如</a:t>
            </a:r>
            <a:r>
              <a:rPr lang="zh-CN" altLang="zh-CN" dirty="0"/>
              <a:t>“</a:t>
            </a:r>
            <a:r>
              <a:rPr lang="en-US" altLang="zh-CN" b="1" dirty="0">
                <a:solidFill>
                  <a:srgbClr val="0069B8"/>
                </a:solidFill>
              </a:rPr>
              <a:t>=</a:t>
            </a:r>
            <a:r>
              <a:rPr lang="zh-CN" altLang="zh-CN" dirty="0"/>
              <a:t>”</a:t>
            </a:r>
            <a:r>
              <a:rPr lang="zh-CN" altLang="en-US" dirty="0"/>
              <a:t>，</a:t>
            </a:r>
            <a:r>
              <a:rPr lang="zh-CN" altLang="zh-CN" dirty="0"/>
              <a:t>“</a:t>
            </a:r>
            <a:r>
              <a:rPr lang="en-US" altLang="zh-CN" b="1" dirty="0">
                <a:solidFill>
                  <a:srgbClr val="0069B8"/>
                </a:solidFill>
              </a:rPr>
              <a:t>IN( )</a:t>
            </a:r>
            <a:r>
              <a:rPr lang="zh-CN" altLang="zh-CN" dirty="0"/>
              <a:t>”</a:t>
            </a:r>
            <a:r>
              <a:rPr lang="zh-CN" altLang="en-US" dirty="0"/>
              <a:t>，</a:t>
            </a:r>
            <a:r>
              <a:rPr lang="zh-CN" altLang="zh-CN" dirty="0"/>
              <a:t>“</a:t>
            </a:r>
            <a:r>
              <a:rPr lang="en-US" altLang="zh-CN" b="1" dirty="0">
                <a:solidFill>
                  <a:srgbClr val="0069B8"/>
                </a:solidFill>
              </a:rPr>
              <a:t>&lt;=&gt;</a:t>
            </a:r>
            <a:r>
              <a:rPr lang="zh-CN" altLang="zh-CN" dirty="0"/>
              <a:t>” </a:t>
            </a:r>
            <a:r>
              <a:rPr lang="zh-CN" altLang="en-US" dirty="0"/>
              <a:t>）</a:t>
            </a:r>
            <a:endParaRPr lang="en-US" altLang="zh-CN" dirty="0"/>
          </a:p>
          <a:p>
            <a:pPr marL="911225" indent="-285750" algn="just">
              <a:lnSpc>
                <a:spcPct val="150000"/>
              </a:lnSpc>
              <a:buFont typeface="Arial" panose="020B0604020202020204" pitchFamily="34" charset="0"/>
              <a:buChar char="•"/>
            </a:pPr>
            <a:r>
              <a:rPr lang="zh-CN" altLang="zh-CN" dirty="0"/>
              <a:t>不支持键的部分匹配</a:t>
            </a:r>
            <a:endParaRPr lang="en-US"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38586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按照存储方式分类</a:t>
            </a:r>
            <a:endParaRPr lang="zh-CN" altLang="en-US" sz="2800" b="1" dirty="0">
              <a:solidFill>
                <a:srgbClr val="228EB0"/>
              </a:solidFill>
              <a:latin typeface="+mn-ea"/>
            </a:endParaRPr>
          </a:p>
        </p:txBody>
      </p:sp>
    </p:spTree>
    <p:extLst>
      <p:ext uri="{BB962C8B-B14F-4D97-AF65-F5344CB8AC3E}">
        <p14:creationId xmlns:p14="http://schemas.microsoft.com/office/powerpoint/2010/main" val="37238723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874713" y="1703229"/>
            <a:ext cx="10369571" cy="2674450"/>
          </a:xfrm>
          <a:prstGeom prst="rect">
            <a:avLst/>
          </a:prstGeom>
        </p:spPr>
        <p:txBody>
          <a:bodyPr wrap="square">
            <a:spAutoFit/>
            <a:scene3d>
              <a:camera prst="orthographicFront"/>
              <a:lightRig rig="threePt" dir="t"/>
            </a:scene3d>
            <a:sp3d contourW="12700"/>
          </a:bodyPr>
          <a:lstStyle/>
          <a:p>
            <a:pPr algn="just"/>
            <a:r>
              <a:rPr lang="zh-CN" altLang="zh-CN" dirty="0"/>
              <a:t>根据索引的具体用途，</a:t>
            </a:r>
            <a:r>
              <a:rPr lang="en-US" altLang="zh-CN" dirty="0"/>
              <a:t>MySQL</a:t>
            </a:r>
            <a:r>
              <a:rPr lang="zh-CN" altLang="zh-CN" dirty="0"/>
              <a:t>中的索引在逻辑上分为以下</a:t>
            </a:r>
            <a:r>
              <a:rPr lang="en-US" altLang="zh-CN" dirty="0"/>
              <a:t>5</a:t>
            </a:r>
            <a:r>
              <a:rPr lang="zh-CN" altLang="zh-CN" dirty="0"/>
              <a:t>类：</a:t>
            </a:r>
            <a:endParaRPr lang="en-US" altLang="zh-CN" dirty="0"/>
          </a:p>
          <a:p>
            <a:pPr algn="just"/>
            <a:endParaRPr lang="en-US" altLang="zh-CN" dirty="0"/>
          </a:p>
          <a:p>
            <a:pPr marL="342900" indent="-342900" algn="just">
              <a:lnSpc>
                <a:spcPct val="150000"/>
              </a:lnSpc>
              <a:buFont typeface="Arial" panose="020B0604020202020204" pitchFamily="34" charset="0"/>
              <a:buChar char="•"/>
            </a:pPr>
            <a:r>
              <a:rPr lang="zh-CN" altLang="en-US" dirty="0"/>
              <a:t>普通</a:t>
            </a:r>
            <a:r>
              <a:rPr lang="zh-CN" altLang="en-US" dirty="0" smtClean="0"/>
              <a:t>索引；</a:t>
            </a:r>
            <a:endParaRPr lang="en-US" altLang="zh-CN" dirty="0"/>
          </a:p>
          <a:p>
            <a:pPr marL="342900" indent="-342900" algn="just">
              <a:lnSpc>
                <a:spcPct val="150000"/>
              </a:lnSpc>
              <a:buFont typeface="Arial" panose="020B0604020202020204" pitchFamily="34" charset="0"/>
              <a:buChar char="•"/>
            </a:pPr>
            <a:r>
              <a:rPr lang="zh-CN" altLang="en-US" dirty="0"/>
              <a:t>唯一性</a:t>
            </a:r>
            <a:r>
              <a:rPr lang="zh-CN" altLang="en-US" dirty="0" smtClean="0"/>
              <a:t>索引；</a:t>
            </a:r>
            <a:endParaRPr lang="en-US" altLang="zh-CN" dirty="0"/>
          </a:p>
          <a:p>
            <a:pPr marL="342900" indent="-342900" algn="just">
              <a:lnSpc>
                <a:spcPct val="150000"/>
              </a:lnSpc>
              <a:buFont typeface="Arial" panose="020B0604020202020204" pitchFamily="34" charset="0"/>
              <a:buChar char="•"/>
            </a:pPr>
            <a:r>
              <a:rPr lang="zh-CN" altLang="en-US" dirty="0"/>
              <a:t>主键</a:t>
            </a:r>
            <a:r>
              <a:rPr lang="zh-CN" altLang="en-US" dirty="0" smtClean="0"/>
              <a:t>索引；</a:t>
            </a:r>
            <a:endParaRPr lang="en-US" altLang="zh-CN" dirty="0"/>
          </a:p>
          <a:p>
            <a:pPr marL="342900" indent="-342900" algn="just">
              <a:lnSpc>
                <a:spcPct val="150000"/>
              </a:lnSpc>
              <a:buFont typeface="Arial" panose="020B0604020202020204" pitchFamily="34" charset="0"/>
              <a:buChar char="•"/>
            </a:pPr>
            <a:r>
              <a:rPr lang="zh-CN" altLang="en-US" dirty="0"/>
              <a:t>空间</a:t>
            </a:r>
            <a:r>
              <a:rPr lang="zh-CN" altLang="en-US" dirty="0" smtClean="0"/>
              <a:t>索引；</a:t>
            </a:r>
            <a:endParaRPr lang="en-US" altLang="zh-CN" dirty="0"/>
          </a:p>
          <a:p>
            <a:pPr marL="342900" indent="-342900" algn="just">
              <a:lnSpc>
                <a:spcPct val="150000"/>
              </a:lnSpc>
              <a:buFont typeface="Arial" panose="020B0604020202020204" pitchFamily="34" charset="0"/>
              <a:buChar char="•"/>
            </a:pPr>
            <a:r>
              <a:rPr lang="zh-CN" altLang="en-US" dirty="0"/>
              <a:t>全文</a:t>
            </a:r>
            <a:r>
              <a:rPr lang="zh-CN" altLang="en-US" dirty="0" smtClean="0"/>
              <a:t>索引。</a:t>
            </a:r>
            <a:endParaRPr lang="zh-CN" altLang="zh-CN"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按照用途分类</a:t>
            </a:r>
            <a:endParaRPr lang="zh-CN" altLang="en-US" sz="2800" b="1" dirty="0">
              <a:solidFill>
                <a:srgbClr val="228EB0"/>
              </a:solidFill>
              <a:latin typeface="+mn-ea"/>
            </a:endParaRPr>
          </a:p>
        </p:txBody>
      </p:sp>
    </p:spTree>
    <p:extLst>
      <p:ext uri="{BB962C8B-B14F-4D97-AF65-F5344CB8AC3E}">
        <p14:creationId xmlns:p14="http://schemas.microsoft.com/office/powerpoint/2010/main" val="32774113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874713" y="1426940"/>
            <a:ext cx="10369571" cy="5044330"/>
          </a:xfrm>
          <a:prstGeom prst="rect">
            <a:avLst/>
          </a:prstGeom>
        </p:spPr>
        <p:txBody>
          <a:bodyPr wrap="square">
            <a:spAutoFit/>
            <a:scene3d>
              <a:camera prst="orthographicFront"/>
              <a:lightRig rig="threePt" dir="t"/>
            </a:scene3d>
            <a:sp3d contourW="12700"/>
          </a:bodyPr>
          <a:lstStyle/>
          <a:p>
            <a:pPr algn="just"/>
            <a:r>
              <a:rPr lang="zh-CN" altLang="en-US" dirty="0"/>
              <a:t>（</a:t>
            </a:r>
            <a:r>
              <a:rPr lang="en-US" altLang="zh-CN" dirty="0"/>
              <a:t>1</a:t>
            </a:r>
            <a:r>
              <a:rPr lang="zh-CN" altLang="en-US" dirty="0"/>
              <a:t>）普通索引</a:t>
            </a:r>
            <a:endParaRPr lang="en-US" altLang="zh-CN" dirty="0"/>
          </a:p>
          <a:p>
            <a:pPr marL="625475" algn="just">
              <a:lnSpc>
                <a:spcPct val="150000"/>
              </a:lnSpc>
            </a:pPr>
            <a:r>
              <a:rPr lang="zh-CN" altLang="zh-CN" dirty="0"/>
              <a:t>普通索引是最基本的索引类型，唯一任务是</a:t>
            </a:r>
            <a:r>
              <a:rPr lang="zh-CN" altLang="zh-CN" b="1" dirty="0">
                <a:solidFill>
                  <a:srgbClr val="0069B8"/>
                </a:solidFill>
              </a:rPr>
              <a:t>加快对数据的访问速度</a:t>
            </a:r>
            <a:r>
              <a:rPr lang="zh-CN" altLang="zh-CN" dirty="0"/>
              <a:t>，</a:t>
            </a:r>
            <a:r>
              <a:rPr lang="zh-CN" altLang="zh-CN" b="1" dirty="0">
                <a:solidFill>
                  <a:srgbClr val="0069B8"/>
                </a:solidFill>
              </a:rPr>
              <a:t>没有任何限制，允许在定义索引的列中插入重复值和空值</a:t>
            </a:r>
            <a:r>
              <a:rPr lang="zh-CN" altLang="zh-CN" dirty="0"/>
              <a:t>。创建普通索引时，通常使用的关键字是</a:t>
            </a:r>
            <a:r>
              <a:rPr lang="en-US" altLang="zh-CN" b="1" dirty="0">
                <a:solidFill>
                  <a:srgbClr val="0069B8"/>
                </a:solidFill>
              </a:rPr>
              <a:t>INDEX</a:t>
            </a:r>
            <a:r>
              <a:rPr lang="zh-CN" altLang="zh-CN" dirty="0"/>
              <a:t>或</a:t>
            </a:r>
            <a:r>
              <a:rPr lang="en-US" altLang="zh-CN" b="1" dirty="0">
                <a:solidFill>
                  <a:srgbClr val="0069B8"/>
                </a:solidFill>
              </a:rPr>
              <a:t>KEY</a:t>
            </a:r>
            <a:r>
              <a:rPr lang="zh-CN" altLang="zh-CN" dirty="0"/>
              <a:t>。</a:t>
            </a:r>
            <a:endParaRPr lang="en-US" altLang="zh-CN" dirty="0"/>
          </a:p>
          <a:p>
            <a:pPr algn="just">
              <a:lnSpc>
                <a:spcPct val="150000"/>
              </a:lnSpc>
              <a:spcBef>
                <a:spcPts val="600"/>
              </a:spcBef>
            </a:pPr>
            <a:r>
              <a:rPr lang="zh-CN" altLang="en-US" dirty="0"/>
              <a:t>（</a:t>
            </a:r>
            <a:r>
              <a:rPr lang="en-US" altLang="zh-CN" dirty="0"/>
              <a:t>2</a:t>
            </a:r>
            <a:r>
              <a:rPr lang="zh-CN" altLang="en-US" dirty="0"/>
              <a:t>）唯一性索引</a:t>
            </a:r>
            <a:endParaRPr lang="en-US" altLang="zh-CN" dirty="0"/>
          </a:p>
          <a:p>
            <a:pPr marL="625475" algn="just">
              <a:lnSpc>
                <a:spcPct val="150000"/>
              </a:lnSpc>
            </a:pPr>
            <a:r>
              <a:rPr lang="zh-CN" altLang="zh-CN" dirty="0"/>
              <a:t>唯一性索引是</a:t>
            </a:r>
            <a:r>
              <a:rPr lang="zh-CN" altLang="zh-CN" b="1" dirty="0">
                <a:solidFill>
                  <a:srgbClr val="0069B8"/>
                </a:solidFill>
              </a:rPr>
              <a:t>不允许索引列具有相同索引值</a:t>
            </a:r>
            <a:r>
              <a:rPr lang="zh-CN" altLang="zh-CN" dirty="0"/>
              <a:t>的索引。索引列中的值必须是唯一的，但允许为空值。如果能确定某个数据列只包含彼此各不相同的值，在为这个数据列创建索引的时候可用关键字</a:t>
            </a:r>
            <a:r>
              <a:rPr lang="en-US" altLang="zh-CN" b="1" dirty="0">
                <a:solidFill>
                  <a:srgbClr val="0069B8"/>
                </a:solidFill>
              </a:rPr>
              <a:t>UNIQUE</a:t>
            </a:r>
            <a:r>
              <a:rPr lang="zh-CN" altLang="zh-CN" dirty="0"/>
              <a:t>把它定义为一个唯一性索引。如果是组合索引，则</a:t>
            </a:r>
            <a:r>
              <a:rPr lang="zh-CN" altLang="zh-CN" b="1" dirty="0">
                <a:solidFill>
                  <a:srgbClr val="0069B8"/>
                </a:solidFill>
              </a:rPr>
              <a:t>列值的组合</a:t>
            </a:r>
            <a:r>
              <a:rPr lang="zh-CN" altLang="zh-CN" dirty="0"/>
              <a:t>必须唯一。创建唯一性索引的目的往往不是为了提高访问速度，而是为了</a:t>
            </a:r>
            <a:r>
              <a:rPr lang="zh-CN" altLang="zh-CN" b="1" dirty="0">
                <a:solidFill>
                  <a:srgbClr val="0069B8"/>
                </a:solidFill>
              </a:rPr>
              <a:t>避免数据出现重复</a:t>
            </a:r>
            <a:r>
              <a:rPr lang="zh-CN" altLang="zh-CN" dirty="0"/>
              <a:t>。</a:t>
            </a:r>
            <a:endParaRPr lang="en-US" altLang="zh-CN" dirty="0"/>
          </a:p>
          <a:p>
            <a:pPr algn="just">
              <a:lnSpc>
                <a:spcPct val="150000"/>
              </a:lnSpc>
              <a:spcBef>
                <a:spcPts val="600"/>
              </a:spcBef>
            </a:pPr>
            <a:r>
              <a:rPr lang="zh-CN" altLang="en-US" dirty="0"/>
              <a:t>（</a:t>
            </a:r>
            <a:r>
              <a:rPr lang="en-US" altLang="zh-CN" dirty="0"/>
              <a:t>3</a:t>
            </a:r>
            <a:r>
              <a:rPr lang="zh-CN" altLang="en-US" dirty="0"/>
              <a:t>）主键索引</a:t>
            </a:r>
            <a:endParaRPr lang="en-US" altLang="zh-CN" dirty="0"/>
          </a:p>
          <a:p>
            <a:pPr marL="625475" algn="just">
              <a:lnSpc>
                <a:spcPct val="150000"/>
              </a:lnSpc>
            </a:pPr>
            <a:r>
              <a:rPr lang="zh-CN" altLang="zh-CN" dirty="0"/>
              <a:t>主键索引是一种唯一性索引，即</a:t>
            </a:r>
            <a:r>
              <a:rPr lang="zh-CN" altLang="zh-CN" b="1" dirty="0">
                <a:solidFill>
                  <a:srgbClr val="0069B8"/>
                </a:solidFill>
              </a:rPr>
              <a:t>不允许值重复，且不允许有空值</a:t>
            </a:r>
            <a:r>
              <a:rPr lang="zh-CN" altLang="zh-CN" dirty="0"/>
              <a:t>。每个表只能有一个主键索引。主键可以在创建表的时候指定，也可以通过修改表的方式添加，使用的关键字是</a:t>
            </a:r>
            <a:r>
              <a:rPr lang="en-US" altLang="zh-CN" b="1" dirty="0">
                <a:solidFill>
                  <a:srgbClr val="0069B8"/>
                </a:solidFill>
              </a:rPr>
              <a:t>PRIMARY KEY</a:t>
            </a:r>
            <a:r>
              <a:rPr lang="zh-CN" altLang="zh-CN" dirty="0"/>
              <a:t>。</a:t>
            </a:r>
            <a:endParaRPr lang="en-US" altLang="zh-CN"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按照用途分类</a:t>
            </a:r>
            <a:endParaRPr lang="zh-CN" altLang="en-US" sz="2800" b="1" dirty="0">
              <a:solidFill>
                <a:srgbClr val="228EB0"/>
              </a:solidFill>
              <a:latin typeface="+mn-ea"/>
            </a:endParaRPr>
          </a:p>
        </p:txBody>
      </p:sp>
    </p:spTree>
    <p:extLst>
      <p:ext uri="{BB962C8B-B14F-4D97-AF65-F5344CB8AC3E}">
        <p14:creationId xmlns:p14="http://schemas.microsoft.com/office/powerpoint/2010/main" val="4082943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874713" y="1446674"/>
            <a:ext cx="10369571" cy="4136389"/>
          </a:xfrm>
          <a:prstGeom prst="rect">
            <a:avLst/>
          </a:prstGeom>
        </p:spPr>
        <p:txBody>
          <a:bodyPr wrap="square">
            <a:spAutoFit/>
            <a:scene3d>
              <a:camera prst="orthographicFront"/>
              <a:lightRig rig="threePt" dir="t"/>
            </a:scene3d>
            <a:sp3d contourW="12700"/>
          </a:bodyPr>
          <a:lstStyle/>
          <a:p>
            <a:pPr algn="just">
              <a:lnSpc>
                <a:spcPct val="150000"/>
              </a:lnSpc>
              <a:spcBef>
                <a:spcPts val="600"/>
              </a:spcBef>
            </a:pPr>
            <a:r>
              <a:rPr lang="zh-CN" altLang="en-US" dirty="0"/>
              <a:t>（</a:t>
            </a:r>
            <a:r>
              <a:rPr lang="en-US" altLang="zh-CN" dirty="0"/>
              <a:t>4</a:t>
            </a:r>
            <a:r>
              <a:rPr lang="zh-CN" altLang="en-US" dirty="0"/>
              <a:t>）空间索引</a:t>
            </a:r>
            <a:endParaRPr lang="en-US" altLang="zh-CN" dirty="0"/>
          </a:p>
          <a:p>
            <a:pPr marL="968375" indent="-342900">
              <a:lnSpc>
                <a:spcPct val="150000"/>
              </a:lnSpc>
              <a:buFont typeface="Arial" panose="020B0604020202020204" pitchFamily="34" charset="0"/>
              <a:buChar char="•"/>
            </a:pPr>
            <a:r>
              <a:rPr lang="zh-CN" altLang="zh-CN" dirty="0"/>
              <a:t>空间索引是对空间数据类型的字段建立的索引</a:t>
            </a:r>
            <a:endParaRPr lang="en-US" altLang="zh-CN" dirty="0"/>
          </a:p>
          <a:p>
            <a:pPr marL="968375" indent="-342900">
              <a:lnSpc>
                <a:spcPct val="150000"/>
              </a:lnSpc>
              <a:buFont typeface="Arial" panose="020B0604020202020204" pitchFamily="34" charset="0"/>
              <a:buChar char="•"/>
            </a:pPr>
            <a:r>
              <a:rPr lang="en-US" altLang="zh-CN" dirty="0"/>
              <a:t>MySQL</a:t>
            </a:r>
            <a:r>
              <a:rPr lang="zh-CN" altLang="zh-CN" dirty="0"/>
              <a:t>中的空间数据类型包括</a:t>
            </a:r>
            <a:r>
              <a:rPr lang="en-US" altLang="zh-CN" dirty="0"/>
              <a:t>GEOMETRY</a:t>
            </a:r>
            <a:r>
              <a:rPr lang="zh-CN" altLang="zh-CN" dirty="0"/>
              <a:t>、</a:t>
            </a:r>
            <a:r>
              <a:rPr lang="en-US" altLang="zh-CN" dirty="0"/>
              <a:t>POINT</a:t>
            </a:r>
            <a:r>
              <a:rPr lang="zh-CN" altLang="zh-CN" dirty="0"/>
              <a:t>、</a:t>
            </a:r>
            <a:r>
              <a:rPr lang="en-US" altLang="zh-CN" dirty="0"/>
              <a:t>LINESTRING</a:t>
            </a:r>
            <a:r>
              <a:rPr lang="zh-CN" altLang="zh-CN" dirty="0"/>
              <a:t>和</a:t>
            </a:r>
            <a:r>
              <a:rPr lang="en-US" altLang="zh-CN" dirty="0"/>
              <a:t>POLYGON</a:t>
            </a:r>
            <a:r>
              <a:rPr lang="zh-CN" altLang="zh-CN" dirty="0"/>
              <a:t>。</a:t>
            </a:r>
          </a:p>
          <a:p>
            <a:pPr marL="968375" indent="-342900">
              <a:lnSpc>
                <a:spcPct val="150000"/>
              </a:lnSpc>
              <a:buFont typeface="Arial" panose="020B0604020202020204" pitchFamily="34" charset="0"/>
              <a:buChar char="•"/>
            </a:pPr>
            <a:r>
              <a:rPr lang="zh-CN" altLang="zh-CN" dirty="0"/>
              <a:t>在创建空间索引时，使用的关键字是</a:t>
            </a:r>
            <a:r>
              <a:rPr lang="en-US" altLang="zh-CN" dirty="0"/>
              <a:t>SPATIAL</a:t>
            </a:r>
          </a:p>
          <a:p>
            <a:pPr marL="968375" indent="-342900">
              <a:lnSpc>
                <a:spcPct val="150000"/>
              </a:lnSpc>
              <a:buFont typeface="Arial" panose="020B0604020202020204" pitchFamily="34" charset="0"/>
              <a:buChar char="•"/>
            </a:pPr>
            <a:r>
              <a:rPr lang="zh-CN" altLang="zh-CN" dirty="0"/>
              <a:t>空间索引在</a:t>
            </a:r>
            <a:r>
              <a:rPr lang="en-US" altLang="zh-CN" dirty="0" err="1"/>
              <a:t>MyISAM</a:t>
            </a:r>
            <a:r>
              <a:rPr lang="zh-CN" altLang="zh-CN" dirty="0"/>
              <a:t>引擎上使用</a:t>
            </a:r>
            <a:endParaRPr lang="en-US" altLang="zh-CN" dirty="0"/>
          </a:p>
          <a:p>
            <a:pPr marL="968375" indent="-342900">
              <a:lnSpc>
                <a:spcPct val="150000"/>
              </a:lnSpc>
              <a:buFont typeface="Arial" panose="020B0604020202020204" pitchFamily="34" charset="0"/>
              <a:buChar char="•"/>
            </a:pPr>
            <a:r>
              <a:rPr lang="zh-CN" altLang="zh-CN" dirty="0"/>
              <a:t>创建空间索引的列，必须将其声明为</a:t>
            </a:r>
            <a:r>
              <a:rPr lang="en-US" altLang="zh-CN" dirty="0"/>
              <a:t>NOT NULL</a:t>
            </a:r>
            <a:r>
              <a:rPr lang="zh-CN" altLang="zh-CN" dirty="0"/>
              <a:t>。</a:t>
            </a:r>
            <a:endParaRPr lang="en-US" altLang="zh-CN" dirty="0"/>
          </a:p>
          <a:p>
            <a:pPr algn="just">
              <a:spcBef>
                <a:spcPts val="600"/>
              </a:spcBef>
            </a:pPr>
            <a:r>
              <a:rPr lang="zh-CN" altLang="en-US" dirty="0"/>
              <a:t>（</a:t>
            </a:r>
            <a:r>
              <a:rPr lang="en-US" altLang="zh-CN" dirty="0"/>
              <a:t>5</a:t>
            </a:r>
            <a:r>
              <a:rPr lang="zh-CN" altLang="en-US" dirty="0"/>
              <a:t>）全文索引</a:t>
            </a:r>
            <a:endParaRPr lang="en-US" altLang="zh-CN" dirty="0"/>
          </a:p>
          <a:p>
            <a:pPr marL="625475" algn="just">
              <a:lnSpc>
                <a:spcPct val="150000"/>
              </a:lnSpc>
            </a:pPr>
            <a:r>
              <a:rPr lang="zh-CN" altLang="zh-CN" dirty="0"/>
              <a:t>是在一堆文字中通过</a:t>
            </a:r>
            <a:r>
              <a:rPr lang="zh-CN" altLang="zh-CN" b="1" dirty="0">
                <a:solidFill>
                  <a:srgbClr val="0069B8"/>
                </a:solidFill>
              </a:rPr>
              <a:t>其中的某个关键字</a:t>
            </a:r>
            <a:r>
              <a:rPr lang="zh-CN" altLang="zh-CN" dirty="0"/>
              <a:t>找到该字段所属的记录行。</a:t>
            </a:r>
            <a:endParaRPr lang="en-US" altLang="zh-CN" dirty="0"/>
          </a:p>
          <a:p>
            <a:pPr marL="625475" algn="just">
              <a:lnSpc>
                <a:spcPct val="150000"/>
              </a:lnSpc>
            </a:pPr>
            <a:r>
              <a:rPr lang="zh-CN" altLang="zh-CN" dirty="0"/>
              <a:t>只有在</a:t>
            </a:r>
            <a:r>
              <a:rPr lang="en-US" altLang="zh-CN" b="1" dirty="0" err="1">
                <a:solidFill>
                  <a:srgbClr val="0069B8"/>
                </a:solidFill>
              </a:rPr>
              <a:t>MyISAM</a:t>
            </a:r>
            <a:r>
              <a:rPr lang="zh-CN" altLang="zh-CN" dirty="0"/>
              <a:t>引擎上才能使用</a:t>
            </a:r>
            <a:endParaRPr lang="en-US" altLang="zh-CN" dirty="0"/>
          </a:p>
          <a:p>
            <a:pPr marL="625475" algn="just">
              <a:lnSpc>
                <a:spcPct val="150000"/>
              </a:lnSpc>
            </a:pPr>
            <a:r>
              <a:rPr lang="zh-CN" altLang="zh-CN" dirty="0"/>
              <a:t>只能在</a:t>
            </a:r>
            <a:r>
              <a:rPr lang="en-US" altLang="zh-CN" b="1" dirty="0">
                <a:solidFill>
                  <a:srgbClr val="0069B8"/>
                </a:solidFill>
              </a:rPr>
              <a:t>CHAR</a:t>
            </a:r>
            <a:r>
              <a:rPr lang="zh-CN" altLang="zh-CN" dirty="0"/>
              <a:t>、</a:t>
            </a:r>
            <a:r>
              <a:rPr lang="en-US" altLang="zh-CN" b="1" dirty="0">
                <a:solidFill>
                  <a:srgbClr val="0069B8"/>
                </a:solidFill>
              </a:rPr>
              <a:t>VARCHAR</a:t>
            </a:r>
            <a:r>
              <a:rPr lang="zh-CN" altLang="zh-CN" dirty="0"/>
              <a:t>、</a:t>
            </a:r>
            <a:r>
              <a:rPr lang="en-US" altLang="zh-CN" b="1" dirty="0">
                <a:solidFill>
                  <a:srgbClr val="0069B8"/>
                </a:solidFill>
              </a:rPr>
              <a:t>TEXT</a:t>
            </a:r>
            <a:r>
              <a:rPr lang="zh-CN" altLang="zh-CN" dirty="0"/>
              <a:t>类型字段上使用全文索引。</a:t>
            </a:r>
            <a:endParaRPr lang="en-US" altLang="zh-CN"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按照用途分类</a:t>
            </a:r>
            <a:endParaRPr lang="zh-CN" altLang="en-US" sz="2800" b="1" dirty="0">
              <a:solidFill>
                <a:srgbClr val="228EB0"/>
              </a:solidFill>
              <a:latin typeface="+mn-ea"/>
            </a:endParaRPr>
          </a:p>
        </p:txBody>
      </p:sp>
    </p:spTree>
    <p:extLst>
      <p:ext uri="{BB962C8B-B14F-4D97-AF65-F5344CB8AC3E}">
        <p14:creationId xmlns:p14="http://schemas.microsoft.com/office/powerpoint/2010/main" val="18966093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874713" y="1314807"/>
            <a:ext cx="10369571" cy="4351832"/>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在实际使用中，根据不同情况索引通常被创建成</a:t>
            </a:r>
            <a:r>
              <a:rPr lang="zh-CN" altLang="zh-CN" b="1" dirty="0">
                <a:solidFill>
                  <a:srgbClr val="0069B8"/>
                </a:solidFill>
              </a:rPr>
              <a:t>单列索引</a:t>
            </a:r>
            <a:r>
              <a:rPr lang="zh-CN" altLang="zh-CN" dirty="0"/>
              <a:t>或</a:t>
            </a:r>
            <a:r>
              <a:rPr lang="zh-CN" altLang="zh-CN" b="1" dirty="0">
                <a:solidFill>
                  <a:srgbClr val="0069B8"/>
                </a:solidFill>
              </a:rPr>
              <a:t>组合索引</a:t>
            </a:r>
            <a:r>
              <a:rPr lang="zh-CN" altLang="zh-CN" dirty="0"/>
              <a:t>。</a:t>
            </a:r>
            <a:endParaRPr lang="en-US" altLang="zh-CN" dirty="0"/>
          </a:p>
          <a:p>
            <a:pPr algn="just">
              <a:lnSpc>
                <a:spcPct val="150000"/>
              </a:lnSpc>
              <a:spcBef>
                <a:spcPts val="600"/>
              </a:spcBef>
            </a:pPr>
            <a:r>
              <a:rPr lang="zh-CN" altLang="en-US" dirty="0"/>
              <a:t>（</a:t>
            </a:r>
            <a:r>
              <a:rPr lang="en-US" altLang="zh-CN" dirty="0"/>
              <a:t>1</a:t>
            </a:r>
            <a:r>
              <a:rPr lang="zh-CN" altLang="en-US" dirty="0"/>
              <a:t>）单列索引</a:t>
            </a:r>
            <a:endParaRPr lang="en-US" altLang="zh-CN" dirty="0"/>
          </a:p>
          <a:p>
            <a:pPr marL="968375" indent="-342900" algn="just">
              <a:lnSpc>
                <a:spcPct val="150000"/>
              </a:lnSpc>
              <a:buFont typeface="Arial" panose="020B0604020202020204" pitchFamily="34" charset="0"/>
              <a:buChar char="•"/>
            </a:pPr>
            <a:r>
              <a:rPr lang="zh-CN" altLang="zh-CN" dirty="0"/>
              <a:t>只包含原表的一个列</a:t>
            </a:r>
            <a:endParaRPr lang="en-US" altLang="zh-CN" dirty="0"/>
          </a:p>
          <a:p>
            <a:pPr marL="968375" indent="-342900" algn="just">
              <a:lnSpc>
                <a:spcPct val="150000"/>
              </a:lnSpc>
              <a:buFont typeface="Arial" panose="020B0604020202020204" pitchFamily="34" charset="0"/>
              <a:buChar char="•"/>
            </a:pPr>
            <a:r>
              <a:rPr lang="zh-CN" altLang="zh-CN" dirty="0"/>
              <a:t>一个表可以有多个单列索引</a:t>
            </a:r>
            <a:endParaRPr lang="en-US" altLang="zh-CN" dirty="0"/>
          </a:p>
          <a:p>
            <a:pPr algn="just">
              <a:lnSpc>
                <a:spcPct val="150000"/>
              </a:lnSpc>
              <a:spcBef>
                <a:spcPts val="600"/>
              </a:spcBef>
            </a:pPr>
            <a:r>
              <a:rPr lang="zh-CN" altLang="en-US" dirty="0"/>
              <a:t>（</a:t>
            </a:r>
            <a:r>
              <a:rPr lang="en-US" altLang="zh-CN" dirty="0"/>
              <a:t>2</a:t>
            </a:r>
            <a:r>
              <a:rPr lang="zh-CN" altLang="en-US" dirty="0"/>
              <a:t>）组合索引</a:t>
            </a:r>
            <a:endParaRPr lang="en-US" altLang="zh-CN" dirty="0"/>
          </a:p>
          <a:p>
            <a:pPr marL="968375" indent="-342900">
              <a:lnSpc>
                <a:spcPct val="150000"/>
              </a:lnSpc>
              <a:buFont typeface="Arial" panose="020B0604020202020204" pitchFamily="34" charset="0"/>
              <a:buChar char="•"/>
            </a:pPr>
            <a:r>
              <a:rPr lang="zh-CN" altLang="zh-CN" dirty="0"/>
              <a:t>组合索引也称为</a:t>
            </a:r>
            <a:r>
              <a:rPr lang="zh-CN" altLang="zh-CN" b="1" dirty="0">
                <a:solidFill>
                  <a:srgbClr val="0069B8"/>
                </a:solidFill>
              </a:rPr>
              <a:t>复合索引</a:t>
            </a:r>
            <a:r>
              <a:rPr lang="zh-CN" altLang="zh-CN" dirty="0"/>
              <a:t>或</a:t>
            </a:r>
            <a:r>
              <a:rPr lang="zh-CN" altLang="zh-CN" b="1" dirty="0">
                <a:solidFill>
                  <a:srgbClr val="0069B8"/>
                </a:solidFill>
              </a:rPr>
              <a:t>多列索引</a:t>
            </a:r>
            <a:endParaRPr lang="en-US" altLang="zh-CN" b="1" dirty="0">
              <a:solidFill>
                <a:srgbClr val="0069B8"/>
              </a:solidFill>
            </a:endParaRPr>
          </a:p>
          <a:p>
            <a:pPr marL="968375" indent="-342900">
              <a:lnSpc>
                <a:spcPct val="150000"/>
              </a:lnSpc>
              <a:buFont typeface="Arial" panose="020B0604020202020204" pitchFamily="34" charset="0"/>
              <a:buChar char="•"/>
            </a:pPr>
            <a:r>
              <a:rPr lang="zh-CN" altLang="zh-CN" dirty="0"/>
              <a:t>将原表的</a:t>
            </a:r>
            <a:r>
              <a:rPr lang="zh-CN" altLang="zh-CN" b="1" dirty="0">
                <a:solidFill>
                  <a:srgbClr val="0069B8"/>
                </a:solidFill>
              </a:rPr>
              <a:t>多个列</a:t>
            </a:r>
            <a:r>
              <a:rPr lang="zh-CN" altLang="zh-CN" dirty="0"/>
              <a:t>共同组成一个索引</a:t>
            </a:r>
            <a:endParaRPr lang="en-US" altLang="zh-CN" dirty="0"/>
          </a:p>
          <a:p>
            <a:pPr marL="968375" indent="-342900">
              <a:lnSpc>
                <a:spcPct val="150000"/>
              </a:lnSpc>
              <a:buFont typeface="Arial" panose="020B0604020202020204" pitchFamily="34" charset="0"/>
              <a:buChar char="•"/>
            </a:pPr>
            <a:r>
              <a:rPr lang="zh-CN" altLang="zh-CN" dirty="0"/>
              <a:t>一个组合索引可以为表查询提供多个索引，以此来加快查询速度</a:t>
            </a:r>
            <a:endParaRPr lang="en-US" altLang="zh-CN" dirty="0"/>
          </a:p>
          <a:p>
            <a:pPr>
              <a:lnSpc>
                <a:spcPct val="150000"/>
              </a:lnSpc>
            </a:pPr>
            <a:endParaRPr lang="en-US" altLang="zh-CN" dirty="0"/>
          </a:p>
          <a:p>
            <a:pPr>
              <a:lnSpc>
                <a:spcPct val="150000"/>
              </a:lnSpc>
            </a:pPr>
            <a:r>
              <a:rPr lang="zh-CN" altLang="en-US" b="1" dirty="0">
                <a:solidFill>
                  <a:srgbClr val="0069B8"/>
                </a:solidFill>
              </a:rPr>
              <a:t>注意</a:t>
            </a:r>
            <a:r>
              <a:rPr lang="zh-CN" altLang="en-US" dirty="0"/>
              <a:t>：</a:t>
            </a:r>
            <a:r>
              <a:rPr lang="zh-CN" altLang="zh-CN" dirty="0"/>
              <a:t>一个表可以有多个单列索引，但</a:t>
            </a:r>
            <a:r>
              <a:rPr lang="zh-CN" altLang="en-US" dirty="0"/>
              <a:t>不能将</a:t>
            </a:r>
            <a:r>
              <a:rPr lang="zh-CN" altLang="zh-CN" dirty="0"/>
              <a:t>这些索引</a:t>
            </a:r>
            <a:r>
              <a:rPr lang="zh-CN" altLang="en-US" dirty="0"/>
              <a:t>称为</a:t>
            </a:r>
            <a:r>
              <a:rPr lang="zh-CN" altLang="zh-CN" dirty="0"/>
              <a:t>组合索引。</a:t>
            </a:r>
            <a:endParaRPr lang="en-US" altLang="zh-CN"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744936"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3 </a:t>
            </a:r>
            <a:r>
              <a:rPr lang="zh-CN" altLang="en-US" sz="2800" b="1">
                <a:solidFill>
                  <a:srgbClr val="228EB0"/>
                </a:solidFill>
                <a:latin typeface="+mn-ea"/>
              </a:rPr>
              <a:t>单列索引与组合索引</a:t>
            </a:r>
            <a:endParaRPr lang="zh-CN" altLang="en-US" sz="2800" b="1" dirty="0">
              <a:solidFill>
                <a:srgbClr val="228EB0"/>
              </a:solidFill>
              <a:latin typeface="+mn-ea"/>
            </a:endParaRPr>
          </a:p>
        </p:txBody>
      </p:sp>
    </p:spTree>
    <p:extLst>
      <p:ext uri="{BB962C8B-B14F-4D97-AF65-F5344CB8AC3E}">
        <p14:creationId xmlns:p14="http://schemas.microsoft.com/office/powerpoint/2010/main" val="21466541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874713" y="1545545"/>
            <a:ext cx="10369571" cy="336502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为了提高索引的应用性能，</a:t>
            </a:r>
            <a:r>
              <a:rPr lang="en-US" altLang="zh-CN" dirty="0"/>
              <a:t>MySQL</a:t>
            </a:r>
            <a:r>
              <a:rPr lang="zh-CN" altLang="zh-CN" dirty="0"/>
              <a:t>中的索引可根据具体应用采用不同的索引策略。</a:t>
            </a:r>
            <a:endParaRPr lang="en-US" altLang="zh-CN" dirty="0"/>
          </a:p>
          <a:p>
            <a:pPr marL="342900" indent="-342900" algn="just">
              <a:lnSpc>
                <a:spcPct val="150000"/>
              </a:lnSpc>
              <a:buFont typeface="Arial" panose="020B0604020202020204" pitchFamily="34" charset="0"/>
              <a:buChar char="•"/>
            </a:pPr>
            <a:r>
              <a:rPr lang="zh-CN" altLang="zh-CN" dirty="0"/>
              <a:t>聚集索引</a:t>
            </a:r>
            <a:endParaRPr lang="en-US" altLang="zh-CN" dirty="0"/>
          </a:p>
          <a:p>
            <a:pPr marL="342900" indent="-342900" algn="just">
              <a:lnSpc>
                <a:spcPct val="150000"/>
              </a:lnSpc>
              <a:buFont typeface="Arial" panose="020B0604020202020204" pitchFamily="34" charset="0"/>
              <a:buChar char="•"/>
            </a:pPr>
            <a:r>
              <a:rPr lang="zh-CN" altLang="zh-CN" dirty="0"/>
              <a:t>次要索引</a:t>
            </a:r>
            <a:endParaRPr lang="en-US" altLang="zh-CN" dirty="0"/>
          </a:p>
          <a:p>
            <a:pPr marL="342900" indent="-342900" algn="just">
              <a:lnSpc>
                <a:spcPct val="150000"/>
              </a:lnSpc>
              <a:buFont typeface="Arial" panose="020B0604020202020204" pitchFamily="34" charset="0"/>
              <a:buChar char="•"/>
            </a:pPr>
            <a:r>
              <a:rPr lang="zh-CN" altLang="zh-CN" dirty="0"/>
              <a:t>覆盖索引</a:t>
            </a:r>
            <a:endParaRPr lang="en-US" altLang="zh-CN" dirty="0"/>
          </a:p>
          <a:p>
            <a:pPr marL="342900" indent="-342900" algn="just">
              <a:lnSpc>
                <a:spcPct val="150000"/>
              </a:lnSpc>
              <a:buFont typeface="Arial" panose="020B0604020202020204" pitchFamily="34" charset="0"/>
              <a:buChar char="•"/>
            </a:pPr>
            <a:r>
              <a:rPr lang="zh-CN" altLang="zh-CN" dirty="0"/>
              <a:t>复合索引</a:t>
            </a:r>
            <a:endParaRPr lang="en-US" altLang="zh-CN" dirty="0"/>
          </a:p>
          <a:p>
            <a:pPr marL="342900" indent="-342900" algn="just">
              <a:lnSpc>
                <a:spcPct val="150000"/>
              </a:lnSpc>
              <a:buFont typeface="Arial" panose="020B0604020202020204" pitchFamily="34" charset="0"/>
              <a:buChar char="•"/>
            </a:pPr>
            <a:r>
              <a:rPr lang="zh-CN" altLang="zh-CN" dirty="0"/>
              <a:t>前缀索引</a:t>
            </a:r>
            <a:endParaRPr lang="en-US" altLang="zh-CN" dirty="0"/>
          </a:p>
          <a:p>
            <a:pPr marL="342900" indent="-342900" algn="just">
              <a:lnSpc>
                <a:spcPct val="150000"/>
              </a:lnSpc>
              <a:buFont typeface="Arial" panose="020B0604020202020204" pitchFamily="34" charset="0"/>
              <a:buChar char="•"/>
            </a:pPr>
            <a:r>
              <a:rPr lang="zh-CN" altLang="zh-CN" dirty="0"/>
              <a:t>唯一索引</a:t>
            </a:r>
            <a:endParaRPr lang="en-US" altLang="zh-CN" dirty="0"/>
          </a:p>
          <a:p>
            <a:pPr algn="just">
              <a:lnSpc>
                <a:spcPct val="150000"/>
              </a:lnSpc>
            </a:pPr>
            <a:r>
              <a:rPr lang="en-US" altLang="zh-CN" dirty="0"/>
              <a:t>……</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18122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4 </a:t>
            </a:r>
            <a:r>
              <a:rPr lang="zh-CN" altLang="en-US" sz="2800" b="1">
                <a:solidFill>
                  <a:srgbClr val="228EB0"/>
                </a:solidFill>
                <a:latin typeface="+mn-ea"/>
              </a:rPr>
              <a:t>不同索引策略对应的索引类型</a:t>
            </a:r>
            <a:endParaRPr lang="zh-CN" altLang="en-US" sz="2800" b="1" dirty="0">
              <a:solidFill>
                <a:srgbClr val="228EB0"/>
              </a:solidFill>
              <a:latin typeface="+mn-ea"/>
            </a:endParaRPr>
          </a:p>
        </p:txBody>
      </p:sp>
    </p:spTree>
    <p:extLst>
      <p:ext uri="{BB962C8B-B14F-4D97-AF65-F5344CB8AC3E}">
        <p14:creationId xmlns:p14="http://schemas.microsoft.com/office/powerpoint/2010/main" val="27334079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03</a:t>
              </a:r>
              <a:endParaRPr lang="zh-CN" altLang="en-US" sz="3200" b="1" dirty="0">
                <a:solidFill>
                  <a:schemeClr val="bg1"/>
                </a:solidFill>
              </a:endParaRPr>
            </a:p>
          </p:txBody>
        </p:sp>
      </p:grpSp>
      <p:grpSp>
        <p:nvGrpSpPr>
          <p:cNvPr id="21" name="组合 20"/>
          <p:cNvGrpSpPr/>
          <p:nvPr/>
        </p:nvGrpSpPr>
        <p:grpSpPr>
          <a:xfrm>
            <a:off x="2813604" y="3379524"/>
            <a:ext cx="2802477" cy="764237"/>
            <a:chOff x="8358097" y="3043974"/>
            <a:chExt cx="2802477" cy="1280569"/>
          </a:xfrm>
        </p:grpSpPr>
        <p:sp>
          <p:nvSpPr>
            <p:cNvPr id="14" name="文本框 13"/>
            <p:cNvSpPr txBox="1"/>
            <p:nvPr/>
          </p:nvSpPr>
          <p:spPr>
            <a:xfrm>
              <a:off x="8358097" y="3043974"/>
              <a:ext cx="2802467" cy="876717"/>
            </a:xfrm>
            <a:prstGeom prst="rect">
              <a:avLst/>
            </a:prstGeom>
            <a:noFill/>
          </p:spPr>
          <p:txBody>
            <a:bodyPr wrap="square" rtlCol="0">
              <a:spAutoFit/>
              <a:scene3d>
                <a:camera prst="orthographicFront"/>
                <a:lightRig rig="threePt" dir="t"/>
              </a:scene3d>
              <a:sp3d contourW="12700"/>
            </a:bodyPr>
            <a:lstStyle/>
            <a:p>
              <a:pPr algn="ctr"/>
              <a:r>
                <a:rPr lang="zh-CN" altLang="en-US" sz="2800"/>
                <a:t>索引的优缺点</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4" idx="0"/>
            <a:endCxn id="30" idx="0"/>
          </p:cNvCxnSpPr>
          <p:nvPr/>
        </p:nvCxnSpPr>
        <p:spPr>
          <a:xfrm>
            <a:off x="6931828" y="2296766"/>
            <a:ext cx="0" cy="167865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2185920"/>
            <a:ext cx="1557551" cy="346239"/>
          </a:xfrm>
          <a:prstGeom prst="rect">
            <a:avLst/>
          </a:prstGeom>
          <a:noFill/>
        </p:spPr>
        <p:txBody>
          <a:bodyPr wrap="square" lIns="68571" tIns="34285" rIns="68571" bIns="34285" rtlCol="0">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索引的优点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2267498"/>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10682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946148"/>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985243"/>
            <a:ext cx="1338828"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索引的缺点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56248" y="3807659"/>
            <a:ext cx="1800493"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索引的使用原则</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9228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2" presetClass="entr" presetSubtype="8" fill="hold" grpId="0" nodeType="withEffect">
                                  <p:stCondLst>
                                    <p:cond delay="7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par>
                                <p:cTn id="37" presetID="22" presetClass="entr" presetSubtype="8" fill="hold" grpId="0" nodeType="withEffect">
                                  <p:stCondLst>
                                    <p:cond delay="90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38586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索引的优点与缺点</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874713" y="1446674"/>
            <a:ext cx="10369571" cy="3382336"/>
          </a:xfrm>
          <a:prstGeom prst="rect">
            <a:avLst/>
          </a:prstGeom>
        </p:spPr>
        <p:txBody>
          <a:bodyPr wrap="square">
            <a:spAutoFit/>
            <a:scene3d>
              <a:camera prst="orthographicFront"/>
              <a:lightRig rig="threePt" dir="t"/>
            </a:scene3d>
            <a:sp3d contourW="12700"/>
          </a:bodyPr>
          <a:lstStyle/>
          <a:p>
            <a:pPr algn="just"/>
            <a:r>
              <a:rPr lang="zh-CN" altLang="en-US" dirty="0"/>
              <a:t>（</a:t>
            </a:r>
            <a:r>
              <a:rPr lang="en-US" altLang="zh-CN" dirty="0"/>
              <a:t>1</a:t>
            </a:r>
            <a:r>
              <a:rPr lang="zh-CN" altLang="en-US" dirty="0"/>
              <a:t>）优点</a:t>
            </a:r>
            <a:endParaRPr lang="en-US" altLang="zh-CN" dirty="0"/>
          </a:p>
          <a:p>
            <a:pPr marL="968375" indent="-342900" algn="just">
              <a:lnSpc>
                <a:spcPct val="150000"/>
              </a:lnSpc>
              <a:buFont typeface="Arial" panose="020B0604020202020204" pitchFamily="34" charset="0"/>
              <a:buChar char="•"/>
            </a:pPr>
            <a:r>
              <a:rPr lang="zh-CN" altLang="zh-CN" dirty="0"/>
              <a:t>所有的</a:t>
            </a:r>
            <a:r>
              <a:rPr lang="en-US" altLang="zh-CN" dirty="0" err="1"/>
              <a:t>MySql</a:t>
            </a:r>
            <a:r>
              <a:rPr lang="zh-CN" altLang="zh-CN" dirty="0"/>
              <a:t>字段类型都可以被索引，也就是</a:t>
            </a:r>
            <a:r>
              <a:rPr lang="zh-CN" altLang="zh-CN" b="1" dirty="0">
                <a:solidFill>
                  <a:srgbClr val="0069B8"/>
                </a:solidFill>
              </a:rPr>
              <a:t>可以给任意字段设置索引</a:t>
            </a:r>
            <a:r>
              <a:rPr lang="zh-CN" altLang="zh-CN" dirty="0"/>
              <a:t>。</a:t>
            </a:r>
            <a:endParaRPr lang="en-US" altLang="zh-CN" dirty="0"/>
          </a:p>
          <a:p>
            <a:pPr marL="968375" indent="-342900" algn="just">
              <a:lnSpc>
                <a:spcPct val="150000"/>
              </a:lnSpc>
              <a:buFont typeface="Arial" panose="020B0604020202020204" pitchFamily="34" charset="0"/>
              <a:buChar char="•"/>
            </a:pPr>
            <a:r>
              <a:rPr lang="zh-CN" altLang="en-US" dirty="0"/>
              <a:t>合理使用</a:t>
            </a:r>
            <a:r>
              <a:rPr lang="zh-CN" altLang="zh-CN" dirty="0"/>
              <a:t>索引</a:t>
            </a:r>
            <a:r>
              <a:rPr lang="zh-CN" altLang="zh-CN" b="1" dirty="0">
                <a:solidFill>
                  <a:srgbClr val="0069B8"/>
                </a:solidFill>
              </a:rPr>
              <a:t>可</a:t>
            </a:r>
            <a:r>
              <a:rPr lang="zh-CN" altLang="en-US" b="1" dirty="0">
                <a:solidFill>
                  <a:srgbClr val="0069B8"/>
                </a:solidFill>
              </a:rPr>
              <a:t>以</a:t>
            </a:r>
            <a:r>
              <a:rPr lang="zh-CN" altLang="zh-CN" b="1" dirty="0">
                <a:solidFill>
                  <a:srgbClr val="0069B8"/>
                </a:solidFill>
              </a:rPr>
              <a:t>大大加快数据的查询速度，提高</a:t>
            </a:r>
            <a:r>
              <a:rPr lang="en-US" altLang="zh-CN" b="1" dirty="0">
                <a:solidFill>
                  <a:srgbClr val="0069B8"/>
                </a:solidFill>
              </a:rPr>
              <a:t>MySQL</a:t>
            </a:r>
            <a:r>
              <a:rPr lang="zh-CN" altLang="zh-CN" b="1" dirty="0">
                <a:solidFill>
                  <a:srgbClr val="0069B8"/>
                </a:solidFill>
              </a:rPr>
              <a:t>的处理性能</a:t>
            </a:r>
            <a:r>
              <a:rPr lang="zh-CN" altLang="zh-CN" dirty="0"/>
              <a:t>。</a:t>
            </a:r>
            <a:endParaRPr lang="en-US" altLang="zh-CN" dirty="0"/>
          </a:p>
          <a:p>
            <a:pPr algn="just">
              <a:lnSpc>
                <a:spcPct val="150000"/>
              </a:lnSpc>
              <a:spcBef>
                <a:spcPts val="600"/>
              </a:spcBef>
            </a:pPr>
            <a:r>
              <a:rPr lang="zh-CN" altLang="en-US" dirty="0"/>
              <a:t>（</a:t>
            </a:r>
            <a:r>
              <a:rPr lang="en-US" altLang="zh-CN" dirty="0"/>
              <a:t>2</a:t>
            </a:r>
            <a:r>
              <a:rPr lang="zh-CN" altLang="en-US" dirty="0"/>
              <a:t>）缺点</a:t>
            </a:r>
            <a:endParaRPr lang="en-US" altLang="zh-CN" dirty="0"/>
          </a:p>
          <a:p>
            <a:pPr marL="968375" lvl="0" indent="-342900">
              <a:lnSpc>
                <a:spcPct val="150000"/>
              </a:lnSpc>
              <a:buFont typeface="Arial" panose="020B0604020202020204" pitchFamily="34" charset="0"/>
              <a:buChar char="•"/>
            </a:pPr>
            <a:r>
              <a:rPr lang="zh-CN" altLang="en-US" dirty="0"/>
              <a:t>索引的</a:t>
            </a:r>
            <a:r>
              <a:rPr lang="zh-CN" altLang="zh-CN" b="1" dirty="0">
                <a:solidFill>
                  <a:srgbClr val="0069B8"/>
                </a:solidFill>
              </a:rPr>
              <a:t>创建和维护要耗费时间</a:t>
            </a:r>
            <a:r>
              <a:rPr lang="zh-CN" altLang="zh-CN" dirty="0"/>
              <a:t>，且随着数据量的增加所耗费时间也会增加；</a:t>
            </a:r>
          </a:p>
          <a:p>
            <a:pPr marL="968375" lvl="0" indent="-342900">
              <a:lnSpc>
                <a:spcPct val="150000"/>
              </a:lnSpc>
              <a:buFont typeface="Arial" panose="020B0604020202020204" pitchFamily="34" charset="0"/>
              <a:buChar char="•"/>
            </a:pPr>
            <a:r>
              <a:rPr lang="zh-CN" altLang="zh-CN" dirty="0"/>
              <a:t>索引也需要</a:t>
            </a:r>
            <a:r>
              <a:rPr lang="zh-CN" altLang="zh-CN" b="1" dirty="0">
                <a:solidFill>
                  <a:srgbClr val="0069B8"/>
                </a:solidFill>
              </a:rPr>
              <a:t>占用空间</a:t>
            </a:r>
            <a:r>
              <a:rPr lang="zh-CN" altLang="zh-CN" dirty="0"/>
              <a:t>，数据表中的数据有最大上限设置，如果我们使用大量的索引，索引文件可能会比数据文件更快达到上限值；</a:t>
            </a:r>
          </a:p>
          <a:p>
            <a:pPr marL="968375" lvl="0" indent="-342900">
              <a:lnSpc>
                <a:spcPct val="150000"/>
              </a:lnSpc>
              <a:buFont typeface="Arial" panose="020B0604020202020204" pitchFamily="34" charset="0"/>
              <a:buChar char="•"/>
            </a:pPr>
            <a:r>
              <a:rPr lang="zh-CN" altLang="zh-CN" dirty="0"/>
              <a:t>当对表中的数据进行增加、删除、修改时，索引也</a:t>
            </a:r>
            <a:r>
              <a:rPr lang="zh-CN" altLang="zh-CN" b="1" dirty="0">
                <a:solidFill>
                  <a:srgbClr val="0069B8"/>
                </a:solidFill>
              </a:rPr>
              <a:t>需要动态的维护，降低了数据的维护速度</a:t>
            </a:r>
            <a:r>
              <a:rPr lang="zh-CN" altLang="zh-CN" dirty="0"/>
              <a:t>。</a:t>
            </a:r>
          </a:p>
        </p:txBody>
      </p:sp>
    </p:spTree>
    <p:extLst>
      <p:ext uri="{BB962C8B-B14F-4D97-AF65-F5344CB8AC3E}">
        <p14:creationId xmlns:p14="http://schemas.microsoft.com/office/powerpoint/2010/main" val="19983984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2 </a:t>
            </a:r>
            <a:r>
              <a:rPr lang="zh-CN" altLang="en-US" sz="2800" b="1">
                <a:solidFill>
                  <a:srgbClr val="228EB0"/>
                </a:solidFill>
                <a:latin typeface="+mn-ea"/>
              </a:rPr>
              <a:t>使用原则</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874713" y="1351210"/>
            <a:ext cx="10369571" cy="502701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solidFill>
                  <a:srgbClr val="0069B8"/>
                </a:solidFill>
              </a:rPr>
              <a:t>索引只是提高效率的一个因素，并不是每个字段都设置索引就好，也不是索引越多越好</a:t>
            </a:r>
            <a:r>
              <a:rPr lang="zh-CN" altLang="zh-CN"/>
              <a:t>，而是需要自己合理的使用，因此在建立索引的时候应该遵循以下原则：</a:t>
            </a:r>
            <a:endParaRPr lang="en-US" altLang="zh-CN"/>
          </a:p>
          <a:p>
            <a:pPr marL="285750" lvl="0" indent="-285750">
              <a:lnSpc>
                <a:spcPct val="150000"/>
              </a:lnSpc>
              <a:buFont typeface="Wingdings" panose="05000000000000000000" pitchFamily="2" charset="2"/>
              <a:buChar char="ü"/>
            </a:pPr>
            <a:r>
              <a:rPr lang="zh-CN" altLang="zh-CN"/>
              <a:t>在</a:t>
            </a:r>
            <a:r>
              <a:rPr lang="zh-CN" altLang="zh-CN" b="1">
                <a:solidFill>
                  <a:srgbClr val="0069B8"/>
                </a:solidFill>
              </a:rPr>
              <a:t>经常需要搜索的列</a:t>
            </a:r>
            <a:r>
              <a:rPr lang="zh-CN" altLang="zh-CN"/>
              <a:t>上建立索引，可以加快搜索的速度；</a:t>
            </a:r>
          </a:p>
          <a:p>
            <a:pPr marL="285750" lvl="0" indent="-285750">
              <a:lnSpc>
                <a:spcPct val="150000"/>
              </a:lnSpc>
              <a:buFont typeface="Wingdings" panose="05000000000000000000" pitchFamily="2" charset="2"/>
              <a:buChar char="ü"/>
            </a:pPr>
            <a:r>
              <a:rPr lang="zh-CN" altLang="zh-CN"/>
              <a:t>在</a:t>
            </a:r>
            <a:r>
              <a:rPr lang="zh-CN" altLang="zh-CN" b="1">
                <a:solidFill>
                  <a:srgbClr val="0069B8"/>
                </a:solidFill>
              </a:rPr>
              <a:t>主键列</a:t>
            </a:r>
            <a:r>
              <a:rPr lang="zh-CN" altLang="zh-CN"/>
              <a:t>上创建索引，强制该列的唯一性，并组织表中数据的排列结构；</a:t>
            </a:r>
          </a:p>
          <a:p>
            <a:pPr marL="285750" lvl="0" indent="-285750">
              <a:lnSpc>
                <a:spcPct val="150000"/>
              </a:lnSpc>
              <a:buFont typeface="Wingdings" panose="05000000000000000000" pitchFamily="2" charset="2"/>
              <a:buChar char="ü"/>
            </a:pPr>
            <a:r>
              <a:rPr lang="zh-CN" altLang="zh-CN"/>
              <a:t>在</a:t>
            </a:r>
            <a:r>
              <a:rPr lang="zh-CN" altLang="zh-CN" b="1">
                <a:solidFill>
                  <a:srgbClr val="0069B8"/>
                </a:solidFill>
              </a:rPr>
              <a:t>作为表连接的列</a:t>
            </a:r>
            <a:r>
              <a:rPr lang="zh-CN" altLang="zh-CN"/>
              <a:t>上创建索引，主要指外键，可以加快表连接的速度；</a:t>
            </a:r>
          </a:p>
          <a:p>
            <a:pPr marL="285750" lvl="0" indent="-285750">
              <a:lnSpc>
                <a:spcPct val="150000"/>
              </a:lnSpc>
              <a:buFont typeface="Wingdings" panose="05000000000000000000" pitchFamily="2" charset="2"/>
              <a:buChar char="ü"/>
            </a:pPr>
            <a:r>
              <a:rPr lang="zh-CN" altLang="zh-CN"/>
              <a:t>相反的，在</a:t>
            </a:r>
            <a:r>
              <a:rPr lang="zh-CN" altLang="zh-CN" b="1">
                <a:solidFill>
                  <a:srgbClr val="0069B8"/>
                </a:solidFill>
              </a:rPr>
              <a:t>一个字段上不同值较多</a:t>
            </a:r>
            <a:r>
              <a:rPr lang="zh-CN" altLang="zh-CN"/>
              <a:t>可以建立索引；</a:t>
            </a:r>
          </a:p>
          <a:p>
            <a:pPr marL="285750" lvl="0" indent="-285750">
              <a:lnSpc>
                <a:spcPct val="150000"/>
              </a:lnSpc>
              <a:buFont typeface="Wingdings" panose="05000000000000000000" pitchFamily="2" charset="2"/>
              <a:buChar char="ü"/>
            </a:pPr>
            <a:r>
              <a:rPr lang="zh-CN" altLang="zh-CN"/>
              <a:t>在</a:t>
            </a:r>
            <a:r>
              <a:rPr lang="zh-CN" altLang="zh-CN" b="1">
                <a:solidFill>
                  <a:srgbClr val="0069B8"/>
                </a:solidFill>
              </a:rPr>
              <a:t>经常需要根据范围进行搜索的列</a:t>
            </a:r>
            <a:r>
              <a:rPr lang="zh-CN" altLang="zh-CN"/>
              <a:t>上创建索引，因为索引已经排序，所以其指定的范围是连续的；</a:t>
            </a:r>
          </a:p>
          <a:p>
            <a:pPr marL="285750" lvl="0" indent="-285750">
              <a:lnSpc>
                <a:spcPct val="150000"/>
              </a:lnSpc>
              <a:buFont typeface="Wingdings" panose="05000000000000000000" pitchFamily="2" charset="2"/>
              <a:buChar char="ü"/>
            </a:pPr>
            <a:r>
              <a:rPr lang="zh-CN" altLang="zh-CN"/>
              <a:t>在</a:t>
            </a:r>
            <a:r>
              <a:rPr lang="zh-CN" altLang="zh-CN" b="1">
                <a:solidFill>
                  <a:srgbClr val="0069B8"/>
                </a:solidFill>
              </a:rPr>
              <a:t>经常需要排序的列</a:t>
            </a:r>
            <a:r>
              <a:rPr lang="zh-CN" altLang="zh-CN"/>
              <a:t>上创建索引，可以利用索引排序加快排序查询速度；</a:t>
            </a:r>
          </a:p>
          <a:p>
            <a:pPr marL="285750" indent="-285750">
              <a:lnSpc>
                <a:spcPct val="150000"/>
              </a:lnSpc>
              <a:buFont typeface="Wingdings" panose="05000000000000000000" pitchFamily="2" charset="2"/>
              <a:buChar char="ü"/>
            </a:pPr>
            <a:r>
              <a:rPr lang="zh-CN" altLang="zh-CN"/>
              <a:t>在</a:t>
            </a:r>
            <a:r>
              <a:rPr lang="zh-CN" altLang="zh-CN" b="1">
                <a:solidFill>
                  <a:srgbClr val="0069B8"/>
                </a:solidFill>
              </a:rPr>
              <a:t>经常使用</a:t>
            </a:r>
            <a:r>
              <a:rPr lang="en-US" altLang="zh-CN" b="1">
                <a:solidFill>
                  <a:srgbClr val="0069B8"/>
                </a:solidFill>
              </a:rPr>
              <a:t>WHERE</a:t>
            </a:r>
            <a:r>
              <a:rPr lang="zh-CN" altLang="zh-CN" b="1">
                <a:solidFill>
                  <a:srgbClr val="0069B8"/>
                </a:solidFill>
              </a:rPr>
              <a:t>子句的列</a:t>
            </a:r>
            <a:r>
              <a:rPr lang="zh-CN" altLang="zh-CN"/>
              <a:t>上创建索引，加快条件的判断速度。</a:t>
            </a:r>
            <a:endParaRPr lang="en-US" altLang="zh-CN"/>
          </a:p>
          <a:p>
            <a:pPr marL="285750" lvl="0" indent="-285750">
              <a:lnSpc>
                <a:spcPct val="150000"/>
              </a:lnSpc>
              <a:buFont typeface="Wingdings" panose="05000000000000000000" pitchFamily="2" charset="2"/>
              <a:buChar char="û"/>
            </a:pPr>
            <a:r>
              <a:rPr lang="zh-CN" altLang="zh-CN"/>
              <a:t>对</a:t>
            </a:r>
            <a:r>
              <a:rPr lang="zh-CN" altLang="zh-CN" b="1">
                <a:solidFill>
                  <a:srgbClr val="00B6BF"/>
                </a:solidFill>
              </a:rPr>
              <a:t>经常更新的表</a:t>
            </a:r>
            <a:r>
              <a:rPr lang="zh-CN" altLang="zh-CN"/>
              <a:t>就避免对其进行过多的索引；</a:t>
            </a:r>
          </a:p>
          <a:p>
            <a:pPr marL="285750" lvl="0" indent="-285750">
              <a:lnSpc>
                <a:spcPct val="150000"/>
              </a:lnSpc>
              <a:buFont typeface="Wingdings" panose="05000000000000000000" pitchFamily="2" charset="2"/>
              <a:buChar char="û"/>
            </a:pPr>
            <a:r>
              <a:rPr lang="zh-CN" altLang="en-US"/>
              <a:t>对</a:t>
            </a:r>
            <a:r>
              <a:rPr lang="zh-CN" altLang="zh-CN" b="1">
                <a:solidFill>
                  <a:srgbClr val="00B6BF"/>
                </a:solidFill>
              </a:rPr>
              <a:t>数据量小的表</a:t>
            </a:r>
            <a:r>
              <a:rPr lang="zh-CN" altLang="zh-CN"/>
              <a:t>最好不要使用索引，由于数据少，索引可能不会产生优化效果；</a:t>
            </a:r>
            <a:endParaRPr lang="en-US" altLang="zh-CN"/>
          </a:p>
          <a:p>
            <a:pPr marL="285750" lvl="0" indent="-285750">
              <a:lnSpc>
                <a:spcPct val="150000"/>
              </a:lnSpc>
              <a:buFont typeface="Wingdings" panose="05000000000000000000" pitchFamily="2" charset="2"/>
              <a:buChar char="û"/>
            </a:pPr>
            <a:r>
              <a:rPr lang="zh-CN" altLang="zh-CN"/>
              <a:t>在</a:t>
            </a:r>
            <a:r>
              <a:rPr lang="zh-CN" altLang="zh-CN" b="1">
                <a:solidFill>
                  <a:srgbClr val="00B6BF"/>
                </a:solidFill>
              </a:rPr>
              <a:t>只有很少数据值的列</a:t>
            </a:r>
            <a:r>
              <a:rPr lang="zh-CN" altLang="zh-CN"/>
              <a:t>上不要建立索引，比如在学生表的</a:t>
            </a:r>
            <a:r>
              <a:rPr lang="en-US" altLang="zh-CN"/>
              <a:t>“Sex”</a:t>
            </a:r>
            <a:r>
              <a:rPr lang="zh-CN" altLang="zh-CN"/>
              <a:t>字段上只有“男”</a:t>
            </a:r>
            <a:r>
              <a:rPr lang="en-US" altLang="zh-CN"/>
              <a:t>“</a:t>
            </a:r>
            <a:r>
              <a:rPr lang="zh-CN" altLang="zh-CN"/>
              <a:t>女</a:t>
            </a:r>
            <a:r>
              <a:rPr lang="en-US" altLang="zh-CN"/>
              <a:t>”</a:t>
            </a:r>
            <a:r>
              <a:rPr lang="zh-CN" altLang="zh-CN"/>
              <a:t>两个不同值；</a:t>
            </a:r>
          </a:p>
        </p:txBody>
      </p:sp>
    </p:spTree>
    <p:extLst>
      <p:ext uri="{BB962C8B-B14F-4D97-AF65-F5344CB8AC3E}">
        <p14:creationId xmlns:p14="http://schemas.microsoft.com/office/powerpoint/2010/main" val="3810743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04</a:t>
              </a:r>
              <a:endParaRPr lang="zh-CN" altLang="en-US" sz="3200" b="1" dirty="0">
                <a:solidFill>
                  <a:schemeClr val="bg1"/>
                </a:solidFill>
              </a:endParaRPr>
            </a:p>
          </p:txBody>
        </p:sp>
      </p:grpSp>
      <p:grpSp>
        <p:nvGrpSpPr>
          <p:cNvPr id="21" name="组合 20"/>
          <p:cNvGrpSpPr/>
          <p:nvPr/>
        </p:nvGrpSpPr>
        <p:grpSpPr>
          <a:xfrm>
            <a:off x="2813604" y="3379524"/>
            <a:ext cx="2802477" cy="764237"/>
            <a:chOff x="8358097" y="3043974"/>
            <a:chExt cx="2802477" cy="1280569"/>
          </a:xfrm>
        </p:grpSpPr>
        <p:sp>
          <p:nvSpPr>
            <p:cNvPr id="14" name="文本框 13"/>
            <p:cNvSpPr txBox="1"/>
            <p:nvPr/>
          </p:nvSpPr>
          <p:spPr>
            <a:xfrm>
              <a:off x="8358097" y="3043974"/>
              <a:ext cx="2802467" cy="876717"/>
            </a:xfrm>
            <a:prstGeom prst="rect">
              <a:avLst/>
            </a:prstGeom>
            <a:noFill/>
          </p:spPr>
          <p:txBody>
            <a:bodyPr wrap="square" rtlCol="0">
              <a:spAutoFit/>
              <a:scene3d>
                <a:camera prst="orthographicFront"/>
                <a:lightRig rig="threePt" dir="t"/>
              </a:scene3d>
              <a:sp3d contourW="12700"/>
            </a:bodyPr>
            <a:lstStyle/>
            <a:p>
              <a:pPr algn="ctr"/>
              <a:r>
                <a:rPr lang="zh-CN" altLang="en-US" sz="2800"/>
                <a:t>创建索引</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4" idx="0"/>
            <a:endCxn id="30" idx="0"/>
          </p:cNvCxnSpPr>
          <p:nvPr/>
        </p:nvCxnSpPr>
        <p:spPr>
          <a:xfrm>
            <a:off x="6931828" y="2296766"/>
            <a:ext cx="0" cy="167865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2185920"/>
            <a:ext cx="3800857" cy="346239"/>
          </a:xfrm>
          <a:prstGeom prst="rect">
            <a:avLst/>
          </a:prstGeom>
          <a:noFill/>
        </p:spPr>
        <p:txBody>
          <a:bodyPr wrap="square" lIns="68571" tIns="34285" rIns="68571" bIns="34285" rtlCol="0">
            <a:spAutoFit/>
          </a:bodyPr>
          <a:lstStyle/>
          <a:p>
            <a:r>
              <a:rPr lang="zh-CN" altLang="zh-CN">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a:solidFill>
                  <a:prstClr val="black">
                    <a:lumMod val="75000"/>
                    <a:lumOff val="25000"/>
                  </a:prstClr>
                </a:solidFill>
                <a:latin typeface="微软雅黑" panose="020B0503020204020204" pitchFamily="34" charset="-122"/>
                <a:ea typeface="微软雅黑" panose="020B0503020204020204" pitchFamily="34" charset="-122"/>
              </a:rPr>
              <a:t>CREATE INDEX</a:t>
            </a:r>
            <a:r>
              <a:rPr lang="zh-CN" altLang="zh-CN">
                <a:solidFill>
                  <a:prstClr val="black">
                    <a:lumMod val="75000"/>
                    <a:lumOff val="25000"/>
                  </a:prstClr>
                </a:solidFill>
                <a:latin typeface="微软雅黑" panose="020B0503020204020204" pitchFamily="34" charset="-122"/>
                <a:ea typeface="微软雅黑" panose="020B0503020204020204" pitchFamily="34" charset="-122"/>
              </a:rPr>
              <a:t>语句创建索引</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2267498"/>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10682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946148"/>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985243"/>
            <a:ext cx="3602140" cy="369332"/>
          </a:xfrm>
          <a:prstGeom prst="rect">
            <a:avLst/>
          </a:prstGeom>
        </p:spPr>
        <p:txBody>
          <a:bodyPr wrap="none">
            <a:spAutoFit/>
          </a:bodyPr>
          <a:lstStyle/>
          <a:p>
            <a:r>
              <a:rPr lang="zh-CN" altLang="zh-CN">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a:solidFill>
                  <a:prstClr val="black">
                    <a:lumMod val="75000"/>
                    <a:lumOff val="25000"/>
                  </a:prstClr>
                </a:solidFill>
                <a:latin typeface="微软雅黑" panose="020B0503020204020204" pitchFamily="34" charset="-122"/>
                <a:ea typeface="微软雅黑" panose="020B0503020204020204" pitchFamily="34" charset="-122"/>
              </a:rPr>
              <a:t>CREATE TABLE</a:t>
            </a:r>
            <a:r>
              <a:rPr lang="zh-CN" altLang="zh-CN">
                <a:solidFill>
                  <a:prstClr val="black">
                    <a:lumMod val="75000"/>
                    <a:lumOff val="25000"/>
                  </a:prstClr>
                </a:solidFill>
                <a:latin typeface="微软雅黑" panose="020B0503020204020204" pitchFamily="34" charset="-122"/>
                <a:ea typeface="微软雅黑" panose="020B0503020204020204" pitchFamily="34" charset="-122"/>
              </a:rPr>
              <a:t>语句创建索引</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56248" y="3807659"/>
            <a:ext cx="3443187" cy="369332"/>
          </a:xfrm>
          <a:prstGeom prst="rect">
            <a:avLst/>
          </a:prstGeom>
        </p:spPr>
        <p:txBody>
          <a:bodyPr wrap="none">
            <a:spAutoFit/>
          </a:bodyPr>
          <a:lstStyle/>
          <a:p>
            <a:r>
              <a:rPr lang="zh-CN" altLang="zh-CN">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a:solidFill>
                  <a:prstClr val="black">
                    <a:lumMod val="75000"/>
                    <a:lumOff val="25000"/>
                  </a:prstClr>
                </a:solidFill>
                <a:latin typeface="微软雅黑" panose="020B0503020204020204" pitchFamily="34" charset="-122"/>
                <a:ea typeface="微软雅黑" panose="020B0503020204020204" pitchFamily="34" charset="-122"/>
              </a:rPr>
              <a:t>ALTER TABLE</a:t>
            </a:r>
            <a:r>
              <a:rPr lang="zh-CN" altLang="zh-CN">
                <a:solidFill>
                  <a:prstClr val="black">
                    <a:lumMod val="75000"/>
                    <a:lumOff val="25000"/>
                  </a:prstClr>
                </a:solidFill>
                <a:latin typeface="微软雅黑" panose="020B0503020204020204" pitchFamily="34" charset="-122"/>
                <a:ea typeface="微软雅黑" panose="020B0503020204020204" pitchFamily="34" charset="-122"/>
              </a:rPr>
              <a:t>语句创建索引</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98686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2" presetClass="entr" presetSubtype="8" fill="hold" grpId="0" nodeType="withEffect">
                                  <p:stCondLst>
                                    <p:cond delay="7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par>
                                <p:cTn id="37" presetID="22" presetClass="entr" presetSubtype="8" fill="hold" grpId="0" nodeType="withEffect">
                                  <p:stCondLst>
                                    <p:cond delay="90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96317" y="1233632"/>
            <a:ext cx="7352888" cy="3587329"/>
          </a:xfrm>
          <a:prstGeom prst="rect">
            <a:avLst/>
          </a:prstGeom>
        </p:spPr>
        <p:txBody>
          <a:bodyPr wrap="square">
            <a:spAutoFit/>
          </a:bodyPr>
          <a:lstStyle/>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了解索引的用途；</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熟悉索引的优点和缺点；</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掌握创建索引的方法；</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掌握查看索引的方法；</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掌握删除索引的方法；</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能够根据实际需求设计数据表索引，提高数据检索速度；</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培养数据库设计的规范和优化意识。</a:t>
            </a:r>
          </a:p>
        </p:txBody>
      </p:sp>
      <p:sp>
        <p:nvSpPr>
          <p:cNvPr id="3" name="淘宝网Chenying0907出品 182"/>
          <p:cNvSpPr/>
          <p:nvPr/>
        </p:nvSpPr>
        <p:spPr>
          <a:xfrm>
            <a:off x="1910281" y="3833550"/>
            <a:ext cx="152400" cy="152400"/>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 name="淘宝网Chenying0907出品 185"/>
          <p:cNvSpPr/>
          <p:nvPr/>
        </p:nvSpPr>
        <p:spPr>
          <a:xfrm>
            <a:off x="1035340" y="3401641"/>
            <a:ext cx="344929" cy="341658"/>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 name="淘宝网Chenying0907出品 186"/>
          <p:cNvSpPr/>
          <p:nvPr/>
        </p:nvSpPr>
        <p:spPr>
          <a:xfrm>
            <a:off x="2001592" y="4075330"/>
            <a:ext cx="361092" cy="362744"/>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 name="淘宝网Chenying0907出品 187"/>
          <p:cNvSpPr/>
          <p:nvPr/>
        </p:nvSpPr>
        <p:spPr>
          <a:xfrm>
            <a:off x="1212927" y="3924454"/>
            <a:ext cx="248992" cy="252335"/>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淘宝网Chenying0907出品 188"/>
          <p:cNvSpPr/>
          <p:nvPr/>
        </p:nvSpPr>
        <p:spPr>
          <a:xfrm>
            <a:off x="3468039" y="3438724"/>
            <a:ext cx="388539" cy="394826"/>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淘宝网Chenying0907出品 189"/>
          <p:cNvSpPr/>
          <p:nvPr/>
        </p:nvSpPr>
        <p:spPr>
          <a:xfrm>
            <a:off x="3116521" y="3865217"/>
            <a:ext cx="181799" cy="184531"/>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淘宝网Chenying0907出品 190"/>
          <p:cNvSpPr/>
          <p:nvPr/>
        </p:nvSpPr>
        <p:spPr>
          <a:xfrm>
            <a:off x="1499673" y="3733497"/>
            <a:ext cx="133085" cy="132371"/>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淘宝网Chenying0907出品 191"/>
          <p:cNvSpPr/>
          <p:nvPr/>
        </p:nvSpPr>
        <p:spPr>
          <a:xfrm>
            <a:off x="1566216" y="3975412"/>
            <a:ext cx="220690" cy="208796"/>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淘宝网Chenying0907出品 192"/>
          <p:cNvSpPr/>
          <p:nvPr/>
        </p:nvSpPr>
        <p:spPr>
          <a:xfrm>
            <a:off x="3375012" y="4018852"/>
            <a:ext cx="312743" cy="319394"/>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淘宝网Chenying0907出品 194"/>
          <p:cNvSpPr/>
          <p:nvPr/>
        </p:nvSpPr>
        <p:spPr>
          <a:xfrm>
            <a:off x="2495740" y="3933266"/>
            <a:ext cx="270710" cy="264087"/>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淘宝网Chenying0907出品 195"/>
          <p:cNvSpPr/>
          <p:nvPr/>
        </p:nvSpPr>
        <p:spPr>
          <a:xfrm>
            <a:off x="2445312" y="4358277"/>
            <a:ext cx="207201" cy="205064"/>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 name="淘宝网Chenying0907出品 226"/>
          <p:cNvSpPr/>
          <p:nvPr/>
        </p:nvSpPr>
        <p:spPr>
          <a:xfrm>
            <a:off x="1627227" y="4293752"/>
            <a:ext cx="211111" cy="202476"/>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淘宝网Chenying0907出品 62"/>
          <p:cNvSpPr/>
          <p:nvPr/>
        </p:nvSpPr>
        <p:spPr>
          <a:xfrm>
            <a:off x="2899506" y="4197302"/>
            <a:ext cx="248992" cy="252335"/>
          </a:xfrm>
          <a:prstGeom prst="ellipse">
            <a:avLst/>
          </a:prstGeom>
          <a:solidFill>
            <a:srgbClr val="01ACBE"/>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6" name="淘宝网Chenying0907出品 177"/>
          <p:cNvGrpSpPr/>
          <p:nvPr/>
        </p:nvGrpSpPr>
        <p:grpSpPr>
          <a:xfrm>
            <a:off x="1461919" y="1878903"/>
            <a:ext cx="1980000" cy="1980000"/>
            <a:chOff x="3881858" y="5509627"/>
            <a:chExt cx="1016511" cy="1016511"/>
          </a:xfrm>
        </p:grpSpPr>
        <p:sp>
          <p:nvSpPr>
            <p:cNvPr id="17" name="淘宝网Chenying0907出品 178"/>
            <p:cNvSpPr/>
            <p:nvPr/>
          </p:nvSpPr>
          <p:spPr>
            <a:xfrm>
              <a:off x="3881858" y="5509627"/>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8" name="淘宝网Chenying0907出品 179"/>
            <p:cNvSpPr/>
            <p:nvPr/>
          </p:nvSpPr>
          <p:spPr>
            <a:xfrm>
              <a:off x="4021598" y="5649370"/>
              <a:ext cx="739281" cy="739281"/>
            </a:xfrm>
            <a:prstGeom prst="ellipse">
              <a:avLst/>
            </a:prstGeom>
            <a:solidFill>
              <a:srgbClr val="E87071"/>
            </a:solidFill>
            <a:ln w="15875" cap="flat" cmpd="sng" algn="ctr">
              <a:solidFill>
                <a:sysClr val="window" lastClr="FFFFFF"/>
              </a:soli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9" name="淘宝网Chenying0907出品 22"/>
            <p:cNvSpPr txBox="1"/>
            <p:nvPr/>
          </p:nvSpPr>
          <p:spPr>
            <a:xfrm>
              <a:off x="4086014" y="5803591"/>
              <a:ext cx="596725" cy="4360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学习成果目标</a:t>
              </a:r>
            </a:p>
          </p:txBody>
        </p:sp>
      </p:grpSp>
    </p:spTree>
    <p:extLst>
      <p:ext uri="{BB962C8B-B14F-4D97-AF65-F5344CB8AC3E}">
        <p14:creationId xmlns:p14="http://schemas.microsoft.com/office/powerpoint/2010/main" val="3019754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7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1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14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16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17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42" presetClass="path" presetSubtype="0" accel="50000" decel="50000" fill="hold" grpId="1" nodeType="withEffect">
                                  <p:stCondLst>
                                    <p:cond delay="600"/>
                                  </p:stCondLst>
                                  <p:childTnLst>
                                    <p:animMotion origin="layout" path="M 1.99618E-7 2.84172E-6 L 0.04652 -0.17618 " pathEditMode="relative" rAng="0" ptsTypes="AA">
                                      <p:cBhvr>
                                        <p:cTn id="51" dur="2000" spd="-100000" fill="hold"/>
                                        <p:tgtEl>
                                          <p:spTgt spid="3"/>
                                        </p:tgtEl>
                                        <p:attrNameLst>
                                          <p:attrName>ppt_x</p:attrName>
                                          <p:attrName>ppt_y</p:attrName>
                                        </p:attrNameLst>
                                      </p:cBhvr>
                                      <p:rCtr x="2326" y="-8824"/>
                                    </p:animMotion>
                                  </p:childTnLst>
                                </p:cTn>
                              </p:par>
                              <p:par>
                                <p:cTn id="52" presetID="42" presetClass="path" presetSubtype="0" accel="50000" decel="50000" fill="hold" grpId="1" nodeType="withEffect">
                                  <p:stCondLst>
                                    <p:cond delay="600"/>
                                  </p:stCondLst>
                                  <p:childTnLst>
                                    <p:animMotion origin="layout" path="M -1.5414E-6 3.29836E-6 L 0.13366 -0.11509 " pathEditMode="relative" rAng="0" ptsTypes="AA">
                                      <p:cBhvr>
                                        <p:cTn id="53" dur="2000" spd="-100000" fill="hold"/>
                                        <p:tgtEl>
                                          <p:spTgt spid="4"/>
                                        </p:tgtEl>
                                        <p:attrNameLst>
                                          <p:attrName>ppt_x</p:attrName>
                                          <p:attrName>ppt_y</p:attrName>
                                        </p:attrNameLst>
                                      </p:cBhvr>
                                      <p:rCtr x="6683" y="-5770"/>
                                    </p:animMotion>
                                  </p:childTnLst>
                                </p:cTn>
                              </p:par>
                              <p:par>
                                <p:cTn id="54" presetID="42" presetClass="path" presetSubtype="0" accel="50000" decel="50000" fill="hold" grpId="1" nodeType="withEffect">
                                  <p:stCondLst>
                                    <p:cond delay="700"/>
                                  </p:stCondLst>
                                  <p:childTnLst>
                                    <p:animMotion origin="layout" path="M -2.60371E-7 -3.48658E-7 L 0.02517 -0.24344 " pathEditMode="relative" rAng="0" ptsTypes="AA">
                                      <p:cBhvr>
                                        <p:cTn id="55" dur="2000" spd="-100000" fill="hold"/>
                                        <p:tgtEl>
                                          <p:spTgt spid="5"/>
                                        </p:tgtEl>
                                        <p:attrNameLst>
                                          <p:attrName>ppt_x</p:attrName>
                                          <p:attrName>ppt_y</p:attrName>
                                        </p:attrNameLst>
                                      </p:cBhvr>
                                      <p:rCtr x="1250" y="-12188"/>
                                    </p:animMotion>
                                  </p:childTnLst>
                                </p:cTn>
                              </p:par>
                              <p:par>
                                <p:cTn id="56" presetID="42" presetClass="path" presetSubtype="0" accel="50000" decel="50000" fill="hold" grpId="1" nodeType="withEffect">
                                  <p:stCondLst>
                                    <p:cond delay="800"/>
                                  </p:stCondLst>
                                  <p:childTnLst>
                                    <p:animMotion origin="layout" path="M 4.81861E-6 7.2817E-7 L 0.11959 -0.20796 " pathEditMode="relative" rAng="0" ptsTypes="AA">
                                      <p:cBhvr>
                                        <p:cTn id="57" dur="2000" spd="-100000" fill="hold"/>
                                        <p:tgtEl>
                                          <p:spTgt spid="6"/>
                                        </p:tgtEl>
                                        <p:attrNameLst>
                                          <p:attrName>ppt_x</p:attrName>
                                          <p:attrName>ppt_y</p:attrName>
                                        </p:attrNameLst>
                                      </p:cBhvr>
                                      <p:rCtr x="5971" y="-10398"/>
                                    </p:animMotion>
                                  </p:childTnLst>
                                </p:cTn>
                              </p:par>
                              <p:par>
                                <p:cTn id="58" presetID="42" presetClass="path" presetSubtype="0" accel="50000" decel="50000" fill="hold" grpId="1" nodeType="withEffect">
                                  <p:stCondLst>
                                    <p:cond delay="900"/>
                                  </p:stCondLst>
                                  <p:childTnLst>
                                    <p:animMotion origin="layout" path="M -1.31054E-6 1.42857E-6 L -0.1347 -0.1228 " pathEditMode="relative" rAng="0" ptsTypes="AA">
                                      <p:cBhvr>
                                        <p:cTn id="59" dur="2000" spd="-100000" fill="hold"/>
                                        <p:tgtEl>
                                          <p:spTgt spid="7"/>
                                        </p:tgtEl>
                                        <p:attrNameLst>
                                          <p:attrName>ppt_x</p:attrName>
                                          <p:attrName>ppt_y</p:attrName>
                                        </p:attrNameLst>
                                      </p:cBhvr>
                                      <p:rCtr x="-6735" y="-6140"/>
                                    </p:animMotion>
                                  </p:childTnLst>
                                </p:cTn>
                              </p:par>
                              <p:par>
                                <p:cTn id="60" presetID="42" presetClass="path" presetSubtype="0" accel="50000" decel="50000" fill="hold" grpId="1" nodeType="withEffect">
                                  <p:stCondLst>
                                    <p:cond delay="1000"/>
                                  </p:stCondLst>
                                  <p:childTnLst>
                                    <p:animMotion origin="layout" path="M -3.57056E-6 -3.56063E-6 L -0.08505 -0.18512 " pathEditMode="relative" rAng="0" ptsTypes="AA">
                                      <p:cBhvr>
                                        <p:cTn id="61" dur="2000" spd="-100000" fill="hold"/>
                                        <p:tgtEl>
                                          <p:spTgt spid="8"/>
                                        </p:tgtEl>
                                        <p:attrNameLst>
                                          <p:attrName>ppt_x</p:attrName>
                                          <p:attrName>ppt_y</p:attrName>
                                        </p:attrNameLst>
                                      </p:cBhvr>
                                      <p:rCtr x="-4253" y="-9256"/>
                                    </p:animMotion>
                                  </p:childTnLst>
                                </p:cTn>
                              </p:par>
                              <p:par>
                                <p:cTn id="62" presetID="42" presetClass="path" presetSubtype="0" accel="50000" decel="50000" fill="hold" grpId="1" nodeType="withEffect">
                                  <p:stCondLst>
                                    <p:cond delay="1100"/>
                                  </p:stCondLst>
                                  <p:childTnLst>
                                    <p:animMotion origin="layout" path="M -4.42284E-6 1.11385E-6 L 0.09443 -0.15458 " pathEditMode="relative" rAng="0" ptsTypes="AA">
                                      <p:cBhvr>
                                        <p:cTn id="63" dur="2000" spd="-100000" fill="hold"/>
                                        <p:tgtEl>
                                          <p:spTgt spid="9"/>
                                        </p:tgtEl>
                                        <p:attrNameLst>
                                          <p:attrName>ppt_x</p:attrName>
                                          <p:attrName>ppt_y</p:attrName>
                                        </p:attrNameLst>
                                      </p:cBhvr>
                                      <p:rCtr x="4721" y="-7745"/>
                                    </p:animMotion>
                                  </p:childTnLst>
                                </p:cTn>
                              </p:par>
                              <p:par>
                                <p:cTn id="64" presetID="42" presetClass="path" presetSubtype="0" accel="50000" decel="50000" fill="hold" grpId="1" nodeType="withEffect">
                                  <p:stCondLst>
                                    <p:cond delay="1200"/>
                                  </p:stCondLst>
                                  <p:childTnLst>
                                    <p:animMotion origin="layout" path="M -1.51015E-6 -1.65998E-6 L 0.08124 -0.21351 " pathEditMode="relative" rAng="0" ptsTypes="AA">
                                      <p:cBhvr>
                                        <p:cTn id="65" dur="2000" spd="-100000" fill="hold"/>
                                        <p:tgtEl>
                                          <p:spTgt spid="10"/>
                                        </p:tgtEl>
                                        <p:attrNameLst>
                                          <p:attrName>ppt_x</p:attrName>
                                          <p:attrName>ppt_y</p:attrName>
                                        </p:attrNameLst>
                                      </p:cBhvr>
                                      <p:rCtr x="4062" y="-10676"/>
                                    </p:animMotion>
                                  </p:childTnLst>
                                </p:cTn>
                              </p:par>
                              <p:par>
                                <p:cTn id="66" presetID="42" presetClass="path" presetSubtype="0" accel="50000" decel="50000" fill="hold" grpId="1" nodeType="withEffect">
                                  <p:stCondLst>
                                    <p:cond delay="1300"/>
                                  </p:stCondLst>
                                  <p:childTnLst>
                                    <p:animMotion origin="layout" path="M -4.08957E-6 -1.55816E-6 L -0.12029 -0.22801 " pathEditMode="relative" rAng="0" ptsTypes="AA">
                                      <p:cBhvr>
                                        <p:cTn id="67" dur="2000" spd="-100000" fill="hold"/>
                                        <p:tgtEl>
                                          <p:spTgt spid="11"/>
                                        </p:tgtEl>
                                        <p:attrNameLst>
                                          <p:attrName>ppt_x</p:attrName>
                                          <p:attrName>ppt_y</p:attrName>
                                        </p:attrNameLst>
                                      </p:cBhvr>
                                      <p:rCtr x="-6023" y="-11416"/>
                                    </p:animMotion>
                                  </p:childTnLst>
                                </p:cTn>
                              </p:par>
                              <p:par>
                                <p:cTn id="68" presetID="42" presetClass="path" presetSubtype="0" accel="50000" decel="50000" fill="hold" grpId="1" nodeType="withEffect">
                                  <p:stCondLst>
                                    <p:cond delay="1400"/>
                                  </p:stCondLst>
                                  <p:childTnLst>
                                    <p:animMotion origin="layout" path="M -3.67645E-6 -4.73928E-6 L -0.02204 -0.2061 " pathEditMode="relative" rAng="0" ptsTypes="AA">
                                      <p:cBhvr>
                                        <p:cTn id="69" dur="2000" spd="-100000" fill="hold"/>
                                        <p:tgtEl>
                                          <p:spTgt spid="12"/>
                                        </p:tgtEl>
                                        <p:attrNameLst>
                                          <p:attrName>ppt_x</p:attrName>
                                          <p:attrName>ppt_y</p:attrName>
                                        </p:attrNameLst>
                                      </p:cBhvr>
                                      <p:rCtr x="-1111" y="-10305"/>
                                    </p:animMotion>
                                  </p:childTnLst>
                                </p:cTn>
                              </p:par>
                              <p:par>
                                <p:cTn id="70" presetID="42" presetClass="path" presetSubtype="0" accel="50000" decel="50000" fill="hold" grpId="1" nodeType="withEffect">
                                  <p:stCondLst>
                                    <p:cond delay="1500"/>
                                  </p:stCondLst>
                                  <p:childTnLst>
                                    <p:animMotion origin="layout" path="M 2.53428E-6 -2.87874E-6 L -0.01302 -0.28293 " pathEditMode="relative" rAng="0" ptsTypes="AA">
                                      <p:cBhvr>
                                        <p:cTn id="71" dur="2000" spd="-100000" fill="hold"/>
                                        <p:tgtEl>
                                          <p:spTgt spid="13"/>
                                        </p:tgtEl>
                                        <p:attrNameLst>
                                          <p:attrName>ppt_x</p:attrName>
                                          <p:attrName>ppt_y</p:attrName>
                                        </p:attrNameLst>
                                      </p:cBhvr>
                                      <p:rCtr x="-660" y="-14162"/>
                                    </p:animMotion>
                                  </p:childTnLst>
                                </p:cTn>
                              </p:par>
                              <p:par>
                                <p:cTn id="72" presetID="42" presetClass="path" presetSubtype="0" accel="50000" decel="50000" fill="hold" grpId="1" nodeType="withEffect">
                                  <p:stCondLst>
                                    <p:cond delay="1600"/>
                                  </p:stCondLst>
                                  <p:childTnLst>
                                    <p:animMotion origin="layout" path="M 3.1557E-6 -3.91546E-6 L 0.07637 -0.27028 " pathEditMode="relative" rAng="0" ptsTypes="AA">
                                      <p:cBhvr>
                                        <p:cTn id="73" dur="2000" spd="-100000" fill="hold"/>
                                        <p:tgtEl>
                                          <p:spTgt spid="14"/>
                                        </p:tgtEl>
                                        <p:attrNameLst>
                                          <p:attrName>ppt_x</p:attrName>
                                          <p:attrName>ppt_y</p:attrName>
                                        </p:attrNameLst>
                                      </p:cBhvr>
                                      <p:rCtr x="3819" y="-13514"/>
                                    </p:animMotion>
                                  </p:childTnLst>
                                </p:cTn>
                              </p:par>
                              <p:par>
                                <p:cTn id="74" presetID="42" presetClass="path" presetSubtype="0" accel="50000" decel="50000" fill="hold" grpId="1" nodeType="withEffect">
                                  <p:stCondLst>
                                    <p:cond delay="1700"/>
                                  </p:stCondLst>
                                  <p:childTnLst>
                                    <p:animMotion origin="layout" path="M 1.8226E-6 6.88059E-7 L -0.06683 -0.2564 " pathEditMode="relative" rAng="0" ptsTypes="AA">
                                      <p:cBhvr>
                                        <p:cTn id="75" dur="2000" spd="-100000" fill="hold"/>
                                        <p:tgtEl>
                                          <p:spTgt spid="15"/>
                                        </p:tgtEl>
                                        <p:attrNameLst>
                                          <p:attrName>ppt_x</p:attrName>
                                          <p:attrName>ppt_y</p:attrName>
                                        </p:attrNameLst>
                                      </p:cBhvr>
                                      <p:rCtr x="-3350" y="-12836"/>
                                    </p:animMotion>
                                  </p:childTnLst>
                                </p:cTn>
                              </p:par>
                              <p:par>
                                <p:cTn id="76" presetID="26" presetClass="emph" presetSubtype="0" fill="hold" grpId="2" nodeType="withEffect">
                                  <p:stCondLst>
                                    <p:cond delay="2000"/>
                                  </p:stCondLst>
                                  <p:childTnLst>
                                    <p:animEffect transition="out" filter="fade">
                                      <p:cBhvr>
                                        <p:cTn id="77" dur="1000" tmFilter="0, 0; .2, .5; .8, .5; 1, 0"/>
                                        <p:tgtEl>
                                          <p:spTgt spid="3"/>
                                        </p:tgtEl>
                                      </p:cBhvr>
                                    </p:animEffect>
                                    <p:animScale>
                                      <p:cBhvr>
                                        <p:cTn id="78" dur="500" autoRev="1" fill="hold"/>
                                        <p:tgtEl>
                                          <p:spTgt spid="3"/>
                                        </p:tgtEl>
                                      </p:cBhvr>
                                      <p:by x="105000" y="105000"/>
                                    </p:animScale>
                                  </p:childTnLst>
                                </p:cTn>
                              </p:par>
                              <p:par>
                                <p:cTn id="79" presetID="26" presetClass="emph" presetSubtype="0" fill="hold" grpId="2" nodeType="withEffect">
                                  <p:stCondLst>
                                    <p:cond delay="2100"/>
                                  </p:stCondLst>
                                  <p:childTnLst>
                                    <p:animEffect transition="out" filter="fade">
                                      <p:cBhvr>
                                        <p:cTn id="80" dur="1000" tmFilter="0, 0; .2, .5; .8, .5; 1, 0"/>
                                        <p:tgtEl>
                                          <p:spTgt spid="4"/>
                                        </p:tgtEl>
                                      </p:cBhvr>
                                    </p:animEffect>
                                    <p:animScale>
                                      <p:cBhvr>
                                        <p:cTn id="81" dur="500" autoRev="1" fill="hold"/>
                                        <p:tgtEl>
                                          <p:spTgt spid="4"/>
                                        </p:tgtEl>
                                      </p:cBhvr>
                                      <p:by x="105000" y="105000"/>
                                    </p:animScale>
                                  </p:childTnLst>
                                </p:cTn>
                              </p:par>
                              <p:par>
                                <p:cTn id="82" presetID="26" presetClass="emph" presetSubtype="0" fill="hold" grpId="2" nodeType="withEffect">
                                  <p:stCondLst>
                                    <p:cond delay="2200"/>
                                  </p:stCondLst>
                                  <p:childTnLst>
                                    <p:animEffect transition="out" filter="fade">
                                      <p:cBhvr>
                                        <p:cTn id="83" dur="1000" tmFilter="0, 0; .2, .5; .8, .5; 1, 0"/>
                                        <p:tgtEl>
                                          <p:spTgt spid="5"/>
                                        </p:tgtEl>
                                      </p:cBhvr>
                                    </p:animEffect>
                                    <p:animScale>
                                      <p:cBhvr>
                                        <p:cTn id="84" dur="500" autoRev="1" fill="hold"/>
                                        <p:tgtEl>
                                          <p:spTgt spid="5"/>
                                        </p:tgtEl>
                                      </p:cBhvr>
                                      <p:by x="105000" y="105000"/>
                                    </p:animScale>
                                  </p:childTnLst>
                                </p:cTn>
                              </p:par>
                              <p:par>
                                <p:cTn id="85" presetID="26" presetClass="emph" presetSubtype="0" fill="hold" grpId="2" nodeType="withEffect">
                                  <p:stCondLst>
                                    <p:cond delay="2300"/>
                                  </p:stCondLst>
                                  <p:childTnLst>
                                    <p:animEffect transition="out" filter="fade">
                                      <p:cBhvr>
                                        <p:cTn id="86" dur="1000" tmFilter="0, 0; .2, .5; .8, .5; 1, 0"/>
                                        <p:tgtEl>
                                          <p:spTgt spid="6"/>
                                        </p:tgtEl>
                                      </p:cBhvr>
                                    </p:animEffect>
                                    <p:animScale>
                                      <p:cBhvr>
                                        <p:cTn id="87" dur="500" autoRev="1" fill="hold"/>
                                        <p:tgtEl>
                                          <p:spTgt spid="6"/>
                                        </p:tgtEl>
                                      </p:cBhvr>
                                      <p:by x="105000" y="105000"/>
                                    </p:animScale>
                                  </p:childTnLst>
                                </p:cTn>
                              </p:par>
                              <p:par>
                                <p:cTn id="88" presetID="26" presetClass="emph" presetSubtype="0" fill="hold" grpId="2" nodeType="withEffect">
                                  <p:stCondLst>
                                    <p:cond delay="2400"/>
                                  </p:stCondLst>
                                  <p:childTnLst>
                                    <p:animEffect transition="out" filter="fade">
                                      <p:cBhvr>
                                        <p:cTn id="89" dur="1000" tmFilter="0, 0; .2, .5; .8, .5; 1, 0"/>
                                        <p:tgtEl>
                                          <p:spTgt spid="7"/>
                                        </p:tgtEl>
                                      </p:cBhvr>
                                    </p:animEffect>
                                    <p:animScale>
                                      <p:cBhvr>
                                        <p:cTn id="90" dur="500" autoRev="1" fill="hold"/>
                                        <p:tgtEl>
                                          <p:spTgt spid="7"/>
                                        </p:tgtEl>
                                      </p:cBhvr>
                                      <p:by x="105000" y="105000"/>
                                    </p:animScale>
                                  </p:childTnLst>
                                </p:cTn>
                              </p:par>
                              <p:par>
                                <p:cTn id="91" presetID="26" presetClass="emph" presetSubtype="0" fill="hold" grpId="2" nodeType="withEffect">
                                  <p:stCondLst>
                                    <p:cond delay="2500"/>
                                  </p:stCondLst>
                                  <p:childTnLst>
                                    <p:animEffect transition="out" filter="fade">
                                      <p:cBhvr>
                                        <p:cTn id="92" dur="1000" tmFilter="0, 0; .2, .5; .8, .5; 1, 0"/>
                                        <p:tgtEl>
                                          <p:spTgt spid="8"/>
                                        </p:tgtEl>
                                      </p:cBhvr>
                                    </p:animEffect>
                                    <p:animScale>
                                      <p:cBhvr>
                                        <p:cTn id="93" dur="500" autoRev="1" fill="hold"/>
                                        <p:tgtEl>
                                          <p:spTgt spid="8"/>
                                        </p:tgtEl>
                                      </p:cBhvr>
                                      <p:by x="105000" y="105000"/>
                                    </p:animScale>
                                  </p:childTnLst>
                                </p:cTn>
                              </p:par>
                              <p:par>
                                <p:cTn id="94" presetID="26" presetClass="emph" presetSubtype="0" fill="hold" grpId="2" nodeType="withEffect">
                                  <p:stCondLst>
                                    <p:cond delay="2600"/>
                                  </p:stCondLst>
                                  <p:childTnLst>
                                    <p:animEffect transition="out" filter="fade">
                                      <p:cBhvr>
                                        <p:cTn id="95" dur="1000" tmFilter="0, 0; .2, .5; .8, .5; 1, 0"/>
                                        <p:tgtEl>
                                          <p:spTgt spid="9"/>
                                        </p:tgtEl>
                                      </p:cBhvr>
                                    </p:animEffect>
                                    <p:animScale>
                                      <p:cBhvr>
                                        <p:cTn id="96" dur="500" autoRev="1" fill="hold"/>
                                        <p:tgtEl>
                                          <p:spTgt spid="9"/>
                                        </p:tgtEl>
                                      </p:cBhvr>
                                      <p:by x="105000" y="105000"/>
                                    </p:animScale>
                                  </p:childTnLst>
                                </p:cTn>
                              </p:par>
                              <p:par>
                                <p:cTn id="97" presetID="26" presetClass="emph" presetSubtype="0" fill="hold" grpId="2" nodeType="withEffect">
                                  <p:stCondLst>
                                    <p:cond delay="2700"/>
                                  </p:stCondLst>
                                  <p:childTnLst>
                                    <p:animEffect transition="out" filter="fade">
                                      <p:cBhvr>
                                        <p:cTn id="98" dur="1000" tmFilter="0, 0; .2, .5; .8, .5; 1, 0"/>
                                        <p:tgtEl>
                                          <p:spTgt spid="10"/>
                                        </p:tgtEl>
                                      </p:cBhvr>
                                    </p:animEffect>
                                    <p:animScale>
                                      <p:cBhvr>
                                        <p:cTn id="99" dur="500" autoRev="1" fill="hold"/>
                                        <p:tgtEl>
                                          <p:spTgt spid="10"/>
                                        </p:tgtEl>
                                      </p:cBhvr>
                                      <p:by x="105000" y="105000"/>
                                    </p:animScale>
                                  </p:childTnLst>
                                </p:cTn>
                              </p:par>
                              <p:par>
                                <p:cTn id="100" presetID="26" presetClass="emph" presetSubtype="0" fill="hold" grpId="2" nodeType="withEffect">
                                  <p:stCondLst>
                                    <p:cond delay="2800"/>
                                  </p:stCondLst>
                                  <p:childTnLst>
                                    <p:animEffect transition="out" filter="fade">
                                      <p:cBhvr>
                                        <p:cTn id="101" dur="1000" tmFilter="0, 0; .2, .5; .8, .5; 1, 0"/>
                                        <p:tgtEl>
                                          <p:spTgt spid="11"/>
                                        </p:tgtEl>
                                      </p:cBhvr>
                                    </p:animEffect>
                                    <p:animScale>
                                      <p:cBhvr>
                                        <p:cTn id="102" dur="500" autoRev="1" fill="hold"/>
                                        <p:tgtEl>
                                          <p:spTgt spid="11"/>
                                        </p:tgtEl>
                                      </p:cBhvr>
                                      <p:by x="105000" y="105000"/>
                                    </p:animScale>
                                  </p:childTnLst>
                                </p:cTn>
                              </p:par>
                              <p:par>
                                <p:cTn id="103" presetID="26" presetClass="emph" presetSubtype="0" fill="hold" grpId="2" nodeType="withEffect">
                                  <p:stCondLst>
                                    <p:cond delay="2900"/>
                                  </p:stCondLst>
                                  <p:childTnLst>
                                    <p:animEffect transition="out" filter="fade">
                                      <p:cBhvr>
                                        <p:cTn id="104" dur="1000" tmFilter="0, 0; .2, .5; .8, .5; 1, 0"/>
                                        <p:tgtEl>
                                          <p:spTgt spid="12"/>
                                        </p:tgtEl>
                                      </p:cBhvr>
                                    </p:animEffect>
                                    <p:animScale>
                                      <p:cBhvr>
                                        <p:cTn id="105" dur="500" autoRev="1" fill="hold"/>
                                        <p:tgtEl>
                                          <p:spTgt spid="12"/>
                                        </p:tgtEl>
                                      </p:cBhvr>
                                      <p:by x="105000" y="105000"/>
                                    </p:animScale>
                                  </p:childTnLst>
                                </p:cTn>
                              </p:par>
                              <p:par>
                                <p:cTn id="106" presetID="26" presetClass="emph" presetSubtype="0" fill="hold" grpId="2" nodeType="withEffect">
                                  <p:stCondLst>
                                    <p:cond delay="3000"/>
                                  </p:stCondLst>
                                  <p:childTnLst>
                                    <p:animEffect transition="out" filter="fade">
                                      <p:cBhvr>
                                        <p:cTn id="107" dur="1000" tmFilter="0, 0; .2, .5; .8, .5; 1, 0"/>
                                        <p:tgtEl>
                                          <p:spTgt spid="13"/>
                                        </p:tgtEl>
                                      </p:cBhvr>
                                    </p:animEffect>
                                    <p:animScale>
                                      <p:cBhvr>
                                        <p:cTn id="108" dur="500" autoRev="1" fill="hold"/>
                                        <p:tgtEl>
                                          <p:spTgt spid="13"/>
                                        </p:tgtEl>
                                      </p:cBhvr>
                                      <p:by x="105000" y="105000"/>
                                    </p:animScale>
                                  </p:childTnLst>
                                </p:cTn>
                              </p:par>
                              <p:par>
                                <p:cTn id="109" presetID="26" presetClass="emph" presetSubtype="0" fill="hold" grpId="2" nodeType="withEffect">
                                  <p:stCondLst>
                                    <p:cond delay="3100"/>
                                  </p:stCondLst>
                                  <p:childTnLst>
                                    <p:animEffect transition="out" filter="fade">
                                      <p:cBhvr>
                                        <p:cTn id="110" dur="1000" tmFilter="0, 0; .2, .5; .8, .5; 1, 0"/>
                                        <p:tgtEl>
                                          <p:spTgt spid="14"/>
                                        </p:tgtEl>
                                      </p:cBhvr>
                                    </p:animEffect>
                                    <p:animScale>
                                      <p:cBhvr>
                                        <p:cTn id="111" dur="500" autoRev="1" fill="hold"/>
                                        <p:tgtEl>
                                          <p:spTgt spid="14"/>
                                        </p:tgtEl>
                                      </p:cBhvr>
                                      <p:by x="105000" y="105000"/>
                                    </p:animScale>
                                  </p:childTnLst>
                                </p:cTn>
                              </p:par>
                              <p:par>
                                <p:cTn id="112" presetID="26" presetClass="emph" presetSubtype="0" fill="hold" grpId="2" nodeType="withEffect">
                                  <p:stCondLst>
                                    <p:cond delay="3200"/>
                                  </p:stCondLst>
                                  <p:childTnLst>
                                    <p:animEffect transition="out" filter="fade">
                                      <p:cBhvr>
                                        <p:cTn id="113" dur="1000" tmFilter="0, 0; .2, .5; .8, .5; 1, 0"/>
                                        <p:tgtEl>
                                          <p:spTgt spid="15"/>
                                        </p:tgtEl>
                                      </p:cBhvr>
                                    </p:animEffect>
                                    <p:animScale>
                                      <p:cBhvr>
                                        <p:cTn id="114" dur="500" autoRev="1" fill="hold"/>
                                        <p:tgtEl>
                                          <p:spTgt spid="15"/>
                                        </p:tgtEl>
                                      </p:cBhvr>
                                      <p:by x="105000" y="105000"/>
                                    </p:animScale>
                                  </p:childTnLst>
                                </p:cTn>
                              </p:par>
                            </p:childTnLst>
                          </p:cTn>
                        </p:par>
                        <p:par>
                          <p:cTn id="115" fill="hold">
                            <p:stCondLst>
                              <p:cond delay="4200"/>
                            </p:stCondLst>
                            <p:childTnLst>
                              <p:par>
                                <p:cTn id="116" presetID="22" presetClass="entr" presetSubtype="1" fill="hold" grpId="0" nodeType="after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wipe(up)">
                                      <p:cBhvr>
                                        <p:cTn id="1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6039602"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zh-CN" sz="2800" b="1">
                <a:solidFill>
                  <a:srgbClr val="228EB0"/>
                </a:solidFill>
                <a:latin typeface="+mn-ea"/>
              </a:rPr>
              <a:t>使用</a:t>
            </a:r>
            <a:r>
              <a:rPr lang="en-US" altLang="zh-CN" sz="2800" b="1">
                <a:solidFill>
                  <a:srgbClr val="228EB0"/>
                </a:solidFill>
                <a:latin typeface="+mn-ea"/>
              </a:rPr>
              <a:t>CREATE INDEX</a:t>
            </a:r>
            <a:r>
              <a:rPr lang="zh-CN" altLang="zh-CN" sz="2800" b="1">
                <a:solidFill>
                  <a:srgbClr val="228EB0"/>
                </a:solidFill>
                <a:latin typeface="+mn-ea"/>
              </a:rPr>
              <a:t>语句创建索引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911213" y="1453377"/>
            <a:ext cx="10369571" cy="369332"/>
          </a:xfrm>
          <a:prstGeom prst="rect">
            <a:avLst/>
          </a:prstGeom>
        </p:spPr>
        <p:txBody>
          <a:bodyPr wrap="square">
            <a:spAutoFit/>
            <a:scene3d>
              <a:camera prst="orthographicFront"/>
              <a:lightRig rig="threePt" dir="t"/>
            </a:scene3d>
            <a:sp3d contourW="12700"/>
          </a:bodyPr>
          <a:lstStyle/>
          <a:p>
            <a:pPr algn="just"/>
            <a:r>
              <a:rPr lang="zh-CN" altLang="zh-CN" dirty="0"/>
              <a:t>可以使用</a:t>
            </a:r>
            <a:r>
              <a:rPr lang="en-US" altLang="zh-CN" b="1" dirty="0">
                <a:solidFill>
                  <a:srgbClr val="0069B8"/>
                </a:solidFill>
              </a:rPr>
              <a:t>CREATE INDEX</a:t>
            </a:r>
            <a:r>
              <a:rPr lang="zh-CN" altLang="zh-CN" dirty="0"/>
              <a:t>语句在一个</a:t>
            </a:r>
            <a:r>
              <a:rPr lang="zh-CN" altLang="zh-CN" b="1" dirty="0">
                <a:solidFill>
                  <a:srgbClr val="0069B8"/>
                </a:solidFill>
              </a:rPr>
              <a:t>已有的表上</a:t>
            </a:r>
            <a:r>
              <a:rPr lang="zh-CN" altLang="zh-CN" dirty="0"/>
              <a:t>创建索引，但该语句</a:t>
            </a:r>
            <a:r>
              <a:rPr lang="zh-CN" altLang="zh-CN" b="1" dirty="0">
                <a:solidFill>
                  <a:srgbClr val="0069B8"/>
                </a:solidFill>
              </a:rPr>
              <a:t>不能创建主键</a:t>
            </a:r>
            <a:r>
              <a:rPr lang="zh-CN" altLang="zh-CN" dirty="0"/>
              <a:t>。语法格式如下：</a:t>
            </a:r>
            <a:endParaRPr lang="en-US" altLang="zh-CN" dirty="0"/>
          </a:p>
        </p:txBody>
      </p:sp>
      <p:sp>
        <p:nvSpPr>
          <p:cNvPr id="14" name="矩形 13">
            <a:extLst>
              <a:ext uri="{FF2B5EF4-FFF2-40B4-BE49-F238E27FC236}">
                <a16:creationId xmlns:a16="http://schemas.microsoft.com/office/drawing/2014/main" id="{4F641AA9-8568-4F8E-A665-94040D810A52}"/>
              </a:ext>
            </a:extLst>
          </p:cNvPr>
          <p:cNvSpPr/>
          <p:nvPr/>
        </p:nvSpPr>
        <p:spPr>
          <a:xfrm>
            <a:off x="2509096" y="2024620"/>
            <a:ext cx="7173801" cy="90017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pPr>
            <a:r>
              <a:rPr lang="en-US" sz="1600" b="1" kern="0" dirty="0">
                <a:latin typeface="+mn-ea"/>
                <a:cs typeface="Times New Roman" panose="02020603050405020304" pitchFamily="18" charset="0"/>
              </a:rPr>
              <a:t>CREATE [UNIQUE] INDEX &lt;</a:t>
            </a:r>
            <a:r>
              <a:rPr lang="zh-CN" sz="1600" b="1" kern="0" dirty="0">
                <a:latin typeface="+mn-ea"/>
                <a:cs typeface="Times New Roman" panose="02020603050405020304" pitchFamily="18" charset="0"/>
              </a:rPr>
              <a:t>索引名</a:t>
            </a:r>
            <a:r>
              <a:rPr lang="en-US" sz="1600" b="1" kern="0" dirty="0">
                <a:latin typeface="+mn-ea"/>
                <a:cs typeface="Times New Roman" panose="02020603050405020304" pitchFamily="18" charset="0"/>
              </a:rPr>
              <a:t>&gt; </a:t>
            </a:r>
            <a:endParaRPr lang="zh-CN" sz="1600" b="1" kern="0" dirty="0">
              <a:latin typeface="+mn-ea"/>
              <a:cs typeface="Times New Roman" panose="02020603050405020304" pitchFamily="18" charset="0"/>
            </a:endParaRPr>
          </a:p>
          <a:p>
            <a:pPr indent="266700" algn="just">
              <a:lnSpc>
                <a:spcPct val="125000"/>
              </a:lnSpc>
            </a:pPr>
            <a:r>
              <a:rPr lang="en-US" sz="1600" b="1" kern="0" dirty="0">
                <a:latin typeface="+mn-ea"/>
                <a:cs typeface="Times New Roman" panose="02020603050405020304" pitchFamily="18" charset="0"/>
              </a:rPr>
              <a:t>ON &lt;</a:t>
            </a:r>
            <a:r>
              <a:rPr lang="zh-CN" sz="1600" b="1" kern="0" dirty="0">
                <a:latin typeface="+mn-ea"/>
                <a:cs typeface="Times New Roman" panose="02020603050405020304" pitchFamily="18" charset="0"/>
              </a:rPr>
              <a:t>表名</a:t>
            </a:r>
            <a:r>
              <a:rPr lang="en-US" sz="1600" b="1" kern="0" dirty="0">
                <a:latin typeface="+mn-ea"/>
                <a:cs typeface="Times New Roman" panose="02020603050405020304" pitchFamily="18" charset="0"/>
              </a:rPr>
              <a:t>&gt; (&lt;</a:t>
            </a:r>
            <a:r>
              <a:rPr lang="zh-CN" sz="1600" b="1" kern="0" dirty="0">
                <a:latin typeface="+mn-ea"/>
                <a:cs typeface="Times New Roman" panose="02020603050405020304" pitchFamily="18" charset="0"/>
              </a:rPr>
              <a:t>列名</a:t>
            </a:r>
            <a:r>
              <a:rPr lang="en-US" sz="1600" b="1" kern="0" dirty="0">
                <a:latin typeface="+mn-ea"/>
                <a:cs typeface="Times New Roman" panose="02020603050405020304" pitchFamily="18" charset="0"/>
              </a:rPr>
              <a:t>&gt; [&lt;</a:t>
            </a:r>
            <a:r>
              <a:rPr lang="zh-CN" sz="1600" b="1" kern="0" dirty="0">
                <a:latin typeface="+mn-ea"/>
                <a:cs typeface="Times New Roman" panose="02020603050405020304" pitchFamily="18" charset="0"/>
              </a:rPr>
              <a:t>长度</a:t>
            </a:r>
            <a:r>
              <a:rPr lang="en-US" sz="1600" b="1" kern="0" dirty="0">
                <a:latin typeface="+mn-ea"/>
                <a:cs typeface="Times New Roman" panose="02020603050405020304" pitchFamily="18" charset="0"/>
              </a:rPr>
              <a:t>&gt;] [ ASC | DESC])</a:t>
            </a:r>
            <a:endParaRPr lang="zh-CN" sz="1600" b="1" kern="0" dirty="0">
              <a:latin typeface="+mn-ea"/>
              <a:cs typeface="Times New Roman" panose="02020603050405020304" pitchFamily="18" charset="0"/>
            </a:endParaRPr>
          </a:p>
        </p:txBody>
      </p:sp>
      <p:sp>
        <p:nvSpPr>
          <p:cNvPr id="15" name="矩形 14">
            <a:extLst>
              <a:ext uri="{FF2B5EF4-FFF2-40B4-BE49-F238E27FC236}">
                <a16:creationId xmlns:a16="http://schemas.microsoft.com/office/drawing/2014/main" id="{CBBC0C77-184E-4848-9FF7-0B55C8FA662A}"/>
              </a:ext>
            </a:extLst>
          </p:cNvPr>
          <p:cNvSpPr/>
          <p:nvPr/>
        </p:nvSpPr>
        <p:spPr>
          <a:xfrm>
            <a:off x="911212" y="3072094"/>
            <a:ext cx="10369571" cy="3372398"/>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en-US" altLang="zh-CN" sz="1600" dirty="0"/>
              <a:t>[UNIQUE]</a:t>
            </a:r>
            <a:r>
              <a:rPr lang="zh-CN" altLang="zh-CN" sz="1600" dirty="0"/>
              <a:t>：可选项。不添加说明创建的是普通索引，添加后说明创建的是唯一索引。</a:t>
            </a:r>
          </a:p>
          <a:p>
            <a:pPr marL="285750" lvl="0" indent="-285750" algn="just">
              <a:lnSpc>
                <a:spcPct val="150000"/>
              </a:lnSpc>
              <a:buFont typeface="Arial" panose="020B0604020202020204" pitchFamily="34" charset="0"/>
              <a:buChar char="•"/>
            </a:pPr>
            <a:r>
              <a:rPr lang="en-US" altLang="zh-CN" sz="1600" dirty="0"/>
              <a:t>&lt;</a:t>
            </a:r>
            <a:r>
              <a:rPr lang="zh-CN" altLang="zh-CN" sz="1600" dirty="0"/>
              <a:t>索引名</a:t>
            </a:r>
            <a:r>
              <a:rPr lang="en-US" altLang="zh-CN" sz="1600" dirty="0"/>
              <a:t>&gt;</a:t>
            </a:r>
            <a:r>
              <a:rPr lang="zh-CN" altLang="zh-CN" sz="1600" dirty="0"/>
              <a:t>：指定索引名称。一个表可以创建多个索引，但每个索引在该表中的名称必须唯一。</a:t>
            </a:r>
          </a:p>
          <a:p>
            <a:pPr marL="285750" lvl="0" indent="-285750" algn="just">
              <a:lnSpc>
                <a:spcPct val="150000"/>
              </a:lnSpc>
              <a:buFont typeface="Arial" panose="020B0604020202020204" pitchFamily="34" charset="0"/>
              <a:buChar char="•"/>
            </a:pPr>
            <a:r>
              <a:rPr lang="en-US" altLang="zh-CN" sz="1600" dirty="0"/>
              <a:t>&lt;</a:t>
            </a:r>
            <a:r>
              <a:rPr lang="zh-CN" altLang="zh-CN" sz="1600" dirty="0"/>
              <a:t>表名</a:t>
            </a:r>
            <a:r>
              <a:rPr lang="en-US" altLang="zh-CN" sz="1600" dirty="0"/>
              <a:t>&gt;</a:t>
            </a:r>
            <a:r>
              <a:rPr lang="zh-CN" altLang="zh-CN" sz="1600" dirty="0"/>
              <a:t>：指定要创建索引的表名。</a:t>
            </a:r>
          </a:p>
          <a:p>
            <a:pPr marL="285750" lvl="0" indent="-285750" algn="just">
              <a:lnSpc>
                <a:spcPct val="150000"/>
              </a:lnSpc>
              <a:buFont typeface="Arial" panose="020B0604020202020204" pitchFamily="34" charset="0"/>
              <a:buChar char="•"/>
            </a:pPr>
            <a:r>
              <a:rPr lang="en-US" altLang="zh-CN" sz="1600" dirty="0"/>
              <a:t>&lt;</a:t>
            </a:r>
            <a:r>
              <a:rPr lang="zh-CN" altLang="zh-CN" sz="1600" dirty="0"/>
              <a:t>列名</a:t>
            </a:r>
            <a:r>
              <a:rPr lang="en-US" altLang="zh-CN" sz="1600" dirty="0"/>
              <a:t>&gt;</a:t>
            </a:r>
            <a:r>
              <a:rPr lang="zh-CN" altLang="zh-CN" sz="1600" dirty="0"/>
              <a:t>：指定要创建索引的列名。通常可以考虑将查询语句中在</a:t>
            </a:r>
            <a:r>
              <a:rPr lang="en-US" altLang="zh-CN" sz="1600" dirty="0"/>
              <a:t>JOIN</a:t>
            </a:r>
            <a:r>
              <a:rPr lang="zh-CN" altLang="zh-CN" sz="1600" dirty="0"/>
              <a:t>子句和</a:t>
            </a:r>
            <a:r>
              <a:rPr lang="en-US" altLang="zh-CN" sz="1600" dirty="0"/>
              <a:t>WHERE</a:t>
            </a:r>
            <a:r>
              <a:rPr lang="zh-CN" altLang="zh-CN" sz="1600" dirty="0"/>
              <a:t>子句里经常出现的列作为索引列。</a:t>
            </a:r>
          </a:p>
          <a:p>
            <a:pPr marL="285750" lvl="0" indent="-285750" algn="just">
              <a:lnSpc>
                <a:spcPct val="150000"/>
              </a:lnSpc>
              <a:buFont typeface="Arial" panose="020B0604020202020204" pitchFamily="34" charset="0"/>
              <a:buChar char="•"/>
            </a:pPr>
            <a:r>
              <a:rPr lang="en-US" altLang="zh-CN" sz="1600" dirty="0"/>
              <a:t>&lt;</a:t>
            </a:r>
            <a:r>
              <a:rPr lang="zh-CN" altLang="zh-CN" sz="1600" dirty="0"/>
              <a:t>长度</a:t>
            </a:r>
            <a:r>
              <a:rPr lang="en-US" altLang="zh-CN" sz="1600" dirty="0"/>
              <a:t>&gt;</a:t>
            </a:r>
            <a:r>
              <a:rPr lang="zh-CN" altLang="zh-CN" sz="1600" dirty="0"/>
              <a:t>：可选项。指定使用列前多少长度的字符创建索引。索引列长度的最大上限为</a:t>
            </a:r>
            <a:r>
              <a:rPr lang="en-US" altLang="zh-CN" sz="1600" dirty="0"/>
              <a:t>255</a:t>
            </a:r>
            <a:r>
              <a:rPr lang="zh-CN" altLang="zh-CN" sz="1600" dirty="0"/>
              <a:t>个字节（</a:t>
            </a:r>
            <a:r>
              <a:rPr lang="en-US" altLang="zh-CN" sz="1600" dirty="0" err="1"/>
              <a:t>MyISAM</a:t>
            </a:r>
            <a:r>
              <a:rPr lang="zh-CN" altLang="zh-CN" sz="1600" dirty="0"/>
              <a:t>和</a:t>
            </a:r>
            <a:r>
              <a:rPr lang="en-US" altLang="zh-CN" sz="1600" dirty="0" err="1"/>
              <a:t>InnoDB</a:t>
            </a:r>
            <a:r>
              <a:rPr lang="zh-CN" altLang="zh-CN" sz="1600" dirty="0"/>
              <a:t>表的最大上限为</a:t>
            </a:r>
            <a:r>
              <a:rPr lang="en-US" altLang="zh-CN" sz="1600" dirty="0"/>
              <a:t>1000</a:t>
            </a:r>
            <a:r>
              <a:rPr lang="zh-CN" altLang="zh-CN" sz="1600" dirty="0"/>
              <a:t>字节），如果索引列长度超过这个上限，就只能用列的前缀进行索引。另外，</a:t>
            </a:r>
            <a:r>
              <a:rPr lang="en-US" altLang="zh-CN" sz="1600" dirty="0"/>
              <a:t>BLOB</a:t>
            </a:r>
            <a:r>
              <a:rPr lang="zh-CN" altLang="zh-CN" sz="1600" dirty="0"/>
              <a:t>或</a:t>
            </a:r>
            <a:r>
              <a:rPr lang="en-US" altLang="zh-CN" sz="1600" dirty="0"/>
              <a:t>TEXT</a:t>
            </a:r>
            <a:r>
              <a:rPr lang="zh-CN" altLang="zh-CN" sz="1600" dirty="0"/>
              <a:t>类型的列也必须使用前缀索引。</a:t>
            </a:r>
          </a:p>
          <a:p>
            <a:pPr marL="285750" lvl="0" indent="-285750" algn="just">
              <a:lnSpc>
                <a:spcPct val="150000"/>
              </a:lnSpc>
              <a:buFont typeface="Arial" panose="020B0604020202020204" pitchFamily="34" charset="0"/>
              <a:buChar char="•"/>
            </a:pPr>
            <a:r>
              <a:rPr lang="en-US" altLang="zh-CN" sz="1600" dirty="0"/>
              <a:t>ASC|DESC</a:t>
            </a:r>
            <a:r>
              <a:rPr lang="zh-CN" altLang="zh-CN" sz="1600" dirty="0"/>
              <a:t>：可选项。</a:t>
            </a:r>
            <a:r>
              <a:rPr lang="en-US" altLang="zh-CN" sz="1600" dirty="0"/>
              <a:t>ASC</a:t>
            </a:r>
            <a:r>
              <a:rPr lang="zh-CN" altLang="zh-CN" sz="1600" dirty="0"/>
              <a:t>指定索引按照升序来排列，</a:t>
            </a:r>
            <a:r>
              <a:rPr lang="en-US" altLang="zh-CN" sz="1600" dirty="0"/>
              <a:t>DESC</a:t>
            </a:r>
            <a:r>
              <a:rPr lang="zh-CN" altLang="zh-CN" sz="1600" dirty="0"/>
              <a:t>指定索引按照降序来排列，默认为</a:t>
            </a:r>
            <a:r>
              <a:rPr lang="en-US" altLang="zh-CN" sz="1600" dirty="0"/>
              <a:t>ASC</a:t>
            </a:r>
            <a:r>
              <a:rPr lang="zh-CN" altLang="zh-CN" sz="1600" dirty="0"/>
              <a:t>。</a:t>
            </a:r>
          </a:p>
        </p:txBody>
      </p:sp>
    </p:spTree>
    <p:extLst>
      <p:ext uri="{BB962C8B-B14F-4D97-AF65-F5344CB8AC3E}">
        <p14:creationId xmlns:p14="http://schemas.microsoft.com/office/powerpoint/2010/main" val="1770127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6039602"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1 </a:t>
            </a:r>
            <a:r>
              <a:rPr lang="zh-CN" altLang="zh-CN" sz="2800" b="1">
                <a:solidFill>
                  <a:srgbClr val="228EB0"/>
                </a:solidFill>
                <a:latin typeface="+mn-ea"/>
              </a:rPr>
              <a:t>使用</a:t>
            </a:r>
            <a:r>
              <a:rPr lang="en-US" altLang="zh-CN" sz="2800" b="1">
                <a:solidFill>
                  <a:srgbClr val="228EB0"/>
                </a:solidFill>
                <a:latin typeface="+mn-ea"/>
              </a:rPr>
              <a:t>CREATE INDEX</a:t>
            </a:r>
            <a:r>
              <a:rPr lang="zh-CN" altLang="zh-CN" sz="2800" b="1">
                <a:solidFill>
                  <a:srgbClr val="228EB0"/>
                </a:solidFill>
                <a:latin typeface="+mn-ea"/>
              </a:rPr>
              <a:t>语句创建索引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911213" y="1453377"/>
            <a:ext cx="10369571" cy="369332"/>
          </a:xfrm>
          <a:prstGeom prst="rect">
            <a:avLst/>
          </a:prstGeom>
        </p:spPr>
        <p:txBody>
          <a:bodyPr wrap="square">
            <a:spAutoFit/>
            <a:scene3d>
              <a:camera prst="orthographicFront"/>
              <a:lightRig rig="threePt" dir="t"/>
            </a:scene3d>
            <a:sp3d contourW="12700"/>
          </a:bodyPr>
          <a:lstStyle/>
          <a:p>
            <a:pPr algn="just"/>
            <a:r>
              <a:rPr lang="en-US" altLang="zh-CN" b="1"/>
              <a:t>【</a:t>
            </a:r>
            <a:r>
              <a:rPr lang="zh-CN" altLang="en-US" b="1"/>
              <a:t>实例 </a:t>
            </a:r>
            <a:r>
              <a:rPr lang="en-US" altLang="zh-CN" b="1"/>
              <a:t>8-1】</a:t>
            </a:r>
            <a:r>
              <a:rPr lang="zh-CN" altLang="en-US"/>
              <a:t>在</a:t>
            </a:r>
            <a:r>
              <a:rPr lang="en-US" altLang="zh-CN"/>
              <a:t>student</a:t>
            </a:r>
            <a:r>
              <a:rPr lang="zh-CN" altLang="en-US"/>
              <a:t>表的</a:t>
            </a:r>
            <a:r>
              <a:rPr lang="en-US" altLang="zh-CN"/>
              <a:t>tel</a:t>
            </a:r>
            <a:r>
              <a:rPr lang="zh-CN" altLang="en-US"/>
              <a:t>字段创建名为</a:t>
            </a:r>
            <a:r>
              <a:rPr lang="en-US" altLang="zh-CN"/>
              <a:t>IDX_TEL</a:t>
            </a:r>
            <a:r>
              <a:rPr lang="zh-CN" altLang="en-US"/>
              <a:t>的索引，并查看</a:t>
            </a:r>
            <a:r>
              <a:rPr lang="en-US" altLang="zh-CN"/>
              <a:t>student</a:t>
            </a:r>
            <a:r>
              <a:rPr lang="zh-CN" altLang="en-US"/>
              <a:t>表的结构</a:t>
            </a:r>
            <a:endParaRPr lang="en-US" altLang="zh-CN"/>
          </a:p>
        </p:txBody>
      </p:sp>
      <p:pic>
        <p:nvPicPr>
          <p:cNvPr id="5" name="图片 4">
            <a:extLst>
              <a:ext uri="{FF2B5EF4-FFF2-40B4-BE49-F238E27FC236}">
                <a16:creationId xmlns:a16="http://schemas.microsoft.com/office/drawing/2014/main" id="{6C6CCD1C-7642-4390-ABAA-DF7BAF2F7C8A}"/>
              </a:ext>
            </a:extLst>
          </p:cNvPr>
          <p:cNvPicPr>
            <a:picLocks noChangeAspect="1"/>
          </p:cNvPicPr>
          <p:nvPr/>
        </p:nvPicPr>
        <p:blipFill>
          <a:blip r:embed="rId3"/>
          <a:stretch>
            <a:fillRect/>
          </a:stretch>
        </p:blipFill>
        <p:spPr>
          <a:xfrm>
            <a:off x="3210281" y="1936026"/>
            <a:ext cx="5771429" cy="657143"/>
          </a:xfrm>
          <a:prstGeom prst="rect">
            <a:avLst/>
          </a:prstGeom>
        </p:spPr>
      </p:pic>
      <p:pic>
        <p:nvPicPr>
          <p:cNvPr id="6" name="图片 5">
            <a:extLst>
              <a:ext uri="{FF2B5EF4-FFF2-40B4-BE49-F238E27FC236}">
                <a16:creationId xmlns:a16="http://schemas.microsoft.com/office/drawing/2014/main" id="{DC47E1CE-124A-43FD-A549-8BF9641457CE}"/>
              </a:ext>
            </a:extLst>
          </p:cNvPr>
          <p:cNvPicPr>
            <a:picLocks noChangeAspect="1"/>
          </p:cNvPicPr>
          <p:nvPr/>
        </p:nvPicPr>
        <p:blipFill>
          <a:blip r:embed="rId4"/>
          <a:stretch>
            <a:fillRect/>
          </a:stretch>
        </p:blipFill>
        <p:spPr>
          <a:xfrm>
            <a:off x="4648376" y="2866850"/>
            <a:ext cx="2895238" cy="685714"/>
          </a:xfrm>
          <a:prstGeom prst="rect">
            <a:avLst/>
          </a:prstGeom>
        </p:spPr>
      </p:pic>
      <p:pic>
        <p:nvPicPr>
          <p:cNvPr id="7" name="图片 6">
            <a:extLst>
              <a:ext uri="{FF2B5EF4-FFF2-40B4-BE49-F238E27FC236}">
                <a16:creationId xmlns:a16="http://schemas.microsoft.com/office/drawing/2014/main" id="{AF777283-44F3-42CC-945F-B4F5D1B94CDE}"/>
              </a:ext>
            </a:extLst>
          </p:cNvPr>
          <p:cNvPicPr>
            <a:picLocks noChangeAspect="1"/>
          </p:cNvPicPr>
          <p:nvPr/>
        </p:nvPicPr>
        <p:blipFill>
          <a:blip r:embed="rId5"/>
          <a:stretch>
            <a:fillRect/>
          </a:stretch>
        </p:blipFill>
        <p:spPr>
          <a:xfrm>
            <a:off x="1867818" y="3826245"/>
            <a:ext cx="8456354" cy="2640554"/>
          </a:xfrm>
          <a:prstGeom prst="rect">
            <a:avLst/>
          </a:prstGeom>
        </p:spPr>
      </p:pic>
    </p:spTree>
    <p:extLst>
      <p:ext uri="{BB962C8B-B14F-4D97-AF65-F5344CB8AC3E}">
        <p14:creationId xmlns:p14="http://schemas.microsoft.com/office/powerpoint/2010/main" val="39795333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98150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zh-CN" sz="2800" b="1">
                <a:solidFill>
                  <a:srgbClr val="228EB0"/>
                </a:solidFill>
                <a:latin typeface="+mn-ea"/>
              </a:rPr>
              <a:t>使用</a:t>
            </a:r>
            <a:r>
              <a:rPr lang="en-US" altLang="zh-CN" sz="2800" b="1">
                <a:solidFill>
                  <a:srgbClr val="228EB0"/>
                </a:solidFill>
                <a:latin typeface="+mn-ea"/>
              </a:rPr>
              <a:t>CREATE TABLE</a:t>
            </a:r>
            <a:r>
              <a:rPr lang="zh-CN" altLang="zh-CN" sz="2800" b="1">
                <a:solidFill>
                  <a:srgbClr val="228EB0"/>
                </a:solidFill>
                <a:latin typeface="+mn-ea"/>
              </a:rPr>
              <a:t>语句创建索引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911213" y="1795454"/>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dirty="0"/>
              <a:t>可以</a:t>
            </a:r>
            <a:r>
              <a:rPr lang="zh-CN" altLang="zh-CN" dirty="0"/>
              <a:t>在</a:t>
            </a:r>
            <a:r>
              <a:rPr lang="en-US" altLang="zh-CN" dirty="0"/>
              <a:t>CREATE TABLE</a:t>
            </a:r>
            <a:r>
              <a:rPr lang="zh-CN" altLang="zh-CN" dirty="0"/>
              <a:t>语句中添加以下语句，</a:t>
            </a:r>
            <a:r>
              <a:rPr lang="zh-CN" altLang="en-US" dirty="0"/>
              <a:t>以便</a:t>
            </a:r>
            <a:r>
              <a:rPr lang="zh-CN" altLang="zh-CN" dirty="0"/>
              <a:t>在创建新表的同时创建该表的主键索引，语法格式如下：</a:t>
            </a:r>
            <a:endParaRPr lang="en-US" altLang="zh-CN" dirty="0"/>
          </a:p>
        </p:txBody>
      </p:sp>
      <p:sp>
        <p:nvSpPr>
          <p:cNvPr id="14" name="矩形 13">
            <a:extLst>
              <a:ext uri="{FF2B5EF4-FFF2-40B4-BE49-F238E27FC236}">
                <a16:creationId xmlns:a16="http://schemas.microsoft.com/office/drawing/2014/main" id="{4F641AA9-8568-4F8E-A665-94040D810A52}"/>
              </a:ext>
            </a:extLst>
          </p:cNvPr>
          <p:cNvSpPr/>
          <p:nvPr/>
        </p:nvSpPr>
        <p:spPr>
          <a:xfrm>
            <a:off x="2509096" y="2880740"/>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pPr>
            <a:r>
              <a:rPr lang="en-US" altLang="zh-CN" sz="1600" b="1" kern="0" dirty="0">
                <a:latin typeface="+mn-ea"/>
                <a:cs typeface="Times New Roman" panose="02020603050405020304" pitchFamily="18" charset="0"/>
              </a:rPr>
              <a:t>CONSTRAINT PRIMARY KEY [</a:t>
            </a:r>
            <a:r>
              <a:rPr lang="zh-CN" altLang="zh-CN" sz="1600" b="1" kern="0" dirty="0">
                <a:latin typeface="+mn-ea"/>
                <a:cs typeface="Times New Roman" panose="02020603050405020304" pitchFamily="18" charset="0"/>
              </a:rPr>
              <a:t>索引类型</a:t>
            </a:r>
            <a:r>
              <a:rPr lang="en-US" altLang="zh-CN" sz="1600" b="1" kern="0" dirty="0">
                <a:latin typeface="+mn-ea"/>
                <a:cs typeface="Times New Roman" panose="02020603050405020304" pitchFamily="18" charset="0"/>
              </a:rPr>
              <a:t>] (&lt;</a:t>
            </a:r>
            <a:r>
              <a:rPr lang="zh-CN" altLang="zh-CN" sz="1600" b="1" kern="0" dirty="0">
                <a:latin typeface="+mn-ea"/>
                <a:cs typeface="Times New Roman" panose="02020603050405020304" pitchFamily="18" charset="0"/>
              </a:rPr>
              <a:t>列名</a:t>
            </a:r>
            <a:r>
              <a:rPr lang="en-US" altLang="zh-CN" sz="1600" b="1" kern="0" dirty="0">
                <a:latin typeface="+mn-ea"/>
                <a:cs typeface="Times New Roman" panose="02020603050405020304" pitchFamily="18" charset="0"/>
              </a:rPr>
              <a:t>&gt;,</a:t>
            </a:r>
            <a:r>
              <a:rPr lang="zh-CN" altLang="zh-CN" sz="1600" b="1" kern="0" dirty="0">
                <a:latin typeface="+mn-ea"/>
                <a:cs typeface="Times New Roman" panose="02020603050405020304" pitchFamily="18" charset="0"/>
              </a:rPr>
              <a:t>…</a:t>
            </a:r>
            <a:r>
              <a:rPr lang="en-US" altLang="zh-CN" sz="1600" b="1" kern="0" dirty="0">
                <a:latin typeface="+mn-ea"/>
                <a:cs typeface="Times New Roman" panose="02020603050405020304" pitchFamily="18" charset="0"/>
              </a:rPr>
              <a:t>)</a:t>
            </a:r>
            <a:endParaRPr lang="zh-CN" altLang="zh-CN" sz="1600" b="1" kern="0" dirty="0">
              <a:latin typeface="+mn-ea"/>
              <a:cs typeface="Times New Roman" panose="02020603050405020304" pitchFamily="18" charset="0"/>
            </a:endParaRPr>
          </a:p>
        </p:txBody>
      </p:sp>
      <p:sp>
        <p:nvSpPr>
          <p:cNvPr id="16" name="矩形 15">
            <a:extLst>
              <a:ext uri="{FF2B5EF4-FFF2-40B4-BE49-F238E27FC236}">
                <a16:creationId xmlns:a16="http://schemas.microsoft.com/office/drawing/2014/main" id="{E672DB15-F2B2-4DF8-9621-F504C09C49F3}"/>
              </a:ext>
            </a:extLst>
          </p:cNvPr>
          <p:cNvSpPr/>
          <p:nvPr/>
        </p:nvSpPr>
        <p:spPr>
          <a:xfrm>
            <a:off x="911213" y="3517759"/>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dirty="0"/>
              <a:t>可以通过</a:t>
            </a:r>
            <a:r>
              <a:rPr lang="zh-CN" altLang="zh-CN" dirty="0"/>
              <a:t>直接在某个列定义后面添加</a:t>
            </a:r>
            <a:r>
              <a:rPr lang="en-US" altLang="zh-CN" dirty="0"/>
              <a:t>PRIMARY KEY</a:t>
            </a:r>
            <a:r>
              <a:rPr lang="zh-CN" altLang="zh-CN" dirty="0"/>
              <a:t>的方式为该列创建主键索引。而当主键是由多个列组成的多列索引时，则须在</a:t>
            </a:r>
            <a:r>
              <a:rPr lang="en-US" altLang="zh-CN" dirty="0"/>
              <a:t>CREATE TABLE</a:t>
            </a:r>
            <a:r>
              <a:rPr lang="zh-CN" altLang="zh-CN" dirty="0"/>
              <a:t>语句的</a:t>
            </a:r>
            <a:r>
              <a:rPr lang="zh-CN" altLang="en-US" dirty="0"/>
              <a:t>后面使用</a:t>
            </a:r>
            <a:r>
              <a:rPr lang="en-US" altLang="zh-CN" b="1" dirty="0">
                <a:solidFill>
                  <a:srgbClr val="0069B8"/>
                </a:solidFill>
              </a:rPr>
              <a:t>PRIMARY KRY(&lt;</a:t>
            </a:r>
            <a:r>
              <a:rPr lang="zh-CN" altLang="zh-CN" b="1" dirty="0">
                <a:solidFill>
                  <a:srgbClr val="0069B8"/>
                </a:solidFill>
              </a:rPr>
              <a:t>列名</a:t>
            </a:r>
            <a:r>
              <a:rPr lang="en-US" altLang="zh-CN" b="1" dirty="0">
                <a:solidFill>
                  <a:srgbClr val="0069B8"/>
                </a:solidFill>
              </a:rPr>
              <a:t>&gt;</a:t>
            </a:r>
            <a:r>
              <a:rPr lang="zh-CN" altLang="zh-CN" b="1" dirty="0">
                <a:solidFill>
                  <a:srgbClr val="0069B8"/>
                </a:solidFill>
              </a:rPr>
              <a:t>，…</a:t>
            </a:r>
            <a:r>
              <a:rPr lang="en-US" altLang="zh-CN" b="1" dirty="0">
                <a:solidFill>
                  <a:srgbClr val="0069B8"/>
                </a:solidFill>
              </a:rPr>
              <a:t>)</a:t>
            </a:r>
            <a:r>
              <a:rPr lang="zh-CN" altLang="zh-CN" dirty="0"/>
              <a:t>子句来创建组合主键索引。</a:t>
            </a:r>
            <a:endParaRPr lang="en-US" altLang="zh-CN" dirty="0"/>
          </a:p>
        </p:txBody>
      </p:sp>
    </p:spTree>
    <p:extLst>
      <p:ext uri="{BB962C8B-B14F-4D97-AF65-F5344CB8AC3E}">
        <p14:creationId xmlns:p14="http://schemas.microsoft.com/office/powerpoint/2010/main" val="21172853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98150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zh-CN" sz="2800" b="1">
                <a:solidFill>
                  <a:srgbClr val="228EB0"/>
                </a:solidFill>
                <a:latin typeface="+mn-ea"/>
              </a:rPr>
              <a:t>使用</a:t>
            </a:r>
            <a:r>
              <a:rPr lang="en-US" altLang="zh-CN" sz="2800" b="1">
                <a:solidFill>
                  <a:srgbClr val="228EB0"/>
                </a:solidFill>
                <a:latin typeface="+mn-ea"/>
              </a:rPr>
              <a:t>CREATE TABLE</a:t>
            </a:r>
            <a:r>
              <a:rPr lang="zh-CN" altLang="zh-CN" sz="2800" b="1">
                <a:solidFill>
                  <a:srgbClr val="228EB0"/>
                </a:solidFill>
                <a:latin typeface="+mn-ea"/>
              </a:rPr>
              <a:t>语句创建索引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911213" y="1275759"/>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在</a:t>
            </a:r>
            <a:r>
              <a:rPr lang="en-US" altLang="zh-CN"/>
              <a:t>CREATE TABLE</a:t>
            </a:r>
            <a:r>
              <a:rPr lang="zh-CN" altLang="zh-CN"/>
              <a:t>语句中添加以下语句，</a:t>
            </a:r>
            <a:r>
              <a:rPr lang="zh-CN" altLang="en-US"/>
              <a:t>还可以在</a:t>
            </a:r>
            <a:r>
              <a:rPr lang="zh-CN" altLang="zh-CN"/>
              <a:t>创建新表的同时创建</a:t>
            </a:r>
            <a:r>
              <a:rPr lang="zh-CN" altLang="en-US"/>
              <a:t>普通索引、唯一性索引、外建索引。</a:t>
            </a:r>
            <a:endParaRPr lang="en-US" altLang="zh-CN"/>
          </a:p>
        </p:txBody>
      </p:sp>
      <p:sp>
        <p:nvSpPr>
          <p:cNvPr id="14" name="矩形 13">
            <a:extLst>
              <a:ext uri="{FF2B5EF4-FFF2-40B4-BE49-F238E27FC236}">
                <a16:creationId xmlns:a16="http://schemas.microsoft.com/office/drawing/2014/main" id="{4F641AA9-8568-4F8E-A665-94040D810A52}"/>
              </a:ext>
            </a:extLst>
          </p:cNvPr>
          <p:cNvSpPr/>
          <p:nvPr/>
        </p:nvSpPr>
        <p:spPr>
          <a:xfrm>
            <a:off x="2509094" y="2831317"/>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kern="0">
                <a:latin typeface="+mn-ea"/>
                <a:cs typeface="Times New Roman" panose="02020603050405020304" pitchFamily="18" charset="0"/>
              </a:rPr>
              <a:t>KEY | INDEX [&lt;</a:t>
            </a:r>
            <a:r>
              <a:rPr lang="zh-CN" altLang="zh-CN" b="1" kern="0">
                <a:latin typeface="+mn-ea"/>
                <a:cs typeface="Times New Roman" panose="02020603050405020304" pitchFamily="18" charset="0"/>
              </a:rPr>
              <a:t>索引名</a:t>
            </a:r>
            <a:r>
              <a:rPr lang="en-US" altLang="zh-CN" b="1" kern="0">
                <a:latin typeface="+mn-ea"/>
                <a:cs typeface="Times New Roman" panose="02020603050405020304" pitchFamily="18" charset="0"/>
              </a:rPr>
              <a:t>&gt;] [&lt;</a:t>
            </a:r>
            <a:r>
              <a:rPr lang="zh-CN" altLang="zh-CN" b="1" kern="0">
                <a:latin typeface="+mn-ea"/>
                <a:cs typeface="Times New Roman" panose="02020603050405020304" pitchFamily="18" charset="0"/>
              </a:rPr>
              <a:t>索引类型</a:t>
            </a:r>
            <a:r>
              <a:rPr lang="en-US" altLang="zh-CN" b="1" kern="0">
                <a:latin typeface="+mn-ea"/>
                <a:cs typeface="Times New Roman" panose="02020603050405020304" pitchFamily="18" charset="0"/>
              </a:rPr>
              <a:t>&gt;] (&lt;</a:t>
            </a:r>
            <a:r>
              <a:rPr lang="zh-CN" altLang="zh-CN" b="1" kern="0">
                <a:latin typeface="+mn-ea"/>
                <a:cs typeface="Times New Roman" panose="02020603050405020304" pitchFamily="18" charset="0"/>
              </a:rPr>
              <a:t>列名</a:t>
            </a:r>
            <a:r>
              <a:rPr lang="en-US" altLang="zh-CN" b="1" kern="0">
                <a:latin typeface="+mn-ea"/>
                <a:cs typeface="Times New Roman" panose="02020603050405020304" pitchFamily="18" charset="0"/>
              </a:rPr>
              <a:t>&gt;,</a:t>
            </a:r>
            <a:r>
              <a:rPr lang="zh-CN" altLang="zh-CN" b="1" kern="0">
                <a:latin typeface="+mn-ea"/>
                <a:cs typeface="Times New Roman" panose="02020603050405020304" pitchFamily="18" charset="0"/>
              </a:rPr>
              <a:t>…</a:t>
            </a:r>
            <a:r>
              <a:rPr lang="en-US" altLang="zh-CN" b="1" kern="0">
                <a:latin typeface="+mn-ea"/>
                <a:cs typeface="Times New Roman" panose="02020603050405020304" pitchFamily="18" charset="0"/>
              </a:rPr>
              <a:t>)</a:t>
            </a:r>
            <a:endParaRPr lang="zh-CN" altLang="zh-CN" b="1" kern="0">
              <a:latin typeface="+mn-ea"/>
              <a:cs typeface="Times New Roman" panose="02020603050405020304" pitchFamily="18" charset="0"/>
            </a:endParaRPr>
          </a:p>
        </p:txBody>
      </p:sp>
      <p:sp>
        <p:nvSpPr>
          <p:cNvPr id="16" name="矩形 15">
            <a:extLst>
              <a:ext uri="{FF2B5EF4-FFF2-40B4-BE49-F238E27FC236}">
                <a16:creationId xmlns:a16="http://schemas.microsoft.com/office/drawing/2014/main" id="{E672DB15-F2B2-4DF8-9621-F504C09C49F3}"/>
              </a:ext>
            </a:extLst>
          </p:cNvPr>
          <p:cNvSpPr/>
          <p:nvPr/>
        </p:nvSpPr>
        <p:spPr>
          <a:xfrm>
            <a:off x="911210" y="2209239"/>
            <a:ext cx="10369571" cy="458459"/>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a:t>创建新表的同时创建</a:t>
            </a:r>
            <a:r>
              <a:rPr lang="zh-CN" altLang="en-US" b="1">
                <a:solidFill>
                  <a:srgbClr val="0069B8"/>
                </a:solidFill>
              </a:rPr>
              <a:t>普通索引</a:t>
            </a:r>
            <a:r>
              <a:rPr lang="zh-CN" altLang="en-US"/>
              <a:t>的</a:t>
            </a:r>
            <a:r>
              <a:rPr lang="zh-CN" altLang="zh-CN"/>
              <a:t>语法格式</a:t>
            </a:r>
            <a:r>
              <a:rPr lang="zh-CN" altLang="en-US"/>
              <a:t>为</a:t>
            </a:r>
            <a:r>
              <a:rPr lang="zh-CN" altLang="zh-CN"/>
              <a:t>：</a:t>
            </a:r>
            <a:endParaRPr lang="en-US" altLang="zh-CN"/>
          </a:p>
        </p:txBody>
      </p:sp>
      <p:sp>
        <p:nvSpPr>
          <p:cNvPr id="15" name="矩形 14">
            <a:extLst>
              <a:ext uri="{FF2B5EF4-FFF2-40B4-BE49-F238E27FC236}">
                <a16:creationId xmlns:a16="http://schemas.microsoft.com/office/drawing/2014/main" id="{D00B442D-A2F4-493A-9178-9ACD55CBA960}"/>
              </a:ext>
            </a:extLst>
          </p:cNvPr>
          <p:cNvSpPr/>
          <p:nvPr/>
        </p:nvSpPr>
        <p:spPr>
          <a:xfrm>
            <a:off x="2509099" y="4061157"/>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kern="0">
                <a:latin typeface="+mn-ea"/>
                <a:cs typeface="Times New Roman" panose="02020603050405020304" pitchFamily="18" charset="0"/>
              </a:rPr>
              <a:t>UNIQUE [ INDEX | KEY] [&lt;</a:t>
            </a:r>
            <a:r>
              <a:rPr lang="zh-CN" altLang="zh-CN" b="1" kern="0">
                <a:latin typeface="+mn-ea"/>
                <a:cs typeface="Times New Roman" panose="02020603050405020304" pitchFamily="18" charset="0"/>
              </a:rPr>
              <a:t>索引名</a:t>
            </a:r>
            <a:r>
              <a:rPr lang="en-US" altLang="zh-CN" b="1" kern="0">
                <a:latin typeface="+mn-ea"/>
                <a:cs typeface="Times New Roman" panose="02020603050405020304" pitchFamily="18" charset="0"/>
              </a:rPr>
              <a:t>&gt;] [&lt;</a:t>
            </a:r>
            <a:r>
              <a:rPr lang="zh-CN" altLang="zh-CN" b="1" kern="0">
                <a:latin typeface="+mn-ea"/>
                <a:cs typeface="Times New Roman" panose="02020603050405020304" pitchFamily="18" charset="0"/>
              </a:rPr>
              <a:t>索引类型</a:t>
            </a:r>
            <a:r>
              <a:rPr lang="en-US" altLang="zh-CN" b="1" kern="0">
                <a:latin typeface="+mn-ea"/>
                <a:cs typeface="Times New Roman" panose="02020603050405020304" pitchFamily="18" charset="0"/>
              </a:rPr>
              <a:t>&gt;] (&lt;</a:t>
            </a:r>
            <a:r>
              <a:rPr lang="zh-CN" altLang="zh-CN" b="1" kern="0">
                <a:latin typeface="+mn-ea"/>
                <a:cs typeface="Times New Roman" panose="02020603050405020304" pitchFamily="18" charset="0"/>
              </a:rPr>
              <a:t>列名</a:t>
            </a:r>
            <a:r>
              <a:rPr lang="en-US" altLang="zh-CN" b="1" kern="0">
                <a:latin typeface="+mn-ea"/>
                <a:cs typeface="Times New Roman" panose="02020603050405020304" pitchFamily="18" charset="0"/>
              </a:rPr>
              <a:t>&gt;,</a:t>
            </a:r>
            <a:r>
              <a:rPr lang="zh-CN" altLang="zh-CN" b="1" kern="0">
                <a:latin typeface="+mn-ea"/>
                <a:cs typeface="Times New Roman" panose="02020603050405020304" pitchFamily="18" charset="0"/>
              </a:rPr>
              <a:t>…</a:t>
            </a:r>
            <a:r>
              <a:rPr lang="en-US" altLang="zh-CN" b="1" kern="0">
                <a:latin typeface="+mn-ea"/>
                <a:cs typeface="Times New Roman" panose="02020603050405020304" pitchFamily="18" charset="0"/>
              </a:rPr>
              <a:t>)</a:t>
            </a:r>
            <a:endParaRPr lang="zh-CN" altLang="zh-CN" b="1" kern="0">
              <a:latin typeface="+mn-ea"/>
              <a:cs typeface="Times New Roman" panose="02020603050405020304" pitchFamily="18" charset="0"/>
            </a:endParaRPr>
          </a:p>
        </p:txBody>
      </p:sp>
      <p:sp>
        <p:nvSpPr>
          <p:cNvPr id="17" name="矩形 16">
            <a:extLst>
              <a:ext uri="{FF2B5EF4-FFF2-40B4-BE49-F238E27FC236}">
                <a16:creationId xmlns:a16="http://schemas.microsoft.com/office/drawing/2014/main" id="{29D90C0F-EB05-4ECA-972B-8E798AA2537C}"/>
              </a:ext>
            </a:extLst>
          </p:cNvPr>
          <p:cNvSpPr/>
          <p:nvPr/>
        </p:nvSpPr>
        <p:spPr>
          <a:xfrm>
            <a:off x="911215" y="3439079"/>
            <a:ext cx="10369571" cy="458459"/>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a:t>创建新表的同时创建</a:t>
            </a:r>
            <a:r>
              <a:rPr lang="zh-CN" altLang="en-US" b="1">
                <a:solidFill>
                  <a:srgbClr val="0069B8"/>
                </a:solidFill>
              </a:rPr>
              <a:t>唯一性索引</a:t>
            </a:r>
            <a:r>
              <a:rPr lang="zh-CN" altLang="en-US"/>
              <a:t>的</a:t>
            </a:r>
            <a:r>
              <a:rPr lang="zh-CN" altLang="zh-CN"/>
              <a:t>语法格式</a:t>
            </a:r>
            <a:r>
              <a:rPr lang="zh-CN" altLang="en-US"/>
              <a:t>为</a:t>
            </a:r>
            <a:r>
              <a:rPr lang="zh-CN" altLang="zh-CN"/>
              <a:t>：</a:t>
            </a:r>
            <a:endParaRPr lang="en-US" altLang="zh-CN"/>
          </a:p>
        </p:txBody>
      </p:sp>
      <p:sp>
        <p:nvSpPr>
          <p:cNvPr id="18" name="矩形 17">
            <a:extLst>
              <a:ext uri="{FF2B5EF4-FFF2-40B4-BE49-F238E27FC236}">
                <a16:creationId xmlns:a16="http://schemas.microsoft.com/office/drawing/2014/main" id="{DFA44628-4DD9-4EC9-AAB5-76FE19CE4F70}"/>
              </a:ext>
            </a:extLst>
          </p:cNvPr>
          <p:cNvSpPr/>
          <p:nvPr/>
        </p:nvSpPr>
        <p:spPr>
          <a:xfrm>
            <a:off x="2509099" y="5290997"/>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kern="0">
                <a:latin typeface="+mn-ea"/>
                <a:cs typeface="Times New Roman" panose="02020603050405020304" pitchFamily="18" charset="0"/>
              </a:rPr>
              <a:t>FOREIGN KEY &lt;</a:t>
            </a:r>
            <a:r>
              <a:rPr lang="zh-CN" altLang="zh-CN" b="1" kern="0">
                <a:latin typeface="+mn-ea"/>
                <a:cs typeface="Times New Roman" panose="02020603050405020304" pitchFamily="18" charset="0"/>
              </a:rPr>
              <a:t>索引名</a:t>
            </a:r>
            <a:r>
              <a:rPr lang="en-US" altLang="zh-CN" b="1" kern="0">
                <a:latin typeface="+mn-ea"/>
                <a:cs typeface="Times New Roman" panose="02020603050405020304" pitchFamily="18" charset="0"/>
              </a:rPr>
              <a:t>&gt; &lt;</a:t>
            </a:r>
            <a:r>
              <a:rPr lang="zh-CN" altLang="zh-CN" b="1" kern="0">
                <a:latin typeface="+mn-ea"/>
                <a:cs typeface="Times New Roman" panose="02020603050405020304" pitchFamily="18" charset="0"/>
              </a:rPr>
              <a:t>列名</a:t>
            </a:r>
            <a:r>
              <a:rPr lang="en-US" altLang="zh-CN" b="1" kern="0">
                <a:latin typeface="+mn-ea"/>
                <a:cs typeface="Times New Roman" panose="02020603050405020304" pitchFamily="18" charset="0"/>
              </a:rPr>
              <a:t>&gt;</a:t>
            </a:r>
            <a:endParaRPr lang="zh-CN" altLang="zh-CN" b="1" kern="0">
              <a:latin typeface="+mn-ea"/>
              <a:cs typeface="Times New Roman" panose="02020603050405020304" pitchFamily="18" charset="0"/>
            </a:endParaRPr>
          </a:p>
        </p:txBody>
      </p:sp>
      <p:sp>
        <p:nvSpPr>
          <p:cNvPr id="23" name="矩形 22">
            <a:extLst>
              <a:ext uri="{FF2B5EF4-FFF2-40B4-BE49-F238E27FC236}">
                <a16:creationId xmlns:a16="http://schemas.microsoft.com/office/drawing/2014/main" id="{D7C6069C-1397-48EB-A8F0-8586D28B3D69}"/>
              </a:ext>
            </a:extLst>
          </p:cNvPr>
          <p:cNvSpPr/>
          <p:nvPr/>
        </p:nvSpPr>
        <p:spPr>
          <a:xfrm>
            <a:off x="911215" y="4668919"/>
            <a:ext cx="10369571" cy="458459"/>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a:t>创建新表的同时创建</a:t>
            </a:r>
            <a:r>
              <a:rPr lang="zh-CN" altLang="en-US" b="1">
                <a:solidFill>
                  <a:srgbClr val="0069B8"/>
                </a:solidFill>
              </a:rPr>
              <a:t>外键索引</a:t>
            </a:r>
            <a:r>
              <a:rPr lang="zh-CN" altLang="en-US"/>
              <a:t>的</a:t>
            </a:r>
            <a:r>
              <a:rPr lang="zh-CN" altLang="zh-CN"/>
              <a:t>语法格式</a:t>
            </a:r>
            <a:r>
              <a:rPr lang="zh-CN" altLang="en-US"/>
              <a:t>为</a:t>
            </a:r>
            <a:r>
              <a:rPr lang="zh-CN" altLang="zh-CN"/>
              <a:t>：</a:t>
            </a:r>
            <a:endParaRPr lang="en-US" altLang="zh-CN"/>
          </a:p>
        </p:txBody>
      </p:sp>
    </p:spTree>
    <p:extLst>
      <p:ext uri="{BB962C8B-B14F-4D97-AF65-F5344CB8AC3E}">
        <p14:creationId xmlns:p14="http://schemas.microsoft.com/office/powerpoint/2010/main" val="14388957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98150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zh-CN" sz="2800" b="1">
                <a:solidFill>
                  <a:srgbClr val="228EB0"/>
                </a:solidFill>
                <a:latin typeface="+mn-ea"/>
              </a:rPr>
              <a:t>使用</a:t>
            </a:r>
            <a:r>
              <a:rPr lang="en-US" altLang="zh-CN" sz="2800" b="1">
                <a:solidFill>
                  <a:srgbClr val="228EB0"/>
                </a:solidFill>
                <a:latin typeface="+mn-ea"/>
              </a:rPr>
              <a:t>CREATE TABLE</a:t>
            </a:r>
            <a:r>
              <a:rPr lang="zh-CN" altLang="zh-CN" sz="2800" b="1">
                <a:solidFill>
                  <a:srgbClr val="228EB0"/>
                </a:solidFill>
                <a:latin typeface="+mn-ea"/>
              </a:rPr>
              <a:t>语句创建索引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911213" y="1275759"/>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8-2</a:t>
            </a:r>
            <a:r>
              <a:rPr lang="zh-CN" altLang="zh-CN" b="1"/>
              <a:t>】：</a:t>
            </a:r>
            <a:r>
              <a:rPr lang="zh-CN" altLang="zh-CN"/>
              <a:t>在数据库“</a:t>
            </a:r>
            <a:r>
              <a:rPr lang="en-US" altLang="zh-CN"/>
              <a:t>edusys_book</a:t>
            </a:r>
            <a:r>
              <a:rPr lang="zh-CN" altLang="zh-CN"/>
              <a:t>”中，创建一个数据表“</a:t>
            </a:r>
            <a:r>
              <a:rPr lang="en-US" altLang="zh-CN"/>
              <a:t>student_info</a:t>
            </a:r>
            <a:r>
              <a:rPr lang="zh-CN" altLang="zh-CN"/>
              <a:t>”，结构与表“</a:t>
            </a:r>
            <a:r>
              <a:rPr lang="en-US" altLang="zh-CN"/>
              <a:t>student</a:t>
            </a:r>
            <a:r>
              <a:rPr lang="zh-CN" altLang="zh-CN"/>
              <a:t>”相同，在该表的“</a:t>
            </a:r>
            <a:r>
              <a:rPr lang="en-US" altLang="zh-CN"/>
              <a:t>tel</a:t>
            </a:r>
            <a:r>
              <a:rPr lang="zh-CN" altLang="zh-CN"/>
              <a:t>”字段创建一般索引。</a:t>
            </a:r>
            <a:endParaRPr lang="en-US" altLang="zh-CN"/>
          </a:p>
        </p:txBody>
      </p:sp>
      <p:pic>
        <p:nvPicPr>
          <p:cNvPr id="4" name="图片 3">
            <a:extLst>
              <a:ext uri="{FF2B5EF4-FFF2-40B4-BE49-F238E27FC236}">
                <a16:creationId xmlns:a16="http://schemas.microsoft.com/office/drawing/2014/main" id="{AB642A04-562A-4E08-9D42-85CCEE9FBFF6}"/>
              </a:ext>
            </a:extLst>
          </p:cNvPr>
          <p:cNvPicPr>
            <a:picLocks noChangeAspect="1"/>
          </p:cNvPicPr>
          <p:nvPr/>
        </p:nvPicPr>
        <p:blipFill>
          <a:blip r:embed="rId3"/>
          <a:stretch>
            <a:fillRect/>
          </a:stretch>
        </p:blipFill>
        <p:spPr>
          <a:xfrm>
            <a:off x="3648836" y="2505775"/>
            <a:ext cx="4894324" cy="3773281"/>
          </a:xfrm>
          <a:prstGeom prst="rect">
            <a:avLst/>
          </a:prstGeom>
        </p:spPr>
      </p:pic>
    </p:spTree>
    <p:extLst>
      <p:ext uri="{BB962C8B-B14F-4D97-AF65-F5344CB8AC3E}">
        <p14:creationId xmlns:p14="http://schemas.microsoft.com/office/powerpoint/2010/main" val="10168367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98150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2 </a:t>
            </a:r>
            <a:r>
              <a:rPr lang="zh-CN" altLang="zh-CN" sz="2800" b="1">
                <a:solidFill>
                  <a:srgbClr val="228EB0"/>
                </a:solidFill>
                <a:latin typeface="+mn-ea"/>
              </a:rPr>
              <a:t>使用</a:t>
            </a:r>
            <a:r>
              <a:rPr lang="en-US" altLang="zh-CN" sz="2800" b="1">
                <a:solidFill>
                  <a:srgbClr val="228EB0"/>
                </a:solidFill>
                <a:latin typeface="+mn-ea"/>
              </a:rPr>
              <a:t>CREATE TABLE</a:t>
            </a:r>
            <a:r>
              <a:rPr lang="zh-CN" altLang="zh-CN" sz="2800" b="1">
                <a:solidFill>
                  <a:srgbClr val="228EB0"/>
                </a:solidFill>
                <a:latin typeface="+mn-ea"/>
              </a:rPr>
              <a:t>语句创建索引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911213" y="1275759"/>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8-2</a:t>
            </a:r>
            <a:r>
              <a:rPr lang="zh-CN" altLang="zh-CN" b="1"/>
              <a:t>】：</a:t>
            </a:r>
            <a:r>
              <a:rPr lang="zh-CN" altLang="zh-CN"/>
              <a:t>在数据库“</a:t>
            </a:r>
            <a:r>
              <a:rPr lang="en-US" altLang="zh-CN"/>
              <a:t>edusys_book</a:t>
            </a:r>
            <a:r>
              <a:rPr lang="zh-CN" altLang="zh-CN"/>
              <a:t>”中，创建一个数据表“</a:t>
            </a:r>
            <a:r>
              <a:rPr lang="en-US" altLang="zh-CN"/>
              <a:t>student_info</a:t>
            </a:r>
            <a:r>
              <a:rPr lang="zh-CN" altLang="zh-CN"/>
              <a:t>”，结构与表“</a:t>
            </a:r>
            <a:r>
              <a:rPr lang="en-US" altLang="zh-CN"/>
              <a:t>student</a:t>
            </a:r>
            <a:r>
              <a:rPr lang="zh-CN" altLang="zh-CN"/>
              <a:t>”相同，在该表的“</a:t>
            </a:r>
            <a:r>
              <a:rPr lang="en-US" altLang="zh-CN"/>
              <a:t>tel</a:t>
            </a:r>
            <a:r>
              <a:rPr lang="zh-CN" altLang="zh-CN"/>
              <a:t>”字段创建一般索引。</a:t>
            </a:r>
            <a:endParaRPr lang="en-US" altLang="zh-CN"/>
          </a:p>
        </p:txBody>
      </p:sp>
      <p:pic>
        <p:nvPicPr>
          <p:cNvPr id="5" name="图片 4">
            <a:extLst>
              <a:ext uri="{FF2B5EF4-FFF2-40B4-BE49-F238E27FC236}">
                <a16:creationId xmlns:a16="http://schemas.microsoft.com/office/drawing/2014/main" id="{D2852685-2DC3-474B-B2F1-9A27253BBCE9}"/>
              </a:ext>
            </a:extLst>
          </p:cNvPr>
          <p:cNvPicPr>
            <a:picLocks noChangeAspect="1"/>
          </p:cNvPicPr>
          <p:nvPr/>
        </p:nvPicPr>
        <p:blipFill>
          <a:blip r:embed="rId3"/>
          <a:stretch>
            <a:fillRect/>
          </a:stretch>
        </p:blipFill>
        <p:spPr>
          <a:xfrm>
            <a:off x="3805520" y="2283762"/>
            <a:ext cx="4580952" cy="714286"/>
          </a:xfrm>
          <a:prstGeom prst="rect">
            <a:avLst/>
          </a:prstGeom>
        </p:spPr>
      </p:pic>
      <p:pic>
        <p:nvPicPr>
          <p:cNvPr id="6" name="图片 5">
            <a:extLst>
              <a:ext uri="{FF2B5EF4-FFF2-40B4-BE49-F238E27FC236}">
                <a16:creationId xmlns:a16="http://schemas.microsoft.com/office/drawing/2014/main" id="{B51A03CA-1A29-4C9B-890C-22D0FD32F35B}"/>
              </a:ext>
            </a:extLst>
          </p:cNvPr>
          <p:cNvPicPr>
            <a:picLocks noChangeAspect="1"/>
          </p:cNvPicPr>
          <p:nvPr/>
        </p:nvPicPr>
        <p:blipFill>
          <a:blip r:embed="rId4"/>
          <a:stretch>
            <a:fillRect/>
          </a:stretch>
        </p:blipFill>
        <p:spPr>
          <a:xfrm>
            <a:off x="3805520" y="3132094"/>
            <a:ext cx="4580952" cy="3160473"/>
          </a:xfrm>
          <a:prstGeom prst="rect">
            <a:avLst/>
          </a:prstGeom>
        </p:spPr>
      </p:pic>
    </p:spTree>
    <p:extLst>
      <p:ext uri="{BB962C8B-B14F-4D97-AF65-F5344CB8AC3E}">
        <p14:creationId xmlns:p14="http://schemas.microsoft.com/office/powerpoint/2010/main" val="5595121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728491"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3 </a:t>
            </a:r>
            <a:r>
              <a:rPr lang="zh-CN" altLang="zh-CN" sz="2800" b="1">
                <a:solidFill>
                  <a:srgbClr val="228EB0"/>
                </a:solidFill>
                <a:latin typeface="+mn-ea"/>
              </a:rPr>
              <a:t>使用</a:t>
            </a:r>
            <a:r>
              <a:rPr lang="en-US" altLang="zh-CN" sz="2800" b="1">
                <a:solidFill>
                  <a:srgbClr val="228EB0"/>
                </a:solidFill>
                <a:latin typeface="+mn-ea"/>
              </a:rPr>
              <a:t>ALTER TABLE</a:t>
            </a:r>
            <a:r>
              <a:rPr lang="zh-CN" altLang="zh-CN" sz="2800" b="1">
                <a:solidFill>
                  <a:srgbClr val="228EB0"/>
                </a:solidFill>
                <a:latin typeface="+mn-ea"/>
              </a:rPr>
              <a:t>语句创建索引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911213" y="1196822"/>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a:t>使用</a:t>
            </a:r>
            <a:r>
              <a:rPr lang="en-US" altLang="zh-CN"/>
              <a:t>ALTER TABLE</a:t>
            </a:r>
            <a:r>
              <a:rPr lang="zh-CN" altLang="zh-CN"/>
              <a:t>语句可以在</a:t>
            </a:r>
            <a:r>
              <a:rPr lang="zh-CN" altLang="en-US"/>
              <a:t>修改</a:t>
            </a:r>
            <a:r>
              <a:rPr lang="zh-CN" altLang="zh-CN"/>
              <a:t>一个</a:t>
            </a:r>
            <a:r>
              <a:rPr lang="zh-CN" altLang="en-US"/>
              <a:t>现</a:t>
            </a:r>
            <a:r>
              <a:rPr lang="zh-CN" altLang="zh-CN"/>
              <a:t>有表</a:t>
            </a:r>
            <a:r>
              <a:rPr lang="zh-CN" altLang="en-US"/>
              <a:t>的同时在这个表上</a:t>
            </a:r>
            <a:r>
              <a:rPr lang="zh-CN" altLang="zh-CN"/>
              <a:t>创建索引。</a:t>
            </a:r>
            <a:endParaRPr lang="en-US" altLang="zh-CN"/>
          </a:p>
        </p:txBody>
      </p:sp>
      <p:sp>
        <p:nvSpPr>
          <p:cNvPr id="14" name="矩形 13">
            <a:extLst>
              <a:ext uri="{FF2B5EF4-FFF2-40B4-BE49-F238E27FC236}">
                <a16:creationId xmlns:a16="http://schemas.microsoft.com/office/drawing/2014/main" id="{4F641AA9-8568-4F8E-A665-94040D810A52}"/>
              </a:ext>
            </a:extLst>
          </p:cNvPr>
          <p:cNvSpPr/>
          <p:nvPr/>
        </p:nvSpPr>
        <p:spPr>
          <a:xfrm>
            <a:off x="2509094" y="2272159"/>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ADD PRIMARY KEY [&lt;</a:t>
            </a:r>
            <a:r>
              <a:rPr lang="zh-CN" altLang="zh-CN" b="1"/>
              <a:t>索引类型</a:t>
            </a:r>
            <a:r>
              <a:rPr lang="en-US" altLang="zh-CN" b="1"/>
              <a:t>&gt;] (&lt;</a:t>
            </a:r>
            <a:r>
              <a:rPr lang="zh-CN" altLang="zh-CN" b="1"/>
              <a:t>列名</a:t>
            </a:r>
            <a:r>
              <a:rPr lang="en-US" altLang="zh-CN" b="1"/>
              <a:t>&gt;,</a:t>
            </a:r>
            <a:r>
              <a:rPr lang="zh-CN" altLang="zh-CN" b="1"/>
              <a:t>…</a:t>
            </a:r>
            <a:r>
              <a:rPr lang="en-US" altLang="zh-CN" b="1"/>
              <a:t>)</a:t>
            </a:r>
            <a:endParaRPr lang="zh-CN" altLang="zh-CN" b="1"/>
          </a:p>
        </p:txBody>
      </p:sp>
      <p:sp>
        <p:nvSpPr>
          <p:cNvPr id="16" name="矩形 15">
            <a:extLst>
              <a:ext uri="{FF2B5EF4-FFF2-40B4-BE49-F238E27FC236}">
                <a16:creationId xmlns:a16="http://schemas.microsoft.com/office/drawing/2014/main" id="{E672DB15-F2B2-4DF8-9621-F504C09C49F3}"/>
              </a:ext>
            </a:extLst>
          </p:cNvPr>
          <p:cNvSpPr/>
          <p:nvPr/>
        </p:nvSpPr>
        <p:spPr>
          <a:xfrm>
            <a:off x="911210" y="1650081"/>
            <a:ext cx="10369571" cy="458459"/>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en-US"/>
              <a:t>修改现有</a:t>
            </a:r>
            <a:r>
              <a:rPr lang="zh-CN" altLang="zh-CN"/>
              <a:t>表的同时添加</a:t>
            </a:r>
            <a:r>
              <a:rPr lang="zh-CN" altLang="zh-CN" b="1">
                <a:solidFill>
                  <a:srgbClr val="0069B8"/>
                </a:solidFill>
              </a:rPr>
              <a:t>主键索引</a:t>
            </a:r>
            <a:r>
              <a:rPr lang="zh-CN" altLang="en-US"/>
              <a:t>的</a:t>
            </a:r>
            <a:r>
              <a:rPr lang="zh-CN" altLang="zh-CN"/>
              <a:t>语法格式</a:t>
            </a:r>
            <a:r>
              <a:rPr lang="zh-CN" altLang="en-US"/>
              <a:t>为</a:t>
            </a:r>
            <a:r>
              <a:rPr lang="zh-CN" altLang="zh-CN"/>
              <a:t>：</a:t>
            </a:r>
            <a:endParaRPr lang="en-US" altLang="zh-CN"/>
          </a:p>
        </p:txBody>
      </p:sp>
      <p:sp>
        <p:nvSpPr>
          <p:cNvPr id="15" name="矩形 14">
            <a:extLst>
              <a:ext uri="{FF2B5EF4-FFF2-40B4-BE49-F238E27FC236}">
                <a16:creationId xmlns:a16="http://schemas.microsoft.com/office/drawing/2014/main" id="{D00B442D-A2F4-493A-9178-9ACD55CBA960}"/>
              </a:ext>
            </a:extLst>
          </p:cNvPr>
          <p:cNvSpPr/>
          <p:nvPr/>
        </p:nvSpPr>
        <p:spPr>
          <a:xfrm>
            <a:off x="2509099" y="3501999"/>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ADD INDEX [&lt;</a:t>
            </a:r>
            <a:r>
              <a:rPr lang="zh-CN" altLang="zh-CN" b="1"/>
              <a:t>索引名</a:t>
            </a:r>
            <a:r>
              <a:rPr lang="en-US" altLang="zh-CN" b="1"/>
              <a:t>&gt;] [&lt;</a:t>
            </a:r>
            <a:r>
              <a:rPr lang="zh-CN" altLang="zh-CN" b="1"/>
              <a:t>索引类型</a:t>
            </a:r>
            <a:r>
              <a:rPr lang="en-US" altLang="zh-CN" b="1"/>
              <a:t>&gt;] (&lt;</a:t>
            </a:r>
            <a:r>
              <a:rPr lang="zh-CN" altLang="zh-CN" b="1"/>
              <a:t>列名</a:t>
            </a:r>
            <a:r>
              <a:rPr lang="en-US" altLang="zh-CN" b="1"/>
              <a:t>&gt;,</a:t>
            </a:r>
            <a:r>
              <a:rPr lang="zh-CN" altLang="zh-CN" b="1"/>
              <a:t>…</a:t>
            </a:r>
            <a:r>
              <a:rPr lang="en-US" altLang="zh-CN" b="1"/>
              <a:t>)</a:t>
            </a:r>
            <a:endParaRPr lang="zh-CN" altLang="zh-CN" b="1"/>
          </a:p>
        </p:txBody>
      </p:sp>
      <p:sp>
        <p:nvSpPr>
          <p:cNvPr id="17" name="矩形 16">
            <a:extLst>
              <a:ext uri="{FF2B5EF4-FFF2-40B4-BE49-F238E27FC236}">
                <a16:creationId xmlns:a16="http://schemas.microsoft.com/office/drawing/2014/main" id="{29D90C0F-EB05-4ECA-972B-8E798AA2537C}"/>
              </a:ext>
            </a:extLst>
          </p:cNvPr>
          <p:cNvSpPr/>
          <p:nvPr/>
        </p:nvSpPr>
        <p:spPr>
          <a:xfrm>
            <a:off x="911215" y="2879921"/>
            <a:ext cx="10369571" cy="458459"/>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en-US"/>
              <a:t>修改现有</a:t>
            </a:r>
            <a:r>
              <a:rPr lang="zh-CN" altLang="zh-CN"/>
              <a:t>表的同时添加</a:t>
            </a:r>
            <a:r>
              <a:rPr lang="zh-CN" altLang="en-US" b="1">
                <a:solidFill>
                  <a:srgbClr val="0069B8"/>
                </a:solidFill>
              </a:rPr>
              <a:t>普通</a:t>
            </a:r>
            <a:r>
              <a:rPr lang="zh-CN" altLang="zh-CN" b="1">
                <a:solidFill>
                  <a:srgbClr val="0069B8"/>
                </a:solidFill>
              </a:rPr>
              <a:t>索引</a:t>
            </a:r>
            <a:r>
              <a:rPr lang="zh-CN" altLang="en-US"/>
              <a:t>的</a:t>
            </a:r>
            <a:r>
              <a:rPr lang="zh-CN" altLang="zh-CN"/>
              <a:t>语法格式</a:t>
            </a:r>
            <a:r>
              <a:rPr lang="zh-CN" altLang="en-US"/>
              <a:t>为</a:t>
            </a:r>
            <a:r>
              <a:rPr lang="zh-CN" altLang="zh-CN"/>
              <a:t>：</a:t>
            </a:r>
            <a:endParaRPr lang="en-US" altLang="zh-CN"/>
          </a:p>
        </p:txBody>
      </p:sp>
      <p:sp>
        <p:nvSpPr>
          <p:cNvPr id="18" name="矩形 17">
            <a:extLst>
              <a:ext uri="{FF2B5EF4-FFF2-40B4-BE49-F238E27FC236}">
                <a16:creationId xmlns:a16="http://schemas.microsoft.com/office/drawing/2014/main" id="{DFA44628-4DD9-4EC9-AAB5-76FE19CE4F70}"/>
              </a:ext>
            </a:extLst>
          </p:cNvPr>
          <p:cNvSpPr/>
          <p:nvPr/>
        </p:nvSpPr>
        <p:spPr>
          <a:xfrm>
            <a:off x="2509099" y="4731839"/>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ADD UNIQUE [ INDEX | KEY] [&lt;</a:t>
            </a:r>
            <a:r>
              <a:rPr lang="zh-CN" altLang="zh-CN" b="1"/>
              <a:t>索引名</a:t>
            </a:r>
            <a:r>
              <a:rPr lang="en-US" altLang="zh-CN" b="1"/>
              <a:t>&gt;] [&lt;</a:t>
            </a:r>
            <a:r>
              <a:rPr lang="zh-CN" altLang="zh-CN" b="1"/>
              <a:t>索引类型</a:t>
            </a:r>
            <a:r>
              <a:rPr lang="en-US" altLang="zh-CN" b="1"/>
              <a:t>&gt;] (&lt;</a:t>
            </a:r>
            <a:r>
              <a:rPr lang="zh-CN" altLang="zh-CN" b="1"/>
              <a:t>列名</a:t>
            </a:r>
            <a:r>
              <a:rPr lang="en-US" altLang="zh-CN" b="1"/>
              <a:t>&gt;,</a:t>
            </a:r>
            <a:r>
              <a:rPr lang="zh-CN" altLang="zh-CN" b="1"/>
              <a:t>…</a:t>
            </a:r>
            <a:r>
              <a:rPr lang="en-US" altLang="zh-CN" b="1"/>
              <a:t>)</a:t>
            </a:r>
            <a:endParaRPr lang="zh-CN" altLang="zh-CN" b="1"/>
          </a:p>
        </p:txBody>
      </p:sp>
      <p:sp>
        <p:nvSpPr>
          <p:cNvPr id="23" name="矩形 22">
            <a:extLst>
              <a:ext uri="{FF2B5EF4-FFF2-40B4-BE49-F238E27FC236}">
                <a16:creationId xmlns:a16="http://schemas.microsoft.com/office/drawing/2014/main" id="{D7C6069C-1397-48EB-A8F0-8586D28B3D69}"/>
              </a:ext>
            </a:extLst>
          </p:cNvPr>
          <p:cNvSpPr/>
          <p:nvPr/>
        </p:nvSpPr>
        <p:spPr>
          <a:xfrm>
            <a:off x="911215" y="4109761"/>
            <a:ext cx="10369571" cy="458459"/>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en-US"/>
              <a:t>修改现有</a:t>
            </a:r>
            <a:r>
              <a:rPr lang="zh-CN" altLang="zh-CN"/>
              <a:t>表的同时</a:t>
            </a:r>
            <a:r>
              <a:rPr lang="zh-CN" altLang="en-US"/>
              <a:t>添加</a:t>
            </a:r>
            <a:r>
              <a:rPr lang="zh-CN" altLang="en-US" b="1">
                <a:solidFill>
                  <a:srgbClr val="0069B8"/>
                </a:solidFill>
              </a:rPr>
              <a:t>唯一性索引</a:t>
            </a:r>
            <a:r>
              <a:rPr lang="zh-CN" altLang="en-US"/>
              <a:t>的</a:t>
            </a:r>
            <a:r>
              <a:rPr lang="zh-CN" altLang="zh-CN"/>
              <a:t>语法格式</a:t>
            </a:r>
            <a:r>
              <a:rPr lang="zh-CN" altLang="en-US"/>
              <a:t>为</a:t>
            </a:r>
            <a:r>
              <a:rPr lang="zh-CN" altLang="zh-CN"/>
              <a:t>：</a:t>
            </a:r>
            <a:endParaRPr lang="en-US" altLang="zh-CN"/>
          </a:p>
        </p:txBody>
      </p:sp>
      <p:sp>
        <p:nvSpPr>
          <p:cNvPr id="24" name="矩形 23">
            <a:extLst>
              <a:ext uri="{FF2B5EF4-FFF2-40B4-BE49-F238E27FC236}">
                <a16:creationId xmlns:a16="http://schemas.microsoft.com/office/drawing/2014/main" id="{6D1C8B27-8807-4903-9EBF-3E8E18D10386}"/>
              </a:ext>
            </a:extLst>
          </p:cNvPr>
          <p:cNvSpPr/>
          <p:nvPr/>
        </p:nvSpPr>
        <p:spPr>
          <a:xfrm>
            <a:off x="2509099" y="5961679"/>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ADD FOREIGN KEY [&lt;</a:t>
            </a:r>
            <a:r>
              <a:rPr lang="zh-CN" altLang="zh-CN" b="1"/>
              <a:t>索引名</a:t>
            </a:r>
            <a:r>
              <a:rPr lang="en-US" altLang="zh-CN" b="1"/>
              <a:t>&gt;] (&lt;</a:t>
            </a:r>
            <a:r>
              <a:rPr lang="zh-CN" altLang="zh-CN" b="1"/>
              <a:t>列名</a:t>
            </a:r>
            <a:r>
              <a:rPr lang="en-US" altLang="zh-CN" b="1"/>
              <a:t>&gt;,</a:t>
            </a:r>
            <a:r>
              <a:rPr lang="zh-CN" altLang="zh-CN" b="1"/>
              <a:t>…</a:t>
            </a:r>
            <a:r>
              <a:rPr lang="en-US" altLang="zh-CN" b="1"/>
              <a:t>)</a:t>
            </a:r>
            <a:endParaRPr lang="zh-CN" altLang="zh-CN" b="1"/>
          </a:p>
        </p:txBody>
      </p:sp>
      <p:sp>
        <p:nvSpPr>
          <p:cNvPr id="25" name="矩形 24">
            <a:extLst>
              <a:ext uri="{FF2B5EF4-FFF2-40B4-BE49-F238E27FC236}">
                <a16:creationId xmlns:a16="http://schemas.microsoft.com/office/drawing/2014/main" id="{23FAD528-6C5F-404F-AF63-F187DEE3BE47}"/>
              </a:ext>
            </a:extLst>
          </p:cNvPr>
          <p:cNvSpPr/>
          <p:nvPr/>
        </p:nvSpPr>
        <p:spPr>
          <a:xfrm>
            <a:off x="911215" y="5339601"/>
            <a:ext cx="10369571" cy="458459"/>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en-US"/>
              <a:t>修改现有</a:t>
            </a:r>
            <a:r>
              <a:rPr lang="zh-CN" altLang="zh-CN"/>
              <a:t>表的同时</a:t>
            </a:r>
            <a:r>
              <a:rPr lang="zh-CN" altLang="en-US"/>
              <a:t>添加</a:t>
            </a:r>
            <a:r>
              <a:rPr lang="zh-CN" altLang="en-US" b="1">
                <a:solidFill>
                  <a:srgbClr val="0069B8"/>
                </a:solidFill>
              </a:rPr>
              <a:t>外键</a:t>
            </a:r>
            <a:r>
              <a:rPr lang="zh-CN" altLang="en-US"/>
              <a:t>的</a:t>
            </a:r>
            <a:r>
              <a:rPr lang="zh-CN" altLang="zh-CN"/>
              <a:t>语法格式</a:t>
            </a:r>
            <a:r>
              <a:rPr lang="zh-CN" altLang="en-US"/>
              <a:t>为</a:t>
            </a:r>
            <a:r>
              <a:rPr lang="zh-CN" altLang="zh-CN"/>
              <a:t>：</a:t>
            </a:r>
            <a:endParaRPr lang="en-US" altLang="zh-CN"/>
          </a:p>
        </p:txBody>
      </p:sp>
    </p:spTree>
    <p:extLst>
      <p:ext uri="{BB962C8B-B14F-4D97-AF65-F5344CB8AC3E}">
        <p14:creationId xmlns:p14="http://schemas.microsoft.com/office/powerpoint/2010/main" val="12359947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728491"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a:solidFill>
                  <a:srgbClr val="228EB0"/>
                </a:solidFill>
                <a:latin typeface="+mn-ea"/>
              </a:rPr>
              <a:t>3 </a:t>
            </a:r>
            <a:r>
              <a:rPr lang="zh-CN" altLang="zh-CN" sz="2800" b="1">
                <a:solidFill>
                  <a:srgbClr val="228EB0"/>
                </a:solidFill>
                <a:latin typeface="+mn-ea"/>
              </a:rPr>
              <a:t>使用</a:t>
            </a:r>
            <a:r>
              <a:rPr lang="en-US" altLang="zh-CN" sz="2800" b="1">
                <a:solidFill>
                  <a:srgbClr val="228EB0"/>
                </a:solidFill>
                <a:latin typeface="+mn-ea"/>
              </a:rPr>
              <a:t>ALTER TABLE</a:t>
            </a:r>
            <a:r>
              <a:rPr lang="zh-CN" altLang="zh-CN" sz="2800" b="1">
                <a:solidFill>
                  <a:srgbClr val="228EB0"/>
                </a:solidFill>
                <a:latin typeface="+mn-ea"/>
              </a:rPr>
              <a:t>语句创建索引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911213" y="1196822"/>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8-3</a:t>
            </a:r>
            <a:r>
              <a:rPr lang="zh-CN" altLang="zh-CN" b="1"/>
              <a:t>】：</a:t>
            </a:r>
            <a:r>
              <a:rPr lang="zh-CN" altLang="zh-CN"/>
              <a:t>在数据库“</a:t>
            </a:r>
            <a:r>
              <a:rPr lang="en-US" altLang="zh-CN"/>
              <a:t>edusys_book</a:t>
            </a:r>
            <a:r>
              <a:rPr lang="zh-CN" altLang="zh-CN"/>
              <a:t>”中，给班级表“</a:t>
            </a:r>
            <a:r>
              <a:rPr lang="en-US" altLang="zh-CN"/>
              <a:t>class</a:t>
            </a:r>
            <a:r>
              <a:rPr lang="zh-CN" altLang="zh-CN"/>
              <a:t>”的“</a:t>
            </a:r>
            <a:r>
              <a:rPr lang="en-US" altLang="zh-CN"/>
              <a:t>classname</a:t>
            </a:r>
            <a:r>
              <a:rPr lang="zh-CN" altLang="zh-CN"/>
              <a:t>”字段添加唯一索引。</a:t>
            </a:r>
            <a:endParaRPr lang="en-US" altLang="zh-CN"/>
          </a:p>
        </p:txBody>
      </p:sp>
      <p:pic>
        <p:nvPicPr>
          <p:cNvPr id="3" name="图片 2">
            <a:extLst>
              <a:ext uri="{FF2B5EF4-FFF2-40B4-BE49-F238E27FC236}">
                <a16:creationId xmlns:a16="http://schemas.microsoft.com/office/drawing/2014/main" id="{C2FAED27-9D6B-48CF-9957-65B4608D84C4}"/>
              </a:ext>
            </a:extLst>
          </p:cNvPr>
          <p:cNvPicPr>
            <a:picLocks noChangeAspect="1"/>
          </p:cNvPicPr>
          <p:nvPr/>
        </p:nvPicPr>
        <p:blipFill>
          <a:blip r:embed="rId3"/>
          <a:stretch>
            <a:fillRect/>
          </a:stretch>
        </p:blipFill>
        <p:spPr>
          <a:xfrm>
            <a:off x="3881188" y="2085335"/>
            <a:ext cx="4429621" cy="879528"/>
          </a:xfrm>
          <a:prstGeom prst="rect">
            <a:avLst/>
          </a:prstGeom>
        </p:spPr>
      </p:pic>
      <p:pic>
        <p:nvPicPr>
          <p:cNvPr id="7" name="图片 6">
            <a:extLst>
              <a:ext uri="{FF2B5EF4-FFF2-40B4-BE49-F238E27FC236}">
                <a16:creationId xmlns:a16="http://schemas.microsoft.com/office/drawing/2014/main" id="{F044F5AD-2A66-48F7-843C-91B95182F1ED}"/>
              </a:ext>
            </a:extLst>
          </p:cNvPr>
          <p:cNvPicPr>
            <a:picLocks noChangeAspect="1"/>
          </p:cNvPicPr>
          <p:nvPr/>
        </p:nvPicPr>
        <p:blipFill>
          <a:blip r:embed="rId4"/>
          <a:stretch>
            <a:fillRect/>
          </a:stretch>
        </p:blipFill>
        <p:spPr>
          <a:xfrm>
            <a:off x="4715188" y="3251366"/>
            <a:ext cx="2761620" cy="653380"/>
          </a:xfrm>
          <a:prstGeom prst="rect">
            <a:avLst/>
          </a:prstGeom>
        </p:spPr>
      </p:pic>
      <p:pic>
        <p:nvPicPr>
          <p:cNvPr id="8" name="图片 7">
            <a:extLst>
              <a:ext uri="{FF2B5EF4-FFF2-40B4-BE49-F238E27FC236}">
                <a16:creationId xmlns:a16="http://schemas.microsoft.com/office/drawing/2014/main" id="{262AE577-765E-4524-91CA-D2C816697EB4}"/>
              </a:ext>
            </a:extLst>
          </p:cNvPr>
          <p:cNvPicPr>
            <a:picLocks noChangeAspect="1"/>
          </p:cNvPicPr>
          <p:nvPr/>
        </p:nvPicPr>
        <p:blipFill>
          <a:blip r:embed="rId5"/>
          <a:stretch>
            <a:fillRect/>
          </a:stretch>
        </p:blipFill>
        <p:spPr>
          <a:xfrm>
            <a:off x="2077395" y="4202986"/>
            <a:ext cx="8037206" cy="1433490"/>
          </a:xfrm>
          <a:prstGeom prst="rect">
            <a:avLst/>
          </a:prstGeom>
        </p:spPr>
      </p:pic>
    </p:spTree>
    <p:extLst>
      <p:ext uri="{BB962C8B-B14F-4D97-AF65-F5344CB8AC3E}">
        <p14:creationId xmlns:p14="http://schemas.microsoft.com/office/powerpoint/2010/main" val="9783720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651500" y="2158716"/>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05</a:t>
              </a:r>
              <a:endParaRPr lang="zh-CN" altLang="en-US" sz="3200" b="1" dirty="0">
                <a:solidFill>
                  <a:schemeClr val="bg1"/>
                </a:solidFill>
              </a:endParaRPr>
            </a:p>
          </p:txBody>
        </p:sp>
      </p:grpSp>
      <p:grpSp>
        <p:nvGrpSpPr>
          <p:cNvPr id="21" name="组合 20"/>
          <p:cNvGrpSpPr/>
          <p:nvPr/>
        </p:nvGrpSpPr>
        <p:grpSpPr>
          <a:xfrm>
            <a:off x="4694760" y="3282248"/>
            <a:ext cx="2802477" cy="764237"/>
            <a:chOff x="8358097" y="3043974"/>
            <a:chExt cx="2802477" cy="1280569"/>
          </a:xfrm>
        </p:grpSpPr>
        <p:sp>
          <p:nvSpPr>
            <p:cNvPr id="14" name="文本框 13"/>
            <p:cNvSpPr txBox="1"/>
            <p:nvPr/>
          </p:nvSpPr>
          <p:spPr>
            <a:xfrm>
              <a:off x="8358097" y="3043974"/>
              <a:ext cx="2802467" cy="876717"/>
            </a:xfrm>
            <a:prstGeom prst="rect">
              <a:avLst/>
            </a:prstGeom>
            <a:noFill/>
          </p:spPr>
          <p:txBody>
            <a:bodyPr wrap="square" rtlCol="0">
              <a:spAutoFit/>
              <a:scene3d>
                <a:camera prst="orthographicFront"/>
                <a:lightRig rig="threePt" dir="t"/>
              </a:scene3d>
              <a:sp3d contourW="12700"/>
            </a:bodyPr>
            <a:lstStyle/>
            <a:p>
              <a:pPr algn="ctr"/>
              <a:r>
                <a:rPr lang="zh-CN" altLang="en-US" sz="2800"/>
                <a:t>查看索引</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01565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a:solidFill>
                  <a:srgbClr val="228EB0"/>
                </a:solidFill>
                <a:latin typeface="+mn-ea"/>
              </a:rPr>
              <a:t>查看索引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874713" y="1801908"/>
            <a:ext cx="10369571" cy="369332"/>
          </a:xfrm>
          <a:prstGeom prst="rect">
            <a:avLst/>
          </a:prstGeom>
        </p:spPr>
        <p:txBody>
          <a:bodyPr wrap="square">
            <a:spAutoFit/>
            <a:scene3d>
              <a:camera prst="orthographicFront"/>
              <a:lightRig rig="threePt" dir="t"/>
            </a:scene3d>
            <a:sp3d contourW="12700"/>
          </a:bodyPr>
          <a:lstStyle/>
          <a:p>
            <a:r>
              <a:rPr lang="zh-CN" altLang="zh-CN"/>
              <a:t>在</a:t>
            </a:r>
            <a:r>
              <a:rPr lang="en-US" altLang="zh-CN"/>
              <a:t>MySQL</a:t>
            </a:r>
            <a:r>
              <a:rPr lang="zh-CN" altLang="zh-CN"/>
              <a:t>中，如果要查看已创建的索引的情况，可以使用</a:t>
            </a:r>
            <a:r>
              <a:rPr lang="en-US" altLang="zh-CN"/>
              <a:t>SHOW INDEX</a:t>
            </a:r>
            <a:r>
              <a:rPr lang="zh-CN" altLang="zh-CN"/>
              <a:t>语句查看，语法格式如下：</a:t>
            </a:r>
          </a:p>
        </p:txBody>
      </p:sp>
      <p:sp>
        <p:nvSpPr>
          <p:cNvPr id="10" name="矩形 9">
            <a:extLst>
              <a:ext uri="{FF2B5EF4-FFF2-40B4-BE49-F238E27FC236}">
                <a16:creationId xmlns:a16="http://schemas.microsoft.com/office/drawing/2014/main" id="{1D66317B-296E-43E7-AD99-69DE938EC95E}"/>
              </a:ext>
            </a:extLst>
          </p:cNvPr>
          <p:cNvSpPr/>
          <p:nvPr/>
        </p:nvSpPr>
        <p:spPr>
          <a:xfrm>
            <a:off x="2472597" y="2541874"/>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SHOW INDEX FROM &lt;</a:t>
            </a:r>
            <a:r>
              <a:rPr lang="zh-CN" altLang="zh-CN" sz="1600" b="1"/>
              <a:t>表名</a:t>
            </a:r>
            <a:r>
              <a:rPr lang="en-US" altLang="zh-CN" sz="1600" b="1"/>
              <a:t>&gt; [FROM &lt;</a:t>
            </a:r>
            <a:r>
              <a:rPr lang="zh-CN" altLang="zh-CN" sz="1600" b="1"/>
              <a:t>数据库名</a:t>
            </a:r>
            <a:r>
              <a:rPr lang="en-US" altLang="zh-CN" sz="1600" b="1"/>
              <a:t>&gt;]</a:t>
            </a:r>
            <a:endParaRPr lang="zh-CN" altLang="zh-CN" sz="1600" b="1"/>
          </a:p>
        </p:txBody>
      </p:sp>
      <p:sp>
        <p:nvSpPr>
          <p:cNvPr id="12" name="矩形 11">
            <a:extLst>
              <a:ext uri="{FF2B5EF4-FFF2-40B4-BE49-F238E27FC236}">
                <a16:creationId xmlns:a16="http://schemas.microsoft.com/office/drawing/2014/main" id="{D32B7F9B-E1DC-4897-B557-4704810E095C}"/>
              </a:ext>
            </a:extLst>
          </p:cNvPr>
          <p:cNvSpPr/>
          <p:nvPr/>
        </p:nvSpPr>
        <p:spPr>
          <a:xfrm>
            <a:off x="874713" y="3448873"/>
            <a:ext cx="10369571" cy="873957"/>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a:t>&lt;</a:t>
            </a:r>
            <a:r>
              <a:rPr lang="zh-CN" altLang="zh-CN"/>
              <a:t>表名</a:t>
            </a:r>
            <a:r>
              <a:rPr lang="en-US" altLang="zh-CN"/>
              <a:t>&gt;</a:t>
            </a:r>
            <a:r>
              <a:rPr lang="zh-CN" altLang="zh-CN"/>
              <a:t>：指定要显示索引的数据表；</a:t>
            </a:r>
          </a:p>
          <a:p>
            <a:pPr marL="285750" lvl="0" indent="-285750">
              <a:lnSpc>
                <a:spcPct val="150000"/>
              </a:lnSpc>
              <a:buFont typeface="Arial" panose="020B0604020202020204" pitchFamily="34" charset="0"/>
              <a:buChar char="•"/>
            </a:pPr>
            <a:r>
              <a:rPr lang="en-US" altLang="zh-CN"/>
              <a:t>&lt;</a:t>
            </a:r>
            <a:r>
              <a:rPr lang="zh-CN" altLang="zh-CN"/>
              <a:t>数据库名</a:t>
            </a:r>
            <a:r>
              <a:rPr lang="en-US" altLang="zh-CN"/>
              <a:t>&gt;</a:t>
            </a:r>
            <a:r>
              <a:rPr lang="zh-CN" altLang="zh-CN"/>
              <a:t>：指定数据表所在的数据库；</a:t>
            </a:r>
          </a:p>
        </p:txBody>
      </p:sp>
    </p:spTree>
    <p:extLst>
      <p:ext uri="{BB962C8B-B14F-4D97-AF65-F5344CB8AC3E}">
        <p14:creationId xmlns:p14="http://schemas.microsoft.com/office/powerpoint/2010/main" val="1318284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927488" y="1371598"/>
            <a:ext cx="10871624" cy="4102647"/>
            <a:chOff x="3927488" y="1371598"/>
            <a:chExt cx="10871624" cy="4102647"/>
          </a:xfrm>
        </p:grpSpPr>
        <p:sp>
          <p:nvSpPr>
            <p:cNvPr id="30" name="矩形 29"/>
            <p:cNvSpPr/>
            <p:nvPr/>
          </p:nvSpPr>
          <p:spPr>
            <a:xfrm rot="1800000">
              <a:off x="3927488" y="3741413"/>
              <a:ext cx="10871624" cy="1732832"/>
            </a:xfrm>
            <a:custGeom>
              <a:avLst/>
              <a:gdLst>
                <a:gd name="connsiteX0" fmla="*/ 0 w 13677900"/>
                <a:gd name="connsiteY0" fmla="*/ 0 h 1718137"/>
                <a:gd name="connsiteX1" fmla="*/ 13677900 w 13677900"/>
                <a:gd name="connsiteY1" fmla="*/ 0 h 1718137"/>
                <a:gd name="connsiteX2" fmla="*/ 13677900 w 13677900"/>
                <a:gd name="connsiteY2" fmla="*/ 1718137 h 1718137"/>
                <a:gd name="connsiteX3" fmla="*/ 0 w 13677900"/>
                <a:gd name="connsiteY3" fmla="*/ 1718137 h 1718137"/>
                <a:gd name="connsiteX4" fmla="*/ 0 w 13677900"/>
                <a:gd name="connsiteY4" fmla="*/ 0 h 1718137"/>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0 w 13677900"/>
                <a:gd name="connsiteY4" fmla="*/ 1732832 h 1732832"/>
                <a:gd name="connsiteX5" fmla="*/ 0 w 13677900"/>
                <a:gd name="connsiteY5"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732832 h 1732832"/>
                <a:gd name="connsiteX6" fmla="*/ 0 w 13677900"/>
                <a:gd name="connsiteY6"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4695 h 1732832"/>
                <a:gd name="connsiteX0" fmla="*/ 0 w 10871624"/>
                <a:gd name="connsiteY0" fmla="*/ 1719713 h 1732832"/>
                <a:gd name="connsiteX1" fmla="*/ 425932 w 10871624"/>
                <a:gd name="connsiteY1" fmla="*/ 0 h 1732832"/>
                <a:gd name="connsiteX2" fmla="*/ 10871624 w 10871624"/>
                <a:gd name="connsiteY2" fmla="*/ 14695 h 1732832"/>
                <a:gd name="connsiteX3" fmla="*/ 10871624 w 10871624"/>
                <a:gd name="connsiteY3" fmla="*/ 1732832 h 1732832"/>
                <a:gd name="connsiteX4" fmla="*/ 0 w 10871624"/>
                <a:gd name="connsiteY4" fmla="*/ 1719713 h 1732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1624" h="1732832">
                  <a:moveTo>
                    <a:pt x="0" y="1719713"/>
                  </a:moveTo>
                  <a:lnTo>
                    <a:pt x="425932" y="0"/>
                  </a:lnTo>
                  <a:lnTo>
                    <a:pt x="10871624" y="14695"/>
                  </a:lnTo>
                  <a:lnTo>
                    <a:pt x="10871624" y="1732832"/>
                  </a:lnTo>
                  <a:lnTo>
                    <a:pt x="0" y="171971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09141" y="1371598"/>
              <a:ext cx="1262744" cy="1262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407882" y="3918852"/>
            <a:ext cx="1712690" cy="171269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15883" y="2002970"/>
            <a:ext cx="10341635" cy="5677493"/>
            <a:chOff x="1915883" y="2002970"/>
            <a:chExt cx="10341635" cy="5677493"/>
          </a:xfrm>
        </p:grpSpPr>
        <p:sp>
          <p:nvSpPr>
            <p:cNvPr id="31" name="矩形 30"/>
            <p:cNvSpPr/>
            <p:nvPr/>
          </p:nvSpPr>
          <p:spPr>
            <a:xfrm rot="1800000">
              <a:off x="2235718" y="3704028"/>
              <a:ext cx="10021800" cy="3976435"/>
            </a:xfrm>
            <a:custGeom>
              <a:avLst/>
              <a:gdLst>
                <a:gd name="connsiteX0" fmla="*/ 0 w 13677900"/>
                <a:gd name="connsiteY0" fmla="*/ 0 h 3972377"/>
                <a:gd name="connsiteX1" fmla="*/ 13677900 w 13677900"/>
                <a:gd name="connsiteY1" fmla="*/ 0 h 3972377"/>
                <a:gd name="connsiteX2" fmla="*/ 13677900 w 13677900"/>
                <a:gd name="connsiteY2" fmla="*/ 3972377 h 3972377"/>
                <a:gd name="connsiteX3" fmla="*/ 0 w 13677900"/>
                <a:gd name="connsiteY3" fmla="*/ 3972377 h 3972377"/>
                <a:gd name="connsiteX4" fmla="*/ 0 w 13677900"/>
                <a:gd name="connsiteY4" fmla="*/ 0 h 3972377"/>
                <a:gd name="connsiteX0" fmla="*/ 0 w 13677900"/>
                <a:gd name="connsiteY0" fmla="*/ 0 h 3972377"/>
                <a:gd name="connsiteX1" fmla="*/ 13677900 w 13677900"/>
                <a:gd name="connsiteY1" fmla="*/ 0 h 3972377"/>
                <a:gd name="connsiteX2" fmla="*/ 13677900 w 13677900"/>
                <a:gd name="connsiteY2" fmla="*/ 3972377 h 3972377"/>
                <a:gd name="connsiteX3" fmla="*/ 3656100 w 13677900"/>
                <a:gd name="connsiteY3" fmla="*/ 3965562 h 3972377"/>
                <a:gd name="connsiteX4" fmla="*/ 0 w 13677900"/>
                <a:gd name="connsiteY4" fmla="*/ 3972377 h 3972377"/>
                <a:gd name="connsiteX5" fmla="*/ 0 w 13677900"/>
                <a:gd name="connsiteY5" fmla="*/ 0 h 3972377"/>
                <a:gd name="connsiteX0" fmla="*/ 0 w 13677900"/>
                <a:gd name="connsiteY0" fmla="*/ 4058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6" fmla="*/ 0 w 13677900"/>
                <a:gd name="connsiteY6" fmla="*/ 4058 h 3976435"/>
                <a:gd name="connsiteX0" fmla="*/ 0 w 13677900"/>
                <a:gd name="connsiteY0" fmla="*/ 3976435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0" fmla="*/ 0 w 10021800"/>
                <a:gd name="connsiteY0" fmla="*/ 3969620 h 3976435"/>
                <a:gd name="connsiteX1" fmla="*/ 1077899 w 10021800"/>
                <a:gd name="connsiteY1" fmla="*/ 0 h 3976435"/>
                <a:gd name="connsiteX2" fmla="*/ 10021800 w 10021800"/>
                <a:gd name="connsiteY2" fmla="*/ 4058 h 3976435"/>
                <a:gd name="connsiteX3" fmla="*/ 10021800 w 10021800"/>
                <a:gd name="connsiteY3" fmla="*/ 3976435 h 3976435"/>
                <a:gd name="connsiteX4" fmla="*/ 0 w 10021800"/>
                <a:gd name="connsiteY4" fmla="*/ 3969620 h 3976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1800" h="3976435">
                  <a:moveTo>
                    <a:pt x="0" y="3969620"/>
                  </a:moveTo>
                  <a:lnTo>
                    <a:pt x="1077899" y="0"/>
                  </a:lnTo>
                  <a:lnTo>
                    <a:pt x="10021800" y="4058"/>
                  </a:lnTo>
                  <a:lnTo>
                    <a:pt x="10021800" y="3976435"/>
                  </a:lnTo>
                  <a:lnTo>
                    <a:pt x="0" y="3969620"/>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15883" y="2002970"/>
              <a:ext cx="2917374" cy="2917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16584" y="2988443"/>
            <a:ext cx="2031326" cy="646331"/>
          </a:xfrm>
          <a:prstGeom prst="rect">
            <a:avLst/>
          </a:prstGeom>
          <a:noFill/>
        </p:spPr>
        <p:txBody>
          <a:bodyPr wrap="none" rtlCol="0">
            <a:spAutoFit/>
          </a:bodyPr>
          <a:lstStyle/>
          <a:p>
            <a:pPr algn="ctr"/>
            <a:r>
              <a:rPr lang="zh-CN" altLang="en-US" sz="3600" b="1" dirty="0">
                <a:solidFill>
                  <a:schemeClr val="bg1"/>
                </a:solidFill>
              </a:rPr>
              <a:t>学习内容</a:t>
            </a:r>
          </a:p>
        </p:txBody>
      </p:sp>
      <p:cxnSp>
        <p:nvCxnSpPr>
          <p:cNvPr id="7" name="直接连接符 6"/>
          <p:cNvCxnSpPr/>
          <p:nvPr/>
        </p:nvCxnSpPr>
        <p:spPr>
          <a:xfrm>
            <a:off x="2892685" y="3989934"/>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874548" y="4963884"/>
            <a:ext cx="7235046" cy="2520778"/>
            <a:chOff x="4874548" y="4963884"/>
            <a:chExt cx="7235046" cy="2520778"/>
          </a:xfrm>
        </p:grpSpPr>
        <p:sp>
          <p:nvSpPr>
            <p:cNvPr id="32" name="矩形 31"/>
            <p:cNvSpPr/>
            <p:nvPr/>
          </p:nvSpPr>
          <p:spPr>
            <a:xfrm rot="1800000">
              <a:off x="4874548" y="6602282"/>
              <a:ext cx="7235046" cy="882380"/>
            </a:xfrm>
            <a:custGeom>
              <a:avLst/>
              <a:gdLst>
                <a:gd name="connsiteX0" fmla="*/ 0 w 13677900"/>
                <a:gd name="connsiteY0" fmla="*/ 0 h 882180"/>
                <a:gd name="connsiteX1" fmla="*/ 13677900 w 13677900"/>
                <a:gd name="connsiteY1" fmla="*/ 0 h 882180"/>
                <a:gd name="connsiteX2" fmla="*/ 13677900 w 13677900"/>
                <a:gd name="connsiteY2" fmla="*/ 882180 h 882180"/>
                <a:gd name="connsiteX3" fmla="*/ 0 w 13677900"/>
                <a:gd name="connsiteY3" fmla="*/ 882180 h 882180"/>
                <a:gd name="connsiteX4" fmla="*/ 0 w 13677900"/>
                <a:gd name="connsiteY4" fmla="*/ 0 h 882180"/>
                <a:gd name="connsiteX0" fmla="*/ 0 w 13677900"/>
                <a:gd name="connsiteY0" fmla="*/ 0 h 882180"/>
                <a:gd name="connsiteX1" fmla="*/ 13677900 w 13677900"/>
                <a:gd name="connsiteY1" fmla="*/ 0 h 882180"/>
                <a:gd name="connsiteX2" fmla="*/ 13677900 w 13677900"/>
                <a:gd name="connsiteY2" fmla="*/ 882180 h 882180"/>
                <a:gd name="connsiteX3" fmla="*/ 6442854 w 13677900"/>
                <a:gd name="connsiteY3" fmla="*/ 872397 h 882180"/>
                <a:gd name="connsiteX4" fmla="*/ 0 w 13677900"/>
                <a:gd name="connsiteY4" fmla="*/ 882180 h 882180"/>
                <a:gd name="connsiteX5" fmla="*/ 0 w 13677900"/>
                <a:gd name="connsiteY5" fmla="*/ 0 h 882180"/>
                <a:gd name="connsiteX0" fmla="*/ 0 w 13677900"/>
                <a:gd name="connsiteY0" fmla="*/ 20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6" fmla="*/ 0 w 13677900"/>
                <a:gd name="connsiteY6" fmla="*/ 200 h 882380"/>
                <a:gd name="connsiteX0" fmla="*/ 0 w 13677900"/>
                <a:gd name="connsiteY0" fmla="*/ 88238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0" fmla="*/ 0 w 7235046"/>
                <a:gd name="connsiteY0" fmla="*/ 872597 h 882380"/>
                <a:gd name="connsiteX1" fmla="*/ 261703 w 7235046"/>
                <a:gd name="connsiteY1" fmla="*/ 0 h 882380"/>
                <a:gd name="connsiteX2" fmla="*/ 7235046 w 7235046"/>
                <a:gd name="connsiteY2" fmla="*/ 200 h 882380"/>
                <a:gd name="connsiteX3" fmla="*/ 7235046 w 7235046"/>
                <a:gd name="connsiteY3" fmla="*/ 882380 h 882380"/>
                <a:gd name="connsiteX4" fmla="*/ 0 w 7235046"/>
                <a:gd name="connsiteY4" fmla="*/ 872597 h 882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5046" h="882380">
                  <a:moveTo>
                    <a:pt x="0" y="872597"/>
                  </a:moveTo>
                  <a:lnTo>
                    <a:pt x="261703" y="0"/>
                  </a:lnTo>
                  <a:lnTo>
                    <a:pt x="7235046" y="200"/>
                  </a:lnTo>
                  <a:lnTo>
                    <a:pt x="7235046" y="882380"/>
                  </a:lnTo>
                  <a:lnTo>
                    <a:pt x="0" y="87259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138055" y="4963884"/>
              <a:ext cx="667658" cy="6676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587617" y="3491620"/>
            <a:ext cx="2372617" cy="707886"/>
            <a:chOff x="6629352" y="1760489"/>
            <a:chExt cx="2372617" cy="707886"/>
          </a:xfrm>
        </p:grpSpPr>
        <p:sp>
          <p:nvSpPr>
            <p:cNvPr id="11" name="文本框 10"/>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a:t>创建索引</a:t>
              </a:r>
              <a:endParaRPr lang="zh-CN" altLang="en-US" sz="2800" dirty="0"/>
            </a:p>
          </p:txBody>
        </p:sp>
        <p:sp>
          <p:nvSpPr>
            <p:cNvPr id="13" name="文本框 12"/>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04.</a:t>
              </a:r>
              <a:endParaRPr lang="zh-CN" altLang="en-US" sz="4000" dirty="0">
                <a:solidFill>
                  <a:schemeClr val="bg1">
                    <a:lumMod val="65000"/>
                  </a:schemeClr>
                </a:solidFill>
              </a:endParaRPr>
            </a:p>
          </p:txBody>
        </p:sp>
      </p:grpSp>
      <p:grpSp>
        <p:nvGrpSpPr>
          <p:cNvPr id="40" name="组合 39"/>
          <p:cNvGrpSpPr/>
          <p:nvPr/>
        </p:nvGrpSpPr>
        <p:grpSpPr>
          <a:xfrm>
            <a:off x="6587617" y="1941502"/>
            <a:ext cx="2731689" cy="707886"/>
            <a:chOff x="6629352" y="1760489"/>
            <a:chExt cx="2731689" cy="707886"/>
          </a:xfrm>
        </p:grpSpPr>
        <p:sp>
          <p:nvSpPr>
            <p:cNvPr id="41" name="文本框 40"/>
            <p:cNvSpPr txBox="1"/>
            <p:nvPr/>
          </p:nvSpPr>
          <p:spPr>
            <a:xfrm>
              <a:off x="7381012" y="1853273"/>
              <a:ext cx="1980029" cy="523220"/>
            </a:xfrm>
            <a:prstGeom prst="rect">
              <a:avLst/>
            </a:prstGeom>
            <a:noFill/>
          </p:spPr>
          <p:txBody>
            <a:bodyPr wrap="none" rtlCol="0">
              <a:spAutoFit/>
              <a:scene3d>
                <a:camera prst="orthographicFront"/>
                <a:lightRig rig="threePt" dir="t"/>
              </a:scene3d>
              <a:sp3d contourW="12700"/>
            </a:bodyPr>
            <a:lstStyle/>
            <a:p>
              <a:r>
                <a:rPr lang="zh-CN" altLang="en-US" sz="2800"/>
                <a:t>索引的分类</a:t>
              </a:r>
              <a:endParaRPr lang="zh-CN" altLang="en-US" sz="2800" dirty="0"/>
            </a:p>
          </p:txBody>
        </p:sp>
        <p:sp>
          <p:nvSpPr>
            <p:cNvPr id="42" name="文本框 41"/>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02.</a:t>
              </a:r>
              <a:endParaRPr lang="zh-CN" altLang="en-US" sz="4000" dirty="0">
                <a:solidFill>
                  <a:schemeClr val="bg1">
                    <a:lumMod val="65000"/>
                  </a:schemeClr>
                </a:solidFill>
              </a:endParaRPr>
            </a:p>
          </p:txBody>
        </p:sp>
      </p:grpSp>
      <p:grpSp>
        <p:nvGrpSpPr>
          <p:cNvPr id="43" name="组合 42"/>
          <p:cNvGrpSpPr/>
          <p:nvPr/>
        </p:nvGrpSpPr>
        <p:grpSpPr>
          <a:xfrm>
            <a:off x="6587617" y="2716561"/>
            <a:ext cx="3090762" cy="707886"/>
            <a:chOff x="6629352" y="1760489"/>
            <a:chExt cx="3090762" cy="707886"/>
          </a:xfrm>
        </p:grpSpPr>
        <p:sp>
          <p:nvSpPr>
            <p:cNvPr id="44" name="文本框 43"/>
            <p:cNvSpPr txBox="1"/>
            <p:nvPr/>
          </p:nvSpPr>
          <p:spPr>
            <a:xfrm>
              <a:off x="7381012" y="1853273"/>
              <a:ext cx="2339102" cy="523220"/>
            </a:xfrm>
            <a:prstGeom prst="rect">
              <a:avLst/>
            </a:prstGeom>
            <a:noFill/>
          </p:spPr>
          <p:txBody>
            <a:bodyPr wrap="none" rtlCol="0">
              <a:spAutoFit/>
              <a:scene3d>
                <a:camera prst="orthographicFront"/>
                <a:lightRig rig="threePt" dir="t"/>
              </a:scene3d>
              <a:sp3d contourW="12700"/>
            </a:bodyPr>
            <a:lstStyle/>
            <a:p>
              <a:r>
                <a:rPr lang="zh-CN" altLang="en-US" sz="2800"/>
                <a:t>索引的优缺点</a:t>
              </a:r>
              <a:endParaRPr lang="zh-CN" altLang="en-US" sz="2800" dirty="0"/>
            </a:p>
          </p:txBody>
        </p:sp>
        <p:sp>
          <p:nvSpPr>
            <p:cNvPr id="45" name="文本框 44"/>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03.</a:t>
              </a:r>
              <a:endParaRPr lang="zh-CN" altLang="en-US" sz="4000" dirty="0">
                <a:solidFill>
                  <a:schemeClr val="bg1">
                    <a:lumMod val="65000"/>
                  </a:schemeClr>
                </a:solidFill>
              </a:endParaRPr>
            </a:p>
          </p:txBody>
        </p:sp>
      </p:grpSp>
      <p:grpSp>
        <p:nvGrpSpPr>
          <p:cNvPr id="46" name="组合 45"/>
          <p:cNvGrpSpPr/>
          <p:nvPr/>
        </p:nvGrpSpPr>
        <p:grpSpPr>
          <a:xfrm>
            <a:off x="6587617" y="1166443"/>
            <a:ext cx="2372617" cy="707886"/>
            <a:chOff x="6629352" y="1760489"/>
            <a:chExt cx="2372617" cy="707886"/>
          </a:xfrm>
        </p:grpSpPr>
        <p:sp>
          <p:nvSpPr>
            <p:cNvPr id="47" name="文本框 46"/>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dirty="0"/>
                <a:t>索引简介</a:t>
              </a:r>
            </a:p>
          </p:txBody>
        </p:sp>
        <p:sp>
          <p:nvSpPr>
            <p:cNvPr id="48" name="文本框 47"/>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01.</a:t>
              </a:r>
              <a:endParaRPr lang="zh-CN" altLang="en-US" sz="4000" dirty="0">
                <a:solidFill>
                  <a:schemeClr val="bg1">
                    <a:lumMod val="65000"/>
                  </a:schemeClr>
                </a:solidFill>
              </a:endParaRPr>
            </a:p>
          </p:txBody>
        </p:sp>
      </p:grpSp>
      <p:grpSp>
        <p:nvGrpSpPr>
          <p:cNvPr id="49" name="组合 48"/>
          <p:cNvGrpSpPr/>
          <p:nvPr/>
        </p:nvGrpSpPr>
        <p:grpSpPr>
          <a:xfrm>
            <a:off x="6587617" y="4266679"/>
            <a:ext cx="2372617" cy="707886"/>
            <a:chOff x="6629352" y="1760489"/>
            <a:chExt cx="2372617" cy="707886"/>
          </a:xfrm>
        </p:grpSpPr>
        <p:sp>
          <p:nvSpPr>
            <p:cNvPr id="50" name="文本框 49"/>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a:t>查看索引</a:t>
              </a:r>
              <a:endParaRPr lang="zh-CN" altLang="en-US" sz="2800" dirty="0"/>
            </a:p>
          </p:txBody>
        </p:sp>
        <p:sp>
          <p:nvSpPr>
            <p:cNvPr id="51" name="文本框 50"/>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05.</a:t>
              </a:r>
              <a:endParaRPr lang="zh-CN" altLang="en-US" sz="4000" dirty="0">
                <a:solidFill>
                  <a:schemeClr val="bg1">
                    <a:lumMod val="65000"/>
                  </a:schemeClr>
                </a:solidFill>
              </a:endParaRPr>
            </a:p>
          </p:txBody>
        </p:sp>
      </p:grpSp>
      <p:grpSp>
        <p:nvGrpSpPr>
          <p:cNvPr id="52" name="组合 51"/>
          <p:cNvGrpSpPr/>
          <p:nvPr/>
        </p:nvGrpSpPr>
        <p:grpSpPr>
          <a:xfrm>
            <a:off x="6587617" y="5041737"/>
            <a:ext cx="2372617" cy="707886"/>
            <a:chOff x="6629352" y="1760489"/>
            <a:chExt cx="2372617" cy="707886"/>
          </a:xfrm>
        </p:grpSpPr>
        <p:sp>
          <p:nvSpPr>
            <p:cNvPr id="53" name="文本框 52"/>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a:t>删除索引</a:t>
              </a:r>
              <a:endParaRPr lang="zh-CN" altLang="en-US" sz="2800" dirty="0"/>
            </a:p>
          </p:txBody>
        </p:sp>
        <p:sp>
          <p:nvSpPr>
            <p:cNvPr id="54" name="文本框 53"/>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06.</a:t>
              </a:r>
              <a:endParaRPr lang="zh-CN" altLang="en-US" sz="4000" dirty="0">
                <a:solidFill>
                  <a:schemeClr val="bg1">
                    <a:lumMod val="65000"/>
                  </a:schemeClr>
                </a:solidFill>
              </a:endParaRPr>
            </a:p>
          </p:txBody>
        </p:sp>
      </p:grpSp>
    </p:spTree>
    <p:extLst>
      <p:ext uri="{BB962C8B-B14F-4D97-AF65-F5344CB8AC3E}">
        <p14:creationId xmlns:p14="http://schemas.microsoft.com/office/powerpoint/2010/main" val="1179025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1+#ppt_w/2"/>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1+#ppt_w/2"/>
                                          </p:val>
                                        </p:tav>
                                        <p:tav tm="100000">
                                          <p:val>
                                            <p:strVal val="#ppt_x"/>
                                          </p:val>
                                        </p:tav>
                                      </p:tavLst>
                                    </p:anim>
                                    <p:anim calcmode="lin" valueType="num">
                                      <p:cBhvr additive="base">
                                        <p:cTn id="16" dur="10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p:tgtEl>
                                          <p:spTgt spid="46"/>
                                        </p:tgtEl>
                                        <p:attrNameLst>
                                          <p:attrName>ppt_x</p:attrName>
                                        </p:attrNameLst>
                                      </p:cBhvr>
                                      <p:tavLst>
                                        <p:tav tm="0">
                                          <p:val>
                                            <p:strVal val="#ppt_x-#ppt_w*1.125000"/>
                                          </p:val>
                                        </p:tav>
                                        <p:tav tm="100000">
                                          <p:val>
                                            <p:strVal val="#ppt_x"/>
                                          </p:val>
                                        </p:tav>
                                      </p:tavLst>
                                    </p:anim>
                                    <p:animEffect transition="in" filter="wipe(right)">
                                      <p:cBhvr>
                                        <p:cTn id="35" dur="500"/>
                                        <p:tgtEl>
                                          <p:spTgt spid="46"/>
                                        </p:tgtEl>
                                      </p:cBhvr>
                                    </p:animEffect>
                                  </p:childTnLst>
                                </p:cTn>
                              </p:par>
                            </p:childTnLst>
                          </p:cTn>
                        </p:par>
                        <p:par>
                          <p:cTn id="36" fill="hold">
                            <p:stCondLst>
                              <p:cond delay="4000"/>
                            </p:stCondLst>
                            <p:childTnLst>
                              <p:par>
                                <p:cTn id="37" presetID="1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ppt_x</p:attrName>
                                        </p:attrNameLst>
                                      </p:cBhvr>
                                      <p:tavLst>
                                        <p:tav tm="0">
                                          <p:val>
                                            <p:strVal val="#ppt_x-#ppt_w*1.125000"/>
                                          </p:val>
                                        </p:tav>
                                        <p:tav tm="100000">
                                          <p:val>
                                            <p:strVal val="#ppt_x"/>
                                          </p:val>
                                        </p:tav>
                                      </p:tavLst>
                                    </p:anim>
                                    <p:animEffect transition="in" filter="wipe(right)">
                                      <p:cBhvr>
                                        <p:cTn id="40" dur="500"/>
                                        <p:tgtEl>
                                          <p:spTgt spid="40"/>
                                        </p:tgtEl>
                                      </p:cBhvr>
                                    </p:animEffect>
                                  </p:childTnLst>
                                </p:cTn>
                              </p:par>
                            </p:childTnLst>
                          </p:cTn>
                        </p:par>
                        <p:par>
                          <p:cTn id="41" fill="hold">
                            <p:stCondLst>
                              <p:cond delay="4500"/>
                            </p:stCondLst>
                            <p:childTnLst>
                              <p:par>
                                <p:cTn id="42" presetID="1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p:tgtEl>
                                          <p:spTgt spid="43"/>
                                        </p:tgtEl>
                                        <p:attrNameLst>
                                          <p:attrName>ppt_x</p:attrName>
                                        </p:attrNameLst>
                                      </p:cBhvr>
                                      <p:tavLst>
                                        <p:tav tm="0">
                                          <p:val>
                                            <p:strVal val="#ppt_x-#ppt_w*1.125000"/>
                                          </p:val>
                                        </p:tav>
                                        <p:tav tm="100000">
                                          <p:val>
                                            <p:strVal val="#ppt_x"/>
                                          </p:val>
                                        </p:tav>
                                      </p:tavLst>
                                    </p:anim>
                                    <p:animEffect transition="in" filter="wipe(right)">
                                      <p:cBhvr>
                                        <p:cTn id="45" dur="500"/>
                                        <p:tgtEl>
                                          <p:spTgt spid="43"/>
                                        </p:tgtEl>
                                      </p:cBhvr>
                                    </p:animEffect>
                                  </p:childTnLst>
                                </p:cTn>
                              </p:par>
                            </p:childTnLst>
                          </p:cTn>
                        </p:par>
                        <p:par>
                          <p:cTn id="46" fill="hold">
                            <p:stCondLst>
                              <p:cond delay="5000"/>
                            </p:stCondLst>
                            <p:childTnLst>
                              <p:par>
                                <p:cTn id="47" presetID="1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p:tgtEl>
                                          <p:spTgt spid="36"/>
                                        </p:tgtEl>
                                        <p:attrNameLst>
                                          <p:attrName>ppt_x</p:attrName>
                                        </p:attrNameLst>
                                      </p:cBhvr>
                                      <p:tavLst>
                                        <p:tav tm="0">
                                          <p:val>
                                            <p:strVal val="#ppt_x-#ppt_w*1.125000"/>
                                          </p:val>
                                        </p:tav>
                                        <p:tav tm="100000">
                                          <p:val>
                                            <p:strVal val="#ppt_x"/>
                                          </p:val>
                                        </p:tav>
                                      </p:tavLst>
                                    </p:anim>
                                    <p:animEffect transition="in" filter="wipe(right)">
                                      <p:cBhvr>
                                        <p:cTn id="50" dur="500"/>
                                        <p:tgtEl>
                                          <p:spTgt spid="36"/>
                                        </p:tgtEl>
                                      </p:cBhvr>
                                    </p:animEffect>
                                  </p:childTnLst>
                                </p:cTn>
                              </p:par>
                            </p:childTnLst>
                          </p:cTn>
                        </p:par>
                        <p:par>
                          <p:cTn id="51" fill="hold">
                            <p:stCondLst>
                              <p:cond delay="5500"/>
                            </p:stCondLst>
                            <p:childTnLst>
                              <p:par>
                                <p:cTn id="52" presetID="12" presetClass="entr" presetSubtype="8"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p:tgtEl>
                                          <p:spTgt spid="49"/>
                                        </p:tgtEl>
                                        <p:attrNameLst>
                                          <p:attrName>ppt_x</p:attrName>
                                        </p:attrNameLst>
                                      </p:cBhvr>
                                      <p:tavLst>
                                        <p:tav tm="0">
                                          <p:val>
                                            <p:strVal val="#ppt_x-#ppt_w*1.125000"/>
                                          </p:val>
                                        </p:tav>
                                        <p:tav tm="100000">
                                          <p:val>
                                            <p:strVal val="#ppt_x"/>
                                          </p:val>
                                        </p:tav>
                                      </p:tavLst>
                                    </p:anim>
                                    <p:animEffect transition="in" filter="wipe(right)">
                                      <p:cBhvr>
                                        <p:cTn id="55" dur="500"/>
                                        <p:tgtEl>
                                          <p:spTgt spid="49"/>
                                        </p:tgtEl>
                                      </p:cBhvr>
                                    </p:animEffect>
                                  </p:childTnLst>
                                </p:cTn>
                              </p:par>
                            </p:childTnLst>
                          </p:cTn>
                        </p:par>
                        <p:par>
                          <p:cTn id="56" fill="hold">
                            <p:stCondLst>
                              <p:cond delay="6000"/>
                            </p:stCondLst>
                            <p:childTnLst>
                              <p:par>
                                <p:cTn id="57" presetID="12" presetClass="entr" presetSubtype="8"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p:tgtEl>
                                          <p:spTgt spid="52"/>
                                        </p:tgtEl>
                                        <p:attrNameLst>
                                          <p:attrName>ppt_x</p:attrName>
                                        </p:attrNameLst>
                                      </p:cBhvr>
                                      <p:tavLst>
                                        <p:tav tm="0">
                                          <p:val>
                                            <p:strVal val="#ppt_x-#ppt_w*1.125000"/>
                                          </p:val>
                                        </p:tav>
                                        <p:tav tm="100000">
                                          <p:val>
                                            <p:strVal val="#ppt_x"/>
                                          </p:val>
                                        </p:tav>
                                      </p:tavLst>
                                    </p:anim>
                                    <p:animEffect transition="in" filter="wipe(right)">
                                      <p:cBhvr>
                                        <p:cTn id="6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a:solidFill>
                  <a:srgbClr val="228EB0"/>
                </a:solidFill>
                <a:latin typeface="+mn-ea"/>
              </a:rPr>
              <a:t>查看索引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874713" y="1321686"/>
            <a:ext cx="10369571" cy="369332"/>
          </a:xfrm>
          <a:prstGeom prst="rect">
            <a:avLst/>
          </a:prstGeom>
        </p:spPr>
        <p:txBody>
          <a:bodyPr wrap="square">
            <a:spAutoFit/>
            <a:scene3d>
              <a:camera prst="orthographicFront"/>
              <a:lightRig rig="threePt" dir="t"/>
            </a:scene3d>
            <a:sp3d contourW="12700"/>
          </a:bodyPr>
          <a:lstStyle/>
          <a:p>
            <a:r>
              <a:rPr lang="zh-CN" altLang="zh-CN" b="1"/>
              <a:t>【实例</a:t>
            </a:r>
            <a:r>
              <a:rPr lang="en-US" altLang="zh-CN" b="1"/>
              <a:t>8-4</a:t>
            </a:r>
            <a:r>
              <a:rPr lang="zh-CN" altLang="zh-CN" b="1"/>
              <a:t>】：</a:t>
            </a:r>
            <a:r>
              <a:rPr lang="zh-CN" altLang="zh-CN"/>
              <a:t>在数据库“</a:t>
            </a:r>
            <a:r>
              <a:rPr lang="en-US" altLang="zh-CN"/>
              <a:t>edusys_book</a:t>
            </a:r>
            <a:r>
              <a:rPr lang="zh-CN" altLang="zh-CN"/>
              <a:t>”中，显示学生表“</a:t>
            </a:r>
            <a:r>
              <a:rPr lang="en-US" altLang="zh-CN"/>
              <a:t>student</a:t>
            </a:r>
            <a:r>
              <a:rPr lang="zh-CN" altLang="zh-CN"/>
              <a:t>”的索引情况。</a:t>
            </a:r>
          </a:p>
        </p:txBody>
      </p:sp>
      <p:pic>
        <p:nvPicPr>
          <p:cNvPr id="5" name="图片 4">
            <a:extLst>
              <a:ext uri="{FF2B5EF4-FFF2-40B4-BE49-F238E27FC236}">
                <a16:creationId xmlns:a16="http://schemas.microsoft.com/office/drawing/2014/main" id="{7369BFA8-B79C-4A98-AFF9-8DA6FC648B55}"/>
              </a:ext>
            </a:extLst>
          </p:cNvPr>
          <p:cNvPicPr>
            <a:picLocks noChangeAspect="1"/>
          </p:cNvPicPr>
          <p:nvPr/>
        </p:nvPicPr>
        <p:blipFill>
          <a:blip r:embed="rId3"/>
          <a:stretch>
            <a:fillRect/>
          </a:stretch>
        </p:blipFill>
        <p:spPr>
          <a:xfrm>
            <a:off x="3930749" y="1850468"/>
            <a:ext cx="4330500" cy="554178"/>
          </a:xfrm>
          <a:prstGeom prst="rect">
            <a:avLst/>
          </a:prstGeom>
        </p:spPr>
      </p:pic>
      <p:pic>
        <p:nvPicPr>
          <p:cNvPr id="8" name="图片 7">
            <a:extLst>
              <a:ext uri="{FF2B5EF4-FFF2-40B4-BE49-F238E27FC236}">
                <a16:creationId xmlns:a16="http://schemas.microsoft.com/office/drawing/2014/main" id="{F9EF345B-8D80-45CC-BFED-863D7F409718}"/>
              </a:ext>
            </a:extLst>
          </p:cNvPr>
          <p:cNvPicPr>
            <a:picLocks noChangeAspect="1"/>
          </p:cNvPicPr>
          <p:nvPr/>
        </p:nvPicPr>
        <p:blipFill rotWithShape="1">
          <a:blip r:embed="rId4"/>
          <a:srcRect r="16136"/>
          <a:stretch/>
        </p:blipFill>
        <p:spPr>
          <a:xfrm>
            <a:off x="1055688" y="2564096"/>
            <a:ext cx="10121911" cy="679265"/>
          </a:xfrm>
          <a:prstGeom prst="rect">
            <a:avLst/>
          </a:prstGeom>
        </p:spPr>
      </p:pic>
      <p:sp>
        <p:nvSpPr>
          <p:cNvPr id="17" name="文本框 16">
            <a:extLst>
              <a:ext uri="{FF2B5EF4-FFF2-40B4-BE49-F238E27FC236}">
                <a16:creationId xmlns:a16="http://schemas.microsoft.com/office/drawing/2014/main" id="{2C778941-3004-4460-8816-77575B149410}"/>
              </a:ext>
            </a:extLst>
          </p:cNvPr>
          <p:cNvSpPr txBox="1"/>
          <p:nvPr/>
        </p:nvSpPr>
        <p:spPr>
          <a:xfrm>
            <a:off x="911214" y="3388254"/>
            <a:ext cx="10369571" cy="3320333"/>
          </a:xfrm>
          <a:prstGeom prst="rect">
            <a:avLst/>
          </a:prstGeom>
          <a:noFill/>
        </p:spPr>
        <p:txBody>
          <a:bodyPr wrap="square">
            <a:spAutoFit/>
          </a:bodyPr>
          <a:lstStyle/>
          <a:p>
            <a:pPr marL="342900" lvl="0" indent="-342900" algn="just">
              <a:lnSpc>
                <a:spcPct val="125000"/>
              </a:lnSpc>
              <a:buFont typeface="Arial" panose="020B0604020202020204" pitchFamily="34" charset="0"/>
              <a:buChar char="•"/>
            </a:pPr>
            <a:r>
              <a:rPr lang="en-US" altLang="zh-CN" sz="1300" b="1" kern="0" dirty="0">
                <a:effectLst/>
                <a:latin typeface="+mn-ea"/>
                <a:cs typeface="Times New Roman" panose="02020603050405020304" pitchFamily="18" charset="0"/>
              </a:rPr>
              <a:t>Table</a:t>
            </a:r>
            <a:r>
              <a:rPr lang="zh-CN" altLang="zh-CN" sz="1300" kern="0" dirty="0">
                <a:effectLst/>
                <a:latin typeface="+mn-ea"/>
                <a:cs typeface="Times New Roman" panose="02020603050405020304" pitchFamily="18" charset="0"/>
              </a:rPr>
              <a:t>：表的名称。</a:t>
            </a:r>
            <a:endParaRPr lang="zh-CN" altLang="zh-CN" sz="1300" kern="100" dirty="0">
              <a:effectLst/>
              <a:latin typeface="+mn-ea"/>
              <a:cs typeface="Times New Roman" panose="02020603050405020304" pitchFamily="18" charset="0"/>
            </a:endParaRPr>
          </a:p>
          <a:p>
            <a:pPr marL="342900" lvl="0" indent="-342900" algn="just">
              <a:lnSpc>
                <a:spcPct val="125000"/>
              </a:lnSpc>
              <a:buFont typeface="Arial" panose="020B0604020202020204" pitchFamily="34" charset="0"/>
              <a:buChar char="•"/>
            </a:pPr>
            <a:r>
              <a:rPr lang="en-US" altLang="zh-CN" sz="1300" b="1" kern="0" dirty="0" err="1">
                <a:latin typeface="+mn-ea"/>
                <a:cs typeface="Times New Roman" panose="02020603050405020304" pitchFamily="18" charset="0"/>
              </a:rPr>
              <a:t>Non_unique</a:t>
            </a:r>
            <a:r>
              <a:rPr lang="zh-CN" altLang="zh-CN" sz="1300" kern="0" dirty="0">
                <a:effectLst/>
                <a:latin typeface="+mn-ea"/>
                <a:cs typeface="Times New Roman" panose="02020603050405020304" pitchFamily="18" charset="0"/>
              </a:rPr>
              <a:t>：显示该索引是否是唯一索引。若不是唯一索引，则值显示为</a:t>
            </a:r>
            <a:r>
              <a:rPr lang="en-US" altLang="zh-CN" sz="1300" kern="0" dirty="0">
                <a:effectLst/>
                <a:latin typeface="+mn-ea"/>
                <a:cs typeface="Times New Roman" panose="02020603050405020304" pitchFamily="18" charset="0"/>
              </a:rPr>
              <a:t>1</a:t>
            </a:r>
            <a:r>
              <a:rPr lang="zh-CN" altLang="zh-CN" sz="1300" kern="0" dirty="0">
                <a:effectLst/>
                <a:latin typeface="+mn-ea"/>
                <a:cs typeface="Times New Roman" panose="02020603050405020304" pitchFamily="18" charset="0"/>
              </a:rPr>
              <a:t>；若是唯一索引，则值显示为</a:t>
            </a:r>
            <a:r>
              <a:rPr lang="en-US" altLang="zh-CN" sz="1300" kern="0" dirty="0">
                <a:effectLst/>
                <a:latin typeface="+mn-ea"/>
                <a:cs typeface="Times New Roman" panose="02020603050405020304" pitchFamily="18" charset="0"/>
              </a:rPr>
              <a:t>0</a:t>
            </a:r>
            <a:r>
              <a:rPr lang="zh-CN" altLang="zh-CN" sz="1300" kern="0" dirty="0">
                <a:effectLst/>
                <a:latin typeface="+mn-ea"/>
                <a:cs typeface="Times New Roman" panose="02020603050405020304" pitchFamily="18" charset="0"/>
              </a:rPr>
              <a:t>。</a:t>
            </a:r>
            <a:endParaRPr lang="zh-CN" altLang="zh-CN" sz="1300" kern="100" dirty="0">
              <a:effectLst/>
              <a:latin typeface="+mn-ea"/>
              <a:cs typeface="Times New Roman" panose="02020603050405020304" pitchFamily="18" charset="0"/>
            </a:endParaRPr>
          </a:p>
          <a:p>
            <a:pPr marL="342900" lvl="0" indent="-342900" algn="just">
              <a:lnSpc>
                <a:spcPct val="125000"/>
              </a:lnSpc>
              <a:buFont typeface="Arial" panose="020B0604020202020204" pitchFamily="34" charset="0"/>
              <a:buChar char="•"/>
            </a:pPr>
            <a:r>
              <a:rPr lang="en-US" altLang="zh-CN" sz="1300" b="1" kern="0" dirty="0" err="1">
                <a:latin typeface="+mn-ea"/>
                <a:cs typeface="Times New Roman" panose="02020603050405020304" pitchFamily="18" charset="0"/>
              </a:rPr>
              <a:t>Key_name</a:t>
            </a:r>
            <a:r>
              <a:rPr lang="zh-CN" altLang="zh-CN" sz="1300" kern="0" dirty="0">
                <a:effectLst/>
                <a:latin typeface="+mn-ea"/>
                <a:cs typeface="Times New Roman" panose="02020603050405020304" pitchFamily="18" charset="0"/>
              </a:rPr>
              <a:t>：索引的名称。</a:t>
            </a:r>
            <a:endParaRPr lang="zh-CN" altLang="zh-CN" sz="1300" kern="100" dirty="0">
              <a:effectLst/>
              <a:latin typeface="+mn-ea"/>
              <a:cs typeface="Times New Roman" panose="02020603050405020304" pitchFamily="18" charset="0"/>
            </a:endParaRPr>
          </a:p>
          <a:p>
            <a:pPr marL="342900" lvl="0" indent="-342900" algn="just">
              <a:lnSpc>
                <a:spcPct val="125000"/>
              </a:lnSpc>
              <a:buFont typeface="Arial" panose="020B0604020202020204" pitchFamily="34" charset="0"/>
              <a:buChar char="•"/>
            </a:pPr>
            <a:r>
              <a:rPr lang="en-US" altLang="zh-CN" sz="1300" b="1" kern="0" dirty="0" err="1">
                <a:latin typeface="+mn-ea"/>
                <a:cs typeface="Times New Roman" panose="02020603050405020304" pitchFamily="18" charset="0"/>
              </a:rPr>
              <a:t>Seq_in_index</a:t>
            </a:r>
            <a:r>
              <a:rPr lang="zh-CN" altLang="zh-CN" sz="1300" kern="0" dirty="0">
                <a:effectLst/>
                <a:latin typeface="+mn-ea"/>
                <a:cs typeface="Times New Roman" panose="02020603050405020304" pitchFamily="18" charset="0"/>
              </a:rPr>
              <a:t>：索引中的列序列号，从</a:t>
            </a:r>
            <a:r>
              <a:rPr lang="en-US" altLang="zh-CN" sz="1300" kern="0" dirty="0">
                <a:effectLst/>
                <a:latin typeface="+mn-ea"/>
                <a:cs typeface="Times New Roman" panose="02020603050405020304" pitchFamily="18" charset="0"/>
              </a:rPr>
              <a:t>1</a:t>
            </a:r>
            <a:r>
              <a:rPr lang="zh-CN" altLang="zh-CN" sz="1300" kern="0" dirty="0">
                <a:effectLst/>
                <a:latin typeface="+mn-ea"/>
                <a:cs typeface="Times New Roman" panose="02020603050405020304" pitchFamily="18" charset="0"/>
              </a:rPr>
              <a:t>开始计数。</a:t>
            </a:r>
            <a:endParaRPr lang="zh-CN" altLang="zh-CN" sz="1300" kern="100" dirty="0">
              <a:effectLst/>
              <a:latin typeface="+mn-ea"/>
              <a:cs typeface="Times New Roman" panose="02020603050405020304" pitchFamily="18" charset="0"/>
            </a:endParaRPr>
          </a:p>
          <a:p>
            <a:pPr marL="342900" lvl="0" indent="-342900" algn="just">
              <a:lnSpc>
                <a:spcPct val="125000"/>
              </a:lnSpc>
              <a:buFont typeface="Arial" panose="020B0604020202020204" pitchFamily="34" charset="0"/>
              <a:buChar char="•"/>
            </a:pPr>
            <a:r>
              <a:rPr lang="en-US" altLang="zh-CN" sz="1300" b="1" kern="0" dirty="0" err="1">
                <a:latin typeface="+mn-ea"/>
                <a:cs typeface="Times New Roman" panose="02020603050405020304" pitchFamily="18" charset="0"/>
              </a:rPr>
              <a:t>Column_name</a:t>
            </a:r>
            <a:r>
              <a:rPr lang="zh-CN" altLang="zh-CN" sz="1300" kern="0" dirty="0">
                <a:effectLst/>
                <a:latin typeface="+mn-ea"/>
                <a:cs typeface="Times New Roman" panose="02020603050405020304" pitchFamily="18" charset="0"/>
              </a:rPr>
              <a:t>：列名称。</a:t>
            </a:r>
            <a:endParaRPr lang="zh-CN" altLang="zh-CN" sz="1300" kern="100" dirty="0">
              <a:effectLst/>
              <a:latin typeface="+mn-ea"/>
              <a:cs typeface="Times New Roman" panose="02020603050405020304" pitchFamily="18" charset="0"/>
            </a:endParaRPr>
          </a:p>
          <a:p>
            <a:pPr marL="342900" lvl="0" indent="-342900" algn="just">
              <a:lnSpc>
                <a:spcPct val="125000"/>
              </a:lnSpc>
              <a:buFont typeface="Arial" panose="020B0604020202020204" pitchFamily="34" charset="0"/>
              <a:buChar char="•"/>
            </a:pPr>
            <a:r>
              <a:rPr lang="en-US" altLang="zh-CN" sz="1300" b="1" kern="0" dirty="0">
                <a:latin typeface="+mn-ea"/>
                <a:cs typeface="Times New Roman" panose="02020603050405020304" pitchFamily="18" charset="0"/>
              </a:rPr>
              <a:t>Collation</a:t>
            </a:r>
            <a:r>
              <a:rPr lang="zh-CN" altLang="zh-CN" sz="1300" kern="0" dirty="0">
                <a:effectLst/>
                <a:latin typeface="+mn-ea"/>
                <a:cs typeface="Times New Roman" panose="02020603050405020304" pitchFamily="18" charset="0"/>
              </a:rPr>
              <a:t>：显示列以何种顺序存储在索引中。在</a:t>
            </a:r>
            <a:r>
              <a:rPr lang="en-US" altLang="zh-CN" sz="1300" kern="0" dirty="0">
                <a:effectLst/>
                <a:latin typeface="+mn-ea"/>
                <a:cs typeface="Times New Roman" panose="02020603050405020304" pitchFamily="18" charset="0"/>
              </a:rPr>
              <a:t>MySQL</a:t>
            </a:r>
            <a:r>
              <a:rPr lang="zh-CN" altLang="zh-CN" sz="1300" kern="0" dirty="0">
                <a:effectLst/>
                <a:latin typeface="+mn-ea"/>
                <a:cs typeface="Times New Roman" panose="02020603050405020304" pitchFamily="18" charset="0"/>
              </a:rPr>
              <a:t>中，升序显示值“</a:t>
            </a:r>
            <a:r>
              <a:rPr lang="en-US" altLang="zh-CN" sz="1300" kern="0" dirty="0">
                <a:effectLst/>
                <a:latin typeface="+mn-ea"/>
                <a:cs typeface="Times New Roman" panose="02020603050405020304" pitchFamily="18" charset="0"/>
              </a:rPr>
              <a:t>A</a:t>
            </a:r>
            <a:r>
              <a:rPr lang="zh-CN" altLang="zh-CN" sz="1300" kern="0" dirty="0">
                <a:effectLst/>
                <a:latin typeface="+mn-ea"/>
                <a:cs typeface="Times New Roman" panose="02020603050405020304" pitchFamily="18" charset="0"/>
              </a:rPr>
              <a:t>”，若显示为</a:t>
            </a:r>
            <a:r>
              <a:rPr lang="en-US" altLang="zh-CN" sz="1300" kern="0" dirty="0">
                <a:effectLst/>
                <a:latin typeface="+mn-ea"/>
                <a:cs typeface="Times New Roman" panose="02020603050405020304" pitchFamily="18" charset="0"/>
              </a:rPr>
              <a:t>NULL</a:t>
            </a:r>
            <a:r>
              <a:rPr lang="zh-CN" altLang="zh-CN" sz="1300" kern="0" dirty="0">
                <a:effectLst/>
                <a:latin typeface="+mn-ea"/>
                <a:cs typeface="Times New Roman" panose="02020603050405020304" pitchFamily="18" charset="0"/>
              </a:rPr>
              <a:t>，则表示无分类。</a:t>
            </a:r>
            <a:endParaRPr lang="zh-CN" altLang="zh-CN" sz="1300" kern="100" dirty="0">
              <a:effectLst/>
              <a:latin typeface="+mn-ea"/>
              <a:cs typeface="Times New Roman" panose="02020603050405020304" pitchFamily="18" charset="0"/>
            </a:endParaRPr>
          </a:p>
          <a:p>
            <a:pPr marL="342900" lvl="0" indent="-342900" algn="just">
              <a:lnSpc>
                <a:spcPct val="125000"/>
              </a:lnSpc>
              <a:buFont typeface="Arial" panose="020B0604020202020204" pitchFamily="34" charset="0"/>
              <a:buChar char="•"/>
            </a:pPr>
            <a:r>
              <a:rPr lang="en-US" altLang="zh-CN" sz="1300" b="1" kern="0" dirty="0">
                <a:latin typeface="+mn-ea"/>
                <a:cs typeface="Times New Roman" panose="02020603050405020304" pitchFamily="18" charset="0"/>
              </a:rPr>
              <a:t>Cardinality</a:t>
            </a:r>
            <a:r>
              <a:rPr lang="zh-CN" altLang="zh-CN" sz="1300" kern="0" dirty="0">
                <a:effectLst/>
                <a:latin typeface="+mn-ea"/>
                <a:cs typeface="Times New Roman" panose="02020603050405020304" pitchFamily="18" charset="0"/>
              </a:rPr>
              <a:t>：显示索引中唯一值数目的估计值。基数根据被存储为整数的统计数据计数，所以即使对于小型表，该值也没有必要是精确的。基数越大，当进行联合时，</a:t>
            </a:r>
            <a:r>
              <a:rPr lang="en-US" altLang="zh-CN" sz="1300" kern="0" dirty="0">
                <a:effectLst/>
                <a:latin typeface="+mn-ea"/>
                <a:cs typeface="Times New Roman" panose="02020603050405020304" pitchFamily="18" charset="0"/>
              </a:rPr>
              <a:t>MySQL</a:t>
            </a:r>
            <a:r>
              <a:rPr lang="zh-CN" altLang="zh-CN" sz="1300" kern="0" dirty="0">
                <a:effectLst/>
                <a:latin typeface="+mn-ea"/>
                <a:cs typeface="Times New Roman" panose="02020603050405020304" pitchFamily="18" charset="0"/>
              </a:rPr>
              <a:t>使用该索引的机会就越大。</a:t>
            </a:r>
            <a:endParaRPr lang="zh-CN" altLang="zh-CN" sz="1300" kern="100" dirty="0">
              <a:effectLst/>
              <a:latin typeface="+mn-ea"/>
              <a:cs typeface="Times New Roman" panose="02020603050405020304" pitchFamily="18" charset="0"/>
            </a:endParaRPr>
          </a:p>
          <a:p>
            <a:pPr marL="342900" lvl="0" indent="-342900" algn="just">
              <a:lnSpc>
                <a:spcPct val="125000"/>
              </a:lnSpc>
              <a:buFont typeface="Arial" panose="020B0604020202020204" pitchFamily="34" charset="0"/>
              <a:buChar char="•"/>
            </a:pPr>
            <a:r>
              <a:rPr lang="en-US" altLang="zh-CN" sz="1300" b="1" kern="0" dirty="0" err="1">
                <a:latin typeface="+mn-ea"/>
                <a:cs typeface="Times New Roman" panose="02020603050405020304" pitchFamily="18" charset="0"/>
              </a:rPr>
              <a:t>Sub_part</a:t>
            </a:r>
            <a:r>
              <a:rPr lang="zh-CN" altLang="zh-CN" sz="1300" kern="0" dirty="0">
                <a:effectLst/>
                <a:latin typeface="+mn-ea"/>
                <a:cs typeface="Times New Roman" panose="02020603050405020304" pitchFamily="18" charset="0"/>
              </a:rPr>
              <a:t>：若列只是被部分编入索引，则为被编入索引的字符的数目。若整列被编入索引，则为</a:t>
            </a:r>
            <a:r>
              <a:rPr lang="en-US" altLang="zh-CN" sz="1300" kern="0" dirty="0">
                <a:effectLst/>
                <a:latin typeface="+mn-ea"/>
                <a:cs typeface="Times New Roman" panose="02020603050405020304" pitchFamily="18" charset="0"/>
              </a:rPr>
              <a:t>NULL</a:t>
            </a:r>
            <a:r>
              <a:rPr lang="zh-CN" altLang="zh-CN" sz="1300" kern="0" dirty="0">
                <a:effectLst/>
                <a:latin typeface="+mn-ea"/>
                <a:cs typeface="Times New Roman" panose="02020603050405020304" pitchFamily="18" charset="0"/>
              </a:rPr>
              <a:t>。</a:t>
            </a:r>
            <a:endParaRPr lang="zh-CN" altLang="zh-CN" sz="1300" kern="100" dirty="0">
              <a:effectLst/>
              <a:latin typeface="+mn-ea"/>
              <a:cs typeface="Times New Roman" panose="02020603050405020304" pitchFamily="18" charset="0"/>
            </a:endParaRPr>
          </a:p>
          <a:p>
            <a:pPr marL="342900" lvl="0" indent="-342900" algn="just">
              <a:lnSpc>
                <a:spcPct val="125000"/>
              </a:lnSpc>
              <a:buFont typeface="Arial" panose="020B0604020202020204" pitchFamily="34" charset="0"/>
              <a:buChar char="•"/>
            </a:pPr>
            <a:r>
              <a:rPr lang="en-US" altLang="zh-CN" sz="1300" b="1" kern="0" dirty="0">
                <a:latin typeface="+mn-ea"/>
                <a:cs typeface="Times New Roman" panose="02020603050405020304" pitchFamily="18" charset="0"/>
              </a:rPr>
              <a:t>Packed</a:t>
            </a:r>
            <a:r>
              <a:rPr lang="zh-CN" altLang="zh-CN" sz="1300" kern="0" dirty="0">
                <a:effectLst/>
                <a:latin typeface="+mn-ea"/>
                <a:cs typeface="Times New Roman" panose="02020603050405020304" pitchFamily="18" charset="0"/>
              </a:rPr>
              <a:t>：指示关键字如何被压缩，若没有被压缩，则为</a:t>
            </a:r>
            <a:r>
              <a:rPr lang="en-US" altLang="zh-CN" sz="1300" kern="0" dirty="0">
                <a:effectLst/>
                <a:latin typeface="+mn-ea"/>
                <a:cs typeface="Times New Roman" panose="02020603050405020304" pitchFamily="18" charset="0"/>
              </a:rPr>
              <a:t>NULL</a:t>
            </a:r>
            <a:r>
              <a:rPr lang="zh-CN" altLang="zh-CN" sz="1300" kern="0" dirty="0">
                <a:effectLst/>
                <a:latin typeface="+mn-ea"/>
                <a:cs typeface="Times New Roman" panose="02020603050405020304" pitchFamily="18" charset="0"/>
              </a:rPr>
              <a:t>。</a:t>
            </a:r>
            <a:endParaRPr lang="zh-CN" altLang="zh-CN" sz="1300" kern="100" dirty="0">
              <a:effectLst/>
              <a:latin typeface="+mn-ea"/>
              <a:cs typeface="Times New Roman" panose="02020603050405020304" pitchFamily="18" charset="0"/>
            </a:endParaRPr>
          </a:p>
          <a:p>
            <a:pPr marL="342900" lvl="0" indent="-342900" algn="just">
              <a:lnSpc>
                <a:spcPct val="125000"/>
              </a:lnSpc>
              <a:buFont typeface="Arial" panose="020B0604020202020204" pitchFamily="34" charset="0"/>
              <a:buChar char="•"/>
            </a:pPr>
            <a:r>
              <a:rPr lang="en-US" altLang="zh-CN" sz="1300" b="1" kern="0" dirty="0">
                <a:latin typeface="+mn-ea"/>
                <a:cs typeface="Times New Roman" panose="02020603050405020304" pitchFamily="18" charset="0"/>
              </a:rPr>
              <a:t>Null</a:t>
            </a:r>
            <a:r>
              <a:rPr lang="zh-CN" altLang="zh-CN" sz="1300" kern="0" dirty="0">
                <a:effectLst/>
                <a:latin typeface="+mn-ea"/>
                <a:cs typeface="Times New Roman" panose="02020603050405020304" pitchFamily="18" charset="0"/>
              </a:rPr>
              <a:t>：用于显示索引列中是否包含</a:t>
            </a:r>
            <a:r>
              <a:rPr lang="en-US" altLang="zh-CN" sz="1300" kern="0" dirty="0">
                <a:effectLst/>
                <a:latin typeface="+mn-ea"/>
                <a:cs typeface="Times New Roman" panose="02020603050405020304" pitchFamily="18" charset="0"/>
              </a:rPr>
              <a:t>NULL</a:t>
            </a:r>
            <a:r>
              <a:rPr lang="zh-CN" altLang="zh-CN" sz="1300" kern="0" dirty="0">
                <a:effectLst/>
                <a:latin typeface="+mn-ea"/>
                <a:cs typeface="Times New Roman" panose="02020603050405020304" pitchFamily="18" charset="0"/>
              </a:rPr>
              <a:t>，若列含有</a:t>
            </a:r>
            <a:r>
              <a:rPr lang="en-US" altLang="zh-CN" sz="1300" kern="0" dirty="0">
                <a:effectLst/>
                <a:latin typeface="+mn-ea"/>
                <a:cs typeface="Times New Roman" panose="02020603050405020304" pitchFamily="18" charset="0"/>
              </a:rPr>
              <a:t>NULL</a:t>
            </a:r>
            <a:r>
              <a:rPr lang="zh-CN" altLang="zh-CN" sz="1300" kern="0" dirty="0">
                <a:effectLst/>
                <a:latin typeface="+mn-ea"/>
                <a:cs typeface="Times New Roman" panose="02020603050405020304" pitchFamily="18" charset="0"/>
              </a:rPr>
              <a:t>，则显示为</a:t>
            </a:r>
            <a:r>
              <a:rPr lang="en-US" altLang="zh-CN" sz="1300" kern="0" dirty="0">
                <a:effectLst/>
                <a:latin typeface="+mn-ea"/>
                <a:cs typeface="Times New Roman" panose="02020603050405020304" pitchFamily="18" charset="0"/>
              </a:rPr>
              <a:t>YES</a:t>
            </a:r>
            <a:r>
              <a:rPr lang="zh-CN" altLang="zh-CN" sz="1300" kern="0" dirty="0">
                <a:effectLst/>
                <a:latin typeface="+mn-ea"/>
                <a:cs typeface="Times New Roman" panose="02020603050405020304" pitchFamily="18" charset="0"/>
              </a:rPr>
              <a:t>；若没有，则显示为</a:t>
            </a:r>
            <a:r>
              <a:rPr lang="en-US" altLang="zh-CN" sz="1300" kern="0" dirty="0">
                <a:effectLst/>
                <a:latin typeface="+mn-ea"/>
                <a:cs typeface="Times New Roman" panose="02020603050405020304" pitchFamily="18" charset="0"/>
              </a:rPr>
              <a:t>NO</a:t>
            </a:r>
            <a:r>
              <a:rPr lang="zh-CN" altLang="zh-CN" sz="1300" kern="0" dirty="0">
                <a:effectLst/>
                <a:latin typeface="+mn-ea"/>
                <a:cs typeface="Times New Roman" panose="02020603050405020304" pitchFamily="18" charset="0"/>
              </a:rPr>
              <a:t>。</a:t>
            </a:r>
            <a:endParaRPr lang="zh-CN" altLang="zh-CN" sz="1300" kern="100" dirty="0">
              <a:effectLst/>
              <a:latin typeface="+mn-ea"/>
              <a:cs typeface="Times New Roman" panose="02020603050405020304" pitchFamily="18" charset="0"/>
            </a:endParaRPr>
          </a:p>
          <a:p>
            <a:pPr marL="342900" lvl="0" indent="-342900" algn="just">
              <a:lnSpc>
                <a:spcPct val="125000"/>
              </a:lnSpc>
              <a:buFont typeface="Arial" panose="020B0604020202020204" pitchFamily="34" charset="0"/>
              <a:buChar char="•"/>
            </a:pPr>
            <a:r>
              <a:rPr lang="en-US" altLang="zh-CN" sz="1300" b="1" kern="0" dirty="0" err="1">
                <a:latin typeface="+mn-ea"/>
                <a:cs typeface="Times New Roman" panose="02020603050405020304" pitchFamily="18" charset="0"/>
              </a:rPr>
              <a:t>Index_type</a:t>
            </a:r>
            <a:r>
              <a:rPr lang="zh-CN" altLang="zh-CN" sz="1300" kern="0" dirty="0">
                <a:effectLst/>
                <a:latin typeface="+mn-ea"/>
                <a:cs typeface="Times New Roman" panose="02020603050405020304" pitchFamily="18" charset="0"/>
              </a:rPr>
              <a:t>：显示索引使用的类型和方法（</a:t>
            </a:r>
            <a:r>
              <a:rPr lang="en-US" altLang="zh-CN" sz="1300" kern="0" dirty="0">
                <a:effectLst/>
                <a:latin typeface="+mn-ea"/>
                <a:cs typeface="Times New Roman" panose="02020603050405020304" pitchFamily="18" charset="0"/>
              </a:rPr>
              <a:t>BTREE</a:t>
            </a:r>
            <a:r>
              <a:rPr lang="zh-CN" altLang="zh-CN" sz="1300" kern="0" dirty="0">
                <a:effectLst/>
                <a:latin typeface="+mn-ea"/>
                <a:cs typeface="Times New Roman" panose="02020603050405020304" pitchFamily="18" charset="0"/>
              </a:rPr>
              <a:t>、</a:t>
            </a:r>
            <a:r>
              <a:rPr lang="en-US" altLang="zh-CN" sz="1300" kern="0" dirty="0">
                <a:effectLst/>
                <a:latin typeface="+mn-ea"/>
                <a:cs typeface="Times New Roman" panose="02020603050405020304" pitchFamily="18" charset="0"/>
              </a:rPr>
              <a:t>FULLTEXT</a:t>
            </a:r>
            <a:r>
              <a:rPr lang="zh-CN" altLang="zh-CN" sz="1300" kern="0" dirty="0">
                <a:effectLst/>
                <a:latin typeface="+mn-ea"/>
                <a:cs typeface="Times New Roman" panose="02020603050405020304" pitchFamily="18" charset="0"/>
              </a:rPr>
              <a:t>、</a:t>
            </a:r>
            <a:r>
              <a:rPr lang="en-US" altLang="zh-CN" sz="1300" kern="0" dirty="0">
                <a:effectLst/>
                <a:latin typeface="+mn-ea"/>
                <a:cs typeface="Times New Roman" panose="02020603050405020304" pitchFamily="18" charset="0"/>
              </a:rPr>
              <a:t>HASH</a:t>
            </a:r>
            <a:r>
              <a:rPr lang="zh-CN" altLang="zh-CN" sz="1300" kern="0" dirty="0">
                <a:effectLst/>
                <a:latin typeface="+mn-ea"/>
                <a:cs typeface="Times New Roman" panose="02020603050405020304" pitchFamily="18" charset="0"/>
              </a:rPr>
              <a:t>、</a:t>
            </a:r>
            <a:r>
              <a:rPr lang="en-US" altLang="zh-CN" sz="1300" kern="0" dirty="0">
                <a:effectLst/>
                <a:latin typeface="+mn-ea"/>
                <a:cs typeface="Times New Roman" panose="02020603050405020304" pitchFamily="18" charset="0"/>
              </a:rPr>
              <a:t>RTREE</a:t>
            </a:r>
            <a:r>
              <a:rPr lang="zh-CN" altLang="zh-CN" sz="1300" kern="0" dirty="0">
                <a:effectLst/>
                <a:latin typeface="+mn-ea"/>
                <a:cs typeface="Times New Roman" panose="02020603050405020304" pitchFamily="18" charset="0"/>
              </a:rPr>
              <a:t>）。</a:t>
            </a:r>
            <a:endParaRPr lang="zh-CN" altLang="zh-CN" sz="1300" kern="100" dirty="0">
              <a:effectLst/>
              <a:latin typeface="+mn-ea"/>
              <a:cs typeface="Times New Roman" panose="02020603050405020304" pitchFamily="18" charset="0"/>
            </a:endParaRPr>
          </a:p>
          <a:p>
            <a:pPr marL="342900" lvl="0" indent="-342900" algn="just">
              <a:lnSpc>
                <a:spcPct val="125000"/>
              </a:lnSpc>
              <a:buFont typeface="Arial" panose="020B0604020202020204" pitchFamily="34" charset="0"/>
              <a:buChar char="•"/>
            </a:pPr>
            <a:r>
              <a:rPr lang="en-US" altLang="zh-CN" sz="1300" b="1" kern="0" dirty="0">
                <a:latin typeface="+mn-ea"/>
                <a:cs typeface="Times New Roman" panose="02020603050405020304" pitchFamily="18" charset="0"/>
              </a:rPr>
              <a:t>Comment</a:t>
            </a:r>
            <a:r>
              <a:rPr lang="zh-CN" altLang="zh-CN" sz="1300" kern="0" dirty="0">
                <a:effectLst/>
                <a:latin typeface="+mn-ea"/>
                <a:cs typeface="Times New Roman" panose="02020603050405020304" pitchFamily="18" charset="0"/>
              </a:rPr>
              <a:t>：显示评注。</a:t>
            </a:r>
            <a:endParaRPr lang="zh-CN" altLang="zh-CN" sz="1300" kern="100" dirty="0">
              <a:effectLst/>
              <a:latin typeface="+mn-ea"/>
              <a:cs typeface="Times New Roman" panose="02020603050405020304" pitchFamily="18" charset="0"/>
            </a:endParaRPr>
          </a:p>
        </p:txBody>
      </p:sp>
    </p:spTree>
    <p:extLst>
      <p:ext uri="{BB962C8B-B14F-4D97-AF65-F5344CB8AC3E}">
        <p14:creationId xmlns:p14="http://schemas.microsoft.com/office/powerpoint/2010/main" val="10557412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06</a:t>
              </a:r>
              <a:endParaRPr lang="zh-CN" altLang="en-US" sz="3200" b="1" dirty="0">
                <a:solidFill>
                  <a:schemeClr val="bg1"/>
                </a:solidFill>
              </a:endParaRPr>
            </a:p>
          </p:txBody>
        </p:sp>
      </p:grpSp>
      <p:grpSp>
        <p:nvGrpSpPr>
          <p:cNvPr id="21" name="组合 20"/>
          <p:cNvGrpSpPr/>
          <p:nvPr/>
        </p:nvGrpSpPr>
        <p:grpSpPr>
          <a:xfrm>
            <a:off x="2813604" y="3379524"/>
            <a:ext cx="2802477" cy="764237"/>
            <a:chOff x="8358097" y="3043974"/>
            <a:chExt cx="2802477" cy="1280569"/>
          </a:xfrm>
        </p:grpSpPr>
        <p:sp>
          <p:nvSpPr>
            <p:cNvPr id="14" name="文本框 13"/>
            <p:cNvSpPr txBox="1"/>
            <p:nvPr/>
          </p:nvSpPr>
          <p:spPr>
            <a:xfrm>
              <a:off x="8358097" y="3043974"/>
              <a:ext cx="2802467" cy="876717"/>
            </a:xfrm>
            <a:prstGeom prst="rect">
              <a:avLst/>
            </a:prstGeom>
            <a:noFill/>
          </p:spPr>
          <p:txBody>
            <a:bodyPr wrap="square" rtlCol="0">
              <a:spAutoFit/>
              <a:scene3d>
                <a:camera prst="orthographicFront"/>
                <a:lightRig rig="threePt" dir="t"/>
              </a:scene3d>
              <a:sp3d contourW="12700"/>
            </a:bodyPr>
            <a:lstStyle/>
            <a:p>
              <a:pPr algn="ctr"/>
              <a:r>
                <a:rPr lang="zh-CN" altLang="en-US" sz="2800"/>
                <a:t>删除索引</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4" idx="0"/>
            <a:endCxn id="27" idx="0"/>
          </p:cNvCxnSpPr>
          <p:nvPr/>
        </p:nvCxnSpPr>
        <p:spPr>
          <a:xfrm>
            <a:off x="6931828" y="2666417"/>
            <a:ext cx="0" cy="839325"/>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2555571"/>
            <a:ext cx="3937046" cy="346239"/>
          </a:xfrm>
          <a:prstGeom prst="rect">
            <a:avLst/>
          </a:prstGeom>
          <a:noFill/>
        </p:spPr>
        <p:txBody>
          <a:bodyPr wrap="square" lIns="68571" tIns="34285" rIns="68571" bIns="34285" rtlCol="0">
            <a:spAutoFit/>
          </a:bodyPr>
          <a:lstStyle/>
          <a:p>
            <a:r>
              <a:rPr lang="zh-CN" altLang="zh-CN">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a:solidFill>
                  <a:prstClr val="black">
                    <a:lumMod val="75000"/>
                    <a:lumOff val="25000"/>
                  </a:prstClr>
                </a:solidFill>
                <a:latin typeface="微软雅黑" panose="020B0503020204020204" pitchFamily="34" charset="-122"/>
                <a:ea typeface="微软雅黑" panose="020B0503020204020204" pitchFamily="34" charset="-122"/>
              </a:rPr>
              <a:t>DROP INDEX</a:t>
            </a:r>
            <a:r>
              <a:rPr lang="zh-CN" altLang="zh-CN">
                <a:solidFill>
                  <a:prstClr val="black">
                    <a:lumMod val="75000"/>
                    <a:lumOff val="25000"/>
                  </a:prstClr>
                </a:solidFill>
                <a:latin typeface="微软雅黑" panose="020B0503020204020204" pitchFamily="34" charset="-122"/>
                <a:ea typeface="微软雅黑" panose="020B0503020204020204" pitchFamily="34" charset="-122"/>
              </a:rPr>
              <a:t>语句删除索引</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2637149"/>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476474"/>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3354894"/>
            <a:ext cx="3443187" cy="369332"/>
          </a:xfrm>
          <a:prstGeom prst="rect">
            <a:avLst/>
          </a:prstGeom>
        </p:spPr>
        <p:txBody>
          <a:bodyPr wrap="none">
            <a:spAutoFit/>
          </a:bodyPr>
          <a:lstStyle/>
          <a:p>
            <a:r>
              <a:rPr lang="zh-CN" altLang="zh-CN">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a:solidFill>
                  <a:prstClr val="black">
                    <a:lumMod val="75000"/>
                    <a:lumOff val="25000"/>
                  </a:prstClr>
                </a:solidFill>
                <a:latin typeface="微软雅黑" panose="020B0503020204020204" pitchFamily="34" charset="-122"/>
                <a:ea typeface="微软雅黑" panose="020B0503020204020204" pitchFamily="34" charset="-122"/>
              </a:rPr>
              <a:t>ALTER TABLE</a:t>
            </a:r>
            <a:r>
              <a:rPr lang="zh-CN" altLang="zh-CN">
                <a:solidFill>
                  <a:prstClr val="black">
                    <a:lumMod val="75000"/>
                    <a:lumOff val="25000"/>
                  </a:prstClr>
                </a:solidFill>
                <a:latin typeface="微软雅黑" panose="020B0503020204020204" pitchFamily="34" charset="-122"/>
                <a:ea typeface="微软雅黑" panose="020B0503020204020204" pitchFamily="34" charset="-122"/>
              </a:rPr>
              <a:t>语句删除索引</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5417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2" presetClass="entr" presetSubtype="8" fill="hold" grpId="0" nodeType="withEffect">
                                  <p:stCondLst>
                                    <p:cond delay="70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80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6394490" cy="523220"/>
          </a:xfrm>
          <a:prstGeom prst="rect">
            <a:avLst/>
          </a:prstGeom>
          <a:noFill/>
        </p:spPr>
        <p:txBody>
          <a:bodyPr wrap="squar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zh-CN" sz="2800" b="1">
                <a:solidFill>
                  <a:srgbClr val="228EB0"/>
                </a:solidFill>
                <a:latin typeface="+mn-ea"/>
              </a:rPr>
              <a:t>使用</a:t>
            </a:r>
            <a:r>
              <a:rPr lang="en-US" altLang="zh-CN" sz="2800" b="1">
                <a:solidFill>
                  <a:srgbClr val="228EB0"/>
                </a:solidFill>
                <a:latin typeface="+mn-ea"/>
              </a:rPr>
              <a:t>DROP INDEX</a:t>
            </a:r>
            <a:r>
              <a:rPr lang="zh-CN" altLang="zh-CN" sz="2800" b="1">
                <a:solidFill>
                  <a:srgbClr val="228EB0"/>
                </a:solidFill>
                <a:latin typeface="+mn-ea"/>
              </a:rPr>
              <a:t>语句删除索引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911213" y="1828347"/>
            <a:ext cx="10369571" cy="369332"/>
          </a:xfrm>
          <a:prstGeom prst="rect">
            <a:avLst/>
          </a:prstGeom>
        </p:spPr>
        <p:txBody>
          <a:bodyPr wrap="square">
            <a:spAutoFit/>
            <a:scene3d>
              <a:camera prst="orthographicFront"/>
              <a:lightRig rig="threePt" dir="t"/>
            </a:scene3d>
            <a:sp3d contourW="12700"/>
          </a:bodyPr>
          <a:lstStyle/>
          <a:p>
            <a:pPr algn="just"/>
            <a:r>
              <a:rPr lang="zh-CN" altLang="zh-CN"/>
              <a:t>当不再需要索引时，可以使用</a:t>
            </a:r>
            <a:r>
              <a:rPr lang="en-US" altLang="zh-CN" b="1">
                <a:solidFill>
                  <a:srgbClr val="0069B8"/>
                </a:solidFill>
              </a:rPr>
              <a:t>DROP INDEX</a:t>
            </a:r>
            <a:r>
              <a:rPr lang="zh-CN" altLang="zh-CN"/>
              <a:t>语句</a:t>
            </a:r>
            <a:r>
              <a:rPr lang="zh-CN" altLang="en-US"/>
              <a:t>来删除索引。语法格式如下：</a:t>
            </a:r>
            <a:endParaRPr lang="en-US" altLang="zh-CN"/>
          </a:p>
        </p:txBody>
      </p:sp>
      <p:sp>
        <p:nvSpPr>
          <p:cNvPr id="15" name="矩形 14">
            <a:extLst>
              <a:ext uri="{FF2B5EF4-FFF2-40B4-BE49-F238E27FC236}">
                <a16:creationId xmlns:a16="http://schemas.microsoft.com/office/drawing/2014/main" id="{CBBC0C77-184E-4848-9FF7-0B55C8FA662A}"/>
              </a:ext>
            </a:extLst>
          </p:cNvPr>
          <p:cNvSpPr/>
          <p:nvPr/>
        </p:nvSpPr>
        <p:spPr>
          <a:xfrm>
            <a:off x="911212" y="3447064"/>
            <a:ext cx="10369571" cy="873957"/>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a:t>&lt;</a:t>
            </a:r>
            <a:r>
              <a:rPr lang="zh-CN" altLang="zh-CN"/>
              <a:t>索引名</a:t>
            </a:r>
            <a:r>
              <a:rPr lang="en-US" altLang="zh-CN"/>
              <a:t>&gt;</a:t>
            </a:r>
            <a:r>
              <a:rPr lang="zh-CN" altLang="zh-CN"/>
              <a:t>：指定要删除的索引名；</a:t>
            </a:r>
          </a:p>
          <a:p>
            <a:pPr marL="285750" lvl="0" indent="-285750">
              <a:lnSpc>
                <a:spcPct val="150000"/>
              </a:lnSpc>
              <a:buFont typeface="Arial" panose="020B0604020202020204" pitchFamily="34" charset="0"/>
              <a:buChar char="•"/>
            </a:pPr>
            <a:r>
              <a:rPr lang="en-US" altLang="zh-CN"/>
              <a:t>&lt;</a:t>
            </a:r>
            <a:r>
              <a:rPr lang="zh-CN" altLang="zh-CN"/>
              <a:t>表名</a:t>
            </a:r>
            <a:r>
              <a:rPr lang="en-US" altLang="zh-CN"/>
              <a:t>&gt;</a:t>
            </a:r>
            <a:r>
              <a:rPr lang="zh-CN" altLang="zh-CN"/>
              <a:t>：指定该索引所在的表名。</a:t>
            </a:r>
          </a:p>
        </p:txBody>
      </p:sp>
      <p:sp>
        <p:nvSpPr>
          <p:cNvPr id="12" name="矩形 11">
            <a:extLst>
              <a:ext uri="{FF2B5EF4-FFF2-40B4-BE49-F238E27FC236}">
                <a16:creationId xmlns:a16="http://schemas.microsoft.com/office/drawing/2014/main" id="{4C50063C-059E-4276-B2FA-1A45594188EE}"/>
              </a:ext>
            </a:extLst>
          </p:cNvPr>
          <p:cNvSpPr/>
          <p:nvPr/>
        </p:nvSpPr>
        <p:spPr>
          <a:xfrm>
            <a:off x="2472597" y="2561604"/>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sz="1600" b="1"/>
              <a:t>DROP INDEX &lt;</a:t>
            </a:r>
            <a:r>
              <a:rPr lang="zh-CN" altLang="zh-CN" sz="1600" b="1"/>
              <a:t>索引名</a:t>
            </a:r>
            <a:r>
              <a:rPr lang="en-US" altLang="zh-CN" sz="1600" b="1"/>
              <a:t>&gt; ON &lt;</a:t>
            </a:r>
            <a:r>
              <a:rPr lang="zh-CN" altLang="zh-CN" sz="1600" b="1"/>
              <a:t>表名</a:t>
            </a:r>
            <a:r>
              <a:rPr lang="en-US" altLang="zh-CN" sz="1600" b="1"/>
              <a:t>&gt;</a:t>
            </a:r>
            <a:endParaRPr lang="zh-CN" altLang="zh-CN" sz="1600" b="1"/>
          </a:p>
        </p:txBody>
      </p:sp>
    </p:spTree>
    <p:extLst>
      <p:ext uri="{BB962C8B-B14F-4D97-AF65-F5344CB8AC3E}">
        <p14:creationId xmlns:p14="http://schemas.microsoft.com/office/powerpoint/2010/main" val="1050214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6394490" cy="523220"/>
          </a:xfrm>
          <a:prstGeom prst="rect">
            <a:avLst/>
          </a:prstGeom>
          <a:noFill/>
        </p:spPr>
        <p:txBody>
          <a:bodyPr wrap="squar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zh-CN" sz="2800" b="1">
                <a:solidFill>
                  <a:srgbClr val="228EB0"/>
                </a:solidFill>
                <a:latin typeface="+mn-ea"/>
              </a:rPr>
              <a:t>使用</a:t>
            </a:r>
            <a:r>
              <a:rPr lang="en-US" altLang="zh-CN" sz="2800" b="1">
                <a:solidFill>
                  <a:srgbClr val="228EB0"/>
                </a:solidFill>
                <a:latin typeface="+mn-ea"/>
              </a:rPr>
              <a:t>DROP INDEX</a:t>
            </a:r>
            <a:r>
              <a:rPr lang="zh-CN" altLang="zh-CN" sz="2800" b="1">
                <a:solidFill>
                  <a:srgbClr val="228EB0"/>
                </a:solidFill>
                <a:latin typeface="+mn-ea"/>
              </a:rPr>
              <a:t>语句删除索引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911213" y="1407331"/>
            <a:ext cx="10369571" cy="369332"/>
          </a:xfrm>
          <a:prstGeom prst="rect">
            <a:avLst/>
          </a:prstGeom>
        </p:spPr>
        <p:txBody>
          <a:bodyPr wrap="square">
            <a:spAutoFit/>
            <a:scene3d>
              <a:camera prst="orthographicFront"/>
              <a:lightRig rig="threePt" dir="t"/>
            </a:scene3d>
            <a:sp3d contourW="12700"/>
          </a:bodyPr>
          <a:lstStyle/>
          <a:p>
            <a:pPr algn="just"/>
            <a:r>
              <a:rPr lang="zh-CN" altLang="zh-CN" b="1"/>
              <a:t>【实例</a:t>
            </a:r>
            <a:r>
              <a:rPr lang="en-US" altLang="zh-CN" b="1"/>
              <a:t>8-5</a:t>
            </a:r>
            <a:r>
              <a:rPr lang="zh-CN" altLang="zh-CN" b="1"/>
              <a:t>】：</a:t>
            </a:r>
            <a:r>
              <a:rPr lang="zh-CN" altLang="zh-CN"/>
              <a:t>在数据库“</a:t>
            </a:r>
            <a:r>
              <a:rPr lang="en-US" altLang="zh-CN"/>
              <a:t>edusys_book</a:t>
            </a:r>
            <a:r>
              <a:rPr lang="zh-CN" altLang="zh-CN"/>
              <a:t>”中，删除学生表“</a:t>
            </a:r>
            <a:r>
              <a:rPr lang="en-US" altLang="zh-CN"/>
              <a:t>Student</a:t>
            </a:r>
            <a:r>
              <a:rPr lang="zh-CN" altLang="zh-CN"/>
              <a:t>”中“</a:t>
            </a:r>
            <a:r>
              <a:rPr lang="en-US" altLang="zh-CN"/>
              <a:t>Tel</a:t>
            </a:r>
            <a:r>
              <a:rPr lang="zh-CN" altLang="zh-CN"/>
              <a:t>”字段的索引。</a:t>
            </a:r>
            <a:endParaRPr lang="en-US" altLang="zh-CN"/>
          </a:p>
        </p:txBody>
      </p:sp>
      <p:pic>
        <p:nvPicPr>
          <p:cNvPr id="4" name="图片 3">
            <a:extLst>
              <a:ext uri="{FF2B5EF4-FFF2-40B4-BE49-F238E27FC236}">
                <a16:creationId xmlns:a16="http://schemas.microsoft.com/office/drawing/2014/main" id="{BA28E859-1E79-4732-928E-361C9F499506}"/>
              </a:ext>
            </a:extLst>
          </p:cNvPr>
          <p:cNvPicPr>
            <a:picLocks noChangeAspect="1"/>
          </p:cNvPicPr>
          <p:nvPr/>
        </p:nvPicPr>
        <p:blipFill>
          <a:blip r:embed="rId3"/>
          <a:stretch>
            <a:fillRect/>
          </a:stretch>
        </p:blipFill>
        <p:spPr>
          <a:xfrm>
            <a:off x="4098857" y="1886101"/>
            <a:ext cx="3994286" cy="574286"/>
          </a:xfrm>
          <a:prstGeom prst="rect">
            <a:avLst/>
          </a:prstGeom>
        </p:spPr>
      </p:pic>
      <p:pic>
        <p:nvPicPr>
          <p:cNvPr id="7" name="图片 6">
            <a:extLst>
              <a:ext uri="{FF2B5EF4-FFF2-40B4-BE49-F238E27FC236}">
                <a16:creationId xmlns:a16="http://schemas.microsoft.com/office/drawing/2014/main" id="{BA309C0A-3126-43E4-8AA3-4715AF01B84A}"/>
              </a:ext>
            </a:extLst>
          </p:cNvPr>
          <p:cNvPicPr>
            <a:picLocks noChangeAspect="1"/>
          </p:cNvPicPr>
          <p:nvPr/>
        </p:nvPicPr>
        <p:blipFill>
          <a:blip r:embed="rId4"/>
          <a:stretch>
            <a:fillRect/>
          </a:stretch>
        </p:blipFill>
        <p:spPr>
          <a:xfrm>
            <a:off x="4694568" y="2719627"/>
            <a:ext cx="2802857" cy="574286"/>
          </a:xfrm>
          <a:prstGeom prst="rect">
            <a:avLst/>
          </a:prstGeom>
        </p:spPr>
      </p:pic>
      <p:pic>
        <p:nvPicPr>
          <p:cNvPr id="8" name="图片 7">
            <a:extLst>
              <a:ext uri="{FF2B5EF4-FFF2-40B4-BE49-F238E27FC236}">
                <a16:creationId xmlns:a16="http://schemas.microsoft.com/office/drawing/2014/main" id="{FF33BEEB-08F0-4827-AD62-8521E096E11B}"/>
              </a:ext>
            </a:extLst>
          </p:cNvPr>
          <p:cNvPicPr>
            <a:picLocks noChangeAspect="1"/>
          </p:cNvPicPr>
          <p:nvPr/>
        </p:nvPicPr>
        <p:blipFill>
          <a:blip r:embed="rId5"/>
          <a:stretch>
            <a:fillRect/>
          </a:stretch>
        </p:blipFill>
        <p:spPr>
          <a:xfrm>
            <a:off x="1935043" y="3593825"/>
            <a:ext cx="8321905" cy="2711905"/>
          </a:xfrm>
          <a:prstGeom prst="rect">
            <a:avLst/>
          </a:prstGeom>
        </p:spPr>
      </p:pic>
    </p:spTree>
    <p:extLst>
      <p:ext uri="{BB962C8B-B14F-4D97-AF65-F5344CB8AC3E}">
        <p14:creationId xmlns:p14="http://schemas.microsoft.com/office/powerpoint/2010/main" val="10738470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6394490" cy="523220"/>
          </a:xfrm>
          <a:prstGeom prst="rect">
            <a:avLst/>
          </a:prstGeom>
          <a:noFill/>
        </p:spPr>
        <p:txBody>
          <a:bodyPr wrap="squar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zh-CN" sz="2800" b="1">
                <a:solidFill>
                  <a:srgbClr val="228EB0"/>
                </a:solidFill>
                <a:latin typeface="+mn-ea"/>
              </a:rPr>
              <a:t>使用</a:t>
            </a:r>
            <a:r>
              <a:rPr lang="en-US" altLang="zh-CN" sz="2800" b="1">
                <a:solidFill>
                  <a:srgbClr val="228EB0"/>
                </a:solidFill>
                <a:latin typeface="+mn-ea"/>
              </a:rPr>
              <a:t>ALTER TABLE</a:t>
            </a:r>
            <a:r>
              <a:rPr lang="zh-CN" altLang="zh-CN" sz="2800" b="1">
                <a:solidFill>
                  <a:srgbClr val="228EB0"/>
                </a:solidFill>
                <a:latin typeface="+mn-ea"/>
              </a:rPr>
              <a:t>语句删除索引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911213" y="1288918"/>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使用</a:t>
            </a:r>
            <a:r>
              <a:rPr lang="en-US" altLang="zh-CN" b="1">
                <a:solidFill>
                  <a:srgbClr val="0069B8"/>
                </a:solidFill>
              </a:rPr>
              <a:t>ALTER TABLE</a:t>
            </a:r>
            <a:r>
              <a:rPr lang="zh-CN" altLang="zh-CN"/>
              <a:t>语句修改表的同时</a:t>
            </a:r>
            <a:r>
              <a:rPr lang="zh-CN" altLang="en-US"/>
              <a:t>，</a:t>
            </a:r>
            <a:r>
              <a:rPr lang="zh-CN" altLang="zh-CN"/>
              <a:t>也可以</a:t>
            </a:r>
            <a:r>
              <a:rPr lang="zh-CN" altLang="en-US"/>
              <a:t>将表名后面的</a:t>
            </a:r>
            <a:r>
              <a:rPr lang="zh-CN" altLang="zh-CN"/>
              <a:t>部分指定为以下某一子句</a:t>
            </a:r>
            <a:r>
              <a:rPr lang="zh-CN" altLang="en-US"/>
              <a:t>来删除索引：</a:t>
            </a:r>
            <a:endParaRPr lang="en-US" altLang="zh-CN"/>
          </a:p>
        </p:txBody>
      </p:sp>
      <p:sp>
        <p:nvSpPr>
          <p:cNvPr id="14" name="矩形 13">
            <a:extLst>
              <a:ext uri="{FF2B5EF4-FFF2-40B4-BE49-F238E27FC236}">
                <a16:creationId xmlns:a16="http://schemas.microsoft.com/office/drawing/2014/main" id="{C0D6F7C3-682F-4CF1-942E-357D9F0CA287}"/>
              </a:ext>
            </a:extLst>
          </p:cNvPr>
          <p:cNvSpPr/>
          <p:nvPr/>
        </p:nvSpPr>
        <p:spPr>
          <a:xfrm>
            <a:off x="2509094" y="2403724"/>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DROP PRIMARY KEY &lt;</a:t>
            </a:r>
            <a:r>
              <a:rPr lang="zh-CN" altLang="zh-CN" b="1"/>
              <a:t>索引名</a:t>
            </a:r>
            <a:r>
              <a:rPr lang="en-US" altLang="zh-CN" b="1"/>
              <a:t>&gt; </a:t>
            </a:r>
            <a:endParaRPr lang="zh-CN" altLang="zh-CN" b="1"/>
          </a:p>
        </p:txBody>
      </p:sp>
      <p:sp>
        <p:nvSpPr>
          <p:cNvPr id="16" name="矩形 15">
            <a:extLst>
              <a:ext uri="{FF2B5EF4-FFF2-40B4-BE49-F238E27FC236}">
                <a16:creationId xmlns:a16="http://schemas.microsoft.com/office/drawing/2014/main" id="{2C892C3D-CF88-4FA5-8417-F6D53DD3E570}"/>
              </a:ext>
            </a:extLst>
          </p:cNvPr>
          <p:cNvSpPr/>
          <p:nvPr/>
        </p:nvSpPr>
        <p:spPr>
          <a:xfrm>
            <a:off x="911210" y="1781646"/>
            <a:ext cx="10369571" cy="458459"/>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a:t>删除</a:t>
            </a:r>
            <a:r>
              <a:rPr lang="zh-CN" altLang="zh-CN" b="1">
                <a:solidFill>
                  <a:srgbClr val="0069B8"/>
                </a:solidFill>
              </a:rPr>
              <a:t>主键索引</a:t>
            </a:r>
            <a:r>
              <a:rPr lang="zh-CN" altLang="en-US"/>
              <a:t>要使用的子句</a:t>
            </a:r>
            <a:r>
              <a:rPr lang="zh-CN" altLang="zh-CN"/>
              <a:t>语法格式</a:t>
            </a:r>
            <a:r>
              <a:rPr lang="zh-CN" altLang="en-US"/>
              <a:t>为</a:t>
            </a:r>
            <a:r>
              <a:rPr lang="zh-CN" altLang="zh-CN"/>
              <a:t>：</a:t>
            </a:r>
            <a:endParaRPr lang="en-US" altLang="zh-CN"/>
          </a:p>
        </p:txBody>
      </p:sp>
      <p:sp>
        <p:nvSpPr>
          <p:cNvPr id="17" name="矩形 16">
            <a:extLst>
              <a:ext uri="{FF2B5EF4-FFF2-40B4-BE49-F238E27FC236}">
                <a16:creationId xmlns:a16="http://schemas.microsoft.com/office/drawing/2014/main" id="{CD4FC00B-D0FC-4556-BEAB-1AF5205683EA}"/>
              </a:ext>
            </a:extLst>
          </p:cNvPr>
          <p:cNvSpPr/>
          <p:nvPr/>
        </p:nvSpPr>
        <p:spPr>
          <a:xfrm>
            <a:off x="2509099" y="3633564"/>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DROP FOREIGN KEY &lt;</a:t>
            </a:r>
            <a:r>
              <a:rPr lang="zh-CN" altLang="zh-CN" b="1"/>
              <a:t>索引名</a:t>
            </a:r>
            <a:r>
              <a:rPr lang="en-US" altLang="zh-CN" b="1"/>
              <a:t>&gt; </a:t>
            </a:r>
            <a:endParaRPr lang="zh-CN" altLang="zh-CN" b="1"/>
          </a:p>
        </p:txBody>
      </p:sp>
      <p:sp>
        <p:nvSpPr>
          <p:cNvPr id="18" name="矩形 17">
            <a:extLst>
              <a:ext uri="{FF2B5EF4-FFF2-40B4-BE49-F238E27FC236}">
                <a16:creationId xmlns:a16="http://schemas.microsoft.com/office/drawing/2014/main" id="{EC2CA4C0-3931-4213-A744-0760D49188A4}"/>
              </a:ext>
            </a:extLst>
          </p:cNvPr>
          <p:cNvSpPr/>
          <p:nvPr/>
        </p:nvSpPr>
        <p:spPr>
          <a:xfrm>
            <a:off x="911215" y="3011486"/>
            <a:ext cx="10369571" cy="458459"/>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a:t>删除</a:t>
            </a:r>
            <a:r>
              <a:rPr lang="zh-CN" altLang="en-US" b="1">
                <a:solidFill>
                  <a:srgbClr val="0069B8"/>
                </a:solidFill>
              </a:rPr>
              <a:t>外键</a:t>
            </a:r>
            <a:r>
              <a:rPr lang="zh-CN" altLang="zh-CN" b="1">
                <a:solidFill>
                  <a:srgbClr val="0069B8"/>
                </a:solidFill>
              </a:rPr>
              <a:t>索引</a:t>
            </a:r>
            <a:r>
              <a:rPr lang="zh-CN" altLang="en-US"/>
              <a:t>要使用的子句</a:t>
            </a:r>
            <a:r>
              <a:rPr lang="zh-CN" altLang="zh-CN"/>
              <a:t>语法格式</a:t>
            </a:r>
            <a:r>
              <a:rPr lang="zh-CN" altLang="en-US"/>
              <a:t>为</a:t>
            </a:r>
            <a:r>
              <a:rPr lang="zh-CN" altLang="zh-CN"/>
              <a:t>：</a:t>
            </a:r>
            <a:endParaRPr lang="en-US" altLang="zh-CN"/>
          </a:p>
        </p:txBody>
      </p:sp>
      <p:sp>
        <p:nvSpPr>
          <p:cNvPr id="23" name="矩形 22">
            <a:extLst>
              <a:ext uri="{FF2B5EF4-FFF2-40B4-BE49-F238E27FC236}">
                <a16:creationId xmlns:a16="http://schemas.microsoft.com/office/drawing/2014/main" id="{B88FE3AF-26D0-4C36-B97C-6BAB485F5F70}"/>
              </a:ext>
            </a:extLst>
          </p:cNvPr>
          <p:cNvSpPr/>
          <p:nvPr/>
        </p:nvSpPr>
        <p:spPr>
          <a:xfrm>
            <a:off x="2509099" y="4863404"/>
            <a:ext cx="7173801"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DROP INDEX &lt;</a:t>
            </a:r>
            <a:r>
              <a:rPr lang="zh-CN" altLang="zh-CN" b="1"/>
              <a:t>索引名</a:t>
            </a:r>
            <a:r>
              <a:rPr lang="en-US" altLang="zh-CN" b="1"/>
              <a:t>&gt;</a:t>
            </a:r>
            <a:endParaRPr lang="zh-CN" altLang="zh-CN" b="1"/>
          </a:p>
        </p:txBody>
      </p:sp>
      <p:sp>
        <p:nvSpPr>
          <p:cNvPr id="24" name="矩形 23">
            <a:extLst>
              <a:ext uri="{FF2B5EF4-FFF2-40B4-BE49-F238E27FC236}">
                <a16:creationId xmlns:a16="http://schemas.microsoft.com/office/drawing/2014/main" id="{1272E185-5FCB-4A67-92A0-2B8887087569}"/>
              </a:ext>
            </a:extLst>
          </p:cNvPr>
          <p:cNvSpPr/>
          <p:nvPr/>
        </p:nvSpPr>
        <p:spPr>
          <a:xfrm>
            <a:off x="911215" y="4241326"/>
            <a:ext cx="10369571" cy="458459"/>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a:t>删除</a:t>
            </a:r>
            <a:r>
              <a:rPr lang="zh-CN" altLang="en-US" b="1">
                <a:solidFill>
                  <a:srgbClr val="0069B8"/>
                </a:solidFill>
              </a:rPr>
              <a:t>普通</a:t>
            </a:r>
            <a:r>
              <a:rPr lang="zh-CN" altLang="zh-CN" b="1">
                <a:solidFill>
                  <a:srgbClr val="0069B8"/>
                </a:solidFill>
              </a:rPr>
              <a:t>索引</a:t>
            </a:r>
            <a:r>
              <a:rPr lang="zh-CN" altLang="en-US"/>
              <a:t>要使用的子句</a:t>
            </a:r>
            <a:r>
              <a:rPr lang="zh-CN" altLang="zh-CN"/>
              <a:t>语法格式</a:t>
            </a:r>
            <a:r>
              <a:rPr lang="zh-CN" altLang="en-US"/>
              <a:t>为</a:t>
            </a:r>
            <a:r>
              <a:rPr lang="zh-CN" altLang="zh-CN"/>
              <a:t>：</a:t>
            </a:r>
            <a:endParaRPr lang="en-US" altLang="zh-CN"/>
          </a:p>
        </p:txBody>
      </p:sp>
      <p:sp>
        <p:nvSpPr>
          <p:cNvPr id="27" name="矩形 26">
            <a:extLst>
              <a:ext uri="{FF2B5EF4-FFF2-40B4-BE49-F238E27FC236}">
                <a16:creationId xmlns:a16="http://schemas.microsoft.com/office/drawing/2014/main" id="{2071C633-F0E0-4421-BAA9-FE1CADE68B88}"/>
              </a:ext>
            </a:extLst>
          </p:cNvPr>
          <p:cNvSpPr/>
          <p:nvPr/>
        </p:nvSpPr>
        <p:spPr>
          <a:xfrm>
            <a:off x="911208" y="5524348"/>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solidFill>
                  <a:srgbClr val="0069B8"/>
                </a:solidFill>
              </a:rPr>
              <a:t>注意：</a:t>
            </a:r>
            <a:r>
              <a:rPr lang="zh-CN" altLang="zh-CN"/>
              <a:t>如果删除的列是索引的组成部分，那么在删除该列时，也会将该列从索引中删除；如果组成索引的所有列都被删除，那么整个索引将被删除。</a:t>
            </a:r>
            <a:endParaRPr lang="en-US" altLang="zh-CN"/>
          </a:p>
        </p:txBody>
      </p:sp>
    </p:spTree>
    <p:extLst>
      <p:ext uri="{BB962C8B-B14F-4D97-AF65-F5344CB8AC3E}">
        <p14:creationId xmlns:p14="http://schemas.microsoft.com/office/powerpoint/2010/main" val="32958404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6394490" cy="523220"/>
          </a:xfrm>
          <a:prstGeom prst="rect">
            <a:avLst/>
          </a:prstGeom>
          <a:noFill/>
        </p:spPr>
        <p:txBody>
          <a:bodyPr wrap="squar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zh-CN" sz="2800" b="1">
                <a:solidFill>
                  <a:srgbClr val="228EB0"/>
                </a:solidFill>
                <a:latin typeface="+mn-ea"/>
              </a:rPr>
              <a:t>使用</a:t>
            </a:r>
            <a:r>
              <a:rPr lang="en-US" altLang="zh-CN" sz="2800" b="1">
                <a:solidFill>
                  <a:srgbClr val="228EB0"/>
                </a:solidFill>
                <a:latin typeface="+mn-ea"/>
              </a:rPr>
              <a:t>ALTER TABLE</a:t>
            </a:r>
            <a:r>
              <a:rPr lang="zh-CN" altLang="zh-CN" sz="2800" b="1">
                <a:solidFill>
                  <a:srgbClr val="228EB0"/>
                </a:solidFill>
                <a:latin typeface="+mn-ea"/>
              </a:rPr>
              <a:t>语句删除索引</a:t>
            </a:r>
            <a:endParaRPr lang="zh-CN" altLang="en-US" sz="2800" b="1" dirty="0">
              <a:solidFill>
                <a:srgbClr val="228EB0"/>
              </a:solidFill>
              <a:latin typeface="+mn-ea"/>
            </a:endParaRPr>
          </a:p>
        </p:txBody>
      </p:sp>
      <p:sp>
        <p:nvSpPr>
          <p:cNvPr id="9" name="矩形 8">
            <a:extLst>
              <a:ext uri="{FF2B5EF4-FFF2-40B4-BE49-F238E27FC236}">
                <a16:creationId xmlns:a16="http://schemas.microsoft.com/office/drawing/2014/main" id="{FEA4DE56-9D57-4AD4-87AB-9A3D55AE0D3C}"/>
              </a:ext>
            </a:extLst>
          </p:cNvPr>
          <p:cNvSpPr/>
          <p:nvPr/>
        </p:nvSpPr>
        <p:spPr>
          <a:xfrm>
            <a:off x="911213" y="1223132"/>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t>【实例</a:t>
            </a:r>
            <a:r>
              <a:rPr lang="en-US" altLang="zh-CN" b="1"/>
              <a:t>8-6</a:t>
            </a:r>
            <a:r>
              <a:rPr lang="zh-CN" altLang="zh-CN" b="1"/>
              <a:t>】：</a:t>
            </a:r>
            <a:r>
              <a:rPr lang="zh-CN" altLang="zh-CN"/>
              <a:t>在数据库“</a:t>
            </a:r>
            <a:r>
              <a:rPr lang="en-US" altLang="zh-CN"/>
              <a:t>edusys_book</a:t>
            </a:r>
            <a:r>
              <a:rPr lang="zh-CN" altLang="zh-CN"/>
              <a:t>”中，删除班级表“</a:t>
            </a:r>
            <a:r>
              <a:rPr lang="en-US" altLang="zh-CN"/>
              <a:t>class</a:t>
            </a:r>
            <a:r>
              <a:rPr lang="zh-CN" altLang="zh-CN"/>
              <a:t>”中“</a:t>
            </a:r>
            <a:r>
              <a:rPr lang="en-US" altLang="zh-CN"/>
              <a:t>classname</a:t>
            </a:r>
            <a:r>
              <a:rPr lang="zh-CN" altLang="zh-CN"/>
              <a:t>”字段的索引。</a:t>
            </a:r>
            <a:endParaRPr lang="en-US" altLang="zh-CN"/>
          </a:p>
        </p:txBody>
      </p:sp>
      <p:sp>
        <p:nvSpPr>
          <p:cNvPr id="25" name="矩形 24">
            <a:extLst>
              <a:ext uri="{FF2B5EF4-FFF2-40B4-BE49-F238E27FC236}">
                <a16:creationId xmlns:a16="http://schemas.microsoft.com/office/drawing/2014/main" id="{68C5D04D-A44E-4CD9-B280-00D2D2EC43D4}"/>
              </a:ext>
            </a:extLst>
          </p:cNvPr>
          <p:cNvSpPr/>
          <p:nvPr/>
        </p:nvSpPr>
        <p:spPr>
          <a:xfrm>
            <a:off x="911213" y="5599142"/>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solidFill>
                  <a:srgbClr val="0069B8"/>
                </a:solidFill>
              </a:rPr>
              <a:t>注意：</a:t>
            </a:r>
            <a:r>
              <a:rPr lang="zh-CN" altLang="zh-CN"/>
              <a:t>在</a:t>
            </a:r>
            <a:r>
              <a:rPr lang="en-US" altLang="zh-CN"/>
              <a:t>MySQL</a:t>
            </a:r>
            <a:r>
              <a:rPr lang="zh-CN" altLang="zh-CN"/>
              <a:t>中，修改索引可以通过删除原索引，再根据需要创建一个同名的索引来实现。</a:t>
            </a:r>
          </a:p>
        </p:txBody>
      </p:sp>
      <p:pic>
        <p:nvPicPr>
          <p:cNvPr id="3" name="图片 2">
            <a:extLst>
              <a:ext uri="{FF2B5EF4-FFF2-40B4-BE49-F238E27FC236}">
                <a16:creationId xmlns:a16="http://schemas.microsoft.com/office/drawing/2014/main" id="{F0183F48-4BCF-42FF-970B-0FAD7B2118C1}"/>
              </a:ext>
            </a:extLst>
          </p:cNvPr>
          <p:cNvPicPr>
            <a:picLocks noChangeAspect="1"/>
          </p:cNvPicPr>
          <p:nvPr/>
        </p:nvPicPr>
        <p:blipFill>
          <a:blip r:embed="rId3"/>
          <a:stretch>
            <a:fillRect/>
          </a:stretch>
        </p:blipFill>
        <p:spPr>
          <a:xfrm>
            <a:off x="3595996" y="1849909"/>
            <a:ext cx="5000000" cy="685714"/>
          </a:xfrm>
          <a:prstGeom prst="rect">
            <a:avLst/>
          </a:prstGeom>
        </p:spPr>
      </p:pic>
      <p:pic>
        <p:nvPicPr>
          <p:cNvPr id="7" name="图片 6">
            <a:extLst>
              <a:ext uri="{FF2B5EF4-FFF2-40B4-BE49-F238E27FC236}">
                <a16:creationId xmlns:a16="http://schemas.microsoft.com/office/drawing/2014/main" id="{7AA96FFF-ABCD-4265-B0EB-6888177F4447}"/>
              </a:ext>
            </a:extLst>
          </p:cNvPr>
          <p:cNvPicPr>
            <a:picLocks noChangeAspect="1"/>
          </p:cNvPicPr>
          <p:nvPr/>
        </p:nvPicPr>
        <p:blipFill>
          <a:blip r:embed="rId4"/>
          <a:stretch>
            <a:fillRect/>
          </a:stretch>
        </p:blipFill>
        <p:spPr>
          <a:xfrm>
            <a:off x="4334091" y="2723582"/>
            <a:ext cx="3523809" cy="676190"/>
          </a:xfrm>
          <a:prstGeom prst="rect">
            <a:avLst/>
          </a:prstGeom>
        </p:spPr>
      </p:pic>
      <p:pic>
        <p:nvPicPr>
          <p:cNvPr id="8" name="图片 7">
            <a:extLst>
              <a:ext uri="{FF2B5EF4-FFF2-40B4-BE49-F238E27FC236}">
                <a16:creationId xmlns:a16="http://schemas.microsoft.com/office/drawing/2014/main" id="{60704908-0161-47FC-B1FB-4A1752C08F9A}"/>
              </a:ext>
            </a:extLst>
          </p:cNvPr>
          <p:cNvPicPr>
            <a:picLocks noChangeAspect="1"/>
          </p:cNvPicPr>
          <p:nvPr/>
        </p:nvPicPr>
        <p:blipFill>
          <a:blip r:embed="rId5"/>
          <a:stretch>
            <a:fillRect/>
          </a:stretch>
        </p:blipFill>
        <p:spPr>
          <a:xfrm>
            <a:off x="1191233" y="3626068"/>
            <a:ext cx="9809524" cy="1704762"/>
          </a:xfrm>
          <a:prstGeom prst="rect">
            <a:avLst/>
          </a:prstGeom>
        </p:spPr>
      </p:pic>
    </p:spTree>
    <p:extLst>
      <p:ext uri="{BB962C8B-B14F-4D97-AF65-F5344CB8AC3E}">
        <p14:creationId xmlns:p14="http://schemas.microsoft.com/office/powerpoint/2010/main" val="11064159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1" name="椭圆 10"/>
          <p:cNvSpPr/>
          <p:nvPr/>
        </p:nvSpPr>
        <p:spPr>
          <a:xfrm>
            <a:off x="8473899" y="2146925"/>
            <a:ext cx="1116000" cy="11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21" name="组合 20"/>
          <p:cNvGrpSpPr/>
          <p:nvPr/>
        </p:nvGrpSpPr>
        <p:grpSpPr>
          <a:xfrm>
            <a:off x="8077899" y="3438138"/>
            <a:ext cx="1908000" cy="698433"/>
            <a:chOff x="9580795" y="3089795"/>
            <a:chExt cx="1908000" cy="698433"/>
          </a:xfrm>
        </p:grpSpPr>
        <p:sp>
          <p:nvSpPr>
            <p:cNvPr id="14" name="文本框 13"/>
            <p:cNvSpPr txBox="1"/>
            <p:nvPr/>
          </p:nvSpPr>
          <p:spPr>
            <a:xfrm>
              <a:off x="9621724" y="3089795"/>
              <a:ext cx="1826142" cy="584775"/>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solidFill>
                    <a:prstClr val="black"/>
                  </a:solidFill>
                  <a:effectLst/>
                  <a:uLnTx/>
                  <a:uFillTx/>
                  <a:latin typeface="Arial"/>
                  <a:ea typeface="微软雅黑"/>
                  <a:cs typeface="+mn-cs"/>
                </a:rPr>
                <a:t>任务实践</a:t>
              </a:r>
            </a:p>
          </p:txBody>
        </p:sp>
        <p:cxnSp>
          <p:nvCxnSpPr>
            <p:cNvPr id="18" name="直接连接符 17"/>
            <p:cNvCxnSpPr/>
            <p:nvPr/>
          </p:nvCxnSpPr>
          <p:spPr>
            <a:xfrm>
              <a:off x="9580795" y="3788228"/>
              <a:ext cx="190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椭圆 47"/>
          <p:cNvSpPr/>
          <p:nvPr/>
        </p:nvSpPr>
        <p:spPr>
          <a:xfrm>
            <a:off x="8715051" y="23675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1835058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6" presetClass="entr" presetSubtype="3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out)">
                                      <p:cBhvr>
                                        <p:cTn id="24" dur="500"/>
                                        <p:tgtEl>
                                          <p:spTgt spid="11"/>
                                        </p:tgtEl>
                                      </p:cBhvr>
                                    </p:animEffect>
                                  </p:childTnLst>
                                </p:cTn>
                              </p:par>
                              <p:par>
                                <p:cTn id="25" presetID="6" presetClass="entr" presetSubtype="32"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out)">
                                      <p:cBhvr>
                                        <p:cTn id="27" dur="500"/>
                                        <p:tgtEl>
                                          <p:spTgt spid="17"/>
                                        </p:tgtEl>
                                      </p:cBhvr>
                                    </p:animEffect>
                                  </p:childTnLst>
                                </p:cTn>
                              </p:par>
                            </p:childTnLst>
                          </p:cTn>
                        </p:par>
                        <p:par>
                          <p:cTn id="28" fill="hold">
                            <p:stCondLst>
                              <p:cond delay="1750"/>
                            </p:stCondLst>
                            <p:childTnLst>
                              <p:par>
                                <p:cTn id="29" presetID="1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down)">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P spid="11" grpId="0" animBg="1"/>
      <p:bldP spid="1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在</a:t>
            </a:r>
            <a:r>
              <a:rPr lang="zh-CN" altLang="zh-CN" dirty="0"/>
              <a:t>教务管理系统数据库“</a:t>
            </a:r>
            <a:r>
              <a:rPr lang="en-US" altLang="zh-CN" dirty="0" err="1"/>
              <a:t>EduSys</a:t>
            </a:r>
            <a:r>
              <a:rPr lang="zh-CN" altLang="zh-CN" dirty="0"/>
              <a:t>”中，经常要按照学生姓名查询各种信息，请采用合适的技术手段帮助提高查询速度</a:t>
            </a:r>
            <a:r>
              <a:rPr lang="zh-CN" altLang="zh-CN" dirty="0" smtClean="0"/>
              <a:t>。</a:t>
            </a:r>
            <a:endParaRPr lang="zh-CN" altLang="zh-CN" dirty="0"/>
          </a:p>
        </p:txBody>
      </p:sp>
    </p:spTree>
    <p:extLst>
      <p:ext uri="{BB962C8B-B14F-4D97-AF65-F5344CB8AC3E}">
        <p14:creationId xmlns:p14="http://schemas.microsoft.com/office/powerpoint/2010/main" val="23755287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9" y="1817486"/>
            <a:ext cx="9968482" cy="128945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根据【学习任务】中的实践需求，在</a:t>
            </a:r>
            <a:r>
              <a:rPr lang="zh-CN" altLang="zh-CN" dirty="0"/>
              <a:t>教务管理数据库“</a:t>
            </a:r>
            <a:r>
              <a:rPr lang="en-US" altLang="zh-CN" dirty="0" err="1"/>
              <a:t>EduSys</a:t>
            </a:r>
            <a:r>
              <a:rPr lang="zh-CN" altLang="zh-CN" dirty="0"/>
              <a:t>”的实际使用过程中，经常按照学生姓名查询信息，也就是经常把姓名作为</a:t>
            </a:r>
            <a:r>
              <a:rPr lang="en-US" altLang="zh-CN" dirty="0"/>
              <a:t>WHERE</a:t>
            </a:r>
            <a:r>
              <a:rPr lang="zh-CN" altLang="zh-CN" dirty="0"/>
              <a:t>子句的条件列，因此可以采用索引来加快条件的判断速度。在表“</a:t>
            </a:r>
            <a:r>
              <a:rPr lang="en-US" altLang="zh-CN" dirty="0"/>
              <a:t>Student</a:t>
            </a:r>
            <a:r>
              <a:rPr lang="zh-CN" altLang="zh-CN" dirty="0"/>
              <a:t>”中的</a:t>
            </a:r>
            <a:r>
              <a:rPr lang="en-US" altLang="zh-CN" dirty="0" err="1"/>
              <a:t>Sname</a:t>
            </a:r>
            <a:r>
              <a:rPr lang="zh-CN" altLang="zh-CN" dirty="0"/>
              <a:t>字段创建索引，输入的</a:t>
            </a:r>
            <a:r>
              <a:rPr lang="en-US" altLang="zh-CN" dirty="0"/>
              <a:t>SQL</a:t>
            </a:r>
            <a:r>
              <a:rPr lang="zh-CN" altLang="zh-CN" dirty="0"/>
              <a:t>语句如下</a:t>
            </a:r>
            <a:r>
              <a:rPr lang="zh-CN" altLang="zh-CN" dirty="0" smtClean="0"/>
              <a:t>：</a:t>
            </a:r>
            <a:endParaRPr lang="zh-CN" altLang="zh-CN" dirty="0"/>
          </a:p>
        </p:txBody>
      </p:sp>
      <p:sp>
        <p:nvSpPr>
          <p:cNvPr id="8" name="矩形 7"/>
          <p:cNvSpPr/>
          <p:nvPr/>
        </p:nvSpPr>
        <p:spPr>
          <a:xfrm>
            <a:off x="2119957" y="3338553"/>
            <a:ext cx="7150619" cy="1243721"/>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50000"/>
              </a:lnSpc>
            </a:pPr>
            <a:r>
              <a:rPr lang="en-US" altLang="zh-CN" sz="1600" kern="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1600" kern="0" dirty="0" err="1" smtClean="0">
                <a:latin typeface="Times New Roman" panose="02020603050405020304" pitchFamily="18" charset="0"/>
                <a:ea typeface="宋体" panose="02010600030101010101" pitchFamily="2" charset="-122"/>
                <a:cs typeface="Times New Roman" panose="02020603050405020304" pitchFamily="18" charset="0"/>
              </a:rPr>
              <a:t>mysql</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&gt; CREATE INDEX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IDX_Sname</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600" kern="0" dirty="0" smtClean="0">
                <a:latin typeface="Times New Roman" panose="02020603050405020304" pitchFamily="18" charset="0"/>
                <a:ea typeface="宋体" panose="02010600030101010101" pitchFamily="2" charset="-122"/>
                <a:cs typeface="Times New Roman" panose="02020603050405020304" pitchFamily="18" charset="0"/>
              </a:rPr>
              <a:t>             -&gt; </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ON Student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Sname</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583299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73308" y="1181099"/>
            <a:ext cx="13425710" cy="4091928"/>
            <a:chOff x="1697108" y="1219199"/>
            <a:chExt cx="13425710" cy="4091928"/>
          </a:xfrm>
        </p:grpSpPr>
        <p:sp>
          <p:nvSpPr>
            <p:cNvPr id="10"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 fmla="*/ 0 w 13677900"/>
                <a:gd name="connsiteY0" fmla="*/ 0 h 897257"/>
                <a:gd name="connsiteX1" fmla="*/ 13677900 w 13677900"/>
                <a:gd name="connsiteY1" fmla="*/ 0 h 897257"/>
                <a:gd name="connsiteX2" fmla="*/ 13677900 w 13677900"/>
                <a:gd name="connsiteY2" fmla="*/ 897257 h 897257"/>
                <a:gd name="connsiteX3" fmla="*/ 252190 w 13677900"/>
                <a:gd name="connsiteY3" fmla="*/ 892550 h 897257"/>
                <a:gd name="connsiteX4" fmla="*/ 0 w 13677900"/>
                <a:gd name="connsiteY4" fmla="*/ 897257 h 897257"/>
                <a:gd name="connsiteX5" fmla="*/ 0 w 13677900"/>
                <a:gd name="connsiteY5" fmla="*/ 0 h 897257"/>
                <a:gd name="connsiteX0" fmla="*/ 0 w 13677900"/>
                <a:gd name="connsiteY0" fmla="*/ 10284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6" fmla="*/ 0 w 13677900"/>
                <a:gd name="connsiteY6" fmla="*/ 10284 h 907541"/>
                <a:gd name="connsiteX0" fmla="*/ 0 w 13677900"/>
                <a:gd name="connsiteY0" fmla="*/ 907541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0" fmla="*/ 0 w 13425710"/>
                <a:gd name="connsiteY0" fmla="*/ 902834 h 907541"/>
                <a:gd name="connsiteX1" fmla="*/ 199413 w 13425710"/>
                <a:gd name="connsiteY1" fmla="*/ 0 h 907541"/>
                <a:gd name="connsiteX2" fmla="*/ 13425710 w 13425710"/>
                <a:gd name="connsiteY2" fmla="*/ 10284 h 907541"/>
                <a:gd name="connsiteX3" fmla="*/ 13425710 w 13425710"/>
                <a:gd name="connsiteY3" fmla="*/ 907541 h 907541"/>
                <a:gd name="connsiteX4" fmla="*/ 0 w 13425710"/>
                <a:gd name="connsiteY4" fmla="*/ 902834 h 907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6" name="矩形 5"/>
          <p:cNvSpPr/>
          <p:nvPr/>
        </p:nvSpPr>
        <p:spPr>
          <a:xfrm>
            <a:off x="4158344" y="1407884"/>
            <a:ext cx="1625600" cy="16256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2" name="组合 21"/>
          <p:cNvGrpSpPr/>
          <p:nvPr/>
        </p:nvGrpSpPr>
        <p:grpSpPr>
          <a:xfrm>
            <a:off x="1763483" y="2002969"/>
            <a:ext cx="13353088" cy="6893833"/>
            <a:chOff x="1763483" y="2002969"/>
            <a:chExt cx="13353088" cy="6893833"/>
          </a:xfrm>
        </p:grpSpPr>
        <p:sp>
          <p:nvSpPr>
            <p:cNvPr id="8" name="矩形 7"/>
            <p:cNvSpPr/>
            <p:nvPr/>
          </p:nvSpPr>
          <p:spPr>
            <a:xfrm rot="1800000">
              <a:off x="1977604" y="4383926"/>
              <a:ext cx="13138967" cy="4512876"/>
            </a:xfrm>
            <a:custGeom>
              <a:avLst/>
              <a:gdLst>
                <a:gd name="connsiteX0" fmla="*/ 0 w 13677900"/>
                <a:gd name="connsiteY0" fmla="*/ 0 h 4499376"/>
                <a:gd name="connsiteX1" fmla="*/ 13677900 w 13677900"/>
                <a:gd name="connsiteY1" fmla="*/ 0 h 4499376"/>
                <a:gd name="connsiteX2" fmla="*/ 13677900 w 13677900"/>
                <a:gd name="connsiteY2" fmla="*/ 4499376 h 4499376"/>
                <a:gd name="connsiteX3" fmla="*/ 0 w 13677900"/>
                <a:gd name="connsiteY3" fmla="*/ 4499376 h 4499376"/>
                <a:gd name="connsiteX4" fmla="*/ 0 w 13677900"/>
                <a:gd name="connsiteY4" fmla="*/ 0 h 44993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0 w 13677900"/>
                <a:gd name="connsiteY4" fmla="*/ 4512876 h 4512876"/>
                <a:gd name="connsiteX5" fmla="*/ 0 w 13677900"/>
                <a:gd name="connsiteY5"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4512876 h 4512876"/>
                <a:gd name="connsiteX6" fmla="*/ 0 w 13677900"/>
                <a:gd name="connsiteY6"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13500 h 4512876"/>
                <a:gd name="connsiteX0" fmla="*/ 0 w 13138967"/>
                <a:gd name="connsiteY0" fmla="*/ 4493446 h 4512876"/>
                <a:gd name="connsiteX1" fmla="*/ 1193390 w 13138967"/>
                <a:gd name="connsiteY1" fmla="*/ 0 h 4512876"/>
                <a:gd name="connsiteX2" fmla="*/ 13138967 w 13138967"/>
                <a:gd name="connsiteY2" fmla="*/ 13500 h 4512876"/>
                <a:gd name="connsiteX3" fmla="*/ 13138967 w 13138967"/>
                <a:gd name="connsiteY3" fmla="*/ 4512876 h 4512876"/>
                <a:gd name="connsiteX4" fmla="*/ 0 w 13138967"/>
                <a:gd name="connsiteY4" fmla="*/ 4493446 h 451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8967" h="4512876">
                  <a:moveTo>
                    <a:pt x="0" y="4493446"/>
                  </a:moveTo>
                  <a:lnTo>
                    <a:pt x="1193390" y="0"/>
                  </a:lnTo>
                  <a:lnTo>
                    <a:pt x="13138967" y="13500"/>
                  </a:lnTo>
                  <a:lnTo>
                    <a:pt x="13138967" y="4512876"/>
                  </a:lnTo>
                  <a:lnTo>
                    <a:pt x="0" y="4493446"/>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矩形 2"/>
            <p:cNvSpPr/>
            <p:nvPr/>
          </p:nvSpPr>
          <p:spPr>
            <a:xfrm>
              <a:off x="1763483" y="2002969"/>
              <a:ext cx="3294745" cy="32947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2" name="文本框 11"/>
          <p:cNvSpPr txBox="1"/>
          <p:nvPr/>
        </p:nvSpPr>
        <p:spPr>
          <a:xfrm>
            <a:off x="6175208" y="3353288"/>
            <a:ext cx="3262432"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noProof="0" dirty="0">
                <a:solidFill>
                  <a:prstClr val="black"/>
                </a:solidFill>
                <a:latin typeface="Arial"/>
                <a:ea typeface="微软雅黑"/>
              </a:rPr>
              <a:t>感谢您的观看</a:t>
            </a:r>
            <a:endParaRPr kumimoji="0" lang="zh-CN" altLang="en-US" sz="4000" b="0" i="0" u="none" strike="noStrike" kern="1200" cap="none" spc="0" normalizeH="0" baseline="0" noProof="0" dirty="0">
              <a:ln>
                <a:noFill/>
              </a:ln>
              <a:solidFill>
                <a:prstClr val="black"/>
              </a:solidFill>
              <a:effectLst/>
              <a:uLnTx/>
              <a:uFillTx/>
              <a:latin typeface="Arial"/>
              <a:ea typeface="微软雅黑"/>
              <a:cs typeface="+mn-cs"/>
            </a:endParaRPr>
          </a:p>
        </p:txBody>
      </p:sp>
      <p:sp>
        <p:nvSpPr>
          <p:cNvPr id="13" name="文本框 12"/>
          <p:cNvSpPr txBox="1"/>
          <p:nvPr/>
        </p:nvSpPr>
        <p:spPr>
          <a:xfrm>
            <a:off x="6156158" y="2255191"/>
            <a:ext cx="4031873" cy="1200329"/>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228EB0"/>
                </a:solidFill>
                <a:effectLst/>
                <a:uLnTx/>
                <a:uFillTx/>
                <a:latin typeface="Arial"/>
                <a:ea typeface="微软雅黑"/>
                <a:cs typeface="+mn-cs"/>
              </a:rPr>
              <a:t>THANKS</a:t>
            </a:r>
            <a:endParaRPr kumimoji="0" lang="zh-CN" altLang="en-US" sz="7200" b="1" i="0" u="none" strike="noStrike" kern="1200" cap="none" spc="0" normalizeH="0" baseline="0" noProof="0" dirty="0">
              <a:ln>
                <a:noFill/>
              </a:ln>
              <a:solidFill>
                <a:srgbClr val="228EB0"/>
              </a:solidFill>
              <a:effectLst/>
              <a:uLnTx/>
              <a:uFillTx/>
              <a:latin typeface="Arial"/>
              <a:ea typeface="微软雅黑"/>
              <a:cs typeface="+mn-cs"/>
            </a:endParaRPr>
          </a:p>
        </p:txBody>
      </p:sp>
      <p:cxnSp>
        <p:nvCxnSpPr>
          <p:cNvPr id="15" name="直接连接符 14"/>
          <p:cNvCxnSpPr/>
          <p:nvPr/>
        </p:nvCxnSpPr>
        <p:spPr>
          <a:xfrm>
            <a:off x="6320453" y="4311326"/>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850274" y="4702628"/>
            <a:ext cx="12474999" cy="4416484"/>
            <a:chOff x="850274" y="4702628"/>
            <a:chExt cx="12474999" cy="4416484"/>
          </a:xfrm>
        </p:grpSpPr>
        <p:sp>
          <p:nvSpPr>
            <p:cNvPr id="11" name="矩形 10"/>
            <p:cNvSpPr/>
            <p:nvPr/>
          </p:nvSpPr>
          <p:spPr>
            <a:xfrm rot="1800000">
              <a:off x="850274" y="7513404"/>
              <a:ext cx="12474999" cy="1605708"/>
            </a:xfrm>
            <a:custGeom>
              <a:avLst/>
              <a:gdLst>
                <a:gd name="connsiteX0" fmla="*/ 0 w 13677900"/>
                <a:gd name="connsiteY0" fmla="*/ 0 h 1587113"/>
                <a:gd name="connsiteX1" fmla="*/ 13677900 w 13677900"/>
                <a:gd name="connsiteY1" fmla="*/ 0 h 1587113"/>
                <a:gd name="connsiteX2" fmla="*/ 13677900 w 13677900"/>
                <a:gd name="connsiteY2" fmla="*/ 1587113 h 1587113"/>
                <a:gd name="connsiteX3" fmla="*/ 0 w 13677900"/>
                <a:gd name="connsiteY3" fmla="*/ 1587113 h 1587113"/>
                <a:gd name="connsiteX4" fmla="*/ 0 w 13677900"/>
                <a:gd name="connsiteY4" fmla="*/ 0 h 1587113"/>
                <a:gd name="connsiteX0" fmla="*/ 0 w 13677900"/>
                <a:gd name="connsiteY0" fmla="*/ 0 h 1587113"/>
                <a:gd name="connsiteX1" fmla="*/ 1620651 w 13677900"/>
                <a:gd name="connsiteY1" fmla="*/ 6988 h 1587113"/>
                <a:gd name="connsiteX2" fmla="*/ 13677900 w 13677900"/>
                <a:gd name="connsiteY2" fmla="*/ 0 h 1587113"/>
                <a:gd name="connsiteX3" fmla="*/ 13677900 w 13677900"/>
                <a:gd name="connsiteY3" fmla="*/ 1587113 h 1587113"/>
                <a:gd name="connsiteX4" fmla="*/ 0 w 13677900"/>
                <a:gd name="connsiteY4" fmla="*/ 1587113 h 1587113"/>
                <a:gd name="connsiteX5" fmla="*/ 0 w 13677900"/>
                <a:gd name="connsiteY5" fmla="*/ 0 h 1587113"/>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1587113 h 1605708"/>
                <a:gd name="connsiteX6" fmla="*/ 0 w 13677900"/>
                <a:gd name="connsiteY6" fmla="*/ 0 h 1605708"/>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0 h 1605708"/>
                <a:gd name="connsiteX0" fmla="*/ 0 w 12474999"/>
                <a:gd name="connsiteY0" fmla="*/ 1605708 h 1605708"/>
                <a:gd name="connsiteX1" fmla="*/ 417750 w 12474999"/>
                <a:gd name="connsiteY1" fmla="*/ 6988 h 1605708"/>
                <a:gd name="connsiteX2" fmla="*/ 12474999 w 12474999"/>
                <a:gd name="connsiteY2" fmla="*/ 0 h 1605708"/>
                <a:gd name="connsiteX3" fmla="*/ 12474999 w 12474999"/>
                <a:gd name="connsiteY3" fmla="*/ 1587113 h 1605708"/>
                <a:gd name="connsiteX4" fmla="*/ 0 w 12474999"/>
                <a:gd name="connsiteY4" fmla="*/ 1605708 h 1605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4999" h="1605708">
                  <a:moveTo>
                    <a:pt x="0" y="1605708"/>
                  </a:moveTo>
                  <a:lnTo>
                    <a:pt x="417750" y="6988"/>
                  </a:lnTo>
                  <a:lnTo>
                    <a:pt x="12474999" y="0"/>
                  </a:lnTo>
                  <a:lnTo>
                    <a:pt x="12474999" y="1587113"/>
                  </a:lnTo>
                  <a:lnTo>
                    <a:pt x="0" y="160570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矩形 3"/>
            <p:cNvSpPr/>
            <p:nvPr/>
          </p:nvSpPr>
          <p:spPr>
            <a:xfrm>
              <a:off x="1269995" y="4702628"/>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57519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1+#ppt_w/2"/>
                                          </p:val>
                                        </p:tav>
                                        <p:tav tm="100000">
                                          <p:val>
                                            <p:strVal val="#ppt_x"/>
                                          </p:val>
                                        </p:tav>
                                      </p:tavLst>
                                    </p:anim>
                                    <p:anim calcmode="lin" valueType="num">
                                      <p:cBhvr additive="base">
                                        <p:cTn id="16" dur="10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000"/>
                                        <p:tgtEl>
                                          <p:spTgt spid="1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a:solidFill>
                    <a:schemeClr val="bg1"/>
                  </a:solidFill>
                </a:rPr>
                <a:t>01</a:t>
              </a:r>
              <a:endParaRPr lang="zh-CN" altLang="en-US" sz="3200" b="1" dirty="0">
                <a:solidFill>
                  <a:schemeClr val="bg1"/>
                </a:solidFill>
              </a:endParaRPr>
            </a:p>
          </p:txBody>
        </p:sp>
      </p:grpSp>
      <p:grpSp>
        <p:nvGrpSpPr>
          <p:cNvPr id="21" name="组合 20"/>
          <p:cNvGrpSpPr/>
          <p:nvPr/>
        </p:nvGrpSpPr>
        <p:grpSpPr>
          <a:xfrm>
            <a:off x="2686220" y="3406871"/>
            <a:ext cx="3057247" cy="736892"/>
            <a:chOff x="8230713" y="3089795"/>
            <a:chExt cx="3057247" cy="1234748"/>
          </a:xfrm>
        </p:grpSpPr>
        <p:sp>
          <p:nvSpPr>
            <p:cNvPr id="14" name="文本框 13"/>
            <p:cNvSpPr txBox="1"/>
            <p:nvPr/>
          </p:nvSpPr>
          <p:spPr>
            <a:xfrm>
              <a:off x="8230713" y="3089795"/>
              <a:ext cx="3057247" cy="876716"/>
            </a:xfrm>
            <a:prstGeom prst="rect">
              <a:avLst/>
            </a:prstGeom>
            <a:noFill/>
          </p:spPr>
          <p:txBody>
            <a:bodyPr wrap="none" rtlCol="0">
              <a:spAutoFit/>
              <a:scene3d>
                <a:camera prst="orthographicFront"/>
                <a:lightRig rig="threePt" dir="t"/>
              </a:scene3d>
              <a:sp3d contourW="12700"/>
            </a:bodyPr>
            <a:lstStyle/>
            <a:p>
              <a:pPr algn="r"/>
              <a:r>
                <a:rPr lang="zh-CN" altLang="zh-CN" sz="2800" dirty="0"/>
                <a:t>数据库的基本概念</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4" idx="0"/>
            <a:endCxn id="30" idx="0"/>
          </p:cNvCxnSpPr>
          <p:nvPr/>
        </p:nvCxnSpPr>
        <p:spPr>
          <a:xfrm>
            <a:off x="6931828" y="2296766"/>
            <a:ext cx="0" cy="167865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2185920"/>
            <a:ext cx="1557551" cy="346239"/>
          </a:xfrm>
          <a:prstGeom prst="rect">
            <a:avLst/>
          </a:prstGeom>
          <a:noFill/>
        </p:spPr>
        <p:txBody>
          <a:bodyPr wrap="square" lIns="68571" tIns="34285" rIns="68571" bIns="34285" rtlCol="0">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索引的定义</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2267498"/>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10682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946148"/>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985243"/>
            <a:ext cx="2262158" cy="369332"/>
          </a:xfrm>
          <a:prstGeom prst="rect">
            <a:avLst/>
          </a:prstGeom>
        </p:spPr>
        <p:txBody>
          <a:bodyPr wrap="none">
            <a:spAutoFit/>
          </a:bodyPr>
          <a:lstStyle/>
          <a:p>
            <a:r>
              <a:rPr lang="zh-CN" altLang="zh-CN">
                <a:solidFill>
                  <a:prstClr val="black">
                    <a:lumMod val="75000"/>
                    <a:lumOff val="25000"/>
                  </a:prstClr>
                </a:solidFill>
                <a:latin typeface="微软雅黑" panose="020B0503020204020204" pitchFamily="34" charset="-122"/>
                <a:ea typeface="微软雅黑" panose="020B0503020204020204" pitchFamily="34" charset="-122"/>
              </a:rPr>
              <a:t>表的行数据</a:t>
            </a:r>
            <a:r>
              <a:rPr lang="zh-CN" altLang="en-US">
                <a:solidFill>
                  <a:prstClr val="black">
                    <a:lumMod val="75000"/>
                    <a:lumOff val="25000"/>
                  </a:prstClr>
                </a:solidFill>
                <a:latin typeface="微软雅黑" panose="020B0503020204020204" pitchFamily="34" charset="-122"/>
                <a:ea typeface="微软雅黑" panose="020B0503020204020204" pitchFamily="34" charset="-122"/>
              </a:rPr>
              <a:t>访问方式</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56248" y="3807659"/>
            <a:ext cx="1338828"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索引的优点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42594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2" presetClass="entr" presetSubtype="8" fill="hold" grpId="0" nodeType="withEffect">
                                  <p:stCondLst>
                                    <p:cond delay="7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par>
                                <p:cTn id="37" presetID="22" presetClass="entr" presetSubtype="8" fill="hold" grpId="0" nodeType="withEffect">
                                  <p:stCondLst>
                                    <p:cond delay="90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索引的定义</a:t>
            </a:r>
            <a:endParaRPr lang="en-US" altLang="zh-CN" sz="2800" b="1">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2017399"/>
            <a:ext cx="9649675" cy="1422441"/>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sz="2000" dirty="0"/>
              <a:t>索引是根据表中的一列或若干列按照一定顺序建立的列值与记录行之间的</a:t>
            </a:r>
            <a:r>
              <a:rPr lang="zh-CN" altLang="zh-CN" sz="2000" b="1" dirty="0">
                <a:solidFill>
                  <a:srgbClr val="0069B8"/>
                </a:solidFill>
              </a:rPr>
              <a:t>对应关系表</a:t>
            </a:r>
            <a:r>
              <a:rPr lang="zh-CN" altLang="zh-CN" sz="2000" dirty="0"/>
              <a:t>，实质上是一张描述索引列的列值与原表中记录行之间</a:t>
            </a:r>
            <a:r>
              <a:rPr lang="zh-CN" altLang="zh-CN" sz="2000" b="1" dirty="0">
                <a:solidFill>
                  <a:srgbClr val="0069B8"/>
                </a:solidFill>
              </a:rPr>
              <a:t>一一对应关系</a:t>
            </a:r>
            <a:r>
              <a:rPr lang="zh-CN" altLang="zh-CN" sz="2000" dirty="0"/>
              <a:t>的有序表，用于实现数据的快速检索。</a:t>
            </a:r>
          </a:p>
        </p:txBody>
      </p:sp>
    </p:spTree>
    <p:extLst>
      <p:ext uri="{BB962C8B-B14F-4D97-AF65-F5344CB8AC3E}">
        <p14:creationId xmlns:p14="http://schemas.microsoft.com/office/powerpoint/2010/main" val="5813568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724570"/>
            <a:ext cx="10396667" cy="3620863"/>
          </a:xfrm>
          <a:prstGeom prst="rect">
            <a:avLst/>
          </a:prstGeom>
        </p:spPr>
        <p:txBody>
          <a:bodyPr wrap="square">
            <a:spAutoFit/>
            <a:scene3d>
              <a:camera prst="orthographicFront"/>
              <a:lightRig rig="threePt" dir="t"/>
            </a:scene3d>
            <a:sp3d contourW="12700"/>
          </a:bodyPr>
          <a:lstStyle/>
          <a:p>
            <a:pPr lvl="0" algn="just">
              <a:lnSpc>
                <a:spcPct val="150000"/>
              </a:lnSpc>
            </a:pPr>
            <a:r>
              <a:rPr lang="zh-CN" altLang="zh-CN" dirty="0"/>
              <a:t>在</a:t>
            </a:r>
            <a:r>
              <a:rPr lang="en-US" altLang="zh-CN" dirty="0"/>
              <a:t>MySQL</a:t>
            </a:r>
            <a:r>
              <a:rPr lang="zh-CN" altLang="zh-CN" dirty="0"/>
              <a:t>中，通常有以下两种方式访问数据库表的行数据。</a:t>
            </a:r>
            <a:endParaRPr lang="en-US" altLang="zh-CN" dirty="0"/>
          </a:p>
          <a:p>
            <a:pPr lvl="0" algn="just">
              <a:lnSpc>
                <a:spcPct val="150000"/>
              </a:lnSpc>
            </a:pPr>
            <a:endParaRPr lang="en-US" altLang="zh-CN" dirty="0"/>
          </a:p>
          <a:p>
            <a:pPr marL="1704975" lvl="0" indent="-1704975" algn="just">
              <a:lnSpc>
                <a:spcPct val="150000"/>
              </a:lnSpc>
            </a:pPr>
            <a:r>
              <a:rPr lang="zh-CN" altLang="zh-CN" dirty="0"/>
              <a:t>（</a:t>
            </a:r>
            <a:r>
              <a:rPr lang="en-US" altLang="zh-CN" dirty="0"/>
              <a:t>1</a:t>
            </a:r>
            <a:r>
              <a:rPr lang="zh-CN" altLang="zh-CN" dirty="0"/>
              <a:t>）顺序访问</a:t>
            </a:r>
            <a:r>
              <a:rPr lang="zh-CN" altLang="en-US" dirty="0"/>
              <a:t>：</a:t>
            </a:r>
            <a:r>
              <a:rPr lang="zh-CN" altLang="zh-CN" dirty="0"/>
              <a:t>在表中实行全表扫描，从头到尾逐行遍历，直到在无序的行数据中找到符合条件的目标数据。</a:t>
            </a:r>
            <a:endParaRPr lang="en-US" altLang="zh-CN" dirty="0"/>
          </a:p>
          <a:p>
            <a:pPr marL="1704975" lvl="0" indent="-1704975" algn="just">
              <a:lnSpc>
                <a:spcPct val="150000"/>
              </a:lnSpc>
            </a:pPr>
            <a:endParaRPr lang="en-US" altLang="zh-CN" sz="500" dirty="0"/>
          </a:p>
          <a:p>
            <a:pPr marL="1704975" lvl="0" indent="-1704975" algn="just">
              <a:lnSpc>
                <a:spcPct val="150000"/>
              </a:lnSpc>
            </a:pPr>
            <a:r>
              <a:rPr lang="zh-CN" altLang="zh-CN" dirty="0"/>
              <a:t>（</a:t>
            </a:r>
            <a:r>
              <a:rPr lang="en-US" altLang="zh-CN" dirty="0"/>
              <a:t>2</a:t>
            </a:r>
            <a:r>
              <a:rPr lang="zh-CN" altLang="zh-CN" dirty="0"/>
              <a:t>）索引访问</a:t>
            </a:r>
            <a:r>
              <a:rPr lang="zh-CN" altLang="en-US" dirty="0"/>
              <a:t>：</a:t>
            </a:r>
            <a:r>
              <a:rPr lang="zh-CN" altLang="zh-CN" dirty="0"/>
              <a:t>通过遍历索引来直接访问表中记录行的方式。</a:t>
            </a:r>
            <a:endParaRPr lang="en-US" altLang="zh-CN" dirty="0"/>
          </a:p>
          <a:p>
            <a:pPr marL="1704975" lvl="0" indent="-1704975" algn="just">
              <a:lnSpc>
                <a:spcPct val="150000"/>
              </a:lnSpc>
            </a:pPr>
            <a:endParaRPr lang="en-US" altLang="zh-CN" dirty="0"/>
          </a:p>
          <a:p>
            <a:pPr lvl="0" algn="just">
              <a:lnSpc>
                <a:spcPct val="150000"/>
              </a:lnSpc>
            </a:pPr>
            <a:r>
              <a:rPr lang="zh-CN" altLang="en-US" b="1" dirty="0">
                <a:solidFill>
                  <a:srgbClr val="0069B8"/>
                </a:solidFill>
              </a:rPr>
              <a:t>注意：</a:t>
            </a:r>
            <a:r>
              <a:rPr lang="zh-CN" altLang="zh-CN" dirty="0"/>
              <a:t>使用索引访问</a:t>
            </a:r>
            <a:r>
              <a:rPr lang="zh-CN" altLang="en-US" dirty="0"/>
              <a:t>的</a:t>
            </a:r>
            <a:r>
              <a:rPr lang="zh-CN" altLang="zh-CN" dirty="0"/>
              <a:t>前提是对表建立一个索引，在列上创建索引之后，查找数据时可以直接根据该列上的索引找到对应记录行的位置，从而快捷地查找到数据。</a:t>
            </a:r>
            <a:endParaRPr lang="zh-CN" altLang="en-US"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744936"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zh-CN" sz="2800" b="1">
                <a:solidFill>
                  <a:srgbClr val="228EB0"/>
                </a:solidFill>
                <a:latin typeface="+mn-ea"/>
              </a:rPr>
              <a:t>表的行数据</a:t>
            </a:r>
            <a:r>
              <a:rPr lang="zh-CN" altLang="en-US" sz="2800" b="1">
                <a:solidFill>
                  <a:srgbClr val="228EB0"/>
                </a:solidFill>
                <a:latin typeface="+mn-ea"/>
              </a:rPr>
              <a:t>访问方式</a:t>
            </a:r>
            <a:endParaRPr lang="zh-CN" altLang="zh-CN" sz="2800" b="1">
              <a:solidFill>
                <a:srgbClr val="228EB0"/>
              </a:solidFill>
              <a:latin typeface="+mn-ea"/>
            </a:endParaRPr>
          </a:p>
        </p:txBody>
      </p:sp>
    </p:spTree>
    <p:extLst>
      <p:ext uri="{BB962C8B-B14F-4D97-AF65-F5344CB8AC3E}">
        <p14:creationId xmlns:p14="http://schemas.microsoft.com/office/powerpoint/2010/main" val="206684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a:solidFill>
                    <a:schemeClr val="bg1"/>
                  </a:solidFill>
                </a:rPr>
                <a:t>02</a:t>
              </a:r>
              <a:endParaRPr lang="zh-CN" altLang="en-US" sz="3200" b="1" dirty="0">
                <a:solidFill>
                  <a:schemeClr val="bg1"/>
                </a:solidFill>
              </a:endParaRPr>
            </a:p>
          </p:txBody>
        </p:sp>
      </p:grpSp>
      <p:grpSp>
        <p:nvGrpSpPr>
          <p:cNvPr id="21" name="组合 20"/>
          <p:cNvGrpSpPr/>
          <p:nvPr/>
        </p:nvGrpSpPr>
        <p:grpSpPr>
          <a:xfrm>
            <a:off x="2813605" y="3470569"/>
            <a:ext cx="2802476" cy="673196"/>
            <a:chOff x="8358098" y="3196524"/>
            <a:chExt cx="2802476" cy="1128019"/>
          </a:xfrm>
        </p:grpSpPr>
        <p:sp>
          <p:nvSpPr>
            <p:cNvPr id="14" name="文本框 13"/>
            <p:cNvSpPr txBox="1"/>
            <p:nvPr/>
          </p:nvSpPr>
          <p:spPr>
            <a:xfrm>
              <a:off x="8769320" y="3196524"/>
              <a:ext cx="1980030" cy="876716"/>
            </a:xfrm>
            <a:prstGeom prst="rect">
              <a:avLst/>
            </a:prstGeom>
            <a:noFill/>
          </p:spPr>
          <p:txBody>
            <a:bodyPr wrap="none" rtlCol="0">
              <a:spAutoFit/>
              <a:scene3d>
                <a:camera prst="orthographicFront"/>
                <a:lightRig rig="threePt" dir="t"/>
              </a:scene3d>
              <a:sp3d contourW="12700"/>
            </a:bodyPr>
            <a:lstStyle/>
            <a:p>
              <a:pPr algn="r"/>
              <a:r>
                <a:rPr lang="zh-CN" altLang="en-US" sz="2800"/>
                <a:t>索引的分类</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4" idx="4"/>
            <a:endCxn id="27" idx="0"/>
          </p:cNvCxnSpPr>
          <p:nvPr/>
        </p:nvCxnSpPr>
        <p:spPr>
          <a:xfrm>
            <a:off x="6931828" y="2761039"/>
            <a:ext cx="0" cy="714777"/>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2525645"/>
            <a:ext cx="2137545" cy="346239"/>
          </a:xfrm>
          <a:prstGeom prst="rect">
            <a:avLst/>
          </a:prstGeom>
          <a:noFill/>
        </p:spPr>
        <p:txBody>
          <a:bodyPr wrap="square" lIns="68571" tIns="34285" rIns="68571" bIns="34285" rtlCol="0">
            <a:spAutoFit/>
          </a:bodyPr>
          <a:lstStyle/>
          <a:p>
            <a:r>
              <a:rPr lang="zh-CN" altLang="zh-CN">
                <a:solidFill>
                  <a:prstClr val="black">
                    <a:lumMod val="75000"/>
                    <a:lumOff val="25000"/>
                  </a:prstClr>
                </a:solidFill>
                <a:latin typeface="微软雅黑" panose="020B0503020204020204" pitchFamily="34" charset="-122"/>
                <a:ea typeface="微软雅黑" panose="020B0503020204020204" pitchFamily="34" charset="-122"/>
              </a:rPr>
              <a:t>按照存储方式分类</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2607223"/>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446548"/>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3324968"/>
            <a:ext cx="1569660" cy="369332"/>
          </a:xfrm>
          <a:prstGeom prst="rect">
            <a:avLst/>
          </a:prstGeom>
        </p:spPr>
        <p:txBody>
          <a:bodyPr wrap="none">
            <a:spAutoFit/>
          </a:bodyPr>
          <a:lstStyle/>
          <a:p>
            <a:r>
              <a:rPr lang="zh-CN" altLang="zh-CN">
                <a:solidFill>
                  <a:prstClr val="black">
                    <a:lumMod val="75000"/>
                    <a:lumOff val="25000"/>
                  </a:prstClr>
                </a:solidFill>
                <a:latin typeface="微软雅黑" panose="020B0503020204020204" pitchFamily="34" charset="-122"/>
                <a:ea typeface="微软雅黑" panose="020B0503020204020204" pitchFamily="34" charset="-122"/>
              </a:rPr>
              <a:t>按照用途分类</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383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2" presetClass="entr" presetSubtype="8" fill="hold" grpId="0" nodeType="withEffect">
                                  <p:stCondLst>
                                    <p:cond delay="70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80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784205" y="1697695"/>
            <a:ext cx="10369571" cy="1981953"/>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索引是在存储引擎中实现的，索引的类型和存储引擎有关，每种存储引擎所支持的索引类型不完全相同。根据存储方式的不同，</a:t>
            </a:r>
            <a:r>
              <a:rPr lang="en-US" altLang="zh-CN" dirty="0"/>
              <a:t>MySQL</a:t>
            </a:r>
            <a:r>
              <a:rPr lang="zh-CN" altLang="zh-CN" dirty="0"/>
              <a:t>中常用的索引在物理上分为</a:t>
            </a:r>
            <a:r>
              <a:rPr lang="zh-CN" altLang="en-US" dirty="0"/>
              <a:t>两类</a:t>
            </a:r>
            <a:r>
              <a:rPr lang="zh-CN" altLang="zh-CN" dirty="0"/>
              <a:t>：</a:t>
            </a:r>
            <a:endParaRPr lang="en-US" altLang="zh-CN" dirty="0"/>
          </a:p>
          <a:p>
            <a:pPr algn="just"/>
            <a:endParaRPr lang="en-US" altLang="zh-CN" dirty="0"/>
          </a:p>
          <a:p>
            <a:pPr marL="342900" indent="-342900" algn="just">
              <a:lnSpc>
                <a:spcPct val="150000"/>
              </a:lnSpc>
              <a:buFont typeface="Arial" panose="020B0604020202020204" pitchFamily="34" charset="0"/>
              <a:buChar char="•"/>
            </a:pPr>
            <a:r>
              <a:rPr lang="en-US" altLang="zh-CN" dirty="0"/>
              <a:t>BTREE</a:t>
            </a:r>
            <a:r>
              <a:rPr lang="zh-CN" altLang="zh-CN" dirty="0"/>
              <a:t>索引</a:t>
            </a:r>
            <a:r>
              <a:rPr lang="zh-CN" altLang="en-US" dirty="0"/>
              <a:t>（</a:t>
            </a:r>
            <a:r>
              <a:rPr lang="en-US" altLang="zh-CN" dirty="0"/>
              <a:t>B-</a:t>
            </a:r>
            <a:r>
              <a:rPr lang="zh-CN" altLang="zh-CN" dirty="0"/>
              <a:t>树索引</a:t>
            </a:r>
            <a:r>
              <a:rPr lang="zh-CN" altLang="en-US" dirty="0"/>
              <a:t>）</a:t>
            </a:r>
            <a:endParaRPr lang="en-US" altLang="zh-CN" dirty="0"/>
          </a:p>
          <a:p>
            <a:pPr marL="342900" indent="-342900" algn="just">
              <a:lnSpc>
                <a:spcPct val="150000"/>
              </a:lnSpc>
              <a:buFont typeface="Arial" panose="020B0604020202020204" pitchFamily="34" charset="0"/>
              <a:buChar char="•"/>
            </a:pPr>
            <a:r>
              <a:rPr lang="en-US" altLang="zh-CN" dirty="0"/>
              <a:t>HASH</a:t>
            </a:r>
            <a:r>
              <a:rPr lang="zh-CN" altLang="zh-CN" dirty="0"/>
              <a:t>索引</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38586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按照存储方式分类</a:t>
            </a:r>
            <a:endParaRPr lang="zh-CN" altLang="en-US" sz="2800" b="1" dirty="0">
              <a:solidFill>
                <a:srgbClr val="228EB0"/>
              </a:solidFill>
              <a:latin typeface="+mn-ea"/>
            </a:endParaRPr>
          </a:p>
        </p:txBody>
      </p:sp>
    </p:spTree>
    <p:extLst>
      <p:ext uri="{BB962C8B-B14F-4D97-AF65-F5344CB8AC3E}">
        <p14:creationId xmlns:p14="http://schemas.microsoft.com/office/powerpoint/2010/main" val="37954825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BCE2F27-1948-4AAF-B7D2-B7B4F23C2784}"/>
              </a:ext>
            </a:extLst>
          </p:cNvPr>
          <p:cNvSpPr/>
          <p:nvPr/>
        </p:nvSpPr>
        <p:spPr>
          <a:xfrm>
            <a:off x="869719" y="1242741"/>
            <a:ext cx="10369571" cy="5324535"/>
          </a:xfrm>
          <a:prstGeom prst="rect">
            <a:avLst/>
          </a:prstGeom>
        </p:spPr>
        <p:txBody>
          <a:bodyPr wrap="square">
            <a:spAutoFit/>
            <a:scene3d>
              <a:camera prst="orthographicFront"/>
              <a:lightRig rig="threePt" dir="t"/>
            </a:scene3d>
            <a:sp3d contourW="12700"/>
          </a:bodyPr>
          <a:lstStyle/>
          <a:p>
            <a:pPr algn="just"/>
            <a:r>
              <a:rPr lang="zh-CN" altLang="en-US" dirty="0"/>
              <a:t>（</a:t>
            </a:r>
            <a:r>
              <a:rPr lang="en-US" altLang="zh-CN" dirty="0"/>
              <a:t>1</a:t>
            </a:r>
            <a:r>
              <a:rPr lang="zh-CN" altLang="en-US" dirty="0"/>
              <a:t>）</a:t>
            </a:r>
            <a:r>
              <a:rPr lang="en-US" altLang="zh-CN" dirty="0"/>
              <a:t>BTREE</a:t>
            </a:r>
            <a:r>
              <a:rPr lang="zh-CN" altLang="zh-CN" dirty="0"/>
              <a:t>索引</a:t>
            </a:r>
            <a:r>
              <a:rPr lang="zh-CN" altLang="en-US" dirty="0"/>
              <a:t>（</a:t>
            </a:r>
            <a:r>
              <a:rPr lang="en-US" altLang="zh-CN" dirty="0"/>
              <a:t>B-</a:t>
            </a:r>
            <a:r>
              <a:rPr lang="zh-CN" altLang="zh-CN" dirty="0"/>
              <a:t>树索引</a:t>
            </a:r>
            <a:r>
              <a:rPr lang="zh-CN" altLang="en-US" dirty="0"/>
              <a:t>）</a:t>
            </a:r>
            <a:endParaRPr lang="en-US" altLang="zh-CN" dirty="0"/>
          </a:p>
          <a:p>
            <a:pPr algn="just"/>
            <a:endParaRPr lang="en-US" altLang="zh-CN" sz="800" dirty="0"/>
          </a:p>
          <a:p>
            <a:pPr marL="625475" algn="just">
              <a:lnSpc>
                <a:spcPct val="150000"/>
              </a:lnSpc>
            </a:pPr>
            <a:r>
              <a:rPr lang="zh-CN" altLang="zh-CN" dirty="0"/>
              <a:t>目前大部分的索引都是采用</a:t>
            </a:r>
            <a:r>
              <a:rPr lang="en-US" altLang="zh-CN" dirty="0"/>
              <a:t>BTREE</a:t>
            </a:r>
            <a:r>
              <a:rPr lang="zh-CN" altLang="zh-CN" dirty="0"/>
              <a:t>索引来存储的。</a:t>
            </a:r>
            <a:r>
              <a:rPr lang="en-US" altLang="zh-CN" dirty="0"/>
              <a:t>BTREE</a:t>
            </a:r>
            <a:r>
              <a:rPr lang="zh-CN" altLang="zh-CN" dirty="0"/>
              <a:t>索引是一个典型的</a:t>
            </a:r>
            <a:r>
              <a:rPr lang="en-US" altLang="zh-CN" dirty="0" err="1"/>
              <a:t>数据结构</a:t>
            </a:r>
            <a:r>
              <a:rPr lang="zh-CN" altLang="zh-CN" dirty="0"/>
              <a:t>，其包含的组件主要</a:t>
            </a:r>
            <a:r>
              <a:rPr lang="zh-CN" altLang="en-US" dirty="0"/>
              <a:t>包括</a:t>
            </a:r>
            <a:r>
              <a:rPr lang="zh-CN" altLang="en-US" b="1" dirty="0">
                <a:solidFill>
                  <a:srgbClr val="0069B8"/>
                </a:solidFill>
              </a:rPr>
              <a:t>叶子节点</a:t>
            </a:r>
            <a:r>
              <a:rPr lang="zh-CN" altLang="en-US" dirty="0"/>
              <a:t>、</a:t>
            </a:r>
            <a:r>
              <a:rPr lang="zh-CN" altLang="en-US" b="1" dirty="0">
                <a:solidFill>
                  <a:srgbClr val="0069B8"/>
                </a:solidFill>
              </a:rPr>
              <a:t>分支节点</a:t>
            </a:r>
            <a:r>
              <a:rPr lang="zh-CN" altLang="en-US" dirty="0"/>
              <a:t>、</a:t>
            </a:r>
            <a:r>
              <a:rPr lang="zh-CN" altLang="en-US" b="1" dirty="0">
                <a:solidFill>
                  <a:srgbClr val="0069B8"/>
                </a:solidFill>
              </a:rPr>
              <a:t>根节点</a:t>
            </a:r>
            <a:r>
              <a:rPr lang="zh-CN" altLang="en-US" dirty="0"/>
              <a:t>。</a:t>
            </a:r>
            <a:endParaRPr lang="en-US" altLang="zh-CN" sz="1050" dirty="0"/>
          </a:p>
          <a:p>
            <a:pPr marL="987425" lvl="0" indent="-342900" algn="just">
              <a:lnSpc>
                <a:spcPct val="125000"/>
              </a:lnSpc>
              <a:spcAft>
                <a:spcPts val="600"/>
              </a:spcAft>
              <a:buFont typeface="Arial" panose="020B0604020202020204" pitchFamily="34" charset="0"/>
              <a:buChar char="•"/>
              <a:tabLst>
                <a:tab pos="1973263" algn="l"/>
              </a:tabLst>
            </a:pPr>
            <a:r>
              <a:rPr lang="zh-CN" altLang="zh-CN" dirty="0"/>
              <a:t>叶子节点：包含的条目直接指向表里的数据行。叶子节点之间彼此相连，一个叶子节点有一个指向下一个叶子节点的指针。</a:t>
            </a:r>
          </a:p>
          <a:p>
            <a:pPr marL="987425" lvl="0" indent="-342900" algn="just">
              <a:lnSpc>
                <a:spcPct val="125000"/>
              </a:lnSpc>
              <a:spcAft>
                <a:spcPts val="600"/>
              </a:spcAft>
              <a:buFont typeface="Arial" panose="020B0604020202020204" pitchFamily="34" charset="0"/>
              <a:buChar char="•"/>
              <a:tabLst>
                <a:tab pos="625475" algn="l"/>
              </a:tabLst>
            </a:pPr>
            <a:r>
              <a:rPr lang="zh-CN" altLang="zh-CN" dirty="0"/>
              <a:t>分支节点：包含的条目指向索引里其他的分支节点或者叶子节点。</a:t>
            </a:r>
          </a:p>
          <a:p>
            <a:pPr marL="987425" indent="-342900">
              <a:spcAft>
                <a:spcPts val="600"/>
              </a:spcAft>
              <a:buFont typeface="Arial" panose="020B0604020202020204" pitchFamily="34" charset="0"/>
              <a:buChar char="•"/>
              <a:tabLst>
                <a:tab pos="625475" algn="l"/>
              </a:tabLst>
            </a:pPr>
            <a:r>
              <a:rPr lang="zh-CN" altLang="zh-CN" dirty="0"/>
              <a:t>根节点：一个</a:t>
            </a:r>
            <a:r>
              <a:rPr lang="en-US" altLang="zh-CN" dirty="0"/>
              <a:t>BTREE</a:t>
            </a:r>
            <a:r>
              <a:rPr lang="zh-CN" altLang="zh-CN" dirty="0"/>
              <a:t>索引只有一个根节点，即位于树最顶端的分支节点。</a:t>
            </a:r>
            <a:endParaRPr lang="en-US" altLang="zh-CN" dirty="0"/>
          </a:p>
          <a:p>
            <a:pPr marL="644525">
              <a:spcAft>
                <a:spcPts val="600"/>
              </a:spcAft>
              <a:tabLst>
                <a:tab pos="625475" algn="l"/>
              </a:tabLst>
            </a:pPr>
            <a:endParaRPr lang="en-US" altLang="zh-CN" sz="1000" dirty="0"/>
          </a:p>
          <a:p>
            <a:pPr marL="625475">
              <a:lnSpc>
                <a:spcPct val="150000"/>
              </a:lnSpc>
              <a:spcAft>
                <a:spcPts val="600"/>
              </a:spcAft>
              <a:tabLst>
                <a:tab pos="625475" algn="l"/>
              </a:tabLst>
            </a:pPr>
            <a:r>
              <a:rPr lang="en-US" altLang="zh-CN" dirty="0"/>
              <a:t>BTREE</a:t>
            </a:r>
            <a:r>
              <a:rPr lang="zh-CN" altLang="zh-CN" dirty="0"/>
              <a:t>索引可以进行全键值、键值范围和键值前缀查询，也可以对查询结果进行</a:t>
            </a:r>
            <a:r>
              <a:rPr lang="en-US" altLang="zh-CN" dirty="0"/>
              <a:t>ORDER BY</a:t>
            </a:r>
            <a:r>
              <a:rPr lang="zh-CN" altLang="zh-CN" dirty="0"/>
              <a:t>排序。</a:t>
            </a:r>
            <a:r>
              <a:rPr lang="zh-CN" altLang="zh-CN" b="1" dirty="0">
                <a:solidFill>
                  <a:srgbClr val="0069B8"/>
                </a:solidFill>
              </a:rPr>
              <a:t>但</a:t>
            </a:r>
            <a:r>
              <a:rPr lang="en-US" altLang="zh-CN" b="1" dirty="0">
                <a:solidFill>
                  <a:srgbClr val="0069B8"/>
                </a:solidFill>
              </a:rPr>
              <a:t>BTREE</a:t>
            </a:r>
            <a:r>
              <a:rPr lang="zh-CN" altLang="zh-CN" b="1" dirty="0">
                <a:solidFill>
                  <a:srgbClr val="0069B8"/>
                </a:solidFill>
              </a:rPr>
              <a:t>索引必须遵循左边前缀原则，并考虑以下几点约束：</a:t>
            </a:r>
            <a:endParaRPr lang="en-US" altLang="zh-CN" sz="800" b="1" dirty="0">
              <a:solidFill>
                <a:srgbClr val="0069B8"/>
              </a:solidFill>
            </a:endParaRPr>
          </a:p>
          <a:p>
            <a:pPr marL="987425" lvl="0" indent="-342900" algn="just">
              <a:lnSpc>
                <a:spcPct val="125000"/>
              </a:lnSpc>
              <a:buFont typeface="Arial" panose="020B0604020202020204" pitchFamily="34" charset="0"/>
              <a:buChar char="•"/>
            </a:pPr>
            <a:r>
              <a:rPr lang="zh-CN" altLang="zh-CN" dirty="0"/>
              <a:t>查询必须从索引的最左边列开始。</a:t>
            </a:r>
          </a:p>
          <a:p>
            <a:pPr marL="987425" lvl="0" indent="-342900" algn="just">
              <a:lnSpc>
                <a:spcPct val="125000"/>
              </a:lnSpc>
              <a:buFont typeface="Arial" panose="020B0604020202020204" pitchFamily="34" charset="0"/>
              <a:buChar char="•"/>
            </a:pPr>
            <a:r>
              <a:rPr lang="zh-CN" altLang="zh-CN" dirty="0"/>
              <a:t>查询不能跳过某一索引列，必须按照从左到右的顺序进行匹配。</a:t>
            </a:r>
          </a:p>
          <a:p>
            <a:pPr marL="987425" lvl="0" indent="-342900" algn="just">
              <a:lnSpc>
                <a:spcPct val="125000"/>
              </a:lnSpc>
              <a:buFont typeface="Arial" panose="020B0604020202020204" pitchFamily="34" charset="0"/>
              <a:buChar char="•"/>
            </a:pPr>
            <a:r>
              <a:rPr lang="zh-CN" altLang="zh-CN" dirty="0"/>
              <a:t>存储引擎不能使用索引中范围条件右边的列。</a:t>
            </a:r>
            <a:endParaRPr lang="en-US" altLang="zh-CN" dirty="0"/>
          </a:p>
          <a:p>
            <a:pPr algn="just"/>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38586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a:solidFill>
                  <a:srgbClr val="228EB0"/>
                </a:solidFill>
                <a:latin typeface="+mn-ea"/>
              </a:rPr>
              <a:t>1 </a:t>
            </a:r>
            <a:r>
              <a:rPr lang="zh-CN" altLang="en-US" sz="2800" b="1">
                <a:solidFill>
                  <a:srgbClr val="228EB0"/>
                </a:solidFill>
                <a:latin typeface="+mn-ea"/>
              </a:rPr>
              <a:t>按照存储方式分类</a:t>
            </a:r>
            <a:endParaRPr lang="zh-CN" altLang="en-US" sz="2800" b="1" dirty="0">
              <a:solidFill>
                <a:srgbClr val="228EB0"/>
              </a:solidFill>
              <a:latin typeface="+mn-ea"/>
            </a:endParaRPr>
          </a:p>
        </p:txBody>
      </p:sp>
    </p:spTree>
    <p:extLst>
      <p:ext uri="{BB962C8B-B14F-4D97-AF65-F5344CB8AC3E}">
        <p14:creationId xmlns:p14="http://schemas.microsoft.com/office/powerpoint/2010/main" val="3356027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80">
      <a:dk1>
        <a:sysClr val="windowText" lastClr="000000"/>
      </a:dk1>
      <a:lt1>
        <a:sysClr val="window" lastClr="FFFFFF"/>
      </a:lt1>
      <a:dk2>
        <a:srgbClr val="44546A"/>
      </a:dk2>
      <a:lt2>
        <a:srgbClr val="E7E6E6"/>
      </a:lt2>
      <a:accent1>
        <a:srgbClr val="228EB0"/>
      </a:accent1>
      <a:accent2>
        <a:srgbClr val="00B6BF"/>
      </a:accent2>
      <a:accent3>
        <a:srgbClr val="FEB068"/>
      </a:accent3>
      <a:accent4>
        <a:srgbClr val="FF6372"/>
      </a:accent4>
      <a:accent5>
        <a:srgbClr val="228EB0"/>
      </a:accent5>
      <a:accent6>
        <a:srgbClr val="00B6B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1601</TotalTime>
  <Words>3239</Words>
  <Application>Microsoft Office PowerPoint</Application>
  <PresentationFormat>宽屏</PresentationFormat>
  <Paragraphs>276</Paragraphs>
  <Slides>39</Slides>
  <Notes>38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39</vt:i4>
      </vt:variant>
    </vt:vector>
  </HeadingPairs>
  <TitlesOfParts>
    <vt:vector size="46" baseType="lpstr">
      <vt:lpstr>等线</vt:lpstr>
      <vt:lpstr>宋体</vt:lpstr>
      <vt:lpstr>微软雅黑</vt:lpstr>
      <vt:lpstr>Arial</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简洁彩色扁平化</dc:title>
  <dc:creator>第一PPT</dc:creator>
  <cp:keywords>www.1ppt.com</cp:keywords>
  <dc:description>www.1ppt.com</dc:description>
  <cp:lastModifiedBy>Rong</cp:lastModifiedBy>
  <cp:revision>92</cp:revision>
  <dcterms:created xsi:type="dcterms:W3CDTF">2017-07-19T00:44:57Z</dcterms:created>
  <dcterms:modified xsi:type="dcterms:W3CDTF">2022-02-20T07:33:51Z</dcterms:modified>
</cp:coreProperties>
</file>