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7"/>
  </p:notesMasterIdLst>
  <p:sldIdLst>
    <p:sldId id="406" r:id="rId2"/>
    <p:sldId id="303" r:id="rId3"/>
    <p:sldId id="257" r:id="rId4"/>
    <p:sldId id="284" r:id="rId5"/>
    <p:sldId id="285" r:id="rId6"/>
    <p:sldId id="350" r:id="rId7"/>
    <p:sldId id="351" r:id="rId8"/>
    <p:sldId id="352" r:id="rId9"/>
    <p:sldId id="353" r:id="rId10"/>
    <p:sldId id="354" r:id="rId11"/>
    <p:sldId id="355" r:id="rId12"/>
    <p:sldId id="356" r:id="rId13"/>
    <p:sldId id="357" r:id="rId14"/>
    <p:sldId id="358" r:id="rId15"/>
    <p:sldId id="359" r:id="rId16"/>
    <p:sldId id="360" r:id="rId17"/>
    <p:sldId id="361" r:id="rId18"/>
    <p:sldId id="362" r:id="rId19"/>
    <p:sldId id="363" r:id="rId20"/>
    <p:sldId id="364" r:id="rId21"/>
    <p:sldId id="365" r:id="rId22"/>
    <p:sldId id="366" r:id="rId23"/>
    <p:sldId id="367" r:id="rId24"/>
    <p:sldId id="368" r:id="rId25"/>
    <p:sldId id="369" r:id="rId26"/>
    <p:sldId id="370" r:id="rId27"/>
    <p:sldId id="371" r:id="rId28"/>
    <p:sldId id="372" r:id="rId29"/>
    <p:sldId id="373" r:id="rId30"/>
    <p:sldId id="374" r:id="rId31"/>
    <p:sldId id="375" r:id="rId32"/>
    <p:sldId id="376" r:id="rId33"/>
    <p:sldId id="377" r:id="rId34"/>
    <p:sldId id="378" r:id="rId35"/>
    <p:sldId id="379" r:id="rId36"/>
    <p:sldId id="380" r:id="rId37"/>
    <p:sldId id="381" r:id="rId38"/>
    <p:sldId id="382" r:id="rId39"/>
    <p:sldId id="383" r:id="rId40"/>
    <p:sldId id="384" r:id="rId41"/>
    <p:sldId id="385" r:id="rId42"/>
    <p:sldId id="386" r:id="rId43"/>
    <p:sldId id="387" r:id="rId44"/>
    <p:sldId id="388" r:id="rId45"/>
    <p:sldId id="389" r:id="rId46"/>
    <p:sldId id="390" r:id="rId47"/>
    <p:sldId id="391" r:id="rId48"/>
    <p:sldId id="392" r:id="rId49"/>
    <p:sldId id="314" r:id="rId50"/>
    <p:sldId id="393" r:id="rId51"/>
    <p:sldId id="395" r:id="rId52"/>
    <p:sldId id="396" r:id="rId53"/>
    <p:sldId id="397" r:id="rId54"/>
    <p:sldId id="398" r:id="rId55"/>
    <p:sldId id="399" r:id="rId56"/>
    <p:sldId id="400" r:id="rId57"/>
    <p:sldId id="297" r:id="rId58"/>
    <p:sldId id="401" r:id="rId59"/>
    <p:sldId id="403" r:id="rId60"/>
    <p:sldId id="404" r:id="rId61"/>
    <p:sldId id="407" r:id="rId62"/>
    <p:sldId id="346" r:id="rId63"/>
    <p:sldId id="347" r:id="rId64"/>
    <p:sldId id="405" r:id="rId65"/>
    <p:sldId id="408" r:id="rId66"/>
  </p:sldIdLst>
  <p:sldSz cx="12192000" cy="6858000"/>
  <p:notesSz cx="6858000" cy="9144000"/>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8EB0"/>
    <a:srgbClr val="00B6BF"/>
    <a:srgbClr val="0069B8"/>
    <a:srgbClr val="FF6372"/>
    <a:srgbClr val="FEB0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43" autoAdjust="0"/>
    <p:restoredTop sz="94660"/>
  </p:normalViewPr>
  <p:slideViewPr>
    <p:cSldViewPr snapToGrid="0" showGuides="1">
      <p:cViewPr varScale="1">
        <p:scale>
          <a:sx n="93" d="100"/>
          <a:sy n="93" d="100"/>
        </p:scale>
        <p:origin x="66" y="66"/>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3D8F82-AC35-4462-81AF-456114E02DB8}" type="datetimeFigureOut">
              <a:rPr lang="zh-CN" altLang="en-US" smtClean="0"/>
              <a:t>2022/2/20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4CAA79-63ED-4D4C-97FF-23192032DF93}" type="slidenum">
              <a:rPr lang="zh-CN" altLang="en-US" smtClean="0"/>
              <a:t>‹#›</a:t>
            </a:fld>
            <a:endParaRPr lang="zh-CN" altLang="en-US"/>
          </a:p>
        </p:txBody>
      </p:sp>
    </p:spTree>
    <p:extLst>
      <p:ext uri="{BB962C8B-B14F-4D97-AF65-F5344CB8AC3E}">
        <p14:creationId xmlns:p14="http://schemas.microsoft.com/office/powerpoint/2010/main" val="355207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4CAA79-63ED-4D4C-97FF-23192032DF9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17944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a:t>
            </a:fld>
            <a:endParaRPr lang="zh-CN" altLang="en-US"/>
          </a:p>
        </p:txBody>
      </p:sp>
    </p:spTree>
    <p:extLst>
      <p:ext uri="{BB962C8B-B14F-4D97-AF65-F5344CB8AC3E}">
        <p14:creationId xmlns:p14="http://schemas.microsoft.com/office/powerpoint/2010/main" val="1708480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a:t>
            </a:fld>
            <a:endParaRPr lang="zh-CN" altLang="en-US"/>
          </a:p>
        </p:txBody>
      </p:sp>
    </p:spTree>
    <p:extLst>
      <p:ext uri="{BB962C8B-B14F-4D97-AF65-F5344CB8AC3E}">
        <p14:creationId xmlns:p14="http://schemas.microsoft.com/office/powerpoint/2010/main" val="2171271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a:t>
            </a:fld>
            <a:endParaRPr lang="zh-CN" altLang="en-US"/>
          </a:p>
        </p:txBody>
      </p:sp>
    </p:spTree>
    <p:extLst>
      <p:ext uri="{BB962C8B-B14F-4D97-AF65-F5344CB8AC3E}">
        <p14:creationId xmlns:p14="http://schemas.microsoft.com/office/powerpoint/2010/main" val="17929308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1988070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a:t>
            </a:fld>
            <a:endParaRPr lang="zh-CN" altLang="en-US"/>
          </a:p>
        </p:txBody>
      </p:sp>
    </p:spTree>
    <p:extLst>
      <p:ext uri="{BB962C8B-B14F-4D97-AF65-F5344CB8AC3E}">
        <p14:creationId xmlns:p14="http://schemas.microsoft.com/office/powerpoint/2010/main" val="2309339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24860923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17</a:t>
            </a:fld>
            <a:endParaRPr lang="zh-CN" altLang="en-US"/>
          </a:p>
        </p:txBody>
      </p:sp>
    </p:spTree>
    <p:extLst>
      <p:ext uri="{BB962C8B-B14F-4D97-AF65-F5344CB8AC3E}">
        <p14:creationId xmlns:p14="http://schemas.microsoft.com/office/powerpoint/2010/main" val="2827980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18</a:t>
            </a:fld>
            <a:endParaRPr lang="zh-CN" altLang="en-US"/>
          </a:p>
        </p:txBody>
      </p:sp>
    </p:spTree>
    <p:extLst>
      <p:ext uri="{BB962C8B-B14F-4D97-AF65-F5344CB8AC3E}">
        <p14:creationId xmlns:p14="http://schemas.microsoft.com/office/powerpoint/2010/main" val="2604406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19</a:t>
            </a:fld>
            <a:endParaRPr lang="zh-CN" altLang="en-US"/>
          </a:p>
        </p:txBody>
      </p:sp>
    </p:spTree>
    <p:extLst>
      <p:ext uri="{BB962C8B-B14F-4D97-AF65-F5344CB8AC3E}">
        <p14:creationId xmlns:p14="http://schemas.microsoft.com/office/powerpoint/2010/main" val="307033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20</a:t>
            </a:fld>
            <a:endParaRPr lang="zh-CN" altLang="en-US"/>
          </a:p>
        </p:txBody>
      </p:sp>
    </p:spTree>
    <p:extLst>
      <p:ext uri="{BB962C8B-B14F-4D97-AF65-F5344CB8AC3E}">
        <p14:creationId xmlns:p14="http://schemas.microsoft.com/office/powerpoint/2010/main" val="3595556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a:t>
            </a:fld>
            <a:endParaRPr lang="zh-CN" altLang="en-US"/>
          </a:p>
        </p:txBody>
      </p:sp>
    </p:spTree>
    <p:extLst>
      <p:ext uri="{BB962C8B-B14F-4D97-AF65-F5344CB8AC3E}">
        <p14:creationId xmlns:p14="http://schemas.microsoft.com/office/powerpoint/2010/main" val="263567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21</a:t>
            </a:fld>
            <a:endParaRPr lang="zh-CN" altLang="en-US"/>
          </a:p>
        </p:txBody>
      </p:sp>
    </p:spTree>
    <p:extLst>
      <p:ext uri="{BB962C8B-B14F-4D97-AF65-F5344CB8AC3E}">
        <p14:creationId xmlns:p14="http://schemas.microsoft.com/office/powerpoint/2010/main" val="12924615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22</a:t>
            </a:fld>
            <a:endParaRPr lang="zh-CN" altLang="en-US"/>
          </a:p>
        </p:txBody>
      </p:sp>
    </p:spTree>
    <p:extLst>
      <p:ext uri="{BB962C8B-B14F-4D97-AF65-F5344CB8AC3E}">
        <p14:creationId xmlns:p14="http://schemas.microsoft.com/office/powerpoint/2010/main" val="1876062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23</a:t>
            </a:fld>
            <a:endParaRPr lang="zh-CN" altLang="en-US"/>
          </a:p>
        </p:txBody>
      </p:sp>
    </p:spTree>
    <p:extLst>
      <p:ext uri="{BB962C8B-B14F-4D97-AF65-F5344CB8AC3E}">
        <p14:creationId xmlns:p14="http://schemas.microsoft.com/office/powerpoint/2010/main" val="14211276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24</a:t>
            </a:fld>
            <a:endParaRPr lang="zh-CN" altLang="en-US"/>
          </a:p>
        </p:txBody>
      </p:sp>
    </p:spTree>
    <p:extLst>
      <p:ext uri="{BB962C8B-B14F-4D97-AF65-F5344CB8AC3E}">
        <p14:creationId xmlns:p14="http://schemas.microsoft.com/office/powerpoint/2010/main" val="41836868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25</a:t>
            </a:fld>
            <a:endParaRPr lang="zh-CN" altLang="en-US"/>
          </a:p>
        </p:txBody>
      </p:sp>
    </p:spTree>
    <p:extLst>
      <p:ext uri="{BB962C8B-B14F-4D97-AF65-F5344CB8AC3E}">
        <p14:creationId xmlns:p14="http://schemas.microsoft.com/office/powerpoint/2010/main" val="1327248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26</a:t>
            </a:fld>
            <a:endParaRPr lang="zh-CN" altLang="en-US"/>
          </a:p>
        </p:txBody>
      </p:sp>
    </p:spTree>
    <p:extLst>
      <p:ext uri="{BB962C8B-B14F-4D97-AF65-F5344CB8AC3E}">
        <p14:creationId xmlns:p14="http://schemas.microsoft.com/office/powerpoint/2010/main" val="12504939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27</a:t>
            </a:fld>
            <a:endParaRPr lang="zh-CN" altLang="en-US"/>
          </a:p>
        </p:txBody>
      </p:sp>
    </p:spTree>
    <p:extLst>
      <p:ext uri="{BB962C8B-B14F-4D97-AF65-F5344CB8AC3E}">
        <p14:creationId xmlns:p14="http://schemas.microsoft.com/office/powerpoint/2010/main" val="2449581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28</a:t>
            </a:fld>
            <a:endParaRPr lang="zh-CN" altLang="en-US"/>
          </a:p>
        </p:txBody>
      </p:sp>
    </p:spTree>
    <p:extLst>
      <p:ext uri="{BB962C8B-B14F-4D97-AF65-F5344CB8AC3E}">
        <p14:creationId xmlns:p14="http://schemas.microsoft.com/office/powerpoint/2010/main" val="3435016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29</a:t>
            </a:fld>
            <a:endParaRPr lang="zh-CN" altLang="en-US"/>
          </a:p>
        </p:txBody>
      </p:sp>
    </p:spTree>
    <p:extLst>
      <p:ext uri="{BB962C8B-B14F-4D97-AF65-F5344CB8AC3E}">
        <p14:creationId xmlns:p14="http://schemas.microsoft.com/office/powerpoint/2010/main" val="2938934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30</a:t>
            </a:fld>
            <a:endParaRPr lang="zh-CN" altLang="en-US"/>
          </a:p>
        </p:txBody>
      </p:sp>
    </p:spTree>
    <p:extLst>
      <p:ext uri="{BB962C8B-B14F-4D97-AF65-F5344CB8AC3E}">
        <p14:creationId xmlns:p14="http://schemas.microsoft.com/office/powerpoint/2010/main" val="1652787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a:t>
            </a:fld>
            <a:endParaRPr lang="zh-CN" altLang="en-US"/>
          </a:p>
        </p:txBody>
      </p:sp>
    </p:spTree>
    <p:extLst>
      <p:ext uri="{BB962C8B-B14F-4D97-AF65-F5344CB8AC3E}">
        <p14:creationId xmlns:p14="http://schemas.microsoft.com/office/powerpoint/2010/main" val="377473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31</a:t>
            </a:fld>
            <a:endParaRPr lang="zh-CN" altLang="en-US"/>
          </a:p>
        </p:txBody>
      </p:sp>
    </p:spTree>
    <p:extLst>
      <p:ext uri="{BB962C8B-B14F-4D97-AF65-F5344CB8AC3E}">
        <p14:creationId xmlns:p14="http://schemas.microsoft.com/office/powerpoint/2010/main" val="25323916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32</a:t>
            </a:fld>
            <a:endParaRPr lang="zh-CN" altLang="en-US"/>
          </a:p>
        </p:txBody>
      </p:sp>
    </p:spTree>
    <p:extLst>
      <p:ext uri="{BB962C8B-B14F-4D97-AF65-F5344CB8AC3E}">
        <p14:creationId xmlns:p14="http://schemas.microsoft.com/office/powerpoint/2010/main" val="6861507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33</a:t>
            </a:fld>
            <a:endParaRPr lang="zh-CN" altLang="en-US"/>
          </a:p>
        </p:txBody>
      </p:sp>
    </p:spTree>
    <p:extLst>
      <p:ext uri="{BB962C8B-B14F-4D97-AF65-F5344CB8AC3E}">
        <p14:creationId xmlns:p14="http://schemas.microsoft.com/office/powerpoint/2010/main" val="11255397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34</a:t>
            </a:fld>
            <a:endParaRPr lang="zh-CN" altLang="en-US"/>
          </a:p>
        </p:txBody>
      </p:sp>
    </p:spTree>
    <p:extLst>
      <p:ext uri="{BB962C8B-B14F-4D97-AF65-F5344CB8AC3E}">
        <p14:creationId xmlns:p14="http://schemas.microsoft.com/office/powerpoint/2010/main" val="23441233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35</a:t>
            </a:fld>
            <a:endParaRPr lang="zh-CN" altLang="en-US"/>
          </a:p>
        </p:txBody>
      </p:sp>
    </p:spTree>
    <p:extLst>
      <p:ext uri="{BB962C8B-B14F-4D97-AF65-F5344CB8AC3E}">
        <p14:creationId xmlns:p14="http://schemas.microsoft.com/office/powerpoint/2010/main" val="1163683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36</a:t>
            </a:fld>
            <a:endParaRPr lang="zh-CN" altLang="en-US"/>
          </a:p>
        </p:txBody>
      </p:sp>
    </p:spTree>
    <p:extLst>
      <p:ext uri="{BB962C8B-B14F-4D97-AF65-F5344CB8AC3E}">
        <p14:creationId xmlns:p14="http://schemas.microsoft.com/office/powerpoint/2010/main" val="11350195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37</a:t>
            </a:fld>
            <a:endParaRPr lang="zh-CN" altLang="en-US"/>
          </a:p>
        </p:txBody>
      </p:sp>
    </p:spTree>
    <p:extLst>
      <p:ext uri="{BB962C8B-B14F-4D97-AF65-F5344CB8AC3E}">
        <p14:creationId xmlns:p14="http://schemas.microsoft.com/office/powerpoint/2010/main" val="24896687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38</a:t>
            </a:fld>
            <a:endParaRPr lang="zh-CN" altLang="en-US"/>
          </a:p>
        </p:txBody>
      </p:sp>
    </p:spTree>
    <p:extLst>
      <p:ext uri="{BB962C8B-B14F-4D97-AF65-F5344CB8AC3E}">
        <p14:creationId xmlns:p14="http://schemas.microsoft.com/office/powerpoint/2010/main" val="36550121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39</a:t>
            </a:fld>
            <a:endParaRPr lang="zh-CN" altLang="en-US"/>
          </a:p>
        </p:txBody>
      </p:sp>
    </p:spTree>
    <p:extLst>
      <p:ext uri="{BB962C8B-B14F-4D97-AF65-F5344CB8AC3E}">
        <p14:creationId xmlns:p14="http://schemas.microsoft.com/office/powerpoint/2010/main" val="29386095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40</a:t>
            </a:fld>
            <a:endParaRPr lang="zh-CN" altLang="en-US"/>
          </a:p>
        </p:txBody>
      </p:sp>
    </p:spTree>
    <p:extLst>
      <p:ext uri="{BB962C8B-B14F-4D97-AF65-F5344CB8AC3E}">
        <p14:creationId xmlns:p14="http://schemas.microsoft.com/office/powerpoint/2010/main" val="1835026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a:t>
            </a:fld>
            <a:endParaRPr lang="zh-CN" altLang="en-US"/>
          </a:p>
        </p:txBody>
      </p:sp>
    </p:spTree>
    <p:extLst>
      <p:ext uri="{BB962C8B-B14F-4D97-AF65-F5344CB8AC3E}">
        <p14:creationId xmlns:p14="http://schemas.microsoft.com/office/powerpoint/2010/main" val="22832879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41</a:t>
            </a:fld>
            <a:endParaRPr lang="zh-CN" altLang="en-US"/>
          </a:p>
        </p:txBody>
      </p:sp>
    </p:spTree>
    <p:extLst>
      <p:ext uri="{BB962C8B-B14F-4D97-AF65-F5344CB8AC3E}">
        <p14:creationId xmlns:p14="http://schemas.microsoft.com/office/powerpoint/2010/main" val="20110899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42</a:t>
            </a:fld>
            <a:endParaRPr lang="zh-CN" altLang="en-US"/>
          </a:p>
        </p:txBody>
      </p:sp>
    </p:spTree>
    <p:extLst>
      <p:ext uri="{BB962C8B-B14F-4D97-AF65-F5344CB8AC3E}">
        <p14:creationId xmlns:p14="http://schemas.microsoft.com/office/powerpoint/2010/main" val="30930279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43</a:t>
            </a:fld>
            <a:endParaRPr lang="zh-CN" altLang="en-US"/>
          </a:p>
        </p:txBody>
      </p:sp>
    </p:spTree>
    <p:extLst>
      <p:ext uri="{BB962C8B-B14F-4D97-AF65-F5344CB8AC3E}">
        <p14:creationId xmlns:p14="http://schemas.microsoft.com/office/powerpoint/2010/main" val="9352397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44</a:t>
            </a:fld>
            <a:endParaRPr lang="zh-CN" altLang="en-US"/>
          </a:p>
        </p:txBody>
      </p:sp>
    </p:spTree>
    <p:extLst>
      <p:ext uri="{BB962C8B-B14F-4D97-AF65-F5344CB8AC3E}">
        <p14:creationId xmlns:p14="http://schemas.microsoft.com/office/powerpoint/2010/main" val="38704564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45</a:t>
            </a:fld>
            <a:endParaRPr lang="zh-CN" altLang="en-US"/>
          </a:p>
        </p:txBody>
      </p:sp>
    </p:spTree>
    <p:extLst>
      <p:ext uri="{BB962C8B-B14F-4D97-AF65-F5344CB8AC3E}">
        <p14:creationId xmlns:p14="http://schemas.microsoft.com/office/powerpoint/2010/main" val="18231040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46</a:t>
            </a:fld>
            <a:endParaRPr lang="zh-CN" altLang="en-US"/>
          </a:p>
        </p:txBody>
      </p:sp>
    </p:spTree>
    <p:extLst>
      <p:ext uri="{BB962C8B-B14F-4D97-AF65-F5344CB8AC3E}">
        <p14:creationId xmlns:p14="http://schemas.microsoft.com/office/powerpoint/2010/main" val="34280667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47</a:t>
            </a:fld>
            <a:endParaRPr lang="zh-CN" altLang="en-US"/>
          </a:p>
        </p:txBody>
      </p:sp>
    </p:spTree>
    <p:extLst>
      <p:ext uri="{BB962C8B-B14F-4D97-AF65-F5344CB8AC3E}">
        <p14:creationId xmlns:p14="http://schemas.microsoft.com/office/powerpoint/2010/main" val="2469976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48</a:t>
            </a:fld>
            <a:endParaRPr lang="zh-CN" altLang="en-US"/>
          </a:p>
        </p:txBody>
      </p:sp>
    </p:spTree>
    <p:extLst>
      <p:ext uri="{BB962C8B-B14F-4D97-AF65-F5344CB8AC3E}">
        <p14:creationId xmlns:p14="http://schemas.microsoft.com/office/powerpoint/2010/main" val="42406222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49</a:t>
            </a:fld>
            <a:endParaRPr lang="zh-CN" altLang="en-US"/>
          </a:p>
        </p:txBody>
      </p:sp>
    </p:spTree>
    <p:extLst>
      <p:ext uri="{BB962C8B-B14F-4D97-AF65-F5344CB8AC3E}">
        <p14:creationId xmlns:p14="http://schemas.microsoft.com/office/powerpoint/2010/main" val="35530536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50</a:t>
            </a:fld>
            <a:endParaRPr lang="zh-CN" altLang="en-US"/>
          </a:p>
        </p:txBody>
      </p:sp>
    </p:spTree>
    <p:extLst>
      <p:ext uri="{BB962C8B-B14F-4D97-AF65-F5344CB8AC3E}">
        <p14:creationId xmlns:p14="http://schemas.microsoft.com/office/powerpoint/2010/main" val="4113758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a:t>
            </a:fld>
            <a:endParaRPr lang="zh-CN" altLang="en-US"/>
          </a:p>
        </p:txBody>
      </p:sp>
    </p:spTree>
    <p:extLst>
      <p:ext uri="{BB962C8B-B14F-4D97-AF65-F5344CB8AC3E}">
        <p14:creationId xmlns:p14="http://schemas.microsoft.com/office/powerpoint/2010/main" val="20768943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51</a:t>
            </a:fld>
            <a:endParaRPr lang="zh-CN" altLang="en-US"/>
          </a:p>
        </p:txBody>
      </p:sp>
    </p:spTree>
    <p:extLst>
      <p:ext uri="{BB962C8B-B14F-4D97-AF65-F5344CB8AC3E}">
        <p14:creationId xmlns:p14="http://schemas.microsoft.com/office/powerpoint/2010/main" val="34164116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52</a:t>
            </a:fld>
            <a:endParaRPr lang="zh-CN" altLang="en-US"/>
          </a:p>
        </p:txBody>
      </p:sp>
    </p:spTree>
    <p:extLst>
      <p:ext uri="{BB962C8B-B14F-4D97-AF65-F5344CB8AC3E}">
        <p14:creationId xmlns:p14="http://schemas.microsoft.com/office/powerpoint/2010/main" val="15676034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53</a:t>
            </a:fld>
            <a:endParaRPr lang="zh-CN" altLang="en-US"/>
          </a:p>
        </p:txBody>
      </p:sp>
    </p:spTree>
    <p:extLst>
      <p:ext uri="{BB962C8B-B14F-4D97-AF65-F5344CB8AC3E}">
        <p14:creationId xmlns:p14="http://schemas.microsoft.com/office/powerpoint/2010/main" val="27500424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54</a:t>
            </a:fld>
            <a:endParaRPr lang="zh-CN" altLang="en-US"/>
          </a:p>
        </p:txBody>
      </p:sp>
    </p:spTree>
    <p:extLst>
      <p:ext uri="{BB962C8B-B14F-4D97-AF65-F5344CB8AC3E}">
        <p14:creationId xmlns:p14="http://schemas.microsoft.com/office/powerpoint/2010/main" val="17119169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55</a:t>
            </a:fld>
            <a:endParaRPr lang="zh-CN" altLang="en-US"/>
          </a:p>
        </p:txBody>
      </p:sp>
    </p:spTree>
    <p:extLst>
      <p:ext uri="{BB962C8B-B14F-4D97-AF65-F5344CB8AC3E}">
        <p14:creationId xmlns:p14="http://schemas.microsoft.com/office/powerpoint/2010/main" val="339536507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56</a:t>
            </a:fld>
            <a:endParaRPr lang="zh-CN" altLang="en-US"/>
          </a:p>
        </p:txBody>
      </p:sp>
    </p:spTree>
    <p:extLst>
      <p:ext uri="{BB962C8B-B14F-4D97-AF65-F5344CB8AC3E}">
        <p14:creationId xmlns:p14="http://schemas.microsoft.com/office/powerpoint/2010/main" val="8729764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57</a:t>
            </a:fld>
            <a:endParaRPr lang="zh-CN" altLang="en-US"/>
          </a:p>
        </p:txBody>
      </p:sp>
    </p:spTree>
    <p:extLst>
      <p:ext uri="{BB962C8B-B14F-4D97-AF65-F5344CB8AC3E}">
        <p14:creationId xmlns:p14="http://schemas.microsoft.com/office/powerpoint/2010/main" val="40855841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58</a:t>
            </a:fld>
            <a:endParaRPr lang="zh-CN" altLang="en-US"/>
          </a:p>
        </p:txBody>
      </p:sp>
    </p:spTree>
    <p:extLst>
      <p:ext uri="{BB962C8B-B14F-4D97-AF65-F5344CB8AC3E}">
        <p14:creationId xmlns:p14="http://schemas.microsoft.com/office/powerpoint/2010/main" val="2437633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59</a:t>
            </a:fld>
            <a:endParaRPr lang="zh-CN" altLang="en-US"/>
          </a:p>
        </p:txBody>
      </p:sp>
    </p:spTree>
    <p:extLst>
      <p:ext uri="{BB962C8B-B14F-4D97-AF65-F5344CB8AC3E}">
        <p14:creationId xmlns:p14="http://schemas.microsoft.com/office/powerpoint/2010/main" val="21747434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60</a:t>
            </a:fld>
            <a:endParaRPr lang="zh-CN" altLang="en-US"/>
          </a:p>
        </p:txBody>
      </p:sp>
    </p:spTree>
    <p:extLst>
      <p:ext uri="{BB962C8B-B14F-4D97-AF65-F5344CB8AC3E}">
        <p14:creationId xmlns:p14="http://schemas.microsoft.com/office/powerpoint/2010/main" val="1145009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a:t>
            </a:fld>
            <a:endParaRPr lang="zh-CN" altLang="en-US"/>
          </a:p>
        </p:txBody>
      </p:sp>
    </p:spTree>
    <p:extLst>
      <p:ext uri="{BB962C8B-B14F-4D97-AF65-F5344CB8AC3E}">
        <p14:creationId xmlns:p14="http://schemas.microsoft.com/office/powerpoint/2010/main" val="22651403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61</a:t>
            </a:fld>
            <a:endParaRPr lang="zh-CN" altLang="en-US"/>
          </a:p>
        </p:txBody>
      </p:sp>
    </p:spTree>
    <p:extLst>
      <p:ext uri="{BB962C8B-B14F-4D97-AF65-F5344CB8AC3E}">
        <p14:creationId xmlns:p14="http://schemas.microsoft.com/office/powerpoint/2010/main" val="30114569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62</a:t>
            </a:fld>
            <a:endParaRPr lang="zh-CN" altLang="en-US"/>
          </a:p>
        </p:txBody>
      </p:sp>
    </p:spTree>
    <p:extLst>
      <p:ext uri="{BB962C8B-B14F-4D97-AF65-F5344CB8AC3E}">
        <p14:creationId xmlns:p14="http://schemas.microsoft.com/office/powerpoint/2010/main" val="229715576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63</a:t>
            </a:fld>
            <a:endParaRPr lang="zh-CN" altLang="en-US"/>
          </a:p>
        </p:txBody>
      </p:sp>
    </p:spTree>
    <p:extLst>
      <p:ext uri="{BB962C8B-B14F-4D97-AF65-F5344CB8AC3E}">
        <p14:creationId xmlns:p14="http://schemas.microsoft.com/office/powerpoint/2010/main" val="371094684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64</a:t>
            </a:fld>
            <a:endParaRPr lang="zh-CN" altLang="en-US"/>
          </a:p>
        </p:txBody>
      </p:sp>
    </p:spTree>
    <p:extLst>
      <p:ext uri="{BB962C8B-B14F-4D97-AF65-F5344CB8AC3E}">
        <p14:creationId xmlns:p14="http://schemas.microsoft.com/office/powerpoint/2010/main" val="22298540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65</a:t>
            </a:fld>
            <a:endParaRPr lang="zh-CN" altLang="en-US"/>
          </a:p>
        </p:txBody>
      </p:sp>
    </p:spTree>
    <p:extLst>
      <p:ext uri="{BB962C8B-B14F-4D97-AF65-F5344CB8AC3E}">
        <p14:creationId xmlns:p14="http://schemas.microsoft.com/office/powerpoint/2010/main" val="2500206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a:t>
            </a:fld>
            <a:endParaRPr lang="zh-CN" altLang="en-US"/>
          </a:p>
        </p:txBody>
      </p:sp>
    </p:spTree>
    <p:extLst>
      <p:ext uri="{BB962C8B-B14F-4D97-AF65-F5344CB8AC3E}">
        <p14:creationId xmlns:p14="http://schemas.microsoft.com/office/powerpoint/2010/main" val="3308773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a:t>
            </a:fld>
            <a:endParaRPr lang="zh-CN" altLang="en-US"/>
          </a:p>
        </p:txBody>
      </p:sp>
    </p:spTree>
    <p:extLst>
      <p:ext uri="{BB962C8B-B14F-4D97-AF65-F5344CB8AC3E}">
        <p14:creationId xmlns:p14="http://schemas.microsoft.com/office/powerpoint/2010/main" val="3192566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a:t>
            </a:fld>
            <a:endParaRPr lang="zh-CN" altLang="en-US"/>
          </a:p>
        </p:txBody>
      </p:sp>
    </p:spTree>
    <p:extLst>
      <p:ext uri="{BB962C8B-B14F-4D97-AF65-F5344CB8AC3E}">
        <p14:creationId xmlns:p14="http://schemas.microsoft.com/office/powerpoint/2010/main" val="299936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13023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extLst>
      <p:ext uri="{BB962C8B-B14F-4D97-AF65-F5344CB8AC3E}">
        <p14:creationId xmlns:p14="http://schemas.microsoft.com/office/powerpoint/2010/main" val="347907351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1665706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553026" y="1268413"/>
            <a:ext cx="3889830" cy="3889830"/>
          </a:xfrm>
          <a:custGeom>
            <a:avLst/>
            <a:gdLst>
              <a:gd name="connsiteX0" fmla="*/ 0 w 3889830"/>
              <a:gd name="connsiteY0" fmla="*/ 0 h 3889830"/>
              <a:gd name="connsiteX1" fmla="*/ 3889830 w 3889830"/>
              <a:gd name="connsiteY1" fmla="*/ 0 h 3889830"/>
              <a:gd name="connsiteX2" fmla="*/ 3889830 w 3889830"/>
              <a:gd name="connsiteY2" fmla="*/ 3889830 h 3889830"/>
              <a:gd name="connsiteX3" fmla="*/ 0 w 3889830"/>
              <a:gd name="connsiteY3" fmla="*/ 3889830 h 3889830"/>
            </a:gdLst>
            <a:ahLst/>
            <a:cxnLst>
              <a:cxn ang="0">
                <a:pos x="connsiteX0" y="connsiteY0"/>
              </a:cxn>
              <a:cxn ang="0">
                <a:pos x="connsiteX1" y="connsiteY1"/>
              </a:cxn>
              <a:cxn ang="0">
                <a:pos x="connsiteX2" y="connsiteY2"/>
              </a:cxn>
              <a:cxn ang="0">
                <a:pos x="connsiteX3" y="connsiteY3"/>
              </a:cxn>
            </a:cxnLst>
            <a:rect l="l" t="t" r="r" b="b"/>
            <a:pathLst>
              <a:path w="3889830" h="3889830">
                <a:moveTo>
                  <a:pt x="0" y="0"/>
                </a:moveTo>
                <a:lnTo>
                  <a:pt x="3889830" y="0"/>
                </a:lnTo>
                <a:lnTo>
                  <a:pt x="3889830" y="3889830"/>
                </a:lnTo>
                <a:lnTo>
                  <a:pt x="0" y="38898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4674041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768837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90032"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322565"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743553"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46745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59908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570521"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541954"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0796167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250758"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933456"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616154"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9" name="图片占位符 18"/>
          <p:cNvSpPr>
            <a:spLocks noGrp="1"/>
          </p:cNvSpPr>
          <p:nvPr>
            <p:ph type="pic" sz="quarter" idx="13"/>
          </p:nvPr>
        </p:nvSpPr>
        <p:spPr>
          <a:xfrm>
            <a:off x="9298852"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837015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4871864" cy="6858000"/>
          </a:xfrm>
          <a:custGeom>
            <a:avLst/>
            <a:gdLst>
              <a:gd name="connsiteX0" fmla="*/ 0 w 4871864"/>
              <a:gd name="connsiteY0" fmla="*/ 0 h 6858000"/>
              <a:gd name="connsiteX1" fmla="*/ 2472325 w 4871864"/>
              <a:gd name="connsiteY1" fmla="*/ 0 h 6858000"/>
              <a:gd name="connsiteX2" fmla="*/ 4871864 w 4871864"/>
              <a:gd name="connsiteY2" fmla="*/ 3429000 h 6858000"/>
              <a:gd name="connsiteX3" fmla="*/ 2472325 w 4871864"/>
              <a:gd name="connsiteY3" fmla="*/ 6858000 h 6858000"/>
              <a:gd name="connsiteX4" fmla="*/ 0 w 48718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1864" h="6858000">
                <a:moveTo>
                  <a:pt x="0" y="0"/>
                </a:moveTo>
                <a:lnTo>
                  <a:pt x="2472325" y="0"/>
                </a:lnTo>
                <a:lnTo>
                  <a:pt x="4871864" y="3429000"/>
                </a:lnTo>
                <a:lnTo>
                  <a:pt x="2472325"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937491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395992"/>
            <a:ext cx="3862162" cy="2786743"/>
          </a:xfrm>
          <a:custGeom>
            <a:avLst/>
            <a:gdLst>
              <a:gd name="connsiteX0" fmla="*/ 0 w 3862162"/>
              <a:gd name="connsiteY0" fmla="*/ 0 h 2786743"/>
              <a:gd name="connsiteX1" fmla="*/ 3862162 w 3862162"/>
              <a:gd name="connsiteY1" fmla="*/ 0 h 2786743"/>
              <a:gd name="connsiteX2" fmla="*/ 3862162 w 3862162"/>
              <a:gd name="connsiteY2" fmla="*/ 2786743 h 2786743"/>
              <a:gd name="connsiteX3" fmla="*/ 0 w 3862162"/>
              <a:gd name="connsiteY3" fmla="*/ 2786743 h 2786743"/>
            </a:gdLst>
            <a:ahLst/>
            <a:cxnLst>
              <a:cxn ang="0">
                <a:pos x="connsiteX0" y="connsiteY0"/>
              </a:cxn>
              <a:cxn ang="0">
                <a:pos x="connsiteX1" y="connsiteY1"/>
              </a:cxn>
              <a:cxn ang="0">
                <a:pos x="connsiteX2" y="connsiteY2"/>
              </a:cxn>
              <a:cxn ang="0">
                <a:pos x="connsiteX3" y="connsiteY3"/>
              </a:cxn>
            </a:cxnLst>
            <a:rect l="l" t="t" r="r" b="b"/>
            <a:pathLst>
              <a:path w="3862162" h="2786743">
                <a:moveTo>
                  <a:pt x="0" y="0"/>
                </a:moveTo>
                <a:lnTo>
                  <a:pt x="3862162" y="0"/>
                </a:lnTo>
                <a:lnTo>
                  <a:pt x="3862162" y="2786743"/>
                </a:lnTo>
                <a:lnTo>
                  <a:pt x="0" y="27867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2255407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14717" y="4280772"/>
            <a:ext cx="1655572" cy="1655572"/>
          </a:xfrm>
          <a:custGeom>
            <a:avLst/>
            <a:gdLst>
              <a:gd name="connsiteX0" fmla="*/ 827786 w 1655572"/>
              <a:gd name="connsiteY0" fmla="*/ 0 h 1655572"/>
              <a:gd name="connsiteX1" fmla="*/ 1655572 w 1655572"/>
              <a:gd name="connsiteY1" fmla="*/ 827786 h 1655572"/>
              <a:gd name="connsiteX2" fmla="*/ 827786 w 1655572"/>
              <a:gd name="connsiteY2" fmla="*/ 1655572 h 1655572"/>
              <a:gd name="connsiteX3" fmla="*/ 0 w 1655572"/>
              <a:gd name="connsiteY3" fmla="*/ 827786 h 1655572"/>
              <a:gd name="connsiteX4" fmla="*/ 827786 w 1655572"/>
              <a:gd name="connsiteY4" fmla="*/ 0 h 1655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572" h="1655572">
                <a:moveTo>
                  <a:pt x="827786" y="0"/>
                </a:moveTo>
                <a:cubicBezTo>
                  <a:pt x="1284960" y="0"/>
                  <a:pt x="1655572" y="370612"/>
                  <a:pt x="1655572" y="827786"/>
                </a:cubicBezTo>
                <a:cubicBezTo>
                  <a:pt x="1655572" y="1284960"/>
                  <a:pt x="1284960" y="1655572"/>
                  <a:pt x="827786" y="1655572"/>
                </a:cubicBezTo>
                <a:cubicBezTo>
                  <a:pt x="370612" y="1655572"/>
                  <a:pt x="0" y="1284960"/>
                  <a:pt x="0" y="827786"/>
                </a:cubicBezTo>
                <a:cubicBezTo>
                  <a:pt x="0" y="370612"/>
                  <a:pt x="370612" y="0"/>
                  <a:pt x="82778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8812887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532185"/>
            <a:ext cx="12192000" cy="2257178"/>
          </a:xfrm>
          <a:custGeom>
            <a:avLst/>
            <a:gdLst>
              <a:gd name="connsiteX0" fmla="*/ 0 w 12192000"/>
              <a:gd name="connsiteY0" fmla="*/ 0 h 2257178"/>
              <a:gd name="connsiteX1" fmla="*/ 12192000 w 12192000"/>
              <a:gd name="connsiteY1" fmla="*/ 0 h 2257178"/>
              <a:gd name="connsiteX2" fmla="*/ 12192000 w 12192000"/>
              <a:gd name="connsiteY2" fmla="*/ 2257178 h 2257178"/>
              <a:gd name="connsiteX3" fmla="*/ 0 w 12192000"/>
              <a:gd name="connsiteY3" fmla="*/ 2257178 h 2257178"/>
            </a:gdLst>
            <a:ahLst/>
            <a:cxnLst>
              <a:cxn ang="0">
                <a:pos x="connsiteX0" y="connsiteY0"/>
              </a:cxn>
              <a:cxn ang="0">
                <a:pos x="connsiteX1" y="connsiteY1"/>
              </a:cxn>
              <a:cxn ang="0">
                <a:pos x="connsiteX2" y="connsiteY2"/>
              </a:cxn>
              <a:cxn ang="0">
                <a:pos x="connsiteX3" y="connsiteY3"/>
              </a:cxn>
            </a:cxnLst>
            <a:rect l="l" t="t" r="r" b="b"/>
            <a:pathLst>
              <a:path w="12192000" h="2257178">
                <a:moveTo>
                  <a:pt x="0" y="0"/>
                </a:moveTo>
                <a:lnTo>
                  <a:pt x="12192000" y="0"/>
                </a:lnTo>
                <a:lnTo>
                  <a:pt x="12192000" y="2257178"/>
                </a:lnTo>
                <a:lnTo>
                  <a:pt x="0" y="22571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265210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4">
            <a:extLst>
              <a:ext uri="{BEBA8EAE-BF5A-486C-A8C5-ECC9F3942E4B}">
                <a14:imgProps xmlns:a14="http://schemas.microsoft.com/office/drawing/2010/main">
                  <a14:imgLayer r:embed="rId15">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20720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 id="2147483663"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2199" y="1187086"/>
            <a:ext cx="667658" cy="6676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矩形 5"/>
          <p:cNvSpPr/>
          <p:nvPr/>
        </p:nvSpPr>
        <p:spPr>
          <a:xfrm>
            <a:off x="4378776" y="1273074"/>
            <a:ext cx="1625600" cy="1625600"/>
          </a:xfrm>
          <a:prstGeom prst="rect">
            <a:avLst/>
          </a:prstGeom>
          <a:solidFill>
            <a:srgbClr val="00B6BF"/>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文本框 11"/>
          <p:cNvSpPr txBox="1"/>
          <p:nvPr/>
        </p:nvSpPr>
        <p:spPr>
          <a:xfrm>
            <a:off x="5827095" y="3829714"/>
            <a:ext cx="4943982" cy="707886"/>
          </a:xfrm>
          <a:prstGeom prst="rect">
            <a:avLst/>
          </a:prstGeom>
          <a:noFill/>
        </p:spPr>
        <p:txBody>
          <a:bodyPr wrap="none" rtlCol="0">
            <a:spAutoFit/>
            <a:scene3d>
              <a:camera prst="orthographicFront"/>
              <a:lightRig rig="threePt" dir="t"/>
            </a:scene3d>
            <a:sp3d contourW="12700"/>
          </a:bodyPr>
          <a:lstStyle/>
          <a:p>
            <a:pPr>
              <a:defRPr/>
            </a:pPr>
            <a:r>
              <a:rPr lang="zh-CN" altLang="en-US" sz="4000" b="1" dirty="0">
                <a:solidFill>
                  <a:srgbClr val="228EB0"/>
                </a:solidFill>
              </a:rPr>
              <a:t>第六</a:t>
            </a:r>
            <a:r>
              <a:rPr lang="zh-CN" altLang="en-US" sz="4000" b="1" dirty="0" smtClean="0">
                <a:solidFill>
                  <a:srgbClr val="228EB0"/>
                </a:solidFill>
              </a:rPr>
              <a:t>章 单</a:t>
            </a:r>
            <a:r>
              <a:rPr lang="zh-CN" altLang="en-US" sz="4000" b="1" dirty="0">
                <a:solidFill>
                  <a:srgbClr val="228EB0"/>
                </a:solidFill>
              </a:rPr>
              <a:t>表数据查询</a:t>
            </a:r>
            <a:endParaRPr lang="zh-CN" altLang="en-US" sz="4000" b="1" dirty="0">
              <a:solidFill>
                <a:srgbClr val="228EB0"/>
              </a:solidFill>
              <a:latin typeface="Arial"/>
              <a:ea typeface="微软雅黑"/>
            </a:endParaRPr>
          </a:p>
        </p:txBody>
      </p:sp>
      <p:sp>
        <p:nvSpPr>
          <p:cNvPr id="13" name="文本框 12"/>
          <p:cNvSpPr txBox="1"/>
          <p:nvPr/>
        </p:nvSpPr>
        <p:spPr>
          <a:xfrm>
            <a:off x="5827095" y="3054694"/>
            <a:ext cx="4932761"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dirty="0">
                <a:solidFill>
                  <a:prstClr val="black"/>
                </a:solidFill>
                <a:latin typeface="+mn-ea"/>
              </a:rPr>
              <a:t>MySQL</a:t>
            </a:r>
            <a:r>
              <a:rPr lang="zh-CN" altLang="zh-CN" sz="3200" dirty="0">
                <a:solidFill>
                  <a:prstClr val="black"/>
                </a:solidFill>
                <a:latin typeface="+mn-ea"/>
              </a:rPr>
              <a:t>数据库原理与应用</a:t>
            </a:r>
            <a:endParaRPr lang="zh-CN" altLang="en-US" sz="3200" dirty="0">
              <a:solidFill>
                <a:prstClr val="black"/>
              </a:solidFill>
              <a:latin typeface="+mn-ea"/>
            </a:endParaRPr>
          </a:p>
        </p:txBody>
      </p:sp>
      <p:cxnSp>
        <p:nvCxnSpPr>
          <p:cNvPr id="15" name="直接连接符 14"/>
          <p:cNvCxnSpPr/>
          <p:nvPr/>
        </p:nvCxnSpPr>
        <p:spPr>
          <a:xfrm>
            <a:off x="5939067" y="4750431"/>
            <a:ext cx="18624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52028" y="4556787"/>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030" name="Picture 6" descr="https://gimg2.baidu.com/image_search/src=http%3A%2F%2Foss.aliyuncs.com%2Fphotogallery%2Fphoto%2F1915825285163630%2F16354%2F63c5b093-7bee-4175-b117-b7a005f4c720.png&amp;refer=http%3A%2F%2Foss.aliyuncs.com&amp;app=2002&amp;size=f9999,10000&amp;q=a80&amp;n=0&amp;g=0n&amp;fmt=jpeg?sec=1643855990&amp;t=d3ad24822c4d827c6f223d181ffe0fca"/>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91130" y="1591483"/>
            <a:ext cx="3696863" cy="3374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2773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500"/>
                                  </p:stCondLst>
                                  <p:childTnLst>
                                    <p:set>
                                      <p:cBhvr>
                                        <p:cTn id="21" dur="1" fill="hold">
                                          <p:stCondLst>
                                            <p:cond delay="0"/>
                                          </p:stCondLst>
                                        </p:cTn>
                                        <p:tgtEl>
                                          <p:spTgt spid="1030"/>
                                        </p:tgtEl>
                                        <p:attrNameLst>
                                          <p:attrName>style.visibility</p:attrName>
                                        </p:attrNameLst>
                                      </p:cBhvr>
                                      <p:to>
                                        <p:strVal val="visible"/>
                                      </p:to>
                                    </p:set>
                                    <p:anim calcmode="lin" valueType="num">
                                      <p:cBhvr>
                                        <p:cTn id="22" dur="500" fill="hold"/>
                                        <p:tgtEl>
                                          <p:spTgt spid="1030"/>
                                        </p:tgtEl>
                                        <p:attrNameLst>
                                          <p:attrName>ppt_w</p:attrName>
                                        </p:attrNameLst>
                                      </p:cBhvr>
                                      <p:tavLst>
                                        <p:tav tm="0">
                                          <p:val>
                                            <p:fltVal val="0"/>
                                          </p:val>
                                        </p:tav>
                                        <p:tav tm="100000">
                                          <p:val>
                                            <p:strVal val="#ppt_w"/>
                                          </p:val>
                                        </p:tav>
                                      </p:tavLst>
                                    </p:anim>
                                    <p:anim calcmode="lin" valueType="num">
                                      <p:cBhvr>
                                        <p:cTn id="23" dur="500" fill="hold"/>
                                        <p:tgtEl>
                                          <p:spTgt spid="1030"/>
                                        </p:tgtEl>
                                        <p:attrNameLst>
                                          <p:attrName>ppt_h</p:attrName>
                                        </p:attrNameLst>
                                      </p:cBhvr>
                                      <p:tavLst>
                                        <p:tav tm="0">
                                          <p:val>
                                            <p:fltVal val="0"/>
                                          </p:val>
                                        </p:tav>
                                        <p:tav tm="100000">
                                          <p:val>
                                            <p:strVal val="#ppt_h"/>
                                          </p:val>
                                        </p:tav>
                                      </p:tavLst>
                                    </p:anim>
                                    <p:animEffect transition="in" filter="fade">
                                      <p:cBhvr>
                                        <p:cTn id="24" dur="500"/>
                                        <p:tgtEl>
                                          <p:spTgt spid="1030"/>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P spid="1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有时出于对数据分析的要求，需要消除重复的记录值，这时候就需要用到</a:t>
            </a:r>
            <a:r>
              <a:rPr lang="en-US" altLang="zh-CN" dirty="0"/>
              <a:t>DISTINCT</a:t>
            </a:r>
            <a:r>
              <a:rPr lang="zh-CN" altLang="zh-CN" dirty="0"/>
              <a:t>关键字消除重复的记录值。 </a:t>
            </a:r>
          </a:p>
          <a:p>
            <a:pPr algn="just">
              <a:lnSpc>
                <a:spcPct val="150000"/>
              </a:lnSpc>
            </a:pPr>
            <a:r>
              <a:rPr lang="zh-CN" altLang="zh-CN" b="1" dirty="0"/>
              <a:t>【实例</a:t>
            </a:r>
            <a:r>
              <a:rPr lang="en-US" altLang="zh-CN" b="1" dirty="0"/>
              <a:t>6-3</a:t>
            </a:r>
            <a:r>
              <a:rPr lang="zh-CN" altLang="zh-CN" b="1" dirty="0"/>
              <a:t>】：</a:t>
            </a:r>
            <a:r>
              <a:rPr lang="zh-CN" altLang="zh-CN" dirty="0"/>
              <a:t>在数据库“</a:t>
            </a:r>
            <a:r>
              <a:rPr lang="en-US" altLang="zh-CN" dirty="0" err="1"/>
              <a:t>EduSys</a:t>
            </a:r>
            <a:r>
              <a:rPr lang="zh-CN" altLang="zh-CN" dirty="0"/>
              <a:t>”中，查询学生信息表“</a:t>
            </a:r>
            <a:r>
              <a:rPr lang="en-US" altLang="zh-CN" dirty="0"/>
              <a:t>Student</a:t>
            </a:r>
            <a:r>
              <a:rPr lang="zh-CN" altLang="zh-CN" dirty="0"/>
              <a:t>”中“</a:t>
            </a:r>
            <a:r>
              <a:rPr lang="en-US" altLang="zh-CN" dirty="0"/>
              <a:t>Native</a:t>
            </a:r>
            <a:r>
              <a:rPr lang="zh-CN" altLang="zh-CN" dirty="0"/>
              <a:t>”字段的值，要求返回的结果值不重复。输入的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744936"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3 </a:t>
            </a:r>
            <a:r>
              <a:rPr lang="zh-CN" altLang="zh-CN" sz="2800" b="1" dirty="0" smtClean="0">
                <a:solidFill>
                  <a:srgbClr val="228EB0"/>
                </a:solidFill>
                <a:latin typeface="+mn-ea"/>
              </a:rPr>
              <a:t>去除</a:t>
            </a:r>
            <a:r>
              <a:rPr lang="zh-CN" altLang="zh-CN" sz="2800" b="1" dirty="0">
                <a:solidFill>
                  <a:srgbClr val="228EB0"/>
                </a:solidFill>
                <a:latin typeface="+mn-ea"/>
              </a:rPr>
              <a:t>查询结果重复值</a:t>
            </a:r>
          </a:p>
        </p:txBody>
      </p:sp>
      <p:sp>
        <p:nvSpPr>
          <p:cNvPr id="10" name="矩形 9"/>
          <p:cNvSpPr/>
          <p:nvPr/>
        </p:nvSpPr>
        <p:spPr>
          <a:xfrm>
            <a:off x="2928441" y="3552702"/>
            <a:ext cx="6323900" cy="642503"/>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DISTINCT Native FROM Student;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534408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2120452"/>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）数据表重命名</a:t>
            </a:r>
            <a:endParaRPr lang="zh-CN" altLang="zh-CN" dirty="0"/>
          </a:p>
          <a:p>
            <a:pPr algn="just">
              <a:lnSpc>
                <a:spcPct val="150000"/>
              </a:lnSpc>
            </a:pPr>
            <a:r>
              <a:rPr lang="zh-CN" altLang="zh-CN" dirty="0"/>
              <a:t>在</a:t>
            </a:r>
            <a:r>
              <a:rPr lang="en-US" altLang="zh-CN" dirty="0"/>
              <a:t>MySQL</a:t>
            </a:r>
            <a:r>
              <a:rPr lang="zh-CN" altLang="zh-CN" dirty="0"/>
              <a:t>查询中，当表名很长或者执行一些特殊查询的时候，为了方便操作或者需要多次使用相同的表时，可以使用</a:t>
            </a:r>
            <a:r>
              <a:rPr lang="en-US" altLang="zh-CN" dirty="0"/>
              <a:t>AS</a:t>
            </a:r>
            <a:r>
              <a:rPr lang="zh-CN" altLang="zh-CN" dirty="0"/>
              <a:t>关键字为表指定别名，并使用别名代替表原来的名称完成查询。</a:t>
            </a:r>
          </a:p>
          <a:p>
            <a:pPr algn="just">
              <a:lnSpc>
                <a:spcPct val="150000"/>
              </a:lnSpc>
            </a:pPr>
            <a:r>
              <a:rPr lang="zh-CN" altLang="zh-CN" b="1" dirty="0"/>
              <a:t>【实例</a:t>
            </a:r>
            <a:r>
              <a:rPr lang="en-US" altLang="zh-CN" b="1" dirty="0"/>
              <a:t>6-4</a:t>
            </a:r>
            <a:r>
              <a:rPr lang="zh-CN" altLang="zh-CN" b="1" dirty="0"/>
              <a:t>】：</a:t>
            </a:r>
            <a:r>
              <a:rPr lang="zh-CN" altLang="zh-CN" dirty="0"/>
              <a:t>在数据库“</a:t>
            </a:r>
            <a:r>
              <a:rPr lang="en-US" altLang="zh-CN" dirty="0" err="1"/>
              <a:t>EduSys</a:t>
            </a:r>
            <a:r>
              <a:rPr lang="zh-CN" altLang="zh-CN" dirty="0"/>
              <a:t>”中，为表“</a:t>
            </a:r>
            <a:r>
              <a:rPr lang="en-US" altLang="zh-CN" dirty="0"/>
              <a:t>Student</a:t>
            </a:r>
            <a:r>
              <a:rPr lang="zh-CN" altLang="zh-CN" dirty="0"/>
              <a:t>”取别名为“</a:t>
            </a:r>
            <a:r>
              <a:rPr lang="en-US" altLang="zh-CN" dirty="0"/>
              <a:t>Stu</a:t>
            </a:r>
            <a:r>
              <a:rPr lang="zh-CN" altLang="zh-CN" dirty="0"/>
              <a:t>”，并输出所有学生的姓名、性别和地区信息。输入的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590500"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4 </a:t>
            </a:r>
            <a:r>
              <a:rPr lang="zh-CN" altLang="zh-CN" sz="2800" b="1" dirty="0">
                <a:solidFill>
                  <a:srgbClr val="228EB0"/>
                </a:solidFill>
                <a:latin typeface="+mn-ea"/>
              </a:rPr>
              <a:t>重命名</a:t>
            </a:r>
          </a:p>
        </p:txBody>
      </p:sp>
      <p:sp>
        <p:nvSpPr>
          <p:cNvPr id="11" name="矩形 10"/>
          <p:cNvSpPr/>
          <p:nvPr/>
        </p:nvSpPr>
        <p:spPr>
          <a:xfrm>
            <a:off x="2636743" y="3912015"/>
            <a:ext cx="6907296" cy="797173"/>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Stu.Sname, Stu.Sex, Stu.Native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Student AS Stu;</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186528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2535951"/>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）字段重命名</a:t>
            </a:r>
            <a:endParaRPr lang="zh-CN" altLang="zh-CN" dirty="0"/>
          </a:p>
          <a:p>
            <a:pPr algn="just">
              <a:lnSpc>
                <a:spcPct val="150000"/>
              </a:lnSpc>
            </a:pPr>
            <a:r>
              <a:rPr lang="zh-CN" altLang="zh-CN" dirty="0"/>
              <a:t>在使用</a:t>
            </a:r>
            <a:r>
              <a:rPr lang="en-US" altLang="zh-CN" dirty="0"/>
              <a:t>SELECT</a:t>
            </a:r>
            <a:r>
              <a:rPr lang="zh-CN" altLang="zh-CN" dirty="0"/>
              <a:t>语句显示查询结果时，会显示出</a:t>
            </a:r>
            <a:r>
              <a:rPr lang="en-US" altLang="zh-CN" dirty="0"/>
              <a:t>SELECT</a:t>
            </a:r>
            <a:r>
              <a:rPr lang="zh-CN" altLang="zh-CN" dirty="0"/>
              <a:t>后面指定输出的列，在有些情况下，显示的列名称会很长或者名称不够直观，这时我们可以使用</a:t>
            </a:r>
            <a:r>
              <a:rPr lang="en-US" altLang="zh-CN" dirty="0"/>
              <a:t>AS</a:t>
            </a:r>
            <a:r>
              <a:rPr lang="zh-CN" altLang="zh-CN" dirty="0"/>
              <a:t>关键字指定列的别名，替换字段或表达式。</a:t>
            </a:r>
          </a:p>
          <a:p>
            <a:pPr algn="just">
              <a:lnSpc>
                <a:spcPct val="150000"/>
              </a:lnSpc>
            </a:pPr>
            <a:r>
              <a:rPr lang="zh-CN" altLang="zh-CN" b="1" dirty="0"/>
              <a:t>【实例</a:t>
            </a:r>
            <a:r>
              <a:rPr lang="en-US" altLang="zh-CN" b="1" dirty="0"/>
              <a:t>6-5</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”中所有学生的姓名、性别和地区信息，并为各字段重命名。输入的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590500"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4 </a:t>
            </a:r>
            <a:r>
              <a:rPr lang="zh-CN" altLang="zh-CN" sz="2800" b="1" dirty="0">
                <a:solidFill>
                  <a:srgbClr val="228EB0"/>
                </a:solidFill>
                <a:latin typeface="+mn-ea"/>
              </a:rPr>
              <a:t>重命名</a:t>
            </a:r>
          </a:p>
        </p:txBody>
      </p:sp>
      <p:sp>
        <p:nvSpPr>
          <p:cNvPr id="10" name="矩形 9"/>
          <p:cNvSpPr/>
          <p:nvPr/>
        </p:nvSpPr>
        <p:spPr>
          <a:xfrm>
            <a:off x="2764387" y="4406231"/>
            <a:ext cx="6630134" cy="769777"/>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Sname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姓名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,Sex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性别</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,Native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地区</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FROM Student;</a:t>
            </a:r>
            <a:endParaRPr lang="zh-CN" sz="1600" kern="100" dirty="0">
              <a:effectLst/>
              <a:ea typeface="等线" panose="02010600030101010101" pitchFamily="2" charset="-122"/>
              <a:cs typeface="Times New Roman" panose="02020603050405020304" pitchFamily="18" charset="0"/>
            </a:endParaRPr>
          </a:p>
        </p:txBody>
      </p:sp>
      <p:sp>
        <p:nvSpPr>
          <p:cNvPr id="12" name="矩形 11">
            <a:extLst>
              <a:ext uri="{FF2B5EF4-FFF2-40B4-BE49-F238E27FC236}">
                <a16:creationId xmlns:a16="http://schemas.microsoft.com/office/drawing/2014/main" id="{E3EB1709-6D20-4440-8800-976CC5E9712E}"/>
              </a:ext>
            </a:extLst>
          </p:cNvPr>
          <p:cNvSpPr/>
          <p:nvPr/>
        </p:nvSpPr>
        <p:spPr>
          <a:xfrm>
            <a:off x="1417032" y="5374622"/>
            <a:ext cx="9597238" cy="923330"/>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solidFill>
                  <a:srgbClr val="C00000"/>
                </a:solidFill>
                <a:latin typeface="楷体" panose="02010609060101010101" pitchFamily="49" charset="-122"/>
                <a:ea typeface="楷体" panose="02010609060101010101" pitchFamily="49" charset="-122"/>
              </a:rPr>
              <a:t>注意</a:t>
            </a:r>
            <a:r>
              <a:rPr lang="zh-CN" altLang="zh-CN" dirty="0" smtClean="0">
                <a:solidFill>
                  <a:srgbClr val="C00000"/>
                </a:solidFill>
                <a:latin typeface="楷体" panose="02010609060101010101" pitchFamily="49" charset="-122"/>
                <a:ea typeface="楷体" panose="02010609060101010101" pitchFamily="49" charset="-122"/>
              </a:rPr>
              <a:t>：</a:t>
            </a:r>
            <a:r>
              <a:rPr lang="zh-CN" altLang="zh-CN" dirty="0">
                <a:latin typeface="楷体" panose="02010609060101010101" pitchFamily="49" charset="-122"/>
                <a:ea typeface="楷体" panose="02010609060101010101" pitchFamily="49" charset="-122"/>
              </a:rPr>
              <a:t>表别名只在执行查询时使用，并不在返回结果中显示；而列定义别名之后，将返回给客户端显示，显示的结果字段为字段列的别名。</a:t>
            </a:r>
          </a:p>
        </p:txBody>
      </p:sp>
    </p:spTree>
    <p:extLst>
      <p:ext uri="{BB962C8B-B14F-4D97-AF65-F5344CB8AC3E}">
        <p14:creationId xmlns:p14="http://schemas.microsoft.com/office/powerpoint/2010/main" val="22358835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在使用</a:t>
            </a:r>
            <a:r>
              <a:rPr lang="en-US" altLang="zh-CN" dirty="0"/>
              <a:t>SELECT</a:t>
            </a:r>
            <a:r>
              <a:rPr lang="zh-CN" altLang="zh-CN" dirty="0"/>
              <a:t>语句时有时候需要返回从任何位置开始的指定行数的数据，这时候就需要用到</a:t>
            </a:r>
            <a:r>
              <a:rPr lang="en-US" altLang="zh-CN" dirty="0"/>
              <a:t>LIMIT</a:t>
            </a:r>
            <a:r>
              <a:rPr lang="zh-CN" altLang="zh-CN" dirty="0"/>
              <a:t>子句。</a:t>
            </a:r>
          </a:p>
          <a:p>
            <a:pPr algn="just">
              <a:lnSpc>
                <a:spcPct val="150000"/>
              </a:lnSpc>
            </a:pPr>
            <a:r>
              <a:rPr lang="zh-CN" altLang="zh-CN" b="1" dirty="0"/>
              <a:t>【实例</a:t>
            </a:r>
            <a:r>
              <a:rPr lang="en-US" altLang="zh-CN" b="1" dirty="0"/>
              <a:t>6-6</a:t>
            </a:r>
            <a:r>
              <a:rPr lang="zh-CN" altLang="zh-CN" b="1" dirty="0"/>
              <a:t>】：</a:t>
            </a:r>
            <a:r>
              <a:rPr lang="zh-CN" altLang="zh-CN" dirty="0"/>
              <a:t>在数据库“</a:t>
            </a:r>
            <a:r>
              <a:rPr lang="en-US" altLang="zh-CN" dirty="0" err="1"/>
              <a:t>EduSys</a:t>
            </a:r>
            <a:r>
              <a:rPr lang="zh-CN" altLang="zh-CN" dirty="0"/>
              <a:t>”中，查询学生信息表“</a:t>
            </a:r>
            <a:r>
              <a:rPr lang="en-US" altLang="zh-CN" dirty="0"/>
              <a:t>Student</a:t>
            </a:r>
            <a:r>
              <a:rPr lang="zh-CN" altLang="zh-CN" dirty="0"/>
              <a:t>”中的学生信息，要求返回从第</a:t>
            </a:r>
            <a:r>
              <a:rPr lang="en-US" altLang="zh-CN" dirty="0"/>
              <a:t>4</a:t>
            </a:r>
            <a:r>
              <a:rPr lang="zh-CN" altLang="zh-CN" dirty="0"/>
              <a:t>条记录开始的</a:t>
            </a:r>
            <a:r>
              <a:rPr lang="en-US" altLang="zh-CN" dirty="0"/>
              <a:t>5</a:t>
            </a:r>
            <a:r>
              <a:rPr lang="zh-CN" altLang="zh-CN" dirty="0"/>
              <a:t>条记录。输入的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385863"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5 </a:t>
            </a:r>
            <a:r>
              <a:rPr lang="zh-CN" altLang="zh-CN" sz="2800" b="1" dirty="0">
                <a:solidFill>
                  <a:srgbClr val="228EB0"/>
                </a:solidFill>
                <a:latin typeface="+mn-ea"/>
              </a:rPr>
              <a:t>限制返回结果数量</a:t>
            </a:r>
          </a:p>
        </p:txBody>
      </p:sp>
      <p:sp>
        <p:nvSpPr>
          <p:cNvPr id="12" name="矩形 11">
            <a:extLst>
              <a:ext uri="{FF2B5EF4-FFF2-40B4-BE49-F238E27FC236}">
                <a16:creationId xmlns:a16="http://schemas.microsoft.com/office/drawing/2014/main" id="{E3EB1709-6D20-4440-8800-976CC5E9712E}"/>
              </a:ext>
            </a:extLst>
          </p:cNvPr>
          <p:cNvSpPr/>
          <p:nvPr/>
        </p:nvSpPr>
        <p:spPr>
          <a:xfrm>
            <a:off x="1291771" y="4572956"/>
            <a:ext cx="9597238" cy="85837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solidFill>
                  <a:srgbClr val="C00000"/>
                </a:solidFill>
                <a:latin typeface="楷体" panose="02010609060101010101" pitchFamily="49" charset="-122"/>
                <a:ea typeface="楷体" panose="02010609060101010101" pitchFamily="49" charset="-122"/>
              </a:rPr>
              <a:t>注意</a:t>
            </a:r>
            <a:r>
              <a:rPr lang="zh-CN" altLang="zh-CN" dirty="0" smtClean="0">
                <a:solidFill>
                  <a:srgbClr val="C00000"/>
                </a:solidFill>
                <a:latin typeface="楷体" panose="02010609060101010101" pitchFamily="49" charset="-122"/>
                <a:ea typeface="楷体" panose="02010609060101010101" pitchFamily="49" charset="-122"/>
              </a:rPr>
              <a:t>：</a:t>
            </a:r>
            <a:r>
              <a:rPr lang="zh-CN" altLang="zh-CN" dirty="0">
                <a:latin typeface="楷体" panose="02010609060101010101" pitchFamily="49" charset="-122"/>
                <a:ea typeface="楷体" panose="02010609060101010101" pitchFamily="49" charset="-122"/>
              </a:rPr>
              <a:t>假如</a:t>
            </a:r>
            <a:r>
              <a:rPr lang="en-US" altLang="zh-CN" dirty="0">
                <a:latin typeface="楷体" panose="02010609060101010101" pitchFamily="49" charset="-122"/>
                <a:ea typeface="楷体" panose="02010609060101010101" pitchFamily="49" charset="-122"/>
              </a:rPr>
              <a:t>LIMIT</a:t>
            </a:r>
            <a:r>
              <a:rPr lang="zh-CN" altLang="zh-CN" dirty="0">
                <a:latin typeface="楷体" panose="02010609060101010101" pitchFamily="49" charset="-122"/>
                <a:ea typeface="楷体" panose="02010609060101010101" pitchFamily="49" charset="-122"/>
              </a:rPr>
              <a:t>子句只带一个参数，则表示返回的行数，查询结果从首行开始返回，即“</a:t>
            </a:r>
            <a:r>
              <a:rPr lang="en-US" altLang="zh-CN" dirty="0">
                <a:latin typeface="楷体" panose="02010609060101010101" pitchFamily="49" charset="-122"/>
                <a:ea typeface="楷体" panose="02010609060101010101" pitchFamily="49" charset="-122"/>
              </a:rPr>
              <a:t>LIMIT n</a:t>
            </a:r>
            <a:r>
              <a:rPr lang="zh-CN" altLang="zh-CN" dirty="0">
                <a:latin typeface="楷体" panose="02010609060101010101" pitchFamily="49" charset="-122"/>
                <a:ea typeface="楷体" panose="02010609060101010101" pitchFamily="49" charset="-122"/>
              </a:rPr>
              <a:t>”与“</a:t>
            </a:r>
            <a:r>
              <a:rPr lang="en-US" altLang="zh-CN" dirty="0">
                <a:latin typeface="楷体" panose="02010609060101010101" pitchFamily="49" charset="-122"/>
                <a:ea typeface="楷体" panose="02010609060101010101" pitchFamily="49" charset="-122"/>
              </a:rPr>
              <a:t>LIMIT 0</a:t>
            </a:r>
            <a:r>
              <a:rPr lang="zh-CN" altLang="zh-CN"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n</a:t>
            </a:r>
            <a:r>
              <a:rPr lang="zh-CN" altLang="zh-CN" dirty="0">
                <a:latin typeface="楷体" panose="02010609060101010101" pitchFamily="49" charset="-122"/>
                <a:ea typeface="楷体" panose="02010609060101010101" pitchFamily="49" charset="-122"/>
              </a:rPr>
              <a:t>”等价。</a:t>
            </a:r>
          </a:p>
        </p:txBody>
      </p:sp>
      <p:sp>
        <p:nvSpPr>
          <p:cNvPr id="11" name="矩形 10"/>
          <p:cNvSpPr/>
          <p:nvPr/>
        </p:nvSpPr>
        <p:spPr>
          <a:xfrm>
            <a:off x="3000791" y="3623176"/>
            <a:ext cx="6179197" cy="608792"/>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 LIMIT 3,5;</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831620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02</a:t>
              </a:r>
              <a:endParaRPr lang="zh-CN" altLang="en-US" sz="3200" b="1" dirty="0">
                <a:solidFill>
                  <a:schemeClr val="bg1"/>
                </a:solidFill>
              </a:endParaRPr>
            </a:p>
          </p:txBody>
        </p:sp>
      </p:grpSp>
      <p:grpSp>
        <p:nvGrpSpPr>
          <p:cNvPr id="21" name="组合 20"/>
          <p:cNvGrpSpPr/>
          <p:nvPr/>
        </p:nvGrpSpPr>
        <p:grpSpPr>
          <a:xfrm>
            <a:off x="2813605" y="3406871"/>
            <a:ext cx="2802476" cy="736892"/>
            <a:chOff x="8358098" y="3089795"/>
            <a:chExt cx="2802476" cy="1234748"/>
          </a:xfrm>
        </p:grpSpPr>
        <p:sp>
          <p:nvSpPr>
            <p:cNvPr id="14" name="文本框 13"/>
            <p:cNvSpPr txBox="1"/>
            <p:nvPr/>
          </p:nvSpPr>
          <p:spPr>
            <a:xfrm>
              <a:off x="8953020" y="3089795"/>
              <a:ext cx="1620958" cy="876716"/>
            </a:xfrm>
            <a:prstGeom prst="rect">
              <a:avLst/>
            </a:prstGeom>
            <a:noFill/>
          </p:spPr>
          <p:txBody>
            <a:bodyPr wrap="none" rtlCol="0">
              <a:spAutoFit/>
              <a:scene3d>
                <a:camera prst="orthographicFront"/>
                <a:lightRig rig="threePt" dir="t"/>
              </a:scene3d>
              <a:sp3d contourW="12700"/>
            </a:bodyPr>
            <a:lstStyle/>
            <a:p>
              <a:pPr algn="r"/>
              <a:r>
                <a:rPr lang="zh-CN" altLang="en-US" sz="2800" dirty="0"/>
                <a:t>条件</a:t>
              </a:r>
              <a:r>
                <a:rPr lang="zh-CN" altLang="en-US" sz="2800" dirty="0" smtClean="0"/>
                <a:t>查询</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15063" y="1708021"/>
            <a:ext cx="0" cy="327600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1573798"/>
            <a:ext cx="3416320" cy="346239"/>
          </a:xfrm>
          <a:prstGeom prst="rect">
            <a:avLst/>
          </a:prstGeom>
          <a:noFill/>
        </p:spPr>
        <p:txBody>
          <a:bodyPr wrap="square" lIns="68571" tIns="34285" rIns="68571" bIns="34285" rtlCol="0">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使用“比较运算”实现条件查询</a:t>
            </a:r>
          </a:p>
        </p:txBody>
      </p:sp>
      <p:grpSp>
        <p:nvGrpSpPr>
          <p:cNvPr id="22" name="淘宝网Chenying0907出品 86"/>
          <p:cNvGrpSpPr/>
          <p:nvPr/>
        </p:nvGrpSpPr>
        <p:grpSpPr>
          <a:xfrm>
            <a:off x="6858863" y="1655376"/>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2494701"/>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334026"/>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58863" y="4173350"/>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385647"/>
            <a:ext cx="3018775"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LIKE</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”实现模糊查询</a:t>
            </a:r>
          </a:p>
        </p:txBody>
      </p:sp>
      <p:sp>
        <p:nvSpPr>
          <p:cNvPr id="44" name="淘宝网Chenying0907出品 2"/>
          <p:cNvSpPr/>
          <p:nvPr/>
        </p:nvSpPr>
        <p:spPr>
          <a:xfrm>
            <a:off x="7256248" y="3220589"/>
            <a:ext cx="3416320"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使用“正则匹配”实现条件查询</a:t>
            </a:r>
          </a:p>
        </p:txBody>
      </p:sp>
      <p:sp>
        <p:nvSpPr>
          <p:cNvPr id="45" name="淘宝网Chenying0907出品 4"/>
          <p:cNvSpPr/>
          <p:nvPr/>
        </p:nvSpPr>
        <p:spPr>
          <a:xfrm>
            <a:off x="7256248" y="4068056"/>
            <a:ext cx="3416320"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使用“范围比较”实现条件查询</a:t>
            </a:r>
          </a:p>
        </p:txBody>
      </p:sp>
      <p:sp>
        <p:nvSpPr>
          <p:cNvPr id="2" name="矩形 1"/>
          <p:cNvSpPr/>
          <p:nvPr/>
        </p:nvSpPr>
        <p:spPr>
          <a:xfrm>
            <a:off x="7256248" y="4826048"/>
            <a:ext cx="3416320"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使用“空值判断”实现条件查询</a:t>
            </a:r>
          </a:p>
        </p:txBody>
      </p:sp>
      <p:grpSp>
        <p:nvGrpSpPr>
          <p:cNvPr id="34" name="淘宝网Chenying0907出品 103"/>
          <p:cNvGrpSpPr/>
          <p:nvPr/>
        </p:nvGrpSpPr>
        <p:grpSpPr>
          <a:xfrm>
            <a:off x="6877480" y="4919930"/>
            <a:ext cx="216591" cy="266829"/>
            <a:chOff x="7501951" y="2927402"/>
            <a:chExt cx="2190437" cy="2880512"/>
          </a:xfrm>
          <a:solidFill>
            <a:sysClr val="windowText" lastClr="000000">
              <a:lumMod val="50000"/>
              <a:lumOff val="50000"/>
            </a:sysClr>
          </a:solidFill>
          <a:effectLst/>
        </p:grpSpPr>
        <p:sp>
          <p:nvSpPr>
            <p:cNvPr id="35"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6"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69060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40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strVal val="4/3*#ppt_w"/>
                                          </p:val>
                                        </p:tav>
                                        <p:tav tm="100000">
                                          <p:val>
                                            <p:strVal val="#ppt_w"/>
                                          </p:val>
                                        </p:tav>
                                      </p:tavLst>
                                    </p:anim>
                                    <p:anim calcmode="lin" valueType="num">
                                      <p:cBhvr>
                                        <p:cTn id="34" dur="500" fill="hold"/>
                                        <p:tgtEl>
                                          <p:spTgt spid="31"/>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50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strVal val="4/3*#ppt_w"/>
                                          </p:val>
                                        </p:tav>
                                        <p:tav tm="100000">
                                          <p:val>
                                            <p:strVal val="#ppt_w"/>
                                          </p:val>
                                        </p:tav>
                                      </p:tavLst>
                                    </p:anim>
                                    <p:anim calcmode="lin" valueType="num">
                                      <p:cBhvr>
                                        <p:cTn id="38" dur="500" fill="hold"/>
                                        <p:tgtEl>
                                          <p:spTgt spid="34"/>
                                        </p:tgtEl>
                                        <p:attrNameLst>
                                          <p:attrName>ppt_h</p:attrName>
                                        </p:attrNameLst>
                                      </p:cBhvr>
                                      <p:tavLst>
                                        <p:tav tm="0">
                                          <p:val>
                                            <p:strVal val="4/3*#ppt_h"/>
                                          </p:val>
                                        </p:tav>
                                        <p:tav tm="100000">
                                          <p:val>
                                            <p:strVal val="#ppt_h"/>
                                          </p:val>
                                        </p:tav>
                                      </p:tavLst>
                                    </p:anim>
                                  </p:childTnLst>
                                </p:cTn>
                              </p:par>
                              <p:par>
                                <p:cTn id="39" presetID="22" presetClass="entr" presetSubtype="8" fill="hold" grpId="0" nodeType="withEffect">
                                  <p:stCondLst>
                                    <p:cond delay="70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80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par>
                                <p:cTn id="45" presetID="22" presetClass="entr" presetSubtype="8" fill="hold" grpId="0" nodeType="withEffect">
                                  <p:stCondLst>
                                    <p:cond delay="90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par>
                                <p:cTn id="51" presetID="22" presetClass="entr" presetSubtype="8" fill="hold" grpId="0" nodeType="withEffect">
                                  <p:stCondLst>
                                    <p:cond delay="110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P spid="4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72666"/>
            <a:ext cx="9597238"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在使用</a:t>
            </a:r>
            <a:r>
              <a:rPr lang="en-US" altLang="zh-CN" dirty="0"/>
              <a:t>SELECT</a:t>
            </a:r>
            <a:r>
              <a:rPr lang="zh-CN" altLang="zh-CN" dirty="0"/>
              <a:t>语句时，可以使用</a:t>
            </a:r>
            <a:r>
              <a:rPr lang="en-US" altLang="zh-CN" dirty="0"/>
              <a:t>WHERE</a:t>
            </a:r>
            <a:r>
              <a:rPr lang="zh-CN" altLang="zh-CN" dirty="0"/>
              <a:t>子句来指定查询条件，从</a:t>
            </a:r>
            <a:r>
              <a:rPr lang="en-US" altLang="zh-CN" dirty="0"/>
              <a:t>FROM</a:t>
            </a:r>
            <a:r>
              <a:rPr lang="zh-CN" altLang="zh-CN" dirty="0"/>
              <a:t>子句的中间结果中选取适当的数据行，达到数据过滤的效果。语法格式如下：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条件查询</a:t>
            </a:r>
            <a:endParaRPr lang="zh-CN" altLang="en-US" sz="2800" b="1" dirty="0">
              <a:solidFill>
                <a:srgbClr val="228EB0"/>
              </a:solidFill>
              <a:latin typeface="+mn-ea"/>
            </a:endParaRPr>
          </a:p>
        </p:txBody>
      </p:sp>
      <p:sp>
        <p:nvSpPr>
          <p:cNvPr id="10" name="矩形 9"/>
          <p:cNvSpPr/>
          <p:nvPr/>
        </p:nvSpPr>
        <p:spPr>
          <a:xfrm>
            <a:off x="2732417" y="2919016"/>
            <a:ext cx="6323900" cy="650902"/>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WHERE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查询条件</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判定运算</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1&gt;,&lt;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判定运算</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2&gt;,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E3EB1709-6D20-4440-8800-976CC5E9712E}"/>
              </a:ext>
            </a:extLst>
          </p:cNvPr>
          <p:cNvSpPr/>
          <p:nvPr/>
        </p:nvSpPr>
        <p:spPr>
          <a:xfrm>
            <a:off x="1291772" y="3842311"/>
            <a:ext cx="9597238"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判定运算包括比较运算、模糊匹配、正则匹配、范围比较和空值判断等，判定运算的结果取值为“</a:t>
            </a:r>
            <a:r>
              <a:rPr lang="en-US" altLang="zh-CN" dirty="0"/>
              <a:t>TRUE</a:t>
            </a:r>
            <a:r>
              <a:rPr lang="zh-CN" altLang="zh-CN" dirty="0"/>
              <a:t>”“</a:t>
            </a:r>
            <a:r>
              <a:rPr lang="en-US" altLang="zh-CN" dirty="0"/>
              <a:t>FALSE</a:t>
            </a:r>
            <a:r>
              <a:rPr lang="zh-CN" altLang="zh-CN" dirty="0"/>
              <a:t>”或“</a:t>
            </a:r>
            <a:r>
              <a:rPr lang="en-US" altLang="zh-CN" dirty="0"/>
              <a:t>UNKNOWN</a:t>
            </a:r>
            <a:r>
              <a:rPr lang="zh-CN" altLang="zh-CN" dirty="0"/>
              <a:t>”。</a:t>
            </a:r>
          </a:p>
        </p:txBody>
      </p:sp>
    </p:spTree>
    <p:extLst>
      <p:ext uri="{BB962C8B-B14F-4D97-AF65-F5344CB8AC3E}">
        <p14:creationId xmlns:p14="http://schemas.microsoft.com/office/powerpoint/2010/main" val="38112739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72666"/>
            <a:ext cx="9597238" cy="341632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各类判定运算的语法如下：</a:t>
            </a:r>
          </a:p>
          <a:p>
            <a:pPr marL="285750" lvl="0" indent="-285750" algn="just">
              <a:lnSpc>
                <a:spcPct val="150000"/>
              </a:lnSpc>
              <a:buFont typeface="Arial" panose="020B0604020202020204" pitchFamily="34" charset="0"/>
              <a:buChar char="•"/>
            </a:pPr>
            <a:r>
              <a:rPr lang="zh-CN" altLang="zh-CN" dirty="0"/>
              <a:t>比较运算：比较运算用于比较两个表达式的值，其格式为：</a:t>
            </a:r>
            <a:r>
              <a:rPr lang="en-US" altLang="zh-CN" dirty="0"/>
              <a:t>&lt;</a:t>
            </a:r>
            <a:r>
              <a:rPr lang="zh-CN" altLang="zh-CN" dirty="0"/>
              <a:t>表达式</a:t>
            </a:r>
            <a:r>
              <a:rPr lang="en-US" altLang="zh-CN" dirty="0"/>
              <a:t>1&gt;{ = | &lt; | &lt;= | &gt; | &gt;= | &lt;=&gt; | &lt;&gt; | </a:t>
            </a:r>
            <a:r>
              <a:rPr lang="zh-CN" altLang="zh-CN" dirty="0"/>
              <a:t>！</a:t>
            </a:r>
            <a:r>
              <a:rPr lang="en-US" altLang="zh-CN" dirty="0"/>
              <a:t>= }&lt;</a:t>
            </a:r>
            <a:r>
              <a:rPr lang="zh-CN" altLang="zh-CN" dirty="0"/>
              <a:t>表达式</a:t>
            </a:r>
            <a:r>
              <a:rPr lang="en-US" altLang="zh-CN" dirty="0"/>
              <a:t>2&gt;</a:t>
            </a:r>
            <a:r>
              <a:rPr lang="zh-CN" altLang="zh-CN" dirty="0"/>
              <a:t>，当两个表达式值均不为空（</a:t>
            </a:r>
            <a:r>
              <a:rPr lang="en-US" altLang="zh-CN" dirty="0"/>
              <a:t>NULL</a:t>
            </a:r>
            <a:r>
              <a:rPr lang="zh-CN" altLang="zh-CN" dirty="0"/>
              <a:t>）时，除了“</a:t>
            </a:r>
            <a:r>
              <a:rPr lang="en-US" altLang="zh-CN" dirty="0"/>
              <a:t>&lt;=&gt;</a:t>
            </a:r>
            <a:r>
              <a:rPr lang="zh-CN" altLang="zh-CN" dirty="0"/>
              <a:t>”运算符，其他比较运算返回逻辑值“</a:t>
            </a:r>
            <a:r>
              <a:rPr lang="en-US" altLang="zh-CN" dirty="0"/>
              <a:t>TRUE</a:t>
            </a:r>
            <a:r>
              <a:rPr lang="zh-CN" altLang="zh-CN" dirty="0"/>
              <a:t>”或“</a:t>
            </a:r>
            <a:r>
              <a:rPr lang="en-US" altLang="zh-CN" dirty="0"/>
              <a:t>FALSE</a:t>
            </a:r>
            <a:r>
              <a:rPr lang="zh-CN" altLang="zh-CN" dirty="0"/>
              <a:t>”，而当两个表达式有一个为空值或都为空值时，将返回“</a:t>
            </a:r>
            <a:r>
              <a:rPr lang="en-US" altLang="zh-CN" dirty="0"/>
              <a:t>UNKNOWN</a:t>
            </a:r>
            <a:r>
              <a:rPr lang="zh-CN" altLang="zh-CN" dirty="0"/>
              <a:t>”。</a:t>
            </a:r>
          </a:p>
          <a:p>
            <a:pPr marL="285750" lvl="0" indent="-285750" algn="just">
              <a:lnSpc>
                <a:spcPct val="150000"/>
              </a:lnSpc>
              <a:buFont typeface="Arial" panose="020B0604020202020204" pitchFamily="34" charset="0"/>
              <a:buChar char="•"/>
            </a:pPr>
            <a:r>
              <a:rPr lang="zh-CN" altLang="zh-CN" dirty="0"/>
              <a:t>模糊匹配：使用</a:t>
            </a:r>
            <a:r>
              <a:rPr lang="en-US" altLang="zh-CN" dirty="0"/>
              <a:t>LIKE</a:t>
            </a:r>
            <a:r>
              <a:rPr lang="zh-CN" altLang="zh-CN" dirty="0"/>
              <a:t>运算符指定一个字符串是否与指定的字符串相匹配，实现模糊查询，其格式为：</a:t>
            </a:r>
            <a:r>
              <a:rPr lang="en-US" altLang="zh-CN" dirty="0"/>
              <a:t>&lt;</a:t>
            </a:r>
            <a:r>
              <a:rPr lang="zh-CN" altLang="zh-CN" dirty="0"/>
              <a:t>匹配列</a:t>
            </a:r>
            <a:r>
              <a:rPr lang="en-US" altLang="zh-CN" dirty="0"/>
              <a:t>&gt;[NOT]LIKE&lt;</a:t>
            </a:r>
            <a:r>
              <a:rPr lang="zh-CN" altLang="zh-CN" dirty="0"/>
              <a:t>匹配表达式</a:t>
            </a:r>
            <a:r>
              <a:rPr lang="en-US" altLang="zh-CN" dirty="0"/>
              <a:t>&gt;</a:t>
            </a:r>
            <a:r>
              <a:rPr lang="zh-CN" altLang="zh-CN" dirty="0"/>
              <a:t>，返回结果为逻辑值“</a:t>
            </a:r>
            <a:r>
              <a:rPr lang="en-US" altLang="zh-CN" dirty="0"/>
              <a:t>TRUE</a:t>
            </a:r>
            <a:r>
              <a:rPr lang="zh-CN" altLang="zh-CN" dirty="0"/>
              <a:t>”或“</a:t>
            </a:r>
            <a:r>
              <a:rPr lang="en-US" altLang="zh-CN" dirty="0"/>
              <a:t>FALSE</a:t>
            </a:r>
            <a:r>
              <a:rPr lang="zh-CN" altLang="zh-CN" dirty="0"/>
              <a:t>”。</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条件查询</a:t>
            </a:r>
            <a:endParaRPr lang="zh-CN" altLang="en-US" sz="2800" b="1" dirty="0">
              <a:solidFill>
                <a:srgbClr val="228EB0"/>
              </a:solidFill>
              <a:latin typeface="+mn-ea"/>
            </a:endParaRPr>
          </a:p>
        </p:txBody>
      </p:sp>
    </p:spTree>
    <p:extLst>
      <p:ext uri="{BB962C8B-B14F-4D97-AF65-F5344CB8AC3E}">
        <p14:creationId xmlns:p14="http://schemas.microsoft.com/office/powerpoint/2010/main" val="3857965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72458"/>
            <a:ext cx="9597238" cy="4247317"/>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zh-CN" altLang="zh-CN" dirty="0" smtClean="0"/>
              <a:t>正</a:t>
            </a:r>
            <a:r>
              <a:rPr lang="zh-CN" altLang="zh-CN" dirty="0"/>
              <a:t>则匹配：使用</a:t>
            </a:r>
            <a:r>
              <a:rPr lang="en-US" altLang="zh-CN" dirty="0"/>
              <a:t>REGEXP</a:t>
            </a:r>
            <a:r>
              <a:rPr lang="zh-CN" altLang="zh-CN" dirty="0"/>
              <a:t>运算符执行更加复杂的字符串比较运算，具有更多特殊含义的符号，实现更多要求的模糊查询，其格式为：</a:t>
            </a:r>
            <a:r>
              <a:rPr lang="en-US" altLang="zh-CN" dirty="0"/>
              <a:t>&lt;</a:t>
            </a:r>
            <a:r>
              <a:rPr lang="zh-CN" altLang="zh-CN" dirty="0"/>
              <a:t>匹配列</a:t>
            </a:r>
            <a:r>
              <a:rPr lang="en-US" altLang="zh-CN" dirty="0"/>
              <a:t>&gt;[NOT][REGEXP | RLIKE]&lt;</a:t>
            </a:r>
            <a:r>
              <a:rPr lang="zh-CN" altLang="zh-CN" dirty="0"/>
              <a:t>匹配表达式</a:t>
            </a:r>
            <a:r>
              <a:rPr lang="en-US" altLang="zh-CN" dirty="0"/>
              <a:t>&gt;</a:t>
            </a:r>
            <a:r>
              <a:rPr lang="zh-CN" altLang="zh-CN" dirty="0"/>
              <a:t>。</a:t>
            </a:r>
          </a:p>
          <a:p>
            <a:pPr marL="285750" lvl="0" indent="-285750" algn="just">
              <a:lnSpc>
                <a:spcPct val="150000"/>
              </a:lnSpc>
              <a:buFont typeface="Arial" panose="020B0604020202020204" pitchFamily="34" charset="0"/>
              <a:buChar char="•"/>
            </a:pPr>
            <a:r>
              <a:rPr lang="zh-CN" altLang="zh-CN" dirty="0"/>
              <a:t>范围比较：用于范围比较的关键字有两个：“</a:t>
            </a:r>
            <a:r>
              <a:rPr lang="en-US" altLang="zh-CN" dirty="0"/>
              <a:t>BETWEEN</a:t>
            </a:r>
            <a:r>
              <a:rPr lang="zh-CN" altLang="zh-CN" dirty="0"/>
              <a:t>”和“</a:t>
            </a:r>
            <a:r>
              <a:rPr lang="en-US" altLang="zh-CN" dirty="0"/>
              <a:t>IN</a:t>
            </a:r>
            <a:r>
              <a:rPr lang="zh-CN" altLang="zh-CN" dirty="0"/>
              <a:t>”。</a:t>
            </a:r>
            <a:r>
              <a:rPr lang="en-US" altLang="zh-CN" dirty="0"/>
              <a:t>BETWEEN</a:t>
            </a:r>
            <a:r>
              <a:rPr lang="zh-CN" altLang="zh-CN" dirty="0"/>
              <a:t>关键字实现在某个指定值连续范围内的查询，其格式为：</a:t>
            </a:r>
            <a:r>
              <a:rPr lang="en-US" altLang="zh-CN" dirty="0"/>
              <a:t>&lt;</a:t>
            </a:r>
            <a:r>
              <a:rPr lang="zh-CN" altLang="zh-CN" dirty="0"/>
              <a:t>表达式</a:t>
            </a:r>
            <a:r>
              <a:rPr lang="en-US" altLang="zh-CN" dirty="0"/>
              <a:t>1&gt;[NOT] BETWEEN&lt;</a:t>
            </a:r>
            <a:r>
              <a:rPr lang="zh-CN" altLang="zh-CN" dirty="0"/>
              <a:t>表达式</a:t>
            </a:r>
            <a:r>
              <a:rPr lang="en-US" altLang="zh-CN" dirty="0"/>
              <a:t>2&gt;AND&lt;</a:t>
            </a:r>
            <a:r>
              <a:rPr lang="zh-CN" altLang="zh-CN" dirty="0"/>
              <a:t>表达式</a:t>
            </a:r>
            <a:r>
              <a:rPr lang="en-US" altLang="zh-CN" dirty="0"/>
              <a:t>3&gt;</a:t>
            </a:r>
            <a:r>
              <a:rPr lang="zh-CN" altLang="zh-CN" dirty="0"/>
              <a:t>；</a:t>
            </a:r>
            <a:r>
              <a:rPr lang="en-US" altLang="zh-CN" dirty="0"/>
              <a:t>IN</a:t>
            </a:r>
            <a:r>
              <a:rPr lang="zh-CN" altLang="zh-CN" dirty="0"/>
              <a:t>关键字实现在某个指定值列表范围内的查询，其格式为：</a:t>
            </a:r>
            <a:r>
              <a:rPr lang="en-US" altLang="zh-CN" dirty="0"/>
              <a:t>&lt;</a:t>
            </a:r>
            <a:r>
              <a:rPr lang="zh-CN" altLang="zh-CN" dirty="0"/>
              <a:t>表达式</a:t>
            </a:r>
            <a:r>
              <a:rPr lang="en-US" altLang="zh-CN" dirty="0"/>
              <a:t>1&gt;[NOT] IN &lt;</a:t>
            </a:r>
            <a:r>
              <a:rPr lang="zh-CN" altLang="zh-CN" dirty="0"/>
              <a:t>表达式</a:t>
            </a:r>
            <a:r>
              <a:rPr lang="en-US" altLang="zh-CN" dirty="0"/>
              <a:t>2&gt;</a:t>
            </a:r>
            <a:r>
              <a:rPr lang="zh-CN" altLang="zh-CN" dirty="0"/>
              <a:t>。当字段值在指定范围时，则返回“</a:t>
            </a:r>
            <a:r>
              <a:rPr lang="en-US" altLang="zh-CN" dirty="0"/>
              <a:t>TRUE</a:t>
            </a:r>
            <a:r>
              <a:rPr lang="zh-CN" altLang="zh-CN" dirty="0"/>
              <a:t>”，并输出结果；否则，返回“</a:t>
            </a:r>
            <a:r>
              <a:rPr lang="en-US" altLang="zh-CN" dirty="0"/>
              <a:t>FALSE</a:t>
            </a:r>
            <a:r>
              <a:rPr lang="zh-CN" altLang="zh-CN" dirty="0"/>
              <a:t>”，并且不输出。“</a:t>
            </a:r>
            <a:r>
              <a:rPr lang="en-US" altLang="zh-CN" dirty="0"/>
              <a:t>NOT</a:t>
            </a:r>
            <a:r>
              <a:rPr lang="zh-CN" altLang="zh-CN" dirty="0"/>
              <a:t>”关键字在此表示相反的意思。</a:t>
            </a:r>
          </a:p>
          <a:p>
            <a:pPr marL="285750" lvl="0" indent="-285750" algn="just">
              <a:lnSpc>
                <a:spcPct val="150000"/>
              </a:lnSpc>
              <a:buFont typeface="Arial" panose="020B0604020202020204" pitchFamily="34" charset="0"/>
              <a:buChar char="•"/>
            </a:pPr>
            <a:r>
              <a:rPr lang="zh-CN" altLang="zh-CN" dirty="0"/>
              <a:t>空值判断：当需要判定一个表达式的值是否为空值时使用，其格式为：</a:t>
            </a:r>
            <a:r>
              <a:rPr lang="en-US" altLang="zh-CN" dirty="0"/>
              <a:t>&lt;</a:t>
            </a:r>
            <a:r>
              <a:rPr lang="zh-CN" altLang="zh-CN" dirty="0"/>
              <a:t>表达式</a:t>
            </a:r>
            <a:r>
              <a:rPr lang="en-US" altLang="zh-CN" dirty="0"/>
              <a:t>&gt;IS [NOT]NULL</a:t>
            </a:r>
            <a:r>
              <a:rPr lang="zh-CN" altLang="zh-CN" dirty="0"/>
              <a:t>。</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条件查询</a:t>
            </a:r>
            <a:endParaRPr lang="zh-CN" altLang="en-US" sz="2800" b="1" dirty="0">
              <a:solidFill>
                <a:srgbClr val="228EB0"/>
              </a:solidFill>
              <a:latin typeface="+mn-ea"/>
            </a:endParaRPr>
          </a:p>
        </p:txBody>
      </p:sp>
    </p:spTree>
    <p:extLst>
      <p:ext uri="{BB962C8B-B14F-4D97-AF65-F5344CB8AC3E}">
        <p14:creationId xmlns:p14="http://schemas.microsoft.com/office/powerpoint/2010/main" val="3889982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72666"/>
            <a:ext cx="9597238"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）单一条件的查询语句</a:t>
            </a:r>
            <a:endParaRPr lang="zh-CN" altLang="zh-CN" dirty="0"/>
          </a:p>
          <a:p>
            <a:pPr algn="just">
              <a:lnSpc>
                <a:spcPct val="150000"/>
              </a:lnSpc>
            </a:pPr>
            <a:r>
              <a:rPr lang="zh-CN" altLang="zh-CN" b="1" dirty="0"/>
              <a:t>【实例</a:t>
            </a:r>
            <a:r>
              <a:rPr lang="en-US" altLang="zh-CN" b="1" dirty="0"/>
              <a:t>6-7</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”中所有来自“广东”地区的学生姓名。输入的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1 </a:t>
            </a:r>
            <a:r>
              <a:rPr lang="zh-CN" altLang="zh-CN" sz="2800" b="1" dirty="0">
                <a:solidFill>
                  <a:srgbClr val="228EB0"/>
                </a:solidFill>
                <a:latin typeface="+mn-ea"/>
              </a:rPr>
              <a:t>使用“比较运算”实现条件查询</a:t>
            </a:r>
            <a:endParaRPr lang="zh-CN" altLang="en-US" sz="2800" b="1" dirty="0">
              <a:solidFill>
                <a:srgbClr val="228EB0"/>
              </a:solidFill>
              <a:latin typeface="+mn-ea"/>
            </a:endParaRPr>
          </a:p>
        </p:txBody>
      </p:sp>
      <p:sp>
        <p:nvSpPr>
          <p:cNvPr id="12" name="矩形 11"/>
          <p:cNvSpPr/>
          <p:nvPr/>
        </p:nvSpPr>
        <p:spPr>
          <a:xfrm>
            <a:off x="2756535" y="3409870"/>
            <a:ext cx="6667712" cy="82611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r>
              <a:rPr lang="zh-CN" sz="1600" kern="0">
                <a:effectLst/>
                <a:ea typeface="Times New Roman" panose="02020603050405020304" pitchFamily="18" charset="0"/>
                <a:cs typeface="Times New Roman" panose="02020603050405020304" pitchFamily="18" charset="0"/>
              </a:rPr>
              <a:t> </a:t>
            </a:r>
            <a:r>
              <a:rPr lang="en-US" sz="1600" kern="0">
                <a:effectLst/>
                <a:ea typeface="Times New Roman" panose="02020603050405020304" pitchFamily="18" charset="0"/>
                <a:cs typeface="Times New Roman" panose="02020603050405020304" pitchFamily="18" charset="0"/>
              </a:rPr>
              <a:t>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Native=‘</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广东省</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147140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72666"/>
            <a:ext cx="9597238" cy="2585323"/>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）多重条件的查询语句</a:t>
            </a:r>
            <a:endParaRPr lang="zh-CN" altLang="zh-CN" dirty="0"/>
          </a:p>
          <a:p>
            <a:pPr marL="285750" indent="-285750" algn="just">
              <a:lnSpc>
                <a:spcPct val="150000"/>
              </a:lnSpc>
              <a:buFont typeface="Arial" panose="020B0604020202020204" pitchFamily="34" charset="0"/>
              <a:buChar char="•"/>
            </a:pPr>
            <a:r>
              <a:rPr lang="zh-CN" altLang="zh-CN" dirty="0"/>
              <a:t>使用</a:t>
            </a:r>
            <a:r>
              <a:rPr lang="en-US" altLang="zh-CN" dirty="0"/>
              <a:t>SELECT</a:t>
            </a:r>
            <a:r>
              <a:rPr lang="zh-CN" altLang="zh-CN" dirty="0"/>
              <a:t>查询时，可以增加查询的限制条件来提高查询结果的精确性。在</a:t>
            </a:r>
            <a:r>
              <a:rPr lang="en-US" altLang="zh-CN" dirty="0"/>
              <a:t>WHERE</a:t>
            </a:r>
            <a:r>
              <a:rPr lang="zh-CN" altLang="zh-CN" dirty="0"/>
              <a:t>子句中可以使用“</a:t>
            </a:r>
            <a:r>
              <a:rPr lang="en-US" altLang="zh-CN" dirty="0"/>
              <a:t>AND</a:t>
            </a:r>
            <a:r>
              <a:rPr lang="zh-CN" altLang="zh-CN" dirty="0"/>
              <a:t>”关键字连接两个甚至多个查询条件，限定只有满足所有查询条件的记录才会被返回。</a:t>
            </a:r>
          </a:p>
          <a:p>
            <a:pPr algn="just">
              <a:lnSpc>
                <a:spcPct val="150000"/>
              </a:lnSpc>
            </a:pPr>
            <a:r>
              <a:rPr lang="zh-CN" altLang="zh-CN" b="1" dirty="0"/>
              <a:t>【实例</a:t>
            </a:r>
            <a:r>
              <a:rPr lang="en-US" altLang="zh-CN" b="1" dirty="0"/>
              <a:t>6-8</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”中所有来自“广东”地区的男生姓名。输入的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1 </a:t>
            </a:r>
            <a:r>
              <a:rPr lang="zh-CN" altLang="zh-CN" sz="2800" b="1" dirty="0">
                <a:solidFill>
                  <a:srgbClr val="228EB0"/>
                </a:solidFill>
                <a:latin typeface="+mn-ea"/>
              </a:rPr>
              <a:t>使用“比较运算”实现条件查询</a:t>
            </a:r>
            <a:endParaRPr lang="zh-CN" altLang="en-US" sz="2800" b="1" dirty="0">
              <a:solidFill>
                <a:srgbClr val="228EB0"/>
              </a:solidFill>
              <a:latin typeface="+mn-ea"/>
            </a:endParaRPr>
          </a:p>
        </p:txBody>
      </p:sp>
      <p:sp>
        <p:nvSpPr>
          <p:cNvPr id="10" name="矩形 9"/>
          <p:cNvSpPr/>
          <p:nvPr/>
        </p:nvSpPr>
        <p:spPr>
          <a:xfrm>
            <a:off x="2907782" y="4645589"/>
            <a:ext cx="6662103" cy="802971"/>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r>
              <a:rPr lang="zh-CN" sz="1600" kern="0">
                <a:effectLst/>
                <a:ea typeface="Times New Roman" panose="02020603050405020304" pitchFamily="18" charset="0"/>
                <a:cs typeface="Times New Roman" panose="02020603050405020304" pitchFamily="18" charset="0"/>
              </a:rPr>
              <a:t> </a:t>
            </a:r>
            <a:r>
              <a:rPr lang="en-US" sz="1600" kern="0">
                <a:effectLst/>
                <a:ea typeface="Times New Roman" panose="02020603050405020304" pitchFamily="18" charset="0"/>
                <a:cs typeface="Times New Roman" panose="02020603050405020304" pitchFamily="18" charset="0"/>
              </a:rPr>
              <a:t>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Native=‘</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广东省</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And Sex=’</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男</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89993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96317" y="1233632"/>
            <a:ext cx="7352888" cy="4154984"/>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利用</a:t>
            </a:r>
            <a:r>
              <a:rPr lang="en-US" altLang="zh-CN" sz="2200" kern="0" dirty="0">
                <a:latin typeface="+mn-ea"/>
                <a:cs typeface="Times New Roman" panose="02020603050405020304" pitchFamily="18" charset="0"/>
              </a:rPr>
              <a:t>SELECT</a:t>
            </a:r>
            <a:r>
              <a:rPr lang="zh-CN" altLang="zh-CN" sz="2200" kern="0" dirty="0">
                <a:latin typeface="+mn-ea"/>
                <a:cs typeface="Times New Roman" panose="02020603050405020304" pitchFamily="18" charset="0"/>
              </a:rPr>
              <a:t>语句实现简单数据查询</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利用</a:t>
            </a:r>
            <a:r>
              <a:rPr lang="en-US" altLang="zh-CN" sz="2200" kern="0" dirty="0">
                <a:latin typeface="+mn-ea"/>
                <a:cs typeface="Times New Roman" panose="02020603050405020304" pitchFamily="18" charset="0"/>
              </a:rPr>
              <a:t>WHERE</a:t>
            </a:r>
            <a:r>
              <a:rPr lang="zh-CN" altLang="zh-CN" sz="2200" kern="0" dirty="0">
                <a:latin typeface="+mn-ea"/>
                <a:cs typeface="Times New Roman" panose="02020603050405020304" pitchFamily="18" charset="0"/>
              </a:rPr>
              <a:t>语句实现条件查询</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利用</a:t>
            </a:r>
            <a:r>
              <a:rPr lang="en-US" altLang="zh-CN" sz="2200" kern="0" dirty="0">
                <a:latin typeface="+mn-ea"/>
                <a:cs typeface="Times New Roman" panose="02020603050405020304" pitchFamily="18" charset="0"/>
              </a:rPr>
              <a:t>SUM</a:t>
            </a:r>
            <a:r>
              <a:rPr lang="zh-CN" altLang="zh-CN" sz="2200" kern="0" dirty="0">
                <a:latin typeface="+mn-ea"/>
                <a:cs typeface="Times New Roman" panose="02020603050405020304" pitchFamily="18" charset="0"/>
              </a:rPr>
              <a:t>、</a:t>
            </a:r>
            <a:r>
              <a:rPr lang="en-US" altLang="zh-CN" sz="2200" kern="0" dirty="0">
                <a:latin typeface="+mn-ea"/>
                <a:cs typeface="Times New Roman" panose="02020603050405020304" pitchFamily="18" charset="0"/>
              </a:rPr>
              <a:t>AVG</a:t>
            </a:r>
            <a:r>
              <a:rPr lang="zh-CN" altLang="zh-CN" sz="2200" kern="0" dirty="0">
                <a:latin typeface="+mn-ea"/>
                <a:cs typeface="Times New Roman" panose="02020603050405020304" pitchFamily="18" charset="0"/>
              </a:rPr>
              <a:t>、</a:t>
            </a:r>
            <a:r>
              <a:rPr lang="en-US" altLang="zh-CN" sz="2200" kern="0" dirty="0">
                <a:latin typeface="+mn-ea"/>
                <a:cs typeface="Times New Roman" panose="02020603050405020304" pitchFamily="18" charset="0"/>
              </a:rPr>
              <a:t>MAX</a:t>
            </a:r>
            <a:r>
              <a:rPr lang="zh-CN" altLang="zh-CN" sz="2200" kern="0" dirty="0">
                <a:latin typeface="+mn-ea"/>
                <a:cs typeface="Times New Roman" panose="02020603050405020304" pitchFamily="18" charset="0"/>
              </a:rPr>
              <a:t>、</a:t>
            </a:r>
            <a:r>
              <a:rPr lang="en-US" altLang="zh-CN" sz="2200" kern="0" dirty="0">
                <a:latin typeface="+mn-ea"/>
                <a:cs typeface="Times New Roman" panose="02020603050405020304" pitchFamily="18" charset="0"/>
              </a:rPr>
              <a:t>MIN</a:t>
            </a:r>
            <a:r>
              <a:rPr lang="zh-CN" altLang="zh-CN" sz="2200" kern="0" dirty="0">
                <a:latin typeface="+mn-ea"/>
                <a:cs typeface="Times New Roman" panose="02020603050405020304" pitchFamily="18" charset="0"/>
              </a:rPr>
              <a:t>、</a:t>
            </a:r>
            <a:r>
              <a:rPr lang="en-US" altLang="zh-CN" sz="2200" kern="0" dirty="0">
                <a:latin typeface="+mn-ea"/>
                <a:cs typeface="Times New Roman" panose="02020603050405020304" pitchFamily="18" charset="0"/>
              </a:rPr>
              <a:t>COUNT</a:t>
            </a:r>
            <a:r>
              <a:rPr lang="zh-CN" altLang="zh-CN" sz="2200" kern="0" dirty="0">
                <a:latin typeface="+mn-ea"/>
                <a:cs typeface="Times New Roman" panose="02020603050405020304" pitchFamily="18" charset="0"/>
              </a:rPr>
              <a:t>等统计函数实现统计查询</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利用</a:t>
            </a:r>
            <a:r>
              <a:rPr lang="en-US" altLang="zh-CN" sz="2200" kern="0" dirty="0">
                <a:latin typeface="+mn-ea"/>
                <a:cs typeface="Times New Roman" panose="02020603050405020304" pitchFamily="18" charset="0"/>
              </a:rPr>
              <a:t>GROUP BY</a:t>
            </a:r>
            <a:r>
              <a:rPr lang="zh-CN" altLang="zh-CN" sz="2200" kern="0" dirty="0">
                <a:latin typeface="+mn-ea"/>
                <a:cs typeface="Times New Roman" panose="02020603050405020304" pitchFamily="18" charset="0"/>
              </a:rPr>
              <a:t>语句实现分组查询</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利用</a:t>
            </a:r>
            <a:r>
              <a:rPr lang="en-US" altLang="zh-CN" sz="2200" kern="0" dirty="0">
                <a:latin typeface="+mn-ea"/>
                <a:cs typeface="Times New Roman" panose="02020603050405020304" pitchFamily="18" charset="0"/>
              </a:rPr>
              <a:t>ORDER BY</a:t>
            </a:r>
            <a:r>
              <a:rPr lang="zh-CN" altLang="zh-CN" sz="2200" kern="0" dirty="0">
                <a:latin typeface="+mn-ea"/>
                <a:cs typeface="Times New Roman" panose="02020603050405020304" pitchFamily="18" charset="0"/>
              </a:rPr>
              <a:t>语句实现排序查询</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精通</a:t>
            </a:r>
            <a:r>
              <a:rPr lang="zh-CN" altLang="zh-CN" sz="2200" kern="0" dirty="0">
                <a:latin typeface="+mn-ea"/>
                <a:cs typeface="Times New Roman" panose="02020603050405020304" pitchFamily="18" charset="0"/>
              </a:rPr>
              <a:t>各种数据查询方法，实现应用系统的数据处理</a:t>
            </a:r>
            <a:r>
              <a:rPr lang="zh-CN" altLang="zh-CN" sz="2200" kern="0" dirty="0" smtClean="0">
                <a:latin typeface="+mn-ea"/>
                <a:cs typeface="Times New Roman" panose="02020603050405020304" pitchFamily="18" charset="0"/>
              </a:rPr>
              <a:t>；</a:t>
            </a:r>
            <a:endParaRPr lang="en-US" altLang="zh-CN" sz="2200" kern="0" dirty="0" smtClean="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培养</a:t>
            </a:r>
            <a:r>
              <a:rPr lang="zh-CN" altLang="zh-CN" sz="2200" kern="0" dirty="0">
                <a:latin typeface="+mn-ea"/>
                <a:cs typeface="Times New Roman" panose="02020603050405020304" pitchFamily="18" charset="0"/>
              </a:rPr>
              <a:t>工程问题需求分析能力。</a:t>
            </a:r>
          </a:p>
        </p:txBody>
      </p:sp>
      <p:sp>
        <p:nvSpPr>
          <p:cNvPr id="3" name="淘宝网Chenying0907出品 182"/>
          <p:cNvSpPr/>
          <p:nvPr/>
        </p:nvSpPr>
        <p:spPr>
          <a:xfrm>
            <a:off x="1910281" y="3833550"/>
            <a:ext cx="152400" cy="152400"/>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 name="淘宝网Chenying0907出品 185"/>
          <p:cNvSpPr/>
          <p:nvPr/>
        </p:nvSpPr>
        <p:spPr>
          <a:xfrm>
            <a:off x="1035340" y="3401641"/>
            <a:ext cx="344929" cy="341658"/>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 name="淘宝网Chenying0907出品 186"/>
          <p:cNvSpPr/>
          <p:nvPr/>
        </p:nvSpPr>
        <p:spPr>
          <a:xfrm>
            <a:off x="2001592" y="4075330"/>
            <a:ext cx="361092" cy="362744"/>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 name="淘宝网Chenying0907出品 187"/>
          <p:cNvSpPr/>
          <p:nvPr/>
        </p:nvSpPr>
        <p:spPr>
          <a:xfrm>
            <a:off x="1212927" y="3924454"/>
            <a:ext cx="248992" cy="252335"/>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淘宝网Chenying0907出品 188"/>
          <p:cNvSpPr/>
          <p:nvPr/>
        </p:nvSpPr>
        <p:spPr>
          <a:xfrm>
            <a:off x="3468039" y="3438724"/>
            <a:ext cx="388539" cy="394826"/>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淘宝网Chenying0907出品 189"/>
          <p:cNvSpPr/>
          <p:nvPr/>
        </p:nvSpPr>
        <p:spPr>
          <a:xfrm>
            <a:off x="3116521" y="3865217"/>
            <a:ext cx="181799" cy="184531"/>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淘宝网Chenying0907出品 190"/>
          <p:cNvSpPr/>
          <p:nvPr/>
        </p:nvSpPr>
        <p:spPr>
          <a:xfrm>
            <a:off x="1499673" y="3733497"/>
            <a:ext cx="133085" cy="132371"/>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淘宝网Chenying0907出品 191"/>
          <p:cNvSpPr/>
          <p:nvPr/>
        </p:nvSpPr>
        <p:spPr>
          <a:xfrm>
            <a:off x="1566216" y="3975412"/>
            <a:ext cx="220690" cy="208796"/>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淘宝网Chenying0907出品 192"/>
          <p:cNvSpPr/>
          <p:nvPr/>
        </p:nvSpPr>
        <p:spPr>
          <a:xfrm>
            <a:off x="3375012" y="4018852"/>
            <a:ext cx="312743" cy="319394"/>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淘宝网Chenying0907出品 194"/>
          <p:cNvSpPr/>
          <p:nvPr/>
        </p:nvSpPr>
        <p:spPr>
          <a:xfrm>
            <a:off x="2495740" y="3933266"/>
            <a:ext cx="270710" cy="264087"/>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淘宝网Chenying0907出品 195"/>
          <p:cNvSpPr/>
          <p:nvPr/>
        </p:nvSpPr>
        <p:spPr>
          <a:xfrm>
            <a:off x="2445312" y="4358277"/>
            <a:ext cx="207201" cy="205064"/>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 name="淘宝网Chenying0907出品 226"/>
          <p:cNvSpPr/>
          <p:nvPr/>
        </p:nvSpPr>
        <p:spPr>
          <a:xfrm>
            <a:off x="1627227" y="4293752"/>
            <a:ext cx="211111" cy="202476"/>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淘宝网Chenying0907出品 62"/>
          <p:cNvSpPr/>
          <p:nvPr/>
        </p:nvSpPr>
        <p:spPr>
          <a:xfrm>
            <a:off x="2899506" y="4197302"/>
            <a:ext cx="248992" cy="252335"/>
          </a:xfrm>
          <a:prstGeom prst="ellipse">
            <a:avLst/>
          </a:prstGeom>
          <a:solidFill>
            <a:srgbClr val="01ACBE"/>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6" name="淘宝网Chenying0907出品 177"/>
          <p:cNvGrpSpPr/>
          <p:nvPr/>
        </p:nvGrpSpPr>
        <p:grpSpPr>
          <a:xfrm>
            <a:off x="1461919" y="1878903"/>
            <a:ext cx="1980000" cy="1980000"/>
            <a:chOff x="3881858" y="5509627"/>
            <a:chExt cx="1016511" cy="1016511"/>
          </a:xfrm>
        </p:grpSpPr>
        <p:sp>
          <p:nvSpPr>
            <p:cNvPr id="17" name="淘宝网Chenying0907出品 178"/>
            <p:cNvSpPr/>
            <p:nvPr/>
          </p:nvSpPr>
          <p:spPr>
            <a:xfrm>
              <a:off x="3881858" y="5509627"/>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8" name="淘宝网Chenying0907出品 179"/>
            <p:cNvSpPr/>
            <p:nvPr/>
          </p:nvSpPr>
          <p:spPr>
            <a:xfrm>
              <a:off x="4021598" y="5649370"/>
              <a:ext cx="739281" cy="739281"/>
            </a:xfrm>
            <a:prstGeom prst="ellipse">
              <a:avLst/>
            </a:prstGeom>
            <a:solidFill>
              <a:srgbClr val="E87071"/>
            </a:solidFill>
            <a:ln w="15875" cap="flat" cmpd="sng" algn="ctr">
              <a:solidFill>
                <a:sysClr val="window" lastClr="FFFFFF"/>
              </a:soli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9" name="淘宝网Chenying0907出品 22"/>
            <p:cNvSpPr txBox="1"/>
            <p:nvPr/>
          </p:nvSpPr>
          <p:spPr>
            <a:xfrm>
              <a:off x="4086014" y="5803591"/>
              <a:ext cx="596725" cy="4360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学习成果目标</a:t>
              </a:r>
            </a:p>
          </p:txBody>
        </p:sp>
      </p:grpSp>
    </p:spTree>
    <p:extLst>
      <p:ext uri="{BB962C8B-B14F-4D97-AF65-F5344CB8AC3E}">
        <p14:creationId xmlns:p14="http://schemas.microsoft.com/office/powerpoint/2010/main" val="3019754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7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1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14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16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17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42" presetClass="path" presetSubtype="0" accel="50000" decel="50000" fill="hold" grpId="1" nodeType="withEffect">
                                  <p:stCondLst>
                                    <p:cond delay="600"/>
                                  </p:stCondLst>
                                  <p:childTnLst>
                                    <p:animMotion origin="layout" path="M 1.99618E-7 2.84172E-6 L 0.04652 -0.17618 " pathEditMode="relative" rAng="0" ptsTypes="AA">
                                      <p:cBhvr>
                                        <p:cTn id="51" dur="2000" spd="-100000" fill="hold"/>
                                        <p:tgtEl>
                                          <p:spTgt spid="3"/>
                                        </p:tgtEl>
                                        <p:attrNameLst>
                                          <p:attrName>ppt_x</p:attrName>
                                          <p:attrName>ppt_y</p:attrName>
                                        </p:attrNameLst>
                                      </p:cBhvr>
                                      <p:rCtr x="2326" y="-8824"/>
                                    </p:animMotion>
                                  </p:childTnLst>
                                </p:cTn>
                              </p:par>
                              <p:par>
                                <p:cTn id="52" presetID="42" presetClass="path" presetSubtype="0" accel="50000" decel="50000" fill="hold" grpId="1" nodeType="withEffect">
                                  <p:stCondLst>
                                    <p:cond delay="600"/>
                                  </p:stCondLst>
                                  <p:childTnLst>
                                    <p:animMotion origin="layout" path="M -1.5414E-6 3.29836E-6 L 0.13366 -0.11509 " pathEditMode="relative" rAng="0" ptsTypes="AA">
                                      <p:cBhvr>
                                        <p:cTn id="53" dur="2000" spd="-100000" fill="hold"/>
                                        <p:tgtEl>
                                          <p:spTgt spid="4"/>
                                        </p:tgtEl>
                                        <p:attrNameLst>
                                          <p:attrName>ppt_x</p:attrName>
                                          <p:attrName>ppt_y</p:attrName>
                                        </p:attrNameLst>
                                      </p:cBhvr>
                                      <p:rCtr x="6683" y="-5770"/>
                                    </p:animMotion>
                                  </p:childTnLst>
                                </p:cTn>
                              </p:par>
                              <p:par>
                                <p:cTn id="54" presetID="42" presetClass="path" presetSubtype="0" accel="50000" decel="50000" fill="hold" grpId="1" nodeType="withEffect">
                                  <p:stCondLst>
                                    <p:cond delay="700"/>
                                  </p:stCondLst>
                                  <p:childTnLst>
                                    <p:animMotion origin="layout" path="M -2.60371E-7 -3.48658E-7 L 0.02517 -0.24344 " pathEditMode="relative" rAng="0" ptsTypes="AA">
                                      <p:cBhvr>
                                        <p:cTn id="55" dur="2000" spd="-100000" fill="hold"/>
                                        <p:tgtEl>
                                          <p:spTgt spid="5"/>
                                        </p:tgtEl>
                                        <p:attrNameLst>
                                          <p:attrName>ppt_x</p:attrName>
                                          <p:attrName>ppt_y</p:attrName>
                                        </p:attrNameLst>
                                      </p:cBhvr>
                                      <p:rCtr x="1250" y="-12188"/>
                                    </p:animMotion>
                                  </p:childTnLst>
                                </p:cTn>
                              </p:par>
                              <p:par>
                                <p:cTn id="56" presetID="42" presetClass="path" presetSubtype="0" accel="50000" decel="50000" fill="hold" grpId="1" nodeType="withEffect">
                                  <p:stCondLst>
                                    <p:cond delay="800"/>
                                  </p:stCondLst>
                                  <p:childTnLst>
                                    <p:animMotion origin="layout" path="M 4.81861E-6 7.2817E-7 L 0.11959 -0.20796 " pathEditMode="relative" rAng="0" ptsTypes="AA">
                                      <p:cBhvr>
                                        <p:cTn id="57" dur="2000" spd="-100000" fill="hold"/>
                                        <p:tgtEl>
                                          <p:spTgt spid="6"/>
                                        </p:tgtEl>
                                        <p:attrNameLst>
                                          <p:attrName>ppt_x</p:attrName>
                                          <p:attrName>ppt_y</p:attrName>
                                        </p:attrNameLst>
                                      </p:cBhvr>
                                      <p:rCtr x="5971" y="-10398"/>
                                    </p:animMotion>
                                  </p:childTnLst>
                                </p:cTn>
                              </p:par>
                              <p:par>
                                <p:cTn id="58" presetID="42" presetClass="path" presetSubtype="0" accel="50000" decel="50000" fill="hold" grpId="1" nodeType="withEffect">
                                  <p:stCondLst>
                                    <p:cond delay="900"/>
                                  </p:stCondLst>
                                  <p:childTnLst>
                                    <p:animMotion origin="layout" path="M -1.31054E-6 1.42857E-6 L -0.1347 -0.1228 " pathEditMode="relative" rAng="0" ptsTypes="AA">
                                      <p:cBhvr>
                                        <p:cTn id="59" dur="2000" spd="-100000" fill="hold"/>
                                        <p:tgtEl>
                                          <p:spTgt spid="7"/>
                                        </p:tgtEl>
                                        <p:attrNameLst>
                                          <p:attrName>ppt_x</p:attrName>
                                          <p:attrName>ppt_y</p:attrName>
                                        </p:attrNameLst>
                                      </p:cBhvr>
                                      <p:rCtr x="-6735" y="-6140"/>
                                    </p:animMotion>
                                  </p:childTnLst>
                                </p:cTn>
                              </p:par>
                              <p:par>
                                <p:cTn id="60" presetID="42" presetClass="path" presetSubtype="0" accel="50000" decel="50000" fill="hold" grpId="1" nodeType="withEffect">
                                  <p:stCondLst>
                                    <p:cond delay="1000"/>
                                  </p:stCondLst>
                                  <p:childTnLst>
                                    <p:animMotion origin="layout" path="M -3.57056E-6 -3.56063E-6 L -0.08505 -0.18512 " pathEditMode="relative" rAng="0" ptsTypes="AA">
                                      <p:cBhvr>
                                        <p:cTn id="61" dur="2000" spd="-100000" fill="hold"/>
                                        <p:tgtEl>
                                          <p:spTgt spid="8"/>
                                        </p:tgtEl>
                                        <p:attrNameLst>
                                          <p:attrName>ppt_x</p:attrName>
                                          <p:attrName>ppt_y</p:attrName>
                                        </p:attrNameLst>
                                      </p:cBhvr>
                                      <p:rCtr x="-4253" y="-9256"/>
                                    </p:animMotion>
                                  </p:childTnLst>
                                </p:cTn>
                              </p:par>
                              <p:par>
                                <p:cTn id="62" presetID="42" presetClass="path" presetSubtype="0" accel="50000" decel="50000" fill="hold" grpId="1" nodeType="withEffect">
                                  <p:stCondLst>
                                    <p:cond delay="1100"/>
                                  </p:stCondLst>
                                  <p:childTnLst>
                                    <p:animMotion origin="layout" path="M -4.42284E-6 1.11385E-6 L 0.09443 -0.15458 " pathEditMode="relative" rAng="0" ptsTypes="AA">
                                      <p:cBhvr>
                                        <p:cTn id="63" dur="2000" spd="-100000" fill="hold"/>
                                        <p:tgtEl>
                                          <p:spTgt spid="9"/>
                                        </p:tgtEl>
                                        <p:attrNameLst>
                                          <p:attrName>ppt_x</p:attrName>
                                          <p:attrName>ppt_y</p:attrName>
                                        </p:attrNameLst>
                                      </p:cBhvr>
                                      <p:rCtr x="4721" y="-7745"/>
                                    </p:animMotion>
                                  </p:childTnLst>
                                </p:cTn>
                              </p:par>
                              <p:par>
                                <p:cTn id="64" presetID="42" presetClass="path" presetSubtype="0" accel="50000" decel="50000" fill="hold" grpId="1" nodeType="withEffect">
                                  <p:stCondLst>
                                    <p:cond delay="1200"/>
                                  </p:stCondLst>
                                  <p:childTnLst>
                                    <p:animMotion origin="layout" path="M -1.51015E-6 -1.65998E-6 L 0.08124 -0.21351 " pathEditMode="relative" rAng="0" ptsTypes="AA">
                                      <p:cBhvr>
                                        <p:cTn id="65" dur="2000" spd="-100000" fill="hold"/>
                                        <p:tgtEl>
                                          <p:spTgt spid="10"/>
                                        </p:tgtEl>
                                        <p:attrNameLst>
                                          <p:attrName>ppt_x</p:attrName>
                                          <p:attrName>ppt_y</p:attrName>
                                        </p:attrNameLst>
                                      </p:cBhvr>
                                      <p:rCtr x="4062" y="-10676"/>
                                    </p:animMotion>
                                  </p:childTnLst>
                                </p:cTn>
                              </p:par>
                              <p:par>
                                <p:cTn id="66" presetID="42" presetClass="path" presetSubtype="0" accel="50000" decel="50000" fill="hold" grpId="1" nodeType="withEffect">
                                  <p:stCondLst>
                                    <p:cond delay="1300"/>
                                  </p:stCondLst>
                                  <p:childTnLst>
                                    <p:animMotion origin="layout" path="M -4.08957E-6 -1.55816E-6 L -0.12029 -0.22801 " pathEditMode="relative" rAng="0" ptsTypes="AA">
                                      <p:cBhvr>
                                        <p:cTn id="67" dur="2000" spd="-100000" fill="hold"/>
                                        <p:tgtEl>
                                          <p:spTgt spid="11"/>
                                        </p:tgtEl>
                                        <p:attrNameLst>
                                          <p:attrName>ppt_x</p:attrName>
                                          <p:attrName>ppt_y</p:attrName>
                                        </p:attrNameLst>
                                      </p:cBhvr>
                                      <p:rCtr x="-6023" y="-11416"/>
                                    </p:animMotion>
                                  </p:childTnLst>
                                </p:cTn>
                              </p:par>
                              <p:par>
                                <p:cTn id="68" presetID="42" presetClass="path" presetSubtype="0" accel="50000" decel="50000" fill="hold" grpId="1" nodeType="withEffect">
                                  <p:stCondLst>
                                    <p:cond delay="1400"/>
                                  </p:stCondLst>
                                  <p:childTnLst>
                                    <p:animMotion origin="layout" path="M -3.67645E-6 -4.73928E-6 L -0.02204 -0.2061 " pathEditMode="relative" rAng="0" ptsTypes="AA">
                                      <p:cBhvr>
                                        <p:cTn id="69" dur="2000" spd="-100000" fill="hold"/>
                                        <p:tgtEl>
                                          <p:spTgt spid="12"/>
                                        </p:tgtEl>
                                        <p:attrNameLst>
                                          <p:attrName>ppt_x</p:attrName>
                                          <p:attrName>ppt_y</p:attrName>
                                        </p:attrNameLst>
                                      </p:cBhvr>
                                      <p:rCtr x="-1111" y="-10305"/>
                                    </p:animMotion>
                                  </p:childTnLst>
                                </p:cTn>
                              </p:par>
                              <p:par>
                                <p:cTn id="70" presetID="42" presetClass="path" presetSubtype="0" accel="50000" decel="50000" fill="hold" grpId="1" nodeType="withEffect">
                                  <p:stCondLst>
                                    <p:cond delay="1500"/>
                                  </p:stCondLst>
                                  <p:childTnLst>
                                    <p:animMotion origin="layout" path="M 2.53428E-6 -2.87874E-6 L -0.01302 -0.28293 " pathEditMode="relative" rAng="0" ptsTypes="AA">
                                      <p:cBhvr>
                                        <p:cTn id="71" dur="2000" spd="-100000" fill="hold"/>
                                        <p:tgtEl>
                                          <p:spTgt spid="13"/>
                                        </p:tgtEl>
                                        <p:attrNameLst>
                                          <p:attrName>ppt_x</p:attrName>
                                          <p:attrName>ppt_y</p:attrName>
                                        </p:attrNameLst>
                                      </p:cBhvr>
                                      <p:rCtr x="-660" y="-14162"/>
                                    </p:animMotion>
                                  </p:childTnLst>
                                </p:cTn>
                              </p:par>
                              <p:par>
                                <p:cTn id="72" presetID="42" presetClass="path" presetSubtype="0" accel="50000" decel="50000" fill="hold" grpId="1" nodeType="withEffect">
                                  <p:stCondLst>
                                    <p:cond delay="1600"/>
                                  </p:stCondLst>
                                  <p:childTnLst>
                                    <p:animMotion origin="layout" path="M 3.1557E-6 -3.91546E-6 L 0.07637 -0.27028 " pathEditMode="relative" rAng="0" ptsTypes="AA">
                                      <p:cBhvr>
                                        <p:cTn id="73" dur="2000" spd="-100000" fill="hold"/>
                                        <p:tgtEl>
                                          <p:spTgt spid="14"/>
                                        </p:tgtEl>
                                        <p:attrNameLst>
                                          <p:attrName>ppt_x</p:attrName>
                                          <p:attrName>ppt_y</p:attrName>
                                        </p:attrNameLst>
                                      </p:cBhvr>
                                      <p:rCtr x="3819" y="-13514"/>
                                    </p:animMotion>
                                  </p:childTnLst>
                                </p:cTn>
                              </p:par>
                              <p:par>
                                <p:cTn id="74" presetID="42" presetClass="path" presetSubtype="0" accel="50000" decel="50000" fill="hold" grpId="1" nodeType="withEffect">
                                  <p:stCondLst>
                                    <p:cond delay="1700"/>
                                  </p:stCondLst>
                                  <p:childTnLst>
                                    <p:animMotion origin="layout" path="M 1.8226E-6 6.88059E-7 L -0.06683 -0.2564 " pathEditMode="relative" rAng="0" ptsTypes="AA">
                                      <p:cBhvr>
                                        <p:cTn id="75" dur="2000" spd="-100000" fill="hold"/>
                                        <p:tgtEl>
                                          <p:spTgt spid="15"/>
                                        </p:tgtEl>
                                        <p:attrNameLst>
                                          <p:attrName>ppt_x</p:attrName>
                                          <p:attrName>ppt_y</p:attrName>
                                        </p:attrNameLst>
                                      </p:cBhvr>
                                      <p:rCtr x="-3350" y="-12836"/>
                                    </p:animMotion>
                                  </p:childTnLst>
                                </p:cTn>
                              </p:par>
                              <p:par>
                                <p:cTn id="76" presetID="26" presetClass="emph" presetSubtype="0" fill="hold" grpId="2" nodeType="withEffect">
                                  <p:stCondLst>
                                    <p:cond delay="2000"/>
                                  </p:stCondLst>
                                  <p:childTnLst>
                                    <p:animEffect transition="out" filter="fade">
                                      <p:cBhvr>
                                        <p:cTn id="77" dur="1000" tmFilter="0, 0; .2, .5; .8, .5; 1, 0"/>
                                        <p:tgtEl>
                                          <p:spTgt spid="3"/>
                                        </p:tgtEl>
                                      </p:cBhvr>
                                    </p:animEffect>
                                    <p:animScale>
                                      <p:cBhvr>
                                        <p:cTn id="78" dur="500" autoRev="1" fill="hold"/>
                                        <p:tgtEl>
                                          <p:spTgt spid="3"/>
                                        </p:tgtEl>
                                      </p:cBhvr>
                                      <p:by x="105000" y="105000"/>
                                    </p:animScale>
                                  </p:childTnLst>
                                </p:cTn>
                              </p:par>
                              <p:par>
                                <p:cTn id="79" presetID="26" presetClass="emph" presetSubtype="0" fill="hold" grpId="2" nodeType="withEffect">
                                  <p:stCondLst>
                                    <p:cond delay="2100"/>
                                  </p:stCondLst>
                                  <p:childTnLst>
                                    <p:animEffect transition="out" filter="fade">
                                      <p:cBhvr>
                                        <p:cTn id="80" dur="1000" tmFilter="0, 0; .2, .5; .8, .5; 1, 0"/>
                                        <p:tgtEl>
                                          <p:spTgt spid="4"/>
                                        </p:tgtEl>
                                      </p:cBhvr>
                                    </p:animEffect>
                                    <p:animScale>
                                      <p:cBhvr>
                                        <p:cTn id="81" dur="500" autoRev="1" fill="hold"/>
                                        <p:tgtEl>
                                          <p:spTgt spid="4"/>
                                        </p:tgtEl>
                                      </p:cBhvr>
                                      <p:by x="105000" y="105000"/>
                                    </p:animScale>
                                  </p:childTnLst>
                                </p:cTn>
                              </p:par>
                              <p:par>
                                <p:cTn id="82" presetID="26" presetClass="emph" presetSubtype="0" fill="hold" grpId="2" nodeType="withEffect">
                                  <p:stCondLst>
                                    <p:cond delay="2200"/>
                                  </p:stCondLst>
                                  <p:childTnLst>
                                    <p:animEffect transition="out" filter="fade">
                                      <p:cBhvr>
                                        <p:cTn id="83" dur="1000" tmFilter="0, 0; .2, .5; .8, .5; 1, 0"/>
                                        <p:tgtEl>
                                          <p:spTgt spid="5"/>
                                        </p:tgtEl>
                                      </p:cBhvr>
                                    </p:animEffect>
                                    <p:animScale>
                                      <p:cBhvr>
                                        <p:cTn id="84" dur="500" autoRev="1" fill="hold"/>
                                        <p:tgtEl>
                                          <p:spTgt spid="5"/>
                                        </p:tgtEl>
                                      </p:cBhvr>
                                      <p:by x="105000" y="105000"/>
                                    </p:animScale>
                                  </p:childTnLst>
                                </p:cTn>
                              </p:par>
                              <p:par>
                                <p:cTn id="85" presetID="26" presetClass="emph" presetSubtype="0" fill="hold" grpId="2" nodeType="withEffect">
                                  <p:stCondLst>
                                    <p:cond delay="2300"/>
                                  </p:stCondLst>
                                  <p:childTnLst>
                                    <p:animEffect transition="out" filter="fade">
                                      <p:cBhvr>
                                        <p:cTn id="86" dur="1000" tmFilter="0, 0; .2, .5; .8, .5; 1, 0"/>
                                        <p:tgtEl>
                                          <p:spTgt spid="6"/>
                                        </p:tgtEl>
                                      </p:cBhvr>
                                    </p:animEffect>
                                    <p:animScale>
                                      <p:cBhvr>
                                        <p:cTn id="87" dur="500" autoRev="1" fill="hold"/>
                                        <p:tgtEl>
                                          <p:spTgt spid="6"/>
                                        </p:tgtEl>
                                      </p:cBhvr>
                                      <p:by x="105000" y="105000"/>
                                    </p:animScale>
                                  </p:childTnLst>
                                </p:cTn>
                              </p:par>
                              <p:par>
                                <p:cTn id="88" presetID="26" presetClass="emph" presetSubtype="0" fill="hold" grpId="2" nodeType="withEffect">
                                  <p:stCondLst>
                                    <p:cond delay="2400"/>
                                  </p:stCondLst>
                                  <p:childTnLst>
                                    <p:animEffect transition="out" filter="fade">
                                      <p:cBhvr>
                                        <p:cTn id="89" dur="1000" tmFilter="0, 0; .2, .5; .8, .5; 1, 0"/>
                                        <p:tgtEl>
                                          <p:spTgt spid="7"/>
                                        </p:tgtEl>
                                      </p:cBhvr>
                                    </p:animEffect>
                                    <p:animScale>
                                      <p:cBhvr>
                                        <p:cTn id="90" dur="500" autoRev="1" fill="hold"/>
                                        <p:tgtEl>
                                          <p:spTgt spid="7"/>
                                        </p:tgtEl>
                                      </p:cBhvr>
                                      <p:by x="105000" y="105000"/>
                                    </p:animScale>
                                  </p:childTnLst>
                                </p:cTn>
                              </p:par>
                              <p:par>
                                <p:cTn id="91" presetID="26" presetClass="emph" presetSubtype="0" fill="hold" grpId="2" nodeType="withEffect">
                                  <p:stCondLst>
                                    <p:cond delay="2500"/>
                                  </p:stCondLst>
                                  <p:childTnLst>
                                    <p:animEffect transition="out" filter="fade">
                                      <p:cBhvr>
                                        <p:cTn id="92" dur="1000" tmFilter="0, 0; .2, .5; .8, .5; 1, 0"/>
                                        <p:tgtEl>
                                          <p:spTgt spid="8"/>
                                        </p:tgtEl>
                                      </p:cBhvr>
                                    </p:animEffect>
                                    <p:animScale>
                                      <p:cBhvr>
                                        <p:cTn id="93" dur="500" autoRev="1" fill="hold"/>
                                        <p:tgtEl>
                                          <p:spTgt spid="8"/>
                                        </p:tgtEl>
                                      </p:cBhvr>
                                      <p:by x="105000" y="105000"/>
                                    </p:animScale>
                                  </p:childTnLst>
                                </p:cTn>
                              </p:par>
                              <p:par>
                                <p:cTn id="94" presetID="26" presetClass="emph" presetSubtype="0" fill="hold" grpId="2" nodeType="withEffect">
                                  <p:stCondLst>
                                    <p:cond delay="2600"/>
                                  </p:stCondLst>
                                  <p:childTnLst>
                                    <p:animEffect transition="out" filter="fade">
                                      <p:cBhvr>
                                        <p:cTn id="95" dur="1000" tmFilter="0, 0; .2, .5; .8, .5; 1, 0"/>
                                        <p:tgtEl>
                                          <p:spTgt spid="9"/>
                                        </p:tgtEl>
                                      </p:cBhvr>
                                    </p:animEffect>
                                    <p:animScale>
                                      <p:cBhvr>
                                        <p:cTn id="96" dur="500" autoRev="1" fill="hold"/>
                                        <p:tgtEl>
                                          <p:spTgt spid="9"/>
                                        </p:tgtEl>
                                      </p:cBhvr>
                                      <p:by x="105000" y="105000"/>
                                    </p:animScale>
                                  </p:childTnLst>
                                </p:cTn>
                              </p:par>
                              <p:par>
                                <p:cTn id="97" presetID="26" presetClass="emph" presetSubtype="0" fill="hold" grpId="2" nodeType="withEffect">
                                  <p:stCondLst>
                                    <p:cond delay="2700"/>
                                  </p:stCondLst>
                                  <p:childTnLst>
                                    <p:animEffect transition="out" filter="fade">
                                      <p:cBhvr>
                                        <p:cTn id="98" dur="1000" tmFilter="0, 0; .2, .5; .8, .5; 1, 0"/>
                                        <p:tgtEl>
                                          <p:spTgt spid="10"/>
                                        </p:tgtEl>
                                      </p:cBhvr>
                                    </p:animEffect>
                                    <p:animScale>
                                      <p:cBhvr>
                                        <p:cTn id="99" dur="500" autoRev="1" fill="hold"/>
                                        <p:tgtEl>
                                          <p:spTgt spid="10"/>
                                        </p:tgtEl>
                                      </p:cBhvr>
                                      <p:by x="105000" y="105000"/>
                                    </p:animScale>
                                  </p:childTnLst>
                                </p:cTn>
                              </p:par>
                              <p:par>
                                <p:cTn id="100" presetID="26" presetClass="emph" presetSubtype="0" fill="hold" grpId="2" nodeType="withEffect">
                                  <p:stCondLst>
                                    <p:cond delay="2800"/>
                                  </p:stCondLst>
                                  <p:childTnLst>
                                    <p:animEffect transition="out" filter="fade">
                                      <p:cBhvr>
                                        <p:cTn id="101" dur="1000" tmFilter="0, 0; .2, .5; .8, .5; 1, 0"/>
                                        <p:tgtEl>
                                          <p:spTgt spid="11"/>
                                        </p:tgtEl>
                                      </p:cBhvr>
                                    </p:animEffect>
                                    <p:animScale>
                                      <p:cBhvr>
                                        <p:cTn id="102" dur="500" autoRev="1" fill="hold"/>
                                        <p:tgtEl>
                                          <p:spTgt spid="11"/>
                                        </p:tgtEl>
                                      </p:cBhvr>
                                      <p:by x="105000" y="105000"/>
                                    </p:animScale>
                                  </p:childTnLst>
                                </p:cTn>
                              </p:par>
                              <p:par>
                                <p:cTn id="103" presetID="26" presetClass="emph" presetSubtype="0" fill="hold" grpId="2" nodeType="withEffect">
                                  <p:stCondLst>
                                    <p:cond delay="2900"/>
                                  </p:stCondLst>
                                  <p:childTnLst>
                                    <p:animEffect transition="out" filter="fade">
                                      <p:cBhvr>
                                        <p:cTn id="104" dur="1000" tmFilter="0, 0; .2, .5; .8, .5; 1, 0"/>
                                        <p:tgtEl>
                                          <p:spTgt spid="12"/>
                                        </p:tgtEl>
                                      </p:cBhvr>
                                    </p:animEffect>
                                    <p:animScale>
                                      <p:cBhvr>
                                        <p:cTn id="105" dur="500" autoRev="1" fill="hold"/>
                                        <p:tgtEl>
                                          <p:spTgt spid="12"/>
                                        </p:tgtEl>
                                      </p:cBhvr>
                                      <p:by x="105000" y="105000"/>
                                    </p:animScale>
                                  </p:childTnLst>
                                </p:cTn>
                              </p:par>
                              <p:par>
                                <p:cTn id="106" presetID="26" presetClass="emph" presetSubtype="0" fill="hold" grpId="2" nodeType="withEffect">
                                  <p:stCondLst>
                                    <p:cond delay="3000"/>
                                  </p:stCondLst>
                                  <p:childTnLst>
                                    <p:animEffect transition="out" filter="fade">
                                      <p:cBhvr>
                                        <p:cTn id="107" dur="1000" tmFilter="0, 0; .2, .5; .8, .5; 1, 0"/>
                                        <p:tgtEl>
                                          <p:spTgt spid="13"/>
                                        </p:tgtEl>
                                      </p:cBhvr>
                                    </p:animEffect>
                                    <p:animScale>
                                      <p:cBhvr>
                                        <p:cTn id="108" dur="500" autoRev="1" fill="hold"/>
                                        <p:tgtEl>
                                          <p:spTgt spid="13"/>
                                        </p:tgtEl>
                                      </p:cBhvr>
                                      <p:by x="105000" y="105000"/>
                                    </p:animScale>
                                  </p:childTnLst>
                                </p:cTn>
                              </p:par>
                              <p:par>
                                <p:cTn id="109" presetID="26" presetClass="emph" presetSubtype="0" fill="hold" grpId="2" nodeType="withEffect">
                                  <p:stCondLst>
                                    <p:cond delay="3100"/>
                                  </p:stCondLst>
                                  <p:childTnLst>
                                    <p:animEffect transition="out" filter="fade">
                                      <p:cBhvr>
                                        <p:cTn id="110" dur="1000" tmFilter="0, 0; .2, .5; .8, .5; 1, 0"/>
                                        <p:tgtEl>
                                          <p:spTgt spid="14"/>
                                        </p:tgtEl>
                                      </p:cBhvr>
                                    </p:animEffect>
                                    <p:animScale>
                                      <p:cBhvr>
                                        <p:cTn id="111" dur="500" autoRev="1" fill="hold"/>
                                        <p:tgtEl>
                                          <p:spTgt spid="14"/>
                                        </p:tgtEl>
                                      </p:cBhvr>
                                      <p:by x="105000" y="105000"/>
                                    </p:animScale>
                                  </p:childTnLst>
                                </p:cTn>
                              </p:par>
                              <p:par>
                                <p:cTn id="112" presetID="26" presetClass="emph" presetSubtype="0" fill="hold" grpId="2" nodeType="withEffect">
                                  <p:stCondLst>
                                    <p:cond delay="3200"/>
                                  </p:stCondLst>
                                  <p:childTnLst>
                                    <p:animEffect transition="out" filter="fade">
                                      <p:cBhvr>
                                        <p:cTn id="113" dur="1000" tmFilter="0, 0; .2, .5; .8, .5; 1, 0"/>
                                        <p:tgtEl>
                                          <p:spTgt spid="15"/>
                                        </p:tgtEl>
                                      </p:cBhvr>
                                    </p:animEffect>
                                    <p:animScale>
                                      <p:cBhvr>
                                        <p:cTn id="114" dur="500" autoRev="1" fill="hold"/>
                                        <p:tgtEl>
                                          <p:spTgt spid="15"/>
                                        </p:tgtEl>
                                      </p:cBhvr>
                                      <p:by x="105000" y="105000"/>
                                    </p:animScale>
                                  </p:childTnLst>
                                </p:cTn>
                              </p:par>
                            </p:childTnLst>
                          </p:cTn>
                        </p:par>
                        <p:par>
                          <p:cTn id="115" fill="hold">
                            <p:stCondLst>
                              <p:cond delay="4200"/>
                            </p:stCondLst>
                            <p:childTnLst>
                              <p:par>
                                <p:cTn id="116" presetID="22" presetClass="entr" presetSubtype="1" fill="hold" grpId="0" nodeType="after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wipe(up)">
                                      <p:cBhvr>
                                        <p:cTn id="1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72666"/>
            <a:ext cx="9597238" cy="1704954"/>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在查询过程中，若需要满足若干条件之一即可，在</a:t>
            </a:r>
            <a:r>
              <a:rPr lang="en-US" altLang="zh-CN" dirty="0"/>
              <a:t>WHERE</a:t>
            </a:r>
            <a:r>
              <a:rPr lang="zh-CN" altLang="zh-CN" dirty="0"/>
              <a:t>子句中可使用“</a:t>
            </a:r>
            <a:r>
              <a:rPr lang="en-US" altLang="zh-CN" dirty="0"/>
              <a:t>OR</a:t>
            </a:r>
            <a:r>
              <a:rPr lang="zh-CN" altLang="zh-CN" dirty="0"/>
              <a:t>”关键字连接两个或多个查询条件。</a:t>
            </a:r>
          </a:p>
          <a:p>
            <a:pPr algn="just">
              <a:lnSpc>
                <a:spcPct val="150000"/>
              </a:lnSpc>
            </a:pPr>
            <a:r>
              <a:rPr lang="zh-CN" altLang="zh-CN" b="1" dirty="0"/>
              <a:t>【实例</a:t>
            </a:r>
            <a:r>
              <a:rPr lang="en-US" altLang="zh-CN" b="1" dirty="0"/>
              <a:t>6-9</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”中所有来自“广东”或“湖南”地区的学生姓名。输入的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1 </a:t>
            </a:r>
            <a:r>
              <a:rPr lang="zh-CN" altLang="zh-CN" sz="2800" b="1" dirty="0">
                <a:solidFill>
                  <a:srgbClr val="228EB0"/>
                </a:solidFill>
                <a:latin typeface="+mn-ea"/>
              </a:rPr>
              <a:t>使用“比较运算”实现条件查询</a:t>
            </a:r>
            <a:endParaRPr lang="zh-CN" altLang="en-US" sz="2800" b="1" dirty="0">
              <a:solidFill>
                <a:srgbClr val="228EB0"/>
              </a:solidFill>
              <a:latin typeface="+mn-ea"/>
            </a:endParaRPr>
          </a:p>
        </p:txBody>
      </p:sp>
      <p:sp>
        <p:nvSpPr>
          <p:cNvPr id="11" name="矩形 10"/>
          <p:cNvSpPr/>
          <p:nvPr/>
        </p:nvSpPr>
        <p:spPr>
          <a:xfrm>
            <a:off x="2864595" y="3888496"/>
            <a:ext cx="6554978" cy="740341"/>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Sname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AS </a:t>
            </a:r>
            <a:r>
              <a:rPr lang="zh-CN" sz="1600" kern="0" dirty="0">
                <a:latin typeface="Times New Roman" panose="02020603050405020304" pitchFamily="18" charset="0"/>
                <a:ea typeface="宋体" panose="02010600030101010101" pitchFamily="2" charset="-122"/>
                <a:cs typeface="Times New Roman" panose="02020603050405020304" pitchFamily="18" charset="0"/>
              </a:rPr>
              <a:t>姓名 </a:t>
            </a:r>
            <a:r>
              <a:rPr lang="en-US" sz="1600" kern="0" dirty="0">
                <a:latin typeface="Times New Roman" panose="02020603050405020304" pitchFamily="18" charset="0"/>
                <a:ea typeface="宋体" panose="02010600030101010101" pitchFamily="2" charset="-122"/>
                <a:cs typeface="Times New Roman" panose="02020603050405020304" pitchFamily="18" charset="0"/>
              </a:rPr>
              <a:t>FROM Student</a:t>
            </a:r>
            <a:endParaRPr 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indent="5334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WHERE Native=‘</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广东省</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OR Native=‘</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湖南省</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673595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72666"/>
            <a:ext cx="9597238"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若我们的查询条件不是一种精确条件，而是符合某种字符串模式的模糊条件，此时就可以使用“</a:t>
            </a:r>
            <a:r>
              <a:rPr lang="en-US" altLang="zh-CN" dirty="0"/>
              <a:t>LIKE</a:t>
            </a:r>
            <a:r>
              <a:rPr lang="zh-CN" altLang="zh-CN" dirty="0"/>
              <a:t>”关键词设置过滤条件，从而实现模糊查询，其语法格式如下：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87505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2 </a:t>
            </a:r>
            <a:r>
              <a:rPr lang="zh-CN" altLang="zh-CN" sz="2800" b="1" dirty="0">
                <a:solidFill>
                  <a:srgbClr val="228EB0"/>
                </a:solidFill>
                <a:latin typeface="+mn-ea"/>
              </a:rPr>
              <a:t>使用“</a:t>
            </a:r>
            <a:r>
              <a:rPr lang="en-US" altLang="zh-CN" sz="2800" b="1" dirty="0">
                <a:solidFill>
                  <a:srgbClr val="228EB0"/>
                </a:solidFill>
                <a:latin typeface="+mn-ea"/>
              </a:rPr>
              <a:t>LIKE</a:t>
            </a:r>
            <a:r>
              <a:rPr lang="zh-CN" altLang="zh-CN" sz="2800" b="1" dirty="0">
                <a:solidFill>
                  <a:srgbClr val="228EB0"/>
                </a:solidFill>
                <a:latin typeface="+mn-ea"/>
              </a:rPr>
              <a:t>”实现模糊查询</a:t>
            </a:r>
            <a:endParaRPr lang="zh-CN" altLang="en-US" sz="2800" b="1" dirty="0">
              <a:solidFill>
                <a:srgbClr val="228EB0"/>
              </a:solidFill>
              <a:latin typeface="+mn-ea"/>
            </a:endParaRPr>
          </a:p>
        </p:txBody>
      </p:sp>
      <p:sp>
        <p:nvSpPr>
          <p:cNvPr id="10" name="矩形 9"/>
          <p:cNvSpPr/>
          <p:nvPr/>
        </p:nvSpPr>
        <p:spPr>
          <a:xfrm>
            <a:off x="2857677" y="2944481"/>
            <a:ext cx="6048328" cy="587858"/>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匹配列</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&gt;[NOT]LIKE&lt;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匹配表达式</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
        <p:nvSpPr>
          <p:cNvPr id="12" name="矩形 11">
            <a:extLst>
              <a:ext uri="{FF2B5EF4-FFF2-40B4-BE49-F238E27FC236}">
                <a16:creationId xmlns:a16="http://schemas.microsoft.com/office/drawing/2014/main" id="{E3EB1709-6D20-4440-8800-976CC5E9712E}"/>
              </a:ext>
            </a:extLst>
          </p:cNvPr>
          <p:cNvSpPr/>
          <p:nvPr/>
        </p:nvSpPr>
        <p:spPr>
          <a:xfrm>
            <a:off x="1291772" y="3821154"/>
            <a:ext cx="9464340" cy="507831"/>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t>设置过滤条件时，使用通配符进行字符串匹配运算，而不是判断是否相等进行比较</a:t>
            </a:r>
            <a:r>
              <a:rPr lang="zh-CN" altLang="zh-CN" dirty="0" smtClean="0"/>
              <a:t>。</a:t>
            </a:r>
            <a:endParaRPr lang="zh-CN" altLang="zh-CN" dirty="0"/>
          </a:p>
        </p:txBody>
      </p:sp>
    </p:spTree>
    <p:extLst>
      <p:ext uri="{BB962C8B-B14F-4D97-AF65-F5344CB8AC3E}">
        <p14:creationId xmlns:p14="http://schemas.microsoft.com/office/powerpoint/2010/main" val="1060018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87505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2 </a:t>
            </a:r>
            <a:r>
              <a:rPr lang="zh-CN" altLang="zh-CN" sz="2800" b="1" dirty="0">
                <a:solidFill>
                  <a:srgbClr val="228EB0"/>
                </a:solidFill>
                <a:latin typeface="+mn-ea"/>
              </a:rPr>
              <a:t>使用“</a:t>
            </a:r>
            <a:r>
              <a:rPr lang="en-US" altLang="zh-CN" sz="2800" b="1" dirty="0">
                <a:solidFill>
                  <a:srgbClr val="228EB0"/>
                </a:solidFill>
                <a:latin typeface="+mn-ea"/>
              </a:rPr>
              <a:t>LIKE</a:t>
            </a:r>
            <a:r>
              <a:rPr lang="zh-CN" altLang="zh-CN" sz="2800" b="1" dirty="0">
                <a:solidFill>
                  <a:srgbClr val="228EB0"/>
                </a:solidFill>
                <a:latin typeface="+mn-ea"/>
              </a:rPr>
              <a:t>”实现模糊查询</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E3EB1709-6D20-4440-8800-976CC5E9712E}"/>
              </a:ext>
            </a:extLst>
          </p:cNvPr>
          <p:cNvSpPr/>
          <p:nvPr/>
        </p:nvSpPr>
        <p:spPr>
          <a:xfrm>
            <a:off x="1158874" y="2054985"/>
            <a:ext cx="9597238" cy="341632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smtClean="0"/>
              <a:t>可以</a:t>
            </a:r>
            <a:r>
              <a:rPr lang="zh-CN" altLang="zh-CN" dirty="0"/>
              <a:t>在匹配模式的任意位置使用通配符，并且可以使用多个通配符。</a:t>
            </a:r>
            <a:r>
              <a:rPr lang="en-US" altLang="zh-CN" dirty="0"/>
              <a:t>MySQL</a:t>
            </a:r>
            <a:r>
              <a:rPr lang="zh-CN" altLang="zh-CN" dirty="0"/>
              <a:t>支持的通配符有以下两种：</a:t>
            </a:r>
          </a:p>
          <a:p>
            <a:pPr algn="just">
              <a:lnSpc>
                <a:spcPct val="150000"/>
              </a:lnSpc>
            </a:pPr>
            <a:r>
              <a:rPr lang="zh-CN" altLang="zh-CN" dirty="0"/>
              <a:t>（</a:t>
            </a:r>
            <a:r>
              <a:rPr lang="en-US" altLang="zh-CN" dirty="0"/>
              <a:t>1</a:t>
            </a:r>
            <a:r>
              <a:rPr lang="zh-CN" altLang="zh-CN" dirty="0"/>
              <a:t>）百分号“</a:t>
            </a:r>
            <a:r>
              <a:rPr lang="en-US" altLang="zh-CN" dirty="0"/>
              <a:t>%</a:t>
            </a:r>
            <a:r>
              <a:rPr lang="zh-CN" altLang="zh-CN" dirty="0"/>
              <a:t>”：百分号可以表示任何字符串，并且该字符串可以出现任意多次。使用百分号通配符要注意，</a:t>
            </a:r>
            <a:r>
              <a:rPr lang="en-US" altLang="zh-CN" dirty="0"/>
              <a:t>MySQL</a:t>
            </a:r>
            <a:r>
              <a:rPr lang="zh-CN" altLang="zh-CN" dirty="0"/>
              <a:t>默认是不区分大小写的，若要区分大小写，则需要更换字符集的校对规则，百分号不匹配空值，尾空格可能会干扰通配符的匹配，一般可在搜索模式的最后附加一个百分号。</a:t>
            </a:r>
          </a:p>
          <a:p>
            <a:pPr algn="just">
              <a:lnSpc>
                <a:spcPct val="150000"/>
              </a:lnSpc>
            </a:pPr>
            <a:r>
              <a:rPr lang="zh-CN" altLang="zh-CN" dirty="0"/>
              <a:t>（</a:t>
            </a:r>
            <a:r>
              <a:rPr lang="en-US" altLang="zh-CN" dirty="0"/>
              <a:t>2</a:t>
            </a:r>
            <a:r>
              <a:rPr lang="zh-CN" altLang="zh-CN" dirty="0"/>
              <a:t>）下划线“</a:t>
            </a:r>
            <a:r>
              <a:rPr lang="en-US" altLang="zh-CN" dirty="0"/>
              <a:t>_</a:t>
            </a:r>
            <a:r>
              <a:rPr lang="zh-CN" altLang="zh-CN" dirty="0"/>
              <a:t>”：下划线只匹配单个字符，不是多个字符，也不是</a:t>
            </a:r>
            <a:r>
              <a:rPr lang="en-US" altLang="zh-CN" dirty="0"/>
              <a:t>0</a:t>
            </a:r>
            <a:r>
              <a:rPr lang="zh-CN" altLang="zh-CN" dirty="0"/>
              <a:t>个字符。</a:t>
            </a:r>
          </a:p>
          <a:p>
            <a:pPr marL="285750" indent="-285750" algn="just">
              <a:lnSpc>
                <a:spcPct val="150000"/>
              </a:lnSpc>
              <a:buFont typeface="Arial" panose="020B0604020202020204" pitchFamily="34" charset="0"/>
              <a:buChar char="•"/>
            </a:pPr>
            <a:endParaRPr lang="zh-CN" altLang="zh-CN" dirty="0"/>
          </a:p>
        </p:txBody>
      </p:sp>
    </p:spTree>
    <p:extLst>
      <p:ext uri="{BB962C8B-B14F-4D97-AF65-F5344CB8AC3E}">
        <p14:creationId xmlns:p14="http://schemas.microsoft.com/office/powerpoint/2010/main" val="388701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72666"/>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6-10</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”中所有以“张”开头的学生姓名，即所有姓“张”的学生姓名。输入的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87505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2 </a:t>
            </a:r>
            <a:r>
              <a:rPr lang="zh-CN" altLang="zh-CN" sz="2800" b="1" dirty="0">
                <a:solidFill>
                  <a:srgbClr val="228EB0"/>
                </a:solidFill>
                <a:latin typeface="+mn-ea"/>
              </a:rPr>
              <a:t>使用“</a:t>
            </a:r>
            <a:r>
              <a:rPr lang="en-US" altLang="zh-CN" sz="2800" b="1" dirty="0">
                <a:solidFill>
                  <a:srgbClr val="228EB0"/>
                </a:solidFill>
                <a:latin typeface="+mn-ea"/>
              </a:rPr>
              <a:t>LIKE</a:t>
            </a:r>
            <a:r>
              <a:rPr lang="zh-CN" altLang="zh-CN" sz="2800" b="1" dirty="0">
                <a:solidFill>
                  <a:srgbClr val="228EB0"/>
                </a:solidFill>
                <a:latin typeface="+mn-ea"/>
              </a:rPr>
              <a:t>”实现模糊查询</a:t>
            </a:r>
            <a:endParaRPr lang="zh-CN" altLang="en-US" sz="2800" b="1" dirty="0">
              <a:solidFill>
                <a:srgbClr val="228EB0"/>
              </a:solidFill>
              <a:latin typeface="+mn-ea"/>
            </a:endParaRPr>
          </a:p>
        </p:txBody>
      </p:sp>
      <p:sp>
        <p:nvSpPr>
          <p:cNvPr id="12" name="矩形 11">
            <a:extLst>
              <a:ext uri="{FF2B5EF4-FFF2-40B4-BE49-F238E27FC236}">
                <a16:creationId xmlns:a16="http://schemas.microsoft.com/office/drawing/2014/main" id="{E3EB1709-6D20-4440-8800-976CC5E9712E}"/>
              </a:ext>
            </a:extLst>
          </p:cNvPr>
          <p:cNvSpPr/>
          <p:nvPr/>
        </p:nvSpPr>
        <p:spPr>
          <a:xfrm>
            <a:off x="1291772" y="3883996"/>
            <a:ext cx="9597238" cy="369332"/>
          </a:xfrm>
          <a:prstGeom prst="rect">
            <a:avLst/>
          </a:prstGeom>
        </p:spPr>
        <p:txBody>
          <a:bodyPr wrap="square">
            <a:spAutoFit/>
            <a:scene3d>
              <a:camera prst="orthographicFront"/>
              <a:lightRig rig="threePt" dir="t"/>
            </a:scene3d>
            <a:sp3d contourW="12700"/>
          </a:bodyPr>
          <a:lstStyle/>
          <a:p>
            <a:r>
              <a:rPr lang="zh-CN" altLang="zh-CN" dirty="0">
                <a:solidFill>
                  <a:srgbClr val="C00000"/>
                </a:solidFill>
                <a:latin typeface="楷体" panose="02010609060101010101" pitchFamily="49" charset="-122"/>
                <a:ea typeface="楷体" panose="02010609060101010101" pitchFamily="49" charset="-122"/>
              </a:rPr>
              <a:t>注意：</a:t>
            </a:r>
            <a:r>
              <a:rPr lang="zh-CN" altLang="zh-CN" dirty="0">
                <a:latin typeface="楷体" panose="02010609060101010101" pitchFamily="49" charset="-122"/>
                <a:ea typeface="楷体" panose="02010609060101010101" pitchFamily="49" charset="-122"/>
              </a:rPr>
              <a:t>在搜索匹配时，通配符</a:t>
            </a:r>
            <a:r>
              <a:rPr lang="en-US" altLang="zh-CN" dirty="0">
                <a:latin typeface="楷体" panose="02010609060101010101" pitchFamily="49" charset="-122"/>
                <a:ea typeface="楷体" panose="02010609060101010101" pitchFamily="49" charset="-122"/>
              </a:rPr>
              <a:t>“%”</a:t>
            </a:r>
            <a:r>
              <a:rPr lang="zh-CN" altLang="zh-CN" dirty="0">
                <a:latin typeface="楷体" panose="02010609060101010101" pitchFamily="49" charset="-122"/>
                <a:ea typeface="楷体" panose="02010609060101010101" pitchFamily="49" charset="-122"/>
              </a:rPr>
              <a:t>可以放在不同位置。</a:t>
            </a:r>
          </a:p>
        </p:txBody>
      </p:sp>
      <p:sp>
        <p:nvSpPr>
          <p:cNvPr id="11" name="矩形 10"/>
          <p:cNvSpPr/>
          <p:nvPr/>
        </p:nvSpPr>
        <p:spPr>
          <a:xfrm>
            <a:off x="2909652" y="2819877"/>
            <a:ext cx="6361478" cy="828023"/>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Sname LIKE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张</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222701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72666"/>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6-11</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”中所有名字包含“阳”字的学生姓名。输入的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87505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2 </a:t>
            </a:r>
            <a:r>
              <a:rPr lang="zh-CN" altLang="zh-CN" sz="2800" b="1" dirty="0">
                <a:solidFill>
                  <a:srgbClr val="228EB0"/>
                </a:solidFill>
                <a:latin typeface="+mn-ea"/>
              </a:rPr>
              <a:t>使用“</a:t>
            </a:r>
            <a:r>
              <a:rPr lang="en-US" altLang="zh-CN" sz="2800" b="1" dirty="0">
                <a:solidFill>
                  <a:srgbClr val="228EB0"/>
                </a:solidFill>
                <a:latin typeface="+mn-ea"/>
              </a:rPr>
              <a:t>LIKE</a:t>
            </a:r>
            <a:r>
              <a:rPr lang="zh-CN" altLang="zh-CN" sz="2800" b="1" dirty="0">
                <a:solidFill>
                  <a:srgbClr val="228EB0"/>
                </a:solidFill>
                <a:latin typeface="+mn-ea"/>
              </a:rPr>
              <a:t>”实现模糊查询</a:t>
            </a:r>
            <a:endParaRPr lang="zh-CN" altLang="en-US" sz="2800" b="1" dirty="0">
              <a:solidFill>
                <a:srgbClr val="228EB0"/>
              </a:solidFill>
              <a:latin typeface="+mn-ea"/>
            </a:endParaRPr>
          </a:p>
        </p:txBody>
      </p:sp>
      <p:sp>
        <p:nvSpPr>
          <p:cNvPr id="14" name="矩形 13"/>
          <p:cNvSpPr/>
          <p:nvPr/>
        </p:nvSpPr>
        <p:spPr>
          <a:xfrm>
            <a:off x="2928441" y="2819983"/>
            <a:ext cx="6323900" cy="890653"/>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Sname LIKE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阳</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890713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72666"/>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b="1" dirty="0"/>
              <a:t>【</a:t>
            </a:r>
            <a:r>
              <a:rPr lang="zh-CN" altLang="zh-CN" b="1" dirty="0"/>
              <a:t>实例</a:t>
            </a:r>
            <a:r>
              <a:rPr lang="en-US" altLang="zh-CN" b="1" dirty="0"/>
              <a:t>6-12</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”中所有名字以“阳”字结尾，且名字为两个字的学生姓名。输入的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875053"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2 </a:t>
            </a:r>
            <a:r>
              <a:rPr lang="zh-CN" altLang="zh-CN" sz="2800" b="1" dirty="0">
                <a:solidFill>
                  <a:srgbClr val="228EB0"/>
                </a:solidFill>
                <a:latin typeface="+mn-ea"/>
              </a:rPr>
              <a:t>使用“</a:t>
            </a:r>
            <a:r>
              <a:rPr lang="en-US" altLang="zh-CN" sz="2800" b="1" dirty="0">
                <a:solidFill>
                  <a:srgbClr val="228EB0"/>
                </a:solidFill>
                <a:latin typeface="+mn-ea"/>
              </a:rPr>
              <a:t>LIKE</a:t>
            </a:r>
            <a:r>
              <a:rPr lang="zh-CN" altLang="zh-CN" sz="2800" b="1" dirty="0">
                <a:solidFill>
                  <a:srgbClr val="228EB0"/>
                </a:solidFill>
                <a:latin typeface="+mn-ea"/>
              </a:rPr>
              <a:t>”实现模糊查询</a:t>
            </a:r>
            <a:endParaRPr lang="zh-CN" altLang="en-US" sz="2800" b="1" dirty="0">
              <a:solidFill>
                <a:srgbClr val="228EB0"/>
              </a:solidFill>
              <a:latin typeface="+mn-ea"/>
            </a:endParaRPr>
          </a:p>
        </p:txBody>
      </p:sp>
      <p:sp>
        <p:nvSpPr>
          <p:cNvPr id="10" name="矩形 9"/>
          <p:cNvSpPr/>
          <p:nvPr/>
        </p:nvSpPr>
        <p:spPr>
          <a:xfrm>
            <a:off x="2644736" y="2922895"/>
            <a:ext cx="6549369" cy="928231"/>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Sname LIKE ‘_</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阳</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8528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72666"/>
            <a:ext cx="9597238" cy="2169825"/>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正则表达式通常用于检索或替换那些符合某个模式的文本内容，根据指定的匹配模式匹配文本中符合要求的特殊字符串。例如，从一个文件中提取电话号码，查找一篇文章中重复的单词或替换用户输入的敏感语汇等，这些地方都可以使用正则表达式。利用正则表达式进行条件查询可以实现比模糊查询更加复杂的字符串匹配运算，在</a:t>
            </a:r>
            <a:r>
              <a:rPr lang="en-US" altLang="zh-CN" dirty="0"/>
              <a:t>MySQL</a:t>
            </a:r>
            <a:r>
              <a:rPr lang="zh-CN" altLang="zh-CN" dirty="0"/>
              <a:t>中可以使用</a:t>
            </a:r>
            <a:r>
              <a:rPr lang="en-US" altLang="zh-CN" dirty="0"/>
              <a:t>REGEXP</a:t>
            </a:r>
            <a:r>
              <a:rPr lang="zh-CN" altLang="zh-CN" dirty="0"/>
              <a:t>关键字指定正则表达式的字符串匹配</a:t>
            </a:r>
            <a:r>
              <a:rPr lang="zh-CN" altLang="zh-CN" dirty="0" smtClean="0"/>
              <a:t>模式</a:t>
            </a:r>
            <a:r>
              <a:rPr lang="zh-CN" altLang="en-US" dirty="0" smtClean="0"/>
              <a:t>。</a:t>
            </a:r>
            <a:endParaRPr lang="zh-CN" altLang="zh-CN"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3 </a:t>
            </a:r>
            <a:r>
              <a:rPr lang="zh-CN" altLang="zh-CN" sz="2800" b="1" dirty="0">
                <a:solidFill>
                  <a:srgbClr val="228EB0"/>
                </a:solidFill>
                <a:latin typeface="+mn-ea"/>
              </a:rPr>
              <a:t>使用“正则匹配”实现条件查询</a:t>
            </a:r>
            <a:endParaRPr lang="zh-CN" altLang="en-US" sz="2800" b="1" dirty="0">
              <a:solidFill>
                <a:srgbClr val="228EB0"/>
              </a:solidFill>
              <a:latin typeface="+mn-ea"/>
            </a:endParaRPr>
          </a:p>
        </p:txBody>
      </p:sp>
    </p:spTree>
    <p:extLst>
      <p:ext uri="{BB962C8B-B14F-4D97-AF65-F5344CB8AC3E}">
        <p14:creationId xmlns:p14="http://schemas.microsoft.com/office/powerpoint/2010/main" val="12938543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369332"/>
          </a:xfrm>
          <a:prstGeom prst="rect">
            <a:avLst/>
          </a:prstGeom>
        </p:spPr>
        <p:txBody>
          <a:bodyPr wrap="square">
            <a:spAutoFit/>
            <a:scene3d>
              <a:camera prst="orthographicFront"/>
              <a:lightRig rig="threePt" dir="t"/>
            </a:scene3d>
            <a:sp3d contourW="12700"/>
          </a:bodyPr>
          <a:lstStyle/>
          <a:p>
            <a:pPr marL="285750" indent="-285750">
              <a:buFont typeface="Arial" panose="020B0604020202020204" pitchFamily="34" charset="0"/>
              <a:buChar char="•"/>
            </a:pPr>
            <a:r>
              <a:rPr lang="en-US" altLang="zh-CN" dirty="0"/>
              <a:t>REGEXP</a:t>
            </a:r>
            <a:r>
              <a:rPr lang="zh-CN" altLang="zh-CN" dirty="0"/>
              <a:t>运算符可以使用很多具有特殊含义的符号，如</a:t>
            </a:r>
            <a:r>
              <a:rPr lang="zh-CN" altLang="zh-CN" dirty="0" smtClean="0"/>
              <a:t>表所</a:t>
            </a:r>
            <a:r>
              <a:rPr lang="zh-CN" altLang="zh-CN" dirty="0"/>
              <a:t>示。</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3 </a:t>
            </a:r>
            <a:r>
              <a:rPr lang="zh-CN" altLang="zh-CN" sz="2800" b="1" dirty="0">
                <a:solidFill>
                  <a:srgbClr val="228EB0"/>
                </a:solidFill>
                <a:latin typeface="+mn-ea"/>
              </a:rPr>
              <a:t>使用“正则匹配”实现条件查询</a:t>
            </a:r>
            <a:endParaRPr lang="zh-CN" altLang="en-US" sz="2800" b="1" dirty="0">
              <a:solidFill>
                <a:srgbClr val="228EB0"/>
              </a:solidFill>
              <a:latin typeface="+mn-ea"/>
            </a:endParaRPr>
          </a:p>
        </p:txBody>
      </p:sp>
      <p:graphicFrame>
        <p:nvGraphicFramePr>
          <p:cNvPr id="3" name="表格 2"/>
          <p:cNvGraphicFramePr>
            <a:graphicFrameLocks noGrp="1"/>
          </p:cNvGraphicFramePr>
          <p:nvPr>
            <p:extLst>
              <p:ext uri="{D42A27DB-BD31-4B8C-83A1-F6EECF244321}">
                <p14:modId xmlns:p14="http://schemas.microsoft.com/office/powerpoint/2010/main" val="3885220861"/>
              </p:ext>
            </p:extLst>
          </p:nvPr>
        </p:nvGraphicFramePr>
        <p:xfrm>
          <a:off x="1992992" y="2216741"/>
          <a:ext cx="8157875" cy="4023360"/>
        </p:xfrm>
        <a:graphic>
          <a:graphicData uri="http://schemas.openxmlformats.org/drawingml/2006/table">
            <a:tbl>
              <a:tblPr firstRow="1" firstCol="1" bandRow="1">
                <a:tableStyleId>{5C22544A-7EE6-4342-B048-85BDC9FD1C3A}</a:tableStyleId>
              </a:tblPr>
              <a:tblGrid>
                <a:gridCol w="1459125">
                  <a:extLst>
                    <a:ext uri="{9D8B030D-6E8A-4147-A177-3AD203B41FA5}">
                      <a16:colId xmlns:a16="http://schemas.microsoft.com/office/drawing/2014/main" val="1668398952"/>
                    </a:ext>
                  </a:extLst>
                </a:gridCol>
                <a:gridCol w="6698750">
                  <a:extLst>
                    <a:ext uri="{9D8B030D-6E8A-4147-A177-3AD203B41FA5}">
                      <a16:colId xmlns:a16="http://schemas.microsoft.com/office/drawing/2014/main" val="3302275153"/>
                    </a:ext>
                  </a:extLst>
                </a:gridCol>
              </a:tblGrid>
              <a:tr h="361868">
                <a:tc>
                  <a:txBody>
                    <a:bodyPr/>
                    <a:lstStyle/>
                    <a:p>
                      <a:pPr algn="ctr">
                        <a:lnSpc>
                          <a:spcPct val="150000"/>
                        </a:lnSpc>
                        <a:spcAft>
                          <a:spcPts val="0"/>
                        </a:spcAft>
                      </a:pPr>
                      <a:r>
                        <a:rPr lang="zh-CN" sz="1600" kern="100">
                          <a:effectLst/>
                        </a:rPr>
                        <a:t>符号模式</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600" kern="100" dirty="0">
                          <a:effectLst/>
                        </a:rPr>
                        <a:t>含义描述</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36615595"/>
                  </a:ext>
                </a:extLst>
              </a:tr>
              <a:tr h="361868">
                <a:tc>
                  <a:txBody>
                    <a:bodyPr/>
                    <a:lstStyle/>
                    <a:p>
                      <a:pPr algn="ctr">
                        <a:lnSpc>
                          <a:spcPct val="150000"/>
                        </a:lnSpc>
                        <a:spcAft>
                          <a:spcPts val="0"/>
                        </a:spcAft>
                      </a:pPr>
                      <a:r>
                        <a:rPr lang="en-US" sz="1600" kern="10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100" dirty="0">
                          <a:effectLst/>
                        </a:rPr>
                        <a:t>匹配输入字符串的开始位置</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88583219"/>
                  </a:ext>
                </a:extLst>
              </a:tr>
              <a:tr h="361868">
                <a:tc>
                  <a:txBody>
                    <a:bodyPr/>
                    <a:lstStyle/>
                    <a:p>
                      <a:pPr algn="ctr">
                        <a:lnSpc>
                          <a:spcPct val="150000"/>
                        </a:lnSpc>
                        <a:spcAft>
                          <a:spcPts val="0"/>
                        </a:spcAft>
                      </a:pPr>
                      <a:r>
                        <a:rPr lang="en-US" sz="1600" kern="10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100">
                          <a:effectLst/>
                        </a:rPr>
                        <a:t>匹配输入字符串的结束位置</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48784158"/>
                  </a:ext>
                </a:extLst>
              </a:tr>
              <a:tr h="361376">
                <a:tc>
                  <a:txBody>
                    <a:bodyPr/>
                    <a:lstStyle/>
                    <a:p>
                      <a:pPr algn="ctr">
                        <a:lnSpc>
                          <a:spcPct val="150000"/>
                        </a:lnSpc>
                        <a:spcAft>
                          <a:spcPts val="0"/>
                        </a:spcAft>
                      </a:pPr>
                      <a:r>
                        <a:rPr lang="en-US" sz="1600" kern="10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100">
                          <a:effectLst/>
                        </a:rPr>
                        <a:t>匹配除</a:t>
                      </a:r>
                      <a:r>
                        <a:rPr lang="en-US" sz="1600" kern="100">
                          <a:effectLst/>
                        </a:rPr>
                        <a:t>"\n"</a:t>
                      </a:r>
                      <a:r>
                        <a:rPr lang="zh-CN" sz="1600" kern="100">
                          <a:effectLst/>
                        </a:rPr>
                        <a:t>之外的任何单个字符</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51770301"/>
                  </a:ext>
                </a:extLst>
              </a:tr>
              <a:tr h="361868">
                <a:tc>
                  <a:txBody>
                    <a:bodyPr/>
                    <a:lstStyle/>
                    <a:p>
                      <a:pPr algn="ctr">
                        <a:lnSpc>
                          <a:spcPct val="150000"/>
                        </a:lnSpc>
                        <a:spcAft>
                          <a:spcPts val="0"/>
                        </a:spcAft>
                      </a:pPr>
                      <a:r>
                        <a:rPr lang="en-US" sz="1600" kern="10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100">
                          <a:effectLst/>
                        </a:rPr>
                        <a:t>字符集合，匹配所包含的任意一个字符</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87220274"/>
                  </a:ext>
                </a:extLst>
              </a:tr>
              <a:tr h="361868">
                <a:tc>
                  <a:txBody>
                    <a:bodyPr/>
                    <a:lstStyle/>
                    <a:p>
                      <a:pPr algn="ctr">
                        <a:lnSpc>
                          <a:spcPct val="150000"/>
                        </a:lnSpc>
                        <a:spcAft>
                          <a:spcPts val="0"/>
                        </a:spcAft>
                      </a:pPr>
                      <a:r>
                        <a:rPr lang="en-US" sz="1600" kern="10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100">
                          <a:effectLst/>
                        </a:rPr>
                        <a:t>非字符集合，匹配未包含的任意字符</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32229025"/>
                  </a:ext>
                </a:extLst>
              </a:tr>
              <a:tr h="361376">
                <a:tc>
                  <a:txBody>
                    <a:bodyPr/>
                    <a:lstStyle/>
                    <a:p>
                      <a:pPr algn="ctr">
                        <a:lnSpc>
                          <a:spcPct val="150000"/>
                        </a:lnSpc>
                        <a:spcAft>
                          <a:spcPts val="0"/>
                        </a:spcAft>
                      </a:pPr>
                      <a:r>
                        <a:rPr lang="en-US" sz="1600" kern="100">
                          <a:effectLst/>
                        </a:rPr>
                        <a:t>p1 | p2 | p3</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100" dirty="0">
                          <a:effectLst/>
                        </a:rPr>
                        <a:t>匹配</a:t>
                      </a:r>
                      <a:r>
                        <a:rPr lang="en-US" sz="1600" kern="100" dirty="0">
                          <a:effectLst/>
                        </a:rPr>
                        <a:t> p1 </a:t>
                      </a:r>
                      <a:r>
                        <a:rPr lang="zh-CN" sz="1600" kern="100" dirty="0">
                          <a:effectLst/>
                        </a:rPr>
                        <a:t>或</a:t>
                      </a:r>
                      <a:r>
                        <a:rPr lang="en-US" sz="1600" kern="100" dirty="0">
                          <a:effectLst/>
                        </a:rPr>
                        <a:t> p2 </a:t>
                      </a:r>
                      <a:r>
                        <a:rPr lang="zh-CN" sz="1600" kern="100" dirty="0">
                          <a:effectLst/>
                        </a:rPr>
                        <a:t>或</a:t>
                      </a:r>
                      <a:r>
                        <a:rPr lang="en-US" sz="1600" kern="100" dirty="0">
                          <a:effectLst/>
                        </a:rPr>
                        <a:t> p3</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12394812"/>
                  </a:ext>
                </a:extLst>
              </a:tr>
              <a:tr h="361868">
                <a:tc>
                  <a:txBody>
                    <a:bodyPr/>
                    <a:lstStyle/>
                    <a:p>
                      <a:pPr algn="ctr">
                        <a:lnSpc>
                          <a:spcPct val="150000"/>
                        </a:lnSpc>
                        <a:spcAft>
                          <a:spcPts val="0"/>
                        </a:spcAft>
                      </a:pPr>
                      <a:r>
                        <a:rPr lang="en-US" sz="1600" kern="10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100">
                          <a:effectLst/>
                        </a:rPr>
                        <a:t>匹配前面子表达式零次或多次</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1116072"/>
                  </a:ext>
                </a:extLst>
              </a:tr>
              <a:tr h="361868">
                <a:tc>
                  <a:txBody>
                    <a:bodyPr/>
                    <a:lstStyle/>
                    <a:p>
                      <a:pPr algn="ctr">
                        <a:lnSpc>
                          <a:spcPct val="150000"/>
                        </a:lnSpc>
                        <a:spcAft>
                          <a:spcPts val="0"/>
                        </a:spcAft>
                      </a:pPr>
                      <a:r>
                        <a:rPr lang="en-US" sz="1600" kern="10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zh-CN" sz="1600" kern="100">
                          <a:effectLst/>
                        </a:rPr>
                        <a:t>匹配前面子表达式一次或多次</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14704157"/>
                  </a:ext>
                </a:extLst>
              </a:tr>
              <a:tr h="361376">
                <a:tc>
                  <a:txBody>
                    <a:bodyPr/>
                    <a:lstStyle/>
                    <a:p>
                      <a:pPr algn="ctr">
                        <a:lnSpc>
                          <a:spcPct val="150000"/>
                        </a:lnSpc>
                        <a:spcAft>
                          <a:spcPts val="0"/>
                        </a:spcAft>
                      </a:pPr>
                      <a:r>
                        <a:rPr lang="en-US" sz="1600" kern="100">
                          <a:effectLst/>
                        </a:rPr>
                        <a:t>{n}</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en-US" sz="1600" kern="100">
                          <a:effectLst/>
                        </a:rPr>
                        <a:t>n</a:t>
                      </a:r>
                      <a:r>
                        <a:rPr lang="zh-CN" sz="1600" kern="100">
                          <a:effectLst/>
                        </a:rPr>
                        <a:t>是非负整数，匹配前面子表达式</a:t>
                      </a:r>
                      <a:r>
                        <a:rPr lang="en-US" sz="1600" kern="100">
                          <a:effectLst/>
                        </a:rPr>
                        <a:t>n</a:t>
                      </a:r>
                      <a:r>
                        <a:rPr lang="zh-CN" sz="1600" kern="100">
                          <a:effectLst/>
                        </a:rPr>
                        <a:t>次</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01657098"/>
                  </a:ext>
                </a:extLst>
              </a:tr>
              <a:tr h="361376">
                <a:tc>
                  <a:txBody>
                    <a:bodyPr/>
                    <a:lstStyle/>
                    <a:p>
                      <a:pPr algn="ctr">
                        <a:lnSpc>
                          <a:spcPct val="150000"/>
                        </a:lnSpc>
                        <a:spcAft>
                          <a:spcPts val="0"/>
                        </a:spcAft>
                      </a:pPr>
                      <a:r>
                        <a:rPr lang="en-US" sz="1600" kern="100">
                          <a:effectLst/>
                        </a:rPr>
                        <a:t>{n,m}</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50000"/>
                        </a:lnSpc>
                        <a:spcAft>
                          <a:spcPts val="0"/>
                        </a:spcAft>
                      </a:pPr>
                      <a:r>
                        <a:rPr lang="en-US" sz="1600" kern="100" dirty="0">
                          <a:effectLst/>
                        </a:rPr>
                        <a:t>m</a:t>
                      </a:r>
                      <a:r>
                        <a:rPr lang="zh-CN" sz="1600" kern="100" dirty="0">
                          <a:effectLst/>
                        </a:rPr>
                        <a:t>和</a:t>
                      </a:r>
                      <a:r>
                        <a:rPr lang="en-US" sz="1600" kern="100" dirty="0">
                          <a:effectLst/>
                        </a:rPr>
                        <a:t>n</a:t>
                      </a:r>
                      <a:r>
                        <a:rPr lang="zh-CN" sz="1600" kern="100" dirty="0">
                          <a:effectLst/>
                        </a:rPr>
                        <a:t>均为非负整数，其中</a:t>
                      </a:r>
                      <a:r>
                        <a:rPr lang="en-US" sz="1600" kern="100" dirty="0">
                          <a:effectLst/>
                        </a:rPr>
                        <a:t>n&lt;=m</a:t>
                      </a:r>
                      <a:r>
                        <a:rPr lang="zh-CN" sz="1600" kern="100" dirty="0">
                          <a:effectLst/>
                        </a:rPr>
                        <a:t>，最少匹配</a:t>
                      </a:r>
                      <a:r>
                        <a:rPr lang="en-US" sz="1600" kern="100" dirty="0">
                          <a:effectLst/>
                        </a:rPr>
                        <a:t>n</a:t>
                      </a:r>
                      <a:r>
                        <a:rPr lang="zh-CN" sz="1600" kern="100" dirty="0">
                          <a:effectLst/>
                        </a:rPr>
                        <a:t>次且最多匹配</a:t>
                      </a:r>
                      <a:r>
                        <a:rPr lang="en-US" sz="1600" kern="100" dirty="0">
                          <a:effectLst/>
                        </a:rPr>
                        <a:t>m</a:t>
                      </a:r>
                      <a:r>
                        <a:rPr lang="zh-CN" sz="1600" kern="100" dirty="0">
                          <a:effectLst/>
                        </a:rPr>
                        <a:t>次</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44470445"/>
                  </a:ext>
                </a:extLst>
              </a:tr>
            </a:tbl>
          </a:graphicData>
        </a:graphic>
      </p:graphicFrame>
    </p:spTree>
    <p:extLst>
      <p:ext uri="{BB962C8B-B14F-4D97-AF65-F5344CB8AC3E}">
        <p14:creationId xmlns:p14="http://schemas.microsoft.com/office/powerpoint/2010/main" val="2868925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369332"/>
          </a:xfrm>
          <a:prstGeom prst="rect">
            <a:avLst/>
          </a:prstGeom>
        </p:spPr>
        <p:txBody>
          <a:bodyPr wrap="square">
            <a:spAutoFit/>
            <a:scene3d>
              <a:camera prst="orthographicFront"/>
              <a:lightRig rig="threePt" dir="t"/>
            </a:scene3d>
            <a:sp3d contourW="12700"/>
          </a:bodyPr>
          <a:lstStyle/>
          <a:p>
            <a:pPr marL="285750" indent="-285750">
              <a:buFont typeface="Arial" panose="020B0604020202020204" pitchFamily="34" charset="0"/>
              <a:buChar char="•"/>
            </a:pPr>
            <a:r>
              <a:rPr lang="en-US" altLang="zh-CN" dirty="0"/>
              <a:t>REGEXP</a:t>
            </a:r>
            <a:r>
              <a:rPr lang="zh-CN" altLang="zh-CN" dirty="0" smtClean="0"/>
              <a:t>运算符的</a:t>
            </a:r>
            <a:r>
              <a:rPr lang="zh-CN" altLang="zh-CN" dirty="0"/>
              <a:t>一个同义词是</a:t>
            </a:r>
            <a:r>
              <a:rPr lang="en-US" altLang="zh-CN" dirty="0"/>
              <a:t>RLIKE</a:t>
            </a:r>
            <a:r>
              <a:rPr lang="zh-CN" altLang="zh-CN" dirty="0" smtClean="0"/>
              <a:t>，</a:t>
            </a:r>
            <a:r>
              <a:rPr lang="zh-CN" altLang="en-US" dirty="0" smtClean="0"/>
              <a:t>正则表达式查询条件的</a:t>
            </a:r>
            <a:r>
              <a:rPr lang="zh-CN" altLang="zh-CN" dirty="0" smtClean="0"/>
              <a:t>语法</a:t>
            </a:r>
            <a:r>
              <a:rPr lang="zh-CN" altLang="zh-CN" dirty="0"/>
              <a:t>格式为：</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3 </a:t>
            </a:r>
            <a:r>
              <a:rPr lang="zh-CN" altLang="zh-CN" sz="2800" b="1" dirty="0">
                <a:solidFill>
                  <a:srgbClr val="228EB0"/>
                </a:solidFill>
                <a:latin typeface="+mn-ea"/>
              </a:rPr>
              <a:t>使用“正则匹配”实现条件查询</a:t>
            </a:r>
            <a:endParaRPr lang="zh-CN" altLang="en-US" sz="2800" b="1" dirty="0">
              <a:solidFill>
                <a:srgbClr val="228EB0"/>
              </a:solidFill>
              <a:latin typeface="+mn-ea"/>
            </a:endParaRPr>
          </a:p>
        </p:txBody>
      </p:sp>
      <p:sp>
        <p:nvSpPr>
          <p:cNvPr id="10" name="矩形 9"/>
          <p:cNvSpPr/>
          <p:nvPr/>
        </p:nvSpPr>
        <p:spPr>
          <a:xfrm>
            <a:off x="2694839" y="2392920"/>
            <a:ext cx="6411583" cy="627470"/>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匹配列</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&gt;[NOT] REGEXP | RLIKE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匹配表达式</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53476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）查询以特定字符或字符串开头的</a:t>
            </a:r>
            <a:r>
              <a:rPr lang="zh-CN" altLang="zh-CN" b="1" dirty="0" smtClean="0"/>
              <a:t>记录</a:t>
            </a:r>
            <a:endParaRPr lang="en-US" altLang="zh-CN" dirty="0"/>
          </a:p>
          <a:p>
            <a:pPr algn="just">
              <a:lnSpc>
                <a:spcPct val="150000"/>
              </a:lnSpc>
            </a:pPr>
            <a:r>
              <a:rPr lang="zh-CN" altLang="zh-CN" dirty="0" smtClean="0"/>
              <a:t>字符</a:t>
            </a:r>
            <a:r>
              <a:rPr lang="zh-CN" altLang="zh-CN" dirty="0"/>
              <a:t>“</a:t>
            </a:r>
            <a:r>
              <a:rPr lang="en-US" altLang="zh-CN" dirty="0"/>
              <a:t>^</a:t>
            </a:r>
            <a:r>
              <a:rPr lang="zh-CN" altLang="zh-CN" dirty="0"/>
              <a:t>”用于匹配以特定字符或者字符串开头的文本。</a:t>
            </a:r>
          </a:p>
          <a:p>
            <a:pPr algn="just">
              <a:lnSpc>
                <a:spcPct val="150000"/>
              </a:lnSpc>
            </a:pPr>
            <a:r>
              <a:rPr lang="zh-CN" altLang="zh-CN" b="1" dirty="0"/>
              <a:t>【实例</a:t>
            </a:r>
            <a:r>
              <a:rPr lang="en-US" altLang="zh-CN" b="1" dirty="0"/>
              <a:t>6-13</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”中所有姓“李”的学生信息。输入的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3 </a:t>
            </a:r>
            <a:r>
              <a:rPr lang="zh-CN" altLang="zh-CN" sz="2800" b="1" dirty="0">
                <a:solidFill>
                  <a:srgbClr val="228EB0"/>
                </a:solidFill>
                <a:latin typeface="+mn-ea"/>
              </a:rPr>
              <a:t>使用“正则匹配”实现条件查询</a:t>
            </a:r>
            <a:endParaRPr lang="zh-CN" altLang="en-US" sz="2800" b="1" dirty="0">
              <a:solidFill>
                <a:srgbClr val="228EB0"/>
              </a:solidFill>
              <a:latin typeface="+mn-ea"/>
            </a:endParaRPr>
          </a:p>
        </p:txBody>
      </p:sp>
      <p:sp>
        <p:nvSpPr>
          <p:cNvPr id="11" name="矩形 10"/>
          <p:cNvSpPr/>
          <p:nvPr/>
        </p:nvSpPr>
        <p:spPr>
          <a:xfrm>
            <a:off x="2682313" y="3689347"/>
            <a:ext cx="6386531" cy="790444"/>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Sname REGEXP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李</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263546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927488" y="1371598"/>
            <a:ext cx="10871624" cy="4102647"/>
            <a:chOff x="3927488" y="1371598"/>
            <a:chExt cx="10871624" cy="4102647"/>
          </a:xfrm>
        </p:grpSpPr>
        <p:sp>
          <p:nvSpPr>
            <p:cNvPr id="30" name="矩形 29"/>
            <p:cNvSpPr/>
            <p:nvPr/>
          </p:nvSpPr>
          <p:spPr>
            <a:xfrm rot="1800000">
              <a:off x="3927488" y="3741413"/>
              <a:ext cx="10871624" cy="1732832"/>
            </a:xfrm>
            <a:custGeom>
              <a:avLst/>
              <a:gdLst>
                <a:gd name="connsiteX0" fmla="*/ 0 w 13677900"/>
                <a:gd name="connsiteY0" fmla="*/ 0 h 1718137"/>
                <a:gd name="connsiteX1" fmla="*/ 13677900 w 13677900"/>
                <a:gd name="connsiteY1" fmla="*/ 0 h 1718137"/>
                <a:gd name="connsiteX2" fmla="*/ 13677900 w 13677900"/>
                <a:gd name="connsiteY2" fmla="*/ 1718137 h 1718137"/>
                <a:gd name="connsiteX3" fmla="*/ 0 w 13677900"/>
                <a:gd name="connsiteY3" fmla="*/ 1718137 h 1718137"/>
                <a:gd name="connsiteX4" fmla="*/ 0 w 13677900"/>
                <a:gd name="connsiteY4" fmla="*/ 0 h 1718137"/>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0 w 13677900"/>
                <a:gd name="connsiteY4" fmla="*/ 1732832 h 1732832"/>
                <a:gd name="connsiteX5" fmla="*/ 0 w 13677900"/>
                <a:gd name="connsiteY5"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732832 h 1732832"/>
                <a:gd name="connsiteX6" fmla="*/ 0 w 13677900"/>
                <a:gd name="connsiteY6"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4695 h 1732832"/>
                <a:gd name="connsiteX0" fmla="*/ 0 w 10871624"/>
                <a:gd name="connsiteY0" fmla="*/ 1719713 h 1732832"/>
                <a:gd name="connsiteX1" fmla="*/ 425932 w 10871624"/>
                <a:gd name="connsiteY1" fmla="*/ 0 h 1732832"/>
                <a:gd name="connsiteX2" fmla="*/ 10871624 w 10871624"/>
                <a:gd name="connsiteY2" fmla="*/ 14695 h 1732832"/>
                <a:gd name="connsiteX3" fmla="*/ 10871624 w 10871624"/>
                <a:gd name="connsiteY3" fmla="*/ 1732832 h 1732832"/>
                <a:gd name="connsiteX4" fmla="*/ 0 w 10871624"/>
                <a:gd name="connsiteY4" fmla="*/ 1719713 h 1732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1624" h="1732832">
                  <a:moveTo>
                    <a:pt x="0" y="1719713"/>
                  </a:moveTo>
                  <a:lnTo>
                    <a:pt x="425932" y="0"/>
                  </a:lnTo>
                  <a:lnTo>
                    <a:pt x="10871624" y="14695"/>
                  </a:lnTo>
                  <a:lnTo>
                    <a:pt x="10871624" y="1732832"/>
                  </a:lnTo>
                  <a:lnTo>
                    <a:pt x="0" y="171971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09141" y="1371598"/>
              <a:ext cx="1262744" cy="1262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407882" y="3918852"/>
            <a:ext cx="1712690" cy="171269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15883" y="2002970"/>
            <a:ext cx="10341635" cy="5677493"/>
            <a:chOff x="1915883" y="2002970"/>
            <a:chExt cx="10341635" cy="5677493"/>
          </a:xfrm>
        </p:grpSpPr>
        <p:sp>
          <p:nvSpPr>
            <p:cNvPr id="31" name="矩形 30"/>
            <p:cNvSpPr/>
            <p:nvPr/>
          </p:nvSpPr>
          <p:spPr>
            <a:xfrm rot="1800000">
              <a:off x="2235718" y="3704028"/>
              <a:ext cx="10021800" cy="3976435"/>
            </a:xfrm>
            <a:custGeom>
              <a:avLst/>
              <a:gdLst>
                <a:gd name="connsiteX0" fmla="*/ 0 w 13677900"/>
                <a:gd name="connsiteY0" fmla="*/ 0 h 3972377"/>
                <a:gd name="connsiteX1" fmla="*/ 13677900 w 13677900"/>
                <a:gd name="connsiteY1" fmla="*/ 0 h 3972377"/>
                <a:gd name="connsiteX2" fmla="*/ 13677900 w 13677900"/>
                <a:gd name="connsiteY2" fmla="*/ 3972377 h 3972377"/>
                <a:gd name="connsiteX3" fmla="*/ 0 w 13677900"/>
                <a:gd name="connsiteY3" fmla="*/ 3972377 h 3972377"/>
                <a:gd name="connsiteX4" fmla="*/ 0 w 13677900"/>
                <a:gd name="connsiteY4" fmla="*/ 0 h 3972377"/>
                <a:gd name="connsiteX0" fmla="*/ 0 w 13677900"/>
                <a:gd name="connsiteY0" fmla="*/ 0 h 3972377"/>
                <a:gd name="connsiteX1" fmla="*/ 13677900 w 13677900"/>
                <a:gd name="connsiteY1" fmla="*/ 0 h 3972377"/>
                <a:gd name="connsiteX2" fmla="*/ 13677900 w 13677900"/>
                <a:gd name="connsiteY2" fmla="*/ 3972377 h 3972377"/>
                <a:gd name="connsiteX3" fmla="*/ 3656100 w 13677900"/>
                <a:gd name="connsiteY3" fmla="*/ 3965562 h 3972377"/>
                <a:gd name="connsiteX4" fmla="*/ 0 w 13677900"/>
                <a:gd name="connsiteY4" fmla="*/ 3972377 h 3972377"/>
                <a:gd name="connsiteX5" fmla="*/ 0 w 13677900"/>
                <a:gd name="connsiteY5" fmla="*/ 0 h 3972377"/>
                <a:gd name="connsiteX0" fmla="*/ 0 w 13677900"/>
                <a:gd name="connsiteY0" fmla="*/ 4058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6" fmla="*/ 0 w 13677900"/>
                <a:gd name="connsiteY6" fmla="*/ 4058 h 3976435"/>
                <a:gd name="connsiteX0" fmla="*/ 0 w 13677900"/>
                <a:gd name="connsiteY0" fmla="*/ 3976435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0" fmla="*/ 0 w 10021800"/>
                <a:gd name="connsiteY0" fmla="*/ 3969620 h 3976435"/>
                <a:gd name="connsiteX1" fmla="*/ 1077899 w 10021800"/>
                <a:gd name="connsiteY1" fmla="*/ 0 h 3976435"/>
                <a:gd name="connsiteX2" fmla="*/ 10021800 w 10021800"/>
                <a:gd name="connsiteY2" fmla="*/ 4058 h 3976435"/>
                <a:gd name="connsiteX3" fmla="*/ 10021800 w 10021800"/>
                <a:gd name="connsiteY3" fmla="*/ 3976435 h 3976435"/>
                <a:gd name="connsiteX4" fmla="*/ 0 w 10021800"/>
                <a:gd name="connsiteY4" fmla="*/ 3969620 h 3976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1800" h="3976435">
                  <a:moveTo>
                    <a:pt x="0" y="3969620"/>
                  </a:moveTo>
                  <a:lnTo>
                    <a:pt x="1077899" y="0"/>
                  </a:lnTo>
                  <a:lnTo>
                    <a:pt x="10021800" y="4058"/>
                  </a:lnTo>
                  <a:lnTo>
                    <a:pt x="10021800" y="3976435"/>
                  </a:lnTo>
                  <a:lnTo>
                    <a:pt x="0" y="3969620"/>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15883" y="2002970"/>
              <a:ext cx="2917374" cy="2917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16584" y="2988443"/>
            <a:ext cx="2031326" cy="646331"/>
          </a:xfrm>
          <a:prstGeom prst="rect">
            <a:avLst/>
          </a:prstGeom>
          <a:noFill/>
        </p:spPr>
        <p:txBody>
          <a:bodyPr wrap="none" rtlCol="0">
            <a:spAutoFit/>
          </a:bodyPr>
          <a:lstStyle/>
          <a:p>
            <a:pPr algn="ctr"/>
            <a:r>
              <a:rPr lang="zh-CN" altLang="en-US" sz="3600" b="1" dirty="0" smtClean="0">
                <a:solidFill>
                  <a:schemeClr val="bg1"/>
                </a:solidFill>
              </a:rPr>
              <a:t>学习内容</a:t>
            </a:r>
            <a:endParaRPr lang="zh-CN" altLang="en-US" sz="3600" b="1" dirty="0">
              <a:solidFill>
                <a:schemeClr val="bg1"/>
              </a:solidFill>
            </a:endParaRPr>
          </a:p>
        </p:txBody>
      </p:sp>
      <p:cxnSp>
        <p:nvCxnSpPr>
          <p:cNvPr id="7" name="直接连接符 6"/>
          <p:cNvCxnSpPr/>
          <p:nvPr/>
        </p:nvCxnSpPr>
        <p:spPr>
          <a:xfrm>
            <a:off x="2892685" y="3989934"/>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874548" y="4963884"/>
            <a:ext cx="7235046" cy="2520778"/>
            <a:chOff x="4874548" y="4963884"/>
            <a:chExt cx="7235046" cy="2520778"/>
          </a:xfrm>
        </p:grpSpPr>
        <p:sp>
          <p:nvSpPr>
            <p:cNvPr id="32" name="矩形 31"/>
            <p:cNvSpPr/>
            <p:nvPr/>
          </p:nvSpPr>
          <p:spPr>
            <a:xfrm rot="1800000">
              <a:off x="4874548" y="6602282"/>
              <a:ext cx="7235046" cy="882380"/>
            </a:xfrm>
            <a:custGeom>
              <a:avLst/>
              <a:gdLst>
                <a:gd name="connsiteX0" fmla="*/ 0 w 13677900"/>
                <a:gd name="connsiteY0" fmla="*/ 0 h 882180"/>
                <a:gd name="connsiteX1" fmla="*/ 13677900 w 13677900"/>
                <a:gd name="connsiteY1" fmla="*/ 0 h 882180"/>
                <a:gd name="connsiteX2" fmla="*/ 13677900 w 13677900"/>
                <a:gd name="connsiteY2" fmla="*/ 882180 h 882180"/>
                <a:gd name="connsiteX3" fmla="*/ 0 w 13677900"/>
                <a:gd name="connsiteY3" fmla="*/ 882180 h 882180"/>
                <a:gd name="connsiteX4" fmla="*/ 0 w 13677900"/>
                <a:gd name="connsiteY4" fmla="*/ 0 h 882180"/>
                <a:gd name="connsiteX0" fmla="*/ 0 w 13677900"/>
                <a:gd name="connsiteY0" fmla="*/ 0 h 882180"/>
                <a:gd name="connsiteX1" fmla="*/ 13677900 w 13677900"/>
                <a:gd name="connsiteY1" fmla="*/ 0 h 882180"/>
                <a:gd name="connsiteX2" fmla="*/ 13677900 w 13677900"/>
                <a:gd name="connsiteY2" fmla="*/ 882180 h 882180"/>
                <a:gd name="connsiteX3" fmla="*/ 6442854 w 13677900"/>
                <a:gd name="connsiteY3" fmla="*/ 872397 h 882180"/>
                <a:gd name="connsiteX4" fmla="*/ 0 w 13677900"/>
                <a:gd name="connsiteY4" fmla="*/ 882180 h 882180"/>
                <a:gd name="connsiteX5" fmla="*/ 0 w 13677900"/>
                <a:gd name="connsiteY5" fmla="*/ 0 h 882180"/>
                <a:gd name="connsiteX0" fmla="*/ 0 w 13677900"/>
                <a:gd name="connsiteY0" fmla="*/ 20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6" fmla="*/ 0 w 13677900"/>
                <a:gd name="connsiteY6" fmla="*/ 200 h 882380"/>
                <a:gd name="connsiteX0" fmla="*/ 0 w 13677900"/>
                <a:gd name="connsiteY0" fmla="*/ 88238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0" fmla="*/ 0 w 7235046"/>
                <a:gd name="connsiteY0" fmla="*/ 872597 h 882380"/>
                <a:gd name="connsiteX1" fmla="*/ 261703 w 7235046"/>
                <a:gd name="connsiteY1" fmla="*/ 0 h 882380"/>
                <a:gd name="connsiteX2" fmla="*/ 7235046 w 7235046"/>
                <a:gd name="connsiteY2" fmla="*/ 200 h 882380"/>
                <a:gd name="connsiteX3" fmla="*/ 7235046 w 7235046"/>
                <a:gd name="connsiteY3" fmla="*/ 882380 h 882380"/>
                <a:gd name="connsiteX4" fmla="*/ 0 w 7235046"/>
                <a:gd name="connsiteY4" fmla="*/ 872597 h 882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5046" h="882380">
                  <a:moveTo>
                    <a:pt x="0" y="872597"/>
                  </a:moveTo>
                  <a:lnTo>
                    <a:pt x="261703" y="0"/>
                  </a:lnTo>
                  <a:lnTo>
                    <a:pt x="7235046" y="200"/>
                  </a:lnTo>
                  <a:lnTo>
                    <a:pt x="7235046" y="882380"/>
                  </a:lnTo>
                  <a:lnTo>
                    <a:pt x="0" y="87259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138055" y="4963884"/>
              <a:ext cx="667658" cy="6676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587617" y="3992660"/>
            <a:ext cx="2372617" cy="707886"/>
            <a:chOff x="6629352" y="1760489"/>
            <a:chExt cx="2372617" cy="707886"/>
          </a:xfrm>
        </p:grpSpPr>
        <p:sp>
          <p:nvSpPr>
            <p:cNvPr id="11" name="文本框 10"/>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t>分组查询</a:t>
              </a:r>
              <a:endParaRPr lang="zh-CN" altLang="en-US" sz="2800" dirty="0"/>
            </a:p>
          </p:txBody>
        </p:sp>
        <p:sp>
          <p:nvSpPr>
            <p:cNvPr id="13" name="文本框 12"/>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04.</a:t>
              </a:r>
              <a:endParaRPr lang="zh-CN" altLang="en-US" sz="4000" dirty="0">
                <a:solidFill>
                  <a:schemeClr val="bg1">
                    <a:lumMod val="65000"/>
                  </a:schemeClr>
                </a:solidFill>
              </a:endParaRPr>
            </a:p>
          </p:txBody>
        </p:sp>
      </p:grpSp>
      <p:grpSp>
        <p:nvGrpSpPr>
          <p:cNvPr id="40" name="组合 39"/>
          <p:cNvGrpSpPr/>
          <p:nvPr/>
        </p:nvGrpSpPr>
        <p:grpSpPr>
          <a:xfrm>
            <a:off x="6587617" y="2442542"/>
            <a:ext cx="2372617" cy="707886"/>
            <a:chOff x="6629352" y="1760489"/>
            <a:chExt cx="2372617" cy="707886"/>
          </a:xfrm>
        </p:grpSpPr>
        <p:sp>
          <p:nvSpPr>
            <p:cNvPr id="41" name="文本框 40"/>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t>条件查询</a:t>
              </a:r>
              <a:endParaRPr lang="zh-CN" altLang="en-US" sz="2800" dirty="0"/>
            </a:p>
          </p:txBody>
        </p:sp>
        <p:sp>
          <p:nvSpPr>
            <p:cNvPr id="42" name="文本框 41"/>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02.</a:t>
              </a:r>
              <a:endParaRPr lang="zh-CN" altLang="en-US" sz="4000" dirty="0">
                <a:solidFill>
                  <a:schemeClr val="bg1">
                    <a:lumMod val="65000"/>
                  </a:schemeClr>
                </a:solidFill>
              </a:endParaRPr>
            </a:p>
          </p:txBody>
        </p:sp>
      </p:grpSp>
      <p:grpSp>
        <p:nvGrpSpPr>
          <p:cNvPr id="43" name="组合 42"/>
          <p:cNvGrpSpPr/>
          <p:nvPr/>
        </p:nvGrpSpPr>
        <p:grpSpPr>
          <a:xfrm>
            <a:off x="6587617" y="3217601"/>
            <a:ext cx="2372617" cy="707886"/>
            <a:chOff x="6629352" y="1760489"/>
            <a:chExt cx="2372617" cy="707886"/>
          </a:xfrm>
        </p:grpSpPr>
        <p:sp>
          <p:nvSpPr>
            <p:cNvPr id="44" name="文本框 43"/>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t>聚合函数</a:t>
              </a:r>
              <a:endParaRPr lang="zh-CN" altLang="en-US" sz="2800" dirty="0"/>
            </a:p>
          </p:txBody>
        </p:sp>
        <p:sp>
          <p:nvSpPr>
            <p:cNvPr id="45" name="文本框 44"/>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03.</a:t>
              </a:r>
              <a:endParaRPr lang="zh-CN" altLang="en-US" sz="4000" dirty="0">
                <a:solidFill>
                  <a:schemeClr val="bg1">
                    <a:lumMod val="65000"/>
                  </a:schemeClr>
                </a:solidFill>
              </a:endParaRPr>
            </a:p>
          </p:txBody>
        </p:sp>
      </p:grpSp>
      <p:grpSp>
        <p:nvGrpSpPr>
          <p:cNvPr id="46" name="组合 45"/>
          <p:cNvGrpSpPr/>
          <p:nvPr/>
        </p:nvGrpSpPr>
        <p:grpSpPr>
          <a:xfrm>
            <a:off x="6587617" y="1667483"/>
            <a:ext cx="2372617" cy="707886"/>
            <a:chOff x="6629352" y="1760489"/>
            <a:chExt cx="2372617" cy="707886"/>
          </a:xfrm>
        </p:grpSpPr>
        <p:sp>
          <p:nvSpPr>
            <p:cNvPr id="47" name="文本框 46"/>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t>基础查询</a:t>
              </a:r>
              <a:endParaRPr lang="zh-CN" altLang="en-US" sz="2800" dirty="0"/>
            </a:p>
          </p:txBody>
        </p:sp>
        <p:sp>
          <p:nvSpPr>
            <p:cNvPr id="48" name="文本框 47"/>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01.</a:t>
              </a:r>
              <a:endParaRPr lang="zh-CN" altLang="en-US" sz="4000" dirty="0">
                <a:solidFill>
                  <a:schemeClr val="bg1">
                    <a:lumMod val="65000"/>
                  </a:schemeClr>
                </a:solidFill>
              </a:endParaRPr>
            </a:p>
          </p:txBody>
        </p:sp>
      </p:grpSp>
      <p:grpSp>
        <p:nvGrpSpPr>
          <p:cNvPr id="49" name="组合 48"/>
          <p:cNvGrpSpPr/>
          <p:nvPr/>
        </p:nvGrpSpPr>
        <p:grpSpPr>
          <a:xfrm>
            <a:off x="6587617" y="4767719"/>
            <a:ext cx="2372617" cy="707886"/>
            <a:chOff x="6629352" y="1760489"/>
            <a:chExt cx="2372617" cy="707886"/>
          </a:xfrm>
        </p:grpSpPr>
        <p:sp>
          <p:nvSpPr>
            <p:cNvPr id="50" name="文本框 49"/>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t>排序查询</a:t>
              </a:r>
              <a:endParaRPr lang="zh-CN" altLang="en-US" sz="2800" dirty="0"/>
            </a:p>
          </p:txBody>
        </p:sp>
        <p:sp>
          <p:nvSpPr>
            <p:cNvPr id="51" name="文本框 50"/>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05.</a:t>
              </a:r>
              <a:endParaRPr lang="zh-CN" altLang="en-US" sz="4000" dirty="0">
                <a:solidFill>
                  <a:schemeClr val="bg1">
                    <a:lumMod val="65000"/>
                  </a:schemeClr>
                </a:solidFill>
              </a:endParaRPr>
            </a:p>
          </p:txBody>
        </p:sp>
      </p:grpSp>
    </p:spTree>
    <p:extLst>
      <p:ext uri="{BB962C8B-B14F-4D97-AF65-F5344CB8AC3E}">
        <p14:creationId xmlns:p14="http://schemas.microsoft.com/office/powerpoint/2010/main" val="1179025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1+#ppt_w/2"/>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1+#ppt_w/2"/>
                                          </p:val>
                                        </p:tav>
                                        <p:tav tm="100000">
                                          <p:val>
                                            <p:strVal val="#ppt_x"/>
                                          </p:val>
                                        </p:tav>
                                      </p:tavLst>
                                    </p:anim>
                                    <p:anim calcmode="lin" valueType="num">
                                      <p:cBhvr additive="base">
                                        <p:cTn id="16" dur="10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p:tgtEl>
                                          <p:spTgt spid="46"/>
                                        </p:tgtEl>
                                        <p:attrNameLst>
                                          <p:attrName>ppt_x</p:attrName>
                                        </p:attrNameLst>
                                      </p:cBhvr>
                                      <p:tavLst>
                                        <p:tav tm="0">
                                          <p:val>
                                            <p:strVal val="#ppt_x-#ppt_w*1.125000"/>
                                          </p:val>
                                        </p:tav>
                                        <p:tav tm="100000">
                                          <p:val>
                                            <p:strVal val="#ppt_x"/>
                                          </p:val>
                                        </p:tav>
                                      </p:tavLst>
                                    </p:anim>
                                    <p:animEffect transition="in" filter="wipe(right)">
                                      <p:cBhvr>
                                        <p:cTn id="35" dur="500"/>
                                        <p:tgtEl>
                                          <p:spTgt spid="46"/>
                                        </p:tgtEl>
                                      </p:cBhvr>
                                    </p:animEffect>
                                  </p:childTnLst>
                                </p:cTn>
                              </p:par>
                            </p:childTnLst>
                          </p:cTn>
                        </p:par>
                        <p:par>
                          <p:cTn id="36" fill="hold">
                            <p:stCondLst>
                              <p:cond delay="4000"/>
                            </p:stCondLst>
                            <p:childTnLst>
                              <p:par>
                                <p:cTn id="37" presetID="1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ppt_x</p:attrName>
                                        </p:attrNameLst>
                                      </p:cBhvr>
                                      <p:tavLst>
                                        <p:tav tm="0">
                                          <p:val>
                                            <p:strVal val="#ppt_x-#ppt_w*1.125000"/>
                                          </p:val>
                                        </p:tav>
                                        <p:tav tm="100000">
                                          <p:val>
                                            <p:strVal val="#ppt_x"/>
                                          </p:val>
                                        </p:tav>
                                      </p:tavLst>
                                    </p:anim>
                                    <p:animEffect transition="in" filter="wipe(right)">
                                      <p:cBhvr>
                                        <p:cTn id="40" dur="500"/>
                                        <p:tgtEl>
                                          <p:spTgt spid="40"/>
                                        </p:tgtEl>
                                      </p:cBhvr>
                                    </p:animEffect>
                                  </p:childTnLst>
                                </p:cTn>
                              </p:par>
                            </p:childTnLst>
                          </p:cTn>
                        </p:par>
                        <p:par>
                          <p:cTn id="41" fill="hold">
                            <p:stCondLst>
                              <p:cond delay="4500"/>
                            </p:stCondLst>
                            <p:childTnLst>
                              <p:par>
                                <p:cTn id="42" presetID="1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p:tgtEl>
                                          <p:spTgt spid="43"/>
                                        </p:tgtEl>
                                        <p:attrNameLst>
                                          <p:attrName>ppt_x</p:attrName>
                                        </p:attrNameLst>
                                      </p:cBhvr>
                                      <p:tavLst>
                                        <p:tav tm="0">
                                          <p:val>
                                            <p:strVal val="#ppt_x-#ppt_w*1.125000"/>
                                          </p:val>
                                        </p:tav>
                                        <p:tav tm="100000">
                                          <p:val>
                                            <p:strVal val="#ppt_x"/>
                                          </p:val>
                                        </p:tav>
                                      </p:tavLst>
                                    </p:anim>
                                    <p:animEffect transition="in" filter="wipe(right)">
                                      <p:cBhvr>
                                        <p:cTn id="45" dur="500"/>
                                        <p:tgtEl>
                                          <p:spTgt spid="43"/>
                                        </p:tgtEl>
                                      </p:cBhvr>
                                    </p:animEffect>
                                  </p:childTnLst>
                                </p:cTn>
                              </p:par>
                            </p:childTnLst>
                          </p:cTn>
                        </p:par>
                        <p:par>
                          <p:cTn id="46" fill="hold">
                            <p:stCondLst>
                              <p:cond delay="5000"/>
                            </p:stCondLst>
                            <p:childTnLst>
                              <p:par>
                                <p:cTn id="47" presetID="1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p:tgtEl>
                                          <p:spTgt spid="36"/>
                                        </p:tgtEl>
                                        <p:attrNameLst>
                                          <p:attrName>ppt_x</p:attrName>
                                        </p:attrNameLst>
                                      </p:cBhvr>
                                      <p:tavLst>
                                        <p:tav tm="0">
                                          <p:val>
                                            <p:strVal val="#ppt_x-#ppt_w*1.125000"/>
                                          </p:val>
                                        </p:tav>
                                        <p:tav tm="100000">
                                          <p:val>
                                            <p:strVal val="#ppt_x"/>
                                          </p:val>
                                        </p:tav>
                                      </p:tavLst>
                                    </p:anim>
                                    <p:animEffect transition="in" filter="wipe(right)">
                                      <p:cBhvr>
                                        <p:cTn id="50" dur="500"/>
                                        <p:tgtEl>
                                          <p:spTgt spid="36"/>
                                        </p:tgtEl>
                                      </p:cBhvr>
                                    </p:animEffect>
                                  </p:childTnLst>
                                </p:cTn>
                              </p:par>
                            </p:childTnLst>
                          </p:cTn>
                        </p:par>
                        <p:par>
                          <p:cTn id="51" fill="hold">
                            <p:stCondLst>
                              <p:cond delay="5500"/>
                            </p:stCondLst>
                            <p:childTnLst>
                              <p:par>
                                <p:cTn id="52" presetID="12" presetClass="entr" presetSubtype="8"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p:tgtEl>
                                          <p:spTgt spid="49"/>
                                        </p:tgtEl>
                                        <p:attrNameLst>
                                          <p:attrName>ppt_x</p:attrName>
                                        </p:attrNameLst>
                                      </p:cBhvr>
                                      <p:tavLst>
                                        <p:tav tm="0">
                                          <p:val>
                                            <p:strVal val="#ppt_x-#ppt_w*1.125000"/>
                                          </p:val>
                                        </p:tav>
                                        <p:tav tm="100000">
                                          <p:val>
                                            <p:strVal val="#ppt_x"/>
                                          </p:val>
                                        </p:tav>
                                      </p:tavLst>
                                    </p:anim>
                                    <p:animEffect transition="in" filter="wipe(right)">
                                      <p:cBhvr>
                                        <p:cTn id="5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）查询以特定字符或字符串结尾的记录</a:t>
            </a:r>
            <a:endParaRPr lang="zh-CN" altLang="zh-CN" dirty="0"/>
          </a:p>
          <a:p>
            <a:pPr algn="just">
              <a:lnSpc>
                <a:spcPct val="150000"/>
              </a:lnSpc>
            </a:pPr>
            <a:r>
              <a:rPr lang="zh-CN" altLang="zh-CN" dirty="0"/>
              <a:t>字符“</a:t>
            </a:r>
            <a:r>
              <a:rPr lang="en-US" altLang="zh-CN" dirty="0"/>
              <a:t>$</a:t>
            </a:r>
            <a:r>
              <a:rPr lang="zh-CN" altLang="zh-CN" dirty="0"/>
              <a:t>”匹配以特定字符或者字符串结尾的文本。</a:t>
            </a:r>
          </a:p>
          <a:p>
            <a:pPr algn="just">
              <a:lnSpc>
                <a:spcPct val="150000"/>
              </a:lnSpc>
            </a:pPr>
            <a:r>
              <a:rPr lang="zh-CN" altLang="zh-CN" b="1" dirty="0"/>
              <a:t>【实例</a:t>
            </a:r>
            <a:r>
              <a:rPr lang="en-US" altLang="zh-CN" b="1" dirty="0"/>
              <a:t>6-14</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”中所有姓名以“阳”字结尾的学生信息。输入的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3 </a:t>
            </a:r>
            <a:r>
              <a:rPr lang="zh-CN" altLang="zh-CN" sz="2800" b="1" dirty="0">
                <a:solidFill>
                  <a:srgbClr val="228EB0"/>
                </a:solidFill>
                <a:latin typeface="+mn-ea"/>
              </a:rPr>
              <a:t>使用“正则匹配”实现条件查询</a:t>
            </a:r>
            <a:endParaRPr lang="zh-CN" altLang="en-US" sz="2800" b="1" dirty="0">
              <a:solidFill>
                <a:srgbClr val="228EB0"/>
              </a:solidFill>
              <a:latin typeface="+mn-ea"/>
            </a:endParaRPr>
          </a:p>
        </p:txBody>
      </p:sp>
      <p:sp>
        <p:nvSpPr>
          <p:cNvPr id="10" name="矩形 9"/>
          <p:cNvSpPr/>
          <p:nvPr/>
        </p:nvSpPr>
        <p:spPr>
          <a:xfrm>
            <a:off x="2789439" y="3582745"/>
            <a:ext cx="6529926" cy="89517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Sname REGEXP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阳</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085423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）用符号“</a:t>
            </a:r>
            <a:r>
              <a:rPr lang="en-US" altLang="zh-CN" b="1" dirty="0"/>
              <a:t>.</a:t>
            </a:r>
            <a:r>
              <a:rPr lang="zh-CN" altLang="zh-CN" b="1" dirty="0"/>
              <a:t>”代替字符串中的任意一个字符</a:t>
            </a:r>
            <a:endParaRPr lang="zh-CN" altLang="zh-CN" dirty="0"/>
          </a:p>
          <a:p>
            <a:pPr algn="just">
              <a:lnSpc>
                <a:spcPct val="150000"/>
              </a:lnSpc>
            </a:pPr>
            <a:r>
              <a:rPr lang="zh-CN" altLang="zh-CN" b="1" dirty="0"/>
              <a:t>【实例</a:t>
            </a:r>
            <a:r>
              <a:rPr lang="en-US" altLang="zh-CN" b="1" dirty="0"/>
              <a:t>6-15</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”中所有名字包含“张”与“明”，且两个字之间只有一个字的学生信息。输入的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3 </a:t>
            </a:r>
            <a:r>
              <a:rPr lang="zh-CN" altLang="zh-CN" sz="2800" b="1" dirty="0">
                <a:solidFill>
                  <a:srgbClr val="228EB0"/>
                </a:solidFill>
                <a:latin typeface="+mn-ea"/>
              </a:rPr>
              <a:t>使用“正则匹配”实现条件查询</a:t>
            </a:r>
            <a:endParaRPr lang="zh-CN" altLang="en-US" sz="2800" b="1" dirty="0">
              <a:solidFill>
                <a:srgbClr val="228EB0"/>
              </a:solidFill>
              <a:latin typeface="+mn-ea"/>
            </a:endParaRPr>
          </a:p>
        </p:txBody>
      </p:sp>
      <p:sp>
        <p:nvSpPr>
          <p:cNvPr id="11" name="矩形 10"/>
          <p:cNvSpPr/>
          <p:nvPr/>
        </p:nvSpPr>
        <p:spPr>
          <a:xfrm>
            <a:off x="2845152" y="3213351"/>
            <a:ext cx="6586947" cy="802971"/>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Sname REGEXP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张</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明</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236175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4</a:t>
            </a:r>
            <a:r>
              <a:rPr lang="zh-CN" altLang="zh-CN" b="1" dirty="0"/>
              <a:t>）使用“</a:t>
            </a:r>
            <a:r>
              <a:rPr lang="en-US" altLang="zh-CN" b="1" dirty="0"/>
              <a:t>*</a:t>
            </a:r>
            <a:r>
              <a:rPr lang="zh-CN" altLang="zh-CN" b="1" dirty="0"/>
              <a:t>”和“</a:t>
            </a:r>
            <a:r>
              <a:rPr lang="en-US" altLang="zh-CN" b="1" dirty="0"/>
              <a:t>+</a:t>
            </a:r>
            <a:r>
              <a:rPr lang="zh-CN" altLang="zh-CN" b="1" dirty="0"/>
              <a:t>”来匹配多个字符</a:t>
            </a:r>
            <a:endParaRPr lang="zh-CN" altLang="zh-CN" dirty="0"/>
          </a:p>
          <a:p>
            <a:pPr algn="just">
              <a:lnSpc>
                <a:spcPct val="150000"/>
              </a:lnSpc>
            </a:pPr>
            <a:r>
              <a:rPr lang="zh-CN" altLang="zh-CN" dirty="0"/>
              <a:t>星号“</a:t>
            </a:r>
            <a:r>
              <a:rPr lang="en-US" altLang="zh-CN" dirty="0"/>
              <a:t>*</a:t>
            </a:r>
            <a:r>
              <a:rPr lang="zh-CN" altLang="zh-CN" dirty="0"/>
              <a:t>”匹配前面的字符任意多次，包括</a:t>
            </a:r>
            <a:r>
              <a:rPr lang="en-US" altLang="zh-CN" dirty="0"/>
              <a:t>0</a:t>
            </a:r>
            <a:r>
              <a:rPr lang="zh-CN" altLang="zh-CN" dirty="0"/>
              <a:t>次。加号“</a:t>
            </a:r>
            <a:r>
              <a:rPr lang="en-US" altLang="zh-CN" dirty="0"/>
              <a:t>+</a:t>
            </a:r>
            <a:r>
              <a:rPr lang="zh-CN" altLang="zh-CN" dirty="0"/>
              <a:t>”匹配前面的字符至少</a:t>
            </a:r>
            <a:r>
              <a:rPr lang="en-US" altLang="zh-CN" dirty="0"/>
              <a:t>1</a:t>
            </a:r>
            <a:r>
              <a:rPr lang="zh-CN" altLang="zh-CN" dirty="0"/>
              <a:t>次。</a:t>
            </a:r>
          </a:p>
          <a:p>
            <a:pPr algn="just">
              <a:lnSpc>
                <a:spcPct val="150000"/>
              </a:lnSpc>
            </a:pPr>
            <a:r>
              <a:rPr lang="zh-CN" altLang="zh-CN" b="1" dirty="0"/>
              <a:t>【实例</a:t>
            </a:r>
            <a:r>
              <a:rPr lang="en-US" altLang="zh-CN" b="1" dirty="0"/>
              <a:t>6-16</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”中所有姓“李”且名字以“峰”或“伟”结束的学生信息。输入的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3 </a:t>
            </a:r>
            <a:r>
              <a:rPr lang="zh-CN" altLang="zh-CN" sz="2800" b="1" dirty="0">
                <a:solidFill>
                  <a:srgbClr val="228EB0"/>
                </a:solidFill>
                <a:latin typeface="+mn-ea"/>
              </a:rPr>
              <a:t>使用“正则匹配”实现条件查询</a:t>
            </a:r>
            <a:endParaRPr lang="zh-CN" altLang="en-US" sz="2800" b="1" dirty="0">
              <a:solidFill>
                <a:srgbClr val="228EB0"/>
              </a:solidFill>
              <a:latin typeface="+mn-ea"/>
            </a:endParaRPr>
          </a:p>
        </p:txBody>
      </p:sp>
      <p:sp>
        <p:nvSpPr>
          <p:cNvPr id="10" name="矩形 9"/>
          <p:cNvSpPr/>
          <p:nvPr/>
        </p:nvSpPr>
        <p:spPr>
          <a:xfrm>
            <a:off x="2751861" y="3578746"/>
            <a:ext cx="6605082" cy="90317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Sname REGEXP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李</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峰</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伟</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425968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6-17</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”中所有姓“李”且名字以“峰”或“伟”结束，同时中间至少有一个字的学生信息。输入的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3 </a:t>
            </a:r>
            <a:r>
              <a:rPr lang="zh-CN" altLang="zh-CN" sz="2800" b="1" dirty="0">
                <a:solidFill>
                  <a:srgbClr val="228EB0"/>
                </a:solidFill>
                <a:latin typeface="+mn-ea"/>
              </a:rPr>
              <a:t>使用“正则匹配”实现条件查询</a:t>
            </a:r>
            <a:endParaRPr lang="zh-CN" altLang="en-US" sz="2800" b="1" dirty="0">
              <a:solidFill>
                <a:srgbClr val="228EB0"/>
              </a:solidFill>
              <a:latin typeface="+mn-ea"/>
            </a:endParaRPr>
          </a:p>
        </p:txBody>
      </p:sp>
      <p:sp>
        <p:nvSpPr>
          <p:cNvPr id="11" name="矩形 10"/>
          <p:cNvSpPr/>
          <p:nvPr/>
        </p:nvSpPr>
        <p:spPr>
          <a:xfrm>
            <a:off x="2832626" y="2858350"/>
            <a:ext cx="6649577" cy="89945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Sname REGEXP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李</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峰</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伟</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06754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2120452"/>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5</a:t>
            </a:r>
            <a:r>
              <a:rPr lang="zh-CN" altLang="zh-CN" b="1" dirty="0"/>
              <a:t>）匹配指定字符串</a:t>
            </a:r>
            <a:endParaRPr lang="zh-CN" altLang="zh-CN" dirty="0"/>
          </a:p>
          <a:p>
            <a:pPr algn="just">
              <a:lnSpc>
                <a:spcPct val="150000"/>
              </a:lnSpc>
            </a:pPr>
            <a:r>
              <a:rPr lang="zh-CN" altLang="zh-CN" dirty="0"/>
              <a:t>正则表达式可以匹配指定字符串，只要这个字符串在查询文本中即可，若要匹配多个字符串，则多个字符串之间使用分隔符“</a:t>
            </a:r>
            <a:r>
              <a:rPr lang="en-US" altLang="zh-CN" dirty="0"/>
              <a:t>|</a:t>
            </a:r>
            <a:r>
              <a:rPr lang="zh-CN" altLang="zh-CN" dirty="0"/>
              <a:t>”隔开。</a:t>
            </a:r>
          </a:p>
          <a:p>
            <a:pPr algn="just">
              <a:lnSpc>
                <a:spcPct val="150000"/>
              </a:lnSpc>
            </a:pPr>
            <a:r>
              <a:rPr lang="zh-CN" altLang="zh-CN" b="1" dirty="0"/>
              <a:t>【实例</a:t>
            </a:r>
            <a:r>
              <a:rPr lang="en-US" altLang="zh-CN" b="1" dirty="0"/>
              <a:t>6-18</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”中所有名字包含字符串“张明”或“张阳”的学生信息。输入的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3 </a:t>
            </a:r>
            <a:r>
              <a:rPr lang="zh-CN" altLang="zh-CN" sz="2800" b="1" dirty="0">
                <a:solidFill>
                  <a:srgbClr val="228EB0"/>
                </a:solidFill>
                <a:latin typeface="+mn-ea"/>
              </a:rPr>
              <a:t>使用“正则匹配”实现条件查询</a:t>
            </a:r>
            <a:endParaRPr lang="zh-CN" altLang="en-US" sz="2800" b="1" dirty="0">
              <a:solidFill>
                <a:srgbClr val="228EB0"/>
              </a:solidFill>
              <a:latin typeface="+mn-ea"/>
            </a:endParaRPr>
          </a:p>
        </p:txBody>
      </p:sp>
      <p:sp>
        <p:nvSpPr>
          <p:cNvPr id="10" name="矩形 9"/>
          <p:cNvSpPr/>
          <p:nvPr/>
        </p:nvSpPr>
        <p:spPr>
          <a:xfrm>
            <a:off x="2757471" y="4104845"/>
            <a:ext cx="6586946" cy="855462"/>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Sname REGEXP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张丹</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张阳</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66868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6</a:t>
            </a:r>
            <a:r>
              <a:rPr lang="zh-CN" altLang="zh-CN" b="1" dirty="0"/>
              <a:t>）匹配指定字符串中的任意一个</a:t>
            </a:r>
            <a:endParaRPr lang="zh-CN" altLang="zh-CN" dirty="0"/>
          </a:p>
          <a:p>
            <a:pPr algn="just">
              <a:lnSpc>
                <a:spcPct val="150000"/>
              </a:lnSpc>
            </a:pPr>
            <a:r>
              <a:rPr lang="zh-CN" altLang="zh-CN" dirty="0"/>
              <a:t>方括号“</a:t>
            </a:r>
            <a:r>
              <a:rPr lang="en-US" altLang="zh-CN" dirty="0"/>
              <a:t>[ ]</a:t>
            </a:r>
            <a:r>
              <a:rPr lang="zh-CN" altLang="zh-CN" dirty="0"/>
              <a:t>”指定一个字符集合，只匹配其中任何一个字符，即为所查找的文本。</a:t>
            </a:r>
          </a:p>
          <a:p>
            <a:pPr algn="just">
              <a:lnSpc>
                <a:spcPct val="150000"/>
              </a:lnSpc>
            </a:pPr>
            <a:r>
              <a:rPr lang="zh-CN" altLang="zh-CN" b="1" dirty="0"/>
              <a:t>【实例</a:t>
            </a:r>
            <a:r>
              <a:rPr lang="en-US" altLang="zh-CN" b="1" dirty="0"/>
              <a:t>6-19</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”中所有名字包含“峰”或“阳”的学生信息。输入的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3 </a:t>
            </a:r>
            <a:r>
              <a:rPr lang="zh-CN" altLang="zh-CN" sz="2800" b="1" dirty="0">
                <a:solidFill>
                  <a:srgbClr val="228EB0"/>
                </a:solidFill>
                <a:latin typeface="+mn-ea"/>
              </a:rPr>
              <a:t>使用“正则匹配”实现条件查询</a:t>
            </a:r>
            <a:endParaRPr lang="zh-CN" altLang="en-US" sz="2800" b="1" dirty="0">
              <a:solidFill>
                <a:srgbClr val="228EB0"/>
              </a:solidFill>
              <a:latin typeface="+mn-ea"/>
            </a:endParaRPr>
          </a:p>
        </p:txBody>
      </p:sp>
      <p:sp>
        <p:nvSpPr>
          <p:cNvPr id="11" name="矩形 10"/>
          <p:cNvSpPr/>
          <p:nvPr/>
        </p:nvSpPr>
        <p:spPr>
          <a:xfrm>
            <a:off x="2657261" y="3547430"/>
            <a:ext cx="6424109" cy="96580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Sname REGEXP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峰阳</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378011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6-20</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”中所有名字包含“峰”或“阳”以外字符的学生信息。输入的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3 </a:t>
            </a:r>
            <a:r>
              <a:rPr lang="zh-CN" altLang="zh-CN" sz="2800" b="1" dirty="0">
                <a:solidFill>
                  <a:srgbClr val="228EB0"/>
                </a:solidFill>
                <a:latin typeface="+mn-ea"/>
              </a:rPr>
              <a:t>使用“正则匹配”实现条件查询</a:t>
            </a:r>
            <a:endParaRPr lang="zh-CN" altLang="en-US" sz="2800" b="1" dirty="0">
              <a:solidFill>
                <a:srgbClr val="228EB0"/>
              </a:solidFill>
              <a:latin typeface="+mn-ea"/>
            </a:endParaRPr>
          </a:p>
        </p:txBody>
      </p:sp>
      <p:sp>
        <p:nvSpPr>
          <p:cNvPr id="10" name="矩形 9"/>
          <p:cNvSpPr/>
          <p:nvPr/>
        </p:nvSpPr>
        <p:spPr>
          <a:xfrm>
            <a:off x="2932834" y="2772800"/>
            <a:ext cx="6248744" cy="85307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Sname NOT REGEXP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峰阳</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29254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2535951"/>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）带“</a:t>
            </a:r>
            <a:r>
              <a:rPr lang="en-US" altLang="zh-CN" b="1" dirty="0"/>
              <a:t>BETWEEN…AND</a:t>
            </a:r>
            <a:r>
              <a:rPr lang="zh-CN" altLang="zh-CN" b="1" dirty="0"/>
              <a:t>”关键字的条件查询</a:t>
            </a:r>
            <a:endParaRPr lang="zh-CN" altLang="zh-CN" dirty="0"/>
          </a:p>
          <a:p>
            <a:pPr marL="285750" indent="-285750" algn="just">
              <a:lnSpc>
                <a:spcPct val="150000"/>
              </a:lnSpc>
              <a:buFont typeface="Arial" panose="020B0604020202020204" pitchFamily="34" charset="0"/>
              <a:buChar char="•"/>
            </a:pPr>
            <a:r>
              <a:rPr lang="zh-CN" altLang="zh-CN" dirty="0"/>
              <a:t>以某个连续区间范围作为条件，可以使用比较运算符设置查询条件，也可以使用“</a:t>
            </a:r>
            <a:r>
              <a:rPr lang="en-US" altLang="zh-CN" dirty="0"/>
              <a:t>BETWEEN…AND</a:t>
            </a:r>
            <a:r>
              <a:rPr lang="zh-CN" altLang="zh-CN" dirty="0"/>
              <a:t>”运算符查询某个范围内的值。“</a:t>
            </a:r>
            <a:r>
              <a:rPr lang="en-US" altLang="zh-CN" dirty="0"/>
              <a:t>BETWEEN…AND</a:t>
            </a:r>
            <a:r>
              <a:rPr lang="zh-CN" altLang="zh-CN" dirty="0"/>
              <a:t>”操作符需要两个参数，即范围的开始值和结束值，若字段值满足指定的查询范围，则这些记录被返回。</a:t>
            </a:r>
          </a:p>
          <a:p>
            <a:pPr algn="just">
              <a:lnSpc>
                <a:spcPct val="150000"/>
              </a:lnSpc>
            </a:pPr>
            <a:r>
              <a:rPr lang="zh-CN" altLang="zh-CN" b="1" dirty="0"/>
              <a:t>【实例</a:t>
            </a:r>
            <a:r>
              <a:rPr lang="en-US" altLang="zh-CN" b="1" dirty="0"/>
              <a:t>6-21</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”中所有出生日期在“</a:t>
            </a:r>
            <a:r>
              <a:rPr lang="en-US" altLang="zh-CN" dirty="0"/>
              <a:t>2000-01-01</a:t>
            </a:r>
            <a:r>
              <a:rPr lang="zh-CN" altLang="zh-CN" dirty="0"/>
              <a:t>”和“</a:t>
            </a:r>
            <a:r>
              <a:rPr lang="en-US" altLang="zh-CN" dirty="0"/>
              <a:t>2000-12-31</a:t>
            </a:r>
            <a:r>
              <a:rPr lang="zh-CN" altLang="zh-CN" dirty="0"/>
              <a:t>”之间的学生姓名。输入的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4 </a:t>
            </a:r>
            <a:r>
              <a:rPr lang="zh-CN" altLang="zh-CN" sz="2800" b="1" dirty="0" smtClean="0">
                <a:solidFill>
                  <a:srgbClr val="228EB0"/>
                </a:solidFill>
                <a:latin typeface="+mn-ea"/>
              </a:rPr>
              <a:t>使用</a:t>
            </a:r>
            <a:r>
              <a:rPr lang="zh-CN" altLang="zh-CN" sz="2800" b="1" dirty="0">
                <a:solidFill>
                  <a:srgbClr val="228EB0"/>
                </a:solidFill>
                <a:latin typeface="+mn-ea"/>
              </a:rPr>
              <a:t>“范围比较”实现条件查询</a:t>
            </a:r>
          </a:p>
        </p:txBody>
      </p:sp>
      <p:sp>
        <p:nvSpPr>
          <p:cNvPr id="11" name="矩形 10"/>
          <p:cNvSpPr/>
          <p:nvPr/>
        </p:nvSpPr>
        <p:spPr>
          <a:xfrm>
            <a:off x="2694840" y="4520344"/>
            <a:ext cx="6862519" cy="89090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a:t>
            </a:r>
            <a:r>
              <a:rPr lang="en-US" sz="1600" kern="0" dirty="0" err="1">
                <a:latin typeface="Times New Roman" panose="02020603050405020304" pitchFamily="18" charset="0"/>
                <a:ea typeface="宋体" panose="02010600030101010101" pitchFamily="2" charset="-122"/>
                <a:cs typeface="Times New Roman" panose="02020603050405020304" pitchFamily="18" charset="0"/>
              </a:rPr>
              <a:t>Sname</a:t>
            </a:r>
            <a:r>
              <a:rPr lang="en-US" sz="1600" kern="0" dirty="0">
                <a:latin typeface="Times New Roman" panose="02020603050405020304" pitchFamily="18" charset="0"/>
                <a:ea typeface="宋体" panose="02010600030101010101" pitchFamily="2" charset="-122"/>
                <a:cs typeface="Times New Roman" panose="02020603050405020304" pitchFamily="18" charset="0"/>
              </a:rPr>
              <a:t> AS </a:t>
            </a:r>
            <a:r>
              <a:rPr lang="zh-CN" sz="1600" kern="0" dirty="0">
                <a:latin typeface="Times New Roman" panose="02020603050405020304" pitchFamily="18" charset="0"/>
                <a:ea typeface="宋体" panose="02010600030101010101" pitchFamily="2" charset="-122"/>
                <a:cs typeface="Times New Roman" panose="02020603050405020304" pitchFamily="18" charset="0"/>
              </a:rPr>
              <a:t>姓名 </a:t>
            </a:r>
            <a:r>
              <a:rPr lang="en-US" sz="1600" kern="0" dirty="0">
                <a:latin typeface="Times New Roman" panose="02020603050405020304" pitchFamily="18" charset="0"/>
                <a:ea typeface="宋体" panose="02010600030101010101" pitchFamily="2" charset="-122"/>
                <a:cs typeface="Times New Roman" panose="02020603050405020304" pitchFamily="18" charset="0"/>
              </a:rPr>
              <a:t>FROM Student</a:t>
            </a:r>
            <a:endParaRPr 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indent="533400" algn="just">
              <a:lnSpc>
                <a:spcPct val="125000"/>
              </a:lnSpc>
              <a:spcAft>
                <a:spcPts val="0"/>
              </a:spcAft>
            </a:pPr>
            <a:r>
              <a:rPr lang="en-US" sz="1600" kern="0" dirty="0">
                <a:latin typeface="Times New Roman" panose="02020603050405020304" pitchFamily="18" charset="0"/>
                <a:ea typeface="宋体" panose="02010600030101010101" pitchFamily="2" charset="-122"/>
                <a:cs typeface="Times New Roman" panose="02020603050405020304" pitchFamily="18" charset="0"/>
              </a:rPr>
              <a:t>-&gt; WHERE Birthday BETWEEN ‘2000-01-01’ AND ‘2000-12-31’;</a:t>
            </a:r>
            <a:endParaRPr lang="zh-CN" sz="16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793635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）带“</a:t>
            </a:r>
            <a:r>
              <a:rPr lang="en-US" altLang="zh-CN" b="1" dirty="0"/>
              <a:t>IN</a:t>
            </a:r>
            <a:r>
              <a:rPr lang="zh-CN" altLang="zh-CN" b="1" dirty="0"/>
              <a:t>”关键字的条件查询</a:t>
            </a:r>
            <a:endParaRPr lang="zh-CN" altLang="zh-CN" dirty="0"/>
          </a:p>
          <a:p>
            <a:pPr algn="just">
              <a:lnSpc>
                <a:spcPct val="150000"/>
              </a:lnSpc>
            </a:pPr>
            <a:r>
              <a:rPr lang="zh-CN" altLang="zh-CN" dirty="0"/>
              <a:t>“</a:t>
            </a:r>
            <a:r>
              <a:rPr lang="en-US" altLang="zh-CN" dirty="0"/>
              <a:t>IN</a:t>
            </a:r>
            <a:r>
              <a:rPr lang="zh-CN" altLang="zh-CN" dirty="0"/>
              <a:t>”关键字用于判断某个字段是否在指定集合内。</a:t>
            </a:r>
          </a:p>
          <a:p>
            <a:pPr algn="just">
              <a:lnSpc>
                <a:spcPct val="150000"/>
              </a:lnSpc>
            </a:pPr>
            <a:r>
              <a:rPr lang="zh-CN" altLang="zh-CN" b="1" dirty="0"/>
              <a:t>【实例</a:t>
            </a:r>
            <a:r>
              <a:rPr lang="en-US" altLang="zh-CN" b="1" dirty="0"/>
              <a:t>6-22</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”中所有来自“</a:t>
            </a:r>
            <a:r>
              <a:rPr lang="en-US" altLang="zh-CN" dirty="0"/>
              <a:t>WL01</a:t>
            </a:r>
            <a:r>
              <a:rPr lang="zh-CN" altLang="zh-CN" dirty="0"/>
              <a:t>”和“</a:t>
            </a:r>
            <a:r>
              <a:rPr lang="en-US" altLang="zh-CN" dirty="0"/>
              <a:t>WL02</a:t>
            </a:r>
            <a:r>
              <a:rPr lang="zh-CN" altLang="zh-CN" dirty="0"/>
              <a:t>”班的学生姓名。输入的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4 </a:t>
            </a:r>
            <a:r>
              <a:rPr lang="zh-CN" altLang="zh-CN" sz="2800" b="1" dirty="0" smtClean="0">
                <a:solidFill>
                  <a:srgbClr val="228EB0"/>
                </a:solidFill>
                <a:latin typeface="+mn-ea"/>
              </a:rPr>
              <a:t>使用</a:t>
            </a:r>
            <a:r>
              <a:rPr lang="zh-CN" altLang="zh-CN" sz="2800" b="1" dirty="0">
                <a:solidFill>
                  <a:srgbClr val="228EB0"/>
                </a:solidFill>
                <a:latin typeface="+mn-ea"/>
              </a:rPr>
              <a:t>“范围比较”实现条件查询</a:t>
            </a:r>
          </a:p>
        </p:txBody>
      </p:sp>
      <p:sp>
        <p:nvSpPr>
          <p:cNvPr id="10" name="矩形 9"/>
          <p:cNvSpPr/>
          <p:nvPr/>
        </p:nvSpPr>
        <p:spPr>
          <a:xfrm>
            <a:off x="2832626" y="3531034"/>
            <a:ext cx="6662103" cy="84054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Sname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1600" kern="0" dirty="0">
                <a:latin typeface="Times New Roman" panose="02020603050405020304" pitchFamily="18" charset="0"/>
                <a:ea typeface="宋体" panose="02010600030101010101" pitchFamily="2" charset="-122"/>
                <a:cs typeface="Times New Roman" panose="02020603050405020304" pitchFamily="18" charset="0"/>
              </a:rPr>
              <a:t>AS </a:t>
            </a:r>
            <a:r>
              <a:rPr lang="zh-CN" sz="1600" kern="0" dirty="0">
                <a:latin typeface="Times New Roman" panose="02020603050405020304" pitchFamily="18" charset="0"/>
                <a:ea typeface="宋体" panose="02010600030101010101" pitchFamily="2" charset="-122"/>
                <a:cs typeface="Times New Roman" panose="02020603050405020304" pitchFamily="18" charset="0"/>
              </a:rPr>
              <a:t>姓名 </a:t>
            </a:r>
            <a:r>
              <a:rPr lang="en-US" sz="1600" kern="0" dirty="0">
                <a:latin typeface="Times New Roman" panose="02020603050405020304" pitchFamily="18" charset="0"/>
                <a:ea typeface="宋体" panose="02010600030101010101" pitchFamily="2" charset="-122"/>
                <a:cs typeface="Times New Roman" panose="02020603050405020304" pitchFamily="18" charset="0"/>
              </a:rPr>
              <a:t>FROM Student</a:t>
            </a:r>
            <a:endParaRPr 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indent="533400" algn="just">
              <a:lnSpc>
                <a:spcPct val="125000"/>
              </a:lnSpc>
              <a:spcAft>
                <a:spcPts val="0"/>
              </a:spcAft>
            </a:pPr>
            <a:r>
              <a:rPr lang="en-US" sz="1600" kern="0" dirty="0">
                <a:latin typeface="Times New Roman" panose="02020603050405020304" pitchFamily="18" charset="0"/>
                <a:ea typeface="宋体" panose="02010600030101010101" pitchFamily="2" charset="-122"/>
                <a:cs typeface="Times New Roman" panose="02020603050405020304" pitchFamily="18" charset="0"/>
              </a:rPr>
              <a:t>-&gt; WHERE </a:t>
            </a:r>
            <a:r>
              <a:rPr lang="en-US" sz="1600" kern="0" dirty="0" err="1">
                <a:latin typeface="Times New Roman" panose="02020603050405020304" pitchFamily="18" charset="0"/>
                <a:ea typeface="宋体" panose="02010600030101010101" pitchFamily="2" charset="-122"/>
                <a:cs typeface="Times New Roman" panose="02020603050405020304" pitchFamily="18" charset="0"/>
              </a:rPr>
              <a:t>Classno</a:t>
            </a:r>
            <a:r>
              <a:rPr lang="en-US" sz="1600" kern="0" dirty="0">
                <a:latin typeface="Times New Roman" panose="02020603050405020304" pitchFamily="18" charset="0"/>
                <a:ea typeface="宋体" panose="02010600030101010101" pitchFamily="2" charset="-122"/>
                <a:cs typeface="Times New Roman" panose="02020603050405020304" pitchFamily="18" charset="0"/>
              </a:rPr>
              <a:t> IN (‘WL01’,’ WL02’);</a:t>
            </a:r>
            <a:endParaRPr lang="zh-CN" sz="16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177961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290610" cy="92333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6-23</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”中所有不是来自“</a:t>
            </a:r>
            <a:r>
              <a:rPr lang="en-US" altLang="zh-CN" dirty="0"/>
              <a:t>WL01</a:t>
            </a:r>
            <a:r>
              <a:rPr lang="zh-CN" altLang="zh-CN" dirty="0"/>
              <a:t>”和“</a:t>
            </a:r>
            <a:r>
              <a:rPr lang="en-US" altLang="zh-CN" dirty="0"/>
              <a:t>WL02</a:t>
            </a:r>
            <a:r>
              <a:rPr lang="zh-CN" altLang="zh-CN" dirty="0"/>
              <a:t>”班的学生姓名。输入的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4 </a:t>
            </a:r>
            <a:r>
              <a:rPr lang="zh-CN" altLang="zh-CN" sz="2800" b="1" dirty="0" smtClean="0">
                <a:solidFill>
                  <a:srgbClr val="228EB0"/>
                </a:solidFill>
                <a:latin typeface="+mn-ea"/>
              </a:rPr>
              <a:t>使用</a:t>
            </a:r>
            <a:r>
              <a:rPr lang="zh-CN" altLang="zh-CN" sz="2800" b="1" dirty="0">
                <a:solidFill>
                  <a:srgbClr val="228EB0"/>
                </a:solidFill>
                <a:latin typeface="+mn-ea"/>
              </a:rPr>
              <a:t>“范围比较”实现条件查询</a:t>
            </a:r>
          </a:p>
        </p:txBody>
      </p:sp>
      <p:sp>
        <p:nvSpPr>
          <p:cNvPr id="11" name="矩形 10"/>
          <p:cNvSpPr/>
          <p:nvPr/>
        </p:nvSpPr>
        <p:spPr>
          <a:xfrm>
            <a:off x="2632208" y="2858350"/>
            <a:ext cx="6524318" cy="869794"/>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Classno NOT IN (‘WL01’,’ WL02’);</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250034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01</a:t>
              </a:r>
              <a:endParaRPr lang="zh-CN" altLang="en-US" sz="3200" b="1" dirty="0">
                <a:solidFill>
                  <a:schemeClr val="bg1"/>
                </a:solidFill>
              </a:endParaRPr>
            </a:p>
          </p:txBody>
        </p:sp>
      </p:grpSp>
      <p:grpSp>
        <p:nvGrpSpPr>
          <p:cNvPr id="21" name="组合 20"/>
          <p:cNvGrpSpPr/>
          <p:nvPr/>
        </p:nvGrpSpPr>
        <p:grpSpPr>
          <a:xfrm>
            <a:off x="2813605" y="3406871"/>
            <a:ext cx="2802476" cy="736892"/>
            <a:chOff x="8358098" y="3089795"/>
            <a:chExt cx="2802476" cy="1234748"/>
          </a:xfrm>
        </p:grpSpPr>
        <p:sp>
          <p:nvSpPr>
            <p:cNvPr id="14" name="文本框 13"/>
            <p:cNvSpPr txBox="1"/>
            <p:nvPr/>
          </p:nvSpPr>
          <p:spPr>
            <a:xfrm>
              <a:off x="8953020" y="3089795"/>
              <a:ext cx="1620958" cy="876716"/>
            </a:xfrm>
            <a:prstGeom prst="rect">
              <a:avLst/>
            </a:prstGeom>
            <a:noFill/>
          </p:spPr>
          <p:txBody>
            <a:bodyPr wrap="none" rtlCol="0">
              <a:spAutoFit/>
              <a:scene3d>
                <a:camera prst="orthographicFront"/>
                <a:lightRig rig="threePt" dir="t"/>
              </a:scene3d>
              <a:sp3d contourW="12700"/>
            </a:bodyPr>
            <a:lstStyle/>
            <a:p>
              <a:pPr algn="r"/>
              <a:r>
                <a:rPr lang="zh-CN" altLang="en-US" sz="2800" dirty="0" smtClean="0"/>
                <a:t>基础查询</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15063" y="1708021"/>
            <a:ext cx="0" cy="327600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1573798"/>
            <a:ext cx="2501527" cy="623237"/>
          </a:xfrm>
          <a:prstGeom prst="rect">
            <a:avLst/>
          </a:prstGeom>
          <a:noFill/>
        </p:spPr>
        <p:txBody>
          <a:bodyPr wrap="square" lIns="68571" tIns="34285" rIns="68571" bIns="34285" rtlCol="0">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”通配符查询表中所有数据</a:t>
            </a:r>
          </a:p>
        </p:txBody>
      </p:sp>
      <p:grpSp>
        <p:nvGrpSpPr>
          <p:cNvPr id="22" name="淘宝网Chenying0907出品 86"/>
          <p:cNvGrpSpPr/>
          <p:nvPr/>
        </p:nvGrpSpPr>
        <p:grpSpPr>
          <a:xfrm>
            <a:off x="6858863" y="1655376"/>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2494701"/>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334026"/>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58863" y="4173350"/>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373121"/>
            <a:ext cx="2262158"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查询表中指定的字段</a:t>
            </a:r>
          </a:p>
        </p:txBody>
      </p:sp>
      <p:sp>
        <p:nvSpPr>
          <p:cNvPr id="44" name="淘宝网Chenying0907出品 2"/>
          <p:cNvSpPr/>
          <p:nvPr/>
        </p:nvSpPr>
        <p:spPr>
          <a:xfrm>
            <a:off x="7256248" y="3195537"/>
            <a:ext cx="2262158"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去除查询结果重复值</a:t>
            </a:r>
          </a:p>
        </p:txBody>
      </p:sp>
      <p:sp>
        <p:nvSpPr>
          <p:cNvPr id="45" name="淘宝网Chenying0907出品 4"/>
          <p:cNvSpPr/>
          <p:nvPr/>
        </p:nvSpPr>
        <p:spPr>
          <a:xfrm>
            <a:off x="7256248" y="4017952"/>
            <a:ext cx="877163"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重命名</a:t>
            </a:r>
          </a:p>
        </p:txBody>
      </p:sp>
      <p:sp>
        <p:nvSpPr>
          <p:cNvPr id="2" name="矩形 1"/>
          <p:cNvSpPr/>
          <p:nvPr/>
        </p:nvSpPr>
        <p:spPr>
          <a:xfrm>
            <a:off x="7256248" y="4688262"/>
            <a:ext cx="2031325" cy="504625"/>
          </a:xfrm>
          <a:prstGeom prst="rect">
            <a:avLst/>
          </a:prstGeom>
        </p:spPr>
        <p:txBody>
          <a:bodyPr wrap="none">
            <a:spAutoFit/>
          </a:bodyPr>
          <a:lstStyle/>
          <a:p>
            <a:pPr>
              <a:lnSpc>
                <a:spcPct val="172000"/>
              </a:lnSpc>
              <a:spcBef>
                <a:spcPts val="1300"/>
              </a:spcBef>
              <a:spcAft>
                <a:spcPts val="0"/>
              </a:spcAft>
            </a:pP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限制返回结果数量</a:t>
            </a:r>
          </a:p>
        </p:txBody>
      </p:sp>
      <p:grpSp>
        <p:nvGrpSpPr>
          <p:cNvPr id="34" name="淘宝网Chenying0907出品 103"/>
          <p:cNvGrpSpPr/>
          <p:nvPr/>
        </p:nvGrpSpPr>
        <p:grpSpPr>
          <a:xfrm>
            <a:off x="6877480" y="4919930"/>
            <a:ext cx="216591" cy="266829"/>
            <a:chOff x="7501951" y="2927402"/>
            <a:chExt cx="2190437" cy="2880512"/>
          </a:xfrm>
          <a:solidFill>
            <a:sysClr val="windowText" lastClr="000000">
              <a:lumMod val="50000"/>
              <a:lumOff val="50000"/>
            </a:sysClr>
          </a:solidFill>
          <a:effectLst/>
        </p:grpSpPr>
        <p:sp>
          <p:nvSpPr>
            <p:cNvPr id="35"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6"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242594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40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strVal val="4/3*#ppt_w"/>
                                          </p:val>
                                        </p:tav>
                                        <p:tav tm="100000">
                                          <p:val>
                                            <p:strVal val="#ppt_w"/>
                                          </p:val>
                                        </p:tav>
                                      </p:tavLst>
                                    </p:anim>
                                    <p:anim calcmode="lin" valueType="num">
                                      <p:cBhvr>
                                        <p:cTn id="34" dur="500" fill="hold"/>
                                        <p:tgtEl>
                                          <p:spTgt spid="31"/>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50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strVal val="4/3*#ppt_w"/>
                                          </p:val>
                                        </p:tav>
                                        <p:tav tm="100000">
                                          <p:val>
                                            <p:strVal val="#ppt_w"/>
                                          </p:val>
                                        </p:tav>
                                      </p:tavLst>
                                    </p:anim>
                                    <p:anim calcmode="lin" valueType="num">
                                      <p:cBhvr>
                                        <p:cTn id="38" dur="500" fill="hold"/>
                                        <p:tgtEl>
                                          <p:spTgt spid="34"/>
                                        </p:tgtEl>
                                        <p:attrNameLst>
                                          <p:attrName>ppt_h</p:attrName>
                                        </p:attrNameLst>
                                      </p:cBhvr>
                                      <p:tavLst>
                                        <p:tav tm="0">
                                          <p:val>
                                            <p:strVal val="4/3*#ppt_h"/>
                                          </p:val>
                                        </p:tav>
                                        <p:tav tm="100000">
                                          <p:val>
                                            <p:strVal val="#ppt_h"/>
                                          </p:val>
                                        </p:tav>
                                      </p:tavLst>
                                    </p:anim>
                                  </p:childTnLst>
                                </p:cTn>
                              </p:par>
                              <p:par>
                                <p:cTn id="39" presetID="22" presetClass="entr" presetSubtype="8" fill="hold" grpId="0" nodeType="withEffect">
                                  <p:stCondLst>
                                    <p:cond delay="70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80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par>
                                <p:cTn id="45" presetID="22" presetClass="entr" presetSubtype="8" fill="hold" grpId="0" nodeType="withEffect">
                                  <p:stCondLst>
                                    <p:cond delay="90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par>
                                <p:cTn id="51" presetID="22" presetClass="entr" presetSubtype="8" fill="hold" grpId="0" nodeType="withEffect">
                                  <p:stCondLst>
                                    <p:cond delay="110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P spid="45"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3000821"/>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a:t>MySQL</a:t>
            </a:r>
            <a:r>
              <a:rPr lang="zh-CN" altLang="zh-CN" dirty="0"/>
              <a:t>使用</a:t>
            </a:r>
            <a:r>
              <a:rPr lang="en-US" altLang="zh-CN" dirty="0"/>
              <a:t>SELECT</a:t>
            </a:r>
            <a:r>
              <a:rPr lang="zh-CN" altLang="zh-CN" dirty="0"/>
              <a:t>命令及</a:t>
            </a:r>
            <a:r>
              <a:rPr lang="en-US" altLang="zh-CN" dirty="0"/>
              <a:t>WHERE</a:t>
            </a:r>
            <a:r>
              <a:rPr lang="zh-CN" altLang="zh-CN" dirty="0"/>
              <a:t>子句来读取数据表中的数据，但是当提供的查询条件字段为“</a:t>
            </a:r>
            <a:r>
              <a:rPr lang="en-US" altLang="zh-CN" dirty="0"/>
              <a:t>NULL</a:t>
            </a:r>
            <a:r>
              <a:rPr lang="zh-CN" altLang="zh-CN" dirty="0"/>
              <a:t>”时，该命令可能就无法正常工作</a:t>
            </a:r>
            <a:r>
              <a:rPr lang="zh-CN" altLang="zh-CN" dirty="0" smtClean="0"/>
              <a:t>。</a:t>
            </a:r>
            <a:r>
              <a:rPr lang="zh-CN" altLang="zh-CN" dirty="0"/>
              <a:t>为了处理这种情况，</a:t>
            </a:r>
            <a:r>
              <a:rPr lang="en-US" altLang="zh-CN" dirty="0"/>
              <a:t>MySQL</a:t>
            </a:r>
            <a:r>
              <a:rPr lang="zh-CN" altLang="zh-CN" dirty="0"/>
              <a:t>提供了三大运算符：</a:t>
            </a:r>
          </a:p>
          <a:p>
            <a:pPr marL="285750" lvl="0" indent="-285750" algn="just">
              <a:lnSpc>
                <a:spcPct val="150000"/>
              </a:lnSpc>
              <a:buFont typeface="Arial" panose="020B0604020202020204" pitchFamily="34" charset="0"/>
              <a:buChar char="•"/>
            </a:pPr>
            <a:r>
              <a:rPr lang="en-US" altLang="zh-CN" dirty="0"/>
              <a:t>IS NULL</a:t>
            </a:r>
            <a:r>
              <a:rPr lang="zh-CN" altLang="zh-CN" dirty="0"/>
              <a:t>：当列的值是“</a:t>
            </a:r>
            <a:r>
              <a:rPr lang="en-US" altLang="zh-CN" dirty="0"/>
              <a:t>NULL</a:t>
            </a:r>
            <a:r>
              <a:rPr lang="zh-CN" altLang="zh-CN" dirty="0"/>
              <a:t>”，此运算符返回“</a:t>
            </a:r>
            <a:r>
              <a:rPr lang="en-US" altLang="zh-CN" dirty="0"/>
              <a:t>TRUE</a:t>
            </a:r>
            <a:r>
              <a:rPr lang="zh-CN" altLang="zh-CN" dirty="0"/>
              <a:t>”。</a:t>
            </a:r>
          </a:p>
          <a:p>
            <a:pPr marL="285750" lvl="0" indent="-285750" algn="just">
              <a:lnSpc>
                <a:spcPct val="150000"/>
              </a:lnSpc>
              <a:buFont typeface="Arial" panose="020B0604020202020204" pitchFamily="34" charset="0"/>
              <a:buChar char="•"/>
            </a:pPr>
            <a:r>
              <a:rPr lang="en-US" altLang="zh-CN" dirty="0"/>
              <a:t>IS NOT NULL</a:t>
            </a:r>
            <a:r>
              <a:rPr lang="zh-CN" altLang="zh-CN" dirty="0"/>
              <a:t>：当列的值不是“</a:t>
            </a:r>
            <a:r>
              <a:rPr lang="en-US" altLang="zh-CN" dirty="0"/>
              <a:t>NULL</a:t>
            </a:r>
            <a:r>
              <a:rPr lang="zh-CN" altLang="zh-CN" dirty="0"/>
              <a:t>”，此运算符返回“</a:t>
            </a:r>
            <a:r>
              <a:rPr lang="en-US" altLang="zh-CN" dirty="0"/>
              <a:t>TRUE</a:t>
            </a:r>
            <a:r>
              <a:rPr lang="zh-CN" altLang="zh-CN" dirty="0"/>
              <a:t>”。</a:t>
            </a:r>
          </a:p>
          <a:p>
            <a:pPr marL="285750" lvl="0" indent="-285750" algn="just">
              <a:lnSpc>
                <a:spcPct val="150000"/>
              </a:lnSpc>
              <a:buFont typeface="Arial" panose="020B0604020202020204" pitchFamily="34" charset="0"/>
              <a:buChar char="•"/>
            </a:pPr>
            <a:r>
              <a:rPr lang="en-US" altLang="zh-CN" dirty="0"/>
              <a:t>&lt;=&gt;</a:t>
            </a:r>
            <a:r>
              <a:rPr lang="zh-CN" altLang="zh-CN" dirty="0"/>
              <a:t>：比较操作符（不同于“</a:t>
            </a:r>
            <a:r>
              <a:rPr lang="en-US" altLang="zh-CN" dirty="0"/>
              <a:t>=</a:t>
            </a:r>
            <a:r>
              <a:rPr lang="zh-CN" altLang="zh-CN" dirty="0"/>
              <a:t>”运算符），当比较的两个值相等或者都为</a:t>
            </a:r>
            <a:r>
              <a:rPr lang="en-US" altLang="zh-CN" dirty="0"/>
              <a:t>NULL</a:t>
            </a:r>
            <a:r>
              <a:rPr lang="zh-CN" altLang="zh-CN" dirty="0"/>
              <a:t>时返回“</a:t>
            </a:r>
            <a:r>
              <a:rPr lang="en-US" altLang="zh-CN" dirty="0"/>
              <a:t>TRUE</a:t>
            </a:r>
            <a:r>
              <a:rPr lang="zh-CN" altLang="zh-CN" dirty="0"/>
              <a:t>”。</a:t>
            </a:r>
          </a:p>
          <a:p>
            <a:pPr algn="just">
              <a:lnSpc>
                <a:spcPct val="150000"/>
              </a:lnSpc>
            </a:pPr>
            <a:r>
              <a:rPr lang="zh-CN" altLang="zh-CN" dirty="0"/>
              <a:t>其语法格式为</a:t>
            </a:r>
            <a:r>
              <a:rPr lang="zh-CN" altLang="zh-CN" dirty="0" smtClean="0"/>
              <a:t>：</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5 </a:t>
            </a:r>
            <a:r>
              <a:rPr lang="zh-CN" altLang="zh-CN" sz="2800" b="1" dirty="0">
                <a:solidFill>
                  <a:srgbClr val="228EB0"/>
                </a:solidFill>
                <a:latin typeface="+mn-ea"/>
              </a:rPr>
              <a:t>使用“空值判断”实现条件查询</a:t>
            </a:r>
          </a:p>
        </p:txBody>
      </p:sp>
      <p:sp>
        <p:nvSpPr>
          <p:cNvPr id="10" name="矩形 9"/>
          <p:cNvSpPr/>
          <p:nvPr/>
        </p:nvSpPr>
        <p:spPr>
          <a:xfrm>
            <a:off x="2945360" y="4858207"/>
            <a:ext cx="6198640" cy="628193"/>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匹配列</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IS [NOT] NULL</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71948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6-24</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”中所有电话号码尚未录入的学生姓名。输入的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5540299"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5 </a:t>
            </a:r>
            <a:r>
              <a:rPr lang="zh-CN" altLang="zh-CN" sz="2800" b="1" dirty="0">
                <a:solidFill>
                  <a:srgbClr val="228EB0"/>
                </a:solidFill>
                <a:latin typeface="+mn-ea"/>
              </a:rPr>
              <a:t>使用“空值判断”实现条件查询</a:t>
            </a:r>
          </a:p>
        </p:txBody>
      </p:sp>
      <p:sp>
        <p:nvSpPr>
          <p:cNvPr id="11" name="矩形 10"/>
          <p:cNvSpPr/>
          <p:nvPr/>
        </p:nvSpPr>
        <p:spPr>
          <a:xfrm>
            <a:off x="2857678" y="2858350"/>
            <a:ext cx="6399056" cy="85726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Sname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姓名</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Tel IS NULL;</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3890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03</a:t>
              </a:r>
              <a:endParaRPr lang="zh-CN" altLang="en-US" sz="3200" b="1" dirty="0">
                <a:solidFill>
                  <a:schemeClr val="bg1"/>
                </a:solidFill>
              </a:endParaRPr>
            </a:p>
          </p:txBody>
        </p:sp>
      </p:grpSp>
      <p:grpSp>
        <p:nvGrpSpPr>
          <p:cNvPr id="21" name="组合 20"/>
          <p:cNvGrpSpPr/>
          <p:nvPr/>
        </p:nvGrpSpPr>
        <p:grpSpPr>
          <a:xfrm>
            <a:off x="2813605" y="3406871"/>
            <a:ext cx="2802476" cy="736892"/>
            <a:chOff x="8358098" y="3089795"/>
            <a:chExt cx="2802476" cy="1234748"/>
          </a:xfrm>
        </p:grpSpPr>
        <p:sp>
          <p:nvSpPr>
            <p:cNvPr id="14" name="文本框 13"/>
            <p:cNvSpPr txBox="1"/>
            <p:nvPr/>
          </p:nvSpPr>
          <p:spPr>
            <a:xfrm>
              <a:off x="8953020" y="3089795"/>
              <a:ext cx="1620958" cy="876716"/>
            </a:xfrm>
            <a:prstGeom prst="rect">
              <a:avLst/>
            </a:prstGeom>
            <a:noFill/>
          </p:spPr>
          <p:txBody>
            <a:bodyPr wrap="none" rtlCol="0">
              <a:spAutoFit/>
              <a:scene3d>
                <a:camera prst="orthographicFront"/>
                <a:lightRig rig="threePt" dir="t"/>
              </a:scene3d>
              <a:sp3d contourW="12700"/>
            </a:bodyPr>
            <a:lstStyle/>
            <a:p>
              <a:pPr algn="r"/>
              <a:r>
                <a:rPr lang="zh-CN" altLang="en-US" sz="2800" dirty="0" smtClean="0"/>
                <a:t>聚合函数</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15063" y="1708021"/>
            <a:ext cx="0" cy="327600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1573798"/>
            <a:ext cx="3416320" cy="346239"/>
          </a:xfrm>
          <a:prstGeom prst="rect">
            <a:avLst/>
          </a:prstGeom>
          <a:noFill/>
        </p:spPr>
        <p:txBody>
          <a:bodyPr wrap="square" lIns="68571" tIns="34285" rIns="68571" bIns="34285" rtlCol="0">
            <a:spAutoFit/>
          </a:bodyPr>
          <a:lstStyle/>
          <a:p>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COUNT</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函数</a:t>
            </a:r>
          </a:p>
        </p:txBody>
      </p:sp>
      <p:grpSp>
        <p:nvGrpSpPr>
          <p:cNvPr id="22" name="淘宝网Chenying0907出品 86"/>
          <p:cNvGrpSpPr/>
          <p:nvPr/>
        </p:nvGrpSpPr>
        <p:grpSpPr>
          <a:xfrm>
            <a:off x="6858863" y="1655376"/>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2494701"/>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334026"/>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58863" y="4173350"/>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385647"/>
            <a:ext cx="1183337" cy="369332"/>
          </a:xfrm>
          <a:prstGeom prst="rect">
            <a:avLst/>
          </a:prstGeom>
        </p:spPr>
        <p:txBody>
          <a:bodyPr wrap="none">
            <a:spAutoFit/>
          </a:bodyPr>
          <a:lstStyle/>
          <a:p>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MAX</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函数</a:t>
            </a:r>
          </a:p>
        </p:txBody>
      </p:sp>
      <p:sp>
        <p:nvSpPr>
          <p:cNvPr id="44" name="淘宝网Chenying0907出品 2"/>
          <p:cNvSpPr/>
          <p:nvPr/>
        </p:nvSpPr>
        <p:spPr>
          <a:xfrm>
            <a:off x="7256248" y="3220589"/>
            <a:ext cx="1127232" cy="369332"/>
          </a:xfrm>
          <a:prstGeom prst="rect">
            <a:avLst/>
          </a:prstGeom>
        </p:spPr>
        <p:txBody>
          <a:bodyPr wrap="none">
            <a:spAutoFit/>
          </a:bodyPr>
          <a:lstStyle/>
          <a:p>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MIN</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函数</a:t>
            </a:r>
          </a:p>
        </p:txBody>
      </p:sp>
      <p:sp>
        <p:nvSpPr>
          <p:cNvPr id="45" name="淘宝网Chenying0907出品 4"/>
          <p:cNvSpPr/>
          <p:nvPr/>
        </p:nvSpPr>
        <p:spPr>
          <a:xfrm>
            <a:off x="7256248" y="4068056"/>
            <a:ext cx="1178528" cy="369332"/>
          </a:xfrm>
          <a:prstGeom prst="rect">
            <a:avLst/>
          </a:prstGeom>
        </p:spPr>
        <p:txBody>
          <a:bodyPr wrap="none">
            <a:spAutoFit/>
          </a:bodyPr>
          <a:lstStyle/>
          <a:p>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SUM</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函数</a:t>
            </a:r>
          </a:p>
        </p:txBody>
      </p:sp>
      <p:sp>
        <p:nvSpPr>
          <p:cNvPr id="2" name="矩形 1"/>
          <p:cNvSpPr/>
          <p:nvPr/>
        </p:nvSpPr>
        <p:spPr>
          <a:xfrm>
            <a:off x="7256248" y="4826048"/>
            <a:ext cx="1129348" cy="369332"/>
          </a:xfrm>
          <a:prstGeom prst="rect">
            <a:avLst/>
          </a:prstGeom>
        </p:spPr>
        <p:txBody>
          <a:bodyPr wrap="none">
            <a:spAutoFit/>
          </a:bodyPr>
          <a:lstStyle/>
          <a:p>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AVG</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函数</a:t>
            </a:r>
          </a:p>
        </p:txBody>
      </p:sp>
      <p:grpSp>
        <p:nvGrpSpPr>
          <p:cNvPr id="34" name="淘宝网Chenying0907出品 103"/>
          <p:cNvGrpSpPr/>
          <p:nvPr/>
        </p:nvGrpSpPr>
        <p:grpSpPr>
          <a:xfrm>
            <a:off x="6877480" y="4919930"/>
            <a:ext cx="216591" cy="266829"/>
            <a:chOff x="7501951" y="2927402"/>
            <a:chExt cx="2190437" cy="2880512"/>
          </a:xfrm>
          <a:solidFill>
            <a:sysClr val="windowText" lastClr="000000">
              <a:lumMod val="50000"/>
              <a:lumOff val="50000"/>
            </a:sysClr>
          </a:solidFill>
          <a:effectLst/>
        </p:grpSpPr>
        <p:sp>
          <p:nvSpPr>
            <p:cNvPr id="35"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6"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543652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40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strVal val="4/3*#ppt_w"/>
                                          </p:val>
                                        </p:tav>
                                        <p:tav tm="100000">
                                          <p:val>
                                            <p:strVal val="#ppt_w"/>
                                          </p:val>
                                        </p:tav>
                                      </p:tavLst>
                                    </p:anim>
                                    <p:anim calcmode="lin" valueType="num">
                                      <p:cBhvr>
                                        <p:cTn id="34" dur="500" fill="hold"/>
                                        <p:tgtEl>
                                          <p:spTgt spid="31"/>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50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strVal val="4/3*#ppt_w"/>
                                          </p:val>
                                        </p:tav>
                                        <p:tav tm="100000">
                                          <p:val>
                                            <p:strVal val="#ppt_w"/>
                                          </p:val>
                                        </p:tav>
                                      </p:tavLst>
                                    </p:anim>
                                    <p:anim calcmode="lin" valueType="num">
                                      <p:cBhvr>
                                        <p:cTn id="38" dur="500" fill="hold"/>
                                        <p:tgtEl>
                                          <p:spTgt spid="34"/>
                                        </p:tgtEl>
                                        <p:attrNameLst>
                                          <p:attrName>ppt_h</p:attrName>
                                        </p:attrNameLst>
                                      </p:cBhvr>
                                      <p:tavLst>
                                        <p:tav tm="0">
                                          <p:val>
                                            <p:strVal val="4/3*#ppt_h"/>
                                          </p:val>
                                        </p:tav>
                                        <p:tav tm="100000">
                                          <p:val>
                                            <p:strVal val="#ppt_h"/>
                                          </p:val>
                                        </p:tav>
                                      </p:tavLst>
                                    </p:anim>
                                  </p:childTnLst>
                                </p:cTn>
                              </p:par>
                              <p:par>
                                <p:cTn id="39" presetID="22" presetClass="entr" presetSubtype="8" fill="hold" grpId="0" nodeType="withEffect">
                                  <p:stCondLst>
                                    <p:cond delay="70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80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par>
                                <p:cTn id="45" presetID="22" presetClass="entr" presetSubtype="8" fill="hold" grpId="0" nodeType="withEffect">
                                  <p:stCondLst>
                                    <p:cond delay="90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par>
                                <p:cTn id="51" presetID="22" presetClass="entr" presetSubtype="8" fill="hold" grpId="0" nodeType="withEffect">
                                  <p:stCondLst>
                                    <p:cond delay="110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P spid="4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128945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聚合</a:t>
            </a:r>
            <a:r>
              <a:rPr lang="zh-CN" altLang="zh-CN" dirty="0"/>
              <a:t>函数（</a:t>
            </a:r>
            <a:r>
              <a:rPr lang="en-US" altLang="zh-CN" dirty="0"/>
              <a:t>Aggregation Function</a:t>
            </a:r>
            <a:r>
              <a:rPr lang="zh-CN" altLang="zh-CN" dirty="0"/>
              <a:t>）又称为组函数，在使用</a:t>
            </a:r>
            <a:r>
              <a:rPr lang="en-US" altLang="zh-CN" dirty="0"/>
              <a:t>SELECT</a:t>
            </a:r>
            <a:r>
              <a:rPr lang="zh-CN" altLang="zh-CN" dirty="0"/>
              <a:t>查询过程中，使用聚合函数会对一组值进行统计并返回统计结果。</a:t>
            </a:r>
            <a:r>
              <a:rPr lang="en-US" altLang="zh-CN" dirty="0"/>
              <a:t>MySQL</a:t>
            </a:r>
            <a:r>
              <a:rPr lang="zh-CN" altLang="zh-CN" dirty="0"/>
              <a:t>提供了许多聚合函数，其中最常用的</a:t>
            </a:r>
            <a:r>
              <a:rPr lang="en-US" altLang="zh-CN" dirty="0"/>
              <a:t>5</a:t>
            </a:r>
            <a:r>
              <a:rPr lang="zh-CN" altLang="zh-CN" dirty="0"/>
              <a:t>个内置函数，如</a:t>
            </a:r>
            <a:r>
              <a:rPr lang="zh-CN" altLang="zh-CN" dirty="0" smtClean="0"/>
              <a:t>表所</a:t>
            </a:r>
            <a:r>
              <a:rPr lang="zh-CN" altLang="zh-CN" dirty="0"/>
              <a:t>示，这些函数都可以对</a:t>
            </a:r>
            <a:r>
              <a:rPr lang="en-US" altLang="zh-CN" dirty="0"/>
              <a:t>SELECT</a:t>
            </a:r>
            <a:r>
              <a:rPr lang="zh-CN" altLang="zh-CN" dirty="0"/>
              <a:t>查询结果进行操作。</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rgbClr val="228EB0"/>
                </a:solidFill>
                <a:latin typeface="+mn-ea"/>
              </a:rPr>
              <a:t>聚合函数</a:t>
            </a:r>
            <a:endParaRPr lang="zh-CN" altLang="zh-CN" sz="2800" b="1" dirty="0">
              <a:solidFill>
                <a:srgbClr val="228EB0"/>
              </a:solidFill>
              <a:latin typeface="+mn-ea"/>
            </a:endParaRPr>
          </a:p>
        </p:txBody>
      </p:sp>
      <p:graphicFrame>
        <p:nvGraphicFramePr>
          <p:cNvPr id="2" name="表格 1"/>
          <p:cNvGraphicFramePr>
            <a:graphicFrameLocks noGrp="1"/>
          </p:cNvGraphicFramePr>
          <p:nvPr>
            <p:extLst>
              <p:ext uri="{D42A27DB-BD31-4B8C-83A1-F6EECF244321}">
                <p14:modId xmlns:p14="http://schemas.microsoft.com/office/powerpoint/2010/main" val="2162645937"/>
              </p:ext>
            </p:extLst>
          </p:nvPr>
        </p:nvGraphicFramePr>
        <p:xfrm>
          <a:off x="2637209" y="3273849"/>
          <a:ext cx="6906364" cy="2418036"/>
        </p:xfrm>
        <a:graphic>
          <a:graphicData uri="http://schemas.openxmlformats.org/drawingml/2006/table">
            <a:tbl>
              <a:tblPr firstRow="1" firstCol="1" bandRow="1">
                <a:tableStyleId>{5C22544A-7EE6-4342-B048-85BDC9FD1C3A}</a:tableStyleId>
              </a:tblPr>
              <a:tblGrid>
                <a:gridCol w="2021214">
                  <a:extLst>
                    <a:ext uri="{9D8B030D-6E8A-4147-A177-3AD203B41FA5}">
                      <a16:colId xmlns:a16="http://schemas.microsoft.com/office/drawing/2014/main" val="3552810048"/>
                    </a:ext>
                  </a:extLst>
                </a:gridCol>
                <a:gridCol w="4885150">
                  <a:extLst>
                    <a:ext uri="{9D8B030D-6E8A-4147-A177-3AD203B41FA5}">
                      <a16:colId xmlns:a16="http://schemas.microsoft.com/office/drawing/2014/main" val="90044987"/>
                    </a:ext>
                  </a:extLst>
                </a:gridCol>
              </a:tblGrid>
              <a:tr h="403006">
                <a:tc>
                  <a:txBody>
                    <a:bodyPr/>
                    <a:lstStyle/>
                    <a:p>
                      <a:pPr algn="ctr">
                        <a:lnSpc>
                          <a:spcPct val="150000"/>
                        </a:lnSpc>
                        <a:spcAft>
                          <a:spcPts val="0"/>
                        </a:spcAft>
                      </a:pPr>
                      <a:r>
                        <a:rPr lang="zh-CN" sz="1600" kern="0" dirty="0">
                          <a:effectLst/>
                        </a:rPr>
                        <a:t>函数名</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0" dirty="0">
                          <a:effectLst/>
                        </a:rPr>
                        <a:t>作用</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9939928"/>
                  </a:ext>
                </a:extLst>
              </a:tr>
              <a:tr h="403006">
                <a:tc>
                  <a:txBody>
                    <a:bodyPr/>
                    <a:lstStyle/>
                    <a:p>
                      <a:pPr algn="ctr">
                        <a:lnSpc>
                          <a:spcPct val="150000"/>
                        </a:lnSpc>
                        <a:spcAft>
                          <a:spcPts val="0"/>
                        </a:spcAft>
                      </a:pPr>
                      <a:r>
                        <a:rPr lang="en-US" sz="1600" b="0" kern="0" dirty="0">
                          <a:effectLst/>
                        </a:rPr>
                        <a:t>MAX(column)</a:t>
                      </a:r>
                      <a:endParaRPr lang="zh-CN" sz="1600" b="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0">
                          <a:effectLst/>
                        </a:rPr>
                        <a:t>返回某列的最大值（没有则返回</a:t>
                      </a:r>
                      <a:r>
                        <a:rPr lang="en-US" sz="1600" kern="0">
                          <a:effectLst/>
                        </a:rPr>
                        <a:t>NULL</a:t>
                      </a:r>
                      <a:r>
                        <a:rPr lang="zh-CN" sz="1600" kern="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19538073"/>
                  </a:ext>
                </a:extLst>
              </a:tr>
              <a:tr h="403006">
                <a:tc>
                  <a:txBody>
                    <a:bodyPr/>
                    <a:lstStyle/>
                    <a:p>
                      <a:pPr algn="ctr">
                        <a:lnSpc>
                          <a:spcPct val="150000"/>
                        </a:lnSpc>
                        <a:spcAft>
                          <a:spcPts val="0"/>
                        </a:spcAft>
                      </a:pPr>
                      <a:r>
                        <a:rPr lang="en-US" sz="1600" b="0" kern="0" dirty="0">
                          <a:effectLst/>
                        </a:rPr>
                        <a:t>MIN(column)</a:t>
                      </a:r>
                      <a:endParaRPr lang="zh-CN" sz="1600" b="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0">
                          <a:effectLst/>
                        </a:rPr>
                        <a:t>返回某列的最小值（没有则返回</a:t>
                      </a:r>
                      <a:r>
                        <a:rPr lang="en-US" sz="1600" kern="0">
                          <a:effectLst/>
                        </a:rPr>
                        <a:t>NULL</a:t>
                      </a:r>
                      <a:r>
                        <a:rPr lang="zh-CN" sz="1600" kern="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08864947"/>
                  </a:ext>
                </a:extLst>
              </a:tr>
              <a:tr h="403006">
                <a:tc>
                  <a:txBody>
                    <a:bodyPr/>
                    <a:lstStyle/>
                    <a:p>
                      <a:pPr algn="ctr">
                        <a:lnSpc>
                          <a:spcPct val="150000"/>
                        </a:lnSpc>
                        <a:spcAft>
                          <a:spcPts val="0"/>
                        </a:spcAft>
                      </a:pPr>
                      <a:r>
                        <a:rPr lang="en-US" sz="1600" b="0" kern="0" dirty="0">
                          <a:effectLst/>
                        </a:rPr>
                        <a:t>COUNT(column)</a:t>
                      </a:r>
                      <a:endParaRPr lang="zh-CN" sz="1600" b="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0">
                          <a:effectLst/>
                        </a:rPr>
                        <a:t>返回某列的行数（不包括</a:t>
                      </a:r>
                      <a:r>
                        <a:rPr lang="en-US" sz="1600" kern="0">
                          <a:effectLst/>
                        </a:rPr>
                        <a:t>NULL</a:t>
                      </a:r>
                      <a:r>
                        <a:rPr lang="zh-CN" sz="1600" kern="0">
                          <a:effectLst/>
                        </a:rPr>
                        <a:t>值）</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57099106"/>
                  </a:ext>
                </a:extLst>
              </a:tr>
              <a:tr h="403006">
                <a:tc>
                  <a:txBody>
                    <a:bodyPr/>
                    <a:lstStyle/>
                    <a:p>
                      <a:pPr algn="ctr">
                        <a:lnSpc>
                          <a:spcPct val="150000"/>
                        </a:lnSpc>
                        <a:spcAft>
                          <a:spcPts val="0"/>
                        </a:spcAft>
                      </a:pPr>
                      <a:r>
                        <a:rPr lang="en-US" sz="1600" b="0" kern="0" dirty="0">
                          <a:effectLst/>
                        </a:rPr>
                        <a:t>SUM(column)</a:t>
                      </a:r>
                      <a:endParaRPr lang="zh-CN" sz="1600" b="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0">
                          <a:effectLst/>
                        </a:rPr>
                        <a:t>返回某列的和</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03179901"/>
                  </a:ext>
                </a:extLst>
              </a:tr>
              <a:tr h="403006">
                <a:tc>
                  <a:txBody>
                    <a:bodyPr/>
                    <a:lstStyle/>
                    <a:p>
                      <a:pPr algn="ctr">
                        <a:lnSpc>
                          <a:spcPct val="150000"/>
                        </a:lnSpc>
                        <a:spcAft>
                          <a:spcPts val="0"/>
                        </a:spcAft>
                      </a:pPr>
                      <a:r>
                        <a:rPr lang="en-US" sz="1600" b="0" kern="0" dirty="0">
                          <a:effectLst/>
                        </a:rPr>
                        <a:t>AVG(column)</a:t>
                      </a:r>
                      <a:endParaRPr lang="zh-CN" sz="1600" b="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600" kern="0" dirty="0">
                          <a:effectLst/>
                        </a:rPr>
                        <a:t>返回某列的平均值</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88451284"/>
                  </a:ext>
                </a:extLst>
              </a:tr>
            </a:tbl>
          </a:graphicData>
        </a:graphic>
      </p:graphicFrame>
    </p:spTree>
    <p:extLst>
      <p:ext uri="{BB962C8B-B14F-4D97-AF65-F5344CB8AC3E}">
        <p14:creationId xmlns:p14="http://schemas.microsoft.com/office/powerpoint/2010/main" val="21142461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2120452"/>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a:t>
            </a:r>
            <a:r>
              <a:rPr lang="en-US" altLang="zh-CN" b="1" dirty="0"/>
              <a:t>COUNT</a:t>
            </a:r>
            <a:r>
              <a:rPr lang="zh-CN" altLang="zh-CN" b="1" dirty="0"/>
              <a:t>函数</a:t>
            </a:r>
            <a:endParaRPr lang="zh-CN" altLang="zh-CN" dirty="0"/>
          </a:p>
          <a:p>
            <a:pPr algn="just">
              <a:lnSpc>
                <a:spcPct val="150000"/>
              </a:lnSpc>
            </a:pPr>
            <a:r>
              <a:rPr lang="en-US" altLang="zh-CN" dirty="0"/>
              <a:t>COUNT(*|column)</a:t>
            </a:r>
            <a:r>
              <a:rPr lang="zh-CN" altLang="zh-CN" dirty="0"/>
              <a:t>表示计算总行数，括号中写“</a:t>
            </a:r>
            <a:r>
              <a:rPr lang="en-US" altLang="zh-CN" dirty="0"/>
              <a:t>*</a:t>
            </a:r>
            <a:r>
              <a:rPr lang="zh-CN" altLang="zh-CN" dirty="0"/>
              <a:t>”或列名。</a:t>
            </a:r>
            <a:r>
              <a:rPr lang="en-US" altLang="zh-CN" dirty="0"/>
              <a:t>COUNT(column)</a:t>
            </a:r>
            <a:r>
              <a:rPr lang="zh-CN" altLang="zh-CN" dirty="0"/>
              <a:t>返回行数时不包括值为</a:t>
            </a:r>
            <a:r>
              <a:rPr lang="en-US" altLang="zh-CN" dirty="0"/>
              <a:t>NULL</a:t>
            </a:r>
            <a:r>
              <a:rPr lang="zh-CN" altLang="zh-CN" dirty="0"/>
              <a:t>的行；</a:t>
            </a:r>
            <a:r>
              <a:rPr lang="en-US" altLang="zh-CN" dirty="0"/>
              <a:t>COUNT(*)</a:t>
            </a:r>
            <a:r>
              <a:rPr lang="zh-CN" altLang="zh-CN" dirty="0"/>
              <a:t>返回行数时则包括值为</a:t>
            </a:r>
            <a:r>
              <a:rPr lang="en-US" altLang="zh-CN" dirty="0"/>
              <a:t>NULL</a:t>
            </a:r>
            <a:r>
              <a:rPr lang="zh-CN" altLang="zh-CN" dirty="0"/>
              <a:t>的行。</a:t>
            </a:r>
          </a:p>
          <a:p>
            <a:pPr algn="just">
              <a:lnSpc>
                <a:spcPct val="150000"/>
              </a:lnSpc>
            </a:pPr>
            <a:r>
              <a:rPr lang="zh-CN" altLang="zh-CN" b="1" dirty="0"/>
              <a:t>【实例</a:t>
            </a:r>
            <a:r>
              <a:rPr lang="en-US" altLang="zh-CN" b="1" dirty="0"/>
              <a:t>6-25</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”中的学生总人数。输入的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rgbClr val="228EB0"/>
                </a:solidFill>
                <a:latin typeface="+mn-ea"/>
              </a:rPr>
              <a:t>聚合函数</a:t>
            </a:r>
            <a:endParaRPr lang="zh-CN" altLang="zh-CN" sz="2800" b="1" dirty="0">
              <a:solidFill>
                <a:srgbClr val="228EB0"/>
              </a:solidFill>
              <a:latin typeface="+mn-ea"/>
            </a:endParaRPr>
          </a:p>
        </p:txBody>
      </p:sp>
      <p:sp>
        <p:nvSpPr>
          <p:cNvPr id="10" name="矩形 9"/>
          <p:cNvSpPr/>
          <p:nvPr/>
        </p:nvSpPr>
        <p:spPr>
          <a:xfrm>
            <a:off x="2803470" y="4211835"/>
            <a:ext cx="6515894" cy="63573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COUNT(*)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总</a:t>
            </a:r>
            <a:r>
              <a:rPr lang="zh-CN" sz="1600" kern="0" dirty="0" smtClean="0">
                <a:effectLst/>
                <a:latin typeface="Times New Roman" panose="02020603050405020304" pitchFamily="18" charset="0"/>
                <a:ea typeface="宋体" panose="02010600030101010101" pitchFamily="2" charset="-122"/>
                <a:cs typeface="Times New Roman" panose="02020603050405020304" pitchFamily="18" charset="0"/>
              </a:rPr>
              <a:t>人数</a:t>
            </a:r>
            <a:r>
              <a:rPr lang="en-US" altLang="zh-CN" sz="1600" kern="0"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FROM </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Student;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26326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a:t>
            </a:r>
            <a:r>
              <a:rPr lang="en-US" altLang="zh-CN" b="1" dirty="0"/>
              <a:t>MAX</a:t>
            </a:r>
            <a:r>
              <a:rPr lang="zh-CN" altLang="zh-CN" b="1" dirty="0"/>
              <a:t>函数</a:t>
            </a:r>
            <a:endParaRPr lang="zh-CN" altLang="zh-CN" dirty="0"/>
          </a:p>
          <a:p>
            <a:pPr algn="just">
              <a:lnSpc>
                <a:spcPct val="150000"/>
              </a:lnSpc>
            </a:pPr>
            <a:r>
              <a:rPr lang="en-US" altLang="zh-CN" dirty="0"/>
              <a:t>MAX(column)</a:t>
            </a:r>
            <a:r>
              <a:rPr lang="zh-CN" altLang="zh-CN" dirty="0"/>
              <a:t>求指定列的最大值，其中</a:t>
            </a:r>
            <a:r>
              <a:rPr lang="en-US" altLang="zh-CN" dirty="0"/>
              <a:t>column</a:t>
            </a:r>
            <a:r>
              <a:rPr lang="zh-CN" altLang="zh-CN" dirty="0"/>
              <a:t>表示所求列的列名。</a:t>
            </a:r>
          </a:p>
          <a:p>
            <a:pPr algn="just">
              <a:lnSpc>
                <a:spcPct val="150000"/>
              </a:lnSpc>
            </a:pPr>
            <a:r>
              <a:rPr lang="zh-CN" altLang="zh-CN" b="1" dirty="0"/>
              <a:t>【实例</a:t>
            </a:r>
            <a:r>
              <a:rPr lang="en-US" altLang="zh-CN" b="1" dirty="0"/>
              <a:t>6-26</a:t>
            </a:r>
            <a:r>
              <a:rPr lang="zh-CN" altLang="zh-CN" b="1" dirty="0"/>
              <a:t>】：</a:t>
            </a:r>
            <a:r>
              <a:rPr lang="zh-CN" altLang="zh-CN" dirty="0"/>
              <a:t>在数据库“</a:t>
            </a:r>
            <a:r>
              <a:rPr lang="en-US" altLang="zh-CN" dirty="0" err="1"/>
              <a:t>EduSys</a:t>
            </a:r>
            <a:r>
              <a:rPr lang="zh-CN" altLang="zh-CN" dirty="0"/>
              <a:t>”中，查询表“</a:t>
            </a:r>
            <a:r>
              <a:rPr lang="en-US" altLang="zh-CN" dirty="0" err="1"/>
              <a:t>StuCourse</a:t>
            </a:r>
            <a:r>
              <a:rPr lang="zh-CN" altLang="zh-CN" dirty="0"/>
              <a:t>”中的最高分。输入的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rgbClr val="228EB0"/>
                </a:solidFill>
                <a:latin typeface="+mn-ea"/>
              </a:rPr>
              <a:t>聚合函数</a:t>
            </a:r>
            <a:endParaRPr lang="zh-CN" altLang="zh-CN" sz="2800" b="1" dirty="0">
              <a:solidFill>
                <a:srgbClr val="228EB0"/>
              </a:solidFill>
              <a:latin typeface="+mn-ea"/>
            </a:endParaRPr>
          </a:p>
        </p:txBody>
      </p:sp>
      <p:sp>
        <p:nvSpPr>
          <p:cNvPr id="11" name="矩形 10"/>
          <p:cNvSpPr/>
          <p:nvPr/>
        </p:nvSpPr>
        <p:spPr>
          <a:xfrm>
            <a:off x="2970412" y="3739321"/>
            <a:ext cx="6273797" cy="58202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MAX(Score)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最高分</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FROM StuCourse;</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16949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a:t>
            </a:r>
            <a:r>
              <a:rPr lang="en-US" altLang="zh-CN" b="1" dirty="0"/>
              <a:t>MIN</a:t>
            </a:r>
            <a:r>
              <a:rPr lang="zh-CN" altLang="zh-CN" b="1" dirty="0"/>
              <a:t>函数</a:t>
            </a:r>
            <a:endParaRPr lang="zh-CN" altLang="zh-CN" dirty="0"/>
          </a:p>
          <a:p>
            <a:pPr algn="just">
              <a:lnSpc>
                <a:spcPct val="150000"/>
              </a:lnSpc>
            </a:pPr>
            <a:r>
              <a:rPr lang="en-US" altLang="zh-CN" dirty="0"/>
              <a:t>MIN(column)</a:t>
            </a:r>
            <a:r>
              <a:rPr lang="zh-CN" altLang="zh-CN" dirty="0"/>
              <a:t>求指定列的最小值，其中</a:t>
            </a:r>
            <a:r>
              <a:rPr lang="en-US" altLang="zh-CN" dirty="0"/>
              <a:t>column</a:t>
            </a:r>
            <a:r>
              <a:rPr lang="zh-CN" altLang="zh-CN" dirty="0"/>
              <a:t>表示所求列的列名。</a:t>
            </a:r>
          </a:p>
          <a:p>
            <a:pPr algn="just">
              <a:lnSpc>
                <a:spcPct val="150000"/>
              </a:lnSpc>
            </a:pPr>
            <a:r>
              <a:rPr lang="zh-CN" altLang="zh-CN" b="1" dirty="0"/>
              <a:t>【实例</a:t>
            </a:r>
            <a:r>
              <a:rPr lang="en-US" altLang="zh-CN" b="1" dirty="0"/>
              <a:t>6-27</a:t>
            </a:r>
            <a:r>
              <a:rPr lang="zh-CN" altLang="zh-CN" b="1" dirty="0"/>
              <a:t>】：</a:t>
            </a:r>
            <a:r>
              <a:rPr lang="zh-CN" altLang="zh-CN" dirty="0"/>
              <a:t>在数据库“</a:t>
            </a:r>
            <a:r>
              <a:rPr lang="en-US" altLang="zh-CN" dirty="0" err="1"/>
              <a:t>EduSys</a:t>
            </a:r>
            <a:r>
              <a:rPr lang="zh-CN" altLang="zh-CN" dirty="0"/>
              <a:t>”中，查询表“</a:t>
            </a:r>
            <a:r>
              <a:rPr lang="en-US" altLang="zh-CN" dirty="0" err="1"/>
              <a:t>StuCourse</a:t>
            </a:r>
            <a:r>
              <a:rPr lang="zh-CN" altLang="zh-CN" dirty="0"/>
              <a:t>”中的最低分。输入的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rgbClr val="228EB0"/>
                </a:solidFill>
                <a:latin typeface="+mn-ea"/>
              </a:rPr>
              <a:t>聚合函数</a:t>
            </a:r>
            <a:endParaRPr lang="zh-CN" altLang="zh-CN" sz="2800" b="1" dirty="0">
              <a:solidFill>
                <a:srgbClr val="228EB0"/>
              </a:solidFill>
              <a:latin typeface="+mn-ea"/>
            </a:endParaRPr>
          </a:p>
        </p:txBody>
      </p:sp>
      <p:sp>
        <p:nvSpPr>
          <p:cNvPr id="10" name="矩形 9"/>
          <p:cNvSpPr/>
          <p:nvPr/>
        </p:nvSpPr>
        <p:spPr>
          <a:xfrm>
            <a:off x="2859547" y="3711396"/>
            <a:ext cx="6461687" cy="637877"/>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MIN(Score)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最低分</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FROM StuCourse;</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079090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4</a:t>
            </a:r>
            <a:r>
              <a:rPr lang="zh-CN" altLang="zh-CN" b="1" dirty="0"/>
              <a:t>）</a:t>
            </a:r>
            <a:r>
              <a:rPr lang="en-US" altLang="zh-CN" b="1" dirty="0"/>
              <a:t>SUM</a:t>
            </a:r>
            <a:r>
              <a:rPr lang="zh-CN" altLang="zh-CN" b="1" dirty="0"/>
              <a:t>函数</a:t>
            </a:r>
            <a:endParaRPr lang="zh-CN" altLang="zh-CN" dirty="0"/>
          </a:p>
          <a:p>
            <a:pPr algn="just">
              <a:lnSpc>
                <a:spcPct val="150000"/>
              </a:lnSpc>
            </a:pPr>
            <a:r>
              <a:rPr lang="en-US" altLang="zh-CN" dirty="0"/>
              <a:t>SUM(column)</a:t>
            </a:r>
            <a:r>
              <a:rPr lang="zh-CN" altLang="zh-CN" dirty="0"/>
              <a:t>求指定列的和，其中</a:t>
            </a:r>
            <a:r>
              <a:rPr lang="en-US" altLang="zh-CN" dirty="0"/>
              <a:t>column</a:t>
            </a:r>
            <a:r>
              <a:rPr lang="zh-CN" altLang="zh-CN" dirty="0"/>
              <a:t>表示所求列的列名。</a:t>
            </a:r>
          </a:p>
          <a:p>
            <a:pPr algn="just">
              <a:lnSpc>
                <a:spcPct val="150000"/>
              </a:lnSpc>
            </a:pPr>
            <a:r>
              <a:rPr lang="zh-CN" altLang="zh-CN" b="1" dirty="0"/>
              <a:t>【实例</a:t>
            </a:r>
            <a:r>
              <a:rPr lang="en-US" altLang="zh-CN" b="1" dirty="0"/>
              <a:t>6-28</a:t>
            </a:r>
            <a:r>
              <a:rPr lang="zh-CN" altLang="zh-CN" b="1" dirty="0"/>
              <a:t>】：</a:t>
            </a:r>
            <a:r>
              <a:rPr lang="zh-CN" altLang="zh-CN" dirty="0"/>
              <a:t>在数据库“</a:t>
            </a:r>
            <a:r>
              <a:rPr lang="en-US" altLang="zh-CN" dirty="0" err="1"/>
              <a:t>EduSys</a:t>
            </a:r>
            <a:r>
              <a:rPr lang="zh-CN" altLang="zh-CN" dirty="0"/>
              <a:t>”中，查询表“</a:t>
            </a:r>
            <a:r>
              <a:rPr lang="en-US" altLang="zh-CN" dirty="0" err="1"/>
              <a:t>StuCourse</a:t>
            </a:r>
            <a:r>
              <a:rPr lang="zh-CN" altLang="zh-CN" dirty="0"/>
              <a:t>”中的学号为“</a:t>
            </a:r>
            <a:r>
              <a:rPr lang="en-US" altLang="zh-CN" dirty="0"/>
              <a:t>20190101</a:t>
            </a:r>
            <a:r>
              <a:rPr lang="zh-CN" altLang="zh-CN" dirty="0"/>
              <a:t>”的学生的总成绩。输入的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rgbClr val="228EB0"/>
                </a:solidFill>
                <a:latin typeface="+mn-ea"/>
              </a:rPr>
              <a:t>聚合函数</a:t>
            </a:r>
            <a:endParaRPr lang="zh-CN" altLang="zh-CN" sz="2800" b="1" dirty="0">
              <a:solidFill>
                <a:srgbClr val="228EB0"/>
              </a:solidFill>
              <a:latin typeface="+mn-ea"/>
            </a:endParaRPr>
          </a:p>
        </p:txBody>
      </p:sp>
      <p:sp>
        <p:nvSpPr>
          <p:cNvPr id="11" name="矩形 10"/>
          <p:cNvSpPr/>
          <p:nvPr/>
        </p:nvSpPr>
        <p:spPr>
          <a:xfrm>
            <a:off x="3390688" y="3689347"/>
            <a:ext cx="6016359" cy="70728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SUM(Score)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总分</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FROM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StuCourse</a:t>
            </a:r>
            <a:endParaRPr lang="zh-CN" sz="1600" kern="100" dirty="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WHERE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=‘20190101</a:t>
            </a: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192470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5</a:t>
            </a:r>
            <a:r>
              <a:rPr lang="zh-CN" altLang="zh-CN" b="1" dirty="0"/>
              <a:t>）</a:t>
            </a:r>
            <a:r>
              <a:rPr lang="en-US" altLang="zh-CN" b="1" dirty="0"/>
              <a:t>AVG</a:t>
            </a:r>
            <a:r>
              <a:rPr lang="zh-CN" altLang="zh-CN" b="1" dirty="0"/>
              <a:t>函数</a:t>
            </a:r>
            <a:endParaRPr lang="zh-CN" altLang="zh-CN" dirty="0"/>
          </a:p>
          <a:p>
            <a:pPr algn="just">
              <a:lnSpc>
                <a:spcPct val="150000"/>
              </a:lnSpc>
            </a:pPr>
            <a:r>
              <a:rPr lang="en-US" altLang="zh-CN" dirty="0"/>
              <a:t>AVG(column)</a:t>
            </a:r>
            <a:r>
              <a:rPr lang="zh-CN" altLang="zh-CN" dirty="0"/>
              <a:t>求指定列的平均值，其中</a:t>
            </a:r>
            <a:r>
              <a:rPr lang="en-US" altLang="zh-CN" dirty="0"/>
              <a:t>column</a:t>
            </a:r>
            <a:r>
              <a:rPr lang="zh-CN" altLang="zh-CN" dirty="0"/>
              <a:t>表示所求列的列名。</a:t>
            </a:r>
          </a:p>
          <a:p>
            <a:pPr algn="just">
              <a:lnSpc>
                <a:spcPct val="150000"/>
              </a:lnSpc>
            </a:pPr>
            <a:r>
              <a:rPr lang="zh-CN" altLang="zh-CN" b="1" dirty="0"/>
              <a:t>【实例</a:t>
            </a:r>
            <a:r>
              <a:rPr lang="en-US" altLang="zh-CN" b="1" dirty="0"/>
              <a:t>6-29</a:t>
            </a:r>
            <a:r>
              <a:rPr lang="zh-CN" altLang="zh-CN" b="1" dirty="0"/>
              <a:t>】：</a:t>
            </a:r>
            <a:r>
              <a:rPr lang="zh-CN" altLang="zh-CN" dirty="0"/>
              <a:t>在数据库“</a:t>
            </a:r>
            <a:r>
              <a:rPr lang="en-US" altLang="zh-CN" dirty="0" err="1"/>
              <a:t>EduSys</a:t>
            </a:r>
            <a:r>
              <a:rPr lang="zh-CN" altLang="zh-CN" dirty="0"/>
              <a:t>”中，查询表“</a:t>
            </a:r>
            <a:r>
              <a:rPr lang="en-US" altLang="zh-CN" dirty="0" err="1"/>
              <a:t>StuCourse</a:t>
            </a:r>
            <a:r>
              <a:rPr lang="zh-CN" altLang="zh-CN" dirty="0"/>
              <a:t>”中的编号为“</a:t>
            </a:r>
            <a:r>
              <a:rPr lang="en-US" altLang="zh-CN" dirty="0"/>
              <a:t>190701</a:t>
            </a:r>
            <a:r>
              <a:rPr lang="zh-CN" altLang="zh-CN" dirty="0"/>
              <a:t>”的课程平均分。输入的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rgbClr val="228EB0"/>
                </a:solidFill>
                <a:latin typeface="+mn-ea"/>
              </a:rPr>
              <a:t>聚合函数</a:t>
            </a:r>
            <a:endParaRPr lang="zh-CN" altLang="zh-CN" sz="2800" b="1" dirty="0">
              <a:solidFill>
                <a:srgbClr val="228EB0"/>
              </a:solidFill>
              <a:latin typeface="+mn-ea"/>
            </a:endParaRPr>
          </a:p>
        </p:txBody>
      </p:sp>
      <p:sp>
        <p:nvSpPr>
          <p:cNvPr id="10" name="矩形 9"/>
          <p:cNvSpPr/>
          <p:nvPr/>
        </p:nvSpPr>
        <p:spPr>
          <a:xfrm>
            <a:off x="2463762" y="3661045"/>
            <a:ext cx="6955811" cy="73857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AVG(Score)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平均分</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FROM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StuCourse</a:t>
            </a:r>
            <a:endParaRPr lang="zh-CN" sz="1600" kern="100" dirty="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WHERE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Cno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=‘19701</a:t>
            </a: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00850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04</a:t>
              </a:r>
              <a:endParaRPr lang="zh-CN" altLang="en-US" sz="3200" b="1" dirty="0">
                <a:solidFill>
                  <a:schemeClr val="bg1"/>
                </a:solidFill>
              </a:endParaRPr>
            </a:p>
          </p:txBody>
        </p:sp>
      </p:grpSp>
      <p:grpSp>
        <p:nvGrpSpPr>
          <p:cNvPr id="21" name="组合 20"/>
          <p:cNvGrpSpPr/>
          <p:nvPr/>
        </p:nvGrpSpPr>
        <p:grpSpPr>
          <a:xfrm>
            <a:off x="2600663" y="3499432"/>
            <a:ext cx="3312000" cy="644330"/>
            <a:chOff x="8145156" y="3244893"/>
            <a:chExt cx="3312000" cy="1079650"/>
          </a:xfrm>
        </p:grpSpPr>
        <p:sp>
          <p:nvSpPr>
            <p:cNvPr id="14" name="文本框 13"/>
            <p:cNvSpPr txBox="1"/>
            <p:nvPr/>
          </p:nvSpPr>
          <p:spPr>
            <a:xfrm>
              <a:off x="8982243" y="3244893"/>
              <a:ext cx="1620958" cy="876716"/>
            </a:xfrm>
            <a:prstGeom prst="rect">
              <a:avLst/>
            </a:prstGeom>
            <a:noFill/>
          </p:spPr>
          <p:txBody>
            <a:bodyPr wrap="none" rtlCol="0">
              <a:spAutoFit/>
              <a:scene3d>
                <a:camera prst="orthographicFront"/>
                <a:lightRig rig="threePt" dir="t"/>
              </a:scene3d>
              <a:sp3d contourW="12700"/>
            </a:bodyPr>
            <a:lstStyle/>
            <a:p>
              <a:pPr algn="r"/>
              <a:r>
                <a:rPr lang="zh-CN" altLang="en-US" sz="2800" dirty="0" smtClean="0"/>
                <a:t>分组查询</a:t>
              </a:r>
              <a:endParaRPr lang="zh-CN" altLang="en-US" sz="2800" dirty="0"/>
            </a:p>
          </p:txBody>
        </p:sp>
        <p:cxnSp>
          <p:nvCxnSpPr>
            <p:cNvPr id="18" name="直接连接符 17"/>
            <p:cNvCxnSpPr/>
            <p:nvPr/>
          </p:nvCxnSpPr>
          <p:spPr>
            <a:xfrm>
              <a:off x="8145156" y="4324543"/>
              <a:ext cx="331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52641" y="2665425"/>
            <a:ext cx="0" cy="129600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93826" y="2531201"/>
            <a:ext cx="2723823" cy="623237"/>
          </a:xfrm>
          <a:prstGeom prst="rect">
            <a:avLst/>
          </a:prstGeom>
          <a:noFill/>
        </p:spPr>
        <p:txBody>
          <a:bodyPr wrap="square" lIns="68571" tIns="34285" rIns="68571" bIns="34285" rtlCol="0">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GROUP BY</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子句实现分组操作</a:t>
            </a:r>
          </a:p>
        </p:txBody>
      </p:sp>
      <p:grpSp>
        <p:nvGrpSpPr>
          <p:cNvPr id="22" name="淘宝网Chenying0907出品 86"/>
          <p:cNvGrpSpPr/>
          <p:nvPr/>
        </p:nvGrpSpPr>
        <p:grpSpPr>
          <a:xfrm>
            <a:off x="6896441" y="2612779"/>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96441" y="387693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93826" y="3755353"/>
            <a:ext cx="2723823"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对分组查询结果进行过滤</a:t>
            </a:r>
          </a:p>
        </p:txBody>
      </p:sp>
    </p:spTree>
    <p:extLst>
      <p:ext uri="{BB962C8B-B14F-4D97-AF65-F5344CB8AC3E}">
        <p14:creationId xmlns:p14="http://schemas.microsoft.com/office/powerpoint/2010/main" val="39076424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2" presetClass="entr" presetSubtype="8" fill="hold" grpId="0" nodeType="withEffect">
                                  <p:stCondLst>
                                    <p:cond delay="70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80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855"/>
            <a:ext cx="9597238" cy="873957"/>
          </a:xfrm>
          <a:prstGeom prst="rect">
            <a:avLst/>
          </a:prstGeom>
        </p:spPr>
        <p:txBody>
          <a:bodyPr wrap="square">
            <a:spAutoFit/>
            <a:scene3d>
              <a:camera prst="orthographicFront"/>
              <a:lightRig rig="threePt" dir="t"/>
            </a:scene3d>
            <a:sp3d contourW="12700"/>
          </a:bodyPr>
          <a:lstStyle/>
          <a:p>
            <a:pPr marL="285750" indent="-285750">
              <a:lnSpc>
                <a:spcPct val="150000"/>
              </a:lnSpc>
              <a:buFont typeface="Arial" panose="020B0604020202020204" pitchFamily="34" charset="0"/>
              <a:buChar char="•"/>
            </a:pPr>
            <a:r>
              <a:rPr lang="zh-CN" altLang="zh-CN" dirty="0"/>
              <a:t>从数据表中查询数据的基本语句为“</a:t>
            </a:r>
            <a:r>
              <a:rPr lang="en-US" altLang="zh-CN" dirty="0"/>
              <a:t>SELECT</a:t>
            </a:r>
            <a:r>
              <a:rPr lang="zh-CN" altLang="zh-CN" dirty="0"/>
              <a:t>”语句，可以根据自己对数据的需求，使用不同的查询条件。基本格式如下：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基础查询</a:t>
            </a:r>
            <a:endParaRPr lang="zh-CN" altLang="en-US" sz="2800" b="1" dirty="0">
              <a:solidFill>
                <a:srgbClr val="228EB0"/>
              </a:solidFill>
              <a:latin typeface="+mn-ea"/>
            </a:endParaRPr>
          </a:p>
        </p:txBody>
      </p:sp>
      <p:sp>
        <p:nvSpPr>
          <p:cNvPr id="12" name="矩形 11"/>
          <p:cNvSpPr/>
          <p:nvPr/>
        </p:nvSpPr>
        <p:spPr>
          <a:xfrm>
            <a:off x="2338501" y="2905450"/>
            <a:ext cx="7498322" cy="325735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SELECT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{[DISTINCT]* |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1&gt;[,&lt;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2&gt;,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字段名</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n,&gt;]}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marL="133350"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FROM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表</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表</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2&gt;,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表</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m&gt;]</a:t>
            </a:r>
            <a:endParaRPr lang="zh-CN" sz="1600" kern="100" dirty="0">
              <a:effectLst/>
              <a:ea typeface="等线" panose="02010600030101010101" pitchFamily="2" charset="-122"/>
              <a:cs typeface="Times New Roman" panose="02020603050405020304" pitchFamily="18" charset="0"/>
            </a:endParaRPr>
          </a:p>
          <a:p>
            <a:pPr marL="133350"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[WHERE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条件表达式</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a:p>
            <a:pPr marL="133350"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[GROUP BY&lt;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分组字段</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分组字段</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2&gt;,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marL="133350"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[HAVING&lt;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条件表达式</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endParaRPr lang="zh-CN" sz="1600" kern="100" dirty="0">
              <a:effectLst/>
              <a:ea typeface="等线" panose="02010600030101010101" pitchFamily="2" charset="-122"/>
              <a:cs typeface="Times New Roman" panose="02020603050405020304" pitchFamily="18" charset="0"/>
            </a:endParaRPr>
          </a:p>
          <a:p>
            <a:pPr marL="133350"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[ORDER BY&lt;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排序字段</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1&gt;[ASC|DESC][,&lt;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排序字段</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2&gt;[ASC|DESC],</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marL="133350"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[LIMIT[&lt;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位置偏移量</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记录数</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954825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在对数据表中数据进行统计时，可能需要按照一定的类别分别进行统计，在</a:t>
            </a:r>
            <a:r>
              <a:rPr lang="en-US" altLang="zh-CN" dirty="0"/>
              <a:t>SELECT</a:t>
            </a:r>
            <a:r>
              <a:rPr lang="zh-CN" altLang="zh-CN" dirty="0"/>
              <a:t>语句中，可以使用</a:t>
            </a:r>
            <a:r>
              <a:rPr lang="en-US" altLang="zh-CN" dirty="0"/>
              <a:t>GROUP BY</a:t>
            </a:r>
            <a:r>
              <a:rPr lang="zh-CN" altLang="zh-CN" dirty="0"/>
              <a:t>子句将结果集中的数据行根据选择列的值进行逻辑分组，以便能汇总表内容的子集，实现对每个组进行统计。语法格式如下：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6007157"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1 </a:t>
            </a:r>
            <a:r>
              <a:rPr lang="zh-CN" altLang="zh-CN" sz="2800" b="1" dirty="0">
                <a:solidFill>
                  <a:srgbClr val="228EB0"/>
                </a:solidFill>
                <a:latin typeface="+mn-ea"/>
              </a:rPr>
              <a:t>使用</a:t>
            </a:r>
            <a:r>
              <a:rPr lang="en-US" altLang="zh-CN" sz="2800" b="1" dirty="0">
                <a:solidFill>
                  <a:srgbClr val="228EB0"/>
                </a:solidFill>
                <a:latin typeface="+mn-ea"/>
              </a:rPr>
              <a:t>GROUP BY</a:t>
            </a:r>
            <a:r>
              <a:rPr lang="zh-CN" altLang="zh-CN" sz="2800" b="1" dirty="0">
                <a:solidFill>
                  <a:srgbClr val="228EB0"/>
                </a:solidFill>
                <a:latin typeface="+mn-ea"/>
              </a:rPr>
              <a:t>子句实现分组操作</a:t>
            </a:r>
          </a:p>
        </p:txBody>
      </p:sp>
      <p:sp>
        <p:nvSpPr>
          <p:cNvPr id="11" name="矩形 10"/>
          <p:cNvSpPr/>
          <p:nvPr/>
        </p:nvSpPr>
        <p:spPr>
          <a:xfrm>
            <a:off x="2657261" y="3171824"/>
            <a:ext cx="6561895" cy="636087"/>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33350"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[GROUP BY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分组字段</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1&gt;[, &lt;</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分组字段</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2&gt;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p:txBody>
      </p:sp>
      <p:sp>
        <p:nvSpPr>
          <p:cNvPr id="12" name="矩形 11">
            <a:extLst>
              <a:ext uri="{FF2B5EF4-FFF2-40B4-BE49-F238E27FC236}">
                <a16:creationId xmlns:a16="http://schemas.microsoft.com/office/drawing/2014/main" id="{E3EB1709-6D20-4440-8800-976CC5E9712E}"/>
              </a:ext>
            </a:extLst>
          </p:cNvPr>
          <p:cNvSpPr/>
          <p:nvPr/>
        </p:nvSpPr>
        <p:spPr>
          <a:xfrm>
            <a:off x="1291772" y="4031779"/>
            <a:ext cx="9464340" cy="2169825"/>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语法说明如下：</a:t>
            </a:r>
          </a:p>
          <a:p>
            <a:pPr marL="285750" lvl="0" indent="-285750" algn="just">
              <a:lnSpc>
                <a:spcPct val="150000"/>
              </a:lnSpc>
              <a:buFont typeface="Arial" panose="020B0604020202020204" pitchFamily="34" charset="0"/>
              <a:buChar char="•"/>
            </a:pPr>
            <a:r>
              <a:rPr lang="en-US" altLang="zh-CN" dirty="0"/>
              <a:t>GROUP BY</a:t>
            </a:r>
            <a:r>
              <a:rPr lang="zh-CN" altLang="zh-CN" dirty="0"/>
              <a:t>子句按某个字段，或者多个字段中的值进行分组，字段中值相同的为一组。</a:t>
            </a:r>
          </a:p>
          <a:p>
            <a:pPr marL="285750" lvl="0" indent="-285750" algn="just">
              <a:lnSpc>
                <a:spcPct val="150000"/>
              </a:lnSpc>
              <a:buFont typeface="Arial" panose="020B0604020202020204" pitchFamily="34" charset="0"/>
              <a:buChar char="•"/>
            </a:pPr>
            <a:r>
              <a:rPr lang="en-US" altLang="zh-CN" dirty="0"/>
              <a:t>&lt;</a:t>
            </a:r>
            <a:r>
              <a:rPr lang="zh-CN" altLang="zh-CN" dirty="0"/>
              <a:t>分组字段</a:t>
            </a:r>
            <a:r>
              <a:rPr lang="en-US" altLang="zh-CN" dirty="0"/>
              <a:t>&gt;</a:t>
            </a:r>
            <a:r>
              <a:rPr lang="zh-CN" altLang="zh-CN" dirty="0"/>
              <a:t>是对查询结果分组的依据，指定用于分组的列，可以只指定</a:t>
            </a:r>
            <a:r>
              <a:rPr lang="en-US" altLang="zh-CN" dirty="0"/>
              <a:t>1</a:t>
            </a:r>
            <a:r>
              <a:rPr lang="zh-CN" altLang="zh-CN" dirty="0"/>
              <a:t>个列，也可以指定多个列，彼此间用逗号分隔</a:t>
            </a:r>
            <a:r>
              <a:rPr lang="zh-CN" altLang="zh-CN" dirty="0" smtClean="0"/>
              <a:t>。</a:t>
            </a:r>
            <a:endParaRPr lang="en-US" altLang="zh-CN" dirty="0" smtClean="0"/>
          </a:p>
          <a:p>
            <a:pPr lvl="0" algn="just">
              <a:lnSpc>
                <a:spcPct val="150000"/>
              </a:lnSpc>
            </a:pPr>
            <a:endParaRPr lang="zh-CN" altLang="zh-CN" dirty="0"/>
          </a:p>
        </p:txBody>
      </p:sp>
    </p:spTree>
    <p:extLst>
      <p:ext uri="{BB962C8B-B14F-4D97-AF65-F5344CB8AC3E}">
        <p14:creationId xmlns:p14="http://schemas.microsoft.com/office/powerpoint/2010/main" val="9102226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158874" y="1460266"/>
            <a:ext cx="9773495" cy="5078313"/>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smtClean="0"/>
              <a:t>GROUP </a:t>
            </a:r>
            <a:r>
              <a:rPr lang="en-US" altLang="zh-CN" dirty="0"/>
              <a:t>BY</a:t>
            </a:r>
            <a:r>
              <a:rPr lang="zh-CN" altLang="zh-CN" dirty="0"/>
              <a:t>语句一般和聚合函数一起使用，如果查询的字段出现在</a:t>
            </a:r>
            <a:r>
              <a:rPr lang="en-US" altLang="zh-CN" dirty="0"/>
              <a:t>GROUP BY</a:t>
            </a:r>
            <a:r>
              <a:rPr lang="zh-CN" altLang="zh-CN" dirty="0"/>
              <a:t>后，却没有包含在聚合函数中，该字段显示的是分组后的第一条记录值，这样可能会导致查询结果不符合我们的预期。</a:t>
            </a:r>
          </a:p>
          <a:p>
            <a:pPr algn="just">
              <a:lnSpc>
                <a:spcPct val="150000"/>
              </a:lnSpc>
            </a:pPr>
            <a:r>
              <a:rPr lang="zh-CN" altLang="zh-CN" dirty="0"/>
              <a:t>对于</a:t>
            </a:r>
            <a:r>
              <a:rPr lang="en-US" altLang="zh-CN" dirty="0"/>
              <a:t>GROUP BY</a:t>
            </a:r>
            <a:r>
              <a:rPr lang="zh-CN" altLang="zh-CN" dirty="0"/>
              <a:t>子句的使用，需要注意以下几点：</a:t>
            </a:r>
          </a:p>
          <a:p>
            <a:pPr marL="285750" lvl="0" indent="-285750" algn="just">
              <a:lnSpc>
                <a:spcPct val="150000"/>
              </a:lnSpc>
              <a:buFont typeface="Arial" panose="020B0604020202020204" pitchFamily="34" charset="0"/>
              <a:buChar char="•"/>
            </a:pPr>
            <a:r>
              <a:rPr lang="en-US" altLang="zh-CN" dirty="0"/>
              <a:t>GROUP BY</a:t>
            </a:r>
            <a:r>
              <a:rPr lang="zh-CN" altLang="zh-CN" dirty="0"/>
              <a:t>子句中的字段必须是</a:t>
            </a:r>
            <a:r>
              <a:rPr lang="en-US" altLang="zh-CN" dirty="0"/>
              <a:t>SELECT</a:t>
            </a:r>
            <a:r>
              <a:rPr lang="zh-CN" altLang="zh-CN" dirty="0"/>
              <a:t>语句的字段列表中的一项。</a:t>
            </a:r>
          </a:p>
          <a:p>
            <a:pPr marL="285750" lvl="0" indent="-285750" algn="just">
              <a:lnSpc>
                <a:spcPct val="150000"/>
              </a:lnSpc>
              <a:buFont typeface="Arial" panose="020B0604020202020204" pitchFamily="34" charset="0"/>
              <a:buChar char="•"/>
            </a:pPr>
            <a:r>
              <a:rPr lang="en-US" altLang="zh-CN" dirty="0"/>
              <a:t>GROUP BY</a:t>
            </a:r>
            <a:r>
              <a:rPr lang="zh-CN" altLang="zh-CN" dirty="0"/>
              <a:t>子句可以包含任意数目的字段，使其可以对分组进行嵌套，为数据分组提供更加细致的控制。</a:t>
            </a:r>
          </a:p>
          <a:p>
            <a:pPr marL="285750" lvl="0" indent="-285750" algn="just">
              <a:lnSpc>
                <a:spcPct val="150000"/>
              </a:lnSpc>
              <a:buFont typeface="Arial" panose="020B0604020202020204" pitchFamily="34" charset="0"/>
              <a:buChar char="•"/>
            </a:pPr>
            <a:r>
              <a:rPr lang="en-US" altLang="zh-CN" dirty="0"/>
              <a:t>GROUP BY</a:t>
            </a:r>
            <a:r>
              <a:rPr lang="zh-CN" altLang="zh-CN" dirty="0"/>
              <a:t>子句列出的每个列都必须是检索列或有效的表达式，但不能是聚合函数。若在</a:t>
            </a:r>
            <a:r>
              <a:rPr lang="en-US" altLang="zh-CN" dirty="0"/>
              <a:t>SELECT</a:t>
            </a:r>
            <a:r>
              <a:rPr lang="zh-CN" altLang="zh-CN" dirty="0"/>
              <a:t>语句中使用表达式，则必须在</a:t>
            </a:r>
            <a:r>
              <a:rPr lang="en-US" altLang="zh-CN" dirty="0"/>
              <a:t>GROUP BY</a:t>
            </a:r>
            <a:r>
              <a:rPr lang="zh-CN" altLang="zh-CN" dirty="0"/>
              <a:t>子句中指定相同的表达式。</a:t>
            </a:r>
          </a:p>
          <a:p>
            <a:pPr marL="285750" lvl="0" indent="-285750" algn="just">
              <a:lnSpc>
                <a:spcPct val="150000"/>
              </a:lnSpc>
              <a:buFont typeface="Arial" panose="020B0604020202020204" pitchFamily="34" charset="0"/>
              <a:buChar char="•"/>
            </a:pPr>
            <a:r>
              <a:rPr lang="zh-CN" altLang="zh-CN" dirty="0"/>
              <a:t>除聚合函数之外，</a:t>
            </a:r>
            <a:r>
              <a:rPr lang="en-US" altLang="zh-CN" dirty="0"/>
              <a:t>SELECT</a:t>
            </a:r>
            <a:r>
              <a:rPr lang="zh-CN" altLang="zh-CN" dirty="0"/>
              <a:t>语句中的每个列都必须在</a:t>
            </a:r>
            <a:r>
              <a:rPr lang="en-US" altLang="zh-CN" dirty="0"/>
              <a:t>GROUP BY</a:t>
            </a:r>
            <a:r>
              <a:rPr lang="zh-CN" altLang="zh-CN" dirty="0"/>
              <a:t>子句中给出。</a:t>
            </a:r>
          </a:p>
          <a:p>
            <a:pPr marL="285750" lvl="0" indent="-285750" algn="just">
              <a:lnSpc>
                <a:spcPct val="150000"/>
              </a:lnSpc>
              <a:buFont typeface="Arial" panose="020B0604020202020204" pitchFamily="34" charset="0"/>
              <a:buChar char="•"/>
            </a:pPr>
            <a:r>
              <a:rPr lang="zh-CN" altLang="zh-CN" dirty="0"/>
              <a:t>若用于分组的列中包含有</a:t>
            </a:r>
            <a:r>
              <a:rPr lang="en-US" altLang="zh-CN" dirty="0"/>
              <a:t>NULL</a:t>
            </a:r>
            <a:r>
              <a:rPr lang="zh-CN" altLang="zh-CN" dirty="0"/>
              <a:t>值，则</a:t>
            </a:r>
            <a:r>
              <a:rPr lang="en-US" altLang="zh-CN" dirty="0"/>
              <a:t>NULL</a:t>
            </a:r>
            <a:r>
              <a:rPr lang="zh-CN" altLang="zh-CN" dirty="0"/>
              <a:t>将作为一个单独的分组返回；若该列中存在多个</a:t>
            </a:r>
            <a:r>
              <a:rPr lang="en-US" altLang="zh-CN" dirty="0"/>
              <a:t>NULL</a:t>
            </a:r>
            <a:r>
              <a:rPr lang="zh-CN" altLang="zh-CN" dirty="0"/>
              <a:t>值，则将这些</a:t>
            </a:r>
            <a:r>
              <a:rPr lang="en-US" altLang="zh-CN" dirty="0"/>
              <a:t>NULL</a:t>
            </a:r>
            <a:r>
              <a:rPr lang="zh-CN" altLang="zh-CN" dirty="0"/>
              <a:t>值所在的行分为一组</a:t>
            </a:r>
            <a:r>
              <a:rPr lang="zh-CN" altLang="zh-CN" dirty="0" smtClean="0"/>
              <a:t>。</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6007157"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1 </a:t>
            </a:r>
            <a:r>
              <a:rPr lang="zh-CN" altLang="zh-CN" sz="2800" b="1" dirty="0">
                <a:solidFill>
                  <a:srgbClr val="228EB0"/>
                </a:solidFill>
                <a:latin typeface="+mn-ea"/>
              </a:rPr>
              <a:t>使用</a:t>
            </a:r>
            <a:r>
              <a:rPr lang="en-US" altLang="zh-CN" sz="2800" b="1" dirty="0">
                <a:solidFill>
                  <a:srgbClr val="228EB0"/>
                </a:solidFill>
                <a:latin typeface="+mn-ea"/>
              </a:rPr>
              <a:t>GROUP BY</a:t>
            </a:r>
            <a:r>
              <a:rPr lang="zh-CN" altLang="zh-CN" sz="2800" b="1" dirty="0">
                <a:solidFill>
                  <a:srgbClr val="228EB0"/>
                </a:solidFill>
                <a:latin typeface="+mn-ea"/>
              </a:rPr>
              <a:t>子句实现分组操作</a:t>
            </a:r>
          </a:p>
        </p:txBody>
      </p:sp>
    </p:spTree>
    <p:extLst>
      <p:ext uri="{BB962C8B-B14F-4D97-AF65-F5344CB8AC3E}">
        <p14:creationId xmlns:p14="http://schemas.microsoft.com/office/powerpoint/2010/main" val="26899022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6-30</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”中的不同性别的学生人数。输入的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6007157"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1 </a:t>
            </a:r>
            <a:r>
              <a:rPr lang="zh-CN" altLang="zh-CN" sz="2800" b="1" dirty="0">
                <a:solidFill>
                  <a:srgbClr val="228EB0"/>
                </a:solidFill>
                <a:latin typeface="+mn-ea"/>
              </a:rPr>
              <a:t>使用</a:t>
            </a:r>
            <a:r>
              <a:rPr lang="en-US" altLang="zh-CN" sz="2800" b="1" dirty="0">
                <a:solidFill>
                  <a:srgbClr val="228EB0"/>
                </a:solidFill>
                <a:latin typeface="+mn-ea"/>
              </a:rPr>
              <a:t>GROUP BY</a:t>
            </a:r>
            <a:r>
              <a:rPr lang="zh-CN" altLang="zh-CN" sz="2800" b="1" dirty="0">
                <a:solidFill>
                  <a:srgbClr val="228EB0"/>
                </a:solidFill>
                <a:latin typeface="+mn-ea"/>
              </a:rPr>
              <a:t>子句实现分组操作</a:t>
            </a:r>
          </a:p>
        </p:txBody>
      </p:sp>
      <p:sp>
        <p:nvSpPr>
          <p:cNvPr id="8" name="矩形 7"/>
          <p:cNvSpPr/>
          <p:nvPr/>
        </p:nvSpPr>
        <p:spPr>
          <a:xfrm>
            <a:off x="2882730" y="2789763"/>
            <a:ext cx="6486738" cy="120604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SEX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性别</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,COUNT(*)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总人数</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GROUP BY SEX;</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99160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6-31</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”中的不同性别的学生人数，并输出每组的学生姓名。输入的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6007157"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1 </a:t>
            </a:r>
            <a:r>
              <a:rPr lang="zh-CN" altLang="zh-CN" sz="2800" b="1" dirty="0">
                <a:solidFill>
                  <a:srgbClr val="228EB0"/>
                </a:solidFill>
                <a:latin typeface="+mn-ea"/>
              </a:rPr>
              <a:t>使用</a:t>
            </a:r>
            <a:r>
              <a:rPr lang="en-US" altLang="zh-CN" sz="2800" b="1" dirty="0">
                <a:solidFill>
                  <a:srgbClr val="228EB0"/>
                </a:solidFill>
                <a:latin typeface="+mn-ea"/>
              </a:rPr>
              <a:t>GROUP BY</a:t>
            </a:r>
            <a:r>
              <a:rPr lang="zh-CN" altLang="zh-CN" sz="2800" b="1" dirty="0">
                <a:solidFill>
                  <a:srgbClr val="228EB0"/>
                </a:solidFill>
                <a:latin typeface="+mn-ea"/>
              </a:rPr>
              <a:t>子句实现分组操作</a:t>
            </a:r>
          </a:p>
        </p:txBody>
      </p:sp>
      <p:sp>
        <p:nvSpPr>
          <p:cNvPr id="10" name="矩形 9"/>
          <p:cNvSpPr/>
          <p:nvPr/>
        </p:nvSpPr>
        <p:spPr>
          <a:xfrm>
            <a:off x="2882730" y="2858350"/>
            <a:ext cx="6561894" cy="156888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SEX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性别</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,COUNT(*)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总人数</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a:p>
            <a:pPr indent="733425"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GROUP_CONCAT(Sname)</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GROUP BY SEX;</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413413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在</a:t>
            </a:r>
            <a:r>
              <a:rPr lang="en-US" altLang="zh-CN" dirty="0"/>
              <a:t>SELECT</a:t>
            </a:r>
            <a:r>
              <a:rPr lang="zh-CN" altLang="zh-CN" dirty="0"/>
              <a:t>语句中，除了能使用</a:t>
            </a:r>
            <a:r>
              <a:rPr lang="en-US" altLang="zh-CN" dirty="0"/>
              <a:t>GROUP BY</a:t>
            </a:r>
            <a:r>
              <a:rPr lang="zh-CN" altLang="zh-CN" dirty="0"/>
              <a:t>子句分组外，还可以使用</a:t>
            </a:r>
            <a:r>
              <a:rPr lang="en-US" altLang="zh-CN" dirty="0"/>
              <a:t>HAVING</a:t>
            </a:r>
            <a:r>
              <a:rPr lang="zh-CN" altLang="zh-CN" dirty="0"/>
              <a:t>子句过滤分组结果，在结果集中规定包含哪些分组和排除哪些分组。语法格式如下</a:t>
            </a:r>
            <a:r>
              <a:rPr lang="zh-CN" altLang="zh-CN" dirty="0" smtClean="0"/>
              <a:t>：</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570482"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2 </a:t>
            </a:r>
            <a:r>
              <a:rPr lang="zh-CN" altLang="zh-CN" sz="2800" b="1" dirty="0">
                <a:solidFill>
                  <a:srgbClr val="228EB0"/>
                </a:solidFill>
                <a:latin typeface="+mn-ea"/>
              </a:rPr>
              <a:t>对分组查询结果进行过滤</a:t>
            </a:r>
          </a:p>
        </p:txBody>
      </p:sp>
      <p:sp>
        <p:nvSpPr>
          <p:cNvPr id="11" name="矩形 10"/>
          <p:cNvSpPr/>
          <p:nvPr/>
        </p:nvSpPr>
        <p:spPr>
          <a:xfrm>
            <a:off x="2381688" y="2858350"/>
            <a:ext cx="7492713" cy="1056810"/>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33350"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[GROUP BY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分组字段</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1&gt;[,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分组字段</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2&gt;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marL="133350"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[HAVING &lt;</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条件表达式</a:t>
            </a:r>
            <a:r>
              <a:rPr lang="en-US" sz="1600" kern="0" dirty="0" smtClean="0">
                <a:effectLst/>
                <a:latin typeface="Times New Roman" panose="02020603050405020304" pitchFamily="18" charset="0"/>
                <a:ea typeface="宋体" panose="02010600030101010101" pitchFamily="2" charset="-122"/>
                <a:cs typeface="Times New Roman" panose="02020603050405020304" pitchFamily="18" charset="0"/>
              </a:rPr>
              <a:t>&gt;]</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600" kern="100" dirty="0">
              <a:effectLst/>
              <a:ea typeface="等线" panose="02010600030101010101" pitchFamily="2" charset="-122"/>
              <a:cs typeface="Times New Roman" panose="02020603050405020304" pitchFamily="18" charset="0"/>
            </a:endParaRPr>
          </a:p>
        </p:txBody>
      </p:sp>
      <p:sp>
        <p:nvSpPr>
          <p:cNvPr id="2" name="矩形 1"/>
          <p:cNvSpPr/>
          <p:nvPr/>
        </p:nvSpPr>
        <p:spPr>
          <a:xfrm>
            <a:off x="1291772" y="4421068"/>
            <a:ext cx="8854310" cy="369332"/>
          </a:xfrm>
          <a:prstGeom prst="rect">
            <a:avLst/>
          </a:prstGeom>
        </p:spPr>
        <p:txBody>
          <a:bodyPr wrap="square">
            <a:spAutoFit/>
          </a:bodyPr>
          <a:lstStyle/>
          <a:p>
            <a:r>
              <a:rPr lang="zh-CN" altLang="zh-CN" dirty="0"/>
              <a:t>其中：</a:t>
            </a:r>
            <a:r>
              <a:rPr lang="en-US" altLang="zh-CN" dirty="0"/>
              <a:t>HAVING&lt;</a:t>
            </a:r>
            <a:r>
              <a:rPr lang="zh-CN" altLang="zh-CN" dirty="0"/>
              <a:t>条件表达式</a:t>
            </a:r>
            <a:r>
              <a:rPr lang="en-US" altLang="zh-CN" dirty="0"/>
              <a:t>&gt;</a:t>
            </a:r>
            <a:r>
              <a:rPr lang="zh-CN" altLang="zh-CN" dirty="0"/>
              <a:t>用于指定条件，对分组后的内容进行过滤。</a:t>
            </a:r>
          </a:p>
        </p:txBody>
      </p:sp>
    </p:spTree>
    <p:extLst>
      <p:ext uri="{BB962C8B-B14F-4D97-AF65-F5344CB8AC3E}">
        <p14:creationId xmlns:p14="http://schemas.microsoft.com/office/powerpoint/2010/main" val="2010363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3416320"/>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smtClean="0"/>
              <a:t>HAVING</a:t>
            </a:r>
            <a:r>
              <a:rPr lang="zh-CN" altLang="zh-CN" dirty="0"/>
              <a:t>子句和</a:t>
            </a:r>
            <a:r>
              <a:rPr lang="en-US" altLang="zh-CN" dirty="0"/>
              <a:t>WHERE</a:t>
            </a:r>
            <a:r>
              <a:rPr lang="zh-CN" altLang="zh-CN" dirty="0"/>
              <a:t>子句非常相似，</a:t>
            </a:r>
            <a:r>
              <a:rPr lang="en-US" altLang="zh-CN" dirty="0"/>
              <a:t>HAVING</a:t>
            </a:r>
            <a:r>
              <a:rPr lang="zh-CN" altLang="zh-CN" dirty="0"/>
              <a:t>子句支持</a:t>
            </a:r>
            <a:r>
              <a:rPr lang="en-US" altLang="zh-CN" dirty="0"/>
              <a:t>WHERE</a:t>
            </a:r>
            <a:r>
              <a:rPr lang="zh-CN" altLang="zh-CN" dirty="0"/>
              <a:t>子句中所有的操作符和语法，但是两者存在几点差异：</a:t>
            </a:r>
          </a:p>
          <a:p>
            <a:pPr marL="285750" lvl="0" indent="-285750" algn="just">
              <a:lnSpc>
                <a:spcPct val="150000"/>
              </a:lnSpc>
              <a:buFont typeface="Arial" panose="020B0604020202020204" pitchFamily="34" charset="0"/>
              <a:buChar char="•"/>
            </a:pPr>
            <a:r>
              <a:rPr lang="en-US" altLang="zh-CN" dirty="0"/>
              <a:t>WHERE</a:t>
            </a:r>
            <a:r>
              <a:rPr lang="zh-CN" altLang="zh-CN" dirty="0"/>
              <a:t>子句主要用于过滤数据行，而</a:t>
            </a:r>
            <a:r>
              <a:rPr lang="en-US" altLang="zh-CN" dirty="0"/>
              <a:t>HAVING</a:t>
            </a:r>
            <a:r>
              <a:rPr lang="zh-CN" altLang="zh-CN" dirty="0"/>
              <a:t>子句主要用于过滤分组，即</a:t>
            </a:r>
            <a:r>
              <a:rPr lang="en-US" altLang="zh-CN" dirty="0"/>
              <a:t>HAVING</a:t>
            </a:r>
            <a:r>
              <a:rPr lang="zh-CN" altLang="zh-CN" dirty="0"/>
              <a:t>子句基于分组的聚合值而不是特定行的值来过滤数据。</a:t>
            </a:r>
          </a:p>
          <a:p>
            <a:pPr marL="285750" lvl="0" indent="-285750" algn="just">
              <a:lnSpc>
                <a:spcPct val="150000"/>
              </a:lnSpc>
              <a:buFont typeface="Arial" panose="020B0604020202020204" pitchFamily="34" charset="0"/>
              <a:buChar char="•"/>
            </a:pPr>
            <a:r>
              <a:rPr lang="en-US" altLang="zh-CN" dirty="0"/>
              <a:t>WHERE</a:t>
            </a:r>
            <a:r>
              <a:rPr lang="zh-CN" altLang="zh-CN" dirty="0"/>
              <a:t>子句不可以包含聚合函数，而</a:t>
            </a:r>
            <a:r>
              <a:rPr lang="en-US" altLang="zh-CN" dirty="0"/>
              <a:t>HAVING</a:t>
            </a:r>
            <a:r>
              <a:rPr lang="zh-CN" altLang="zh-CN" dirty="0"/>
              <a:t>子句可以包含聚合函数。</a:t>
            </a:r>
          </a:p>
          <a:p>
            <a:pPr marL="285750" lvl="0" indent="-285750" algn="just">
              <a:lnSpc>
                <a:spcPct val="150000"/>
              </a:lnSpc>
              <a:buFont typeface="Arial" panose="020B0604020202020204" pitchFamily="34" charset="0"/>
              <a:buChar char="•"/>
            </a:pPr>
            <a:r>
              <a:rPr lang="en-US" altLang="zh-CN" dirty="0"/>
              <a:t>HAVING</a:t>
            </a:r>
            <a:r>
              <a:rPr lang="zh-CN" altLang="zh-CN" dirty="0"/>
              <a:t>子句在数据分组后进行过滤，</a:t>
            </a:r>
            <a:r>
              <a:rPr lang="en-US" altLang="zh-CN" dirty="0"/>
              <a:t>WHERE</a:t>
            </a:r>
            <a:r>
              <a:rPr lang="zh-CN" altLang="zh-CN" dirty="0"/>
              <a:t>子句在数据分组前进行过滤。</a:t>
            </a:r>
            <a:r>
              <a:rPr lang="en-US" altLang="zh-CN" dirty="0"/>
              <a:t>WHERE</a:t>
            </a:r>
            <a:r>
              <a:rPr lang="zh-CN" altLang="zh-CN" dirty="0"/>
              <a:t>子句排除的行不包含在分组中，可能会影响</a:t>
            </a:r>
            <a:r>
              <a:rPr lang="en-US" altLang="zh-CN" dirty="0"/>
              <a:t>HAVING</a:t>
            </a:r>
            <a:r>
              <a:rPr lang="zh-CN" altLang="zh-CN" dirty="0"/>
              <a:t>子句基于这些值过滤掉的分组。一般来讲，能在分组前过滤的，尽量使用分组前筛选，以提高查询效率</a:t>
            </a:r>
            <a:r>
              <a:rPr lang="zh-CN" altLang="zh-CN" dirty="0" smtClean="0"/>
              <a:t>。</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570482"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2 </a:t>
            </a:r>
            <a:r>
              <a:rPr lang="zh-CN" altLang="zh-CN" sz="2800" b="1" dirty="0">
                <a:solidFill>
                  <a:srgbClr val="228EB0"/>
                </a:solidFill>
                <a:latin typeface="+mn-ea"/>
              </a:rPr>
              <a:t>对分组查询结果进行过滤</a:t>
            </a:r>
          </a:p>
        </p:txBody>
      </p:sp>
    </p:spTree>
    <p:extLst>
      <p:ext uri="{BB962C8B-B14F-4D97-AF65-F5344CB8AC3E}">
        <p14:creationId xmlns:p14="http://schemas.microsoft.com/office/powerpoint/2010/main" val="11229483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59723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6-32</a:t>
            </a:r>
            <a:r>
              <a:rPr lang="zh-CN" altLang="zh-CN" b="1" dirty="0"/>
              <a:t>】：</a:t>
            </a:r>
            <a:r>
              <a:rPr lang="zh-CN" altLang="zh-CN" dirty="0"/>
              <a:t>在数据库“</a:t>
            </a:r>
            <a:r>
              <a:rPr lang="en-US" altLang="zh-CN" dirty="0" err="1"/>
              <a:t>EduSys</a:t>
            </a:r>
            <a:r>
              <a:rPr lang="zh-CN" altLang="zh-CN" dirty="0"/>
              <a:t>”中，查询表“</a:t>
            </a:r>
            <a:r>
              <a:rPr lang="en-US" altLang="zh-CN" dirty="0"/>
              <a:t>Student</a:t>
            </a:r>
            <a:r>
              <a:rPr lang="zh-CN" altLang="zh-CN" dirty="0"/>
              <a:t>”中的不同性别的学生人数，输出人数大于</a:t>
            </a:r>
            <a:r>
              <a:rPr lang="en-US" altLang="zh-CN" dirty="0"/>
              <a:t>8</a:t>
            </a:r>
            <a:r>
              <a:rPr lang="zh-CN" altLang="zh-CN" dirty="0"/>
              <a:t>的分组信息，包括人数和学生名单。输入的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4570482"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2 </a:t>
            </a:r>
            <a:r>
              <a:rPr lang="zh-CN" altLang="zh-CN" sz="2800" b="1" dirty="0">
                <a:solidFill>
                  <a:srgbClr val="228EB0"/>
                </a:solidFill>
                <a:latin typeface="+mn-ea"/>
              </a:rPr>
              <a:t>对分组查询结果进行过滤</a:t>
            </a:r>
          </a:p>
        </p:txBody>
      </p:sp>
      <p:sp>
        <p:nvSpPr>
          <p:cNvPr id="8" name="矩形 7"/>
          <p:cNvSpPr/>
          <p:nvPr/>
        </p:nvSpPr>
        <p:spPr>
          <a:xfrm>
            <a:off x="2569579" y="2858350"/>
            <a:ext cx="6937676" cy="1863962"/>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SEX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性别</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,COUNT(*)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总人数</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a:p>
            <a:pPr indent="733425"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GROUP_CONCAT(Sname)</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FROM Student</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GROUP BY SEX</a:t>
            </a:r>
            <a:endParaRPr lang="zh-CN" sz="1600" kern="100">
              <a:effectLst/>
              <a:ea typeface="等线" panose="02010600030101010101" pitchFamily="2" charset="-122"/>
              <a:cs typeface="Times New Roman" panose="02020603050405020304" pitchFamily="18" charset="0"/>
            </a:endParaRPr>
          </a:p>
          <a:p>
            <a:pPr indent="5334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HAVING COUNT(*)&gt;8;</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384327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398727" y="2354349"/>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02</a:t>
              </a:r>
              <a:endParaRPr lang="zh-CN" altLang="en-US" sz="3200" b="1" dirty="0">
                <a:solidFill>
                  <a:schemeClr val="bg1"/>
                </a:solidFill>
              </a:endParaRPr>
            </a:p>
          </p:txBody>
        </p:sp>
      </p:grpSp>
      <p:grpSp>
        <p:nvGrpSpPr>
          <p:cNvPr id="21" name="组合 20"/>
          <p:cNvGrpSpPr/>
          <p:nvPr/>
        </p:nvGrpSpPr>
        <p:grpSpPr>
          <a:xfrm>
            <a:off x="4441989" y="3482027"/>
            <a:ext cx="2802476" cy="736892"/>
            <a:chOff x="8358098" y="3089795"/>
            <a:chExt cx="2802476" cy="1234748"/>
          </a:xfrm>
        </p:grpSpPr>
        <p:sp>
          <p:nvSpPr>
            <p:cNvPr id="14" name="文本框 13"/>
            <p:cNvSpPr txBox="1"/>
            <p:nvPr/>
          </p:nvSpPr>
          <p:spPr>
            <a:xfrm>
              <a:off x="8953020" y="3089795"/>
              <a:ext cx="1620958" cy="876716"/>
            </a:xfrm>
            <a:prstGeom prst="rect">
              <a:avLst/>
            </a:prstGeom>
            <a:noFill/>
          </p:spPr>
          <p:txBody>
            <a:bodyPr wrap="none" rtlCol="0">
              <a:spAutoFit/>
              <a:scene3d>
                <a:camera prst="orthographicFront"/>
                <a:lightRig rig="threePt" dir="t"/>
              </a:scene3d>
              <a:sp3d contourW="12700"/>
            </a:bodyPr>
            <a:lstStyle/>
            <a:p>
              <a:pPr algn="r"/>
              <a:r>
                <a:rPr lang="zh-CN" altLang="en-US" sz="2800" dirty="0" smtClean="0"/>
                <a:t>排序查询</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0383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658500"/>
            <a:ext cx="9455560" cy="2169825"/>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使用</a:t>
            </a:r>
            <a:r>
              <a:rPr lang="en-US" altLang="zh-CN" dirty="0"/>
              <a:t>ORDER BY</a:t>
            </a:r>
            <a:r>
              <a:rPr lang="zh-CN" altLang="zh-CN" dirty="0"/>
              <a:t>子句应该注意以下几个方面：</a:t>
            </a:r>
          </a:p>
          <a:p>
            <a:pPr marL="285750" lvl="0" indent="-285750" algn="just">
              <a:lnSpc>
                <a:spcPct val="150000"/>
              </a:lnSpc>
              <a:buFont typeface="Arial" panose="020B0604020202020204" pitchFamily="34" charset="0"/>
              <a:buChar char="•"/>
            </a:pPr>
            <a:r>
              <a:rPr lang="en-US" altLang="zh-CN" dirty="0"/>
              <a:t>ORDER BY</a:t>
            </a:r>
            <a:r>
              <a:rPr lang="zh-CN" altLang="zh-CN" dirty="0"/>
              <a:t>子句中可以包含子查询。</a:t>
            </a:r>
          </a:p>
          <a:p>
            <a:pPr marL="285750" lvl="0" indent="-285750" algn="just">
              <a:lnSpc>
                <a:spcPct val="150000"/>
              </a:lnSpc>
              <a:buFont typeface="Arial" panose="020B0604020202020204" pitchFamily="34" charset="0"/>
              <a:buChar char="•"/>
            </a:pPr>
            <a:r>
              <a:rPr lang="zh-CN" altLang="zh-CN" dirty="0"/>
              <a:t>当排序的值存在空值时，</a:t>
            </a:r>
            <a:r>
              <a:rPr lang="en-US" altLang="zh-CN" dirty="0"/>
              <a:t>ORDER BY</a:t>
            </a:r>
            <a:r>
              <a:rPr lang="zh-CN" altLang="zh-CN" dirty="0"/>
              <a:t>子句会将该空值作为最小值来对待。</a:t>
            </a:r>
          </a:p>
          <a:p>
            <a:pPr marL="285750" lvl="0" indent="-285750" algn="just">
              <a:lnSpc>
                <a:spcPct val="150000"/>
              </a:lnSpc>
              <a:buFont typeface="Arial" panose="020B0604020202020204" pitchFamily="34" charset="0"/>
              <a:buChar char="•"/>
            </a:pPr>
            <a:r>
              <a:rPr lang="zh-CN" altLang="zh-CN" dirty="0"/>
              <a:t>当在</a:t>
            </a:r>
            <a:r>
              <a:rPr lang="en-US" altLang="zh-CN" dirty="0"/>
              <a:t>ORDER BY</a:t>
            </a:r>
            <a:r>
              <a:rPr lang="zh-CN" altLang="zh-CN" dirty="0"/>
              <a:t>子句中指定多个列进行排序时，</a:t>
            </a:r>
            <a:r>
              <a:rPr lang="en-US" altLang="zh-CN" dirty="0"/>
              <a:t>MySQL</a:t>
            </a:r>
            <a:r>
              <a:rPr lang="zh-CN" altLang="zh-CN" dirty="0"/>
              <a:t>会按照列的顺序从左到右依次进行排序。</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rgbClr val="228EB0"/>
                </a:solidFill>
                <a:latin typeface="+mn-ea"/>
              </a:rPr>
              <a:t>排序查询</a:t>
            </a:r>
            <a:endParaRPr lang="zh-CN" altLang="zh-CN" sz="2800" b="1" dirty="0">
              <a:solidFill>
                <a:srgbClr val="228EB0"/>
              </a:solidFill>
              <a:latin typeface="+mn-ea"/>
            </a:endParaRPr>
          </a:p>
        </p:txBody>
      </p:sp>
    </p:spTree>
    <p:extLst>
      <p:ext uri="{BB962C8B-B14F-4D97-AF65-F5344CB8AC3E}">
        <p14:creationId xmlns:p14="http://schemas.microsoft.com/office/powerpoint/2010/main" val="36398385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158874" y="1658500"/>
            <a:ext cx="9588458" cy="92333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6-33</a:t>
            </a:r>
            <a:r>
              <a:rPr lang="zh-CN" altLang="zh-CN" b="1" dirty="0"/>
              <a:t>】：</a:t>
            </a:r>
            <a:r>
              <a:rPr lang="zh-CN" altLang="zh-CN" dirty="0"/>
              <a:t>在数据库“</a:t>
            </a:r>
            <a:r>
              <a:rPr lang="en-US" altLang="zh-CN" dirty="0" err="1"/>
              <a:t>EduSys</a:t>
            </a:r>
            <a:r>
              <a:rPr lang="zh-CN" altLang="zh-CN" dirty="0"/>
              <a:t>”中，查询学生信息表“</a:t>
            </a:r>
            <a:r>
              <a:rPr lang="en-US" altLang="zh-CN" dirty="0"/>
              <a:t>Student</a:t>
            </a:r>
            <a:r>
              <a:rPr lang="zh-CN" altLang="zh-CN" dirty="0"/>
              <a:t>”中所有字段的数据，并按出生日期排序输出。输入的</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rgbClr val="228EB0"/>
                </a:solidFill>
                <a:latin typeface="+mn-ea"/>
              </a:rPr>
              <a:t>排序查询</a:t>
            </a:r>
            <a:endParaRPr lang="zh-CN" altLang="zh-CN" sz="2800" b="1" dirty="0">
              <a:solidFill>
                <a:srgbClr val="228EB0"/>
              </a:solidFill>
              <a:latin typeface="+mn-ea"/>
            </a:endParaRPr>
          </a:p>
        </p:txBody>
      </p:sp>
      <p:sp>
        <p:nvSpPr>
          <p:cNvPr id="8" name="矩形 7"/>
          <p:cNvSpPr/>
          <p:nvPr/>
        </p:nvSpPr>
        <p:spPr>
          <a:xfrm>
            <a:off x="2406741" y="2858350"/>
            <a:ext cx="6749785" cy="783921"/>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ORDER BY Birthday;</a:t>
            </a:r>
            <a:endParaRPr lang="zh-CN" sz="1600" kern="100">
              <a:effectLst/>
              <a:ea typeface="等线" panose="02010600030101010101" pitchFamily="2" charset="-122"/>
              <a:cs typeface="Times New Roman" panose="02020603050405020304" pitchFamily="18" charset="0"/>
            </a:endParaRPr>
          </a:p>
        </p:txBody>
      </p:sp>
      <p:sp>
        <p:nvSpPr>
          <p:cNvPr id="10" name="矩形 9">
            <a:extLst>
              <a:ext uri="{FF2B5EF4-FFF2-40B4-BE49-F238E27FC236}">
                <a16:creationId xmlns:a16="http://schemas.microsoft.com/office/drawing/2014/main" id="{E3EB1709-6D20-4440-8800-976CC5E9712E}"/>
              </a:ext>
            </a:extLst>
          </p:cNvPr>
          <p:cNvSpPr/>
          <p:nvPr/>
        </p:nvSpPr>
        <p:spPr>
          <a:xfrm>
            <a:off x="1158874" y="3968164"/>
            <a:ext cx="9455560" cy="175432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latin typeface="楷体" panose="02010609060101010101" pitchFamily="49" charset="-122"/>
                <a:ea typeface="楷体" panose="02010609060101010101" pitchFamily="49" charset="-122"/>
              </a:rPr>
              <a:t>该语句通过指定</a:t>
            </a:r>
            <a:r>
              <a:rPr lang="en-US" altLang="zh-CN" dirty="0">
                <a:latin typeface="楷体" panose="02010609060101010101" pitchFamily="49" charset="-122"/>
                <a:ea typeface="楷体" panose="02010609060101010101" pitchFamily="49" charset="-122"/>
              </a:rPr>
              <a:t>ORDER BY</a:t>
            </a:r>
            <a:r>
              <a:rPr lang="zh-CN" altLang="zh-CN" dirty="0">
                <a:latin typeface="楷体" panose="02010609060101010101" pitchFamily="49" charset="-122"/>
                <a:ea typeface="楷体" panose="02010609060101010101" pitchFamily="49" charset="-122"/>
              </a:rPr>
              <a:t>子句，在没有添加</a:t>
            </a:r>
            <a:r>
              <a:rPr lang="en-US" altLang="zh-CN" dirty="0">
                <a:latin typeface="楷体" panose="02010609060101010101" pitchFamily="49" charset="-122"/>
                <a:ea typeface="楷体" panose="02010609060101010101" pitchFamily="49" charset="-122"/>
              </a:rPr>
              <a:t>ASC</a:t>
            </a:r>
            <a:r>
              <a:rPr lang="zh-CN" altLang="zh-CN" dirty="0">
                <a:latin typeface="楷体" panose="02010609060101010101" pitchFamily="49" charset="-122"/>
                <a:ea typeface="楷体" panose="02010609060101010101" pitchFamily="49" charset="-122"/>
              </a:rPr>
              <a:t>或</a:t>
            </a:r>
            <a:r>
              <a:rPr lang="en-US" altLang="zh-CN" dirty="0">
                <a:latin typeface="楷体" panose="02010609060101010101" pitchFamily="49" charset="-122"/>
                <a:ea typeface="楷体" panose="02010609060101010101" pitchFamily="49" charset="-122"/>
              </a:rPr>
              <a:t>DESC</a:t>
            </a:r>
            <a:r>
              <a:rPr lang="zh-CN" altLang="zh-CN" dirty="0">
                <a:latin typeface="楷体" panose="02010609060101010101" pitchFamily="49" charset="-122"/>
                <a:ea typeface="楷体" panose="02010609060101010101" pitchFamily="49" charset="-122"/>
              </a:rPr>
              <a:t>关键字指定排序顺序时，系统采用默认规则，将查询结果按出生日期大小进行了升序排序。</a:t>
            </a:r>
          </a:p>
          <a:p>
            <a:pPr marL="285750" indent="-285750" algn="just">
              <a:lnSpc>
                <a:spcPct val="150000"/>
              </a:lnSpc>
              <a:buFont typeface="Arial" panose="020B0604020202020204" pitchFamily="34" charset="0"/>
              <a:buChar char="•"/>
            </a:pPr>
            <a:r>
              <a:rPr lang="zh-CN" altLang="zh-CN" dirty="0">
                <a:latin typeface="楷体" panose="02010609060101010101" pitchFamily="49" charset="-122"/>
                <a:ea typeface="楷体" panose="02010609060101010101" pitchFamily="49" charset="-122"/>
              </a:rPr>
              <a:t>有时需要根据多列进行排序，此时需要将排序的列之间用逗号隔开，并在每列后添加</a:t>
            </a:r>
            <a:r>
              <a:rPr lang="en-US" altLang="zh-CN" dirty="0">
                <a:latin typeface="楷体" panose="02010609060101010101" pitchFamily="49" charset="-122"/>
                <a:ea typeface="楷体" panose="02010609060101010101" pitchFamily="49" charset="-122"/>
              </a:rPr>
              <a:t>ASC</a:t>
            </a:r>
            <a:r>
              <a:rPr lang="zh-CN" altLang="zh-CN" dirty="0">
                <a:latin typeface="楷体" panose="02010609060101010101" pitchFamily="49" charset="-122"/>
                <a:ea typeface="楷体" panose="02010609060101010101" pitchFamily="49" charset="-122"/>
              </a:rPr>
              <a:t>或</a:t>
            </a:r>
            <a:r>
              <a:rPr lang="en-US" altLang="zh-CN" dirty="0">
                <a:latin typeface="楷体" panose="02010609060101010101" pitchFamily="49" charset="-122"/>
                <a:ea typeface="楷体" panose="02010609060101010101" pitchFamily="49" charset="-122"/>
              </a:rPr>
              <a:t>DESC</a:t>
            </a:r>
            <a:r>
              <a:rPr lang="zh-CN" altLang="zh-CN" dirty="0">
                <a:latin typeface="楷体" panose="02010609060101010101" pitchFamily="49" charset="-122"/>
                <a:ea typeface="楷体" panose="02010609060101010101" pitchFamily="49" charset="-122"/>
              </a:rPr>
              <a:t>关键字，即可以对多列进行不同的排序顺序。</a:t>
            </a:r>
          </a:p>
        </p:txBody>
      </p:sp>
    </p:spTree>
    <p:extLst>
      <p:ext uri="{BB962C8B-B14F-4D97-AF65-F5344CB8AC3E}">
        <p14:creationId xmlns:p14="http://schemas.microsoft.com/office/powerpoint/2010/main" val="2492439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731570"/>
            <a:ext cx="9597238" cy="424731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其中，各条语句的含义如下：</a:t>
            </a:r>
          </a:p>
          <a:p>
            <a:pPr marL="285750" lvl="0" indent="-285750" algn="just">
              <a:lnSpc>
                <a:spcPct val="150000"/>
              </a:lnSpc>
              <a:buFont typeface="Arial" panose="020B0604020202020204" pitchFamily="34" charset="0"/>
              <a:buChar char="•"/>
            </a:pPr>
            <a:r>
              <a:rPr lang="en-US" altLang="zh-CN" dirty="0"/>
              <a:t>{[DISTINCT]*| &lt;</a:t>
            </a:r>
            <a:r>
              <a:rPr lang="zh-CN" altLang="zh-CN" dirty="0"/>
              <a:t>字段名</a:t>
            </a:r>
            <a:r>
              <a:rPr lang="en-US" altLang="zh-CN" dirty="0"/>
              <a:t>1&gt;[,&lt;</a:t>
            </a:r>
            <a:r>
              <a:rPr lang="zh-CN" altLang="zh-CN" dirty="0"/>
              <a:t>字段名</a:t>
            </a:r>
            <a:r>
              <a:rPr lang="en-US" altLang="zh-CN" dirty="0"/>
              <a:t>2&gt;,</a:t>
            </a:r>
            <a:r>
              <a:rPr lang="zh-CN" altLang="zh-CN" dirty="0"/>
              <a:t>…</a:t>
            </a:r>
            <a:r>
              <a:rPr lang="en-US" altLang="zh-CN" dirty="0"/>
              <a:t>,&lt;</a:t>
            </a:r>
            <a:r>
              <a:rPr lang="zh-CN" altLang="zh-CN" dirty="0"/>
              <a:t>字段名</a:t>
            </a:r>
            <a:r>
              <a:rPr lang="en-US" altLang="zh-CN" dirty="0"/>
              <a:t>n,&gt;]}</a:t>
            </a:r>
            <a:r>
              <a:rPr lang="zh-CN" altLang="zh-CN" dirty="0"/>
              <a:t>：表示查询的字段，其中通配符“</a:t>
            </a:r>
            <a:r>
              <a:rPr lang="en-US" altLang="zh-CN" dirty="0"/>
              <a:t>*</a:t>
            </a:r>
            <a:r>
              <a:rPr lang="zh-CN" altLang="zh-CN" dirty="0"/>
              <a:t>”表示表中所有字段，若不需查询所有字段，则使用</a:t>
            </a:r>
            <a:r>
              <a:rPr lang="en-US" altLang="zh-CN" dirty="0"/>
              <a:t>&lt;</a:t>
            </a:r>
            <a:r>
              <a:rPr lang="zh-CN" altLang="zh-CN" dirty="0"/>
              <a:t>字段名</a:t>
            </a:r>
            <a:r>
              <a:rPr lang="en-US" altLang="zh-CN" dirty="0"/>
              <a:t>1&gt;[,&lt;</a:t>
            </a:r>
            <a:r>
              <a:rPr lang="zh-CN" altLang="zh-CN" dirty="0"/>
              <a:t>字段名</a:t>
            </a:r>
            <a:r>
              <a:rPr lang="en-US" altLang="zh-CN" dirty="0"/>
              <a:t>2&gt;,</a:t>
            </a:r>
            <a:r>
              <a:rPr lang="zh-CN" altLang="zh-CN" dirty="0"/>
              <a:t>…</a:t>
            </a:r>
            <a:r>
              <a:rPr lang="en-US" altLang="zh-CN" dirty="0"/>
              <a:t>,&lt;</a:t>
            </a:r>
            <a:r>
              <a:rPr lang="zh-CN" altLang="zh-CN" dirty="0"/>
              <a:t>字段名</a:t>
            </a:r>
            <a:r>
              <a:rPr lang="en-US" altLang="zh-CN" dirty="0"/>
              <a:t>n,&gt;]</a:t>
            </a:r>
            <a:r>
              <a:rPr lang="zh-CN" altLang="zh-CN" dirty="0"/>
              <a:t>指定查询字段，字段列至少包含一个字段名称，如果要查询多个字段，多个字段之间要用逗号隔开，最后一个字段后不要加逗号。</a:t>
            </a:r>
            <a:r>
              <a:rPr lang="en-US" altLang="zh-CN" dirty="0"/>
              <a:t>[DISTINCT]</a:t>
            </a:r>
            <a:r>
              <a:rPr lang="zh-CN" altLang="zh-CN" dirty="0"/>
              <a:t>为可选项，表示是否剔除查询结果中的重复数据。</a:t>
            </a:r>
          </a:p>
          <a:p>
            <a:pPr marL="285750" lvl="0" indent="-285750" algn="just">
              <a:lnSpc>
                <a:spcPct val="150000"/>
              </a:lnSpc>
              <a:buFont typeface="Arial" panose="020B0604020202020204" pitchFamily="34" charset="0"/>
              <a:buChar char="•"/>
            </a:pPr>
            <a:r>
              <a:rPr lang="en-US" altLang="zh-CN" dirty="0"/>
              <a:t>FROM&lt;</a:t>
            </a:r>
            <a:r>
              <a:rPr lang="zh-CN" altLang="zh-CN" dirty="0"/>
              <a:t>表</a:t>
            </a:r>
            <a:r>
              <a:rPr lang="en-US" altLang="zh-CN" dirty="0"/>
              <a:t>1&gt;[,&lt;</a:t>
            </a:r>
            <a:r>
              <a:rPr lang="zh-CN" altLang="zh-CN" dirty="0"/>
              <a:t>表</a:t>
            </a:r>
            <a:r>
              <a:rPr lang="en-US" altLang="zh-CN" dirty="0"/>
              <a:t>2&gt;,</a:t>
            </a:r>
            <a:r>
              <a:rPr lang="zh-CN" altLang="zh-CN" dirty="0"/>
              <a:t>…</a:t>
            </a:r>
            <a:r>
              <a:rPr lang="en-US" altLang="zh-CN" dirty="0"/>
              <a:t>, &lt;</a:t>
            </a:r>
            <a:r>
              <a:rPr lang="zh-CN" altLang="zh-CN" dirty="0"/>
              <a:t>表</a:t>
            </a:r>
            <a:r>
              <a:rPr lang="en-US" altLang="zh-CN" dirty="0"/>
              <a:t>m&gt;]</a:t>
            </a:r>
            <a:r>
              <a:rPr lang="zh-CN" altLang="zh-CN" dirty="0"/>
              <a:t>：表示查询数据的来源，可以是单个表，也可以是多个表，中间用逗号隔开。</a:t>
            </a:r>
          </a:p>
          <a:p>
            <a:pPr marL="285750" lvl="0" indent="-285750" algn="just">
              <a:lnSpc>
                <a:spcPct val="150000"/>
              </a:lnSpc>
              <a:buFont typeface="Arial" panose="020B0604020202020204" pitchFamily="34" charset="0"/>
              <a:buChar char="•"/>
            </a:pPr>
            <a:r>
              <a:rPr lang="en-US" altLang="zh-CN" dirty="0"/>
              <a:t>[WHERE&lt;</a:t>
            </a:r>
            <a:r>
              <a:rPr lang="zh-CN" altLang="zh-CN" dirty="0"/>
              <a:t>条件表达式</a:t>
            </a:r>
            <a:r>
              <a:rPr lang="en-US" altLang="zh-CN" dirty="0"/>
              <a:t>&gt;]</a:t>
            </a:r>
            <a:r>
              <a:rPr lang="zh-CN" altLang="zh-CN" dirty="0"/>
              <a:t>：</a:t>
            </a:r>
            <a:r>
              <a:rPr lang="en-US" altLang="zh-CN" dirty="0"/>
              <a:t>WHERE</a:t>
            </a:r>
            <a:r>
              <a:rPr lang="zh-CN" altLang="zh-CN" dirty="0"/>
              <a:t>子句是可选项，用于指定查询条件，如果设置该项，将限定查询结果必须满足的查询条件。</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基础查询</a:t>
            </a:r>
            <a:endParaRPr lang="zh-CN" altLang="en-US" sz="2800" b="1" dirty="0">
              <a:solidFill>
                <a:srgbClr val="228EB0"/>
              </a:solidFill>
              <a:latin typeface="+mn-ea"/>
            </a:endParaRPr>
          </a:p>
        </p:txBody>
      </p:sp>
    </p:spTree>
    <p:extLst>
      <p:ext uri="{BB962C8B-B14F-4D97-AF65-F5344CB8AC3E}">
        <p14:creationId xmlns:p14="http://schemas.microsoft.com/office/powerpoint/2010/main" val="1227585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158874" y="1658500"/>
            <a:ext cx="9588458"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【实例</a:t>
            </a:r>
            <a:r>
              <a:rPr lang="en-US" altLang="zh-CN" b="1" dirty="0"/>
              <a:t>6-34</a:t>
            </a:r>
            <a:r>
              <a:rPr lang="zh-CN" altLang="zh-CN" b="1" dirty="0"/>
              <a:t>】：</a:t>
            </a:r>
            <a:r>
              <a:rPr lang="zh-CN" altLang="zh-CN" dirty="0"/>
              <a:t>在数据库“</a:t>
            </a:r>
            <a:r>
              <a:rPr lang="en-US" altLang="zh-CN" dirty="0" err="1"/>
              <a:t>EduSys</a:t>
            </a:r>
            <a:r>
              <a:rPr lang="zh-CN" altLang="zh-CN" dirty="0"/>
              <a:t>”中，查询学生信息表“</a:t>
            </a:r>
            <a:r>
              <a:rPr lang="en-US" altLang="zh-CN" dirty="0"/>
              <a:t>Student</a:t>
            </a:r>
            <a:r>
              <a:rPr lang="zh-CN" altLang="zh-CN" dirty="0"/>
              <a:t>”中所有学生信息，并将结果先按性别降序排序再按出生日期升序排序输出。输入</a:t>
            </a:r>
            <a:r>
              <a:rPr lang="en-US" altLang="zh-CN" dirty="0"/>
              <a:t>SQL</a:t>
            </a:r>
            <a:r>
              <a:rPr lang="zh-CN" altLang="zh-CN" dirty="0"/>
              <a:t>语句如下：</a:t>
            </a:r>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rgbClr val="228EB0"/>
                </a:solidFill>
                <a:latin typeface="+mn-ea"/>
              </a:rPr>
              <a:t>排序查询</a:t>
            </a:r>
            <a:endParaRPr lang="zh-CN" altLang="zh-CN" sz="2800" b="1" dirty="0">
              <a:solidFill>
                <a:srgbClr val="228EB0"/>
              </a:solidFill>
              <a:latin typeface="+mn-ea"/>
            </a:endParaRPr>
          </a:p>
        </p:txBody>
      </p:sp>
      <p:sp>
        <p:nvSpPr>
          <p:cNvPr id="10" name="矩形 9">
            <a:extLst>
              <a:ext uri="{FF2B5EF4-FFF2-40B4-BE49-F238E27FC236}">
                <a16:creationId xmlns:a16="http://schemas.microsoft.com/office/drawing/2014/main" id="{E3EB1709-6D20-4440-8800-976CC5E9712E}"/>
              </a:ext>
            </a:extLst>
          </p:cNvPr>
          <p:cNvSpPr/>
          <p:nvPr/>
        </p:nvSpPr>
        <p:spPr>
          <a:xfrm>
            <a:off x="1158874" y="3968164"/>
            <a:ext cx="9455560" cy="1273875"/>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latin typeface="楷体" panose="02010609060101010101" pitchFamily="49" charset="-122"/>
                <a:ea typeface="楷体" panose="02010609060101010101" pitchFamily="49" charset="-122"/>
              </a:rPr>
              <a:t>注意：在对多列进行排序时，首先排序的第一列必须有相同的列值，才会对第二列进行排序。如果第一列数据中所有的值都是唯一的，将不再对第二列进行排序。在输出结果中，</a:t>
            </a:r>
            <a:r>
              <a:rPr lang="en-US" altLang="zh-CN" dirty="0">
                <a:latin typeface="楷体" panose="02010609060101010101" pitchFamily="49" charset="-122"/>
                <a:ea typeface="楷体" panose="02010609060101010101" pitchFamily="49" charset="-122"/>
              </a:rPr>
              <a:t>DESC</a:t>
            </a:r>
            <a:r>
              <a:rPr lang="zh-CN" altLang="zh-CN" dirty="0">
                <a:latin typeface="楷体" panose="02010609060101010101" pitchFamily="49" charset="-122"/>
                <a:ea typeface="楷体" panose="02010609060101010101" pitchFamily="49" charset="-122"/>
              </a:rPr>
              <a:t>关键字对性别列进行降序排列，然后</a:t>
            </a:r>
            <a:r>
              <a:rPr lang="en-US" altLang="zh-CN" dirty="0">
                <a:latin typeface="楷体" panose="02010609060101010101" pitchFamily="49" charset="-122"/>
                <a:ea typeface="楷体" panose="02010609060101010101" pitchFamily="49" charset="-122"/>
              </a:rPr>
              <a:t>ASC</a:t>
            </a:r>
            <a:r>
              <a:rPr lang="zh-CN" altLang="zh-CN" dirty="0">
                <a:latin typeface="楷体" panose="02010609060101010101" pitchFamily="49" charset="-122"/>
                <a:ea typeface="楷体" panose="02010609060101010101" pitchFamily="49" charset="-122"/>
              </a:rPr>
              <a:t>关键字对性别相同的学生按出生日期升序排序。</a:t>
            </a:r>
          </a:p>
        </p:txBody>
      </p:sp>
      <p:sp>
        <p:nvSpPr>
          <p:cNvPr id="11" name="矩形 10"/>
          <p:cNvSpPr/>
          <p:nvPr/>
        </p:nvSpPr>
        <p:spPr>
          <a:xfrm>
            <a:off x="2582105" y="2858350"/>
            <a:ext cx="6712207" cy="86188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ORDER BY Sex DESC,Birthday ASC;</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85779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1" name="椭圆 10"/>
          <p:cNvSpPr/>
          <p:nvPr/>
        </p:nvSpPr>
        <p:spPr>
          <a:xfrm>
            <a:off x="8473899" y="2146925"/>
            <a:ext cx="1116000" cy="11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21" name="组合 20"/>
          <p:cNvGrpSpPr/>
          <p:nvPr/>
        </p:nvGrpSpPr>
        <p:grpSpPr>
          <a:xfrm>
            <a:off x="8077899" y="3438138"/>
            <a:ext cx="1908000" cy="698433"/>
            <a:chOff x="9580795" y="3089795"/>
            <a:chExt cx="1908000" cy="698433"/>
          </a:xfrm>
        </p:grpSpPr>
        <p:sp>
          <p:nvSpPr>
            <p:cNvPr id="14" name="文本框 13"/>
            <p:cNvSpPr txBox="1"/>
            <p:nvPr/>
          </p:nvSpPr>
          <p:spPr>
            <a:xfrm>
              <a:off x="9621724" y="3089795"/>
              <a:ext cx="1826142" cy="584775"/>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solidFill>
                    <a:prstClr val="black"/>
                  </a:solidFill>
                  <a:effectLst/>
                  <a:uLnTx/>
                  <a:uFillTx/>
                  <a:latin typeface="Arial"/>
                  <a:ea typeface="微软雅黑"/>
                  <a:cs typeface="+mn-cs"/>
                </a:rPr>
                <a:t>任务实践</a:t>
              </a:r>
            </a:p>
          </p:txBody>
        </p:sp>
        <p:cxnSp>
          <p:nvCxnSpPr>
            <p:cNvPr id="18" name="直接连接符 17"/>
            <p:cNvCxnSpPr/>
            <p:nvPr/>
          </p:nvCxnSpPr>
          <p:spPr>
            <a:xfrm>
              <a:off x="9580795" y="3788228"/>
              <a:ext cx="190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椭圆 47"/>
          <p:cNvSpPr/>
          <p:nvPr/>
        </p:nvSpPr>
        <p:spPr>
          <a:xfrm>
            <a:off x="8715051" y="23675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4047674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6" presetClass="entr" presetSubtype="3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out)">
                                      <p:cBhvr>
                                        <p:cTn id="24" dur="500"/>
                                        <p:tgtEl>
                                          <p:spTgt spid="11"/>
                                        </p:tgtEl>
                                      </p:cBhvr>
                                    </p:animEffect>
                                  </p:childTnLst>
                                </p:cTn>
                              </p:par>
                              <p:par>
                                <p:cTn id="25" presetID="6" presetClass="entr" presetSubtype="32"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out)">
                                      <p:cBhvr>
                                        <p:cTn id="27" dur="500"/>
                                        <p:tgtEl>
                                          <p:spTgt spid="17"/>
                                        </p:tgtEl>
                                      </p:cBhvr>
                                    </p:animEffect>
                                  </p:childTnLst>
                                </p:cTn>
                              </p:par>
                            </p:childTnLst>
                          </p:cTn>
                        </p:par>
                        <p:par>
                          <p:cTn id="28" fill="hold">
                            <p:stCondLst>
                              <p:cond delay="1750"/>
                            </p:stCondLst>
                            <p:childTnLst>
                              <p:par>
                                <p:cTn id="29" presetID="1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down)">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P spid="11" grpId="0" animBg="1"/>
      <p:bldP spid="1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9" y="1817486"/>
            <a:ext cx="10060950" cy="923330"/>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期末考试结束后，为了更清楚了解学期教学现况和效果，需要统计没有考试成绩的学生的学号和相应的课程号，以及统计每名学生的选课门数和平均成绩。</a:t>
            </a:r>
          </a:p>
        </p:txBody>
      </p:sp>
    </p:spTree>
    <p:extLst>
      <p:ext uri="{BB962C8B-B14F-4D97-AF65-F5344CB8AC3E}">
        <p14:creationId xmlns:p14="http://schemas.microsoft.com/office/powerpoint/2010/main" val="24240310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35611"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根据【学习任务】中的实践需求，在数据表“</a:t>
            </a:r>
            <a:r>
              <a:rPr lang="en-US" altLang="zh-CN" dirty="0" err="1"/>
              <a:t>StuCourse</a:t>
            </a:r>
            <a:r>
              <a:rPr lang="zh-CN" altLang="zh-CN" dirty="0"/>
              <a:t>”中，利用</a:t>
            </a:r>
            <a:r>
              <a:rPr lang="en-US" altLang="zh-CN" dirty="0"/>
              <a:t>SELECT</a:t>
            </a:r>
            <a:r>
              <a:rPr lang="zh-CN" altLang="zh-CN" dirty="0"/>
              <a:t>语句统计没有考试成绩的学生的学号和相应的课程号，输入的</a:t>
            </a:r>
            <a:r>
              <a:rPr lang="en-US" altLang="zh-CN" dirty="0"/>
              <a:t>SQL</a:t>
            </a:r>
            <a:r>
              <a:rPr lang="zh-CN" altLang="zh-CN" dirty="0"/>
              <a:t>语句如下：</a:t>
            </a:r>
          </a:p>
        </p:txBody>
      </p:sp>
      <p:sp>
        <p:nvSpPr>
          <p:cNvPr id="8" name="矩形 7"/>
          <p:cNvSpPr/>
          <p:nvPr/>
        </p:nvSpPr>
        <p:spPr>
          <a:xfrm>
            <a:off x="2506949" y="2997373"/>
            <a:ext cx="7025358" cy="124894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Sno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学号</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',Cno AS '</a:t>
            </a:r>
            <a:r>
              <a:rPr lang="zh-CN" sz="1600" kern="0">
                <a:effectLst/>
                <a:latin typeface="Times New Roman" panose="02020603050405020304" pitchFamily="18" charset="0"/>
                <a:ea typeface="宋体" panose="02010600030101010101" pitchFamily="2" charset="-122"/>
                <a:cs typeface="Times New Roman" panose="02020603050405020304" pitchFamily="18" charset="0"/>
              </a:rPr>
              <a:t>课程号</a:t>
            </a:r>
            <a:r>
              <a:rPr lang="en-US" sz="1600" kern="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FROM StuCourse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WHERE Score IS NULL;</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612073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在“</a:t>
            </a:r>
            <a:r>
              <a:rPr lang="en-US" altLang="zh-CN" dirty="0" err="1"/>
              <a:t>StuCourse</a:t>
            </a:r>
            <a:r>
              <a:rPr lang="zh-CN" altLang="zh-CN" dirty="0"/>
              <a:t>”数据表中，利用</a:t>
            </a:r>
            <a:r>
              <a:rPr lang="en-US" altLang="zh-CN" dirty="0"/>
              <a:t>SELECT</a:t>
            </a:r>
            <a:r>
              <a:rPr lang="zh-CN" altLang="zh-CN" dirty="0"/>
              <a:t>语句查询每名学生的选课门数和平均成绩，输入的</a:t>
            </a:r>
            <a:r>
              <a:rPr lang="en-US" altLang="zh-CN" dirty="0"/>
              <a:t>SQL</a:t>
            </a:r>
            <a:r>
              <a:rPr lang="zh-CN" altLang="zh-CN" dirty="0"/>
              <a:t>语句如下：</a:t>
            </a:r>
          </a:p>
        </p:txBody>
      </p:sp>
      <p:sp>
        <p:nvSpPr>
          <p:cNvPr id="9" name="矩形 8"/>
          <p:cNvSpPr/>
          <p:nvPr/>
        </p:nvSpPr>
        <p:spPr>
          <a:xfrm>
            <a:off x="2532002" y="3007064"/>
            <a:ext cx="6824941" cy="1514832"/>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学号</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COUNT(*)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选课门数</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',AVG(Score) AS '</a:t>
            </a:r>
            <a:r>
              <a:rPr lang="zh-CN" sz="1600" kern="0" dirty="0">
                <a:effectLst/>
                <a:latin typeface="Times New Roman" panose="02020603050405020304" pitchFamily="18" charset="0"/>
                <a:ea typeface="宋体" panose="02010600030101010101" pitchFamily="2" charset="-122"/>
                <a:cs typeface="Times New Roman" panose="02020603050405020304" pitchFamily="18" charset="0"/>
              </a:rPr>
              <a:t>平均成绩</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FROM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StuCourse</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GROUP BY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344264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73308" y="1181099"/>
            <a:ext cx="13425710" cy="4091928"/>
            <a:chOff x="1697108" y="1219199"/>
            <a:chExt cx="13425710" cy="4091928"/>
          </a:xfrm>
        </p:grpSpPr>
        <p:sp>
          <p:nvSpPr>
            <p:cNvPr id="10"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 fmla="*/ 0 w 13677900"/>
                <a:gd name="connsiteY0" fmla="*/ 0 h 897257"/>
                <a:gd name="connsiteX1" fmla="*/ 13677900 w 13677900"/>
                <a:gd name="connsiteY1" fmla="*/ 0 h 897257"/>
                <a:gd name="connsiteX2" fmla="*/ 13677900 w 13677900"/>
                <a:gd name="connsiteY2" fmla="*/ 897257 h 897257"/>
                <a:gd name="connsiteX3" fmla="*/ 252190 w 13677900"/>
                <a:gd name="connsiteY3" fmla="*/ 892550 h 897257"/>
                <a:gd name="connsiteX4" fmla="*/ 0 w 13677900"/>
                <a:gd name="connsiteY4" fmla="*/ 897257 h 897257"/>
                <a:gd name="connsiteX5" fmla="*/ 0 w 13677900"/>
                <a:gd name="connsiteY5" fmla="*/ 0 h 897257"/>
                <a:gd name="connsiteX0" fmla="*/ 0 w 13677900"/>
                <a:gd name="connsiteY0" fmla="*/ 10284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6" fmla="*/ 0 w 13677900"/>
                <a:gd name="connsiteY6" fmla="*/ 10284 h 907541"/>
                <a:gd name="connsiteX0" fmla="*/ 0 w 13677900"/>
                <a:gd name="connsiteY0" fmla="*/ 907541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0" fmla="*/ 0 w 13425710"/>
                <a:gd name="connsiteY0" fmla="*/ 902834 h 907541"/>
                <a:gd name="connsiteX1" fmla="*/ 199413 w 13425710"/>
                <a:gd name="connsiteY1" fmla="*/ 0 h 907541"/>
                <a:gd name="connsiteX2" fmla="*/ 13425710 w 13425710"/>
                <a:gd name="connsiteY2" fmla="*/ 10284 h 907541"/>
                <a:gd name="connsiteX3" fmla="*/ 13425710 w 13425710"/>
                <a:gd name="connsiteY3" fmla="*/ 907541 h 907541"/>
                <a:gd name="connsiteX4" fmla="*/ 0 w 13425710"/>
                <a:gd name="connsiteY4" fmla="*/ 902834 h 907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6" name="矩形 5"/>
          <p:cNvSpPr/>
          <p:nvPr/>
        </p:nvSpPr>
        <p:spPr>
          <a:xfrm>
            <a:off x="4158344" y="1407884"/>
            <a:ext cx="1625600" cy="16256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2" name="组合 21"/>
          <p:cNvGrpSpPr/>
          <p:nvPr/>
        </p:nvGrpSpPr>
        <p:grpSpPr>
          <a:xfrm>
            <a:off x="1763483" y="2002969"/>
            <a:ext cx="13353088" cy="6893833"/>
            <a:chOff x="1763483" y="2002969"/>
            <a:chExt cx="13353088" cy="6893833"/>
          </a:xfrm>
        </p:grpSpPr>
        <p:sp>
          <p:nvSpPr>
            <p:cNvPr id="8" name="矩形 7"/>
            <p:cNvSpPr/>
            <p:nvPr/>
          </p:nvSpPr>
          <p:spPr>
            <a:xfrm rot="1800000">
              <a:off x="1977604" y="4383926"/>
              <a:ext cx="13138967" cy="4512876"/>
            </a:xfrm>
            <a:custGeom>
              <a:avLst/>
              <a:gdLst>
                <a:gd name="connsiteX0" fmla="*/ 0 w 13677900"/>
                <a:gd name="connsiteY0" fmla="*/ 0 h 4499376"/>
                <a:gd name="connsiteX1" fmla="*/ 13677900 w 13677900"/>
                <a:gd name="connsiteY1" fmla="*/ 0 h 4499376"/>
                <a:gd name="connsiteX2" fmla="*/ 13677900 w 13677900"/>
                <a:gd name="connsiteY2" fmla="*/ 4499376 h 4499376"/>
                <a:gd name="connsiteX3" fmla="*/ 0 w 13677900"/>
                <a:gd name="connsiteY3" fmla="*/ 4499376 h 4499376"/>
                <a:gd name="connsiteX4" fmla="*/ 0 w 13677900"/>
                <a:gd name="connsiteY4" fmla="*/ 0 h 44993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0 w 13677900"/>
                <a:gd name="connsiteY4" fmla="*/ 4512876 h 4512876"/>
                <a:gd name="connsiteX5" fmla="*/ 0 w 13677900"/>
                <a:gd name="connsiteY5"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4512876 h 4512876"/>
                <a:gd name="connsiteX6" fmla="*/ 0 w 13677900"/>
                <a:gd name="connsiteY6"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13500 h 4512876"/>
                <a:gd name="connsiteX0" fmla="*/ 0 w 13138967"/>
                <a:gd name="connsiteY0" fmla="*/ 4493446 h 4512876"/>
                <a:gd name="connsiteX1" fmla="*/ 1193390 w 13138967"/>
                <a:gd name="connsiteY1" fmla="*/ 0 h 4512876"/>
                <a:gd name="connsiteX2" fmla="*/ 13138967 w 13138967"/>
                <a:gd name="connsiteY2" fmla="*/ 13500 h 4512876"/>
                <a:gd name="connsiteX3" fmla="*/ 13138967 w 13138967"/>
                <a:gd name="connsiteY3" fmla="*/ 4512876 h 4512876"/>
                <a:gd name="connsiteX4" fmla="*/ 0 w 13138967"/>
                <a:gd name="connsiteY4" fmla="*/ 4493446 h 451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8967" h="4512876">
                  <a:moveTo>
                    <a:pt x="0" y="4493446"/>
                  </a:moveTo>
                  <a:lnTo>
                    <a:pt x="1193390" y="0"/>
                  </a:lnTo>
                  <a:lnTo>
                    <a:pt x="13138967" y="13500"/>
                  </a:lnTo>
                  <a:lnTo>
                    <a:pt x="13138967" y="4512876"/>
                  </a:lnTo>
                  <a:lnTo>
                    <a:pt x="0" y="4493446"/>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矩形 2"/>
            <p:cNvSpPr/>
            <p:nvPr/>
          </p:nvSpPr>
          <p:spPr>
            <a:xfrm>
              <a:off x="1763483" y="2002969"/>
              <a:ext cx="3294745" cy="32947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2" name="文本框 11"/>
          <p:cNvSpPr txBox="1"/>
          <p:nvPr/>
        </p:nvSpPr>
        <p:spPr>
          <a:xfrm>
            <a:off x="6175208" y="3353288"/>
            <a:ext cx="3262432"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noProof="0" dirty="0">
                <a:solidFill>
                  <a:prstClr val="black"/>
                </a:solidFill>
                <a:latin typeface="Arial"/>
                <a:ea typeface="微软雅黑"/>
              </a:rPr>
              <a:t>感谢您的观看</a:t>
            </a:r>
            <a:endParaRPr kumimoji="0" lang="zh-CN" altLang="en-US" sz="4000" b="0" i="0" u="none" strike="noStrike" kern="1200" cap="none" spc="0" normalizeH="0" baseline="0" noProof="0" dirty="0">
              <a:ln>
                <a:noFill/>
              </a:ln>
              <a:solidFill>
                <a:prstClr val="black"/>
              </a:solidFill>
              <a:effectLst/>
              <a:uLnTx/>
              <a:uFillTx/>
              <a:latin typeface="Arial"/>
              <a:ea typeface="微软雅黑"/>
              <a:cs typeface="+mn-cs"/>
            </a:endParaRPr>
          </a:p>
        </p:txBody>
      </p:sp>
      <p:sp>
        <p:nvSpPr>
          <p:cNvPr id="13" name="文本框 12"/>
          <p:cNvSpPr txBox="1"/>
          <p:nvPr/>
        </p:nvSpPr>
        <p:spPr>
          <a:xfrm>
            <a:off x="6156158" y="2255191"/>
            <a:ext cx="4031873" cy="1200329"/>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228EB0"/>
                </a:solidFill>
                <a:effectLst/>
                <a:uLnTx/>
                <a:uFillTx/>
                <a:latin typeface="Arial"/>
                <a:ea typeface="微软雅黑"/>
                <a:cs typeface="+mn-cs"/>
              </a:rPr>
              <a:t>THANKS</a:t>
            </a:r>
            <a:endParaRPr kumimoji="0" lang="zh-CN" altLang="en-US" sz="7200" b="1" i="0" u="none" strike="noStrike" kern="1200" cap="none" spc="0" normalizeH="0" baseline="0" noProof="0" dirty="0">
              <a:ln>
                <a:noFill/>
              </a:ln>
              <a:solidFill>
                <a:srgbClr val="228EB0"/>
              </a:solidFill>
              <a:effectLst/>
              <a:uLnTx/>
              <a:uFillTx/>
              <a:latin typeface="Arial"/>
              <a:ea typeface="微软雅黑"/>
              <a:cs typeface="+mn-cs"/>
            </a:endParaRPr>
          </a:p>
        </p:txBody>
      </p:sp>
      <p:cxnSp>
        <p:nvCxnSpPr>
          <p:cNvPr id="15" name="直接连接符 14"/>
          <p:cNvCxnSpPr/>
          <p:nvPr/>
        </p:nvCxnSpPr>
        <p:spPr>
          <a:xfrm>
            <a:off x="6320453" y="4311326"/>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850274" y="4702628"/>
            <a:ext cx="12474999" cy="4416484"/>
            <a:chOff x="850274" y="4702628"/>
            <a:chExt cx="12474999" cy="4416484"/>
          </a:xfrm>
        </p:grpSpPr>
        <p:sp>
          <p:nvSpPr>
            <p:cNvPr id="11" name="矩形 10"/>
            <p:cNvSpPr/>
            <p:nvPr/>
          </p:nvSpPr>
          <p:spPr>
            <a:xfrm rot="1800000">
              <a:off x="850274" y="7513404"/>
              <a:ext cx="12474999" cy="1605708"/>
            </a:xfrm>
            <a:custGeom>
              <a:avLst/>
              <a:gdLst>
                <a:gd name="connsiteX0" fmla="*/ 0 w 13677900"/>
                <a:gd name="connsiteY0" fmla="*/ 0 h 1587113"/>
                <a:gd name="connsiteX1" fmla="*/ 13677900 w 13677900"/>
                <a:gd name="connsiteY1" fmla="*/ 0 h 1587113"/>
                <a:gd name="connsiteX2" fmla="*/ 13677900 w 13677900"/>
                <a:gd name="connsiteY2" fmla="*/ 1587113 h 1587113"/>
                <a:gd name="connsiteX3" fmla="*/ 0 w 13677900"/>
                <a:gd name="connsiteY3" fmla="*/ 1587113 h 1587113"/>
                <a:gd name="connsiteX4" fmla="*/ 0 w 13677900"/>
                <a:gd name="connsiteY4" fmla="*/ 0 h 1587113"/>
                <a:gd name="connsiteX0" fmla="*/ 0 w 13677900"/>
                <a:gd name="connsiteY0" fmla="*/ 0 h 1587113"/>
                <a:gd name="connsiteX1" fmla="*/ 1620651 w 13677900"/>
                <a:gd name="connsiteY1" fmla="*/ 6988 h 1587113"/>
                <a:gd name="connsiteX2" fmla="*/ 13677900 w 13677900"/>
                <a:gd name="connsiteY2" fmla="*/ 0 h 1587113"/>
                <a:gd name="connsiteX3" fmla="*/ 13677900 w 13677900"/>
                <a:gd name="connsiteY3" fmla="*/ 1587113 h 1587113"/>
                <a:gd name="connsiteX4" fmla="*/ 0 w 13677900"/>
                <a:gd name="connsiteY4" fmla="*/ 1587113 h 1587113"/>
                <a:gd name="connsiteX5" fmla="*/ 0 w 13677900"/>
                <a:gd name="connsiteY5" fmla="*/ 0 h 1587113"/>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1587113 h 1605708"/>
                <a:gd name="connsiteX6" fmla="*/ 0 w 13677900"/>
                <a:gd name="connsiteY6" fmla="*/ 0 h 1605708"/>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0 h 1605708"/>
                <a:gd name="connsiteX0" fmla="*/ 0 w 12474999"/>
                <a:gd name="connsiteY0" fmla="*/ 1605708 h 1605708"/>
                <a:gd name="connsiteX1" fmla="*/ 417750 w 12474999"/>
                <a:gd name="connsiteY1" fmla="*/ 6988 h 1605708"/>
                <a:gd name="connsiteX2" fmla="*/ 12474999 w 12474999"/>
                <a:gd name="connsiteY2" fmla="*/ 0 h 1605708"/>
                <a:gd name="connsiteX3" fmla="*/ 12474999 w 12474999"/>
                <a:gd name="connsiteY3" fmla="*/ 1587113 h 1605708"/>
                <a:gd name="connsiteX4" fmla="*/ 0 w 12474999"/>
                <a:gd name="connsiteY4" fmla="*/ 1605708 h 1605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4999" h="1605708">
                  <a:moveTo>
                    <a:pt x="0" y="1605708"/>
                  </a:moveTo>
                  <a:lnTo>
                    <a:pt x="417750" y="6988"/>
                  </a:lnTo>
                  <a:lnTo>
                    <a:pt x="12474999" y="0"/>
                  </a:lnTo>
                  <a:lnTo>
                    <a:pt x="12474999" y="1587113"/>
                  </a:lnTo>
                  <a:lnTo>
                    <a:pt x="0" y="160570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矩形 3"/>
            <p:cNvSpPr/>
            <p:nvPr/>
          </p:nvSpPr>
          <p:spPr>
            <a:xfrm>
              <a:off x="1269995" y="4702628"/>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5046962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1+#ppt_w/2"/>
                                          </p:val>
                                        </p:tav>
                                        <p:tav tm="100000">
                                          <p:val>
                                            <p:strVal val="#ppt_x"/>
                                          </p:val>
                                        </p:tav>
                                      </p:tavLst>
                                    </p:anim>
                                    <p:anim calcmode="lin" valueType="num">
                                      <p:cBhvr additive="base">
                                        <p:cTn id="16" dur="10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000"/>
                                        <p:tgtEl>
                                          <p:spTgt spid="1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4377993"/>
          </a:xfrm>
          <a:prstGeom prst="rect">
            <a:avLst/>
          </a:prstGeom>
        </p:spPr>
        <p:txBody>
          <a:bodyPr wrap="square">
            <a:spAutoFit/>
            <a:scene3d>
              <a:camera prst="orthographicFront"/>
              <a:lightRig rig="threePt" dir="t"/>
            </a:scene3d>
            <a:sp3d contourW="12700"/>
          </a:bodyPr>
          <a:lstStyle/>
          <a:p>
            <a:pPr marL="285750" lvl="0" indent="-285750" algn="just">
              <a:lnSpc>
                <a:spcPct val="130000"/>
              </a:lnSpc>
              <a:buFont typeface="Arial" panose="020B0604020202020204" pitchFamily="34" charset="0"/>
              <a:buChar char="•"/>
            </a:pPr>
            <a:r>
              <a:rPr lang="en-US" altLang="zh-CN" dirty="0" smtClean="0"/>
              <a:t>[</a:t>
            </a:r>
            <a:r>
              <a:rPr lang="en-US" altLang="zh-CN" dirty="0"/>
              <a:t>GROUP BY&lt;</a:t>
            </a:r>
            <a:r>
              <a:rPr lang="zh-CN" altLang="zh-CN" dirty="0"/>
              <a:t>分组字段</a:t>
            </a:r>
            <a:r>
              <a:rPr lang="en-US" altLang="zh-CN" dirty="0"/>
              <a:t>1&gt;[,&lt;</a:t>
            </a:r>
            <a:r>
              <a:rPr lang="zh-CN" altLang="zh-CN" dirty="0"/>
              <a:t>分组字段</a:t>
            </a:r>
            <a:r>
              <a:rPr lang="en-US" altLang="zh-CN" dirty="0"/>
              <a:t>2&gt;,</a:t>
            </a:r>
            <a:r>
              <a:rPr lang="zh-CN" altLang="zh-CN" dirty="0"/>
              <a:t>…</a:t>
            </a:r>
            <a:r>
              <a:rPr lang="en-US" altLang="zh-CN" dirty="0"/>
              <a:t>]</a:t>
            </a:r>
            <a:r>
              <a:rPr lang="zh-CN" altLang="zh-CN" dirty="0"/>
              <a:t>：</a:t>
            </a:r>
            <a:r>
              <a:rPr lang="en-US" altLang="zh-CN" dirty="0"/>
              <a:t>GROUP BY</a:t>
            </a:r>
            <a:r>
              <a:rPr lang="zh-CN" altLang="zh-CN" dirty="0"/>
              <a:t>子句是可选项，用于将查询出来的数据按照指定的字段进行分组并显示。</a:t>
            </a:r>
          </a:p>
          <a:p>
            <a:pPr marL="285750" lvl="0" indent="-285750" algn="just">
              <a:lnSpc>
                <a:spcPct val="130000"/>
              </a:lnSpc>
              <a:buFont typeface="Arial" panose="020B0604020202020204" pitchFamily="34" charset="0"/>
              <a:buChar char="•"/>
            </a:pPr>
            <a:r>
              <a:rPr lang="en-US" altLang="zh-CN" dirty="0"/>
              <a:t>[HAVING&lt;</a:t>
            </a:r>
            <a:r>
              <a:rPr lang="zh-CN" altLang="zh-CN" dirty="0"/>
              <a:t>条件表达式</a:t>
            </a:r>
            <a:r>
              <a:rPr lang="en-US" altLang="zh-CN" dirty="0"/>
              <a:t>&gt;]</a:t>
            </a:r>
            <a:r>
              <a:rPr lang="zh-CN" altLang="zh-CN" dirty="0"/>
              <a:t>：</a:t>
            </a:r>
            <a:r>
              <a:rPr lang="en-US" altLang="zh-CN" dirty="0"/>
              <a:t>HAVING</a:t>
            </a:r>
            <a:r>
              <a:rPr lang="zh-CN" altLang="zh-CN" dirty="0"/>
              <a:t>子句是可选项，用于对</a:t>
            </a:r>
            <a:r>
              <a:rPr lang="en-US" altLang="zh-CN" dirty="0"/>
              <a:t>GROUP BY</a:t>
            </a:r>
            <a:r>
              <a:rPr lang="zh-CN" altLang="zh-CN" dirty="0"/>
              <a:t>子句分组查询后的结果进行过滤。</a:t>
            </a:r>
          </a:p>
          <a:p>
            <a:pPr marL="285750" lvl="0" indent="-285750" algn="just">
              <a:lnSpc>
                <a:spcPct val="130000"/>
              </a:lnSpc>
              <a:buFont typeface="Arial" panose="020B0604020202020204" pitchFamily="34" charset="0"/>
              <a:buChar char="•"/>
            </a:pPr>
            <a:r>
              <a:rPr lang="en-US" altLang="zh-CN" dirty="0"/>
              <a:t>[ORDER BY&lt;</a:t>
            </a:r>
            <a:r>
              <a:rPr lang="zh-CN" altLang="zh-CN" dirty="0"/>
              <a:t>排序字段</a:t>
            </a:r>
            <a:r>
              <a:rPr lang="en-US" altLang="zh-CN" dirty="0"/>
              <a:t>1&gt;[ASC|DESC][,&lt;</a:t>
            </a:r>
            <a:r>
              <a:rPr lang="zh-CN" altLang="zh-CN" dirty="0"/>
              <a:t>排序字段</a:t>
            </a:r>
            <a:r>
              <a:rPr lang="en-US" altLang="zh-CN" dirty="0"/>
              <a:t>2&gt;[ASC|DESC],</a:t>
            </a:r>
            <a:r>
              <a:rPr lang="zh-CN" altLang="zh-CN" dirty="0"/>
              <a:t>…</a:t>
            </a:r>
            <a:r>
              <a:rPr lang="en-US" altLang="zh-CN" dirty="0"/>
              <a:t>]</a:t>
            </a:r>
            <a:r>
              <a:rPr lang="zh-CN" altLang="zh-CN" dirty="0"/>
              <a:t>：</a:t>
            </a:r>
            <a:r>
              <a:rPr lang="en-US" altLang="zh-CN" dirty="0"/>
              <a:t>ORDER BY</a:t>
            </a:r>
            <a:r>
              <a:rPr lang="zh-CN" altLang="zh-CN" dirty="0"/>
              <a:t>子句是可选项，用于指定按什么样的顺序显示查询出来的数据，排序方式有升序和降序两种，由参数</a:t>
            </a:r>
            <a:r>
              <a:rPr lang="en-US" altLang="zh-CN" dirty="0"/>
              <a:t>ASC</a:t>
            </a:r>
            <a:r>
              <a:rPr lang="zh-CN" altLang="zh-CN" dirty="0"/>
              <a:t>和</a:t>
            </a:r>
            <a:r>
              <a:rPr lang="en-US" altLang="zh-CN" dirty="0"/>
              <a:t>DESC</a:t>
            </a:r>
            <a:r>
              <a:rPr lang="zh-CN" altLang="zh-CN" dirty="0"/>
              <a:t>控制，其中</a:t>
            </a:r>
            <a:r>
              <a:rPr lang="en-US" altLang="zh-CN" dirty="0"/>
              <a:t>ASC</a:t>
            </a:r>
            <a:r>
              <a:rPr lang="zh-CN" altLang="zh-CN" dirty="0"/>
              <a:t>表示对查询结果按指定字段进行升序排序，</a:t>
            </a:r>
            <a:r>
              <a:rPr lang="en-US" altLang="zh-CN" dirty="0"/>
              <a:t>DESC</a:t>
            </a:r>
            <a:r>
              <a:rPr lang="zh-CN" altLang="zh-CN" dirty="0"/>
              <a:t>表示对查询结果按指定字段进行降序排序，如果不指定该参数，则默认为升序排序。</a:t>
            </a:r>
          </a:p>
          <a:p>
            <a:pPr marL="285750" lvl="0" indent="-285750" algn="just">
              <a:lnSpc>
                <a:spcPct val="130000"/>
              </a:lnSpc>
              <a:buFont typeface="Arial" panose="020B0604020202020204" pitchFamily="34" charset="0"/>
              <a:buChar char="•"/>
            </a:pPr>
            <a:r>
              <a:rPr lang="en-US" altLang="zh-CN" dirty="0"/>
              <a:t>[LIMIT[&lt;</a:t>
            </a:r>
            <a:r>
              <a:rPr lang="zh-CN" altLang="zh-CN" dirty="0"/>
              <a:t>位置偏移量</a:t>
            </a:r>
            <a:r>
              <a:rPr lang="en-US" altLang="zh-CN" dirty="0"/>
              <a:t>&gt;,]</a:t>
            </a:r>
            <a:r>
              <a:rPr lang="zh-CN" altLang="zh-CN" dirty="0"/>
              <a:t>记录数</a:t>
            </a:r>
            <a:r>
              <a:rPr lang="en-US" altLang="zh-CN" dirty="0"/>
              <a:t>]</a:t>
            </a:r>
            <a:r>
              <a:rPr lang="zh-CN" altLang="zh-CN" dirty="0"/>
              <a:t>：</a:t>
            </a:r>
            <a:r>
              <a:rPr lang="en-US" altLang="zh-CN" dirty="0"/>
              <a:t>LIMIT</a:t>
            </a:r>
            <a:r>
              <a:rPr lang="zh-CN" altLang="zh-CN" dirty="0"/>
              <a:t>子句是可选项，用于限制每次显示查询出来的数据条数。</a:t>
            </a:r>
            <a:r>
              <a:rPr lang="en-US" altLang="zh-CN" dirty="0"/>
              <a:t>LIMIT</a:t>
            </a:r>
            <a:r>
              <a:rPr lang="zh-CN" altLang="zh-CN" dirty="0"/>
              <a:t>后面可以跟两个参数，参数必须是一个整数常量。</a:t>
            </a:r>
            <a:r>
              <a:rPr lang="en-US" altLang="zh-CN" dirty="0"/>
              <a:t>[&lt;</a:t>
            </a:r>
            <a:r>
              <a:rPr lang="zh-CN" altLang="zh-CN" dirty="0"/>
              <a:t>位置偏移量</a:t>
            </a:r>
            <a:r>
              <a:rPr lang="en-US" altLang="zh-CN" dirty="0"/>
              <a:t>&gt;,]</a:t>
            </a:r>
            <a:r>
              <a:rPr lang="zh-CN" altLang="zh-CN" dirty="0"/>
              <a:t>是一个可选参数，若偏移量为</a:t>
            </a:r>
            <a:r>
              <a:rPr lang="en-US" altLang="zh-CN" dirty="0"/>
              <a:t>n</a:t>
            </a:r>
            <a:r>
              <a:rPr lang="zh-CN" altLang="zh-CN" dirty="0"/>
              <a:t>，则查询结果从第</a:t>
            </a:r>
            <a:r>
              <a:rPr lang="en-US" altLang="zh-CN" dirty="0"/>
              <a:t>n+1</a:t>
            </a:r>
            <a:r>
              <a:rPr lang="zh-CN" altLang="zh-CN" dirty="0"/>
              <a:t>条记录开始输出显示，如果不指定，则默认值为</a:t>
            </a:r>
            <a:r>
              <a:rPr lang="en-US" altLang="zh-CN" dirty="0"/>
              <a:t>0</a:t>
            </a:r>
            <a:r>
              <a:rPr lang="zh-CN" altLang="zh-CN" dirty="0"/>
              <a:t>，表示从第</a:t>
            </a:r>
            <a:r>
              <a:rPr lang="en-US" altLang="zh-CN" dirty="0"/>
              <a:t>1</a:t>
            </a:r>
            <a:r>
              <a:rPr lang="zh-CN" altLang="zh-CN" dirty="0"/>
              <a:t>条记录开始显示；参数“记录数”表示返回查询记录的条数。</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基础查询</a:t>
            </a:r>
            <a:endParaRPr lang="zh-CN" altLang="en-US" sz="2800" b="1" dirty="0">
              <a:solidFill>
                <a:srgbClr val="228EB0"/>
              </a:solidFill>
              <a:latin typeface="+mn-ea"/>
            </a:endParaRPr>
          </a:p>
        </p:txBody>
      </p:sp>
    </p:spTree>
    <p:extLst>
      <p:ext uri="{BB962C8B-B14F-4D97-AF65-F5344CB8AC3E}">
        <p14:creationId xmlns:p14="http://schemas.microsoft.com/office/powerpoint/2010/main" val="40175028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a:t>SELECT</a:t>
            </a:r>
            <a:r>
              <a:rPr lang="zh-CN" altLang="zh-CN" dirty="0"/>
              <a:t>查询最简单的形式是从一个表中检索所有记录，实现的方法是使用通配符“</a:t>
            </a:r>
            <a:r>
              <a:rPr lang="en-US" altLang="zh-CN" dirty="0"/>
              <a:t>*</a:t>
            </a:r>
            <a:r>
              <a:rPr lang="zh-CN" altLang="zh-CN" dirty="0"/>
              <a:t>”代表查找所有列的名称。</a:t>
            </a:r>
          </a:p>
          <a:p>
            <a:pPr algn="just">
              <a:lnSpc>
                <a:spcPct val="150000"/>
              </a:lnSpc>
            </a:pPr>
            <a:r>
              <a:rPr lang="zh-CN" altLang="zh-CN" b="1" dirty="0"/>
              <a:t>【实例</a:t>
            </a:r>
            <a:r>
              <a:rPr lang="en-US" altLang="zh-CN" b="1" dirty="0"/>
              <a:t>6-1</a:t>
            </a:r>
            <a:r>
              <a:rPr lang="zh-CN" altLang="zh-CN" b="1" dirty="0"/>
              <a:t>】：</a:t>
            </a:r>
            <a:r>
              <a:rPr lang="zh-CN" altLang="zh-CN" dirty="0"/>
              <a:t>在数据库“</a:t>
            </a:r>
            <a:r>
              <a:rPr lang="en-US" altLang="zh-CN" dirty="0" err="1"/>
              <a:t>EduSys</a:t>
            </a:r>
            <a:r>
              <a:rPr lang="zh-CN" altLang="zh-CN" dirty="0"/>
              <a:t>”中，查询学生信息表“</a:t>
            </a:r>
            <a:r>
              <a:rPr lang="en-US" altLang="zh-CN" dirty="0"/>
              <a:t>Student</a:t>
            </a:r>
            <a:r>
              <a:rPr lang="zh-CN" altLang="zh-CN" dirty="0"/>
              <a:t>”中所有字段的数据。输入的</a:t>
            </a:r>
            <a:r>
              <a:rPr lang="en-US" altLang="zh-CN" dirty="0"/>
              <a:t>SQL</a:t>
            </a:r>
            <a:r>
              <a:rPr lang="zh-CN" altLang="zh-CN" dirty="0"/>
              <a:t>语句如下：</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6074099" cy="523220"/>
          </a:xfrm>
          <a:prstGeom prst="rect">
            <a:avLst/>
          </a:prstGeom>
          <a:noFill/>
        </p:spPr>
        <p:txBody>
          <a:bodyPr wrap="none" rtlCol="0">
            <a:spAutoFit/>
            <a:scene3d>
              <a:camera prst="orthographicFront"/>
              <a:lightRig rig="threePt" dir="t"/>
            </a:scene3d>
            <a:sp3d contourW="12700"/>
          </a:bodyPr>
          <a:lstStyle/>
          <a:p>
            <a:pPr lvl="0">
              <a:defRPr/>
            </a:pPr>
            <a:r>
              <a:rPr lang="en-US" altLang="zh-CN" sz="2800" b="1" dirty="0" smtClean="0">
                <a:solidFill>
                  <a:srgbClr val="228EB0"/>
                </a:solidFill>
                <a:latin typeface="+mn-ea"/>
              </a:rPr>
              <a:t>1 </a:t>
            </a:r>
            <a:r>
              <a:rPr lang="zh-CN" altLang="zh-CN" sz="2800" b="1" dirty="0">
                <a:solidFill>
                  <a:srgbClr val="228EB0"/>
                </a:solidFill>
                <a:latin typeface="+mn-ea"/>
              </a:rPr>
              <a:t>使用“</a:t>
            </a:r>
            <a:r>
              <a:rPr lang="en-US" altLang="zh-CN" sz="2800" b="1" dirty="0">
                <a:solidFill>
                  <a:srgbClr val="228EB0"/>
                </a:solidFill>
                <a:latin typeface="+mn-ea"/>
              </a:rPr>
              <a:t>*</a:t>
            </a:r>
            <a:r>
              <a:rPr lang="zh-CN" altLang="zh-CN" sz="2800" b="1" dirty="0">
                <a:solidFill>
                  <a:srgbClr val="228EB0"/>
                </a:solidFill>
                <a:latin typeface="+mn-ea"/>
              </a:rPr>
              <a:t>”通配符查询表中所有数据</a:t>
            </a:r>
            <a:endParaRPr lang="zh-CN" altLang="en-US" sz="2800" b="1" dirty="0">
              <a:solidFill>
                <a:srgbClr val="228EB0"/>
              </a:solidFill>
              <a:latin typeface="+mn-ea"/>
            </a:endParaRPr>
          </a:p>
        </p:txBody>
      </p:sp>
      <p:sp>
        <p:nvSpPr>
          <p:cNvPr id="10" name="矩形 9"/>
          <p:cNvSpPr/>
          <p:nvPr/>
        </p:nvSpPr>
        <p:spPr>
          <a:xfrm>
            <a:off x="3014908" y="3552702"/>
            <a:ext cx="6392139" cy="662124"/>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a:t>
            </a:r>
            <a:endParaRPr lang="zh-CN" sz="1600" kern="100">
              <a:effectLst/>
              <a:ea typeface="等线"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E3EB1709-6D20-4440-8800-976CC5E9712E}"/>
              </a:ext>
            </a:extLst>
          </p:cNvPr>
          <p:cNvSpPr/>
          <p:nvPr/>
        </p:nvSpPr>
        <p:spPr>
          <a:xfrm>
            <a:off x="1291772" y="4500489"/>
            <a:ext cx="9597238" cy="507831"/>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solidFill>
                  <a:srgbClr val="C00000"/>
                </a:solidFill>
                <a:latin typeface="楷体" panose="02010609060101010101" pitchFamily="49" charset="-122"/>
                <a:ea typeface="楷体" panose="02010609060101010101" pitchFamily="49" charset="-122"/>
              </a:rPr>
              <a:t>注意：</a:t>
            </a:r>
            <a:r>
              <a:rPr lang="zh-CN" altLang="zh-CN" dirty="0">
                <a:latin typeface="楷体" panose="02010609060101010101" pitchFamily="49" charset="-122"/>
                <a:ea typeface="楷体" panose="02010609060101010101" pitchFamily="49" charset="-122"/>
              </a:rPr>
              <a:t>一般情况下，除非需要使用表中所有的字段数据，否则一般不使用通配符</a:t>
            </a:r>
            <a:r>
              <a:rPr lang="en-US" altLang="zh-CN" dirty="0">
                <a:latin typeface="楷体" panose="02010609060101010101" pitchFamily="49" charset="-122"/>
                <a:ea typeface="楷体" panose="02010609060101010101" pitchFamily="49" charset="-122"/>
              </a:rPr>
              <a:t>“*”</a:t>
            </a:r>
            <a:r>
              <a:rPr lang="zh-CN" altLang="zh-CN" dirty="0">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636301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1291772" y="1562085"/>
            <a:ext cx="9597238"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为了提高效率，一般采用</a:t>
            </a:r>
            <a:r>
              <a:rPr lang="en-US" altLang="zh-CN" dirty="0"/>
              <a:t>SELECT</a:t>
            </a:r>
            <a:r>
              <a:rPr lang="zh-CN" altLang="zh-CN" dirty="0"/>
              <a:t>字段名列表的形式查询表中某些字段信息。关键字</a:t>
            </a:r>
            <a:r>
              <a:rPr lang="en-US" altLang="zh-CN" dirty="0"/>
              <a:t>SELECT</a:t>
            </a:r>
            <a:r>
              <a:rPr lang="zh-CN" altLang="zh-CN" dirty="0"/>
              <a:t>后面指定要查找的字段名称，不同字段名称之间用“</a:t>
            </a:r>
            <a:r>
              <a:rPr lang="en-US" altLang="zh-CN" dirty="0"/>
              <a:t>,</a:t>
            </a:r>
            <a:r>
              <a:rPr lang="zh-CN" altLang="zh-CN" dirty="0"/>
              <a:t>”隔开</a:t>
            </a:r>
            <a:r>
              <a:rPr lang="zh-CN" altLang="zh-CN" dirty="0" smtClean="0"/>
              <a:t>。</a:t>
            </a:r>
            <a:endParaRPr lang="en-US" altLang="zh-CN" dirty="0" smtClean="0"/>
          </a:p>
          <a:p>
            <a:pPr algn="just">
              <a:lnSpc>
                <a:spcPct val="150000"/>
              </a:lnSpc>
            </a:pPr>
            <a:r>
              <a:rPr lang="zh-CN" altLang="zh-CN" b="1" dirty="0"/>
              <a:t>【实例</a:t>
            </a:r>
            <a:r>
              <a:rPr lang="en-US" altLang="zh-CN" b="1" dirty="0"/>
              <a:t>6-2</a:t>
            </a:r>
            <a:r>
              <a:rPr lang="zh-CN" altLang="zh-CN" b="1" dirty="0"/>
              <a:t>】：</a:t>
            </a:r>
            <a:r>
              <a:rPr lang="zh-CN" altLang="zh-CN" dirty="0"/>
              <a:t>在数据库“</a:t>
            </a:r>
            <a:r>
              <a:rPr lang="en-US" altLang="zh-CN" dirty="0" err="1"/>
              <a:t>EduSys</a:t>
            </a:r>
            <a:r>
              <a:rPr lang="zh-CN" altLang="zh-CN" dirty="0"/>
              <a:t>”中，查询学生信息表“</a:t>
            </a:r>
            <a:r>
              <a:rPr lang="en-US" altLang="zh-CN" dirty="0"/>
              <a:t>Student</a:t>
            </a:r>
            <a:r>
              <a:rPr lang="zh-CN" altLang="zh-CN" dirty="0"/>
              <a:t>”中所有学生的姓名、性别和地区信息。输入的</a:t>
            </a:r>
            <a:r>
              <a:rPr lang="en-US" altLang="zh-CN" dirty="0"/>
              <a:t>SQL</a:t>
            </a:r>
            <a:r>
              <a:rPr lang="zh-CN" altLang="zh-CN" dirty="0"/>
              <a:t>语句如下</a:t>
            </a:r>
            <a:r>
              <a:rPr lang="zh-CN" altLang="zh-CN" dirty="0" smtClean="0"/>
              <a:t>：</a:t>
            </a:r>
            <a:endParaRPr lang="zh-CN" altLang="zh-CN"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744936" cy="523220"/>
          </a:xfrm>
          <a:prstGeom prst="rect">
            <a:avLst/>
          </a:prstGeom>
          <a:noFill/>
        </p:spPr>
        <p:txBody>
          <a:bodyPr wrap="none" rtlCol="0">
            <a:spAutoFit/>
            <a:scene3d>
              <a:camera prst="orthographicFront"/>
              <a:lightRig rig="threePt" dir="t"/>
            </a:scene3d>
            <a:sp3d contourW="12700"/>
          </a:bodyPr>
          <a:lstStyle/>
          <a:p>
            <a:r>
              <a:rPr lang="en-US" altLang="zh-CN" sz="2800" b="1" dirty="0" smtClean="0">
                <a:solidFill>
                  <a:srgbClr val="228EB0"/>
                </a:solidFill>
                <a:latin typeface="+mn-ea"/>
              </a:rPr>
              <a:t>2 </a:t>
            </a:r>
            <a:r>
              <a:rPr lang="zh-CN" altLang="zh-CN" sz="2800" b="1" dirty="0">
                <a:solidFill>
                  <a:srgbClr val="228EB0"/>
                </a:solidFill>
                <a:latin typeface="+mn-ea"/>
              </a:rPr>
              <a:t>查询表中指定的字段</a:t>
            </a:r>
          </a:p>
        </p:txBody>
      </p:sp>
      <p:sp>
        <p:nvSpPr>
          <p:cNvPr id="11" name="矩形 10"/>
          <p:cNvSpPr/>
          <p:nvPr/>
        </p:nvSpPr>
        <p:spPr>
          <a:xfrm>
            <a:off x="2551444" y="3552702"/>
            <a:ext cx="6567504" cy="580887"/>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Sname,Sex,Native FROM Student;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996589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80">
      <a:dk1>
        <a:sysClr val="windowText" lastClr="000000"/>
      </a:dk1>
      <a:lt1>
        <a:sysClr val="window" lastClr="FFFFFF"/>
      </a:lt1>
      <a:dk2>
        <a:srgbClr val="44546A"/>
      </a:dk2>
      <a:lt2>
        <a:srgbClr val="E7E6E6"/>
      </a:lt2>
      <a:accent1>
        <a:srgbClr val="228EB0"/>
      </a:accent1>
      <a:accent2>
        <a:srgbClr val="00B6BF"/>
      </a:accent2>
      <a:accent3>
        <a:srgbClr val="FEB068"/>
      </a:accent3>
      <a:accent4>
        <a:srgbClr val="FF6372"/>
      </a:accent4>
      <a:accent5>
        <a:srgbClr val="228EB0"/>
      </a:accent5>
      <a:accent6>
        <a:srgbClr val="00B6B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757</TotalTime>
  <Words>5870</Words>
  <Application>Microsoft Office PowerPoint</Application>
  <PresentationFormat>宽屏</PresentationFormat>
  <Paragraphs>428</Paragraphs>
  <Slides>65</Slides>
  <Notes>64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65</vt:i4>
      </vt:variant>
    </vt:vector>
  </HeadingPairs>
  <TitlesOfParts>
    <vt:vector size="73" baseType="lpstr">
      <vt:lpstr>等线</vt:lpstr>
      <vt:lpstr>楷体</vt:lpstr>
      <vt:lpstr>宋体</vt:lpstr>
      <vt:lpstr>微软雅黑</vt:lpstr>
      <vt:lpstr>Arial</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简洁彩色扁平化</dc:title>
  <dc:creator>第一PPT</dc:creator>
  <cp:keywords>www.1ppt.com</cp:keywords>
  <dc:description>www.1ppt.com</dc:description>
  <cp:lastModifiedBy>Rong</cp:lastModifiedBy>
  <cp:revision>101</cp:revision>
  <dcterms:created xsi:type="dcterms:W3CDTF">2017-07-19T00:44:57Z</dcterms:created>
  <dcterms:modified xsi:type="dcterms:W3CDTF">2022-02-20T07:32:19Z</dcterms:modified>
</cp:coreProperties>
</file>