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0"/>
  </p:notesMasterIdLst>
  <p:sldIdLst>
    <p:sldId id="552" r:id="rId2"/>
    <p:sldId id="303" r:id="rId3"/>
    <p:sldId id="257" r:id="rId4"/>
    <p:sldId id="284" r:id="rId5"/>
    <p:sldId id="527" r:id="rId6"/>
    <p:sldId id="528" r:id="rId7"/>
    <p:sldId id="529" r:id="rId8"/>
    <p:sldId id="530" r:id="rId9"/>
    <p:sldId id="405" r:id="rId10"/>
    <p:sldId id="531" r:id="rId11"/>
    <p:sldId id="532" r:id="rId12"/>
    <p:sldId id="533" r:id="rId13"/>
    <p:sldId id="534" r:id="rId14"/>
    <p:sldId id="535" r:id="rId15"/>
    <p:sldId id="536" r:id="rId16"/>
    <p:sldId id="537" r:id="rId17"/>
    <p:sldId id="538" r:id="rId18"/>
    <p:sldId id="539" r:id="rId19"/>
    <p:sldId id="540" r:id="rId20"/>
    <p:sldId id="541" r:id="rId21"/>
    <p:sldId id="542" r:id="rId22"/>
    <p:sldId id="543" r:id="rId23"/>
    <p:sldId id="544" r:id="rId24"/>
    <p:sldId id="545" r:id="rId25"/>
    <p:sldId id="546" r:id="rId26"/>
    <p:sldId id="547" r:id="rId27"/>
    <p:sldId id="548" r:id="rId28"/>
    <p:sldId id="549" r:id="rId29"/>
    <p:sldId id="550" r:id="rId30"/>
    <p:sldId id="551" r:id="rId31"/>
    <p:sldId id="553" r:id="rId32"/>
    <p:sldId id="554" r:id="rId33"/>
    <p:sldId id="555" r:id="rId34"/>
    <p:sldId id="556" r:id="rId35"/>
    <p:sldId id="557" r:id="rId36"/>
    <p:sldId id="558" r:id="rId37"/>
    <p:sldId id="559" r:id="rId38"/>
    <p:sldId id="264" r:id="rId39"/>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9B8"/>
    <a:srgbClr val="00B6BF"/>
    <a:srgbClr val="228EB0"/>
    <a:srgbClr val="FF6372"/>
    <a:srgbClr val="FEB0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43" autoAdjust="0"/>
    <p:restoredTop sz="87428" autoAdjust="0"/>
  </p:normalViewPr>
  <p:slideViewPr>
    <p:cSldViewPr snapToGrid="0" showGuides="1">
      <p:cViewPr varScale="1">
        <p:scale>
          <a:sx n="93" d="100"/>
          <a:sy n="93" d="100"/>
        </p:scale>
        <p:origin x="66" y="66"/>
      </p:cViewPr>
      <p:guideLst>
        <p:guide orient="horz" pos="2160"/>
        <p:guide pos="3840"/>
      </p:guideLst>
    </p:cSldViewPr>
  </p:slideViewPr>
  <p:notesTextViewPr>
    <p:cViewPr>
      <p:scale>
        <a:sx n="1" d="1"/>
        <a:sy n="1" d="1"/>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3D8F82-AC35-4462-81AF-456114E02DB8}" type="datetimeFigureOut">
              <a:rPr lang="zh-CN" altLang="en-US" smtClean="0"/>
              <a:t>2022/2/20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4CAA79-63ED-4D4C-97FF-23192032DF93}" type="slidenum">
              <a:rPr lang="zh-CN" altLang="en-US" smtClean="0"/>
              <a:t>‹#›</a:t>
            </a:fld>
            <a:endParaRPr lang="zh-CN" altLang="en-US"/>
          </a:p>
        </p:txBody>
      </p:sp>
    </p:spTree>
    <p:extLst>
      <p:ext uri="{BB962C8B-B14F-4D97-AF65-F5344CB8AC3E}">
        <p14:creationId xmlns:p14="http://schemas.microsoft.com/office/powerpoint/2010/main" val="3552071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4CAA79-63ED-4D4C-97FF-23192032DF9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320951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11</a:t>
            </a:fld>
            <a:endParaRPr lang="zh-CN" altLang="en-US"/>
          </a:p>
        </p:txBody>
      </p:sp>
    </p:spTree>
    <p:extLst>
      <p:ext uri="{BB962C8B-B14F-4D97-AF65-F5344CB8AC3E}">
        <p14:creationId xmlns:p14="http://schemas.microsoft.com/office/powerpoint/2010/main" val="42262979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12</a:t>
            </a:fld>
            <a:endParaRPr lang="zh-CN" altLang="en-US"/>
          </a:p>
        </p:txBody>
      </p:sp>
    </p:spTree>
    <p:extLst>
      <p:ext uri="{BB962C8B-B14F-4D97-AF65-F5344CB8AC3E}">
        <p14:creationId xmlns:p14="http://schemas.microsoft.com/office/powerpoint/2010/main" val="35694234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13</a:t>
            </a:fld>
            <a:endParaRPr lang="zh-CN" altLang="en-US"/>
          </a:p>
        </p:txBody>
      </p:sp>
    </p:spTree>
    <p:extLst>
      <p:ext uri="{BB962C8B-B14F-4D97-AF65-F5344CB8AC3E}">
        <p14:creationId xmlns:p14="http://schemas.microsoft.com/office/powerpoint/2010/main" val="18292827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14</a:t>
            </a:fld>
            <a:endParaRPr lang="zh-CN" altLang="en-US"/>
          </a:p>
        </p:txBody>
      </p:sp>
    </p:spTree>
    <p:extLst>
      <p:ext uri="{BB962C8B-B14F-4D97-AF65-F5344CB8AC3E}">
        <p14:creationId xmlns:p14="http://schemas.microsoft.com/office/powerpoint/2010/main" val="9405727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15</a:t>
            </a:fld>
            <a:endParaRPr lang="zh-CN" altLang="en-US"/>
          </a:p>
        </p:txBody>
      </p:sp>
    </p:spTree>
    <p:extLst>
      <p:ext uri="{BB962C8B-B14F-4D97-AF65-F5344CB8AC3E}">
        <p14:creationId xmlns:p14="http://schemas.microsoft.com/office/powerpoint/2010/main" val="5668058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16</a:t>
            </a:fld>
            <a:endParaRPr lang="zh-CN" altLang="en-US"/>
          </a:p>
        </p:txBody>
      </p:sp>
    </p:spTree>
    <p:extLst>
      <p:ext uri="{BB962C8B-B14F-4D97-AF65-F5344CB8AC3E}">
        <p14:creationId xmlns:p14="http://schemas.microsoft.com/office/powerpoint/2010/main" val="25643017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17</a:t>
            </a:fld>
            <a:endParaRPr lang="zh-CN" altLang="en-US"/>
          </a:p>
        </p:txBody>
      </p:sp>
    </p:spTree>
    <p:extLst>
      <p:ext uri="{BB962C8B-B14F-4D97-AF65-F5344CB8AC3E}">
        <p14:creationId xmlns:p14="http://schemas.microsoft.com/office/powerpoint/2010/main" val="41316500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18</a:t>
            </a:fld>
            <a:endParaRPr lang="zh-CN" altLang="en-US"/>
          </a:p>
        </p:txBody>
      </p:sp>
    </p:spTree>
    <p:extLst>
      <p:ext uri="{BB962C8B-B14F-4D97-AF65-F5344CB8AC3E}">
        <p14:creationId xmlns:p14="http://schemas.microsoft.com/office/powerpoint/2010/main" val="27664293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19</a:t>
            </a:fld>
            <a:endParaRPr lang="zh-CN" altLang="en-US"/>
          </a:p>
        </p:txBody>
      </p:sp>
    </p:spTree>
    <p:extLst>
      <p:ext uri="{BB962C8B-B14F-4D97-AF65-F5344CB8AC3E}">
        <p14:creationId xmlns:p14="http://schemas.microsoft.com/office/powerpoint/2010/main" val="9053134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20</a:t>
            </a:fld>
            <a:endParaRPr lang="zh-CN" altLang="en-US"/>
          </a:p>
        </p:txBody>
      </p:sp>
    </p:spTree>
    <p:extLst>
      <p:ext uri="{BB962C8B-B14F-4D97-AF65-F5344CB8AC3E}">
        <p14:creationId xmlns:p14="http://schemas.microsoft.com/office/powerpoint/2010/main" val="22369162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a:t>
            </a:fld>
            <a:endParaRPr lang="zh-CN" altLang="en-US"/>
          </a:p>
        </p:txBody>
      </p:sp>
    </p:spTree>
    <p:extLst>
      <p:ext uri="{BB962C8B-B14F-4D97-AF65-F5344CB8AC3E}">
        <p14:creationId xmlns:p14="http://schemas.microsoft.com/office/powerpoint/2010/main" val="26356760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21</a:t>
            </a:fld>
            <a:endParaRPr lang="zh-CN" altLang="en-US"/>
          </a:p>
        </p:txBody>
      </p:sp>
    </p:spTree>
    <p:extLst>
      <p:ext uri="{BB962C8B-B14F-4D97-AF65-F5344CB8AC3E}">
        <p14:creationId xmlns:p14="http://schemas.microsoft.com/office/powerpoint/2010/main" val="17806337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22</a:t>
            </a:fld>
            <a:endParaRPr lang="zh-CN" altLang="en-US"/>
          </a:p>
        </p:txBody>
      </p:sp>
    </p:spTree>
    <p:extLst>
      <p:ext uri="{BB962C8B-B14F-4D97-AF65-F5344CB8AC3E}">
        <p14:creationId xmlns:p14="http://schemas.microsoft.com/office/powerpoint/2010/main" val="3848296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23</a:t>
            </a:fld>
            <a:endParaRPr lang="zh-CN" altLang="en-US"/>
          </a:p>
        </p:txBody>
      </p:sp>
    </p:spTree>
    <p:extLst>
      <p:ext uri="{BB962C8B-B14F-4D97-AF65-F5344CB8AC3E}">
        <p14:creationId xmlns:p14="http://schemas.microsoft.com/office/powerpoint/2010/main" val="802019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24</a:t>
            </a:fld>
            <a:endParaRPr lang="zh-CN" altLang="en-US"/>
          </a:p>
        </p:txBody>
      </p:sp>
    </p:spTree>
    <p:extLst>
      <p:ext uri="{BB962C8B-B14F-4D97-AF65-F5344CB8AC3E}">
        <p14:creationId xmlns:p14="http://schemas.microsoft.com/office/powerpoint/2010/main" val="15456822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25</a:t>
            </a:fld>
            <a:endParaRPr lang="zh-CN" altLang="en-US"/>
          </a:p>
        </p:txBody>
      </p:sp>
    </p:spTree>
    <p:extLst>
      <p:ext uri="{BB962C8B-B14F-4D97-AF65-F5344CB8AC3E}">
        <p14:creationId xmlns:p14="http://schemas.microsoft.com/office/powerpoint/2010/main" val="8545279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26</a:t>
            </a:fld>
            <a:endParaRPr lang="zh-CN" altLang="en-US"/>
          </a:p>
        </p:txBody>
      </p:sp>
    </p:spTree>
    <p:extLst>
      <p:ext uri="{BB962C8B-B14F-4D97-AF65-F5344CB8AC3E}">
        <p14:creationId xmlns:p14="http://schemas.microsoft.com/office/powerpoint/2010/main" val="16996238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27</a:t>
            </a:fld>
            <a:endParaRPr lang="zh-CN" altLang="en-US"/>
          </a:p>
        </p:txBody>
      </p:sp>
    </p:spTree>
    <p:extLst>
      <p:ext uri="{BB962C8B-B14F-4D97-AF65-F5344CB8AC3E}">
        <p14:creationId xmlns:p14="http://schemas.microsoft.com/office/powerpoint/2010/main" val="2816942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28</a:t>
            </a:fld>
            <a:endParaRPr lang="zh-CN" altLang="en-US"/>
          </a:p>
        </p:txBody>
      </p:sp>
    </p:spTree>
    <p:extLst>
      <p:ext uri="{BB962C8B-B14F-4D97-AF65-F5344CB8AC3E}">
        <p14:creationId xmlns:p14="http://schemas.microsoft.com/office/powerpoint/2010/main" val="20871090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29</a:t>
            </a:fld>
            <a:endParaRPr lang="zh-CN" altLang="en-US"/>
          </a:p>
        </p:txBody>
      </p:sp>
    </p:spTree>
    <p:extLst>
      <p:ext uri="{BB962C8B-B14F-4D97-AF65-F5344CB8AC3E}">
        <p14:creationId xmlns:p14="http://schemas.microsoft.com/office/powerpoint/2010/main" val="6436695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30</a:t>
            </a:fld>
            <a:endParaRPr lang="zh-CN" altLang="en-US"/>
          </a:p>
        </p:txBody>
      </p:sp>
    </p:spTree>
    <p:extLst>
      <p:ext uri="{BB962C8B-B14F-4D97-AF65-F5344CB8AC3E}">
        <p14:creationId xmlns:p14="http://schemas.microsoft.com/office/powerpoint/2010/main" val="23094214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a:t>
            </a:fld>
            <a:endParaRPr lang="zh-CN" altLang="en-US"/>
          </a:p>
        </p:txBody>
      </p:sp>
    </p:spTree>
    <p:extLst>
      <p:ext uri="{BB962C8B-B14F-4D97-AF65-F5344CB8AC3E}">
        <p14:creationId xmlns:p14="http://schemas.microsoft.com/office/powerpoint/2010/main" val="3774730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31</a:t>
            </a:fld>
            <a:endParaRPr lang="zh-CN" altLang="en-US"/>
          </a:p>
        </p:txBody>
      </p:sp>
    </p:spTree>
    <p:extLst>
      <p:ext uri="{BB962C8B-B14F-4D97-AF65-F5344CB8AC3E}">
        <p14:creationId xmlns:p14="http://schemas.microsoft.com/office/powerpoint/2010/main" val="5543740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32</a:t>
            </a:fld>
            <a:endParaRPr lang="zh-CN" altLang="en-US"/>
          </a:p>
        </p:txBody>
      </p:sp>
    </p:spTree>
    <p:extLst>
      <p:ext uri="{BB962C8B-B14F-4D97-AF65-F5344CB8AC3E}">
        <p14:creationId xmlns:p14="http://schemas.microsoft.com/office/powerpoint/2010/main" val="33212727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33</a:t>
            </a:fld>
            <a:endParaRPr lang="zh-CN" altLang="en-US"/>
          </a:p>
        </p:txBody>
      </p:sp>
    </p:spTree>
    <p:extLst>
      <p:ext uri="{BB962C8B-B14F-4D97-AF65-F5344CB8AC3E}">
        <p14:creationId xmlns:p14="http://schemas.microsoft.com/office/powerpoint/2010/main" val="7706837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34</a:t>
            </a:fld>
            <a:endParaRPr lang="zh-CN" altLang="en-US"/>
          </a:p>
        </p:txBody>
      </p:sp>
    </p:spTree>
    <p:extLst>
      <p:ext uri="{BB962C8B-B14F-4D97-AF65-F5344CB8AC3E}">
        <p14:creationId xmlns:p14="http://schemas.microsoft.com/office/powerpoint/2010/main" val="36348885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35</a:t>
            </a:fld>
            <a:endParaRPr lang="zh-CN" altLang="en-US"/>
          </a:p>
        </p:txBody>
      </p:sp>
    </p:spTree>
    <p:extLst>
      <p:ext uri="{BB962C8B-B14F-4D97-AF65-F5344CB8AC3E}">
        <p14:creationId xmlns:p14="http://schemas.microsoft.com/office/powerpoint/2010/main" val="8927021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36</a:t>
            </a:fld>
            <a:endParaRPr lang="zh-CN" altLang="en-US"/>
          </a:p>
        </p:txBody>
      </p:sp>
    </p:spTree>
    <p:extLst>
      <p:ext uri="{BB962C8B-B14F-4D97-AF65-F5344CB8AC3E}">
        <p14:creationId xmlns:p14="http://schemas.microsoft.com/office/powerpoint/2010/main" val="33438174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37</a:t>
            </a:fld>
            <a:endParaRPr lang="zh-CN" altLang="en-US"/>
          </a:p>
        </p:txBody>
      </p:sp>
    </p:spTree>
    <p:extLst>
      <p:ext uri="{BB962C8B-B14F-4D97-AF65-F5344CB8AC3E}">
        <p14:creationId xmlns:p14="http://schemas.microsoft.com/office/powerpoint/2010/main" val="14123561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38</a:t>
            </a:fld>
            <a:endParaRPr lang="zh-CN" altLang="en-US"/>
          </a:p>
        </p:txBody>
      </p:sp>
    </p:spTree>
    <p:extLst>
      <p:ext uri="{BB962C8B-B14F-4D97-AF65-F5344CB8AC3E}">
        <p14:creationId xmlns:p14="http://schemas.microsoft.com/office/powerpoint/2010/main" val="37655295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a:t>
            </a:fld>
            <a:endParaRPr lang="zh-CN" altLang="en-US"/>
          </a:p>
        </p:txBody>
      </p:sp>
    </p:spTree>
    <p:extLst>
      <p:ext uri="{BB962C8B-B14F-4D97-AF65-F5344CB8AC3E}">
        <p14:creationId xmlns:p14="http://schemas.microsoft.com/office/powerpoint/2010/main" val="40800822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6</a:t>
            </a:fld>
            <a:endParaRPr lang="zh-CN" altLang="en-US"/>
          </a:p>
        </p:txBody>
      </p:sp>
    </p:spTree>
    <p:extLst>
      <p:ext uri="{BB962C8B-B14F-4D97-AF65-F5344CB8AC3E}">
        <p14:creationId xmlns:p14="http://schemas.microsoft.com/office/powerpoint/2010/main" val="14074843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7</a:t>
            </a:fld>
            <a:endParaRPr lang="zh-CN" altLang="en-US"/>
          </a:p>
        </p:txBody>
      </p:sp>
    </p:spTree>
    <p:extLst>
      <p:ext uri="{BB962C8B-B14F-4D97-AF65-F5344CB8AC3E}">
        <p14:creationId xmlns:p14="http://schemas.microsoft.com/office/powerpoint/2010/main" val="6378290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8</a:t>
            </a:fld>
            <a:endParaRPr lang="zh-CN" altLang="en-US"/>
          </a:p>
        </p:txBody>
      </p:sp>
    </p:spTree>
    <p:extLst>
      <p:ext uri="{BB962C8B-B14F-4D97-AF65-F5344CB8AC3E}">
        <p14:creationId xmlns:p14="http://schemas.microsoft.com/office/powerpoint/2010/main" val="12114428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9</a:t>
            </a:fld>
            <a:endParaRPr lang="zh-CN" altLang="en-US"/>
          </a:p>
        </p:txBody>
      </p:sp>
    </p:spTree>
    <p:extLst>
      <p:ext uri="{BB962C8B-B14F-4D97-AF65-F5344CB8AC3E}">
        <p14:creationId xmlns:p14="http://schemas.microsoft.com/office/powerpoint/2010/main" val="19237277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10</a:t>
            </a:fld>
            <a:endParaRPr lang="zh-CN" altLang="en-US"/>
          </a:p>
        </p:txBody>
      </p:sp>
    </p:spTree>
    <p:extLst>
      <p:ext uri="{BB962C8B-B14F-4D97-AF65-F5344CB8AC3E}">
        <p14:creationId xmlns:p14="http://schemas.microsoft.com/office/powerpoint/2010/main" val="12122236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513023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4407512" y="2425700"/>
            <a:ext cx="3352188" cy="1917700"/>
          </a:xfrm>
          <a:custGeom>
            <a:avLst/>
            <a:gdLst>
              <a:gd name="connsiteX0" fmla="*/ 0 w 3352188"/>
              <a:gd name="connsiteY0" fmla="*/ 0 h 1917700"/>
              <a:gd name="connsiteX1" fmla="*/ 3352188 w 3352188"/>
              <a:gd name="connsiteY1" fmla="*/ 0 h 1917700"/>
              <a:gd name="connsiteX2" fmla="*/ 3352188 w 3352188"/>
              <a:gd name="connsiteY2" fmla="*/ 1917700 h 1917700"/>
              <a:gd name="connsiteX3" fmla="*/ 0 w 3352188"/>
              <a:gd name="connsiteY3" fmla="*/ 1917700 h 1917700"/>
            </a:gdLst>
            <a:ahLst/>
            <a:cxnLst>
              <a:cxn ang="0">
                <a:pos x="connsiteX0" y="connsiteY0"/>
              </a:cxn>
              <a:cxn ang="0">
                <a:pos x="connsiteX1" y="connsiteY1"/>
              </a:cxn>
              <a:cxn ang="0">
                <a:pos x="connsiteX2" y="connsiteY2"/>
              </a:cxn>
              <a:cxn ang="0">
                <a:pos x="connsiteX3" y="connsiteY3"/>
              </a:cxn>
            </a:cxnLst>
            <a:rect l="l" t="t" r="r" b="b"/>
            <a:pathLst>
              <a:path w="3352188" h="1917700">
                <a:moveTo>
                  <a:pt x="0" y="0"/>
                </a:moveTo>
                <a:lnTo>
                  <a:pt x="3352188" y="0"/>
                </a:lnTo>
                <a:lnTo>
                  <a:pt x="3352188" y="1917700"/>
                </a:lnTo>
                <a:lnTo>
                  <a:pt x="0" y="1917700"/>
                </a:lnTo>
                <a:close/>
              </a:path>
            </a:pathLst>
          </a:custGeom>
          <a:ln>
            <a:solidFill>
              <a:schemeClr val="tx1"/>
            </a:solidFill>
          </a:ln>
        </p:spPr>
        <p:txBody>
          <a:bodyPr wrap="square">
            <a:noAutofit/>
          </a:bodyPr>
          <a:lstStyle/>
          <a:p>
            <a:endParaRPr lang="zh-CN" altLang="en-US"/>
          </a:p>
        </p:txBody>
      </p:sp>
    </p:spTree>
    <p:extLst>
      <p:ext uri="{BB962C8B-B14F-4D97-AF65-F5344CB8AC3E}">
        <p14:creationId xmlns:p14="http://schemas.microsoft.com/office/powerpoint/2010/main" val="34790735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2114768" y="2366759"/>
            <a:ext cx="2845204" cy="2845206"/>
          </a:xfrm>
          <a:custGeom>
            <a:avLst/>
            <a:gdLst>
              <a:gd name="connsiteX0" fmla="*/ 1422602 w 2845204"/>
              <a:gd name="connsiteY0" fmla="*/ 0 h 2845206"/>
              <a:gd name="connsiteX1" fmla="*/ 2845204 w 2845204"/>
              <a:gd name="connsiteY1" fmla="*/ 1422603 h 2845206"/>
              <a:gd name="connsiteX2" fmla="*/ 1422602 w 2845204"/>
              <a:gd name="connsiteY2" fmla="*/ 2845206 h 2845206"/>
              <a:gd name="connsiteX3" fmla="*/ 0 w 2845204"/>
              <a:gd name="connsiteY3" fmla="*/ 1422603 h 2845206"/>
              <a:gd name="connsiteX4" fmla="*/ 1422602 w 2845204"/>
              <a:gd name="connsiteY4" fmla="*/ 0 h 2845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5204" h="2845206">
                <a:moveTo>
                  <a:pt x="1422602" y="0"/>
                </a:moveTo>
                <a:cubicBezTo>
                  <a:pt x="2208283" y="0"/>
                  <a:pt x="2845204" y="636921"/>
                  <a:pt x="2845204" y="1422603"/>
                </a:cubicBezTo>
                <a:cubicBezTo>
                  <a:pt x="2845204" y="2208285"/>
                  <a:pt x="2208283" y="2845206"/>
                  <a:pt x="1422602" y="2845206"/>
                </a:cubicBezTo>
                <a:cubicBezTo>
                  <a:pt x="636921" y="2845206"/>
                  <a:pt x="0" y="2208285"/>
                  <a:pt x="0" y="1422603"/>
                </a:cubicBezTo>
                <a:cubicBezTo>
                  <a:pt x="0" y="636921"/>
                  <a:pt x="636921" y="0"/>
                  <a:pt x="1422602"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4166570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553026" y="1268413"/>
            <a:ext cx="3889830" cy="3889830"/>
          </a:xfrm>
          <a:custGeom>
            <a:avLst/>
            <a:gdLst>
              <a:gd name="connsiteX0" fmla="*/ 0 w 3889830"/>
              <a:gd name="connsiteY0" fmla="*/ 0 h 3889830"/>
              <a:gd name="connsiteX1" fmla="*/ 3889830 w 3889830"/>
              <a:gd name="connsiteY1" fmla="*/ 0 h 3889830"/>
              <a:gd name="connsiteX2" fmla="*/ 3889830 w 3889830"/>
              <a:gd name="connsiteY2" fmla="*/ 3889830 h 3889830"/>
              <a:gd name="connsiteX3" fmla="*/ 0 w 3889830"/>
              <a:gd name="connsiteY3" fmla="*/ 3889830 h 3889830"/>
            </a:gdLst>
            <a:ahLst/>
            <a:cxnLst>
              <a:cxn ang="0">
                <a:pos x="connsiteX0" y="connsiteY0"/>
              </a:cxn>
              <a:cxn ang="0">
                <a:pos x="connsiteX1" y="connsiteY1"/>
              </a:cxn>
              <a:cxn ang="0">
                <a:pos x="connsiteX2" y="connsiteY2"/>
              </a:cxn>
              <a:cxn ang="0">
                <a:pos x="connsiteX3" y="connsiteY3"/>
              </a:cxn>
            </a:cxnLst>
            <a:rect l="l" t="t" r="r" b="b"/>
            <a:pathLst>
              <a:path w="3889830" h="3889830">
                <a:moveTo>
                  <a:pt x="0" y="0"/>
                </a:moveTo>
                <a:lnTo>
                  <a:pt x="3889830" y="0"/>
                </a:lnTo>
                <a:lnTo>
                  <a:pt x="3889830" y="3889830"/>
                </a:lnTo>
                <a:lnTo>
                  <a:pt x="0" y="388983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646740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7688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890032" y="2432707"/>
            <a:ext cx="1585406" cy="1568930"/>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5322565" y="2432707"/>
            <a:ext cx="1585406" cy="1568930"/>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743553" y="2432707"/>
            <a:ext cx="1585406" cy="1568930"/>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046745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0" y="1810259"/>
            <a:ext cx="4550500" cy="3595494"/>
          </a:xfrm>
          <a:custGeom>
            <a:avLst/>
            <a:gdLst>
              <a:gd name="connsiteX0" fmla="*/ 0 w 4550500"/>
              <a:gd name="connsiteY0" fmla="*/ 0 h 3595494"/>
              <a:gd name="connsiteX1" fmla="*/ 4550500 w 4550500"/>
              <a:gd name="connsiteY1" fmla="*/ 0 h 3595494"/>
              <a:gd name="connsiteX2" fmla="*/ 4550500 w 4550500"/>
              <a:gd name="connsiteY2" fmla="*/ 3595494 h 3595494"/>
              <a:gd name="connsiteX3" fmla="*/ 0 w 4550500"/>
              <a:gd name="connsiteY3" fmla="*/ 3595494 h 3595494"/>
            </a:gdLst>
            <a:ahLst/>
            <a:cxnLst>
              <a:cxn ang="0">
                <a:pos x="connsiteX0" y="connsiteY0"/>
              </a:cxn>
              <a:cxn ang="0">
                <a:pos x="connsiteX1" y="connsiteY1"/>
              </a:cxn>
              <a:cxn ang="0">
                <a:pos x="connsiteX2" y="connsiteY2"/>
              </a:cxn>
              <a:cxn ang="0">
                <a:pos x="connsiteX3" y="connsiteY3"/>
              </a:cxn>
            </a:cxnLst>
            <a:rect l="l" t="t" r="r" b="b"/>
            <a:pathLst>
              <a:path w="4550500" h="3595494">
                <a:moveTo>
                  <a:pt x="0" y="0"/>
                </a:moveTo>
                <a:lnTo>
                  <a:pt x="4550500" y="0"/>
                </a:lnTo>
                <a:lnTo>
                  <a:pt x="4550500" y="3595494"/>
                </a:lnTo>
                <a:lnTo>
                  <a:pt x="0" y="3595494"/>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4599089" y="1810261"/>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
        <p:nvSpPr>
          <p:cNvPr id="15" name="图片占位符 14"/>
          <p:cNvSpPr>
            <a:spLocks noGrp="1"/>
          </p:cNvSpPr>
          <p:nvPr>
            <p:ph type="pic" sz="quarter" idx="12"/>
          </p:nvPr>
        </p:nvSpPr>
        <p:spPr>
          <a:xfrm>
            <a:off x="6570521" y="3631624"/>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
        <p:nvSpPr>
          <p:cNvPr id="14" name="图片占位符 13"/>
          <p:cNvSpPr>
            <a:spLocks noGrp="1"/>
          </p:cNvSpPr>
          <p:nvPr>
            <p:ph type="pic" sz="quarter" idx="13"/>
          </p:nvPr>
        </p:nvSpPr>
        <p:spPr>
          <a:xfrm>
            <a:off x="8541954" y="1810261"/>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807961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16" name="图片占位符 15"/>
          <p:cNvSpPr>
            <a:spLocks noGrp="1"/>
          </p:cNvSpPr>
          <p:nvPr>
            <p:ph type="pic" sz="quarter" idx="10"/>
          </p:nvPr>
        </p:nvSpPr>
        <p:spPr>
          <a:xfrm>
            <a:off x="1250758"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
        <p:nvSpPr>
          <p:cNvPr id="17" name="图片占位符 16"/>
          <p:cNvSpPr>
            <a:spLocks noGrp="1"/>
          </p:cNvSpPr>
          <p:nvPr>
            <p:ph type="pic" sz="quarter" idx="11"/>
          </p:nvPr>
        </p:nvSpPr>
        <p:spPr>
          <a:xfrm>
            <a:off x="3933456"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
        <p:nvSpPr>
          <p:cNvPr id="18" name="图片占位符 17"/>
          <p:cNvSpPr>
            <a:spLocks noGrp="1"/>
          </p:cNvSpPr>
          <p:nvPr>
            <p:ph type="pic" sz="quarter" idx="12"/>
          </p:nvPr>
        </p:nvSpPr>
        <p:spPr>
          <a:xfrm>
            <a:off x="6616154"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
        <p:nvSpPr>
          <p:cNvPr id="19" name="图片占位符 18"/>
          <p:cNvSpPr>
            <a:spLocks noGrp="1"/>
          </p:cNvSpPr>
          <p:nvPr>
            <p:ph type="pic" sz="quarter" idx="13"/>
          </p:nvPr>
        </p:nvSpPr>
        <p:spPr>
          <a:xfrm>
            <a:off x="9298852"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4837015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0"/>
            <a:ext cx="4871864" cy="6858000"/>
          </a:xfrm>
          <a:custGeom>
            <a:avLst/>
            <a:gdLst>
              <a:gd name="connsiteX0" fmla="*/ 0 w 4871864"/>
              <a:gd name="connsiteY0" fmla="*/ 0 h 6858000"/>
              <a:gd name="connsiteX1" fmla="*/ 2472325 w 4871864"/>
              <a:gd name="connsiteY1" fmla="*/ 0 h 6858000"/>
              <a:gd name="connsiteX2" fmla="*/ 4871864 w 4871864"/>
              <a:gd name="connsiteY2" fmla="*/ 3429000 h 6858000"/>
              <a:gd name="connsiteX3" fmla="*/ 2472325 w 4871864"/>
              <a:gd name="connsiteY3" fmla="*/ 6858000 h 6858000"/>
              <a:gd name="connsiteX4" fmla="*/ 0 w 4871864"/>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1864" h="6858000">
                <a:moveTo>
                  <a:pt x="0" y="0"/>
                </a:moveTo>
                <a:lnTo>
                  <a:pt x="2472325" y="0"/>
                </a:lnTo>
                <a:lnTo>
                  <a:pt x="4871864" y="3429000"/>
                </a:lnTo>
                <a:lnTo>
                  <a:pt x="2472325"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393749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2395992"/>
            <a:ext cx="3862162" cy="2786743"/>
          </a:xfrm>
          <a:custGeom>
            <a:avLst/>
            <a:gdLst>
              <a:gd name="connsiteX0" fmla="*/ 0 w 3862162"/>
              <a:gd name="connsiteY0" fmla="*/ 0 h 2786743"/>
              <a:gd name="connsiteX1" fmla="*/ 3862162 w 3862162"/>
              <a:gd name="connsiteY1" fmla="*/ 0 h 2786743"/>
              <a:gd name="connsiteX2" fmla="*/ 3862162 w 3862162"/>
              <a:gd name="connsiteY2" fmla="*/ 2786743 h 2786743"/>
              <a:gd name="connsiteX3" fmla="*/ 0 w 3862162"/>
              <a:gd name="connsiteY3" fmla="*/ 2786743 h 2786743"/>
            </a:gdLst>
            <a:ahLst/>
            <a:cxnLst>
              <a:cxn ang="0">
                <a:pos x="connsiteX0" y="connsiteY0"/>
              </a:cxn>
              <a:cxn ang="0">
                <a:pos x="connsiteX1" y="connsiteY1"/>
              </a:cxn>
              <a:cxn ang="0">
                <a:pos x="connsiteX2" y="connsiteY2"/>
              </a:cxn>
              <a:cxn ang="0">
                <a:pos x="connsiteX3" y="connsiteY3"/>
              </a:cxn>
            </a:cxnLst>
            <a:rect l="l" t="t" r="r" b="b"/>
            <a:pathLst>
              <a:path w="3862162" h="2786743">
                <a:moveTo>
                  <a:pt x="0" y="0"/>
                </a:moveTo>
                <a:lnTo>
                  <a:pt x="3862162" y="0"/>
                </a:lnTo>
                <a:lnTo>
                  <a:pt x="3862162" y="2786743"/>
                </a:lnTo>
                <a:lnTo>
                  <a:pt x="0" y="278674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722554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8714717" y="4280772"/>
            <a:ext cx="1655572" cy="1655572"/>
          </a:xfrm>
          <a:custGeom>
            <a:avLst/>
            <a:gdLst>
              <a:gd name="connsiteX0" fmla="*/ 827786 w 1655572"/>
              <a:gd name="connsiteY0" fmla="*/ 0 h 1655572"/>
              <a:gd name="connsiteX1" fmla="*/ 1655572 w 1655572"/>
              <a:gd name="connsiteY1" fmla="*/ 827786 h 1655572"/>
              <a:gd name="connsiteX2" fmla="*/ 827786 w 1655572"/>
              <a:gd name="connsiteY2" fmla="*/ 1655572 h 1655572"/>
              <a:gd name="connsiteX3" fmla="*/ 0 w 1655572"/>
              <a:gd name="connsiteY3" fmla="*/ 827786 h 1655572"/>
              <a:gd name="connsiteX4" fmla="*/ 827786 w 1655572"/>
              <a:gd name="connsiteY4" fmla="*/ 0 h 1655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5572" h="1655572">
                <a:moveTo>
                  <a:pt x="827786" y="0"/>
                </a:moveTo>
                <a:cubicBezTo>
                  <a:pt x="1284960" y="0"/>
                  <a:pt x="1655572" y="370612"/>
                  <a:pt x="1655572" y="827786"/>
                </a:cubicBezTo>
                <a:cubicBezTo>
                  <a:pt x="1655572" y="1284960"/>
                  <a:pt x="1284960" y="1655572"/>
                  <a:pt x="827786" y="1655572"/>
                </a:cubicBezTo>
                <a:cubicBezTo>
                  <a:pt x="370612" y="1655572"/>
                  <a:pt x="0" y="1284960"/>
                  <a:pt x="0" y="827786"/>
                </a:cubicBezTo>
                <a:cubicBezTo>
                  <a:pt x="0" y="370612"/>
                  <a:pt x="370612" y="0"/>
                  <a:pt x="82778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8881288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1532185"/>
            <a:ext cx="12192000" cy="2257178"/>
          </a:xfrm>
          <a:custGeom>
            <a:avLst/>
            <a:gdLst>
              <a:gd name="connsiteX0" fmla="*/ 0 w 12192000"/>
              <a:gd name="connsiteY0" fmla="*/ 0 h 2257178"/>
              <a:gd name="connsiteX1" fmla="*/ 12192000 w 12192000"/>
              <a:gd name="connsiteY1" fmla="*/ 0 h 2257178"/>
              <a:gd name="connsiteX2" fmla="*/ 12192000 w 12192000"/>
              <a:gd name="connsiteY2" fmla="*/ 2257178 h 2257178"/>
              <a:gd name="connsiteX3" fmla="*/ 0 w 12192000"/>
              <a:gd name="connsiteY3" fmla="*/ 2257178 h 2257178"/>
            </a:gdLst>
            <a:ahLst/>
            <a:cxnLst>
              <a:cxn ang="0">
                <a:pos x="connsiteX0" y="connsiteY0"/>
              </a:cxn>
              <a:cxn ang="0">
                <a:pos x="connsiteX1" y="connsiteY1"/>
              </a:cxn>
              <a:cxn ang="0">
                <a:pos x="connsiteX2" y="connsiteY2"/>
              </a:cxn>
              <a:cxn ang="0">
                <a:pos x="connsiteX3" y="connsiteY3"/>
              </a:cxn>
            </a:cxnLst>
            <a:rect l="l" t="t" r="r" b="b"/>
            <a:pathLst>
              <a:path w="12192000" h="2257178">
                <a:moveTo>
                  <a:pt x="0" y="0"/>
                </a:moveTo>
                <a:lnTo>
                  <a:pt x="12192000" y="0"/>
                </a:lnTo>
                <a:lnTo>
                  <a:pt x="12192000" y="2257178"/>
                </a:lnTo>
                <a:lnTo>
                  <a:pt x="0" y="225717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1265210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4">
            <a:extLst>
              <a:ext uri="{BEBA8EAE-BF5A-486C-A8C5-ECC9F3942E4B}">
                <a14:imgProps xmlns:a14="http://schemas.microsoft.com/office/drawing/2010/main">
                  <a14:imgLayer r:embed="rId15">
                    <a14:imgEffect>
                      <a14:saturation sat="66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207208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2" r:id="rId3"/>
    <p:sldLayoutId id="2147483671" r:id="rId4"/>
    <p:sldLayoutId id="2147483670" r:id="rId5"/>
    <p:sldLayoutId id="2147483669" r:id="rId6"/>
    <p:sldLayoutId id="2147483668" r:id="rId7"/>
    <p:sldLayoutId id="2147483667" r:id="rId8"/>
    <p:sldLayoutId id="2147483666" r:id="rId9"/>
    <p:sldLayoutId id="2147483665" r:id="rId10"/>
    <p:sldLayoutId id="2147483664" r:id="rId11"/>
    <p:sldLayoutId id="214748366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3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242199" y="1187086"/>
            <a:ext cx="667658" cy="6676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6" name="矩形 5"/>
          <p:cNvSpPr/>
          <p:nvPr/>
        </p:nvSpPr>
        <p:spPr>
          <a:xfrm>
            <a:off x="4378776" y="1273074"/>
            <a:ext cx="1625600" cy="1625600"/>
          </a:xfrm>
          <a:prstGeom prst="rect">
            <a:avLst/>
          </a:prstGeom>
          <a:solidFill>
            <a:srgbClr val="00B6BF"/>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2" name="文本框 11"/>
          <p:cNvSpPr txBox="1"/>
          <p:nvPr/>
        </p:nvSpPr>
        <p:spPr>
          <a:xfrm>
            <a:off x="5827095" y="3829714"/>
            <a:ext cx="4943982" cy="707886"/>
          </a:xfrm>
          <a:prstGeom prst="rect">
            <a:avLst/>
          </a:prstGeom>
          <a:noFill/>
        </p:spPr>
        <p:txBody>
          <a:bodyPr wrap="none" rtlCol="0">
            <a:spAutoFit/>
            <a:scene3d>
              <a:camera prst="orthographicFront"/>
              <a:lightRig rig="threePt" dir="t"/>
            </a:scene3d>
            <a:sp3d contourW="12700"/>
          </a:bodyPr>
          <a:lstStyle/>
          <a:p>
            <a:pPr>
              <a:defRPr/>
            </a:pPr>
            <a:r>
              <a:rPr lang="zh-CN" altLang="en-US" sz="4000" b="1" dirty="0">
                <a:solidFill>
                  <a:srgbClr val="228EB0"/>
                </a:solidFill>
              </a:rPr>
              <a:t>第十一</a:t>
            </a:r>
            <a:r>
              <a:rPr lang="zh-CN" altLang="en-US" sz="4000" b="1" dirty="0" smtClean="0">
                <a:solidFill>
                  <a:srgbClr val="228EB0"/>
                </a:solidFill>
              </a:rPr>
              <a:t>章 安全性管理</a:t>
            </a:r>
            <a:endParaRPr lang="zh-CN" altLang="en-US" sz="4000" b="1" dirty="0">
              <a:solidFill>
                <a:srgbClr val="228EB0"/>
              </a:solidFill>
              <a:latin typeface="Arial"/>
              <a:ea typeface="微软雅黑"/>
            </a:endParaRPr>
          </a:p>
        </p:txBody>
      </p:sp>
      <p:sp>
        <p:nvSpPr>
          <p:cNvPr id="13" name="文本框 12"/>
          <p:cNvSpPr txBox="1"/>
          <p:nvPr/>
        </p:nvSpPr>
        <p:spPr>
          <a:xfrm>
            <a:off x="5827095" y="3054694"/>
            <a:ext cx="4932761"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dirty="0">
                <a:solidFill>
                  <a:prstClr val="black"/>
                </a:solidFill>
                <a:latin typeface="+mn-ea"/>
              </a:rPr>
              <a:t>MySQL</a:t>
            </a:r>
            <a:r>
              <a:rPr lang="zh-CN" altLang="zh-CN" sz="3200" dirty="0">
                <a:solidFill>
                  <a:prstClr val="black"/>
                </a:solidFill>
                <a:latin typeface="+mn-ea"/>
              </a:rPr>
              <a:t>数据库原理与应用</a:t>
            </a:r>
            <a:endParaRPr lang="zh-CN" altLang="en-US" sz="3200" dirty="0">
              <a:solidFill>
                <a:prstClr val="black"/>
              </a:solidFill>
              <a:latin typeface="+mn-ea"/>
            </a:endParaRPr>
          </a:p>
        </p:txBody>
      </p:sp>
      <p:cxnSp>
        <p:nvCxnSpPr>
          <p:cNvPr id="15" name="直接连接符 14"/>
          <p:cNvCxnSpPr/>
          <p:nvPr/>
        </p:nvCxnSpPr>
        <p:spPr>
          <a:xfrm>
            <a:off x="5939067" y="4750431"/>
            <a:ext cx="186249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52028" y="4556787"/>
            <a:ext cx="1190171" cy="119017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1030" name="Picture 6" descr="https://gimg2.baidu.com/image_search/src=http%3A%2F%2Foss.aliyuncs.com%2Fphotogallery%2Fphoto%2F1915825285163630%2F16354%2F63c5b093-7bee-4175-b117-b7a005f4c720.png&amp;refer=http%3A%2F%2Foss.aliyuncs.com&amp;app=2002&amp;size=f9999,10000&amp;q=a80&amp;n=0&amp;g=0n&amp;fmt=jpeg?sec=1643855990&amp;t=d3ad24822c4d827c6f223d181ffe0fca"/>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91130" y="1591483"/>
            <a:ext cx="3696863" cy="33742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92938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10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500"/>
                                  </p:stCondLst>
                                  <p:childTnLst>
                                    <p:set>
                                      <p:cBhvr>
                                        <p:cTn id="21" dur="1" fill="hold">
                                          <p:stCondLst>
                                            <p:cond delay="0"/>
                                          </p:stCondLst>
                                        </p:cTn>
                                        <p:tgtEl>
                                          <p:spTgt spid="1030"/>
                                        </p:tgtEl>
                                        <p:attrNameLst>
                                          <p:attrName>style.visibility</p:attrName>
                                        </p:attrNameLst>
                                      </p:cBhvr>
                                      <p:to>
                                        <p:strVal val="visible"/>
                                      </p:to>
                                    </p:set>
                                    <p:anim calcmode="lin" valueType="num">
                                      <p:cBhvr>
                                        <p:cTn id="22" dur="500" fill="hold"/>
                                        <p:tgtEl>
                                          <p:spTgt spid="1030"/>
                                        </p:tgtEl>
                                        <p:attrNameLst>
                                          <p:attrName>ppt_w</p:attrName>
                                        </p:attrNameLst>
                                      </p:cBhvr>
                                      <p:tavLst>
                                        <p:tav tm="0">
                                          <p:val>
                                            <p:fltVal val="0"/>
                                          </p:val>
                                        </p:tav>
                                        <p:tav tm="100000">
                                          <p:val>
                                            <p:strVal val="#ppt_w"/>
                                          </p:val>
                                        </p:tav>
                                      </p:tavLst>
                                    </p:anim>
                                    <p:anim calcmode="lin" valueType="num">
                                      <p:cBhvr>
                                        <p:cTn id="23" dur="500" fill="hold"/>
                                        <p:tgtEl>
                                          <p:spTgt spid="1030"/>
                                        </p:tgtEl>
                                        <p:attrNameLst>
                                          <p:attrName>ppt_h</p:attrName>
                                        </p:attrNameLst>
                                      </p:cBhvr>
                                      <p:tavLst>
                                        <p:tav tm="0">
                                          <p:val>
                                            <p:fltVal val="0"/>
                                          </p:val>
                                        </p:tav>
                                        <p:tav tm="100000">
                                          <p:val>
                                            <p:strVal val="#ppt_h"/>
                                          </p:val>
                                        </p:tav>
                                      </p:tavLst>
                                    </p:anim>
                                    <p:animEffect transition="in" filter="fade">
                                      <p:cBhvr>
                                        <p:cTn id="24" dur="500"/>
                                        <p:tgtEl>
                                          <p:spTgt spid="1030"/>
                                        </p:tgtEl>
                                      </p:cBhvr>
                                    </p:animEffect>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p:tgtEl>
                                          <p:spTgt spid="13"/>
                                        </p:tgtEl>
                                        <p:attrNameLst>
                                          <p:attrName>ppt_y</p:attrName>
                                        </p:attrNameLst>
                                      </p:cBhvr>
                                      <p:tavLst>
                                        <p:tav tm="0">
                                          <p:val>
                                            <p:strVal val="#ppt_y+#ppt_h*1.125000"/>
                                          </p:val>
                                        </p:tav>
                                        <p:tav tm="100000">
                                          <p:val>
                                            <p:strVal val="#ppt_y"/>
                                          </p:val>
                                        </p:tav>
                                      </p:tavLst>
                                    </p:anim>
                                    <p:animEffect transition="in" filter="wipe(up)">
                                      <p:cBhvr>
                                        <p:cTn id="29" dur="500"/>
                                        <p:tgtEl>
                                          <p:spTgt spid="13"/>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1000"/>
                                        <p:tgtEl>
                                          <p:spTgt spid="12"/>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2" grpId="0"/>
      <p:bldP spid="13" grpId="0"/>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1 </a:t>
            </a:r>
            <a:r>
              <a:rPr lang="zh-CN" altLang="en-US" sz="2800" b="1">
                <a:solidFill>
                  <a:srgbClr val="228EB0"/>
                </a:solidFill>
                <a:latin typeface="+mn-ea"/>
              </a:rPr>
              <a:t>修改用户账号</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482698"/>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a:t>可以使用</a:t>
            </a:r>
            <a:r>
              <a:rPr lang="en-US" altLang="zh-CN" b="1">
                <a:solidFill>
                  <a:srgbClr val="0069B8"/>
                </a:solidFill>
              </a:rPr>
              <a:t>RENAME USER</a:t>
            </a:r>
            <a:r>
              <a:rPr lang="zh-CN" altLang="zh-CN"/>
              <a:t>语句修改一个或多个已存在的</a:t>
            </a:r>
            <a:r>
              <a:rPr lang="en-US" altLang="zh-CN"/>
              <a:t>MySQL</a:t>
            </a:r>
            <a:r>
              <a:rPr lang="zh-CN" altLang="zh-CN"/>
              <a:t>用户账号，语法格式如下：</a:t>
            </a:r>
            <a:endParaRPr lang="en-US" altLang="zh-CN"/>
          </a:p>
        </p:txBody>
      </p:sp>
      <p:sp>
        <p:nvSpPr>
          <p:cNvPr id="11" name="矩形 10">
            <a:extLst>
              <a:ext uri="{FF2B5EF4-FFF2-40B4-BE49-F238E27FC236}">
                <a16:creationId xmlns:a16="http://schemas.microsoft.com/office/drawing/2014/main" id="{9A02BB34-D354-4F02-85B5-D8A12C03B287}"/>
              </a:ext>
            </a:extLst>
          </p:cNvPr>
          <p:cNvSpPr/>
          <p:nvPr/>
        </p:nvSpPr>
        <p:spPr>
          <a:xfrm>
            <a:off x="2407942" y="2251020"/>
            <a:ext cx="7376113" cy="49732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b="1"/>
              <a:t>RENAME USER &lt;</a:t>
            </a:r>
            <a:r>
              <a:rPr lang="zh-CN" altLang="zh-CN" b="1"/>
              <a:t>旧用户名</a:t>
            </a:r>
            <a:r>
              <a:rPr lang="en-US" altLang="zh-CN" b="1"/>
              <a:t>&gt;TO &lt;</a:t>
            </a:r>
            <a:r>
              <a:rPr lang="zh-CN" altLang="zh-CN" b="1"/>
              <a:t>新用户名</a:t>
            </a:r>
            <a:r>
              <a:rPr lang="en-US" altLang="zh-CN" b="1"/>
              <a:t>&gt;</a:t>
            </a:r>
            <a:endParaRPr lang="zh-CN" altLang="zh-CN" b="1"/>
          </a:p>
        </p:txBody>
      </p:sp>
      <p:sp>
        <p:nvSpPr>
          <p:cNvPr id="12" name="矩形 11">
            <a:extLst>
              <a:ext uri="{FF2B5EF4-FFF2-40B4-BE49-F238E27FC236}">
                <a16:creationId xmlns:a16="http://schemas.microsoft.com/office/drawing/2014/main" id="{A1788F5B-2828-41F5-A63A-F6CD93DB9FBD}"/>
              </a:ext>
            </a:extLst>
          </p:cNvPr>
          <p:cNvSpPr/>
          <p:nvPr/>
        </p:nvSpPr>
        <p:spPr>
          <a:xfrm>
            <a:off x="911214" y="3058208"/>
            <a:ext cx="10369571" cy="873957"/>
          </a:xfrm>
          <a:prstGeom prst="rect">
            <a:avLst/>
          </a:prstGeom>
        </p:spPr>
        <p:txBody>
          <a:bodyPr wrap="square">
            <a:spAutoFit/>
            <a:scene3d>
              <a:camera prst="orthographicFront"/>
              <a:lightRig rig="threePt" dir="t"/>
            </a:scene3d>
            <a:sp3d contourW="12700"/>
          </a:bodyPr>
          <a:lstStyle/>
          <a:p>
            <a:pPr marL="285750" lvl="0" indent="-285750">
              <a:lnSpc>
                <a:spcPct val="150000"/>
              </a:lnSpc>
              <a:buFont typeface="Arial" panose="020B0604020202020204" pitchFamily="34" charset="0"/>
              <a:buChar char="•"/>
            </a:pPr>
            <a:r>
              <a:rPr lang="en-US" altLang="zh-CN" b="1" dirty="0"/>
              <a:t>&lt;</a:t>
            </a:r>
            <a:r>
              <a:rPr lang="zh-CN" altLang="zh-CN" b="1" dirty="0"/>
              <a:t>旧用户</a:t>
            </a:r>
            <a:r>
              <a:rPr lang="en-US" altLang="zh-CN" b="1" dirty="0"/>
              <a:t>&gt;</a:t>
            </a:r>
            <a:r>
              <a:rPr lang="zh-CN" altLang="zh-CN" b="1" dirty="0"/>
              <a:t>：</a:t>
            </a:r>
            <a:r>
              <a:rPr lang="zh-CN" altLang="zh-CN" dirty="0"/>
              <a:t>系统中已存在的</a:t>
            </a:r>
            <a:r>
              <a:rPr lang="en-US" altLang="zh-CN" dirty="0"/>
              <a:t>MySQL</a:t>
            </a:r>
            <a:r>
              <a:rPr lang="zh-CN" altLang="zh-CN" dirty="0"/>
              <a:t>用户账号；</a:t>
            </a:r>
          </a:p>
          <a:p>
            <a:pPr marL="285750" indent="-285750">
              <a:lnSpc>
                <a:spcPct val="150000"/>
              </a:lnSpc>
              <a:buFont typeface="Arial" panose="020B0604020202020204" pitchFamily="34" charset="0"/>
              <a:buChar char="•"/>
            </a:pPr>
            <a:r>
              <a:rPr lang="en-US" altLang="zh-CN" b="1" dirty="0"/>
              <a:t>&lt;</a:t>
            </a:r>
            <a:r>
              <a:rPr lang="zh-CN" altLang="zh-CN" b="1" dirty="0"/>
              <a:t>新用户</a:t>
            </a:r>
            <a:r>
              <a:rPr lang="en-US" altLang="zh-CN" b="1" dirty="0"/>
              <a:t>&gt;</a:t>
            </a:r>
            <a:r>
              <a:rPr lang="zh-CN" altLang="zh-CN" b="1" dirty="0"/>
              <a:t>：</a:t>
            </a:r>
            <a:r>
              <a:rPr lang="zh-CN" altLang="zh-CN" dirty="0"/>
              <a:t>新的</a:t>
            </a:r>
            <a:r>
              <a:rPr lang="en-US" altLang="zh-CN" dirty="0"/>
              <a:t>MySQL</a:t>
            </a:r>
            <a:r>
              <a:rPr lang="zh-CN" altLang="zh-CN" dirty="0"/>
              <a:t>用户账号。</a:t>
            </a:r>
          </a:p>
        </p:txBody>
      </p:sp>
      <p:sp>
        <p:nvSpPr>
          <p:cNvPr id="13" name="矩形 12">
            <a:extLst>
              <a:ext uri="{FF2B5EF4-FFF2-40B4-BE49-F238E27FC236}">
                <a16:creationId xmlns:a16="http://schemas.microsoft.com/office/drawing/2014/main" id="{8798E082-53A7-4564-8D3D-117AEE9A1FEB}"/>
              </a:ext>
            </a:extLst>
          </p:cNvPr>
          <p:cNvSpPr/>
          <p:nvPr/>
        </p:nvSpPr>
        <p:spPr>
          <a:xfrm>
            <a:off x="911214" y="4242028"/>
            <a:ext cx="10369571" cy="170495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使用</a:t>
            </a:r>
            <a:r>
              <a:rPr lang="en-US" altLang="zh-CN" dirty="0"/>
              <a:t>RENAME USER</a:t>
            </a:r>
            <a:r>
              <a:rPr lang="zh-CN" altLang="zh-CN" dirty="0"/>
              <a:t>语句时应该注意以下几点：</a:t>
            </a:r>
            <a:endParaRPr lang="en-US" altLang="zh-CN" dirty="0"/>
          </a:p>
          <a:p>
            <a:pPr marL="285750" lvl="0" indent="-285750">
              <a:lnSpc>
                <a:spcPct val="150000"/>
              </a:lnSpc>
              <a:buFont typeface="Arial" panose="020B0604020202020204" pitchFamily="34" charset="0"/>
              <a:buChar char="•"/>
            </a:pPr>
            <a:r>
              <a:rPr lang="en-US" altLang="zh-CN" dirty="0"/>
              <a:t>RENAME USER</a:t>
            </a:r>
            <a:r>
              <a:rPr lang="zh-CN" altLang="zh-CN" dirty="0"/>
              <a:t>语句用于对原有的</a:t>
            </a:r>
            <a:r>
              <a:rPr lang="en-US" altLang="zh-CN" dirty="0"/>
              <a:t>MySQL</a:t>
            </a:r>
            <a:r>
              <a:rPr lang="zh-CN" altLang="zh-CN" dirty="0"/>
              <a:t>账户进行重命名；</a:t>
            </a:r>
          </a:p>
          <a:p>
            <a:pPr marL="285750" lvl="0" indent="-285750">
              <a:lnSpc>
                <a:spcPct val="150000"/>
              </a:lnSpc>
              <a:buFont typeface="Arial" panose="020B0604020202020204" pitchFamily="34" charset="0"/>
              <a:buChar char="•"/>
            </a:pPr>
            <a:r>
              <a:rPr lang="zh-CN" altLang="zh-CN" dirty="0"/>
              <a:t>若系统中旧账户不存在或者新账户已存在，则该语句执行时会出现错误；</a:t>
            </a:r>
          </a:p>
          <a:p>
            <a:pPr marL="285750" indent="-285750">
              <a:lnSpc>
                <a:spcPct val="150000"/>
              </a:lnSpc>
              <a:buFont typeface="Arial" panose="020B0604020202020204" pitchFamily="34" charset="0"/>
              <a:buChar char="•"/>
            </a:pPr>
            <a:r>
              <a:rPr lang="zh-CN" altLang="zh-CN" dirty="0"/>
              <a:t>使用</a:t>
            </a:r>
            <a:r>
              <a:rPr lang="en-US" altLang="zh-CN" dirty="0"/>
              <a:t>RENAME USER</a:t>
            </a:r>
            <a:r>
              <a:rPr lang="zh-CN" altLang="zh-CN" dirty="0"/>
              <a:t>语句，必须拥有</a:t>
            </a:r>
            <a:r>
              <a:rPr lang="en-US" altLang="zh-CN" dirty="0"/>
              <a:t>MySQL</a:t>
            </a:r>
            <a:r>
              <a:rPr lang="zh-CN" altLang="zh-CN" dirty="0"/>
              <a:t>数据库的</a:t>
            </a:r>
            <a:r>
              <a:rPr lang="en-US" altLang="zh-CN" dirty="0"/>
              <a:t>UPDATE</a:t>
            </a:r>
            <a:r>
              <a:rPr lang="zh-CN" altLang="zh-CN" dirty="0"/>
              <a:t>权限或全局</a:t>
            </a:r>
            <a:r>
              <a:rPr lang="en-US" altLang="zh-CN" dirty="0"/>
              <a:t>CREATE USER</a:t>
            </a:r>
            <a:r>
              <a:rPr lang="zh-CN" altLang="zh-CN" dirty="0"/>
              <a:t>权限。</a:t>
            </a:r>
            <a:endParaRPr lang="en-US" altLang="zh-CN" dirty="0"/>
          </a:p>
        </p:txBody>
      </p:sp>
    </p:spTree>
    <p:extLst>
      <p:ext uri="{BB962C8B-B14F-4D97-AF65-F5344CB8AC3E}">
        <p14:creationId xmlns:p14="http://schemas.microsoft.com/office/powerpoint/2010/main" val="19762995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up)">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1" grpId="0" animBg="1"/>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1 </a:t>
            </a:r>
            <a:r>
              <a:rPr lang="zh-CN" altLang="en-US" sz="2800" b="1">
                <a:solidFill>
                  <a:srgbClr val="228EB0"/>
                </a:solidFill>
                <a:latin typeface="+mn-ea"/>
              </a:rPr>
              <a:t>修改用户账号</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315888"/>
            <a:ext cx="10369571" cy="873957"/>
          </a:xfrm>
          <a:prstGeom prst="rect">
            <a:avLst/>
          </a:prstGeom>
        </p:spPr>
        <p:txBody>
          <a:bodyPr wrap="square">
            <a:spAutoFit/>
            <a:scene3d>
              <a:camera prst="orthographicFront"/>
              <a:lightRig rig="threePt" dir="t"/>
            </a:scene3d>
            <a:sp3d contourW="12700"/>
          </a:bodyPr>
          <a:lstStyle/>
          <a:p>
            <a:pPr>
              <a:lnSpc>
                <a:spcPct val="150000"/>
              </a:lnSpc>
            </a:pPr>
            <a:r>
              <a:rPr lang="zh-CN" altLang="zh-CN"/>
              <a:t>【</a:t>
            </a:r>
            <a:r>
              <a:rPr lang="zh-CN" altLang="zh-CN" b="1"/>
              <a:t>实例</a:t>
            </a:r>
            <a:r>
              <a:rPr lang="en-US" altLang="zh-CN" b="1"/>
              <a:t>11-2</a:t>
            </a:r>
            <a:r>
              <a:rPr lang="zh-CN" altLang="zh-CN"/>
              <a:t>】：使用</a:t>
            </a:r>
            <a:r>
              <a:rPr lang="en-US" altLang="zh-CN"/>
              <a:t>RENAME USER</a:t>
            </a:r>
            <a:r>
              <a:rPr lang="zh-CN" altLang="zh-CN"/>
              <a:t>语句将用户名“</a:t>
            </a:r>
            <a:r>
              <a:rPr lang="en-US" altLang="zh-CN"/>
              <a:t>CustomUser1</a:t>
            </a:r>
            <a:r>
              <a:rPr lang="zh-CN" altLang="zh-CN"/>
              <a:t>”修改为“</a:t>
            </a:r>
            <a:r>
              <a:rPr lang="en-US" altLang="zh-CN"/>
              <a:t>NewUser1</a:t>
            </a:r>
            <a:r>
              <a:rPr lang="zh-CN" altLang="zh-CN"/>
              <a:t>”，主机是“</a:t>
            </a:r>
            <a:r>
              <a:rPr lang="en-US" altLang="zh-CN"/>
              <a:t>localhost</a:t>
            </a:r>
            <a:r>
              <a:rPr lang="zh-CN" altLang="zh-CN"/>
              <a:t>”</a:t>
            </a:r>
            <a:r>
              <a:rPr lang="zh-CN" altLang="en-US"/>
              <a:t>。</a:t>
            </a:r>
            <a:endParaRPr lang="zh-CN" altLang="zh-CN"/>
          </a:p>
        </p:txBody>
      </p:sp>
      <p:pic>
        <p:nvPicPr>
          <p:cNvPr id="3" name="图片 2">
            <a:extLst>
              <a:ext uri="{FF2B5EF4-FFF2-40B4-BE49-F238E27FC236}">
                <a16:creationId xmlns:a16="http://schemas.microsoft.com/office/drawing/2014/main" id="{FAAFA0FE-AF74-45BB-A332-F149437C2ABC}"/>
              </a:ext>
            </a:extLst>
          </p:cNvPr>
          <p:cNvPicPr>
            <a:picLocks noChangeAspect="1"/>
          </p:cNvPicPr>
          <p:nvPr/>
        </p:nvPicPr>
        <p:blipFill>
          <a:blip r:embed="rId3"/>
          <a:stretch>
            <a:fillRect/>
          </a:stretch>
        </p:blipFill>
        <p:spPr>
          <a:xfrm>
            <a:off x="1719982" y="2590888"/>
            <a:ext cx="3571429" cy="647619"/>
          </a:xfrm>
          <a:prstGeom prst="rect">
            <a:avLst/>
          </a:prstGeom>
        </p:spPr>
      </p:pic>
      <p:pic>
        <p:nvPicPr>
          <p:cNvPr id="6" name="图片 5">
            <a:extLst>
              <a:ext uri="{FF2B5EF4-FFF2-40B4-BE49-F238E27FC236}">
                <a16:creationId xmlns:a16="http://schemas.microsoft.com/office/drawing/2014/main" id="{81E19415-3171-40E7-811C-1C3211E9F269}"/>
              </a:ext>
            </a:extLst>
          </p:cNvPr>
          <p:cNvPicPr>
            <a:picLocks noChangeAspect="1"/>
          </p:cNvPicPr>
          <p:nvPr/>
        </p:nvPicPr>
        <p:blipFill>
          <a:blip r:embed="rId4"/>
          <a:stretch>
            <a:fillRect/>
          </a:stretch>
        </p:blipFill>
        <p:spPr>
          <a:xfrm>
            <a:off x="6738522" y="3678788"/>
            <a:ext cx="3960000" cy="684575"/>
          </a:xfrm>
          <a:prstGeom prst="rect">
            <a:avLst/>
          </a:prstGeom>
        </p:spPr>
      </p:pic>
      <p:pic>
        <p:nvPicPr>
          <p:cNvPr id="7" name="图片 6">
            <a:extLst>
              <a:ext uri="{FF2B5EF4-FFF2-40B4-BE49-F238E27FC236}">
                <a16:creationId xmlns:a16="http://schemas.microsoft.com/office/drawing/2014/main" id="{1448506B-9ABB-4896-8F76-9D18BC7E11A7}"/>
              </a:ext>
            </a:extLst>
          </p:cNvPr>
          <p:cNvPicPr>
            <a:picLocks noChangeAspect="1"/>
          </p:cNvPicPr>
          <p:nvPr/>
        </p:nvPicPr>
        <p:blipFill>
          <a:blip r:embed="rId5"/>
          <a:stretch>
            <a:fillRect/>
          </a:stretch>
        </p:blipFill>
        <p:spPr>
          <a:xfrm>
            <a:off x="6738522" y="2439686"/>
            <a:ext cx="3960000" cy="950024"/>
          </a:xfrm>
          <a:prstGeom prst="rect">
            <a:avLst/>
          </a:prstGeom>
        </p:spPr>
      </p:pic>
      <p:pic>
        <p:nvPicPr>
          <p:cNvPr id="9" name="图片 8">
            <a:extLst>
              <a:ext uri="{FF2B5EF4-FFF2-40B4-BE49-F238E27FC236}">
                <a16:creationId xmlns:a16="http://schemas.microsoft.com/office/drawing/2014/main" id="{D30C8485-D93B-43A8-B10E-31FFD6E7E605}"/>
              </a:ext>
            </a:extLst>
          </p:cNvPr>
          <p:cNvPicPr>
            <a:picLocks noChangeAspect="1"/>
          </p:cNvPicPr>
          <p:nvPr/>
        </p:nvPicPr>
        <p:blipFill>
          <a:blip r:embed="rId6"/>
          <a:stretch>
            <a:fillRect/>
          </a:stretch>
        </p:blipFill>
        <p:spPr>
          <a:xfrm>
            <a:off x="6738522" y="4570632"/>
            <a:ext cx="3960000" cy="1778823"/>
          </a:xfrm>
          <a:prstGeom prst="rect">
            <a:avLst/>
          </a:prstGeom>
        </p:spPr>
      </p:pic>
      <p:pic>
        <p:nvPicPr>
          <p:cNvPr id="8" name="图片 7">
            <a:extLst>
              <a:ext uri="{FF2B5EF4-FFF2-40B4-BE49-F238E27FC236}">
                <a16:creationId xmlns:a16="http://schemas.microsoft.com/office/drawing/2014/main" id="{5EB670EB-AF92-41A3-84AF-7DCE9B674ADC}"/>
              </a:ext>
            </a:extLst>
          </p:cNvPr>
          <p:cNvPicPr>
            <a:picLocks noChangeAspect="1"/>
          </p:cNvPicPr>
          <p:nvPr/>
        </p:nvPicPr>
        <p:blipFill>
          <a:blip r:embed="rId7"/>
          <a:stretch>
            <a:fillRect/>
          </a:stretch>
        </p:blipFill>
        <p:spPr>
          <a:xfrm>
            <a:off x="1750402" y="4660043"/>
            <a:ext cx="3510587" cy="1600000"/>
          </a:xfrm>
          <a:prstGeom prst="rect">
            <a:avLst/>
          </a:prstGeom>
        </p:spPr>
      </p:pic>
    </p:spTree>
    <p:extLst>
      <p:ext uri="{BB962C8B-B14F-4D97-AF65-F5344CB8AC3E}">
        <p14:creationId xmlns:p14="http://schemas.microsoft.com/office/powerpoint/2010/main" val="13428238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2 </a:t>
            </a:r>
            <a:r>
              <a:rPr lang="zh-CN" altLang="en-US" sz="2800" b="1">
                <a:solidFill>
                  <a:srgbClr val="228EB0"/>
                </a:solidFill>
                <a:latin typeface="+mn-ea"/>
              </a:rPr>
              <a:t>修改用户口令</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538116"/>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zh-CN"/>
              <a:t>使用</a:t>
            </a:r>
            <a:r>
              <a:rPr lang="en-US" altLang="zh-CN" b="1">
                <a:solidFill>
                  <a:srgbClr val="0069B8"/>
                </a:solidFill>
              </a:rPr>
              <a:t>SET PASSWORD</a:t>
            </a:r>
            <a:r>
              <a:rPr lang="zh-CN" altLang="zh-CN"/>
              <a:t>语句可以修改用户的登录口令，语法格式如下：</a:t>
            </a:r>
          </a:p>
        </p:txBody>
      </p:sp>
      <p:sp>
        <p:nvSpPr>
          <p:cNvPr id="11" name="矩形 10">
            <a:extLst>
              <a:ext uri="{FF2B5EF4-FFF2-40B4-BE49-F238E27FC236}">
                <a16:creationId xmlns:a16="http://schemas.microsoft.com/office/drawing/2014/main" id="{9A02BB34-D354-4F02-85B5-D8A12C03B287}"/>
              </a:ext>
            </a:extLst>
          </p:cNvPr>
          <p:cNvSpPr/>
          <p:nvPr/>
        </p:nvSpPr>
        <p:spPr>
          <a:xfrm>
            <a:off x="2407943" y="2202084"/>
            <a:ext cx="7376113" cy="1916626"/>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b="1"/>
              <a:t>SET PASSWORD [FOR &lt;</a:t>
            </a:r>
            <a:r>
              <a:rPr lang="zh-CN" altLang="zh-CN" b="1"/>
              <a:t>用户名</a:t>
            </a:r>
            <a:r>
              <a:rPr lang="en-US" altLang="zh-CN" b="1"/>
              <a:t>&gt;] =</a:t>
            </a:r>
            <a:endParaRPr lang="zh-CN" altLang="zh-CN" b="1"/>
          </a:p>
          <a:p>
            <a:r>
              <a:rPr lang="en-US" altLang="zh-CN" b="1"/>
              <a:t>{</a:t>
            </a:r>
            <a:endParaRPr lang="zh-CN" altLang="zh-CN" b="1"/>
          </a:p>
          <a:p>
            <a:r>
              <a:rPr lang="en-US" altLang="zh-CN" b="1"/>
              <a:t>    PASSWORD('</a:t>
            </a:r>
            <a:r>
              <a:rPr lang="zh-CN" altLang="zh-CN" b="1"/>
              <a:t>新明文口令</a:t>
            </a:r>
            <a:r>
              <a:rPr lang="en-US" altLang="zh-CN" b="1"/>
              <a:t>')</a:t>
            </a:r>
            <a:endParaRPr lang="zh-CN" altLang="zh-CN" b="1"/>
          </a:p>
          <a:p>
            <a:r>
              <a:rPr lang="en-US" altLang="zh-CN" b="1"/>
              <a:t>    |OLD_PASSWORD('</a:t>
            </a:r>
            <a:r>
              <a:rPr lang="zh-CN" altLang="zh-CN" b="1"/>
              <a:t>旧明文口令</a:t>
            </a:r>
            <a:r>
              <a:rPr lang="en-US" altLang="zh-CN" b="1"/>
              <a:t>')</a:t>
            </a:r>
            <a:endParaRPr lang="zh-CN" altLang="zh-CN" b="1"/>
          </a:p>
          <a:p>
            <a:r>
              <a:rPr lang="en-US" altLang="zh-CN" b="1"/>
              <a:t>    |'</a:t>
            </a:r>
            <a:r>
              <a:rPr lang="zh-CN" altLang="zh-CN" b="1"/>
              <a:t>加密口令值</a:t>
            </a:r>
            <a:r>
              <a:rPr lang="en-US" altLang="zh-CN" b="1"/>
              <a:t>'</a:t>
            </a:r>
            <a:endParaRPr lang="zh-CN" altLang="zh-CN" b="1"/>
          </a:p>
          <a:p>
            <a:r>
              <a:rPr lang="en-US" altLang="zh-CN" b="1"/>
              <a:t>}</a:t>
            </a:r>
            <a:endParaRPr lang="zh-CN" altLang="zh-CN" b="1"/>
          </a:p>
        </p:txBody>
      </p:sp>
      <p:sp>
        <p:nvSpPr>
          <p:cNvPr id="19" name="矩形 18">
            <a:extLst>
              <a:ext uri="{FF2B5EF4-FFF2-40B4-BE49-F238E27FC236}">
                <a16:creationId xmlns:a16="http://schemas.microsoft.com/office/drawing/2014/main" id="{2F9137BA-8640-4F18-8A2C-58D580CA5634}"/>
              </a:ext>
            </a:extLst>
          </p:cNvPr>
          <p:cNvSpPr/>
          <p:nvPr/>
        </p:nvSpPr>
        <p:spPr>
          <a:xfrm>
            <a:off x="911214" y="4324219"/>
            <a:ext cx="10369571" cy="1704954"/>
          </a:xfrm>
          <a:prstGeom prst="rect">
            <a:avLst/>
          </a:prstGeom>
        </p:spPr>
        <p:txBody>
          <a:bodyPr wrap="square">
            <a:spAutoFit/>
            <a:scene3d>
              <a:camera prst="orthographicFront"/>
              <a:lightRig rig="threePt" dir="t"/>
            </a:scene3d>
            <a:sp3d contourW="12700"/>
          </a:bodyPr>
          <a:lstStyle/>
          <a:p>
            <a:pPr marL="285750" lvl="0" indent="-285750" algn="just">
              <a:lnSpc>
                <a:spcPct val="150000"/>
              </a:lnSpc>
              <a:buFont typeface="Arial" panose="020B0604020202020204" pitchFamily="34" charset="0"/>
              <a:buChar char="•"/>
            </a:pPr>
            <a:r>
              <a:rPr lang="en-US" altLang="zh-CN" b="1" dirty="0"/>
              <a:t>FOR</a:t>
            </a:r>
            <a:r>
              <a:rPr lang="zh-CN" altLang="zh-CN" b="1" dirty="0"/>
              <a:t>子句：</a:t>
            </a:r>
            <a:r>
              <a:rPr lang="zh-CN" altLang="zh-CN" dirty="0"/>
              <a:t>可选项，指定准备修改口令的用户；</a:t>
            </a:r>
          </a:p>
          <a:p>
            <a:pPr marL="285750" indent="-285750" algn="just">
              <a:lnSpc>
                <a:spcPct val="150000"/>
              </a:lnSpc>
              <a:buFont typeface="Arial" panose="020B0604020202020204" pitchFamily="34" charset="0"/>
              <a:buChar char="•"/>
            </a:pPr>
            <a:r>
              <a:rPr lang="en-US" altLang="zh-CN" b="1" dirty="0"/>
              <a:t>PASSWORD('</a:t>
            </a:r>
            <a:r>
              <a:rPr lang="zh-CN" altLang="zh-CN" b="1" dirty="0"/>
              <a:t>新明文口令</a:t>
            </a:r>
            <a:r>
              <a:rPr lang="en-US" altLang="zh-CN" b="1" dirty="0"/>
              <a:t>')</a:t>
            </a:r>
            <a:r>
              <a:rPr lang="zh-CN" altLang="zh-CN" b="1" dirty="0"/>
              <a:t>：</a:t>
            </a:r>
            <a:r>
              <a:rPr lang="zh-CN" altLang="zh-CN" dirty="0"/>
              <a:t>表示使用函数</a:t>
            </a:r>
            <a:r>
              <a:rPr lang="en-US" altLang="zh-CN" dirty="0"/>
              <a:t>PASSWORD( )</a:t>
            </a:r>
            <a:r>
              <a:rPr lang="zh-CN" altLang="zh-CN" dirty="0"/>
              <a:t>设置新口令，即新口令必须传递到函数</a:t>
            </a:r>
            <a:r>
              <a:rPr lang="en-US" altLang="zh-CN" dirty="0"/>
              <a:t>PASSWORD( )</a:t>
            </a:r>
            <a:r>
              <a:rPr lang="zh-CN" altLang="zh-CN" dirty="0"/>
              <a:t>中进行加密。须注意的是</a:t>
            </a:r>
            <a:r>
              <a:rPr lang="en-US" altLang="zh-CN" b="1" dirty="0">
                <a:solidFill>
                  <a:srgbClr val="0069B8"/>
                </a:solidFill>
              </a:rPr>
              <a:t>PASSWORD( )</a:t>
            </a:r>
            <a:r>
              <a:rPr lang="zh-CN" altLang="zh-CN" b="1" dirty="0">
                <a:solidFill>
                  <a:srgbClr val="0069B8"/>
                </a:solidFill>
              </a:rPr>
              <a:t>函数为单向加密函数</a:t>
            </a:r>
            <a:r>
              <a:rPr lang="zh-CN" altLang="zh-CN" dirty="0"/>
              <a:t>，一旦加密后不能解密出原明文；</a:t>
            </a:r>
          </a:p>
        </p:txBody>
      </p:sp>
    </p:spTree>
    <p:extLst>
      <p:ext uri="{BB962C8B-B14F-4D97-AF65-F5344CB8AC3E}">
        <p14:creationId xmlns:p14="http://schemas.microsoft.com/office/powerpoint/2010/main" val="7487961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up)">
                                      <p:cBhvr>
                                        <p:cTn id="2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1" grpId="0" animBg="1"/>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2 </a:t>
            </a:r>
            <a:r>
              <a:rPr lang="zh-CN" altLang="en-US" sz="2800" b="1">
                <a:solidFill>
                  <a:srgbClr val="228EB0"/>
                </a:solidFill>
                <a:latin typeface="+mn-ea"/>
              </a:rPr>
              <a:t>修改用户口令</a:t>
            </a:r>
            <a:endParaRPr lang="en-US" altLang="zh-CN" sz="2800" b="1">
              <a:solidFill>
                <a:srgbClr val="228EB0"/>
              </a:solidFill>
              <a:latin typeface="+mn-ea"/>
            </a:endParaRPr>
          </a:p>
        </p:txBody>
      </p:sp>
      <p:sp>
        <p:nvSpPr>
          <p:cNvPr id="12" name="矩形 11">
            <a:extLst>
              <a:ext uri="{FF2B5EF4-FFF2-40B4-BE49-F238E27FC236}">
                <a16:creationId xmlns:a16="http://schemas.microsoft.com/office/drawing/2014/main" id="{A1788F5B-2828-41F5-A63A-F6CD93DB9FBD}"/>
              </a:ext>
            </a:extLst>
          </p:cNvPr>
          <p:cNvSpPr/>
          <p:nvPr/>
        </p:nvSpPr>
        <p:spPr>
          <a:xfrm>
            <a:off x="911214" y="1901354"/>
            <a:ext cx="10369571" cy="336694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使用</a:t>
            </a:r>
            <a:r>
              <a:rPr lang="en-US" altLang="zh-CN" dirty="0"/>
              <a:t>SET PASSWORD</a:t>
            </a:r>
            <a:r>
              <a:rPr lang="zh-CN" altLang="zh-CN" dirty="0"/>
              <a:t>语句应注意以下几点：</a:t>
            </a:r>
          </a:p>
          <a:p>
            <a:pPr marL="285750" lvl="0" indent="-285750" algn="just">
              <a:lnSpc>
                <a:spcPct val="150000"/>
              </a:lnSpc>
              <a:buFont typeface="Arial" panose="020B0604020202020204" pitchFamily="34" charset="0"/>
              <a:buChar char="•"/>
            </a:pPr>
            <a:r>
              <a:rPr lang="zh-CN" altLang="zh-CN" dirty="0"/>
              <a:t>在</a:t>
            </a:r>
            <a:r>
              <a:rPr lang="en-US" altLang="zh-CN" dirty="0"/>
              <a:t>SET PASSWORD</a:t>
            </a:r>
            <a:r>
              <a:rPr lang="zh-CN" altLang="zh-CN" dirty="0"/>
              <a:t>语句中，若不写</a:t>
            </a:r>
            <a:r>
              <a:rPr lang="en-US" altLang="zh-CN" dirty="0"/>
              <a:t>FOR</a:t>
            </a:r>
            <a:r>
              <a:rPr lang="zh-CN" altLang="zh-CN" dirty="0"/>
              <a:t>子句，表示</a:t>
            </a:r>
            <a:r>
              <a:rPr lang="zh-CN" altLang="zh-CN" b="1" dirty="0">
                <a:solidFill>
                  <a:srgbClr val="0069B8"/>
                </a:solidFill>
              </a:rPr>
              <a:t>修改当前用户的口令</a:t>
            </a:r>
            <a:r>
              <a:rPr lang="zh-CN" altLang="zh-CN" dirty="0"/>
              <a:t>，若写上</a:t>
            </a:r>
            <a:r>
              <a:rPr lang="en-US" altLang="zh-CN" dirty="0"/>
              <a:t>FOR</a:t>
            </a:r>
            <a:r>
              <a:rPr lang="zh-CN" altLang="zh-CN" dirty="0"/>
              <a:t>子句，表示</a:t>
            </a:r>
            <a:r>
              <a:rPr lang="zh-CN" altLang="zh-CN" b="1" dirty="0">
                <a:solidFill>
                  <a:srgbClr val="0069B8"/>
                </a:solidFill>
              </a:rPr>
              <a:t>修改指定用户的口令</a:t>
            </a:r>
            <a:r>
              <a:rPr lang="zh-CN" altLang="zh-CN" dirty="0"/>
              <a:t>；</a:t>
            </a:r>
          </a:p>
          <a:p>
            <a:pPr marL="285750" lvl="0" indent="-285750" algn="just">
              <a:lnSpc>
                <a:spcPct val="150000"/>
              </a:lnSpc>
              <a:buFont typeface="Arial" panose="020B0604020202020204" pitchFamily="34" charset="0"/>
              <a:buChar char="•"/>
            </a:pPr>
            <a:r>
              <a:rPr lang="zh-CN" altLang="zh-CN" dirty="0"/>
              <a:t>用户名必须以“</a:t>
            </a:r>
            <a:r>
              <a:rPr lang="en-US" altLang="zh-CN" dirty="0"/>
              <a:t>'</a:t>
            </a:r>
            <a:r>
              <a:rPr lang="en-US" altLang="zh-CN" b="1" dirty="0">
                <a:solidFill>
                  <a:srgbClr val="0069B8"/>
                </a:solidFill>
              </a:rPr>
              <a:t>user_name'@'</a:t>
            </a:r>
            <a:r>
              <a:rPr lang="en-US" altLang="zh-CN" b="1" dirty="0" err="1">
                <a:solidFill>
                  <a:srgbClr val="0069B8"/>
                </a:solidFill>
              </a:rPr>
              <a:t>host_name</a:t>
            </a:r>
            <a:r>
              <a:rPr lang="en-US" altLang="zh-CN" dirty="0"/>
              <a:t>'</a:t>
            </a:r>
            <a:r>
              <a:rPr lang="zh-CN" altLang="zh-CN" dirty="0"/>
              <a:t>”的格式给定，</a:t>
            </a:r>
            <a:r>
              <a:rPr lang="en-US" altLang="zh-CN" dirty="0" err="1"/>
              <a:t>user_name</a:t>
            </a:r>
            <a:r>
              <a:rPr lang="zh-CN" altLang="zh-CN" dirty="0"/>
              <a:t>为账户的用户名，</a:t>
            </a:r>
            <a:r>
              <a:rPr lang="en-US" altLang="zh-CN" dirty="0" err="1"/>
              <a:t>host_name</a:t>
            </a:r>
            <a:r>
              <a:rPr lang="zh-CN" altLang="zh-CN" dirty="0"/>
              <a:t>为账户的主机名；</a:t>
            </a:r>
          </a:p>
          <a:p>
            <a:pPr marL="285750" lvl="0" indent="-285750" algn="just">
              <a:lnSpc>
                <a:spcPct val="150000"/>
              </a:lnSpc>
              <a:buFont typeface="Arial" panose="020B0604020202020204" pitchFamily="34" charset="0"/>
              <a:buChar char="•"/>
            </a:pPr>
            <a:r>
              <a:rPr lang="zh-CN" altLang="zh-CN" dirty="0"/>
              <a:t>该账户必须在系统中存在，否则语句执行时会出现错误；</a:t>
            </a:r>
          </a:p>
          <a:p>
            <a:pPr marL="285750" lvl="0" indent="-285750" algn="just">
              <a:lnSpc>
                <a:spcPct val="150000"/>
              </a:lnSpc>
              <a:buFont typeface="Arial" panose="020B0604020202020204" pitchFamily="34" charset="0"/>
              <a:buChar char="•"/>
            </a:pPr>
            <a:r>
              <a:rPr lang="zh-CN" altLang="zh-CN" dirty="0"/>
              <a:t>在</a:t>
            </a:r>
            <a:r>
              <a:rPr lang="en-US" altLang="zh-CN" dirty="0"/>
              <a:t>SET PASSWORD</a:t>
            </a:r>
            <a:r>
              <a:rPr lang="zh-CN" altLang="zh-CN" dirty="0"/>
              <a:t>语句中，只能使用选项</a:t>
            </a:r>
            <a:r>
              <a:rPr lang="en-US" altLang="zh-CN" dirty="0"/>
              <a:t>PASSWORD(‘</a:t>
            </a:r>
            <a:r>
              <a:rPr lang="zh-CN" altLang="zh-CN" dirty="0"/>
              <a:t>新明文口令</a:t>
            </a:r>
            <a:r>
              <a:rPr lang="en-US" altLang="zh-CN" dirty="0"/>
              <a:t>')</a:t>
            </a:r>
            <a:r>
              <a:rPr lang="zh-CN" altLang="zh-CN" dirty="0"/>
              <a:t>和加密口令值中的一项，且必须使用其中的一项。</a:t>
            </a:r>
          </a:p>
        </p:txBody>
      </p:sp>
    </p:spTree>
    <p:extLst>
      <p:ext uri="{BB962C8B-B14F-4D97-AF65-F5344CB8AC3E}">
        <p14:creationId xmlns:p14="http://schemas.microsoft.com/office/powerpoint/2010/main" val="239882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667718" cy="523220"/>
          </a:xfrm>
          <a:prstGeom prst="rect">
            <a:avLst/>
          </a:prstGeom>
          <a:noFill/>
        </p:spPr>
        <p:txBody>
          <a:bodyPr wrap="none" rtlCol="0">
            <a:spAutoFit/>
            <a:scene3d>
              <a:camera prst="orthographicFront"/>
              <a:lightRig rig="threePt" dir="t"/>
            </a:scene3d>
            <a:sp3d contourW="12700"/>
          </a:bodyPr>
          <a:lstStyle/>
          <a:p>
            <a:pPr>
              <a:defRPr/>
            </a:pPr>
            <a:r>
              <a:rPr lang="en-US" altLang="zh-CN" sz="2800" b="1">
                <a:solidFill>
                  <a:srgbClr val="228EB0"/>
                </a:solidFill>
                <a:latin typeface="+mn-ea"/>
              </a:rPr>
              <a:t>2 </a:t>
            </a:r>
            <a:r>
              <a:rPr lang="zh-CN" altLang="en-US" sz="2800" b="1">
                <a:solidFill>
                  <a:srgbClr val="228EB0"/>
                </a:solidFill>
                <a:latin typeface="+mn-ea"/>
              </a:rPr>
              <a:t>修改用户口令</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350524"/>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zh-CN"/>
              <a:t>【</a:t>
            </a:r>
            <a:r>
              <a:rPr lang="zh-CN" altLang="zh-CN" b="1"/>
              <a:t>实例</a:t>
            </a:r>
            <a:r>
              <a:rPr lang="en-US" altLang="zh-CN" b="1"/>
              <a:t>11-3</a:t>
            </a:r>
            <a:r>
              <a:rPr lang="zh-CN" altLang="zh-CN"/>
              <a:t>】：将用户名“</a:t>
            </a:r>
            <a:r>
              <a:rPr lang="en-US" altLang="zh-CN"/>
              <a:t>NewUser1</a:t>
            </a:r>
            <a:r>
              <a:rPr lang="zh-CN" altLang="zh-CN"/>
              <a:t>”的密码修改为“</a:t>
            </a:r>
            <a:r>
              <a:rPr lang="en-US" altLang="zh-CN"/>
              <a:t>654321</a:t>
            </a:r>
            <a:r>
              <a:rPr lang="zh-CN" altLang="zh-CN"/>
              <a:t>”，主机是</a:t>
            </a:r>
            <a:r>
              <a:rPr lang="en-US" altLang="zh-CN"/>
              <a:t>localhost</a:t>
            </a:r>
            <a:r>
              <a:rPr lang="zh-CN" altLang="en-US"/>
              <a:t>。</a:t>
            </a:r>
            <a:endParaRPr lang="zh-CN" altLang="zh-CN"/>
          </a:p>
        </p:txBody>
      </p:sp>
      <p:sp>
        <p:nvSpPr>
          <p:cNvPr id="19" name="矩形 18">
            <a:extLst>
              <a:ext uri="{FF2B5EF4-FFF2-40B4-BE49-F238E27FC236}">
                <a16:creationId xmlns:a16="http://schemas.microsoft.com/office/drawing/2014/main" id="{D8C0EB82-F6A9-41C5-98A7-1FE29857140A}"/>
              </a:ext>
            </a:extLst>
          </p:cNvPr>
          <p:cNvSpPr/>
          <p:nvPr/>
        </p:nvSpPr>
        <p:spPr>
          <a:xfrm>
            <a:off x="911214" y="5799146"/>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en-US" b="1">
                <a:solidFill>
                  <a:srgbClr val="0069B8"/>
                </a:solidFill>
              </a:rPr>
              <a:t>注意：</a:t>
            </a:r>
            <a:r>
              <a:rPr lang="en-US" altLang="zh-CN"/>
              <a:t>MySQL</a:t>
            </a:r>
            <a:r>
              <a:rPr lang="zh-CN" altLang="en-US"/>
              <a:t>中用户的密码都是进过</a:t>
            </a:r>
            <a:r>
              <a:rPr lang="en-US" altLang="zh-CN"/>
              <a:t>MD5</a:t>
            </a:r>
            <a:r>
              <a:rPr lang="zh-CN" altLang="en-US"/>
              <a:t>加密过的密码，所以无法直接查看。</a:t>
            </a:r>
            <a:endParaRPr lang="zh-CN" altLang="zh-CN"/>
          </a:p>
        </p:txBody>
      </p:sp>
      <p:pic>
        <p:nvPicPr>
          <p:cNvPr id="5" name="图片 4">
            <a:extLst>
              <a:ext uri="{FF2B5EF4-FFF2-40B4-BE49-F238E27FC236}">
                <a16:creationId xmlns:a16="http://schemas.microsoft.com/office/drawing/2014/main" id="{CFFE85F9-28D3-424A-97A6-261696466A76}"/>
              </a:ext>
            </a:extLst>
          </p:cNvPr>
          <p:cNvPicPr>
            <a:picLocks noChangeAspect="1"/>
          </p:cNvPicPr>
          <p:nvPr/>
        </p:nvPicPr>
        <p:blipFill>
          <a:blip r:embed="rId3"/>
          <a:stretch>
            <a:fillRect/>
          </a:stretch>
        </p:blipFill>
        <p:spPr>
          <a:xfrm>
            <a:off x="3172189" y="2064868"/>
            <a:ext cx="5847619" cy="628571"/>
          </a:xfrm>
          <a:prstGeom prst="rect">
            <a:avLst/>
          </a:prstGeom>
        </p:spPr>
      </p:pic>
      <p:pic>
        <p:nvPicPr>
          <p:cNvPr id="11" name="图片 10">
            <a:extLst>
              <a:ext uri="{FF2B5EF4-FFF2-40B4-BE49-F238E27FC236}">
                <a16:creationId xmlns:a16="http://schemas.microsoft.com/office/drawing/2014/main" id="{2057326C-2092-4693-9EFE-2799D37A25D7}"/>
              </a:ext>
            </a:extLst>
          </p:cNvPr>
          <p:cNvPicPr>
            <a:picLocks noChangeAspect="1"/>
          </p:cNvPicPr>
          <p:nvPr/>
        </p:nvPicPr>
        <p:blipFill>
          <a:blip r:embed="rId4"/>
          <a:stretch>
            <a:fillRect/>
          </a:stretch>
        </p:blipFill>
        <p:spPr>
          <a:xfrm>
            <a:off x="2895998" y="2899831"/>
            <a:ext cx="6400000" cy="628571"/>
          </a:xfrm>
          <a:prstGeom prst="rect">
            <a:avLst/>
          </a:prstGeom>
        </p:spPr>
      </p:pic>
      <p:pic>
        <p:nvPicPr>
          <p:cNvPr id="12" name="图片 11">
            <a:extLst>
              <a:ext uri="{FF2B5EF4-FFF2-40B4-BE49-F238E27FC236}">
                <a16:creationId xmlns:a16="http://schemas.microsoft.com/office/drawing/2014/main" id="{84CB5B4B-B96A-4B3E-9066-FA5F82D4C7B2}"/>
              </a:ext>
            </a:extLst>
          </p:cNvPr>
          <p:cNvPicPr>
            <a:picLocks noChangeAspect="1"/>
          </p:cNvPicPr>
          <p:nvPr/>
        </p:nvPicPr>
        <p:blipFill>
          <a:blip r:embed="rId5"/>
          <a:stretch>
            <a:fillRect/>
          </a:stretch>
        </p:blipFill>
        <p:spPr>
          <a:xfrm>
            <a:off x="3905522" y="3734794"/>
            <a:ext cx="4380952" cy="923810"/>
          </a:xfrm>
          <a:prstGeom prst="rect">
            <a:avLst/>
          </a:prstGeom>
        </p:spPr>
      </p:pic>
      <p:pic>
        <p:nvPicPr>
          <p:cNvPr id="13" name="图片 12">
            <a:extLst>
              <a:ext uri="{FF2B5EF4-FFF2-40B4-BE49-F238E27FC236}">
                <a16:creationId xmlns:a16="http://schemas.microsoft.com/office/drawing/2014/main" id="{9262A61B-13A6-48D3-AB1E-B209C99B3DC6}"/>
              </a:ext>
            </a:extLst>
          </p:cNvPr>
          <p:cNvPicPr>
            <a:picLocks noChangeAspect="1"/>
          </p:cNvPicPr>
          <p:nvPr/>
        </p:nvPicPr>
        <p:blipFill>
          <a:blip r:embed="rId6"/>
          <a:stretch>
            <a:fillRect/>
          </a:stretch>
        </p:blipFill>
        <p:spPr>
          <a:xfrm>
            <a:off x="2895998" y="5015307"/>
            <a:ext cx="6400000" cy="589702"/>
          </a:xfrm>
          <a:prstGeom prst="rect">
            <a:avLst/>
          </a:prstGeom>
        </p:spPr>
      </p:pic>
    </p:spTree>
    <p:extLst>
      <p:ext uri="{BB962C8B-B14F-4D97-AF65-F5344CB8AC3E}">
        <p14:creationId xmlns:p14="http://schemas.microsoft.com/office/powerpoint/2010/main" val="9036596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500"/>
                            </p:stCondLst>
                            <p:childTnLst>
                              <p:par>
                                <p:cTn id="38" presetID="22" presetClass="entr" presetSubtype="1"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up)">
                                      <p:cBhvr>
                                        <p:cTn id="4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5651500" y="2278259"/>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a:solidFill>
                    <a:schemeClr val="bg1"/>
                  </a:solidFill>
                </a:rPr>
                <a:t>03</a:t>
              </a:r>
              <a:endParaRPr lang="zh-CN" altLang="en-US" sz="3200" b="1" dirty="0">
                <a:solidFill>
                  <a:schemeClr val="bg1"/>
                </a:solidFill>
              </a:endParaRPr>
            </a:p>
          </p:txBody>
        </p:sp>
      </p:grpSp>
      <p:grpSp>
        <p:nvGrpSpPr>
          <p:cNvPr id="21" name="组合 20"/>
          <p:cNvGrpSpPr/>
          <p:nvPr/>
        </p:nvGrpSpPr>
        <p:grpSpPr>
          <a:xfrm>
            <a:off x="4631068" y="3403060"/>
            <a:ext cx="2929862" cy="736892"/>
            <a:chOff x="8358098" y="3089795"/>
            <a:chExt cx="2929862" cy="1234748"/>
          </a:xfrm>
        </p:grpSpPr>
        <p:sp>
          <p:nvSpPr>
            <p:cNvPr id="14" name="文本框 13"/>
            <p:cNvSpPr txBox="1"/>
            <p:nvPr/>
          </p:nvSpPr>
          <p:spPr>
            <a:xfrm>
              <a:off x="8358098" y="3089795"/>
              <a:ext cx="2929862" cy="876716"/>
            </a:xfrm>
            <a:prstGeom prst="rect">
              <a:avLst/>
            </a:prstGeom>
            <a:noFill/>
          </p:spPr>
          <p:txBody>
            <a:bodyPr wrap="square" rtlCol="0">
              <a:spAutoFit/>
              <a:scene3d>
                <a:camera prst="orthographicFront"/>
                <a:lightRig rig="threePt" dir="t"/>
              </a:scene3d>
              <a:sp3d contourW="12700"/>
            </a:bodyPr>
            <a:lstStyle/>
            <a:p>
              <a:pPr algn="ctr"/>
              <a:r>
                <a:rPr lang="zh-CN" altLang="en-US" sz="2800"/>
                <a:t>删除用户</a:t>
              </a:r>
              <a:endParaRPr lang="zh-CN" altLang="en-US" sz="2800" dirty="0"/>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804971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a:defRPr/>
            </a:pPr>
            <a:r>
              <a:rPr lang="zh-CN" altLang="en-US" sz="2800" b="1">
                <a:solidFill>
                  <a:srgbClr val="228EB0"/>
                </a:solidFill>
                <a:latin typeface="+mn-ea"/>
              </a:rPr>
              <a:t>删除用户</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683590"/>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a:t>在</a:t>
            </a:r>
            <a:r>
              <a:rPr lang="en-US" altLang="zh-CN"/>
              <a:t>MySQL</a:t>
            </a:r>
            <a:r>
              <a:rPr lang="zh-CN" altLang="zh-CN"/>
              <a:t>数据库中，可以使用</a:t>
            </a:r>
            <a:r>
              <a:rPr lang="en-US" altLang="zh-CN" b="1">
                <a:solidFill>
                  <a:srgbClr val="0069B8"/>
                </a:solidFill>
              </a:rPr>
              <a:t>DROP USER</a:t>
            </a:r>
            <a:r>
              <a:rPr lang="zh-CN" altLang="zh-CN"/>
              <a:t>语句来删除一个或多个用户以及相关的权限，语法格式</a:t>
            </a:r>
            <a:r>
              <a:rPr lang="zh-CN" altLang="en-US"/>
              <a:t>为：</a:t>
            </a:r>
            <a:endParaRPr lang="en-US" altLang="zh-CN"/>
          </a:p>
        </p:txBody>
      </p:sp>
      <p:sp>
        <p:nvSpPr>
          <p:cNvPr id="11" name="矩形 10">
            <a:extLst>
              <a:ext uri="{FF2B5EF4-FFF2-40B4-BE49-F238E27FC236}">
                <a16:creationId xmlns:a16="http://schemas.microsoft.com/office/drawing/2014/main" id="{9A02BB34-D354-4F02-85B5-D8A12C03B287}"/>
              </a:ext>
            </a:extLst>
          </p:cNvPr>
          <p:cNvSpPr/>
          <p:nvPr/>
        </p:nvSpPr>
        <p:spPr>
          <a:xfrm>
            <a:off x="2407942" y="2578230"/>
            <a:ext cx="7376113" cy="49732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b="1"/>
              <a:t>DROP USER &lt;</a:t>
            </a:r>
            <a:r>
              <a:rPr lang="zh-CN" altLang="zh-CN" b="1"/>
              <a:t>用户名</a:t>
            </a:r>
            <a:r>
              <a:rPr lang="en-US" altLang="zh-CN" b="1"/>
              <a:t>1&gt;[, &lt;</a:t>
            </a:r>
            <a:r>
              <a:rPr lang="zh-CN" altLang="zh-CN" b="1"/>
              <a:t>用户名</a:t>
            </a:r>
            <a:r>
              <a:rPr lang="en-US" altLang="zh-CN" b="1"/>
              <a:t>2&gt; ]</a:t>
            </a:r>
            <a:r>
              <a:rPr lang="zh-CN" altLang="zh-CN" b="1"/>
              <a:t>…</a:t>
            </a:r>
          </a:p>
        </p:txBody>
      </p:sp>
      <p:sp>
        <p:nvSpPr>
          <p:cNvPr id="12" name="矩形 11">
            <a:extLst>
              <a:ext uri="{FF2B5EF4-FFF2-40B4-BE49-F238E27FC236}">
                <a16:creationId xmlns:a16="http://schemas.microsoft.com/office/drawing/2014/main" id="{A1788F5B-2828-41F5-A63A-F6CD93DB9FBD}"/>
              </a:ext>
            </a:extLst>
          </p:cNvPr>
          <p:cNvSpPr/>
          <p:nvPr/>
        </p:nvSpPr>
        <p:spPr>
          <a:xfrm>
            <a:off x="911214" y="3511736"/>
            <a:ext cx="10369571" cy="1704954"/>
          </a:xfrm>
          <a:prstGeom prst="rect">
            <a:avLst/>
          </a:prstGeom>
        </p:spPr>
        <p:txBody>
          <a:bodyPr wrap="square">
            <a:spAutoFit/>
            <a:scene3d>
              <a:camera prst="orthographicFront"/>
              <a:lightRig rig="threePt" dir="t"/>
            </a:scene3d>
            <a:sp3d contourW="12700"/>
          </a:bodyPr>
          <a:lstStyle/>
          <a:p>
            <a:pPr>
              <a:lnSpc>
                <a:spcPct val="150000"/>
              </a:lnSpc>
            </a:pPr>
            <a:r>
              <a:rPr lang="zh-CN" altLang="zh-CN" dirty="0"/>
              <a:t>使用</a:t>
            </a:r>
            <a:r>
              <a:rPr lang="en-US" altLang="zh-CN" dirty="0"/>
              <a:t>DROP USER</a:t>
            </a:r>
            <a:r>
              <a:rPr lang="zh-CN" altLang="zh-CN" dirty="0"/>
              <a:t>语句应该注意以下几点：</a:t>
            </a:r>
          </a:p>
          <a:p>
            <a:pPr marL="285750" lvl="0" indent="-285750">
              <a:lnSpc>
                <a:spcPct val="150000"/>
              </a:lnSpc>
              <a:buFont typeface="Arial" panose="020B0604020202020204" pitchFamily="34" charset="0"/>
              <a:buChar char="•"/>
            </a:pPr>
            <a:r>
              <a:rPr lang="en-US" altLang="zh-CN" dirty="0"/>
              <a:t>DROP USER</a:t>
            </a:r>
            <a:r>
              <a:rPr lang="zh-CN" altLang="zh-CN" dirty="0"/>
              <a:t>语句可用于删除一个或多个</a:t>
            </a:r>
            <a:r>
              <a:rPr lang="en-US" altLang="zh-CN" dirty="0"/>
              <a:t>MySQL</a:t>
            </a:r>
            <a:r>
              <a:rPr lang="zh-CN" altLang="zh-CN" dirty="0"/>
              <a:t>账户，并撤销其原有权限；</a:t>
            </a:r>
          </a:p>
          <a:p>
            <a:pPr marL="285750" lvl="0" indent="-285750">
              <a:lnSpc>
                <a:spcPct val="150000"/>
              </a:lnSpc>
              <a:buFont typeface="Arial" panose="020B0604020202020204" pitchFamily="34" charset="0"/>
              <a:buChar char="•"/>
            </a:pPr>
            <a:r>
              <a:rPr lang="zh-CN" altLang="zh-CN" dirty="0"/>
              <a:t>使用</a:t>
            </a:r>
            <a:r>
              <a:rPr lang="en-US" altLang="zh-CN" dirty="0"/>
              <a:t>DROP USER</a:t>
            </a:r>
            <a:r>
              <a:rPr lang="zh-CN" altLang="zh-CN" dirty="0"/>
              <a:t>语句必须拥有</a:t>
            </a:r>
            <a:r>
              <a:rPr lang="en-US" altLang="zh-CN" dirty="0"/>
              <a:t>MySQL</a:t>
            </a:r>
            <a:r>
              <a:rPr lang="zh-CN" altLang="zh-CN" dirty="0"/>
              <a:t>中数据库的</a:t>
            </a:r>
            <a:r>
              <a:rPr lang="en-US" altLang="zh-CN" dirty="0"/>
              <a:t>DELETE</a:t>
            </a:r>
            <a:r>
              <a:rPr lang="zh-CN" altLang="zh-CN" dirty="0"/>
              <a:t>权限或全局</a:t>
            </a:r>
            <a:r>
              <a:rPr lang="en-US" altLang="zh-CN" dirty="0"/>
              <a:t>CREATE USER</a:t>
            </a:r>
            <a:r>
              <a:rPr lang="zh-CN" altLang="zh-CN" dirty="0"/>
              <a:t>权限；</a:t>
            </a:r>
          </a:p>
          <a:p>
            <a:pPr marL="285750" lvl="0" indent="-285750">
              <a:lnSpc>
                <a:spcPct val="150000"/>
              </a:lnSpc>
              <a:buFont typeface="Arial" panose="020B0604020202020204" pitchFamily="34" charset="0"/>
              <a:buChar char="•"/>
            </a:pPr>
            <a:r>
              <a:rPr lang="zh-CN" altLang="zh-CN" dirty="0"/>
              <a:t>使用</a:t>
            </a:r>
            <a:r>
              <a:rPr lang="en-US" altLang="zh-CN" dirty="0"/>
              <a:t>DROP USER</a:t>
            </a:r>
            <a:r>
              <a:rPr lang="zh-CN" altLang="zh-CN" dirty="0"/>
              <a:t>语句时，若没有明确给出账户的主机名，则该主机名默认为“</a:t>
            </a:r>
            <a:r>
              <a:rPr lang="en-US" altLang="zh-CN" dirty="0"/>
              <a:t>%</a:t>
            </a:r>
            <a:r>
              <a:rPr lang="zh-CN" altLang="zh-CN" dirty="0"/>
              <a:t>”。</a:t>
            </a:r>
          </a:p>
        </p:txBody>
      </p:sp>
      <p:sp>
        <p:nvSpPr>
          <p:cNvPr id="13" name="矩形 12">
            <a:extLst>
              <a:ext uri="{FF2B5EF4-FFF2-40B4-BE49-F238E27FC236}">
                <a16:creationId xmlns:a16="http://schemas.microsoft.com/office/drawing/2014/main" id="{BF5B301A-0FEB-40F5-9FB8-F4749F351FDC}"/>
              </a:ext>
            </a:extLst>
          </p:cNvPr>
          <p:cNvSpPr/>
          <p:nvPr/>
        </p:nvSpPr>
        <p:spPr>
          <a:xfrm>
            <a:off x="911214" y="5440366"/>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en-US" b="1" dirty="0">
                <a:solidFill>
                  <a:srgbClr val="0069B8"/>
                </a:solidFill>
              </a:rPr>
              <a:t>注意：</a:t>
            </a:r>
            <a:r>
              <a:rPr lang="zh-CN" altLang="zh-CN" dirty="0"/>
              <a:t>用户的删除不会影响他们之前所创建的表、索引或其他数据库对象</a:t>
            </a:r>
            <a:r>
              <a:rPr lang="zh-CN" altLang="en-US" dirty="0"/>
              <a:t>。</a:t>
            </a:r>
            <a:endParaRPr lang="zh-CN" altLang="zh-CN" dirty="0"/>
          </a:p>
        </p:txBody>
      </p:sp>
    </p:spTree>
    <p:extLst>
      <p:ext uri="{BB962C8B-B14F-4D97-AF65-F5344CB8AC3E}">
        <p14:creationId xmlns:p14="http://schemas.microsoft.com/office/powerpoint/2010/main" val="14365659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up)">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1" grpId="0" animBg="1"/>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a:defRPr/>
            </a:pPr>
            <a:r>
              <a:rPr lang="zh-CN" altLang="en-US" sz="2800" b="1">
                <a:solidFill>
                  <a:srgbClr val="228EB0"/>
                </a:solidFill>
                <a:latin typeface="+mn-ea"/>
              </a:rPr>
              <a:t>删除用户</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350524"/>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zh-CN"/>
              <a:t>【</a:t>
            </a:r>
            <a:r>
              <a:rPr lang="zh-CN" altLang="zh-CN" b="1"/>
              <a:t>实例</a:t>
            </a:r>
            <a:r>
              <a:rPr lang="en-US" altLang="zh-CN" b="1"/>
              <a:t>11-4</a:t>
            </a:r>
            <a:r>
              <a:rPr lang="zh-CN" altLang="zh-CN"/>
              <a:t>】：删除用户</a:t>
            </a:r>
            <a:r>
              <a:rPr lang="en-US" altLang="zh-CN"/>
              <a:t>'NewUser1'@'localhost‘</a:t>
            </a:r>
            <a:r>
              <a:rPr lang="zh-CN" altLang="en-US"/>
              <a:t>。</a:t>
            </a:r>
            <a:endParaRPr lang="zh-CN" altLang="zh-CN"/>
          </a:p>
        </p:txBody>
      </p:sp>
      <p:pic>
        <p:nvPicPr>
          <p:cNvPr id="3" name="图片 2">
            <a:extLst>
              <a:ext uri="{FF2B5EF4-FFF2-40B4-BE49-F238E27FC236}">
                <a16:creationId xmlns:a16="http://schemas.microsoft.com/office/drawing/2014/main" id="{D0F6C1C6-505E-4C23-AE9A-450D810B8F4D}"/>
              </a:ext>
            </a:extLst>
          </p:cNvPr>
          <p:cNvPicPr>
            <a:picLocks noChangeAspect="1"/>
          </p:cNvPicPr>
          <p:nvPr/>
        </p:nvPicPr>
        <p:blipFill>
          <a:blip r:embed="rId3"/>
          <a:stretch>
            <a:fillRect/>
          </a:stretch>
        </p:blipFill>
        <p:spPr>
          <a:xfrm>
            <a:off x="6900589" y="2439686"/>
            <a:ext cx="3590476" cy="676190"/>
          </a:xfrm>
          <a:prstGeom prst="rect">
            <a:avLst/>
          </a:prstGeom>
        </p:spPr>
      </p:pic>
      <p:pic>
        <p:nvPicPr>
          <p:cNvPr id="20" name="图片 19">
            <a:extLst>
              <a:ext uri="{FF2B5EF4-FFF2-40B4-BE49-F238E27FC236}">
                <a16:creationId xmlns:a16="http://schemas.microsoft.com/office/drawing/2014/main" id="{2A74DD3B-E1AD-4971-8CB3-4C3CA157F0AC}"/>
              </a:ext>
            </a:extLst>
          </p:cNvPr>
          <p:cNvPicPr>
            <a:picLocks noChangeAspect="1"/>
          </p:cNvPicPr>
          <p:nvPr/>
        </p:nvPicPr>
        <p:blipFill>
          <a:blip r:embed="rId4"/>
          <a:stretch>
            <a:fillRect/>
          </a:stretch>
        </p:blipFill>
        <p:spPr>
          <a:xfrm>
            <a:off x="1719984" y="2439686"/>
            <a:ext cx="3571429" cy="647619"/>
          </a:xfrm>
          <a:prstGeom prst="rect">
            <a:avLst/>
          </a:prstGeom>
        </p:spPr>
      </p:pic>
      <p:pic>
        <p:nvPicPr>
          <p:cNvPr id="21" name="图片 20">
            <a:extLst>
              <a:ext uri="{FF2B5EF4-FFF2-40B4-BE49-F238E27FC236}">
                <a16:creationId xmlns:a16="http://schemas.microsoft.com/office/drawing/2014/main" id="{C1733BBD-361F-4AB4-92F3-BFB628455CC7}"/>
              </a:ext>
            </a:extLst>
          </p:cNvPr>
          <p:cNvPicPr>
            <a:picLocks noChangeAspect="1"/>
          </p:cNvPicPr>
          <p:nvPr/>
        </p:nvPicPr>
        <p:blipFill>
          <a:blip r:embed="rId5"/>
          <a:stretch>
            <a:fillRect/>
          </a:stretch>
        </p:blipFill>
        <p:spPr>
          <a:xfrm>
            <a:off x="1724745" y="4438934"/>
            <a:ext cx="3561905" cy="1600000"/>
          </a:xfrm>
          <a:prstGeom prst="rect">
            <a:avLst/>
          </a:prstGeom>
        </p:spPr>
      </p:pic>
      <p:pic>
        <p:nvPicPr>
          <p:cNvPr id="22" name="图片 21">
            <a:extLst>
              <a:ext uri="{FF2B5EF4-FFF2-40B4-BE49-F238E27FC236}">
                <a16:creationId xmlns:a16="http://schemas.microsoft.com/office/drawing/2014/main" id="{25FF3AE4-0095-4307-8A5F-2C0EF1BD6A56}"/>
              </a:ext>
            </a:extLst>
          </p:cNvPr>
          <p:cNvPicPr>
            <a:picLocks noChangeAspect="1"/>
          </p:cNvPicPr>
          <p:nvPr/>
        </p:nvPicPr>
        <p:blipFill>
          <a:blip r:embed="rId6"/>
          <a:stretch>
            <a:fillRect/>
          </a:stretch>
        </p:blipFill>
        <p:spPr>
          <a:xfrm>
            <a:off x="6905351" y="3618530"/>
            <a:ext cx="3580952" cy="619048"/>
          </a:xfrm>
          <a:prstGeom prst="rect">
            <a:avLst/>
          </a:prstGeom>
        </p:spPr>
      </p:pic>
      <p:pic>
        <p:nvPicPr>
          <p:cNvPr id="23" name="图片 22">
            <a:extLst>
              <a:ext uri="{FF2B5EF4-FFF2-40B4-BE49-F238E27FC236}">
                <a16:creationId xmlns:a16="http://schemas.microsoft.com/office/drawing/2014/main" id="{74E8D884-474C-4A59-A951-AFA4A0F091C4}"/>
              </a:ext>
            </a:extLst>
          </p:cNvPr>
          <p:cNvPicPr>
            <a:picLocks noChangeAspect="1"/>
          </p:cNvPicPr>
          <p:nvPr/>
        </p:nvPicPr>
        <p:blipFill>
          <a:blip r:embed="rId7"/>
          <a:stretch>
            <a:fillRect/>
          </a:stretch>
        </p:blipFill>
        <p:spPr>
          <a:xfrm>
            <a:off x="6895826" y="4740233"/>
            <a:ext cx="3571429" cy="1298701"/>
          </a:xfrm>
          <a:prstGeom prst="rect">
            <a:avLst/>
          </a:prstGeom>
        </p:spPr>
      </p:pic>
    </p:spTree>
    <p:extLst>
      <p:ext uri="{BB962C8B-B14F-4D97-AF65-F5344CB8AC3E}">
        <p14:creationId xmlns:p14="http://schemas.microsoft.com/office/powerpoint/2010/main" val="979374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left)">
                                      <p:cBhvr>
                                        <p:cTn id="25" dur="500"/>
                                        <p:tgtEl>
                                          <p:spTgt spid="21"/>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left)">
                                      <p:cBhvr>
                                        <p:cTn id="33" dur="500"/>
                                        <p:tgtEl>
                                          <p:spTgt spid="22"/>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left)">
                                      <p:cBhvr>
                                        <p:cTn id="3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5651500" y="2278259"/>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a:solidFill>
                    <a:schemeClr val="bg1"/>
                  </a:solidFill>
                </a:rPr>
                <a:t>04</a:t>
              </a:r>
              <a:endParaRPr lang="zh-CN" altLang="en-US" sz="3200" b="1" dirty="0">
                <a:solidFill>
                  <a:schemeClr val="bg1"/>
                </a:solidFill>
              </a:endParaRPr>
            </a:p>
          </p:txBody>
        </p:sp>
      </p:grpSp>
      <p:grpSp>
        <p:nvGrpSpPr>
          <p:cNvPr id="21" name="组合 20"/>
          <p:cNvGrpSpPr/>
          <p:nvPr/>
        </p:nvGrpSpPr>
        <p:grpSpPr>
          <a:xfrm>
            <a:off x="4631068" y="3403060"/>
            <a:ext cx="2929862" cy="736892"/>
            <a:chOff x="8358098" y="3089795"/>
            <a:chExt cx="2929862" cy="1234748"/>
          </a:xfrm>
        </p:grpSpPr>
        <p:sp>
          <p:nvSpPr>
            <p:cNvPr id="14" name="文本框 13"/>
            <p:cNvSpPr txBox="1"/>
            <p:nvPr/>
          </p:nvSpPr>
          <p:spPr>
            <a:xfrm>
              <a:off x="8358098" y="3089795"/>
              <a:ext cx="2929862" cy="876716"/>
            </a:xfrm>
            <a:prstGeom prst="rect">
              <a:avLst/>
            </a:prstGeom>
            <a:noFill/>
          </p:spPr>
          <p:txBody>
            <a:bodyPr wrap="square" rtlCol="0">
              <a:spAutoFit/>
              <a:scene3d>
                <a:camera prst="orthographicFront"/>
                <a:lightRig rig="threePt" dir="t"/>
              </a:scene3d>
              <a:sp3d contourW="12700"/>
            </a:bodyPr>
            <a:lstStyle/>
            <a:p>
              <a:pPr algn="ctr"/>
              <a:r>
                <a:rPr lang="zh-CN" altLang="en-US" sz="2800"/>
                <a:t>用户授权</a:t>
              </a:r>
              <a:endParaRPr lang="zh-CN" altLang="en-US" sz="2800" dirty="0"/>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04349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a:defRPr/>
            </a:pPr>
            <a:r>
              <a:rPr lang="zh-CN" altLang="en-US" sz="2800" b="1">
                <a:solidFill>
                  <a:srgbClr val="228EB0"/>
                </a:solidFill>
                <a:latin typeface="+mn-ea"/>
              </a:rPr>
              <a:t>用户授权</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240244"/>
            <a:ext cx="10369571" cy="1289456"/>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a:t>当成功创建用户账户后，用户只有登录</a:t>
            </a:r>
            <a:r>
              <a:rPr lang="en-US" altLang="zh-CN"/>
              <a:t>MySQL </a:t>
            </a:r>
            <a:r>
              <a:rPr lang="zh-CN" altLang="zh-CN"/>
              <a:t>服务器的权限，没有</a:t>
            </a:r>
            <a:r>
              <a:rPr lang="zh-CN" altLang="en-US"/>
              <a:t>任何其他</a:t>
            </a:r>
            <a:r>
              <a:rPr lang="zh-CN" altLang="zh-CN"/>
              <a:t>权限，还不能执行任何操作，此时需要为用户分配适当的访问权限。使用</a:t>
            </a:r>
            <a:r>
              <a:rPr lang="en-US" altLang="zh-CN" b="1">
                <a:solidFill>
                  <a:srgbClr val="0069B8"/>
                </a:solidFill>
              </a:rPr>
              <a:t>GRANT</a:t>
            </a:r>
            <a:r>
              <a:rPr lang="zh-CN" altLang="zh-CN"/>
              <a:t>语句可以实现对新建</a:t>
            </a:r>
            <a:r>
              <a:rPr lang="en-US" altLang="zh-CN"/>
              <a:t>MySQL</a:t>
            </a:r>
            <a:r>
              <a:rPr lang="zh-CN" altLang="zh-CN"/>
              <a:t>用户的授权，语法格式如下：</a:t>
            </a:r>
          </a:p>
        </p:txBody>
      </p:sp>
      <p:sp>
        <p:nvSpPr>
          <p:cNvPr id="11" name="矩形 10">
            <a:extLst>
              <a:ext uri="{FF2B5EF4-FFF2-40B4-BE49-F238E27FC236}">
                <a16:creationId xmlns:a16="http://schemas.microsoft.com/office/drawing/2014/main" id="{9A02BB34-D354-4F02-85B5-D8A12C03B287}"/>
              </a:ext>
            </a:extLst>
          </p:cNvPr>
          <p:cNvSpPr/>
          <p:nvPr/>
        </p:nvSpPr>
        <p:spPr>
          <a:xfrm>
            <a:off x="2407942" y="2556163"/>
            <a:ext cx="7376113" cy="129664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25000"/>
              </a:lnSpc>
            </a:pPr>
            <a:r>
              <a:rPr lang="en-US" altLang="zh-CN" b="1"/>
              <a:t>GRANT</a:t>
            </a:r>
            <a:endParaRPr lang="zh-CN" altLang="zh-CN" b="1"/>
          </a:p>
          <a:p>
            <a:pPr>
              <a:lnSpc>
                <a:spcPct val="125000"/>
              </a:lnSpc>
            </a:pPr>
            <a:r>
              <a:rPr lang="en-US" altLang="zh-CN" b="1"/>
              <a:t>&lt;</a:t>
            </a:r>
            <a:r>
              <a:rPr lang="zh-CN" altLang="zh-CN" b="1"/>
              <a:t>权限类型</a:t>
            </a:r>
            <a:r>
              <a:rPr lang="en-US" altLang="zh-CN" b="1"/>
              <a:t>&gt;[ ( &lt;</a:t>
            </a:r>
            <a:r>
              <a:rPr lang="zh-CN" altLang="zh-CN" b="1"/>
              <a:t>列名</a:t>
            </a:r>
            <a:r>
              <a:rPr lang="en-US" altLang="zh-CN" b="1"/>
              <a:t>&gt; ) ] [, &lt;</a:t>
            </a:r>
            <a:r>
              <a:rPr lang="zh-CN" altLang="zh-CN" b="1"/>
              <a:t>权限类型</a:t>
            </a:r>
            <a:r>
              <a:rPr lang="en-US" altLang="zh-CN" b="1"/>
              <a:t>&gt; [ ( &lt;</a:t>
            </a:r>
            <a:r>
              <a:rPr lang="zh-CN" altLang="zh-CN" b="1"/>
              <a:t>列名</a:t>
            </a:r>
            <a:r>
              <a:rPr lang="en-US" altLang="zh-CN" b="1"/>
              <a:t>&gt; ) ] ]</a:t>
            </a:r>
            <a:endParaRPr lang="zh-CN" altLang="zh-CN" b="1"/>
          </a:p>
          <a:p>
            <a:pPr>
              <a:lnSpc>
                <a:spcPct val="125000"/>
              </a:lnSpc>
            </a:pPr>
            <a:r>
              <a:rPr lang="en-US" altLang="zh-CN" b="1"/>
              <a:t>ON &lt;</a:t>
            </a:r>
            <a:r>
              <a:rPr lang="zh-CN" altLang="zh-CN" b="1"/>
              <a:t>对象</a:t>
            </a:r>
            <a:r>
              <a:rPr lang="en-US" altLang="zh-CN" b="1"/>
              <a:t>&gt; &lt;</a:t>
            </a:r>
            <a:r>
              <a:rPr lang="zh-CN" altLang="zh-CN" b="1"/>
              <a:t>权限级别</a:t>
            </a:r>
            <a:r>
              <a:rPr lang="en-US" altLang="zh-CN" b="1"/>
              <a:t>&gt; TO &lt;</a:t>
            </a:r>
            <a:r>
              <a:rPr lang="zh-CN" altLang="zh-CN" b="1"/>
              <a:t>用户</a:t>
            </a:r>
            <a:r>
              <a:rPr lang="en-US" altLang="zh-CN" b="1"/>
              <a:t>&gt;</a:t>
            </a:r>
            <a:endParaRPr lang="zh-CN" altLang="zh-CN" b="1"/>
          </a:p>
        </p:txBody>
      </p:sp>
      <p:sp>
        <p:nvSpPr>
          <p:cNvPr id="12" name="文本框 11">
            <a:extLst>
              <a:ext uri="{FF2B5EF4-FFF2-40B4-BE49-F238E27FC236}">
                <a16:creationId xmlns:a16="http://schemas.microsoft.com/office/drawing/2014/main" id="{723DD22F-FC14-4930-8E7D-AC19D7B6E3F9}"/>
              </a:ext>
            </a:extLst>
          </p:cNvPr>
          <p:cNvSpPr txBox="1"/>
          <p:nvPr/>
        </p:nvSpPr>
        <p:spPr>
          <a:xfrm>
            <a:off x="911215" y="3944311"/>
            <a:ext cx="10369570" cy="2390526"/>
          </a:xfrm>
          <a:prstGeom prst="rect">
            <a:avLst/>
          </a:prstGeom>
          <a:noFill/>
        </p:spPr>
        <p:txBody>
          <a:bodyPr wrap="square">
            <a:spAutoFit/>
          </a:bodyPr>
          <a:lstStyle/>
          <a:p>
            <a:pPr>
              <a:lnSpc>
                <a:spcPct val="120000"/>
              </a:lnSpc>
            </a:pPr>
            <a:r>
              <a:rPr lang="zh-CN" altLang="zh-CN" dirty="0"/>
              <a:t>其中</a:t>
            </a:r>
            <a:r>
              <a:rPr lang="en-US" altLang="zh-CN" dirty="0"/>
              <a:t>&lt;</a:t>
            </a:r>
            <a:r>
              <a:rPr lang="zh-CN" altLang="zh-CN" dirty="0"/>
              <a:t>用户</a:t>
            </a:r>
            <a:r>
              <a:rPr lang="en-US" altLang="zh-CN" dirty="0"/>
              <a:t>&gt;</a:t>
            </a:r>
            <a:r>
              <a:rPr lang="zh-CN" altLang="zh-CN" dirty="0"/>
              <a:t>的格式：</a:t>
            </a:r>
          </a:p>
          <a:p>
            <a:pPr marL="285750" indent="-285750">
              <a:lnSpc>
                <a:spcPct val="120000"/>
              </a:lnSpc>
              <a:buFont typeface="Arial" panose="020B0604020202020204" pitchFamily="34" charset="0"/>
              <a:buChar char="•"/>
            </a:pPr>
            <a:r>
              <a:rPr lang="en-US" altLang="zh-CN" dirty="0"/>
              <a:t>&lt;</a:t>
            </a:r>
            <a:r>
              <a:rPr lang="zh-CN" altLang="zh-CN" dirty="0"/>
              <a:t>用户名</a:t>
            </a:r>
            <a:r>
              <a:rPr lang="en-US" altLang="zh-CN" dirty="0"/>
              <a:t>&gt; [IDENTIFIED] BY [PASSWORD] &lt;</a:t>
            </a:r>
            <a:r>
              <a:rPr lang="zh-CN" altLang="zh-CN" dirty="0"/>
              <a:t>口令</a:t>
            </a:r>
            <a:r>
              <a:rPr lang="en-US" altLang="zh-CN" dirty="0"/>
              <a:t>&gt;</a:t>
            </a:r>
            <a:endParaRPr lang="zh-CN" altLang="zh-CN" dirty="0"/>
          </a:p>
          <a:p>
            <a:pPr marL="285750" indent="-285750">
              <a:lnSpc>
                <a:spcPct val="120000"/>
              </a:lnSpc>
              <a:buFont typeface="Arial" panose="020B0604020202020204" pitchFamily="34" charset="0"/>
              <a:buChar char="•"/>
            </a:pPr>
            <a:r>
              <a:rPr lang="en-US" altLang="zh-CN" dirty="0"/>
              <a:t>[WITH GRANT OPTION]</a:t>
            </a:r>
            <a:endParaRPr lang="zh-CN" altLang="zh-CN" dirty="0"/>
          </a:p>
          <a:p>
            <a:pPr marL="285750" indent="-285750">
              <a:lnSpc>
                <a:spcPct val="120000"/>
              </a:lnSpc>
              <a:buFont typeface="Arial" panose="020B0604020202020204" pitchFamily="34" charset="0"/>
              <a:buChar char="•"/>
            </a:pPr>
            <a:r>
              <a:rPr lang="en-US" altLang="zh-CN" dirty="0"/>
              <a:t>| MAX_QUERIES_PER_HOUR &lt;</a:t>
            </a:r>
            <a:r>
              <a:rPr lang="zh-CN" altLang="zh-CN" dirty="0"/>
              <a:t>次数</a:t>
            </a:r>
            <a:r>
              <a:rPr lang="en-US" altLang="zh-CN" dirty="0"/>
              <a:t>&gt;</a:t>
            </a:r>
            <a:endParaRPr lang="zh-CN" altLang="zh-CN" dirty="0"/>
          </a:p>
          <a:p>
            <a:pPr marL="285750" indent="-285750">
              <a:lnSpc>
                <a:spcPct val="120000"/>
              </a:lnSpc>
              <a:buFont typeface="Arial" panose="020B0604020202020204" pitchFamily="34" charset="0"/>
              <a:buChar char="•"/>
            </a:pPr>
            <a:r>
              <a:rPr lang="en-US" altLang="zh-CN" dirty="0"/>
              <a:t>| MAX_UPDATES_PER_HOUR &lt;</a:t>
            </a:r>
            <a:r>
              <a:rPr lang="zh-CN" altLang="zh-CN" dirty="0"/>
              <a:t>次数</a:t>
            </a:r>
            <a:r>
              <a:rPr lang="en-US" altLang="zh-CN" dirty="0"/>
              <a:t>&gt;</a:t>
            </a:r>
            <a:endParaRPr lang="zh-CN" altLang="zh-CN" dirty="0"/>
          </a:p>
          <a:p>
            <a:pPr marL="285750" indent="-285750">
              <a:lnSpc>
                <a:spcPct val="120000"/>
              </a:lnSpc>
              <a:buFont typeface="Arial" panose="020B0604020202020204" pitchFamily="34" charset="0"/>
              <a:buChar char="•"/>
            </a:pPr>
            <a:r>
              <a:rPr lang="en-US" altLang="zh-CN" dirty="0"/>
              <a:t>| MAX_CONNECTIONS_PER_HOUR &lt;</a:t>
            </a:r>
            <a:r>
              <a:rPr lang="zh-CN" altLang="zh-CN" dirty="0"/>
              <a:t>次数</a:t>
            </a:r>
            <a:r>
              <a:rPr lang="en-US" altLang="zh-CN" dirty="0"/>
              <a:t>&gt;</a:t>
            </a:r>
            <a:endParaRPr lang="zh-CN" altLang="zh-CN" dirty="0"/>
          </a:p>
          <a:p>
            <a:pPr marL="285750" indent="-285750">
              <a:lnSpc>
                <a:spcPct val="120000"/>
              </a:lnSpc>
              <a:buFont typeface="Arial" panose="020B0604020202020204" pitchFamily="34" charset="0"/>
              <a:buChar char="•"/>
            </a:pPr>
            <a:r>
              <a:rPr lang="en-US" altLang="zh-CN" dirty="0"/>
              <a:t>| MAX_USER_CONNECTIONS &lt;</a:t>
            </a:r>
            <a:r>
              <a:rPr lang="zh-CN" altLang="zh-CN" dirty="0"/>
              <a:t>次数</a:t>
            </a:r>
            <a:r>
              <a:rPr lang="en-US" altLang="zh-CN" dirty="0"/>
              <a:t>&gt;</a:t>
            </a:r>
            <a:endParaRPr lang="zh-CN" altLang="zh-CN" dirty="0"/>
          </a:p>
        </p:txBody>
      </p:sp>
    </p:spTree>
    <p:extLst>
      <p:ext uri="{BB962C8B-B14F-4D97-AF65-F5344CB8AC3E}">
        <p14:creationId xmlns:p14="http://schemas.microsoft.com/office/powerpoint/2010/main" val="41788453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366014" y="1296910"/>
            <a:ext cx="7352888" cy="3587329"/>
          </a:xfrm>
          <a:prstGeom prst="rect">
            <a:avLst/>
          </a:prstGeom>
        </p:spPr>
        <p:txBody>
          <a:bodyPr wrap="square">
            <a:spAutoFit/>
          </a:bodyPr>
          <a:lstStyle/>
          <a:p>
            <a:pPr marL="342900" lvl="0" indent="-342900" algn="just">
              <a:lnSpc>
                <a:spcPct val="150000"/>
              </a:lnSpc>
              <a:buFont typeface="Wingdings" panose="05000000000000000000" pitchFamily="2" charset="2"/>
              <a:buChar char=""/>
            </a:pPr>
            <a:r>
              <a:rPr lang="zh-CN" altLang="zh-CN" sz="2200" kern="0" dirty="0">
                <a:latin typeface="+mn-ea"/>
                <a:cs typeface="Times New Roman" panose="02020603050405020304" pitchFamily="18" charset="0"/>
              </a:rPr>
              <a:t>了解数据库安全的重要性；</a:t>
            </a:r>
          </a:p>
          <a:p>
            <a:pPr marL="342900" lvl="0" indent="-342900" algn="just">
              <a:lnSpc>
                <a:spcPct val="150000"/>
              </a:lnSpc>
              <a:buFont typeface="Wingdings" panose="05000000000000000000" pitchFamily="2" charset="2"/>
              <a:buChar char=""/>
            </a:pPr>
            <a:r>
              <a:rPr lang="zh-CN" altLang="zh-CN" sz="2200" kern="0" dirty="0">
                <a:latin typeface="+mn-ea"/>
                <a:cs typeface="Times New Roman" panose="02020603050405020304" pitchFamily="18" charset="0"/>
              </a:rPr>
              <a:t>掌握创建用户的方法；</a:t>
            </a:r>
          </a:p>
          <a:p>
            <a:pPr marL="342900" lvl="0" indent="-342900" algn="just">
              <a:lnSpc>
                <a:spcPct val="150000"/>
              </a:lnSpc>
              <a:buFont typeface="Wingdings" panose="05000000000000000000" pitchFamily="2" charset="2"/>
              <a:buChar char=""/>
            </a:pPr>
            <a:r>
              <a:rPr lang="zh-CN" altLang="zh-CN" sz="2200" kern="0" dirty="0">
                <a:latin typeface="+mn-ea"/>
                <a:cs typeface="Times New Roman" panose="02020603050405020304" pitchFamily="18" charset="0"/>
              </a:rPr>
              <a:t>掌握修改用户的方法；</a:t>
            </a:r>
          </a:p>
          <a:p>
            <a:pPr marL="342900" lvl="0" indent="-342900" algn="just">
              <a:lnSpc>
                <a:spcPct val="150000"/>
              </a:lnSpc>
              <a:buFont typeface="Wingdings" panose="05000000000000000000" pitchFamily="2" charset="2"/>
              <a:buChar char=""/>
            </a:pPr>
            <a:r>
              <a:rPr lang="zh-CN" altLang="zh-CN" sz="2200" kern="0" dirty="0">
                <a:latin typeface="+mn-ea"/>
                <a:cs typeface="Times New Roman" panose="02020603050405020304" pitchFamily="18" charset="0"/>
              </a:rPr>
              <a:t>掌握删除用户的方法；</a:t>
            </a:r>
          </a:p>
          <a:p>
            <a:pPr marL="342900" lvl="0" indent="-342900" algn="just">
              <a:lnSpc>
                <a:spcPct val="150000"/>
              </a:lnSpc>
              <a:buFont typeface="Wingdings" panose="05000000000000000000" pitchFamily="2" charset="2"/>
              <a:buChar char=""/>
            </a:pPr>
            <a:r>
              <a:rPr lang="zh-CN" altLang="zh-CN" sz="2200" kern="0" dirty="0">
                <a:latin typeface="+mn-ea"/>
                <a:cs typeface="Times New Roman" panose="02020603050405020304" pitchFamily="18" charset="0"/>
              </a:rPr>
              <a:t>掌握授予用户权限的方法；</a:t>
            </a:r>
          </a:p>
          <a:p>
            <a:pPr marL="342900" lvl="0" indent="-342900" algn="just">
              <a:lnSpc>
                <a:spcPct val="150000"/>
              </a:lnSpc>
              <a:buFont typeface="Wingdings" panose="05000000000000000000" pitchFamily="2" charset="2"/>
              <a:buChar char=""/>
            </a:pPr>
            <a:r>
              <a:rPr lang="zh-CN" altLang="zh-CN" sz="2200" kern="0" dirty="0">
                <a:latin typeface="+mn-ea"/>
                <a:cs typeface="Times New Roman" panose="02020603050405020304" pitchFamily="18" charset="0"/>
              </a:rPr>
              <a:t>掌握回收用户权限的方法；</a:t>
            </a:r>
          </a:p>
          <a:p>
            <a:pPr marL="342900" lvl="0" indent="-342900" algn="just">
              <a:lnSpc>
                <a:spcPct val="150000"/>
              </a:lnSpc>
              <a:buFont typeface="Wingdings" panose="05000000000000000000" pitchFamily="2" charset="2"/>
              <a:buChar char=""/>
            </a:pPr>
            <a:r>
              <a:rPr lang="zh-CN" altLang="zh-CN" sz="2200" kern="0" dirty="0">
                <a:latin typeface="+mn-ea"/>
                <a:cs typeface="Times New Roman" panose="02020603050405020304" pitchFamily="18" charset="0"/>
              </a:rPr>
              <a:t>提升信息素养，增强信息安全意识。</a:t>
            </a:r>
          </a:p>
        </p:txBody>
      </p:sp>
      <p:sp>
        <p:nvSpPr>
          <p:cNvPr id="3" name="淘宝网Chenying0907出品 182"/>
          <p:cNvSpPr/>
          <p:nvPr/>
        </p:nvSpPr>
        <p:spPr>
          <a:xfrm>
            <a:off x="1910281" y="3833550"/>
            <a:ext cx="152400" cy="152400"/>
          </a:xfrm>
          <a:prstGeom prst="ellipse">
            <a:avLst/>
          </a:prstGeom>
          <a:solidFill>
            <a:srgbClr val="FFB85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4" name="淘宝网Chenying0907出品 185"/>
          <p:cNvSpPr/>
          <p:nvPr/>
        </p:nvSpPr>
        <p:spPr>
          <a:xfrm>
            <a:off x="1035340" y="3401641"/>
            <a:ext cx="344929" cy="341658"/>
          </a:xfrm>
          <a:prstGeom prst="ellipse">
            <a:avLst/>
          </a:prstGeom>
          <a:solidFill>
            <a:srgbClr val="21AB82"/>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 name="淘宝网Chenying0907出品 186"/>
          <p:cNvSpPr/>
          <p:nvPr/>
        </p:nvSpPr>
        <p:spPr>
          <a:xfrm>
            <a:off x="2001592" y="4075330"/>
            <a:ext cx="361092" cy="362744"/>
          </a:xfrm>
          <a:prstGeom prst="ellipse">
            <a:avLst/>
          </a:prstGeom>
          <a:solidFill>
            <a:srgbClr val="00B0F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 name="淘宝网Chenying0907出品 187"/>
          <p:cNvSpPr/>
          <p:nvPr/>
        </p:nvSpPr>
        <p:spPr>
          <a:xfrm>
            <a:off x="1212927" y="3924454"/>
            <a:ext cx="248992" cy="252335"/>
          </a:xfrm>
          <a:prstGeom prst="ellipse">
            <a:avLst/>
          </a:prstGeom>
          <a:solidFill>
            <a:srgbClr val="FFB85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7" name="淘宝网Chenying0907出品 188"/>
          <p:cNvSpPr/>
          <p:nvPr/>
        </p:nvSpPr>
        <p:spPr>
          <a:xfrm>
            <a:off x="3468039" y="3438724"/>
            <a:ext cx="388539" cy="394826"/>
          </a:xfrm>
          <a:prstGeom prst="ellipse">
            <a:avLst/>
          </a:prstGeom>
          <a:solidFill>
            <a:srgbClr val="21AB82"/>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8" name="淘宝网Chenying0907出品 189"/>
          <p:cNvSpPr/>
          <p:nvPr/>
        </p:nvSpPr>
        <p:spPr>
          <a:xfrm>
            <a:off x="3116521" y="3865217"/>
            <a:ext cx="181799" cy="184531"/>
          </a:xfrm>
          <a:prstGeom prst="ellipse">
            <a:avLst/>
          </a:prstGeom>
          <a:solidFill>
            <a:srgbClr val="C65885"/>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9" name="淘宝网Chenying0907出品 190"/>
          <p:cNvSpPr/>
          <p:nvPr/>
        </p:nvSpPr>
        <p:spPr>
          <a:xfrm>
            <a:off x="1499673" y="3733497"/>
            <a:ext cx="133085" cy="132371"/>
          </a:xfrm>
          <a:prstGeom prst="ellipse">
            <a:avLst/>
          </a:prstGeom>
          <a:solidFill>
            <a:srgbClr val="00B0F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0" name="淘宝网Chenying0907出品 191"/>
          <p:cNvSpPr/>
          <p:nvPr/>
        </p:nvSpPr>
        <p:spPr>
          <a:xfrm>
            <a:off x="1566216" y="3975412"/>
            <a:ext cx="220690" cy="208796"/>
          </a:xfrm>
          <a:prstGeom prst="ellipse">
            <a:avLst/>
          </a:prstGeom>
          <a:solidFill>
            <a:srgbClr val="663C77"/>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1" name="淘宝网Chenying0907出品 192"/>
          <p:cNvSpPr/>
          <p:nvPr/>
        </p:nvSpPr>
        <p:spPr>
          <a:xfrm>
            <a:off x="3375012" y="4018852"/>
            <a:ext cx="312743" cy="319394"/>
          </a:xfrm>
          <a:prstGeom prst="ellipse">
            <a:avLst/>
          </a:prstGeom>
          <a:solidFill>
            <a:srgbClr val="C65885"/>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2" name="淘宝网Chenying0907出品 194"/>
          <p:cNvSpPr/>
          <p:nvPr/>
        </p:nvSpPr>
        <p:spPr>
          <a:xfrm>
            <a:off x="2495740" y="3933266"/>
            <a:ext cx="270710" cy="264087"/>
          </a:xfrm>
          <a:prstGeom prst="ellipse">
            <a:avLst/>
          </a:prstGeom>
          <a:solidFill>
            <a:srgbClr val="663C77"/>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 name="淘宝网Chenying0907出品 195"/>
          <p:cNvSpPr/>
          <p:nvPr/>
        </p:nvSpPr>
        <p:spPr>
          <a:xfrm>
            <a:off x="2445312" y="4358277"/>
            <a:ext cx="207201" cy="205064"/>
          </a:xfrm>
          <a:prstGeom prst="ellipse">
            <a:avLst/>
          </a:prstGeom>
          <a:solidFill>
            <a:srgbClr val="FFB850"/>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4" name="淘宝网Chenying0907出品 226"/>
          <p:cNvSpPr/>
          <p:nvPr/>
        </p:nvSpPr>
        <p:spPr>
          <a:xfrm>
            <a:off x="1627227" y="4293752"/>
            <a:ext cx="211111" cy="202476"/>
          </a:xfrm>
          <a:prstGeom prst="ellipse">
            <a:avLst/>
          </a:prstGeom>
          <a:solidFill>
            <a:srgbClr val="C65885"/>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5" name="淘宝网Chenying0907出品 62"/>
          <p:cNvSpPr/>
          <p:nvPr/>
        </p:nvSpPr>
        <p:spPr>
          <a:xfrm>
            <a:off x="2899506" y="4197302"/>
            <a:ext cx="248992" cy="252335"/>
          </a:xfrm>
          <a:prstGeom prst="ellipse">
            <a:avLst/>
          </a:prstGeom>
          <a:solidFill>
            <a:srgbClr val="01ACBE"/>
          </a:solidFill>
          <a:ln w="12700" cap="flat" cmpd="sng" algn="ctr">
            <a:noFill/>
            <a:prstDash val="solid"/>
            <a:miter lim="800000"/>
          </a:ln>
          <a:effectLst>
            <a:outerShdw blurRad="254000" dist="2540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nvGrpSpPr>
          <p:cNvPr id="16" name="淘宝网Chenying0907出品 177"/>
          <p:cNvGrpSpPr/>
          <p:nvPr/>
        </p:nvGrpSpPr>
        <p:grpSpPr>
          <a:xfrm>
            <a:off x="1461919" y="1878903"/>
            <a:ext cx="1980000" cy="1980000"/>
            <a:chOff x="3881858" y="5509627"/>
            <a:chExt cx="1016511" cy="1016511"/>
          </a:xfrm>
        </p:grpSpPr>
        <p:sp>
          <p:nvSpPr>
            <p:cNvPr id="17" name="淘宝网Chenying0907出品 178"/>
            <p:cNvSpPr/>
            <p:nvPr/>
          </p:nvSpPr>
          <p:spPr>
            <a:xfrm>
              <a:off x="3881858" y="5509627"/>
              <a:ext cx="1016511" cy="1016511"/>
            </a:xfrm>
            <a:prstGeom prst="ellipse">
              <a:avLst/>
            </a:prstGeom>
            <a:gradFill>
              <a:gsLst>
                <a:gs pos="0">
                  <a:sysClr val="window" lastClr="FFFFFF">
                    <a:lumMod val="80000"/>
                  </a:sysClr>
                </a:gs>
                <a:gs pos="100000">
                  <a:sysClr val="window" lastClr="FFFFFF">
                    <a:lumMod val="97000"/>
                  </a:sysClr>
                </a:gs>
              </a:gsLst>
              <a:lin ang="2700000" scaled="1"/>
            </a:gradFill>
            <a:ln w="22225"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203200" dist="1016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8" name="淘宝网Chenying0907出品 179"/>
            <p:cNvSpPr/>
            <p:nvPr/>
          </p:nvSpPr>
          <p:spPr>
            <a:xfrm>
              <a:off x="4021598" y="5649370"/>
              <a:ext cx="739281" cy="739281"/>
            </a:xfrm>
            <a:prstGeom prst="ellipse">
              <a:avLst/>
            </a:prstGeom>
            <a:solidFill>
              <a:srgbClr val="E87071"/>
            </a:solidFill>
            <a:ln w="15875" cap="flat" cmpd="sng" algn="ctr">
              <a:solidFill>
                <a:sysClr val="window" lastClr="FFFFFF"/>
              </a:solidFill>
              <a:prstDash val="solid"/>
              <a:miter lim="800000"/>
            </a:ln>
            <a:effectLst>
              <a:outerShdw blurRad="63500" dist="254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9" name="淘宝网Chenying0907出品 22"/>
            <p:cNvSpPr txBox="1"/>
            <p:nvPr/>
          </p:nvSpPr>
          <p:spPr>
            <a:xfrm>
              <a:off x="4086014" y="5803591"/>
              <a:ext cx="596725" cy="43601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学习成果目标</a:t>
              </a:r>
            </a:p>
          </p:txBody>
        </p:sp>
      </p:grpSp>
    </p:spTree>
    <p:extLst>
      <p:ext uri="{BB962C8B-B14F-4D97-AF65-F5344CB8AC3E}">
        <p14:creationId xmlns:p14="http://schemas.microsoft.com/office/powerpoint/2010/main" val="3019754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900" decel="100000" fill="hold"/>
                                        <p:tgtEl>
                                          <p:spTgt spid="1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11" presetID="10" presetClass="entr" presetSubtype="0"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7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8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grpId="0" nodeType="withEffect">
                                  <p:stCondLst>
                                    <p:cond delay="9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110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grpId="0" nodeType="withEffect">
                                  <p:stCondLst>
                                    <p:cond delay="120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par>
                                <p:cTn id="35" presetID="10" presetClass="entr" presetSubtype="0" fill="hold" grpId="0" nodeType="withEffect">
                                  <p:stCondLst>
                                    <p:cond delay="130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10" presetClass="entr" presetSubtype="0" fill="hold" grpId="0" nodeType="withEffect">
                                  <p:stCondLst>
                                    <p:cond delay="140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par>
                                <p:cTn id="41" presetID="10" presetClass="entr" presetSubtype="0" fill="hold" grpId="0" nodeType="withEffect">
                                  <p:stCondLst>
                                    <p:cond delay="150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10" presetClass="entr" presetSubtype="0" fill="hold" grpId="0" nodeType="withEffect">
                                  <p:stCondLst>
                                    <p:cond delay="160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par>
                                <p:cTn id="47" presetID="10" presetClass="entr" presetSubtype="0" fill="hold" grpId="0" nodeType="withEffect">
                                  <p:stCondLst>
                                    <p:cond delay="170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par>
                                <p:cTn id="50" presetID="42" presetClass="path" presetSubtype="0" accel="50000" decel="50000" fill="hold" grpId="1" nodeType="withEffect">
                                  <p:stCondLst>
                                    <p:cond delay="600"/>
                                  </p:stCondLst>
                                  <p:childTnLst>
                                    <p:animMotion origin="layout" path="M 1.99618E-7 2.84172E-6 L 0.04652 -0.17618 " pathEditMode="relative" rAng="0" ptsTypes="AA">
                                      <p:cBhvr>
                                        <p:cTn id="51" dur="2000" spd="-100000" fill="hold"/>
                                        <p:tgtEl>
                                          <p:spTgt spid="3"/>
                                        </p:tgtEl>
                                        <p:attrNameLst>
                                          <p:attrName>ppt_x</p:attrName>
                                          <p:attrName>ppt_y</p:attrName>
                                        </p:attrNameLst>
                                      </p:cBhvr>
                                      <p:rCtr x="2326" y="-8824"/>
                                    </p:animMotion>
                                  </p:childTnLst>
                                </p:cTn>
                              </p:par>
                              <p:par>
                                <p:cTn id="52" presetID="42" presetClass="path" presetSubtype="0" accel="50000" decel="50000" fill="hold" grpId="1" nodeType="withEffect">
                                  <p:stCondLst>
                                    <p:cond delay="600"/>
                                  </p:stCondLst>
                                  <p:childTnLst>
                                    <p:animMotion origin="layout" path="M -1.5414E-6 3.29836E-6 L 0.13366 -0.11509 " pathEditMode="relative" rAng="0" ptsTypes="AA">
                                      <p:cBhvr>
                                        <p:cTn id="53" dur="2000" spd="-100000" fill="hold"/>
                                        <p:tgtEl>
                                          <p:spTgt spid="4"/>
                                        </p:tgtEl>
                                        <p:attrNameLst>
                                          <p:attrName>ppt_x</p:attrName>
                                          <p:attrName>ppt_y</p:attrName>
                                        </p:attrNameLst>
                                      </p:cBhvr>
                                      <p:rCtr x="6683" y="-5770"/>
                                    </p:animMotion>
                                  </p:childTnLst>
                                </p:cTn>
                              </p:par>
                              <p:par>
                                <p:cTn id="54" presetID="42" presetClass="path" presetSubtype="0" accel="50000" decel="50000" fill="hold" grpId="1" nodeType="withEffect">
                                  <p:stCondLst>
                                    <p:cond delay="700"/>
                                  </p:stCondLst>
                                  <p:childTnLst>
                                    <p:animMotion origin="layout" path="M -2.60371E-7 -3.48658E-7 L 0.02517 -0.24344 " pathEditMode="relative" rAng="0" ptsTypes="AA">
                                      <p:cBhvr>
                                        <p:cTn id="55" dur="2000" spd="-100000" fill="hold"/>
                                        <p:tgtEl>
                                          <p:spTgt spid="5"/>
                                        </p:tgtEl>
                                        <p:attrNameLst>
                                          <p:attrName>ppt_x</p:attrName>
                                          <p:attrName>ppt_y</p:attrName>
                                        </p:attrNameLst>
                                      </p:cBhvr>
                                      <p:rCtr x="1250" y="-12188"/>
                                    </p:animMotion>
                                  </p:childTnLst>
                                </p:cTn>
                              </p:par>
                              <p:par>
                                <p:cTn id="56" presetID="42" presetClass="path" presetSubtype="0" accel="50000" decel="50000" fill="hold" grpId="1" nodeType="withEffect">
                                  <p:stCondLst>
                                    <p:cond delay="800"/>
                                  </p:stCondLst>
                                  <p:childTnLst>
                                    <p:animMotion origin="layout" path="M 4.81861E-6 7.2817E-7 L 0.11959 -0.20796 " pathEditMode="relative" rAng="0" ptsTypes="AA">
                                      <p:cBhvr>
                                        <p:cTn id="57" dur="2000" spd="-100000" fill="hold"/>
                                        <p:tgtEl>
                                          <p:spTgt spid="6"/>
                                        </p:tgtEl>
                                        <p:attrNameLst>
                                          <p:attrName>ppt_x</p:attrName>
                                          <p:attrName>ppt_y</p:attrName>
                                        </p:attrNameLst>
                                      </p:cBhvr>
                                      <p:rCtr x="5971" y="-10398"/>
                                    </p:animMotion>
                                  </p:childTnLst>
                                </p:cTn>
                              </p:par>
                              <p:par>
                                <p:cTn id="58" presetID="42" presetClass="path" presetSubtype="0" accel="50000" decel="50000" fill="hold" grpId="1" nodeType="withEffect">
                                  <p:stCondLst>
                                    <p:cond delay="900"/>
                                  </p:stCondLst>
                                  <p:childTnLst>
                                    <p:animMotion origin="layout" path="M -1.31054E-6 1.42857E-6 L -0.1347 -0.1228 " pathEditMode="relative" rAng="0" ptsTypes="AA">
                                      <p:cBhvr>
                                        <p:cTn id="59" dur="2000" spd="-100000" fill="hold"/>
                                        <p:tgtEl>
                                          <p:spTgt spid="7"/>
                                        </p:tgtEl>
                                        <p:attrNameLst>
                                          <p:attrName>ppt_x</p:attrName>
                                          <p:attrName>ppt_y</p:attrName>
                                        </p:attrNameLst>
                                      </p:cBhvr>
                                      <p:rCtr x="-6735" y="-6140"/>
                                    </p:animMotion>
                                  </p:childTnLst>
                                </p:cTn>
                              </p:par>
                              <p:par>
                                <p:cTn id="60" presetID="42" presetClass="path" presetSubtype="0" accel="50000" decel="50000" fill="hold" grpId="1" nodeType="withEffect">
                                  <p:stCondLst>
                                    <p:cond delay="1000"/>
                                  </p:stCondLst>
                                  <p:childTnLst>
                                    <p:animMotion origin="layout" path="M -3.57056E-6 -3.56063E-6 L -0.08505 -0.18512 " pathEditMode="relative" rAng="0" ptsTypes="AA">
                                      <p:cBhvr>
                                        <p:cTn id="61" dur="2000" spd="-100000" fill="hold"/>
                                        <p:tgtEl>
                                          <p:spTgt spid="8"/>
                                        </p:tgtEl>
                                        <p:attrNameLst>
                                          <p:attrName>ppt_x</p:attrName>
                                          <p:attrName>ppt_y</p:attrName>
                                        </p:attrNameLst>
                                      </p:cBhvr>
                                      <p:rCtr x="-4253" y="-9256"/>
                                    </p:animMotion>
                                  </p:childTnLst>
                                </p:cTn>
                              </p:par>
                              <p:par>
                                <p:cTn id="62" presetID="42" presetClass="path" presetSubtype="0" accel="50000" decel="50000" fill="hold" grpId="1" nodeType="withEffect">
                                  <p:stCondLst>
                                    <p:cond delay="1100"/>
                                  </p:stCondLst>
                                  <p:childTnLst>
                                    <p:animMotion origin="layout" path="M -4.42284E-6 1.11385E-6 L 0.09443 -0.15458 " pathEditMode="relative" rAng="0" ptsTypes="AA">
                                      <p:cBhvr>
                                        <p:cTn id="63" dur="2000" spd="-100000" fill="hold"/>
                                        <p:tgtEl>
                                          <p:spTgt spid="9"/>
                                        </p:tgtEl>
                                        <p:attrNameLst>
                                          <p:attrName>ppt_x</p:attrName>
                                          <p:attrName>ppt_y</p:attrName>
                                        </p:attrNameLst>
                                      </p:cBhvr>
                                      <p:rCtr x="4721" y="-7745"/>
                                    </p:animMotion>
                                  </p:childTnLst>
                                </p:cTn>
                              </p:par>
                              <p:par>
                                <p:cTn id="64" presetID="42" presetClass="path" presetSubtype="0" accel="50000" decel="50000" fill="hold" grpId="1" nodeType="withEffect">
                                  <p:stCondLst>
                                    <p:cond delay="1200"/>
                                  </p:stCondLst>
                                  <p:childTnLst>
                                    <p:animMotion origin="layout" path="M -1.51015E-6 -1.65998E-6 L 0.08124 -0.21351 " pathEditMode="relative" rAng="0" ptsTypes="AA">
                                      <p:cBhvr>
                                        <p:cTn id="65" dur="2000" spd="-100000" fill="hold"/>
                                        <p:tgtEl>
                                          <p:spTgt spid="10"/>
                                        </p:tgtEl>
                                        <p:attrNameLst>
                                          <p:attrName>ppt_x</p:attrName>
                                          <p:attrName>ppt_y</p:attrName>
                                        </p:attrNameLst>
                                      </p:cBhvr>
                                      <p:rCtr x="4062" y="-10676"/>
                                    </p:animMotion>
                                  </p:childTnLst>
                                </p:cTn>
                              </p:par>
                              <p:par>
                                <p:cTn id="66" presetID="42" presetClass="path" presetSubtype="0" accel="50000" decel="50000" fill="hold" grpId="1" nodeType="withEffect">
                                  <p:stCondLst>
                                    <p:cond delay="1300"/>
                                  </p:stCondLst>
                                  <p:childTnLst>
                                    <p:animMotion origin="layout" path="M -4.08957E-6 -1.55816E-6 L -0.12029 -0.22801 " pathEditMode="relative" rAng="0" ptsTypes="AA">
                                      <p:cBhvr>
                                        <p:cTn id="67" dur="2000" spd="-100000" fill="hold"/>
                                        <p:tgtEl>
                                          <p:spTgt spid="11"/>
                                        </p:tgtEl>
                                        <p:attrNameLst>
                                          <p:attrName>ppt_x</p:attrName>
                                          <p:attrName>ppt_y</p:attrName>
                                        </p:attrNameLst>
                                      </p:cBhvr>
                                      <p:rCtr x="-6023" y="-11416"/>
                                    </p:animMotion>
                                  </p:childTnLst>
                                </p:cTn>
                              </p:par>
                              <p:par>
                                <p:cTn id="68" presetID="42" presetClass="path" presetSubtype="0" accel="50000" decel="50000" fill="hold" grpId="1" nodeType="withEffect">
                                  <p:stCondLst>
                                    <p:cond delay="1400"/>
                                  </p:stCondLst>
                                  <p:childTnLst>
                                    <p:animMotion origin="layout" path="M -3.67645E-6 -4.73928E-6 L -0.02204 -0.2061 " pathEditMode="relative" rAng="0" ptsTypes="AA">
                                      <p:cBhvr>
                                        <p:cTn id="69" dur="2000" spd="-100000" fill="hold"/>
                                        <p:tgtEl>
                                          <p:spTgt spid="12"/>
                                        </p:tgtEl>
                                        <p:attrNameLst>
                                          <p:attrName>ppt_x</p:attrName>
                                          <p:attrName>ppt_y</p:attrName>
                                        </p:attrNameLst>
                                      </p:cBhvr>
                                      <p:rCtr x="-1111" y="-10305"/>
                                    </p:animMotion>
                                  </p:childTnLst>
                                </p:cTn>
                              </p:par>
                              <p:par>
                                <p:cTn id="70" presetID="42" presetClass="path" presetSubtype="0" accel="50000" decel="50000" fill="hold" grpId="1" nodeType="withEffect">
                                  <p:stCondLst>
                                    <p:cond delay="1500"/>
                                  </p:stCondLst>
                                  <p:childTnLst>
                                    <p:animMotion origin="layout" path="M 2.53428E-6 -2.87874E-6 L -0.01302 -0.28293 " pathEditMode="relative" rAng="0" ptsTypes="AA">
                                      <p:cBhvr>
                                        <p:cTn id="71" dur="2000" spd="-100000" fill="hold"/>
                                        <p:tgtEl>
                                          <p:spTgt spid="13"/>
                                        </p:tgtEl>
                                        <p:attrNameLst>
                                          <p:attrName>ppt_x</p:attrName>
                                          <p:attrName>ppt_y</p:attrName>
                                        </p:attrNameLst>
                                      </p:cBhvr>
                                      <p:rCtr x="-660" y="-14162"/>
                                    </p:animMotion>
                                  </p:childTnLst>
                                </p:cTn>
                              </p:par>
                              <p:par>
                                <p:cTn id="72" presetID="42" presetClass="path" presetSubtype="0" accel="50000" decel="50000" fill="hold" grpId="1" nodeType="withEffect">
                                  <p:stCondLst>
                                    <p:cond delay="1600"/>
                                  </p:stCondLst>
                                  <p:childTnLst>
                                    <p:animMotion origin="layout" path="M 3.1557E-6 -3.91546E-6 L 0.07637 -0.27028 " pathEditMode="relative" rAng="0" ptsTypes="AA">
                                      <p:cBhvr>
                                        <p:cTn id="73" dur="2000" spd="-100000" fill="hold"/>
                                        <p:tgtEl>
                                          <p:spTgt spid="14"/>
                                        </p:tgtEl>
                                        <p:attrNameLst>
                                          <p:attrName>ppt_x</p:attrName>
                                          <p:attrName>ppt_y</p:attrName>
                                        </p:attrNameLst>
                                      </p:cBhvr>
                                      <p:rCtr x="3819" y="-13514"/>
                                    </p:animMotion>
                                  </p:childTnLst>
                                </p:cTn>
                              </p:par>
                              <p:par>
                                <p:cTn id="74" presetID="42" presetClass="path" presetSubtype="0" accel="50000" decel="50000" fill="hold" grpId="1" nodeType="withEffect">
                                  <p:stCondLst>
                                    <p:cond delay="1700"/>
                                  </p:stCondLst>
                                  <p:childTnLst>
                                    <p:animMotion origin="layout" path="M 1.8226E-6 6.88059E-7 L -0.06683 -0.2564 " pathEditMode="relative" rAng="0" ptsTypes="AA">
                                      <p:cBhvr>
                                        <p:cTn id="75" dur="2000" spd="-100000" fill="hold"/>
                                        <p:tgtEl>
                                          <p:spTgt spid="15"/>
                                        </p:tgtEl>
                                        <p:attrNameLst>
                                          <p:attrName>ppt_x</p:attrName>
                                          <p:attrName>ppt_y</p:attrName>
                                        </p:attrNameLst>
                                      </p:cBhvr>
                                      <p:rCtr x="-3350" y="-12836"/>
                                    </p:animMotion>
                                  </p:childTnLst>
                                </p:cTn>
                              </p:par>
                              <p:par>
                                <p:cTn id="76" presetID="26" presetClass="emph" presetSubtype="0" fill="hold" grpId="2" nodeType="withEffect">
                                  <p:stCondLst>
                                    <p:cond delay="2000"/>
                                  </p:stCondLst>
                                  <p:childTnLst>
                                    <p:animEffect transition="out" filter="fade">
                                      <p:cBhvr>
                                        <p:cTn id="77" dur="1000" tmFilter="0, 0; .2, .5; .8, .5; 1, 0"/>
                                        <p:tgtEl>
                                          <p:spTgt spid="3"/>
                                        </p:tgtEl>
                                      </p:cBhvr>
                                    </p:animEffect>
                                    <p:animScale>
                                      <p:cBhvr>
                                        <p:cTn id="78" dur="500" autoRev="1" fill="hold"/>
                                        <p:tgtEl>
                                          <p:spTgt spid="3"/>
                                        </p:tgtEl>
                                      </p:cBhvr>
                                      <p:by x="105000" y="105000"/>
                                    </p:animScale>
                                  </p:childTnLst>
                                </p:cTn>
                              </p:par>
                              <p:par>
                                <p:cTn id="79" presetID="26" presetClass="emph" presetSubtype="0" fill="hold" grpId="2" nodeType="withEffect">
                                  <p:stCondLst>
                                    <p:cond delay="2100"/>
                                  </p:stCondLst>
                                  <p:childTnLst>
                                    <p:animEffect transition="out" filter="fade">
                                      <p:cBhvr>
                                        <p:cTn id="80" dur="1000" tmFilter="0, 0; .2, .5; .8, .5; 1, 0"/>
                                        <p:tgtEl>
                                          <p:spTgt spid="4"/>
                                        </p:tgtEl>
                                      </p:cBhvr>
                                    </p:animEffect>
                                    <p:animScale>
                                      <p:cBhvr>
                                        <p:cTn id="81" dur="500" autoRev="1" fill="hold"/>
                                        <p:tgtEl>
                                          <p:spTgt spid="4"/>
                                        </p:tgtEl>
                                      </p:cBhvr>
                                      <p:by x="105000" y="105000"/>
                                    </p:animScale>
                                  </p:childTnLst>
                                </p:cTn>
                              </p:par>
                              <p:par>
                                <p:cTn id="82" presetID="26" presetClass="emph" presetSubtype="0" fill="hold" grpId="2" nodeType="withEffect">
                                  <p:stCondLst>
                                    <p:cond delay="2200"/>
                                  </p:stCondLst>
                                  <p:childTnLst>
                                    <p:animEffect transition="out" filter="fade">
                                      <p:cBhvr>
                                        <p:cTn id="83" dur="1000" tmFilter="0, 0; .2, .5; .8, .5; 1, 0"/>
                                        <p:tgtEl>
                                          <p:spTgt spid="5"/>
                                        </p:tgtEl>
                                      </p:cBhvr>
                                    </p:animEffect>
                                    <p:animScale>
                                      <p:cBhvr>
                                        <p:cTn id="84" dur="500" autoRev="1" fill="hold"/>
                                        <p:tgtEl>
                                          <p:spTgt spid="5"/>
                                        </p:tgtEl>
                                      </p:cBhvr>
                                      <p:by x="105000" y="105000"/>
                                    </p:animScale>
                                  </p:childTnLst>
                                </p:cTn>
                              </p:par>
                              <p:par>
                                <p:cTn id="85" presetID="26" presetClass="emph" presetSubtype="0" fill="hold" grpId="2" nodeType="withEffect">
                                  <p:stCondLst>
                                    <p:cond delay="2300"/>
                                  </p:stCondLst>
                                  <p:childTnLst>
                                    <p:animEffect transition="out" filter="fade">
                                      <p:cBhvr>
                                        <p:cTn id="86" dur="1000" tmFilter="0, 0; .2, .5; .8, .5; 1, 0"/>
                                        <p:tgtEl>
                                          <p:spTgt spid="6"/>
                                        </p:tgtEl>
                                      </p:cBhvr>
                                    </p:animEffect>
                                    <p:animScale>
                                      <p:cBhvr>
                                        <p:cTn id="87" dur="500" autoRev="1" fill="hold"/>
                                        <p:tgtEl>
                                          <p:spTgt spid="6"/>
                                        </p:tgtEl>
                                      </p:cBhvr>
                                      <p:by x="105000" y="105000"/>
                                    </p:animScale>
                                  </p:childTnLst>
                                </p:cTn>
                              </p:par>
                              <p:par>
                                <p:cTn id="88" presetID="26" presetClass="emph" presetSubtype="0" fill="hold" grpId="2" nodeType="withEffect">
                                  <p:stCondLst>
                                    <p:cond delay="2400"/>
                                  </p:stCondLst>
                                  <p:childTnLst>
                                    <p:animEffect transition="out" filter="fade">
                                      <p:cBhvr>
                                        <p:cTn id="89" dur="1000" tmFilter="0, 0; .2, .5; .8, .5; 1, 0"/>
                                        <p:tgtEl>
                                          <p:spTgt spid="7"/>
                                        </p:tgtEl>
                                      </p:cBhvr>
                                    </p:animEffect>
                                    <p:animScale>
                                      <p:cBhvr>
                                        <p:cTn id="90" dur="500" autoRev="1" fill="hold"/>
                                        <p:tgtEl>
                                          <p:spTgt spid="7"/>
                                        </p:tgtEl>
                                      </p:cBhvr>
                                      <p:by x="105000" y="105000"/>
                                    </p:animScale>
                                  </p:childTnLst>
                                </p:cTn>
                              </p:par>
                              <p:par>
                                <p:cTn id="91" presetID="26" presetClass="emph" presetSubtype="0" fill="hold" grpId="2" nodeType="withEffect">
                                  <p:stCondLst>
                                    <p:cond delay="2500"/>
                                  </p:stCondLst>
                                  <p:childTnLst>
                                    <p:animEffect transition="out" filter="fade">
                                      <p:cBhvr>
                                        <p:cTn id="92" dur="1000" tmFilter="0, 0; .2, .5; .8, .5; 1, 0"/>
                                        <p:tgtEl>
                                          <p:spTgt spid="8"/>
                                        </p:tgtEl>
                                      </p:cBhvr>
                                    </p:animEffect>
                                    <p:animScale>
                                      <p:cBhvr>
                                        <p:cTn id="93" dur="500" autoRev="1" fill="hold"/>
                                        <p:tgtEl>
                                          <p:spTgt spid="8"/>
                                        </p:tgtEl>
                                      </p:cBhvr>
                                      <p:by x="105000" y="105000"/>
                                    </p:animScale>
                                  </p:childTnLst>
                                </p:cTn>
                              </p:par>
                              <p:par>
                                <p:cTn id="94" presetID="26" presetClass="emph" presetSubtype="0" fill="hold" grpId="2" nodeType="withEffect">
                                  <p:stCondLst>
                                    <p:cond delay="2600"/>
                                  </p:stCondLst>
                                  <p:childTnLst>
                                    <p:animEffect transition="out" filter="fade">
                                      <p:cBhvr>
                                        <p:cTn id="95" dur="1000" tmFilter="0, 0; .2, .5; .8, .5; 1, 0"/>
                                        <p:tgtEl>
                                          <p:spTgt spid="9"/>
                                        </p:tgtEl>
                                      </p:cBhvr>
                                    </p:animEffect>
                                    <p:animScale>
                                      <p:cBhvr>
                                        <p:cTn id="96" dur="500" autoRev="1" fill="hold"/>
                                        <p:tgtEl>
                                          <p:spTgt spid="9"/>
                                        </p:tgtEl>
                                      </p:cBhvr>
                                      <p:by x="105000" y="105000"/>
                                    </p:animScale>
                                  </p:childTnLst>
                                </p:cTn>
                              </p:par>
                              <p:par>
                                <p:cTn id="97" presetID="26" presetClass="emph" presetSubtype="0" fill="hold" grpId="2" nodeType="withEffect">
                                  <p:stCondLst>
                                    <p:cond delay="2700"/>
                                  </p:stCondLst>
                                  <p:childTnLst>
                                    <p:animEffect transition="out" filter="fade">
                                      <p:cBhvr>
                                        <p:cTn id="98" dur="1000" tmFilter="0, 0; .2, .5; .8, .5; 1, 0"/>
                                        <p:tgtEl>
                                          <p:spTgt spid="10"/>
                                        </p:tgtEl>
                                      </p:cBhvr>
                                    </p:animEffect>
                                    <p:animScale>
                                      <p:cBhvr>
                                        <p:cTn id="99" dur="500" autoRev="1" fill="hold"/>
                                        <p:tgtEl>
                                          <p:spTgt spid="10"/>
                                        </p:tgtEl>
                                      </p:cBhvr>
                                      <p:by x="105000" y="105000"/>
                                    </p:animScale>
                                  </p:childTnLst>
                                </p:cTn>
                              </p:par>
                              <p:par>
                                <p:cTn id="100" presetID="26" presetClass="emph" presetSubtype="0" fill="hold" grpId="2" nodeType="withEffect">
                                  <p:stCondLst>
                                    <p:cond delay="2800"/>
                                  </p:stCondLst>
                                  <p:childTnLst>
                                    <p:animEffect transition="out" filter="fade">
                                      <p:cBhvr>
                                        <p:cTn id="101" dur="1000" tmFilter="0, 0; .2, .5; .8, .5; 1, 0"/>
                                        <p:tgtEl>
                                          <p:spTgt spid="11"/>
                                        </p:tgtEl>
                                      </p:cBhvr>
                                    </p:animEffect>
                                    <p:animScale>
                                      <p:cBhvr>
                                        <p:cTn id="102" dur="500" autoRev="1" fill="hold"/>
                                        <p:tgtEl>
                                          <p:spTgt spid="11"/>
                                        </p:tgtEl>
                                      </p:cBhvr>
                                      <p:by x="105000" y="105000"/>
                                    </p:animScale>
                                  </p:childTnLst>
                                </p:cTn>
                              </p:par>
                              <p:par>
                                <p:cTn id="103" presetID="26" presetClass="emph" presetSubtype="0" fill="hold" grpId="2" nodeType="withEffect">
                                  <p:stCondLst>
                                    <p:cond delay="2900"/>
                                  </p:stCondLst>
                                  <p:childTnLst>
                                    <p:animEffect transition="out" filter="fade">
                                      <p:cBhvr>
                                        <p:cTn id="104" dur="1000" tmFilter="0, 0; .2, .5; .8, .5; 1, 0"/>
                                        <p:tgtEl>
                                          <p:spTgt spid="12"/>
                                        </p:tgtEl>
                                      </p:cBhvr>
                                    </p:animEffect>
                                    <p:animScale>
                                      <p:cBhvr>
                                        <p:cTn id="105" dur="500" autoRev="1" fill="hold"/>
                                        <p:tgtEl>
                                          <p:spTgt spid="12"/>
                                        </p:tgtEl>
                                      </p:cBhvr>
                                      <p:by x="105000" y="105000"/>
                                    </p:animScale>
                                  </p:childTnLst>
                                </p:cTn>
                              </p:par>
                              <p:par>
                                <p:cTn id="106" presetID="26" presetClass="emph" presetSubtype="0" fill="hold" grpId="2" nodeType="withEffect">
                                  <p:stCondLst>
                                    <p:cond delay="3000"/>
                                  </p:stCondLst>
                                  <p:childTnLst>
                                    <p:animEffect transition="out" filter="fade">
                                      <p:cBhvr>
                                        <p:cTn id="107" dur="1000" tmFilter="0, 0; .2, .5; .8, .5; 1, 0"/>
                                        <p:tgtEl>
                                          <p:spTgt spid="13"/>
                                        </p:tgtEl>
                                      </p:cBhvr>
                                    </p:animEffect>
                                    <p:animScale>
                                      <p:cBhvr>
                                        <p:cTn id="108" dur="500" autoRev="1" fill="hold"/>
                                        <p:tgtEl>
                                          <p:spTgt spid="13"/>
                                        </p:tgtEl>
                                      </p:cBhvr>
                                      <p:by x="105000" y="105000"/>
                                    </p:animScale>
                                  </p:childTnLst>
                                </p:cTn>
                              </p:par>
                              <p:par>
                                <p:cTn id="109" presetID="26" presetClass="emph" presetSubtype="0" fill="hold" grpId="2" nodeType="withEffect">
                                  <p:stCondLst>
                                    <p:cond delay="3100"/>
                                  </p:stCondLst>
                                  <p:childTnLst>
                                    <p:animEffect transition="out" filter="fade">
                                      <p:cBhvr>
                                        <p:cTn id="110" dur="1000" tmFilter="0, 0; .2, .5; .8, .5; 1, 0"/>
                                        <p:tgtEl>
                                          <p:spTgt spid="14"/>
                                        </p:tgtEl>
                                      </p:cBhvr>
                                    </p:animEffect>
                                    <p:animScale>
                                      <p:cBhvr>
                                        <p:cTn id="111" dur="500" autoRev="1" fill="hold"/>
                                        <p:tgtEl>
                                          <p:spTgt spid="14"/>
                                        </p:tgtEl>
                                      </p:cBhvr>
                                      <p:by x="105000" y="105000"/>
                                    </p:animScale>
                                  </p:childTnLst>
                                </p:cTn>
                              </p:par>
                              <p:par>
                                <p:cTn id="112" presetID="26" presetClass="emph" presetSubtype="0" fill="hold" grpId="2" nodeType="withEffect">
                                  <p:stCondLst>
                                    <p:cond delay="3200"/>
                                  </p:stCondLst>
                                  <p:childTnLst>
                                    <p:animEffect transition="out" filter="fade">
                                      <p:cBhvr>
                                        <p:cTn id="113" dur="1000" tmFilter="0, 0; .2, .5; .8, .5; 1, 0"/>
                                        <p:tgtEl>
                                          <p:spTgt spid="15"/>
                                        </p:tgtEl>
                                      </p:cBhvr>
                                    </p:animEffect>
                                    <p:animScale>
                                      <p:cBhvr>
                                        <p:cTn id="114" dur="500" autoRev="1" fill="hold"/>
                                        <p:tgtEl>
                                          <p:spTgt spid="15"/>
                                        </p:tgtEl>
                                      </p:cBhvr>
                                      <p:by x="105000" y="105000"/>
                                    </p:animScale>
                                  </p:childTnLst>
                                </p:cTn>
                              </p:par>
                            </p:childTnLst>
                          </p:cTn>
                        </p:par>
                        <p:par>
                          <p:cTn id="115" fill="hold">
                            <p:stCondLst>
                              <p:cond delay="4200"/>
                            </p:stCondLst>
                            <p:childTnLst>
                              <p:par>
                                <p:cTn id="116" presetID="22" presetClass="entr" presetSubtype="1" fill="hold" grpId="0" nodeType="afterEffect">
                                  <p:stCondLst>
                                    <p:cond delay="0"/>
                                  </p:stCondLst>
                                  <p:childTnLst>
                                    <p:set>
                                      <p:cBhvr>
                                        <p:cTn id="117" dur="1" fill="hold">
                                          <p:stCondLst>
                                            <p:cond delay="0"/>
                                          </p:stCondLst>
                                        </p:cTn>
                                        <p:tgtEl>
                                          <p:spTgt spid="2"/>
                                        </p:tgtEl>
                                        <p:attrNameLst>
                                          <p:attrName>style.visibility</p:attrName>
                                        </p:attrNameLst>
                                      </p:cBhvr>
                                      <p:to>
                                        <p:strVal val="visible"/>
                                      </p:to>
                                    </p:set>
                                    <p:animEffect transition="in" filter="wipe(up)">
                                      <p:cBhvr>
                                        <p:cTn id="1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3" grpId="2" animBg="1"/>
      <p:bldP spid="4" grpId="0" animBg="1"/>
      <p:bldP spid="4" grpId="1" animBg="1"/>
      <p:bldP spid="4" grpId="2" animBg="1"/>
      <p:bldP spid="5" grpId="0" animBg="1"/>
      <p:bldP spid="5" grpId="1" animBg="1"/>
      <p:bldP spid="5" grpId="2" animBg="1"/>
      <p:bldP spid="6" grpId="0" animBg="1"/>
      <p:bldP spid="6" grpId="1" animBg="1"/>
      <p:bldP spid="6" grpId="2" animBg="1"/>
      <p:bldP spid="7" grpId="0" animBg="1"/>
      <p:bldP spid="7" grpId="1" animBg="1"/>
      <p:bldP spid="7" grpId="2" animBg="1"/>
      <p:bldP spid="8" grpId="0" animBg="1"/>
      <p:bldP spid="8" grpId="1" animBg="1"/>
      <p:bldP spid="8" grpId="2" animBg="1"/>
      <p:bldP spid="9" grpId="0" animBg="1"/>
      <p:bldP spid="9" grpId="1" animBg="1"/>
      <p:bldP spid="9" grpId="2" animBg="1"/>
      <p:bldP spid="10" grpId="0" animBg="1"/>
      <p:bldP spid="10" grpId="1" animBg="1"/>
      <p:bldP spid="10" grpId="2" animBg="1"/>
      <p:bldP spid="11" grpId="0" animBg="1"/>
      <p:bldP spid="11" grpId="1" animBg="1"/>
      <p:bldP spid="11" grpId="2" animBg="1"/>
      <p:bldP spid="12" grpId="0" animBg="1"/>
      <p:bldP spid="12" grpId="1" animBg="1"/>
      <p:bldP spid="12" grpId="2" animBg="1"/>
      <p:bldP spid="13" grpId="0" animBg="1"/>
      <p:bldP spid="13" grpId="1" animBg="1"/>
      <p:bldP spid="13" grpId="2" animBg="1"/>
      <p:bldP spid="14" grpId="0" animBg="1"/>
      <p:bldP spid="14" grpId="1" animBg="1"/>
      <p:bldP spid="14" grpId="2" animBg="1"/>
      <p:bldP spid="15" grpId="0" animBg="1"/>
      <p:bldP spid="15" grpId="1" animBg="1"/>
      <p:bldP spid="15" grpId="2"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a:defRPr/>
            </a:pPr>
            <a:r>
              <a:rPr lang="zh-CN" altLang="en-US" sz="2800" b="1">
                <a:solidFill>
                  <a:srgbClr val="228EB0"/>
                </a:solidFill>
                <a:latin typeface="+mn-ea"/>
              </a:rPr>
              <a:t>用户授权</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890853"/>
            <a:ext cx="10369571" cy="336694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语法说明如下：</a:t>
            </a:r>
            <a:endParaRPr lang="en-US" altLang="zh-CN" b="1" dirty="0"/>
          </a:p>
          <a:p>
            <a:pPr marL="285750" indent="-285750" algn="just">
              <a:lnSpc>
                <a:spcPct val="150000"/>
              </a:lnSpc>
              <a:buFont typeface="Arial" panose="020B0604020202020204" pitchFamily="34" charset="0"/>
              <a:buChar char="•"/>
            </a:pPr>
            <a:r>
              <a:rPr lang="en-US" altLang="zh-CN" b="1" dirty="0"/>
              <a:t>&lt;</a:t>
            </a:r>
            <a:r>
              <a:rPr lang="zh-CN" altLang="zh-CN" b="1" dirty="0"/>
              <a:t>列名</a:t>
            </a:r>
            <a:r>
              <a:rPr lang="en-US" altLang="zh-CN" b="1" dirty="0"/>
              <a:t>&gt;</a:t>
            </a:r>
            <a:r>
              <a:rPr lang="zh-CN" altLang="zh-CN" b="1" dirty="0"/>
              <a:t>：</a:t>
            </a:r>
            <a:r>
              <a:rPr lang="zh-CN" altLang="zh-CN" dirty="0"/>
              <a:t>可选项，用于指定权限要授予给表中哪些列；</a:t>
            </a:r>
          </a:p>
          <a:p>
            <a:pPr marL="285750" indent="-285750" algn="just">
              <a:lnSpc>
                <a:spcPct val="150000"/>
              </a:lnSpc>
              <a:buFont typeface="Arial" panose="020B0604020202020204" pitchFamily="34" charset="0"/>
              <a:buChar char="•"/>
            </a:pPr>
            <a:r>
              <a:rPr lang="en-US" altLang="zh-CN" b="1" dirty="0"/>
              <a:t>&lt;</a:t>
            </a:r>
            <a:r>
              <a:rPr lang="zh-CN" altLang="zh-CN" b="1" dirty="0"/>
              <a:t>权限类型</a:t>
            </a:r>
            <a:r>
              <a:rPr lang="en-US" altLang="zh-CN" b="1" dirty="0"/>
              <a:t>&gt;</a:t>
            </a:r>
            <a:r>
              <a:rPr lang="zh-CN" altLang="zh-CN" b="1" dirty="0"/>
              <a:t>：</a:t>
            </a:r>
            <a:r>
              <a:rPr lang="en-US" altLang="zh-CN" dirty="0"/>
              <a:t>MySQL</a:t>
            </a:r>
            <a:r>
              <a:rPr lang="zh-CN" altLang="zh-CN" dirty="0"/>
              <a:t>中的权限类型包括数据库权限、表权限、列权限、用户权限</a:t>
            </a:r>
            <a:endParaRPr lang="en-US" altLang="zh-CN" dirty="0"/>
          </a:p>
          <a:p>
            <a:pPr marL="285750" indent="-285750" algn="just">
              <a:lnSpc>
                <a:spcPct val="150000"/>
              </a:lnSpc>
              <a:buFont typeface="Arial" panose="020B0604020202020204" pitchFamily="34" charset="0"/>
              <a:buChar char="•"/>
            </a:pPr>
            <a:r>
              <a:rPr lang="en-US" altLang="zh-CN" b="1" dirty="0"/>
              <a:t>ON</a:t>
            </a:r>
            <a:r>
              <a:rPr lang="zh-CN" altLang="zh-CN" b="1" dirty="0"/>
              <a:t>子句：</a:t>
            </a:r>
            <a:r>
              <a:rPr lang="zh-CN" altLang="zh-CN" dirty="0"/>
              <a:t>用于指定权限授予的对象和级别，如在</a:t>
            </a:r>
            <a:r>
              <a:rPr lang="en-US" altLang="zh-CN" dirty="0"/>
              <a:t>ON</a:t>
            </a:r>
            <a:r>
              <a:rPr lang="zh-CN" altLang="zh-CN" dirty="0"/>
              <a:t>关键字后给出要授予权限的数据库名或表名等。</a:t>
            </a:r>
          </a:p>
          <a:p>
            <a:pPr marL="285750" indent="-285750" algn="just">
              <a:lnSpc>
                <a:spcPct val="150000"/>
              </a:lnSpc>
              <a:buFont typeface="Arial" panose="020B0604020202020204" pitchFamily="34" charset="0"/>
              <a:buChar char="•"/>
            </a:pPr>
            <a:r>
              <a:rPr lang="en-US" altLang="zh-CN" b="1" dirty="0"/>
              <a:t>&lt;</a:t>
            </a:r>
            <a:r>
              <a:rPr lang="zh-CN" altLang="zh-CN" b="1" dirty="0"/>
              <a:t>权限级别</a:t>
            </a:r>
            <a:r>
              <a:rPr lang="en-US" altLang="zh-CN" b="1" dirty="0"/>
              <a:t>&gt;</a:t>
            </a:r>
            <a:r>
              <a:rPr lang="zh-CN" altLang="zh-CN" b="1" dirty="0"/>
              <a:t>：</a:t>
            </a:r>
            <a:r>
              <a:rPr lang="zh-CN" altLang="zh-CN" dirty="0"/>
              <a:t>用于指定权限的级别</a:t>
            </a:r>
            <a:endParaRPr lang="en-US" altLang="zh-CN" dirty="0"/>
          </a:p>
          <a:p>
            <a:pPr marL="285750" indent="-285750" algn="just">
              <a:lnSpc>
                <a:spcPct val="150000"/>
              </a:lnSpc>
              <a:buFont typeface="Arial" panose="020B0604020202020204" pitchFamily="34" charset="0"/>
              <a:buChar char="•"/>
            </a:pPr>
            <a:r>
              <a:rPr lang="en-US" altLang="zh-CN" b="1" dirty="0"/>
              <a:t>TO</a:t>
            </a:r>
            <a:r>
              <a:rPr lang="zh-CN" altLang="zh-CN" b="1" dirty="0"/>
              <a:t>子句：</a:t>
            </a:r>
            <a:r>
              <a:rPr lang="zh-CN" altLang="zh-CN" dirty="0"/>
              <a:t>用来设定用户口令，以及指定被赋予权限的用户</a:t>
            </a:r>
            <a:r>
              <a:rPr lang="en-US" altLang="zh-CN" dirty="0"/>
              <a:t>User</a:t>
            </a:r>
            <a:r>
              <a:rPr lang="zh-CN" altLang="zh-CN" dirty="0"/>
              <a:t>。若在</a:t>
            </a:r>
            <a:r>
              <a:rPr lang="en-US" altLang="zh-CN" dirty="0"/>
              <a:t>TO</a:t>
            </a:r>
            <a:r>
              <a:rPr lang="zh-CN" altLang="zh-CN" dirty="0"/>
              <a:t>子句中给系统中存在的用户指定口令，则新密码会将原密码覆盖；如果权限被授予给一个不存在的用户，</a:t>
            </a:r>
            <a:r>
              <a:rPr lang="en-US" altLang="zh-CN" dirty="0"/>
              <a:t>MySQL</a:t>
            </a:r>
            <a:r>
              <a:rPr lang="zh-CN" altLang="zh-CN" dirty="0"/>
              <a:t>会自动执行一条</a:t>
            </a:r>
            <a:r>
              <a:rPr lang="en-US" altLang="zh-CN" dirty="0"/>
              <a:t>CREATE USER</a:t>
            </a:r>
            <a:r>
              <a:rPr lang="zh-CN" altLang="zh-CN" dirty="0"/>
              <a:t>语句来创建这个用户，但同时必须为该用户指定口令。</a:t>
            </a:r>
          </a:p>
        </p:txBody>
      </p:sp>
    </p:spTree>
    <p:extLst>
      <p:ext uri="{BB962C8B-B14F-4D97-AF65-F5344CB8AC3E}">
        <p14:creationId xmlns:p14="http://schemas.microsoft.com/office/powerpoint/2010/main" val="27065076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a:defRPr/>
            </a:pPr>
            <a:r>
              <a:rPr lang="zh-CN" altLang="en-US" sz="2800" b="1">
                <a:solidFill>
                  <a:srgbClr val="228EB0"/>
                </a:solidFill>
                <a:latin typeface="+mn-ea"/>
              </a:rPr>
              <a:t>用户授权</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489071"/>
            <a:ext cx="10369571" cy="4613442"/>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b="1" dirty="0"/>
              <a:t>（</a:t>
            </a:r>
            <a:r>
              <a:rPr lang="en-US" altLang="zh-CN" b="1" dirty="0"/>
              <a:t>1</a:t>
            </a:r>
            <a:r>
              <a:rPr lang="zh-CN" altLang="en-US" b="1" dirty="0"/>
              <a:t>）</a:t>
            </a:r>
            <a:r>
              <a:rPr lang="en-US" altLang="zh-CN" b="1" dirty="0"/>
              <a:t> &lt;</a:t>
            </a:r>
            <a:r>
              <a:rPr lang="zh-CN" altLang="zh-CN" b="1" dirty="0"/>
              <a:t>权限类型</a:t>
            </a:r>
            <a:r>
              <a:rPr lang="en-US" altLang="zh-CN" b="1" dirty="0"/>
              <a:t>&gt;</a:t>
            </a:r>
            <a:r>
              <a:rPr lang="zh-CN" altLang="en-US" b="1" dirty="0"/>
              <a:t>具体使用说明：</a:t>
            </a:r>
            <a:endParaRPr lang="en-US" altLang="zh-CN" b="1" dirty="0"/>
          </a:p>
          <a:p>
            <a:pPr marL="630238" algn="just">
              <a:lnSpc>
                <a:spcPct val="150000"/>
              </a:lnSpc>
            </a:pPr>
            <a:r>
              <a:rPr lang="en-US" altLang="zh-CN" dirty="0"/>
              <a:t>1</a:t>
            </a:r>
            <a:r>
              <a:rPr lang="zh-CN" altLang="zh-CN" dirty="0"/>
              <a:t>）授予数据库权限时，</a:t>
            </a:r>
            <a:r>
              <a:rPr lang="en-US" altLang="zh-CN" dirty="0"/>
              <a:t>&lt;</a:t>
            </a:r>
            <a:r>
              <a:rPr lang="zh-CN" altLang="zh-CN" dirty="0"/>
              <a:t>权限类型</a:t>
            </a:r>
            <a:r>
              <a:rPr lang="en-US" altLang="zh-CN" dirty="0"/>
              <a:t>&gt;</a:t>
            </a:r>
            <a:r>
              <a:rPr lang="zh-CN" altLang="zh-CN" dirty="0"/>
              <a:t>可以指定为以下值：</a:t>
            </a:r>
            <a:endParaRPr lang="en-US" altLang="zh-CN" dirty="0"/>
          </a:p>
          <a:p>
            <a:pPr marL="1254125" lvl="0" indent="-285750" algn="just">
              <a:lnSpc>
                <a:spcPct val="150000"/>
              </a:lnSpc>
              <a:buFont typeface="Arial" panose="020B0604020202020204" pitchFamily="34" charset="0"/>
              <a:buChar char="•"/>
            </a:pPr>
            <a:r>
              <a:rPr lang="en-US" altLang="zh-CN" dirty="0"/>
              <a:t>SELECT</a:t>
            </a:r>
            <a:r>
              <a:rPr lang="zh-CN" altLang="zh-CN" dirty="0"/>
              <a:t>：表示授予用户可使用</a:t>
            </a:r>
            <a:r>
              <a:rPr lang="en-US" altLang="zh-CN" dirty="0"/>
              <a:t>SELECT</a:t>
            </a:r>
            <a:r>
              <a:rPr lang="zh-CN" altLang="zh-CN" dirty="0"/>
              <a:t>语句访问特定数据库中所有表和视图的权限；</a:t>
            </a:r>
          </a:p>
          <a:p>
            <a:pPr marL="1254125" lvl="0" indent="-285750" algn="just">
              <a:lnSpc>
                <a:spcPct val="150000"/>
              </a:lnSpc>
              <a:buFont typeface="Arial" panose="020B0604020202020204" pitchFamily="34" charset="0"/>
              <a:buChar char="•"/>
            </a:pPr>
            <a:r>
              <a:rPr lang="en-US" altLang="zh-CN" dirty="0"/>
              <a:t>INSERT</a:t>
            </a:r>
            <a:r>
              <a:rPr lang="zh-CN" altLang="zh-CN" dirty="0"/>
              <a:t>：表示授予用户可使用</a:t>
            </a:r>
            <a:r>
              <a:rPr lang="en-US" altLang="zh-CN" dirty="0"/>
              <a:t>INSERT</a:t>
            </a:r>
            <a:r>
              <a:rPr lang="zh-CN" altLang="zh-CN" dirty="0"/>
              <a:t>语句向特定数据库中所有表添加数据行的权限；</a:t>
            </a:r>
          </a:p>
          <a:p>
            <a:pPr marL="1254125" lvl="0" indent="-285750" algn="just">
              <a:lnSpc>
                <a:spcPct val="150000"/>
              </a:lnSpc>
              <a:buFont typeface="Arial" panose="020B0604020202020204" pitchFamily="34" charset="0"/>
              <a:buChar char="•"/>
            </a:pPr>
            <a:r>
              <a:rPr lang="en-US" altLang="zh-CN" dirty="0"/>
              <a:t>DELETE</a:t>
            </a:r>
            <a:r>
              <a:rPr lang="zh-CN" altLang="zh-CN" dirty="0"/>
              <a:t>：表示授予用户可使用</a:t>
            </a:r>
            <a:r>
              <a:rPr lang="en-US" altLang="zh-CN" dirty="0"/>
              <a:t>DELETE</a:t>
            </a:r>
            <a:r>
              <a:rPr lang="zh-CN" altLang="zh-CN" dirty="0"/>
              <a:t>语句删除特定数据库中所有表的数据行的权限；</a:t>
            </a:r>
          </a:p>
          <a:p>
            <a:pPr marL="1254125" lvl="0" indent="-285750" algn="just">
              <a:lnSpc>
                <a:spcPct val="150000"/>
              </a:lnSpc>
              <a:buFont typeface="Arial" panose="020B0604020202020204" pitchFamily="34" charset="0"/>
              <a:buChar char="•"/>
            </a:pPr>
            <a:r>
              <a:rPr lang="en-US" altLang="zh-CN" dirty="0"/>
              <a:t>UPDATE</a:t>
            </a:r>
            <a:r>
              <a:rPr lang="zh-CN" altLang="zh-CN" dirty="0"/>
              <a:t>：表示授予用户可使用</a:t>
            </a:r>
            <a:r>
              <a:rPr lang="en-US" altLang="zh-CN" dirty="0"/>
              <a:t>UPDATE</a:t>
            </a:r>
            <a:r>
              <a:rPr lang="zh-CN" altLang="zh-CN" dirty="0"/>
              <a:t>语句更新特定数据库中所有表的数据的权限；</a:t>
            </a:r>
          </a:p>
          <a:p>
            <a:pPr marL="1254125" lvl="0" indent="-285750" algn="just">
              <a:lnSpc>
                <a:spcPct val="150000"/>
              </a:lnSpc>
              <a:buFont typeface="Arial" panose="020B0604020202020204" pitchFamily="34" charset="0"/>
              <a:buChar char="•"/>
            </a:pPr>
            <a:r>
              <a:rPr lang="en-US" altLang="zh-CN" dirty="0"/>
              <a:t>REFERENCES</a:t>
            </a:r>
            <a:r>
              <a:rPr lang="zh-CN" altLang="zh-CN" dirty="0"/>
              <a:t>：表示授予用户可创建指向特定数据库中的表外键的权限；</a:t>
            </a:r>
          </a:p>
          <a:p>
            <a:pPr marL="1254125" lvl="0" indent="-285750" algn="just">
              <a:lnSpc>
                <a:spcPct val="150000"/>
              </a:lnSpc>
              <a:buFont typeface="Arial" panose="020B0604020202020204" pitchFamily="34" charset="0"/>
              <a:buChar char="•"/>
            </a:pPr>
            <a:r>
              <a:rPr lang="en-US" altLang="zh-CN" dirty="0"/>
              <a:t>CREATE</a:t>
            </a:r>
            <a:r>
              <a:rPr lang="zh-CN" altLang="zh-CN" dirty="0"/>
              <a:t>：表示授予用户可使用</a:t>
            </a:r>
            <a:r>
              <a:rPr lang="en-US" altLang="zh-CN" dirty="0"/>
              <a:t>CREATE TABLE</a:t>
            </a:r>
            <a:r>
              <a:rPr lang="zh-CN" altLang="zh-CN" dirty="0"/>
              <a:t>语句在特定数据库中创建新表的权限；</a:t>
            </a:r>
          </a:p>
          <a:p>
            <a:pPr marL="1254125" lvl="0" indent="-285750" algn="just">
              <a:lnSpc>
                <a:spcPct val="150000"/>
              </a:lnSpc>
              <a:buFont typeface="Arial" panose="020B0604020202020204" pitchFamily="34" charset="0"/>
              <a:buChar char="•"/>
            </a:pPr>
            <a:r>
              <a:rPr lang="en-US" altLang="zh-CN" dirty="0"/>
              <a:t>ALTER</a:t>
            </a:r>
            <a:r>
              <a:rPr lang="zh-CN" altLang="zh-CN" dirty="0"/>
              <a:t>：表示授予用户可使用</a:t>
            </a:r>
            <a:r>
              <a:rPr lang="en-US" altLang="zh-CN" dirty="0"/>
              <a:t>ALTER TABLE</a:t>
            </a:r>
            <a:r>
              <a:rPr lang="zh-CN" altLang="zh-CN" dirty="0"/>
              <a:t>语句修改特定数据库所有数据表的权限；</a:t>
            </a:r>
          </a:p>
          <a:p>
            <a:pPr marL="1254125" lvl="0" indent="-285750" algn="just">
              <a:lnSpc>
                <a:spcPct val="150000"/>
              </a:lnSpc>
              <a:buFont typeface="Arial" panose="020B0604020202020204" pitchFamily="34" charset="0"/>
              <a:buChar char="•"/>
            </a:pPr>
            <a:r>
              <a:rPr lang="en-US" altLang="zh-CN" dirty="0"/>
              <a:t>SHOW VIEW</a:t>
            </a:r>
            <a:r>
              <a:rPr lang="zh-CN" altLang="zh-CN" dirty="0"/>
              <a:t>：表示授予用户可查看特定数据库中已有视图定义的权限；</a:t>
            </a:r>
          </a:p>
          <a:p>
            <a:pPr marL="1254125" indent="-285750" algn="just">
              <a:lnSpc>
                <a:spcPct val="150000"/>
              </a:lnSpc>
              <a:buFont typeface="Arial" panose="020B0604020202020204" pitchFamily="34" charset="0"/>
              <a:buChar char="•"/>
            </a:pPr>
            <a:r>
              <a:rPr lang="en-US" altLang="zh-CN" dirty="0"/>
              <a:t>CREATE ROUTINE</a:t>
            </a:r>
            <a:r>
              <a:rPr lang="zh-CN" altLang="zh-CN" dirty="0"/>
              <a:t>：表示授予用户可为特定的数据库创建存储过程和函数的权限；</a:t>
            </a:r>
          </a:p>
        </p:txBody>
      </p:sp>
    </p:spTree>
    <p:extLst>
      <p:ext uri="{BB962C8B-B14F-4D97-AF65-F5344CB8AC3E}">
        <p14:creationId xmlns:p14="http://schemas.microsoft.com/office/powerpoint/2010/main" val="11375675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a:defRPr/>
            </a:pPr>
            <a:r>
              <a:rPr lang="zh-CN" altLang="en-US" sz="2800" b="1">
                <a:solidFill>
                  <a:srgbClr val="228EB0"/>
                </a:solidFill>
                <a:latin typeface="+mn-ea"/>
              </a:rPr>
              <a:t>用户授权</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745526"/>
            <a:ext cx="10369571" cy="3366947"/>
          </a:xfrm>
          <a:prstGeom prst="rect">
            <a:avLst/>
          </a:prstGeom>
        </p:spPr>
        <p:txBody>
          <a:bodyPr wrap="square">
            <a:spAutoFit/>
            <a:scene3d>
              <a:camera prst="orthographicFront"/>
              <a:lightRig rig="threePt" dir="t"/>
            </a:scene3d>
            <a:sp3d contourW="12700"/>
          </a:bodyPr>
          <a:lstStyle/>
          <a:p>
            <a:pPr marL="1252800" lvl="0" indent="-285750" algn="just">
              <a:lnSpc>
                <a:spcPct val="150000"/>
              </a:lnSpc>
              <a:buFont typeface="Arial" panose="020B0604020202020204" pitchFamily="34" charset="0"/>
              <a:buChar char="•"/>
            </a:pPr>
            <a:r>
              <a:rPr lang="en-US" altLang="zh-CN" dirty="0"/>
              <a:t>ALTER ROUTINE</a:t>
            </a:r>
            <a:r>
              <a:rPr lang="zh-CN" altLang="zh-CN" dirty="0"/>
              <a:t>：表示授予用户可更新和删除数据库中已有存储过程和函数的权限；</a:t>
            </a:r>
          </a:p>
          <a:p>
            <a:pPr marL="1252800" lvl="0" indent="-285750" algn="just">
              <a:lnSpc>
                <a:spcPct val="150000"/>
              </a:lnSpc>
              <a:buFont typeface="Arial" panose="020B0604020202020204" pitchFamily="34" charset="0"/>
              <a:buChar char="•"/>
            </a:pPr>
            <a:r>
              <a:rPr lang="en-US" altLang="zh-CN" dirty="0"/>
              <a:t>INDEX</a:t>
            </a:r>
            <a:r>
              <a:rPr lang="zh-CN" altLang="zh-CN" dirty="0"/>
              <a:t>：表示授予用户可在特定数据库中所有数据表上定义和删除索引的权限；</a:t>
            </a:r>
          </a:p>
          <a:p>
            <a:pPr marL="1252800" lvl="0" indent="-285750" algn="just">
              <a:lnSpc>
                <a:spcPct val="150000"/>
              </a:lnSpc>
              <a:buFont typeface="Arial" panose="020B0604020202020204" pitchFamily="34" charset="0"/>
              <a:buChar char="•"/>
            </a:pPr>
            <a:r>
              <a:rPr lang="en-US" altLang="zh-CN" dirty="0"/>
              <a:t>DROP</a:t>
            </a:r>
            <a:r>
              <a:rPr lang="zh-CN" altLang="zh-CN" dirty="0"/>
              <a:t>：表示授予用户可删除特定数据库中所有表和视图的权限；</a:t>
            </a:r>
          </a:p>
          <a:p>
            <a:pPr marL="1252800" lvl="0" indent="-285750" algn="just">
              <a:lnSpc>
                <a:spcPct val="150000"/>
              </a:lnSpc>
              <a:buFont typeface="Arial" panose="020B0604020202020204" pitchFamily="34" charset="0"/>
              <a:buChar char="•"/>
            </a:pPr>
            <a:r>
              <a:rPr lang="en-US" altLang="zh-CN" dirty="0"/>
              <a:t>CREATE TEMPORARY TABLES</a:t>
            </a:r>
            <a:r>
              <a:rPr lang="zh-CN" altLang="zh-CN" dirty="0"/>
              <a:t>：表示授予用户可在特定数据库中创建临时表的权限；</a:t>
            </a:r>
          </a:p>
          <a:p>
            <a:pPr marL="1252800" lvl="0" indent="-285750" algn="just">
              <a:lnSpc>
                <a:spcPct val="150000"/>
              </a:lnSpc>
              <a:buFont typeface="Arial" panose="020B0604020202020204" pitchFamily="34" charset="0"/>
              <a:buChar char="•"/>
            </a:pPr>
            <a:r>
              <a:rPr lang="en-US" altLang="zh-CN" dirty="0"/>
              <a:t>CREATE VIEW</a:t>
            </a:r>
            <a:r>
              <a:rPr lang="zh-CN" altLang="zh-CN" dirty="0"/>
              <a:t>：表示授予用户可在特定数据库中创建新的视图的权限；</a:t>
            </a:r>
          </a:p>
          <a:p>
            <a:pPr marL="1252800" lvl="0" indent="-285750" algn="just">
              <a:lnSpc>
                <a:spcPct val="150000"/>
              </a:lnSpc>
              <a:buFont typeface="Arial" panose="020B0604020202020204" pitchFamily="34" charset="0"/>
              <a:buChar char="•"/>
            </a:pPr>
            <a:r>
              <a:rPr lang="en-US" altLang="zh-CN" dirty="0"/>
              <a:t>EXECUTE ROUTINE</a:t>
            </a:r>
            <a:r>
              <a:rPr lang="zh-CN" altLang="zh-CN" dirty="0"/>
              <a:t>：表示授予用户可调用特定数据库的存储过程和函数的权限；</a:t>
            </a:r>
          </a:p>
          <a:p>
            <a:pPr marL="1252800" lvl="0" indent="-285750" algn="just">
              <a:lnSpc>
                <a:spcPct val="150000"/>
              </a:lnSpc>
              <a:buFont typeface="Arial" panose="020B0604020202020204" pitchFamily="34" charset="0"/>
              <a:buChar char="•"/>
            </a:pPr>
            <a:r>
              <a:rPr lang="en-US" altLang="zh-CN" dirty="0"/>
              <a:t>LOCK TABLES</a:t>
            </a:r>
            <a:r>
              <a:rPr lang="zh-CN" altLang="zh-CN" dirty="0"/>
              <a:t>：表示授予用户可锁定特定数据库中已有数据表的权限；</a:t>
            </a:r>
          </a:p>
          <a:p>
            <a:pPr marL="1252800" indent="-285750" algn="just">
              <a:lnSpc>
                <a:spcPct val="150000"/>
              </a:lnSpc>
              <a:buFont typeface="Arial" panose="020B0604020202020204" pitchFamily="34" charset="0"/>
              <a:buChar char="•"/>
            </a:pPr>
            <a:r>
              <a:rPr lang="en-US" altLang="zh-CN" dirty="0"/>
              <a:t>ALL</a:t>
            </a:r>
            <a:r>
              <a:rPr lang="zh-CN" altLang="zh-CN" dirty="0"/>
              <a:t>或</a:t>
            </a:r>
            <a:r>
              <a:rPr lang="en-US" altLang="zh-CN" dirty="0"/>
              <a:t>ALL PRIVILEGES</a:t>
            </a:r>
            <a:r>
              <a:rPr lang="zh-CN" altLang="zh-CN" dirty="0"/>
              <a:t>：表示以上所有权限。</a:t>
            </a:r>
          </a:p>
        </p:txBody>
      </p:sp>
    </p:spTree>
    <p:extLst>
      <p:ext uri="{BB962C8B-B14F-4D97-AF65-F5344CB8AC3E}">
        <p14:creationId xmlns:p14="http://schemas.microsoft.com/office/powerpoint/2010/main" val="16338216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a:defRPr/>
            </a:pPr>
            <a:r>
              <a:rPr lang="zh-CN" altLang="en-US" sz="2800" b="1">
                <a:solidFill>
                  <a:srgbClr val="228EB0"/>
                </a:solidFill>
                <a:latin typeface="+mn-ea"/>
              </a:rPr>
              <a:t>用户授权</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350526"/>
            <a:ext cx="10369571" cy="5028941"/>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b="1" dirty="0"/>
              <a:t>（</a:t>
            </a:r>
            <a:r>
              <a:rPr lang="en-US" altLang="zh-CN" b="1" dirty="0"/>
              <a:t>1</a:t>
            </a:r>
            <a:r>
              <a:rPr lang="zh-CN" altLang="en-US" b="1" dirty="0"/>
              <a:t>）</a:t>
            </a:r>
            <a:r>
              <a:rPr lang="en-US" altLang="zh-CN" b="1" dirty="0"/>
              <a:t> &lt;</a:t>
            </a:r>
            <a:r>
              <a:rPr lang="zh-CN" altLang="zh-CN" b="1" dirty="0"/>
              <a:t>权限类型</a:t>
            </a:r>
            <a:r>
              <a:rPr lang="en-US" altLang="zh-CN" b="1" dirty="0"/>
              <a:t>&gt;</a:t>
            </a:r>
            <a:r>
              <a:rPr lang="zh-CN" altLang="en-US" b="1" dirty="0"/>
              <a:t>具体使用说明：</a:t>
            </a:r>
            <a:endParaRPr lang="en-US" altLang="zh-CN" b="1" dirty="0"/>
          </a:p>
          <a:p>
            <a:pPr marL="630238" algn="just">
              <a:lnSpc>
                <a:spcPct val="150000"/>
              </a:lnSpc>
            </a:pPr>
            <a:r>
              <a:rPr lang="en-US" altLang="zh-CN" dirty="0"/>
              <a:t>2</a:t>
            </a:r>
            <a:r>
              <a:rPr lang="zh-CN" altLang="zh-CN" dirty="0"/>
              <a:t>）授予表权限时，</a:t>
            </a:r>
            <a:r>
              <a:rPr lang="en-US" altLang="zh-CN" dirty="0"/>
              <a:t>&lt;</a:t>
            </a:r>
            <a:r>
              <a:rPr lang="zh-CN" altLang="zh-CN" dirty="0"/>
              <a:t>权限类型</a:t>
            </a:r>
            <a:r>
              <a:rPr lang="en-US" altLang="zh-CN" dirty="0"/>
              <a:t>&gt;</a:t>
            </a:r>
            <a:r>
              <a:rPr lang="zh-CN" altLang="zh-CN" dirty="0"/>
              <a:t>可以指定为以下值：</a:t>
            </a:r>
            <a:endParaRPr lang="en-US" altLang="zh-CN" dirty="0"/>
          </a:p>
          <a:p>
            <a:pPr marL="1252800" lvl="0" indent="-285750" algn="just">
              <a:lnSpc>
                <a:spcPct val="150000"/>
              </a:lnSpc>
              <a:buFont typeface="Arial" panose="020B0604020202020204" pitchFamily="34" charset="0"/>
              <a:buChar char="•"/>
            </a:pPr>
            <a:r>
              <a:rPr lang="en-US" altLang="zh-CN" dirty="0"/>
              <a:t>SELECT</a:t>
            </a:r>
            <a:r>
              <a:rPr lang="zh-CN" altLang="zh-CN" dirty="0"/>
              <a:t>：授予用户可以使用</a:t>
            </a:r>
            <a:r>
              <a:rPr lang="en-US" altLang="zh-CN" dirty="0"/>
              <a:t>SELECT</a:t>
            </a:r>
            <a:r>
              <a:rPr lang="zh-CN" altLang="zh-CN" dirty="0"/>
              <a:t>语句访问特定表的权限；</a:t>
            </a:r>
          </a:p>
          <a:p>
            <a:pPr marL="1252800" lvl="0" indent="-285750" algn="just">
              <a:lnSpc>
                <a:spcPct val="150000"/>
              </a:lnSpc>
              <a:buFont typeface="Arial" panose="020B0604020202020204" pitchFamily="34" charset="0"/>
              <a:buChar char="•"/>
            </a:pPr>
            <a:r>
              <a:rPr lang="en-US" altLang="zh-CN" dirty="0"/>
              <a:t>INSERT</a:t>
            </a:r>
            <a:r>
              <a:rPr lang="zh-CN" altLang="zh-CN" dirty="0"/>
              <a:t>：授予用户可以使用</a:t>
            </a:r>
            <a:r>
              <a:rPr lang="en-US" altLang="zh-CN" dirty="0"/>
              <a:t>INSERT</a:t>
            </a:r>
            <a:r>
              <a:rPr lang="zh-CN" altLang="zh-CN" dirty="0"/>
              <a:t>语句向特定表中添加数据行的权限；</a:t>
            </a:r>
          </a:p>
          <a:p>
            <a:pPr marL="1252800" lvl="0" indent="-285750" algn="just">
              <a:lnSpc>
                <a:spcPct val="150000"/>
              </a:lnSpc>
              <a:buFont typeface="Arial" panose="020B0604020202020204" pitchFamily="34" charset="0"/>
              <a:buChar char="•"/>
            </a:pPr>
            <a:r>
              <a:rPr lang="en-US" altLang="zh-CN" dirty="0"/>
              <a:t>DELETE</a:t>
            </a:r>
            <a:r>
              <a:rPr lang="zh-CN" altLang="zh-CN" dirty="0"/>
              <a:t>：授予用户可以使用</a:t>
            </a:r>
            <a:r>
              <a:rPr lang="en-US" altLang="zh-CN" dirty="0"/>
              <a:t>DELETE</a:t>
            </a:r>
            <a:r>
              <a:rPr lang="zh-CN" altLang="zh-CN" dirty="0"/>
              <a:t>语句从特定表中删除数据行的权限；</a:t>
            </a:r>
          </a:p>
          <a:p>
            <a:pPr marL="1252800" lvl="0" indent="-285750" algn="just">
              <a:lnSpc>
                <a:spcPct val="150000"/>
              </a:lnSpc>
              <a:buFont typeface="Arial" panose="020B0604020202020204" pitchFamily="34" charset="0"/>
              <a:buChar char="•"/>
            </a:pPr>
            <a:r>
              <a:rPr lang="en-US" altLang="zh-CN" dirty="0"/>
              <a:t>DROP</a:t>
            </a:r>
            <a:r>
              <a:rPr lang="zh-CN" altLang="zh-CN" dirty="0"/>
              <a:t>：授予用户可以删除数据表的权限；</a:t>
            </a:r>
          </a:p>
          <a:p>
            <a:pPr marL="1252800" lvl="0" indent="-285750" algn="just">
              <a:lnSpc>
                <a:spcPct val="150000"/>
              </a:lnSpc>
              <a:buFont typeface="Arial" panose="020B0604020202020204" pitchFamily="34" charset="0"/>
              <a:buChar char="•"/>
            </a:pPr>
            <a:r>
              <a:rPr lang="en-US" altLang="zh-CN" dirty="0"/>
              <a:t>UPDATE</a:t>
            </a:r>
            <a:r>
              <a:rPr lang="zh-CN" altLang="zh-CN" dirty="0"/>
              <a:t>：授予用户可以使用</a:t>
            </a:r>
            <a:r>
              <a:rPr lang="en-US" altLang="zh-CN" dirty="0"/>
              <a:t>UPDATE</a:t>
            </a:r>
            <a:r>
              <a:rPr lang="zh-CN" altLang="zh-CN" dirty="0"/>
              <a:t>语句更新特定数据表的权限；</a:t>
            </a:r>
          </a:p>
          <a:p>
            <a:pPr marL="1252800" lvl="0" indent="-285750" algn="just">
              <a:lnSpc>
                <a:spcPct val="150000"/>
              </a:lnSpc>
              <a:buFont typeface="Arial" panose="020B0604020202020204" pitchFamily="34" charset="0"/>
              <a:buChar char="•"/>
            </a:pPr>
            <a:r>
              <a:rPr lang="en-US" altLang="zh-CN" dirty="0"/>
              <a:t>ALTER</a:t>
            </a:r>
            <a:r>
              <a:rPr lang="zh-CN" altLang="zh-CN" dirty="0"/>
              <a:t>：授予用户可以使用</a:t>
            </a:r>
            <a:r>
              <a:rPr lang="en-US" altLang="zh-CN" dirty="0"/>
              <a:t>ALTER TABLE</a:t>
            </a:r>
            <a:r>
              <a:rPr lang="zh-CN" altLang="zh-CN" dirty="0"/>
              <a:t>语句修改数据表的权限；</a:t>
            </a:r>
          </a:p>
          <a:p>
            <a:pPr marL="1252800" lvl="0" indent="-285750" algn="just">
              <a:lnSpc>
                <a:spcPct val="150000"/>
              </a:lnSpc>
              <a:buFont typeface="Arial" panose="020B0604020202020204" pitchFamily="34" charset="0"/>
              <a:buChar char="•"/>
            </a:pPr>
            <a:r>
              <a:rPr lang="en-US" altLang="zh-CN" dirty="0"/>
              <a:t>REFERENCES</a:t>
            </a:r>
            <a:r>
              <a:rPr lang="zh-CN" altLang="zh-CN" dirty="0"/>
              <a:t>：授予用户可以创建外键约束来参照特定数据表的权限；</a:t>
            </a:r>
          </a:p>
          <a:p>
            <a:pPr marL="1252800" lvl="0" indent="-285750" algn="just">
              <a:lnSpc>
                <a:spcPct val="150000"/>
              </a:lnSpc>
              <a:buFont typeface="Arial" panose="020B0604020202020204" pitchFamily="34" charset="0"/>
              <a:buChar char="•"/>
            </a:pPr>
            <a:r>
              <a:rPr lang="en-US" altLang="zh-CN" dirty="0"/>
              <a:t>CREATE</a:t>
            </a:r>
            <a:r>
              <a:rPr lang="zh-CN" altLang="zh-CN" dirty="0"/>
              <a:t>：授予用户可以使用特定的名字创建数据表的权限；</a:t>
            </a:r>
          </a:p>
          <a:p>
            <a:pPr marL="1252800" lvl="0" indent="-285750" algn="just">
              <a:lnSpc>
                <a:spcPct val="150000"/>
              </a:lnSpc>
              <a:buFont typeface="Arial" panose="020B0604020202020204" pitchFamily="34" charset="0"/>
              <a:buChar char="•"/>
            </a:pPr>
            <a:r>
              <a:rPr lang="en-US" altLang="zh-CN" dirty="0"/>
              <a:t>INDEX</a:t>
            </a:r>
            <a:r>
              <a:rPr lang="zh-CN" altLang="zh-CN" dirty="0"/>
              <a:t>：授予用户可以在表上定义索引的权限；</a:t>
            </a:r>
          </a:p>
          <a:p>
            <a:pPr marL="1252800" indent="-285750" algn="just">
              <a:lnSpc>
                <a:spcPct val="150000"/>
              </a:lnSpc>
              <a:buFont typeface="Arial" panose="020B0604020202020204" pitchFamily="34" charset="0"/>
              <a:buChar char="•"/>
            </a:pPr>
            <a:r>
              <a:rPr lang="en-US" altLang="zh-CN" dirty="0"/>
              <a:t>ALL</a:t>
            </a:r>
            <a:r>
              <a:rPr lang="zh-CN" altLang="zh-CN" dirty="0"/>
              <a:t>或</a:t>
            </a:r>
            <a:r>
              <a:rPr lang="en-US" altLang="zh-CN" dirty="0"/>
              <a:t>ALL PRIVILEGES</a:t>
            </a:r>
            <a:r>
              <a:rPr lang="zh-CN" altLang="zh-CN" dirty="0"/>
              <a:t>：所有的权限名。</a:t>
            </a:r>
          </a:p>
        </p:txBody>
      </p:sp>
    </p:spTree>
    <p:extLst>
      <p:ext uri="{BB962C8B-B14F-4D97-AF65-F5344CB8AC3E}">
        <p14:creationId xmlns:p14="http://schemas.microsoft.com/office/powerpoint/2010/main" val="38932584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a:defRPr/>
            </a:pPr>
            <a:r>
              <a:rPr lang="zh-CN" altLang="en-US" sz="2800" b="1">
                <a:solidFill>
                  <a:srgbClr val="228EB0"/>
                </a:solidFill>
                <a:latin typeface="+mn-ea"/>
              </a:rPr>
              <a:t>用户授权</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599908"/>
            <a:ext cx="10369571" cy="3366947"/>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b="1" dirty="0"/>
              <a:t>（</a:t>
            </a:r>
            <a:r>
              <a:rPr lang="en-US" altLang="zh-CN" b="1" dirty="0"/>
              <a:t>1</a:t>
            </a:r>
            <a:r>
              <a:rPr lang="zh-CN" altLang="en-US" b="1" dirty="0"/>
              <a:t>）</a:t>
            </a:r>
            <a:r>
              <a:rPr lang="en-US" altLang="zh-CN" b="1" dirty="0"/>
              <a:t> &lt;</a:t>
            </a:r>
            <a:r>
              <a:rPr lang="zh-CN" altLang="zh-CN" b="1" dirty="0"/>
              <a:t>权限类型</a:t>
            </a:r>
            <a:r>
              <a:rPr lang="en-US" altLang="zh-CN" b="1" dirty="0"/>
              <a:t>&gt;</a:t>
            </a:r>
            <a:r>
              <a:rPr lang="zh-CN" altLang="en-US" b="1" dirty="0"/>
              <a:t>具体使用说明：</a:t>
            </a:r>
            <a:endParaRPr lang="en-US" altLang="zh-CN" b="1" dirty="0"/>
          </a:p>
          <a:p>
            <a:pPr marL="984250" indent="-354013" algn="just">
              <a:lnSpc>
                <a:spcPct val="150000"/>
              </a:lnSpc>
            </a:pPr>
            <a:r>
              <a:rPr lang="en-US" altLang="zh-CN" dirty="0"/>
              <a:t>3</a:t>
            </a:r>
            <a:r>
              <a:rPr lang="zh-CN" altLang="zh-CN" dirty="0"/>
              <a:t>）授予列权限时，</a:t>
            </a:r>
            <a:r>
              <a:rPr lang="en-US" altLang="zh-CN" dirty="0"/>
              <a:t>&lt;</a:t>
            </a:r>
            <a:r>
              <a:rPr lang="zh-CN" altLang="zh-CN" dirty="0"/>
              <a:t>权限类型</a:t>
            </a:r>
            <a:r>
              <a:rPr lang="en-US" altLang="zh-CN" dirty="0"/>
              <a:t>&gt;</a:t>
            </a:r>
            <a:r>
              <a:rPr lang="zh-CN" altLang="zh-CN" dirty="0"/>
              <a:t>的值只能指定为</a:t>
            </a:r>
            <a:r>
              <a:rPr lang="en-US" altLang="zh-CN" dirty="0"/>
              <a:t>SELECT</a:t>
            </a:r>
            <a:r>
              <a:rPr lang="zh-CN" altLang="zh-CN" dirty="0"/>
              <a:t>、</a:t>
            </a:r>
            <a:r>
              <a:rPr lang="en-US" altLang="zh-CN" dirty="0"/>
              <a:t>INSERT</a:t>
            </a:r>
            <a:r>
              <a:rPr lang="zh-CN" altLang="zh-CN" dirty="0"/>
              <a:t>和</a:t>
            </a:r>
            <a:r>
              <a:rPr lang="en-US" altLang="zh-CN" dirty="0"/>
              <a:t>UPDATE</a:t>
            </a:r>
            <a:r>
              <a:rPr lang="zh-CN" altLang="zh-CN" dirty="0"/>
              <a:t>，同时权限的后面需要加上字段名列表。</a:t>
            </a:r>
          </a:p>
          <a:p>
            <a:pPr marL="984250" indent="-354013" algn="just">
              <a:lnSpc>
                <a:spcPct val="150000"/>
              </a:lnSpc>
            </a:pPr>
            <a:r>
              <a:rPr lang="en-US" altLang="zh-CN" dirty="0"/>
              <a:t>4</a:t>
            </a:r>
            <a:r>
              <a:rPr lang="zh-CN" altLang="zh-CN" dirty="0"/>
              <a:t>）授予用户权限时，</a:t>
            </a:r>
            <a:r>
              <a:rPr lang="en-US" altLang="zh-CN" dirty="0"/>
              <a:t>&lt;</a:t>
            </a:r>
            <a:r>
              <a:rPr lang="zh-CN" altLang="zh-CN" dirty="0"/>
              <a:t>权限类型</a:t>
            </a:r>
            <a:r>
              <a:rPr lang="en-US" altLang="zh-CN" dirty="0"/>
              <a:t>&gt;</a:t>
            </a:r>
            <a:r>
              <a:rPr lang="zh-CN" altLang="zh-CN" dirty="0"/>
              <a:t>除了可以指定为授予数据库权限时的所有值之外，还可以是下面这些值：</a:t>
            </a:r>
            <a:endParaRPr lang="en-US" altLang="zh-CN" dirty="0"/>
          </a:p>
          <a:p>
            <a:pPr marL="1252800" lvl="0" indent="-285750" algn="just">
              <a:lnSpc>
                <a:spcPct val="150000"/>
              </a:lnSpc>
              <a:buFont typeface="Arial" panose="020B0604020202020204" pitchFamily="34" charset="0"/>
              <a:buChar char="•"/>
            </a:pPr>
            <a:r>
              <a:rPr lang="en-US" altLang="zh-CN" dirty="0"/>
              <a:t>CREATE USER</a:t>
            </a:r>
            <a:r>
              <a:rPr lang="zh-CN" altLang="zh-CN" dirty="0"/>
              <a:t>：表示授予用户可以创建和删除新用户的权限；</a:t>
            </a:r>
          </a:p>
          <a:p>
            <a:pPr marL="1252800" indent="-285750" algn="just">
              <a:lnSpc>
                <a:spcPct val="150000"/>
              </a:lnSpc>
              <a:buFont typeface="Arial" panose="020B0604020202020204" pitchFamily="34" charset="0"/>
              <a:buChar char="•"/>
            </a:pPr>
            <a:r>
              <a:rPr lang="en-US" altLang="zh-CN" dirty="0"/>
              <a:t>SHOW DATABASES</a:t>
            </a:r>
            <a:r>
              <a:rPr lang="zh-CN" altLang="zh-CN" dirty="0"/>
              <a:t>：表示授予用户可以使用</a:t>
            </a:r>
            <a:r>
              <a:rPr lang="en-US" altLang="zh-CN" dirty="0"/>
              <a:t>SHOW DATABASES</a:t>
            </a:r>
            <a:r>
              <a:rPr lang="zh-CN" altLang="zh-CN" dirty="0"/>
              <a:t>语句查看所有已有数据库的定义的权限；</a:t>
            </a:r>
          </a:p>
        </p:txBody>
      </p:sp>
    </p:spTree>
    <p:extLst>
      <p:ext uri="{BB962C8B-B14F-4D97-AF65-F5344CB8AC3E}">
        <p14:creationId xmlns:p14="http://schemas.microsoft.com/office/powerpoint/2010/main" val="4885336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a:defRPr/>
            </a:pPr>
            <a:r>
              <a:rPr lang="zh-CN" altLang="en-US" sz="2800" b="1">
                <a:solidFill>
                  <a:srgbClr val="228EB0"/>
                </a:solidFill>
                <a:latin typeface="+mn-ea"/>
              </a:rPr>
              <a:t>用户授权</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579126"/>
            <a:ext cx="10369571" cy="3782446"/>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b="1" dirty="0"/>
              <a:t>（</a:t>
            </a:r>
            <a:r>
              <a:rPr lang="en-US" altLang="zh-CN" b="1" dirty="0"/>
              <a:t>2</a:t>
            </a:r>
            <a:r>
              <a:rPr lang="zh-CN" altLang="en-US" b="1" dirty="0"/>
              <a:t>）</a:t>
            </a:r>
            <a:r>
              <a:rPr lang="en-US" altLang="zh-CN" b="1" dirty="0"/>
              <a:t> &lt;</a:t>
            </a:r>
            <a:r>
              <a:rPr lang="zh-CN" altLang="zh-CN" b="1" dirty="0"/>
              <a:t>权限级别</a:t>
            </a:r>
            <a:r>
              <a:rPr lang="en-US" altLang="zh-CN" b="1" dirty="0"/>
              <a:t>&gt;</a:t>
            </a:r>
            <a:r>
              <a:rPr lang="zh-CN" altLang="en-US" b="1" dirty="0"/>
              <a:t>使用说明：</a:t>
            </a:r>
            <a:endParaRPr lang="en-US" altLang="zh-CN" b="1" dirty="0"/>
          </a:p>
          <a:p>
            <a:pPr marL="803275" lvl="0" indent="-285750" algn="just">
              <a:lnSpc>
                <a:spcPct val="150000"/>
              </a:lnSpc>
              <a:buFont typeface="Arial" panose="020B0604020202020204" pitchFamily="34" charset="0"/>
              <a:buChar char="•"/>
            </a:pPr>
            <a:r>
              <a:rPr lang="zh-CN" altLang="zh-CN" dirty="0"/>
              <a:t>列权限：和表中的一个具体列相关</a:t>
            </a:r>
            <a:r>
              <a:rPr lang="zh-CN" altLang="en-US" dirty="0"/>
              <a:t>。例如</a:t>
            </a:r>
            <a:r>
              <a:rPr lang="zh-CN" altLang="zh-CN" dirty="0"/>
              <a:t>使用</a:t>
            </a:r>
            <a:r>
              <a:rPr lang="en-US" altLang="zh-CN" dirty="0"/>
              <a:t>UPDATE</a:t>
            </a:r>
            <a:r>
              <a:rPr lang="zh-CN" altLang="zh-CN" dirty="0"/>
              <a:t>语句更新表“</a:t>
            </a:r>
            <a:r>
              <a:rPr lang="en-US" altLang="zh-CN" dirty="0"/>
              <a:t>Student</a:t>
            </a:r>
            <a:r>
              <a:rPr lang="zh-CN" altLang="zh-CN" dirty="0"/>
              <a:t>”中“</a:t>
            </a:r>
            <a:r>
              <a:rPr lang="en-US" altLang="zh-CN" dirty="0" err="1"/>
              <a:t>Sname</a:t>
            </a:r>
            <a:r>
              <a:rPr lang="zh-CN" altLang="zh-CN" dirty="0"/>
              <a:t>”字段值的权限；</a:t>
            </a:r>
          </a:p>
          <a:p>
            <a:pPr marL="803275" lvl="0" indent="-285750" algn="just">
              <a:lnSpc>
                <a:spcPct val="150000"/>
              </a:lnSpc>
              <a:buFont typeface="Arial" panose="020B0604020202020204" pitchFamily="34" charset="0"/>
              <a:buChar char="•"/>
            </a:pPr>
            <a:r>
              <a:rPr lang="zh-CN" altLang="zh-CN" dirty="0"/>
              <a:t>表权限：和一个具体表中的所有数据相关</a:t>
            </a:r>
            <a:r>
              <a:rPr lang="zh-CN" altLang="en-US" dirty="0"/>
              <a:t>。</a:t>
            </a:r>
            <a:r>
              <a:rPr lang="zh-CN" altLang="zh-CN" dirty="0"/>
              <a:t>例如使用</a:t>
            </a:r>
            <a:r>
              <a:rPr lang="en-US" altLang="zh-CN" dirty="0"/>
              <a:t>SELECT</a:t>
            </a:r>
            <a:r>
              <a:rPr lang="zh-CN" altLang="zh-CN" dirty="0"/>
              <a:t>语句查询表“</a:t>
            </a:r>
            <a:r>
              <a:rPr lang="en-US" altLang="zh-CN" dirty="0"/>
              <a:t>Student</a:t>
            </a:r>
            <a:r>
              <a:rPr lang="zh-CN" altLang="zh-CN" dirty="0"/>
              <a:t>”所有数据的权限；</a:t>
            </a:r>
          </a:p>
          <a:p>
            <a:pPr marL="803275" lvl="0" indent="-285750" algn="just">
              <a:lnSpc>
                <a:spcPct val="150000"/>
              </a:lnSpc>
              <a:buFont typeface="Arial" panose="020B0604020202020204" pitchFamily="34" charset="0"/>
              <a:buChar char="•"/>
            </a:pPr>
            <a:r>
              <a:rPr lang="zh-CN" altLang="zh-CN" dirty="0"/>
              <a:t>数据库权限：和一个具体的数据库中的所有表相关。例如在已有数据库“</a:t>
            </a:r>
            <a:r>
              <a:rPr lang="en-US" altLang="zh-CN" dirty="0" err="1"/>
              <a:t>EduSys</a:t>
            </a:r>
            <a:r>
              <a:rPr lang="en-US" altLang="zh-CN" dirty="0"/>
              <a:t>”</a:t>
            </a:r>
            <a:r>
              <a:rPr lang="zh-CN" altLang="zh-CN" dirty="0"/>
              <a:t>中创建新表的权限；</a:t>
            </a:r>
          </a:p>
          <a:p>
            <a:pPr marL="803275" lvl="0" indent="-285750" algn="just">
              <a:lnSpc>
                <a:spcPct val="150000"/>
              </a:lnSpc>
              <a:buFont typeface="Arial" panose="020B0604020202020204" pitchFamily="34" charset="0"/>
              <a:buChar char="•"/>
            </a:pPr>
            <a:r>
              <a:rPr lang="zh-CN" altLang="zh-CN" dirty="0"/>
              <a:t>用户权限：和</a:t>
            </a:r>
            <a:r>
              <a:rPr lang="en-US" altLang="zh-CN" dirty="0"/>
              <a:t>MySQL</a:t>
            </a:r>
            <a:r>
              <a:rPr lang="zh-CN" altLang="zh-CN" dirty="0"/>
              <a:t>中所有的数据库相关。例如删除已有数据库或者创建一个新的数据库的权限。</a:t>
            </a:r>
          </a:p>
        </p:txBody>
      </p:sp>
    </p:spTree>
    <p:extLst>
      <p:ext uri="{BB962C8B-B14F-4D97-AF65-F5344CB8AC3E}">
        <p14:creationId xmlns:p14="http://schemas.microsoft.com/office/powerpoint/2010/main" val="32764624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a:defRPr/>
            </a:pPr>
            <a:r>
              <a:rPr lang="zh-CN" altLang="en-US" sz="2800" b="1">
                <a:solidFill>
                  <a:srgbClr val="228EB0"/>
                </a:solidFill>
                <a:latin typeface="+mn-ea"/>
              </a:rPr>
              <a:t>用户授权</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579126"/>
            <a:ext cx="10369571" cy="4197944"/>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b="1" dirty="0"/>
              <a:t>（</a:t>
            </a:r>
            <a:r>
              <a:rPr lang="en-US" altLang="zh-CN" b="1" dirty="0"/>
              <a:t>2</a:t>
            </a:r>
            <a:r>
              <a:rPr lang="zh-CN" altLang="en-US" b="1" dirty="0"/>
              <a:t>）</a:t>
            </a:r>
            <a:r>
              <a:rPr lang="en-US" altLang="zh-CN" b="1" dirty="0"/>
              <a:t> &lt;</a:t>
            </a:r>
            <a:r>
              <a:rPr lang="zh-CN" altLang="zh-CN" b="1" dirty="0"/>
              <a:t>权限级别</a:t>
            </a:r>
            <a:r>
              <a:rPr lang="en-US" altLang="zh-CN" b="1" dirty="0"/>
              <a:t>&gt;</a:t>
            </a:r>
            <a:r>
              <a:rPr lang="zh-CN" altLang="en-US" b="1" dirty="0"/>
              <a:t>使用说明：</a:t>
            </a:r>
            <a:endParaRPr lang="en-US" altLang="zh-CN" b="1" dirty="0"/>
          </a:p>
          <a:p>
            <a:pPr marL="630238" algn="just">
              <a:lnSpc>
                <a:spcPct val="150000"/>
              </a:lnSpc>
            </a:pPr>
            <a:r>
              <a:rPr lang="zh-CN" altLang="zh-CN" dirty="0"/>
              <a:t>对应地，在</a:t>
            </a:r>
            <a:r>
              <a:rPr lang="en-US" altLang="zh-CN" dirty="0"/>
              <a:t>GRANT</a:t>
            </a:r>
            <a:r>
              <a:rPr lang="zh-CN" altLang="zh-CN" dirty="0"/>
              <a:t>语句中可用于指定权限级别的值有以下几类格式：</a:t>
            </a:r>
            <a:endParaRPr lang="en-US" altLang="zh-CN" b="1" dirty="0"/>
          </a:p>
          <a:p>
            <a:pPr marL="1252800" indent="-285750" algn="just">
              <a:lnSpc>
                <a:spcPct val="150000"/>
              </a:lnSpc>
              <a:buFont typeface="Arial" panose="020B0604020202020204" pitchFamily="34" charset="0"/>
              <a:buChar char="•"/>
            </a:pPr>
            <a:r>
              <a:rPr lang="en-US" altLang="zh-CN" dirty="0"/>
              <a:t>*</a:t>
            </a:r>
            <a:r>
              <a:rPr lang="zh-CN" altLang="zh-CN" dirty="0"/>
              <a:t>：表示当前数据库中的所有表；</a:t>
            </a:r>
          </a:p>
          <a:p>
            <a:pPr marL="1252800" indent="-285750" algn="just">
              <a:lnSpc>
                <a:spcPct val="150000"/>
              </a:lnSpc>
              <a:buFont typeface="Arial" panose="020B0604020202020204" pitchFamily="34" charset="0"/>
              <a:buChar char="•"/>
            </a:pPr>
            <a:r>
              <a:rPr lang="en-US" altLang="zh-CN" dirty="0"/>
              <a:t>*.*</a:t>
            </a:r>
            <a:r>
              <a:rPr lang="zh-CN" altLang="zh-CN" dirty="0"/>
              <a:t>：表示所有数据库中的所有表；</a:t>
            </a:r>
          </a:p>
          <a:p>
            <a:pPr marL="1252800" indent="-285750" algn="just">
              <a:lnSpc>
                <a:spcPct val="150000"/>
              </a:lnSpc>
              <a:buFont typeface="Arial" panose="020B0604020202020204" pitchFamily="34" charset="0"/>
              <a:buChar char="•"/>
            </a:pPr>
            <a:r>
              <a:rPr lang="en-US" altLang="zh-CN" dirty="0"/>
              <a:t>db_name.*</a:t>
            </a:r>
            <a:r>
              <a:rPr lang="zh-CN" altLang="zh-CN" dirty="0"/>
              <a:t>：表示某个数据库中的所有表，</a:t>
            </a:r>
            <a:r>
              <a:rPr lang="en-US" altLang="zh-CN" dirty="0" err="1"/>
              <a:t>db_name</a:t>
            </a:r>
            <a:r>
              <a:rPr lang="zh-CN" altLang="zh-CN" dirty="0"/>
              <a:t>为指定数据库名；</a:t>
            </a:r>
          </a:p>
          <a:p>
            <a:pPr marL="1252800" indent="-285750" algn="just">
              <a:lnSpc>
                <a:spcPct val="150000"/>
              </a:lnSpc>
              <a:buFont typeface="Arial" panose="020B0604020202020204" pitchFamily="34" charset="0"/>
              <a:buChar char="•"/>
            </a:pPr>
            <a:r>
              <a:rPr lang="en-US" altLang="zh-CN" dirty="0" err="1"/>
              <a:t>db_name.tbl_name</a:t>
            </a:r>
            <a:r>
              <a:rPr lang="zh-CN" altLang="zh-CN" dirty="0"/>
              <a:t>：表示某个数据库中的某个表或视图，</a:t>
            </a:r>
            <a:r>
              <a:rPr lang="en-US" altLang="zh-CN" dirty="0" err="1"/>
              <a:t>db_name</a:t>
            </a:r>
            <a:r>
              <a:rPr lang="zh-CN" altLang="zh-CN" dirty="0"/>
              <a:t>指定数据库名，</a:t>
            </a:r>
            <a:r>
              <a:rPr lang="en-US" altLang="zh-CN" dirty="0" err="1"/>
              <a:t>tbl_name</a:t>
            </a:r>
            <a:r>
              <a:rPr lang="zh-CN" altLang="zh-CN" dirty="0"/>
              <a:t>指定表名或视图名；</a:t>
            </a:r>
          </a:p>
          <a:p>
            <a:pPr marL="1252800" indent="-285750" algn="just">
              <a:lnSpc>
                <a:spcPct val="150000"/>
              </a:lnSpc>
              <a:buFont typeface="Arial" panose="020B0604020202020204" pitchFamily="34" charset="0"/>
              <a:buChar char="•"/>
            </a:pPr>
            <a:r>
              <a:rPr lang="en-US" altLang="zh-CN" dirty="0" err="1"/>
              <a:t>tbl_name</a:t>
            </a:r>
            <a:r>
              <a:rPr lang="zh-CN" altLang="zh-CN" dirty="0"/>
              <a:t>：表示某个表或视图，</a:t>
            </a:r>
            <a:r>
              <a:rPr lang="en-US" altLang="zh-CN" dirty="0" err="1"/>
              <a:t>tbl_name</a:t>
            </a:r>
            <a:r>
              <a:rPr lang="zh-CN" altLang="zh-CN" dirty="0"/>
              <a:t>指定表名或视图名；</a:t>
            </a:r>
          </a:p>
          <a:p>
            <a:pPr marL="1252800" indent="-285750" algn="just">
              <a:lnSpc>
                <a:spcPct val="150000"/>
              </a:lnSpc>
              <a:buFont typeface="Arial" panose="020B0604020202020204" pitchFamily="34" charset="0"/>
              <a:buChar char="•"/>
            </a:pPr>
            <a:r>
              <a:rPr lang="en-US" altLang="zh-CN" dirty="0" err="1"/>
              <a:t>db_name.routine_name</a:t>
            </a:r>
            <a:r>
              <a:rPr lang="zh-CN" altLang="zh-CN" dirty="0"/>
              <a:t>：表示某个数据库中的某个存储过程或函数，</a:t>
            </a:r>
            <a:r>
              <a:rPr lang="en-US" altLang="zh-CN" dirty="0" err="1"/>
              <a:t>routine_name</a:t>
            </a:r>
            <a:r>
              <a:rPr lang="zh-CN" altLang="zh-CN" dirty="0"/>
              <a:t>指定存储过程名或函数名。</a:t>
            </a:r>
          </a:p>
        </p:txBody>
      </p:sp>
    </p:spTree>
    <p:extLst>
      <p:ext uri="{BB962C8B-B14F-4D97-AF65-F5344CB8AC3E}">
        <p14:creationId xmlns:p14="http://schemas.microsoft.com/office/powerpoint/2010/main" val="37086969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a:defRPr/>
            </a:pPr>
            <a:r>
              <a:rPr lang="zh-CN" altLang="en-US" sz="2800" b="1">
                <a:solidFill>
                  <a:srgbClr val="228EB0"/>
                </a:solidFill>
                <a:latin typeface="+mn-ea"/>
              </a:rPr>
              <a:t>用户授权</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350524"/>
            <a:ext cx="10369571" cy="873957"/>
          </a:xfrm>
          <a:prstGeom prst="rect">
            <a:avLst/>
          </a:prstGeom>
        </p:spPr>
        <p:txBody>
          <a:bodyPr wrap="square">
            <a:spAutoFit/>
            <a:scene3d>
              <a:camera prst="orthographicFront"/>
              <a:lightRig rig="threePt" dir="t"/>
            </a:scene3d>
            <a:sp3d contourW="12700"/>
          </a:bodyPr>
          <a:lstStyle/>
          <a:p>
            <a:pPr>
              <a:lnSpc>
                <a:spcPct val="150000"/>
              </a:lnSpc>
            </a:pPr>
            <a:r>
              <a:rPr lang="zh-CN" altLang="zh-CN" dirty="0"/>
              <a:t>【</a:t>
            </a:r>
            <a:r>
              <a:rPr lang="zh-CN" altLang="zh-CN" b="1" dirty="0"/>
              <a:t>实例</a:t>
            </a:r>
            <a:r>
              <a:rPr lang="en-US" altLang="zh-CN" b="1" dirty="0"/>
              <a:t>11-5</a:t>
            </a:r>
            <a:r>
              <a:rPr lang="zh-CN" altLang="zh-CN" dirty="0"/>
              <a:t>】：创建新用户“</a:t>
            </a:r>
            <a:r>
              <a:rPr lang="en-US" altLang="zh-CN" dirty="0"/>
              <a:t>NewUser2</a:t>
            </a:r>
            <a:r>
              <a:rPr lang="zh-CN" altLang="zh-CN" dirty="0"/>
              <a:t>”，密码为“</a:t>
            </a:r>
            <a:r>
              <a:rPr lang="en-US" altLang="zh-CN" dirty="0"/>
              <a:t>123456</a:t>
            </a:r>
            <a:r>
              <a:rPr lang="zh-CN" altLang="zh-CN" dirty="0"/>
              <a:t>”。指定用户“</a:t>
            </a:r>
            <a:r>
              <a:rPr lang="en-US" altLang="zh-CN" dirty="0"/>
              <a:t>NewUser2</a:t>
            </a:r>
            <a:r>
              <a:rPr lang="zh-CN" altLang="zh-CN" dirty="0"/>
              <a:t>”对数据库“</a:t>
            </a:r>
            <a:r>
              <a:rPr lang="en-US" altLang="zh-CN" dirty="0" err="1"/>
              <a:t>EduSys</a:t>
            </a:r>
            <a:r>
              <a:rPr lang="zh-CN" altLang="zh-CN" dirty="0"/>
              <a:t>”中所有数据具有查询、插入权限，并授予</a:t>
            </a:r>
            <a:r>
              <a:rPr lang="en-US" altLang="zh-CN" dirty="0"/>
              <a:t>GRANT</a:t>
            </a:r>
            <a:r>
              <a:rPr lang="zh-CN" altLang="zh-CN" dirty="0"/>
              <a:t>权限。</a:t>
            </a:r>
          </a:p>
        </p:txBody>
      </p:sp>
      <p:pic>
        <p:nvPicPr>
          <p:cNvPr id="4" name="图片 3">
            <a:extLst>
              <a:ext uri="{FF2B5EF4-FFF2-40B4-BE49-F238E27FC236}">
                <a16:creationId xmlns:a16="http://schemas.microsoft.com/office/drawing/2014/main" id="{AB9A0CBD-0D68-4B2C-954E-A16EEF0825F8}"/>
              </a:ext>
            </a:extLst>
          </p:cNvPr>
          <p:cNvPicPr>
            <a:picLocks noChangeAspect="1"/>
          </p:cNvPicPr>
          <p:nvPr/>
        </p:nvPicPr>
        <p:blipFill>
          <a:blip r:embed="rId3"/>
          <a:stretch>
            <a:fillRect/>
          </a:stretch>
        </p:blipFill>
        <p:spPr>
          <a:xfrm>
            <a:off x="4203235" y="2436087"/>
            <a:ext cx="2950000" cy="1192857"/>
          </a:xfrm>
          <a:prstGeom prst="rect">
            <a:avLst/>
          </a:prstGeom>
        </p:spPr>
      </p:pic>
      <p:pic>
        <p:nvPicPr>
          <p:cNvPr id="5" name="图片 4">
            <a:extLst>
              <a:ext uri="{FF2B5EF4-FFF2-40B4-BE49-F238E27FC236}">
                <a16:creationId xmlns:a16="http://schemas.microsoft.com/office/drawing/2014/main" id="{9652572C-BE20-400F-B017-7329A6495EB3}"/>
              </a:ext>
            </a:extLst>
          </p:cNvPr>
          <p:cNvPicPr>
            <a:picLocks noChangeAspect="1"/>
          </p:cNvPicPr>
          <p:nvPr/>
        </p:nvPicPr>
        <p:blipFill>
          <a:blip r:embed="rId4"/>
          <a:stretch>
            <a:fillRect/>
          </a:stretch>
        </p:blipFill>
        <p:spPr>
          <a:xfrm>
            <a:off x="3613949" y="3734476"/>
            <a:ext cx="4128572" cy="971429"/>
          </a:xfrm>
          <a:prstGeom prst="rect">
            <a:avLst/>
          </a:prstGeom>
        </p:spPr>
      </p:pic>
      <p:pic>
        <p:nvPicPr>
          <p:cNvPr id="6" name="图片 5">
            <a:extLst>
              <a:ext uri="{FF2B5EF4-FFF2-40B4-BE49-F238E27FC236}">
                <a16:creationId xmlns:a16="http://schemas.microsoft.com/office/drawing/2014/main" id="{8478F011-E0B8-4AD5-9689-F8B4385F0D62}"/>
              </a:ext>
            </a:extLst>
          </p:cNvPr>
          <p:cNvPicPr>
            <a:picLocks noChangeAspect="1"/>
          </p:cNvPicPr>
          <p:nvPr/>
        </p:nvPicPr>
        <p:blipFill>
          <a:blip r:embed="rId5"/>
          <a:stretch>
            <a:fillRect/>
          </a:stretch>
        </p:blipFill>
        <p:spPr>
          <a:xfrm>
            <a:off x="4531807" y="4811437"/>
            <a:ext cx="2292857" cy="1435715"/>
          </a:xfrm>
          <a:prstGeom prst="rect">
            <a:avLst/>
          </a:prstGeom>
        </p:spPr>
      </p:pic>
    </p:spTree>
    <p:extLst>
      <p:ext uri="{BB962C8B-B14F-4D97-AF65-F5344CB8AC3E}">
        <p14:creationId xmlns:p14="http://schemas.microsoft.com/office/powerpoint/2010/main" val="2980889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5651500" y="2278259"/>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a:solidFill>
                    <a:schemeClr val="bg1"/>
                  </a:solidFill>
                </a:rPr>
                <a:t>05</a:t>
              </a:r>
              <a:endParaRPr lang="zh-CN" altLang="en-US" sz="3200" b="1" dirty="0">
                <a:solidFill>
                  <a:schemeClr val="bg1"/>
                </a:solidFill>
              </a:endParaRPr>
            </a:p>
          </p:txBody>
        </p:sp>
      </p:grpSp>
      <p:grpSp>
        <p:nvGrpSpPr>
          <p:cNvPr id="21" name="组合 20"/>
          <p:cNvGrpSpPr/>
          <p:nvPr/>
        </p:nvGrpSpPr>
        <p:grpSpPr>
          <a:xfrm>
            <a:off x="4631068" y="3403060"/>
            <a:ext cx="2929862" cy="736892"/>
            <a:chOff x="8358098" y="3089795"/>
            <a:chExt cx="2929862" cy="1234748"/>
          </a:xfrm>
        </p:grpSpPr>
        <p:sp>
          <p:nvSpPr>
            <p:cNvPr id="14" name="文本框 13"/>
            <p:cNvSpPr txBox="1"/>
            <p:nvPr/>
          </p:nvSpPr>
          <p:spPr>
            <a:xfrm>
              <a:off x="8358098" y="3089795"/>
              <a:ext cx="2929862" cy="876716"/>
            </a:xfrm>
            <a:prstGeom prst="rect">
              <a:avLst/>
            </a:prstGeom>
            <a:noFill/>
          </p:spPr>
          <p:txBody>
            <a:bodyPr wrap="square" rtlCol="0">
              <a:spAutoFit/>
              <a:scene3d>
                <a:camera prst="orthographicFront"/>
                <a:lightRig rig="threePt" dir="t"/>
              </a:scene3d>
              <a:sp3d contourW="12700"/>
            </a:bodyPr>
            <a:lstStyle/>
            <a:p>
              <a:pPr algn="ctr"/>
              <a:r>
                <a:rPr lang="zh-CN" altLang="en-US" sz="2800"/>
                <a:t>删除用户授权</a:t>
              </a:r>
              <a:endParaRPr lang="zh-CN" altLang="en-US" sz="2800" dirty="0"/>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905653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339102" cy="523220"/>
          </a:xfrm>
          <a:prstGeom prst="rect">
            <a:avLst/>
          </a:prstGeom>
          <a:noFill/>
        </p:spPr>
        <p:txBody>
          <a:bodyPr wrap="none" rtlCol="0">
            <a:spAutoFit/>
            <a:scene3d>
              <a:camera prst="orthographicFront"/>
              <a:lightRig rig="threePt" dir="t"/>
            </a:scene3d>
            <a:sp3d contourW="12700"/>
          </a:bodyPr>
          <a:lstStyle/>
          <a:p>
            <a:pPr>
              <a:defRPr/>
            </a:pPr>
            <a:r>
              <a:rPr lang="zh-CN" altLang="en-US" sz="2800" b="1">
                <a:solidFill>
                  <a:srgbClr val="228EB0"/>
                </a:solidFill>
                <a:latin typeface="+mn-ea"/>
              </a:rPr>
              <a:t>删除用户授权</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5" y="1330894"/>
            <a:ext cx="10369571" cy="873957"/>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使用</a:t>
            </a:r>
            <a:r>
              <a:rPr lang="en-US" altLang="zh-CN" dirty="0"/>
              <a:t>REVOKE</a:t>
            </a:r>
            <a:r>
              <a:rPr lang="zh-CN" altLang="zh-CN" dirty="0"/>
              <a:t>语句可以删除</a:t>
            </a:r>
            <a:r>
              <a:rPr lang="en-US" altLang="zh-CN" dirty="0"/>
              <a:t>MySQL</a:t>
            </a:r>
            <a:r>
              <a:rPr lang="zh-CN" altLang="zh-CN" dirty="0"/>
              <a:t>数据库中某个用户的权限，而此用户不会被删除。语法格式有两种形式：</a:t>
            </a:r>
          </a:p>
        </p:txBody>
      </p:sp>
      <p:sp>
        <p:nvSpPr>
          <p:cNvPr id="11" name="矩形 10">
            <a:extLst>
              <a:ext uri="{FF2B5EF4-FFF2-40B4-BE49-F238E27FC236}">
                <a16:creationId xmlns:a16="http://schemas.microsoft.com/office/drawing/2014/main" id="{9A02BB34-D354-4F02-85B5-D8A12C03B287}"/>
              </a:ext>
            </a:extLst>
          </p:cNvPr>
          <p:cNvSpPr/>
          <p:nvPr/>
        </p:nvSpPr>
        <p:spPr>
          <a:xfrm>
            <a:off x="2407942" y="2204851"/>
            <a:ext cx="7376113" cy="1286498"/>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20000"/>
              </a:lnSpc>
            </a:pPr>
            <a:r>
              <a:rPr lang="en-US" altLang="zh-CN" b="1" dirty="0"/>
              <a:t>REVOKE &lt;</a:t>
            </a:r>
            <a:r>
              <a:rPr lang="zh-CN" altLang="zh-CN" b="1" dirty="0"/>
              <a:t>权限类型</a:t>
            </a:r>
            <a:r>
              <a:rPr lang="en-US" altLang="zh-CN" b="1" dirty="0"/>
              <a:t>&gt; [ ( &lt;</a:t>
            </a:r>
            <a:r>
              <a:rPr lang="zh-CN" altLang="zh-CN" b="1" dirty="0"/>
              <a:t>列名</a:t>
            </a:r>
            <a:r>
              <a:rPr lang="en-US" altLang="zh-CN" b="1" dirty="0"/>
              <a:t>&gt; ) ] [ , &lt;</a:t>
            </a:r>
            <a:r>
              <a:rPr lang="zh-CN" altLang="zh-CN" b="1" dirty="0"/>
              <a:t>权限类型</a:t>
            </a:r>
            <a:r>
              <a:rPr lang="en-US" altLang="zh-CN" b="1" dirty="0"/>
              <a:t>&gt; [ ( &lt;</a:t>
            </a:r>
            <a:r>
              <a:rPr lang="zh-CN" altLang="zh-CN" b="1" dirty="0"/>
              <a:t>列名</a:t>
            </a:r>
            <a:r>
              <a:rPr lang="en-US" altLang="zh-CN" b="1" dirty="0"/>
              <a:t>&gt; ) ] ]</a:t>
            </a:r>
            <a:r>
              <a:rPr lang="zh-CN" altLang="zh-CN" b="1" dirty="0"/>
              <a:t>…</a:t>
            </a:r>
          </a:p>
          <a:p>
            <a:pPr>
              <a:lnSpc>
                <a:spcPct val="120000"/>
              </a:lnSpc>
            </a:pPr>
            <a:r>
              <a:rPr lang="en-US" altLang="zh-CN" b="1" dirty="0"/>
              <a:t>ON &lt;</a:t>
            </a:r>
            <a:r>
              <a:rPr lang="zh-CN" altLang="zh-CN" b="1" dirty="0"/>
              <a:t>对象类型</a:t>
            </a:r>
            <a:r>
              <a:rPr lang="en-US" altLang="zh-CN" b="1" dirty="0"/>
              <a:t>&gt; &lt;</a:t>
            </a:r>
            <a:r>
              <a:rPr lang="zh-CN" altLang="zh-CN" b="1" dirty="0"/>
              <a:t>权限名</a:t>
            </a:r>
            <a:r>
              <a:rPr lang="en-US" altLang="zh-CN" b="1" dirty="0"/>
              <a:t>&gt; </a:t>
            </a:r>
            <a:endParaRPr lang="zh-CN" altLang="zh-CN" b="1" dirty="0"/>
          </a:p>
          <a:p>
            <a:pPr>
              <a:lnSpc>
                <a:spcPct val="120000"/>
              </a:lnSpc>
            </a:pPr>
            <a:r>
              <a:rPr lang="en-US" altLang="zh-CN" b="1" dirty="0"/>
              <a:t>FROM &lt;</a:t>
            </a:r>
            <a:r>
              <a:rPr lang="zh-CN" altLang="zh-CN" b="1" dirty="0"/>
              <a:t>用户</a:t>
            </a:r>
            <a:r>
              <a:rPr lang="en-US" altLang="zh-CN" b="1" dirty="0"/>
              <a:t>1&gt; [ , &lt;</a:t>
            </a:r>
            <a:r>
              <a:rPr lang="zh-CN" altLang="zh-CN" b="1" dirty="0"/>
              <a:t>用户</a:t>
            </a:r>
            <a:r>
              <a:rPr lang="en-US" altLang="zh-CN" b="1" dirty="0"/>
              <a:t>2&gt; ]</a:t>
            </a:r>
            <a:r>
              <a:rPr lang="zh-CN" altLang="zh-CN" b="1" dirty="0"/>
              <a:t>…</a:t>
            </a:r>
          </a:p>
        </p:txBody>
      </p:sp>
      <p:sp>
        <p:nvSpPr>
          <p:cNvPr id="12" name="文本框 11">
            <a:extLst>
              <a:ext uri="{FF2B5EF4-FFF2-40B4-BE49-F238E27FC236}">
                <a16:creationId xmlns:a16="http://schemas.microsoft.com/office/drawing/2014/main" id="{723DD22F-FC14-4930-8E7D-AC19D7B6E3F9}"/>
              </a:ext>
            </a:extLst>
          </p:cNvPr>
          <p:cNvSpPr txBox="1"/>
          <p:nvPr/>
        </p:nvSpPr>
        <p:spPr>
          <a:xfrm>
            <a:off x="911215" y="4703617"/>
            <a:ext cx="10369570" cy="1289456"/>
          </a:xfrm>
          <a:prstGeom prst="rect">
            <a:avLst/>
          </a:prstGeom>
          <a:noFill/>
        </p:spPr>
        <p:txBody>
          <a:bodyPr wrap="square">
            <a:spAutoFit/>
          </a:bodyPr>
          <a:lstStyle/>
          <a:p>
            <a:pPr algn="just">
              <a:lnSpc>
                <a:spcPct val="150000"/>
              </a:lnSpc>
            </a:pPr>
            <a:r>
              <a:rPr lang="en-US" altLang="zh-CN" dirty="0"/>
              <a:t>REVOKE</a:t>
            </a:r>
            <a:r>
              <a:rPr lang="zh-CN" altLang="zh-CN" dirty="0"/>
              <a:t>语法和</a:t>
            </a:r>
            <a:r>
              <a:rPr lang="en-US" altLang="zh-CN" dirty="0"/>
              <a:t>GRANT</a:t>
            </a:r>
            <a:r>
              <a:rPr lang="zh-CN" altLang="zh-CN" dirty="0"/>
              <a:t>语句的语法格式相似，但具有相反的效果。第一种语法格式用于回收某些特定的权限；第二种语法格式用于回收特定用户的所有权限。使用</a:t>
            </a:r>
            <a:r>
              <a:rPr lang="en-US" altLang="zh-CN" dirty="0"/>
              <a:t>REVOKE</a:t>
            </a:r>
            <a:r>
              <a:rPr lang="zh-CN" altLang="zh-CN" dirty="0"/>
              <a:t>语句必须拥有</a:t>
            </a:r>
            <a:r>
              <a:rPr lang="en-US" altLang="zh-CN" dirty="0"/>
              <a:t>MySQL</a:t>
            </a:r>
            <a:r>
              <a:rPr lang="zh-CN" altLang="zh-CN" dirty="0"/>
              <a:t>数据库的全局</a:t>
            </a:r>
            <a:r>
              <a:rPr lang="en-US" altLang="zh-CN" dirty="0"/>
              <a:t>CREATE USER</a:t>
            </a:r>
            <a:r>
              <a:rPr lang="zh-CN" altLang="zh-CN" dirty="0"/>
              <a:t>权限或</a:t>
            </a:r>
            <a:r>
              <a:rPr lang="en-US" altLang="zh-CN" dirty="0"/>
              <a:t>UPDATE</a:t>
            </a:r>
            <a:r>
              <a:rPr lang="zh-CN" altLang="zh-CN" dirty="0"/>
              <a:t>权限。</a:t>
            </a:r>
          </a:p>
        </p:txBody>
      </p:sp>
      <p:sp>
        <p:nvSpPr>
          <p:cNvPr id="13" name="矩形 12">
            <a:extLst>
              <a:ext uri="{FF2B5EF4-FFF2-40B4-BE49-F238E27FC236}">
                <a16:creationId xmlns:a16="http://schemas.microsoft.com/office/drawing/2014/main" id="{3A2A985A-9A58-4AE3-9AAB-CFA10E4B7426}"/>
              </a:ext>
            </a:extLst>
          </p:cNvPr>
          <p:cNvSpPr/>
          <p:nvPr/>
        </p:nvSpPr>
        <p:spPr>
          <a:xfrm>
            <a:off x="2407942" y="3685311"/>
            <a:ext cx="7376113" cy="101830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20000"/>
              </a:lnSpc>
            </a:pPr>
            <a:r>
              <a:rPr lang="en-US" altLang="zh-CN" b="1" dirty="0"/>
              <a:t>REVOKE ALL PRIVILEGES, GRANT OPTION</a:t>
            </a:r>
            <a:endParaRPr lang="zh-CN" altLang="zh-CN" b="1" dirty="0"/>
          </a:p>
          <a:p>
            <a:pPr>
              <a:lnSpc>
                <a:spcPct val="120000"/>
              </a:lnSpc>
            </a:pPr>
            <a:r>
              <a:rPr lang="en-US" altLang="zh-CN" b="1" dirty="0"/>
              <a:t>FROM USER &lt;</a:t>
            </a:r>
            <a:r>
              <a:rPr lang="zh-CN" altLang="zh-CN" b="1" dirty="0"/>
              <a:t>用户</a:t>
            </a:r>
            <a:r>
              <a:rPr lang="en-US" altLang="zh-CN" b="1" dirty="0"/>
              <a:t>1&gt; [ ,&lt;</a:t>
            </a:r>
            <a:r>
              <a:rPr lang="zh-CN" altLang="zh-CN" b="1" dirty="0"/>
              <a:t>用户</a:t>
            </a:r>
            <a:r>
              <a:rPr lang="en-US" altLang="zh-CN" b="1" dirty="0"/>
              <a:t>2&gt; ]</a:t>
            </a:r>
            <a:r>
              <a:rPr lang="zh-CN" altLang="zh-CN" b="1" dirty="0"/>
              <a:t>…</a:t>
            </a:r>
          </a:p>
        </p:txBody>
      </p:sp>
    </p:spTree>
    <p:extLst>
      <p:ext uri="{BB962C8B-B14F-4D97-AF65-F5344CB8AC3E}">
        <p14:creationId xmlns:p14="http://schemas.microsoft.com/office/powerpoint/2010/main" val="41109679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1" grpId="0" animBg="1"/>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3927488" y="1371598"/>
            <a:ext cx="10871624" cy="4102647"/>
            <a:chOff x="3927488" y="1371598"/>
            <a:chExt cx="10871624" cy="4102647"/>
          </a:xfrm>
        </p:grpSpPr>
        <p:sp>
          <p:nvSpPr>
            <p:cNvPr id="30" name="矩形 29"/>
            <p:cNvSpPr/>
            <p:nvPr/>
          </p:nvSpPr>
          <p:spPr>
            <a:xfrm rot="1800000">
              <a:off x="3927488" y="3741413"/>
              <a:ext cx="10871624" cy="1732832"/>
            </a:xfrm>
            <a:custGeom>
              <a:avLst/>
              <a:gdLst>
                <a:gd name="connsiteX0" fmla="*/ 0 w 13677900"/>
                <a:gd name="connsiteY0" fmla="*/ 0 h 1718137"/>
                <a:gd name="connsiteX1" fmla="*/ 13677900 w 13677900"/>
                <a:gd name="connsiteY1" fmla="*/ 0 h 1718137"/>
                <a:gd name="connsiteX2" fmla="*/ 13677900 w 13677900"/>
                <a:gd name="connsiteY2" fmla="*/ 1718137 h 1718137"/>
                <a:gd name="connsiteX3" fmla="*/ 0 w 13677900"/>
                <a:gd name="connsiteY3" fmla="*/ 1718137 h 1718137"/>
                <a:gd name="connsiteX4" fmla="*/ 0 w 13677900"/>
                <a:gd name="connsiteY4" fmla="*/ 0 h 1718137"/>
                <a:gd name="connsiteX0" fmla="*/ 0 w 13677900"/>
                <a:gd name="connsiteY0" fmla="*/ 14695 h 1732832"/>
                <a:gd name="connsiteX1" fmla="*/ 3232208 w 13677900"/>
                <a:gd name="connsiteY1" fmla="*/ 0 h 1732832"/>
                <a:gd name="connsiteX2" fmla="*/ 13677900 w 13677900"/>
                <a:gd name="connsiteY2" fmla="*/ 14695 h 1732832"/>
                <a:gd name="connsiteX3" fmla="*/ 13677900 w 13677900"/>
                <a:gd name="connsiteY3" fmla="*/ 1732832 h 1732832"/>
                <a:gd name="connsiteX4" fmla="*/ 0 w 13677900"/>
                <a:gd name="connsiteY4" fmla="*/ 1732832 h 1732832"/>
                <a:gd name="connsiteX5" fmla="*/ 0 w 13677900"/>
                <a:gd name="connsiteY5" fmla="*/ 14695 h 1732832"/>
                <a:gd name="connsiteX0" fmla="*/ 0 w 13677900"/>
                <a:gd name="connsiteY0" fmla="*/ 14695 h 1732832"/>
                <a:gd name="connsiteX1" fmla="*/ 3232208 w 13677900"/>
                <a:gd name="connsiteY1" fmla="*/ 0 h 1732832"/>
                <a:gd name="connsiteX2" fmla="*/ 13677900 w 13677900"/>
                <a:gd name="connsiteY2" fmla="*/ 14695 h 1732832"/>
                <a:gd name="connsiteX3" fmla="*/ 13677900 w 13677900"/>
                <a:gd name="connsiteY3" fmla="*/ 1732832 h 1732832"/>
                <a:gd name="connsiteX4" fmla="*/ 2806276 w 13677900"/>
                <a:gd name="connsiteY4" fmla="*/ 1719713 h 1732832"/>
                <a:gd name="connsiteX5" fmla="*/ 0 w 13677900"/>
                <a:gd name="connsiteY5" fmla="*/ 1732832 h 1732832"/>
                <a:gd name="connsiteX6" fmla="*/ 0 w 13677900"/>
                <a:gd name="connsiteY6" fmla="*/ 14695 h 1732832"/>
                <a:gd name="connsiteX0" fmla="*/ 0 w 13677900"/>
                <a:gd name="connsiteY0" fmla="*/ 14695 h 1732832"/>
                <a:gd name="connsiteX1" fmla="*/ 3232208 w 13677900"/>
                <a:gd name="connsiteY1" fmla="*/ 0 h 1732832"/>
                <a:gd name="connsiteX2" fmla="*/ 13677900 w 13677900"/>
                <a:gd name="connsiteY2" fmla="*/ 14695 h 1732832"/>
                <a:gd name="connsiteX3" fmla="*/ 13677900 w 13677900"/>
                <a:gd name="connsiteY3" fmla="*/ 1732832 h 1732832"/>
                <a:gd name="connsiteX4" fmla="*/ 2806276 w 13677900"/>
                <a:gd name="connsiteY4" fmla="*/ 1719713 h 1732832"/>
                <a:gd name="connsiteX5" fmla="*/ 0 w 13677900"/>
                <a:gd name="connsiteY5" fmla="*/ 14695 h 1732832"/>
                <a:gd name="connsiteX0" fmla="*/ 0 w 10871624"/>
                <a:gd name="connsiteY0" fmla="*/ 1719713 h 1732832"/>
                <a:gd name="connsiteX1" fmla="*/ 425932 w 10871624"/>
                <a:gd name="connsiteY1" fmla="*/ 0 h 1732832"/>
                <a:gd name="connsiteX2" fmla="*/ 10871624 w 10871624"/>
                <a:gd name="connsiteY2" fmla="*/ 14695 h 1732832"/>
                <a:gd name="connsiteX3" fmla="*/ 10871624 w 10871624"/>
                <a:gd name="connsiteY3" fmla="*/ 1732832 h 1732832"/>
                <a:gd name="connsiteX4" fmla="*/ 0 w 10871624"/>
                <a:gd name="connsiteY4" fmla="*/ 1719713 h 17328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1624" h="1732832">
                  <a:moveTo>
                    <a:pt x="0" y="1719713"/>
                  </a:moveTo>
                  <a:lnTo>
                    <a:pt x="425932" y="0"/>
                  </a:lnTo>
                  <a:lnTo>
                    <a:pt x="10871624" y="14695"/>
                  </a:lnTo>
                  <a:lnTo>
                    <a:pt x="10871624" y="1732832"/>
                  </a:lnTo>
                  <a:lnTo>
                    <a:pt x="0" y="1719713"/>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209141" y="1371598"/>
              <a:ext cx="1262744" cy="12627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p:cNvSpPr/>
          <p:nvPr/>
        </p:nvSpPr>
        <p:spPr>
          <a:xfrm>
            <a:off x="1407882" y="3918852"/>
            <a:ext cx="1712690" cy="1712690"/>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915883" y="2002970"/>
            <a:ext cx="10341635" cy="5677493"/>
            <a:chOff x="1915883" y="2002970"/>
            <a:chExt cx="10341635" cy="5677493"/>
          </a:xfrm>
        </p:grpSpPr>
        <p:sp>
          <p:nvSpPr>
            <p:cNvPr id="31" name="矩形 30"/>
            <p:cNvSpPr/>
            <p:nvPr/>
          </p:nvSpPr>
          <p:spPr>
            <a:xfrm rot="1800000">
              <a:off x="2235718" y="3704028"/>
              <a:ext cx="10021800" cy="3976435"/>
            </a:xfrm>
            <a:custGeom>
              <a:avLst/>
              <a:gdLst>
                <a:gd name="connsiteX0" fmla="*/ 0 w 13677900"/>
                <a:gd name="connsiteY0" fmla="*/ 0 h 3972377"/>
                <a:gd name="connsiteX1" fmla="*/ 13677900 w 13677900"/>
                <a:gd name="connsiteY1" fmla="*/ 0 h 3972377"/>
                <a:gd name="connsiteX2" fmla="*/ 13677900 w 13677900"/>
                <a:gd name="connsiteY2" fmla="*/ 3972377 h 3972377"/>
                <a:gd name="connsiteX3" fmla="*/ 0 w 13677900"/>
                <a:gd name="connsiteY3" fmla="*/ 3972377 h 3972377"/>
                <a:gd name="connsiteX4" fmla="*/ 0 w 13677900"/>
                <a:gd name="connsiteY4" fmla="*/ 0 h 3972377"/>
                <a:gd name="connsiteX0" fmla="*/ 0 w 13677900"/>
                <a:gd name="connsiteY0" fmla="*/ 0 h 3972377"/>
                <a:gd name="connsiteX1" fmla="*/ 13677900 w 13677900"/>
                <a:gd name="connsiteY1" fmla="*/ 0 h 3972377"/>
                <a:gd name="connsiteX2" fmla="*/ 13677900 w 13677900"/>
                <a:gd name="connsiteY2" fmla="*/ 3972377 h 3972377"/>
                <a:gd name="connsiteX3" fmla="*/ 3656100 w 13677900"/>
                <a:gd name="connsiteY3" fmla="*/ 3965562 h 3972377"/>
                <a:gd name="connsiteX4" fmla="*/ 0 w 13677900"/>
                <a:gd name="connsiteY4" fmla="*/ 3972377 h 3972377"/>
                <a:gd name="connsiteX5" fmla="*/ 0 w 13677900"/>
                <a:gd name="connsiteY5" fmla="*/ 0 h 3972377"/>
                <a:gd name="connsiteX0" fmla="*/ 0 w 13677900"/>
                <a:gd name="connsiteY0" fmla="*/ 4058 h 3976435"/>
                <a:gd name="connsiteX1" fmla="*/ 4733999 w 13677900"/>
                <a:gd name="connsiteY1" fmla="*/ 0 h 3976435"/>
                <a:gd name="connsiteX2" fmla="*/ 13677900 w 13677900"/>
                <a:gd name="connsiteY2" fmla="*/ 4058 h 3976435"/>
                <a:gd name="connsiteX3" fmla="*/ 13677900 w 13677900"/>
                <a:gd name="connsiteY3" fmla="*/ 3976435 h 3976435"/>
                <a:gd name="connsiteX4" fmla="*/ 3656100 w 13677900"/>
                <a:gd name="connsiteY4" fmla="*/ 3969620 h 3976435"/>
                <a:gd name="connsiteX5" fmla="*/ 0 w 13677900"/>
                <a:gd name="connsiteY5" fmla="*/ 3976435 h 3976435"/>
                <a:gd name="connsiteX6" fmla="*/ 0 w 13677900"/>
                <a:gd name="connsiteY6" fmla="*/ 4058 h 3976435"/>
                <a:gd name="connsiteX0" fmla="*/ 0 w 13677900"/>
                <a:gd name="connsiteY0" fmla="*/ 3976435 h 3976435"/>
                <a:gd name="connsiteX1" fmla="*/ 4733999 w 13677900"/>
                <a:gd name="connsiteY1" fmla="*/ 0 h 3976435"/>
                <a:gd name="connsiteX2" fmla="*/ 13677900 w 13677900"/>
                <a:gd name="connsiteY2" fmla="*/ 4058 h 3976435"/>
                <a:gd name="connsiteX3" fmla="*/ 13677900 w 13677900"/>
                <a:gd name="connsiteY3" fmla="*/ 3976435 h 3976435"/>
                <a:gd name="connsiteX4" fmla="*/ 3656100 w 13677900"/>
                <a:gd name="connsiteY4" fmla="*/ 3969620 h 3976435"/>
                <a:gd name="connsiteX5" fmla="*/ 0 w 13677900"/>
                <a:gd name="connsiteY5" fmla="*/ 3976435 h 3976435"/>
                <a:gd name="connsiteX0" fmla="*/ 0 w 10021800"/>
                <a:gd name="connsiteY0" fmla="*/ 3969620 h 3976435"/>
                <a:gd name="connsiteX1" fmla="*/ 1077899 w 10021800"/>
                <a:gd name="connsiteY1" fmla="*/ 0 h 3976435"/>
                <a:gd name="connsiteX2" fmla="*/ 10021800 w 10021800"/>
                <a:gd name="connsiteY2" fmla="*/ 4058 h 3976435"/>
                <a:gd name="connsiteX3" fmla="*/ 10021800 w 10021800"/>
                <a:gd name="connsiteY3" fmla="*/ 3976435 h 3976435"/>
                <a:gd name="connsiteX4" fmla="*/ 0 w 10021800"/>
                <a:gd name="connsiteY4" fmla="*/ 3969620 h 3976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1800" h="3976435">
                  <a:moveTo>
                    <a:pt x="0" y="3969620"/>
                  </a:moveTo>
                  <a:lnTo>
                    <a:pt x="1077899" y="0"/>
                  </a:lnTo>
                  <a:lnTo>
                    <a:pt x="10021800" y="4058"/>
                  </a:lnTo>
                  <a:lnTo>
                    <a:pt x="10021800" y="3976435"/>
                  </a:lnTo>
                  <a:lnTo>
                    <a:pt x="0" y="3969620"/>
                  </a:lnTo>
                  <a:close/>
                </a:path>
              </a:pathLst>
            </a:custGeom>
            <a:gradFill flip="none" rotWithShape="1">
              <a:gsLst>
                <a:gs pos="0">
                  <a:schemeClr val="bg1">
                    <a:lumMod val="85000"/>
                    <a:alpha val="6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15883" y="2002970"/>
              <a:ext cx="2917374" cy="29173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316584" y="2988443"/>
            <a:ext cx="2031326" cy="646331"/>
          </a:xfrm>
          <a:prstGeom prst="rect">
            <a:avLst/>
          </a:prstGeom>
          <a:noFill/>
        </p:spPr>
        <p:txBody>
          <a:bodyPr wrap="none" rtlCol="0">
            <a:spAutoFit/>
          </a:bodyPr>
          <a:lstStyle/>
          <a:p>
            <a:pPr algn="ctr"/>
            <a:r>
              <a:rPr lang="zh-CN" altLang="en-US" sz="3600" b="1" dirty="0">
                <a:solidFill>
                  <a:schemeClr val="bg1"/>
                </a:solidFill>
              </a:rPr>
              <a:t>学习内容</a:t>
            </a:r>
          </a:p>
        </p:txBody>
      </p:sp>
      <p:cxnSp>
        <p:nvCxnSpPr>
          <p:cNvPr id="7" name="直接连接符 6"/>
          <p:cNvCxnSpPr/>
          <p:nvPr/>
        </p:nvCxnSpPr>
        <p:spPr>
          <a:xfrm>
            <a:off x="2892685" y="3989934"/>
            <a:ext cx="914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4874548" y="4963884"/>
            <a:ext cx="7235046" cy="2520778"/>
            <a:chOff x="4874548" y="4963884"/>
            <a:chExt cx="7235046" cy="2520778"/>
          </a:xfrm>
        </p:grpSpPr>
        <p:sp>
          <p:nvSpPr>
            <p:cNvPr id="32" name="矩形 31"/>
            <p:cNvSpPr/>
            <p:nvPr/>
          </p:nvSpPr>
          <p:spPr>
            <a:xfrm rot="1800000">
              <a:off x="4874548" y="6602282"/>
              <a:ext cx="7235046" cy="882380"/>
            </a:xfrm>
            <a:custGeom>
              <a:avLst/>
              <a:gdLst>
                <a:gd name="connsiteX0" fmla="*/ 0 w 13677900"/>
                <a:gd name="connsiteY0" fmla="*/ 0 h 882180"/>
                <a:gd name="connsiteX1" fmla="*/ 13677900 w 13677900"/>
                <a:gd name="connsiteY1" fmla="*/ 0 h 882180"/>
                <a:gd name="connsiteX2" fmla="*/ 13677900 w 13677900"/>
                <a:gd name="connsiteY2" fmla="*/ 882180 h 882180"/>
                <a:gd name="connsiteX3" fmla="*/ 0 w 13677900"/>
                <a:gd name="connsiteY3" fmla="*/ 882180 h 882180"/>
                <a:gd name="connsiteX4" fmla="*/ 0 w 13677900"/>
                <a:gd name="connsiteY4" fmla="*/ 0 h 882180"/>
                <a:gd name="connsiteX0" fmla="*/ 0 w 13677900"/>
                <a:gd name="connsiteY0" fmla="*/ 0 h 882180"/>
                <a:gd name="connsiteX1" fmla="*/ 13677900 w 13677900"/>
                <a:gd name="connsiteY1" fmla="*/ 0 h 882180"/>
                <a:gd name="connsiteX2" fmla="*/ 13677900 w 13677900"/>
                <a:gd name="connsiteY2" fmla="*/ 882180 h 882180"/>
                <a:gd name="connsiteX3" fmla="*/ 6442854 w 13677900"/>
                <a:gd name="connsiteY3" fmla="*/ 872397 h 882180"/>
                <a:gd name="connsiteX4" fmla="*/ 0 w 13677900"/>
                <a:gd name="connsiteY4" fmla="*/ 882180 h 882180"/>
                <a:gd name="connsiteX5" fmla="*/ 0 w 13677900"/>
                <a:gd name="connsiteY5" fmla="*/ 0 h 882180"/>
                <a:gd name="connsiteX0" fmla="*/ 0 w 13677900"/>
                <a:gd name="connsiteY0" fmla="*/ 200 h 882380"/>
                <a:gd name="connsiteX1" fmla="*/ 6704557 w 13677900"/>
                <a:gd name="connsiteY1" fmla="*/ 0 h 882380"/>
                <a:gd name="connsiteX2" fmla="*/ 13677900 w 13677900"/>
                <a:gd name="connsiteY2" fmla="*/ 200 h 882380"/>
                <a:gd name="connsiteX3" fmla="*/ 13677900 w 13677900"/>
                <a:gd name="connsiteY3" fmla="*/ 882380 h 882380"/>
                <a:gd name="connsiteX4" fmla="*/ 6442854 w 13677900"/>
                <a:gd name="connsiteY4" fmla="*/ 872597 h 882380"/>
                <a:gd name="connsiteX5" fmla="*/ 0 w 13677900"/>
                <a:gd name="connsiteY5" fmla="*/ 882380 h 882380"/>
                <a:gd name="connsiteX6" fmla="*/ 0 w 13677900"/>
                <a:gd name="connsiteY6" fmla="*/ 200 h 882380"/>
                <a:gd name="connsiteX0" fmla="*/ 0 w 13677900"/>
                <a:gd name="connsiteY0" fmla="*/ 882380 h 882380"/>
                <a:gd name="connsiteX1" fmla="*/ 6704557 w 13677900"/>
                <a:gd name="connsiteY1" fmla="*/ 0 h 882380"/>
                <a:gd name="connsiteX2" fmla="*/ 13677900 w 13677900"/>
                <a:gd name="connsiteY2" fmla="*/ 200 h 882380"/>
                <a:gd name="connsiteX3" fmla="*/ 13677900 w 13677900"/>
                <a:gd name="connsiteY3" fmla="*/ 882380 h 882380"/>
                <a:gd name="connsiteX4" fmla="*/ 6442854 w 13677900"/>
                <a:gd name="connsiteY4" fmla="*/ 872597 h 882380"/>
                <a:gd name="connsiteX5" fmla="*/ 0 w 13677900"/>
                <a:gd name="connsiteY5" fmla="*/ 882380 h 882380"/>
                <a:gd name="connsiteX0" fmla="*/ 0 w 7235046"/>
                <a:gd name="connsiteY0" fmla="*/ 872597 h 882380"/>
                <a:gd name="connsiteX1" fmla="*/ 261703 w 7235046"/>
                <a:gd name="connsiteY1" fmla="*/ 0 h 882380"/>
                <a:gd name="connsiteX2" fmla="*/ 7235046 w 7235046"/>
                <a:gd name="connsiteY2" fmla="*/ 200 h 882380"/>
                <a:gd name="connsiteX3" fmla="*/ 7235046 w 7235046"/>
                <a:gd name="connsiteY3" fmla="*/ 882380 h 882380"/>
                <a:gd name="connsiteX4" fmla="*/ 0 w 7235046"/>
                <a:gd name="connsiteY4" fmla="*/ 872597 h 882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5046" h="882380">
                  <a:moveTo>
                    <a:pt x="0" y="872597"/>
                  </a:moveTo>
                  <a:lnTo>
                    <a:pt x="261703" y="0"/>
                  </a:lnTo>
                  <a:lnTo>
                    <a:pt x="7235046" y="200"/>
                  </a:lnTo>
                  <a:lnTo>
                    <a:pt x="7235046" y="882380"/>
                  </a:lnTo>
                  <a:lnTo>
                    <a:pt x="0" y="872597"/>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138055" y="4963884"/>
              <a:ext cx="667658" cy="6676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6641168" y="3595082"/>
            <a:ext cx="2372617" cy="707886"/>
            <a:chOff x="6629352" y="1760489"/>
            <a:chExt cx="2372617" cy="707886"/>
          </a:xfrm>
        </p:grpSpPr>
        <p:sp>
          <p:nvSpPr>
            <p:cNvPr id="11" name="文本框 10"/>
            <p:cNvSpPr txBox="1"/>
            <p:nvPr/>
          </p:nvSpPr>
          <p:spPr>
            <a:xfrm>
              <a:off x="7381012" y="1853273"/>
              <a:ext cx="1620957" cy="523220"/>
            </a:xfrm>
            <a:prstGeom prst="rect">
              <a:avLst/>
            </a:prstGeom>
            <a:noFill/>
          </p:spPr>
          <p:txBody>
            <a:bodyPr wrap="none" rtlCol="0">
              <a:spAutoFit/>
              <a:scene3d>
                <a:camera prst="orthographicFront"/>
                <a:lightRig rig="threePt" dir="t"/>
              </a:scene3d>
              <a:sp3d contourW="12700"/>
            </a:bodyPr>
            <a:lstStyle/>
            <a:p>
              <a:r>
                <a:rPr lang="zh-CN" altLang="en-US" sz="2800"/>
                <a:t>用户授权</a:t>
              </a:r>
              <a:endParaRPr lang="zh-CN" altLang="en-US" sz="2800" dirty="0"/>
            </a:p>
          </p:txBody>
        </p:sp>
        <p:sp>
          <p:nvSpPr>
            <p:cNvPr id="13" name="文本框 12"/>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a:solidFill>
                    <a:schemeClr val="bg1">
                      <a:lumMod val="65000"/>
                    </a:schemeClr>
                  </a:solidFill>
                </a:rPr>
                <a:t>04.</a:t>
              </a:r>
              <a:endParaRPr lang="zh-CN" altLang="en-US" sz="4000" dirty="0">
                <a:solidFill>
                  <a:schemeClr val="bg1">
                    <a:lumMod val="65000"/>
                  </a:schemeClr>
                </a:solidFill>
              </a:endParaRPr>
            </a:p>
          </p:txBody>
        </p:sp>
      </p:grpSp>
      <p:grpSp>
        <p:nvGrpSpPr>
          <p:cNvPr id="40" name="组合 39"/>
          <p:cNvGrpSpPr/>
          <p:nvPr/>
        </p:nvGrpSpPr>
        <p:grpSpPr>
          <a:xfrm>
            <a:off x="6641168" y="2044964"/>
            <a:ext cx="2372617" cy="707886"/>
            <a:chOff x="6629352" y="1760489"/>
            <a:chExt cx="2372617" cy="707886"/>
          </a:xfrm>
        </p:grpSpPr>
        <p:sp>
          <p:nvSpPr>
            <p:cNvPr id="41" name="文本框 40"/>
            <p:cNvSpPr txBox="1"/>
            <p:nvPr/>
          </p:nvSpPr>
          <p:spPr>
            <a:xfrm>
              <a:off x="7381012" y="1853273"/>
              <a:ext cx="1620957" cy="523220"/>
            </a:xfrm>
            <a:prstGeom prst="rect">
              <a:avLst/>
            </a:prstGeom>
            <a:noFill/>
          </p:spPr>
          <p:txBody>
            <a:bodyPr wrap="none" rtlCol="0">
              <a:spAutoFit/>
              <a:scene3d>
                <a:camera prst="orthographicFront"/>
                <a:lightRig rig="threePt" dir="t"/>
              </a:scene3d>
              <a:sp3d contourW="12700"/>
            </a:bodyPr>
            <a:lstStyle/>
            <a:p>
              <a:r>
                <a:rPr lang="zh-CN" altLang="en-US" sz="2800"/>
                <a:t>修改用户</a:t>
              </a:r>
              <a:endParaRPr lang="zh-CN" altLang="en-US" sz="2800" dirty="0"/>
            </a:p>
          </p:txBody>
        </p:sp>
        <p:sp>
          <p:nvSpPr>
            <p:cNvPr id="42" name="文本框 41"/>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a:solidFill>
                    <a:schemeClr val="bg1">
                      <a:lumMod val="65000"/>
                    </a:schemeClr>
                  </a:solidFill>
                </a:rPr>
                <a:t>02.</a:t>
              </a:r>
              <a:endParaRPr lang="zh-CN" altLang="en-US" sz="4000" dirty="0">
                <a:solidFill>
                  <a:schemeClr val="bg1">
                    <a:lumMod val="65000"/>
                  </a:schemeClr>
                </a:solidFill>
              </a:endParaRPr>
            </a:p>
          </p:txBody>
        </p:sp>
      </p:grpSp>
      <p:grpSp>
        <p:nvGrpSpPr>
          <p:cNvPr id="43" name="组合 42"/>
          <p:cNvGrpSpPr/>
          <p:nvPr/>
        </p:nvGrpSpPr>
        <p:grpSpPr>
          <a:xfrm>
            <a:off x="6641168" y="2820023"/>
            <a:ext cx="2372617" cy="707886"/>
            <a:chOff x="6629352" y="1760489"/>
            <a:chExt cx="2372617" cy="707886"/>
          </a:xfrm>
        </p:grpSpPr>
        <p:sp>
          <p:nvSpPr>
            <p:cNvPr id="44" name="文本框 43"/>
            <p:cNvSpPr txBox="1"/>
            <p:nvPr/>
          </p:nvSpPr>
          <p:spPr>
            <a:xfrm>
              <a:off x="7381012" y="1853273"/>
              <a:ext cx="1620957" cy="523220"/>
            </a:xfrm>
            <a:prstGeom prst="rect">
              <a:avLst/>
            </a:prstGeom>
            <a:noFill/>
          </p:spPr>
          <p:txBody>
            <a:bodyPr wrap="none" rtlCol="0">
              <a:spAutoFit/>
              <a:scene3d>
                <a:camera prst="orthographicFront"/>
                <a:lightRig rig="threePt" dir="t"/>
              </a:scene3d>
              <a:sp3d contourW="12700"/>
            </a:bodyPr>
            <a:lstStyle/>
            <a:p>
              <a:r>
                <a:rPr lang="zh-CN" altLang="en-US" sz="2800"/>
                <a:t>删除用户</a:t>
              </a:r>
              <a:endParaRPr lang="zh-CN" altLang="en-US" sz="2800" dirty="0"/>
            </a:p>
          </p:txBody>
        </p:sp>
        <p:sp>
          <p:nvSpPr>
            <p:cNvPr id="45" name="文本框 44"/>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a:solidFill>
                    <a:schemeClr val="bg1">
                      <a:lumMod val="65000"/>
                    </a:schemeClr>
                  </a:solidFill>
                </a:rPr>
                <a:t>03.</a:t>
              </a:r>
              <a:endParaRPr lang="zh-CN" altLang="en-US" sz="4000" dirty="0">
                <a:solidFill>
                  <a:schemeClr val="bg1">
                    <a:lumMod val="65000"/>
                  </a:schemeClr>
                </a:solidFill>
              </a:endParaRPr>
            </a:p>
          </p:txBody>
        </p:sp>
      </p:grpSp>
      <p:grpSp>
        <p:nvGrpSpPr>
          <p:cNvPr id="46" name="组合 45"/>
          <p:cNvGrpSpPr/>
          <p:nvPr/>
        </p:nvGrpSpPr>
        <p:grpSpPr>
          <a:xfrm>
            <a:off x="6641168" y="1269905"/>
            <a:ext cx="2372617" cy="707886"/>
            <a:chOff x="6629352" y="1760489"/>
            <a:chExt cx="2372617" cy="707886"/>
          </a:xfrm>
        </p:grpSpPr>
        <p:sp>
          <p:nvSpPr>
            <p:cNvPr id="47" name="文本框 46"/>
            <p:cNvSpPr txBox="1"/>
            <p:nvPr/>
          </p:nvSpPr>
          <p:spPr>
            <a:xfrm>
              <a:off x="7381012" y="1853273"/>
              <a:ext cx="1620957" cy="523220"/>
            </a:xfrm>
            <a:prstGeom prst="rect">
              <a:avLst/>
            </a:prstGeom>
            <a:noFill/>
          </p:spPr>
          <p:txBody>
            <a:bodyPr wrap="none" rtlCol="0">
              <a:spAutoFit/>
              <a:scene3d>
                <a:camera prst="orthographicFront"/>
                <a:lightRig rig="threePt" dir="t"/>
              </a:scene3d>
              <a:sp3d contourW="12700"/>
            </a:bodyPr>
            <a:lstStyle/>
            <a:p>
              <a:r>
                <a:rPr lang="zh-CN" altLang="en-US" sz="2800"/>
                <a:t>创建用户</a:t>
              </a:r>
              <a:endParaRPr lang="zh-CN" altLang="en-US" sz="2800" dirty="0"/>
            </a:p>
          </p:txBody>
        </p:sp>
        <p:sp>
          <p:nvSpPr>
            <p:cNvPr id="48" name="文本框 47"/>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a:solidFill>
                    <a:schemeClr val="bg1">
                      <a:lumMod val="65000"/>
                    </a:schemeClr>
                  </a:solidFill>
                </a:rPr>
                <a:t>01.</a:t>
              </a:r>
              <a:endParaRPr lang="zh-CN" altLang="en-US" sz="4000" dirty="0">
                <a:solidFill>
                  <a:schemeClr val="bg1">
                    <a:lumMod val="65000"/>
                  </a:schemeClr>
                </a:solidFill>
              </a:endParaRPr>
            </a:p>
          </p:txBody>
        </p:sp>
      </p:grpSp>
      <p:grpSp>
        <p:nvGrpSpPr>
          <p:cNvPr id="49" name="组合 48"/>
          <p:cNvGrpSpPr/>
          <p:nvPr/>
        </p:nvGrpSpPr>
        <p:grpSpPr>
          <a:xfrm>
            <a:off x="6641168" y="4370141"/>
            <a:ext cx="3090762" cy="707886"/>
            <a:chOff x="6629352" y="1760489"/>
            <a:chExt cx="3090762" cy="707886"/>
          </a:xfrm>
        </p:grpSpPr>
        <p:sp>
          <p:nvSpPr>
            <p:cNvPr id="50" name="文本框 49"/>
            <p:cNvSpPr txBox="1"/>
            <p:nvPr/>
          </p:nvSpPr>
          <p:spPr>
            <a:xfrm>
              <a:off x="7381012" y="1853273"/>
              <a:ext cx="2339102" cy="523220"/>
            </a:xfrm>
            <a:prstGeom prst="rect">
              <a:avLst/>
            </a:prstGeom>
            <a:noFill/>
          </p:spPr>
          <p:txBody>
            <a:bodyPr wrap="none" rtlCol="0">
              <a:spAutoFit/>
              <a:scene3d>
                <a:camera prst="orthographicFront"/>
                <a:lightRig rig="threePt" dir="t"/>
              </a:scene3d>
              <a:sp3d contourW="12700"/>
            </a:bodyPr>
            <a:lstStyle/>
            <a:p>
              <a:r>
                <a:rPr lang="zh-CN" altLang="en-US" sz="2800"/>
                <a:t>删除用户授权</a:t>
              </a:r>
              <a:endParaRPr lang="zh-CN" altLang="en-US" sz="2800" dirty="0"/>
            </a:p>
          </p:txBody>
        </p:sp>
        <p:sp>
          <p:nvSpPr>
            <p:cNvPr id="51" name="文本框 50"/>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a:solidFill>
                    <a:schemeClr val="bg1">
                      <a:lumMod val="65000"/>
                    </a:schemeClr>
                  </a:solidFill>
                </a:rPr>
                <a:t>05.</a:t>
              </a:r>
              <a:endParaRPr lang="zh-CN" altLang="en-US" sz="4000" dirty="0">
                <a:solidFill>
                  <a:schemeClr val="bg1">
                    <a:lumMod val="65000"/>
                  </a:schemeClr>
                </a:solidFill>
              </a:endParaRPr>
            </a:p>
          </p:txBody>
        </p:sp>
      </p:grpSp>
    </p:spTree>
    <p:extLst>
      <p:ext uri="{BB962C8B-B14F-4D97-AF65-F5344CB8AC3E}">
        <p14:creationId xmlns:p14="http://schemas.microsoft.com/office/powerpoint/2010/main" val="11790254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1000" fill="hold"/>
                                        <p:tgtEl>
                                          <p:spTgt spid="33"/>
                                        </p:tgtEl>
                                        <p:attrNameLst>
                                          <p:attrName>ppt_x</p:attrName>
                                        </p:attrNameLst>
                                      </p:cBhvr>
                                      <p:tavLst>
                                        <p:tav tm="0">
                                          <p:val>
                                            <p:strVal val="1+#ppt_w/2"/>
                                          </p:val>
                                        </p:tav>
                                        <p:tav tm="100000">
                                          <p:val>
                                            <p:strVal val="#ppt_x"/>
                                          </p:val>
                                        </p:tav>
                                      </p:tavLst>
                                    </p:anim>
                                    <p:anim calcmode="lin" valueType="num">
                                      <p:cBhvr additive="base">
                                        <p:cTn id="8" dur="1000" fill="hold"/>
                                        <p:tgtEl>
                                          <p:spTgt spid="33"/>
                                        </p:tgtEl>
                                        <p:attrNameLst>
                                          <p:attrName>ppt_y</p:attrName>
                                        </p:attrNameLst>
                                      </p:cBhvr>
                                      <p:tavLst>
                                        <p:tav tm="0">
                                          <p:val>
                                            <p:strVal val="1+#ppt_h/2"/>
                                          </p:val>
                                        </p:tav>
                                        <p:tav tm="100000">
                                          <p:val>
                                            <p:strVal val="#ppt_y"/>
                                          </p:val>
                                        </p:tav>
                                      </p:tavLst>
                                    </p:anim>
                                  </p:childTnLst>
                                </p:cTn>
                              </p:par>
                              <p:par>
                                <p:cTn id="9" presetID="2" presetClass="entr" presetSubtype="6" decel="100000" fill="hold" nodeType="withEffect">
                                  <p:stCondLst>
                                    <p:cond delay="2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1000" fill="hold"/>
                                        <p:tgtEl>
                                          <p:spTgt spid="34"/>
                                        </p:tgtEl>
                                        <p:attrNameLst>
                                          <p:attrName>ppt_x</p:attrName>
                                        </p:attrNameLst>
                                      </p:cBhvr>
                                      <p:tavLst>
                                        <p:tav tm="0">
                                          <p:val>
                                            <p:strVal val="1+#ppt_w/2"/>
                                          </p:val>
                                        </p:tav>
                                        <p:tav tm="100000">
                                          <p:val>
                                            <p:strVal val="#ppt_x"/>
                                          </p:val>
                                        </p:tav>
                                      </p:tavLst>
                                    </p:anim>
                                    <p:anim calcmode="lin" valueType="num">
                                      <p:cBhvr additive="base">
                                        <p:cTn id="12" dur="10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6" decel="100000" fill="hold" nodeType="withEffect">
                                  <p:stCondLst>
                                    <p:cond delay="50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1000" fill="hold"/>
                                        <p:tgtEl>
                                          <p:spTgt spid="35"/>
                                        </p:tgtEl>
                                        <p:attrNameLst>
                                          <p:attrName>ppt_x</p:attrName>
                                        </p:attrNameLst>
                                      </p:cBhvr>
                                      <p:tavLst>
                                        <p:tav tm="0">
                                          <p:val>
                                            <p:strVal val="1+#ppt_w/2"/>
                                          </p:val>
                                        </p:tav>
                                        <p:tav tm="100000">
                                          <p:val>
                                            <p:strVal val="#ppt_x"/>
                                          </p:val>
                                        </p:tav>
                                      </p:tavLst>
                                    </p:anim>
                                    <p:anim calcmode="lin" valueType="num">
                                      <p:cBhvr additive="base">
                                        <p:cTn id="16" dur="1000" fill="hold"/>
                                        <p:tgtEl>
                                          <p:spTgt spid="3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par>
                          <p:cTn id="31" fill="hold">
                            <p:stCondLst>
                              <p:cond delay="3000"/>
                            </p:stCondLst>
                            <p:childTnLst>
                              <p:par>
                                <p:cTn id="32" presetID="12" presetClass="entr" presetSubtype="8" fill="hold" nodeType="after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additive="base">
                                        <p:cTn id="34" dur="500"/>
                                        <p:tgtEl>
                                          <p:spTgt spid="46"/>
                                        </p:tgtEl>
                                        <p:attrNameLst>
                                          <p:attrName>ppt_x</p:attrName>
                                        </p:attrNameLst>
                                      </p:cBhvr>
                                      <p:tavLst>
                                        <p:tav tm="0">
                                          <p:val>
                                            <p:strVal val="#ppt_x-#ppt_w*1.125000"/>
                                          </p:val>
                                        </p:tav>
                                        <p:tav tm="100000">
                                          <p:val>
                                            <p:strVal val="#ppt_x"/>
                                          </p:val>
                                        </p:tav>
                                      </p:tavLst>
                                    </p:anim>
                                    <p:animEffect transition="in" filter="wipe(right)">
                                      <p:cBhvr>
                                        <p:cTn id="35" dur="500"/>
                                        <p:tgtEl>
                                          <p:spTgt spid="46"/>
                                        </p:tgtEl>
                                      </p:cBhvr>
                                    </p:animEffect>
                                  </p:childTnLst>
                                </p:cTn>
                              </p:par>
                            </p:childTnLst>
                          </p:cTn>
                        </p:par>
                        <p:par>
                          <p:cTn id="36" fill="hold">
                            <p:stCondLst>
                              <p:cond delay="3500"/>
                            </p:stCondLst>
                            <p:childTnLst>
                              <p:par>
                                <p:cTn id="37" presetID="12" presetClass="entr" presetSubtype="8"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additive="base">
                                        <p:cTn id="39" dur="500"/>
                                        <p:tgtEl>
                                          <p:spTgt spid="40"/>
                                        </p:tgtEl>
                                        <p:attrNameLst>
                                          <p:attrName>ppt_x</p:attrName>
                                        </p:attrNameLst>
                                      </p:cBhvr>
                                      <p:tavLst>
                                        <p:tav tm="0">
                                          <p:val>
                                            <p:strVal val="#ppt_x-#ppt_w*1.125000"/>
                                          </p:val>
                                        </p:tav>
                                        <p:tav tm="100000">
                                          <p:val>
                                            <p:strVal val="#ppt_x"/>
                                          </p:val>
                                        </p:tav>
                                      </p:tavLst>
                                    </p:anim>
                                    <p:animEffect transition="in" filter="wipe(right)">
                                      <p:cBhvr>
                                        <p:cTn id="40" dur="500"/>
                                        <p:tgtEl>
                                          <p:spTgt spid="40"/>
                                        </p:tgtEl>
                                      </p:cBhvr>
                                    </p:animEffect>
                                  </p:childTnLst>
                                </p:cTn>
                              </p:par>
                            </p:childTnLst>
                          </p:cTn>
                        </p:par>
                        <p:par>
                          <p:cTn id="41" fill="hold">
                            <p:stCondLst>
                              <p:cond delay="4000"/>
                            </p:stCondLst>
                            <p:childTnLst>
                              <p:par>
                                <p:cTn id="42" presetID="12" presetClass="entr" presetSubtype="8" fill="hold" nodeType="afterEffect">
                                  <p:stCondLst>
                                    <p:cond delay="0"/>
                                  </p:stCondLst>
                                  <p:childTnLst>
                                    <p:set>
                                      <p:cBhvr>
                                        <p:cTn id="43" dur="1" fill="hold">
                                          <p:stCondLst>
                                            <p:cond delay="0"/>
                                          </p:stCondLst>
                                        </p:cTn>
                                        <p:tgtEl>
                                          <p:spTgt spid="43"/>
                                        </p:tgtEl>
                                        <p:attrNameLst>
                                          <p:attrName>style.visibility</p:attrName>
                                        </p:attrNameLst>
                                      </p:cBhvr>
                                      <p:to>
                                        <p:strVal val="visible"/>
                                      </p:to>
                                    </p:set>
                                    <p:anim calcmode="lin" valueType="num">
                                      <p:cBhvr additive="base">
                                        <p:cTn id="44" dur="500"/>
                                        <p:tgtEl>
                                          <p:spTgt spid="43"/>
                                        </p:tgtEl>
                                        <p:attrNameLst>
                                          <p:attrName>ppt_x</p:attrName>
                                        </p:attrNameLst>
                                      </p:cBhvr>
                                      <p:tavLst>
                                        <p:tav tm="0">
                                          <p:val>
                                            <p:strVal val="#ppt_x-#ppt_w*1.125000"/>
                                          </p:val>
                                        </p:tav>
                                        <p:tav tm="100000">
                                          <p:val>
                                            <p:strVal val="#ppt_x"/>
                                          </p:val>
                                        </p:tav>
                                      </p:tavLst>
                                    </p:anim>
                                    <p:animEffect transition="in" filter="wipe(right)">
                                      <p:cBhvr>
                                        <p:cTn id="45" dur="500"/>
                                        <p:tgtEl>
                                          <p:spTgt spid="43"/>
                                        </p:tgtEl>
                                      </p:cBhvr>
                                    </p:animEffect>
                                  </p:childTnLst>
                                </p:cTn>
                              </p:par>
                            </p:childTnLst>
                          </p:cTn>
                        </p:par>
                        <p:par>
                          <p:cTn id="46" fill="hold">
                            <p:stCondLst>
                              <p:cond delay="4500"/>
                            </p:stCondLst>
                            <p:childTnLst>
                              <p:par>
                                <p:cTn id="47" presetID="12" presetClass="entr" presetSubtype="8"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additive="base">
                                        <p:cTn id="49" dur="500"/>
                                        <p:tgtEl>
                                          <p:spTgt spid="36"/>
                                        </p:tgtEl>
                                        <p:attrNameLst>
                                          <p:attrName>ppt_x</p:attrName>
                                        </p:attrNameLst>
                                      </p:cBhvr>
                                      <p:tavLst>
                                        <p:tav tm="0">
                                          <p:val>
                                            <p:strVal val="#ppt_x-#ppt_w*1.125000"/>
                                          </p:val>
                                        </p:tav>
                                        <p:tav tm="100000">
                                          <p:val>
                                            <p:strVal val="#ppt_x"/>
                                          </p:val>
                                        </p:tav>
                                      </p:tavLst>
                                    </p:anim>
                                    <p:animEffect transition="in" filter="wipe(right)">
                                      <p:cBhvr>
                                        <p:cTn id="50" dur="500"/>
                                        <p:tgtEl>
                                          <p:spTgt spid="36"/>
                                        </p:tgtEl>
                                      </p:cBhvr>
                                    </p:animEffect>
                                  </p:childTnLst>
                                </p:cTn>
                              </p:par>
                            </p:childTnLst>
                          </p:cTn>
                        </p:par>
                        <p:par>
                          <p:cTn id="51" fill="hold">
                            <p:stCondLst>
                              <p:cond delay="5000"/>
                            </p:stCondLst>
                            <p:childTnLst>
                              <p:par>
                                <p:cTn id="52" presetID="12" presetClass="entr" presetSubtype="8" fill="hold" nodeType="afterEffect">
                                  <p:stCondLst>
                                    <p:cond delay="0"/>
                                  </p:stCondLst>
                                  <p:childTnLst>
                                    <p:set>
                                      <p:cBhvr>
                                        <p:cTn id="53" dur="1" fill="hold">
                                          <p:stCondLst>
                                            <p:cond delay="0"/>
                                          </p:stCondLst>
                                        </p:cTn>
                                        <p:tgtEl>
                                          <p:spTgt spid="49"/>
                                        </p:tgtEl>
                                        <p:attrNameLst>
                                          <p:attrName>style.visibility</p:attrName>
                                        </p:attrNameLst>
                                      </p:cBhvr>
                                      <p:to>
                                        <p:strVal val="visible"/>
                                      </p:to>
                                    </p:set>
                                    <p:anim calcmode="lin" valueType="num">
                                      <p:cBhvr additive="base">
                                        <p:cTn id="54" dur="500"/>
                                        <p:tgtEl>
                                          <p:spTgt spid="49"/>
                                        </p:tgtEl>
                                        <p:attrNameLst>
                                          <p:attrName>ppt_x</p:attrName>
                                        </p:attrNameLst>
                                      </p:cBhvr>
                                      <p:tavLst>
                                        <p:tav tm="0">
                                          <p:val>
                                            <p:strVal val="#ppt_x-#ppt_w*1.125000"/>
                                          </p:val>
                                        </p:tav>
                                        <p:tav tm="100000">
                                          <p:val>
                                            <p:strVal val="#ppt_x"/>
                                          </p:val>
                                        </p:tav>
                                      </p:tavLst>
                                    </p:anim>
                                    <p:animEffect transition="in" filter="wipe(right)">
                                      <p:cBhvr>
                                        <p:cTn id="5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2339102" cy="523220"/>
          </a:xfrm>
          <a:prstGeom prst="rect">
            <a:avLst/>
          </a:prstGeom>
          <a:noFill/>
        </p:spPr>
        <p:txBody>
          <a:bodyPr wrap="none" rtlCol="0">
            <a:spAutoFit/>
            <a:scene3d>
              <a:camera prst="orthographicFront"/>
              <a:lightRig rig="threePt" dir="t"/>
            </a:scene3d>
            <a:sp3d contourW="12700"/>
          </a:bodyPr>
          <a:lstStyle/>
          <a:p>
            <a:pPr>
              <a:defRPr/>
            </a:pPr>
            <a:r>
              <a:rPr lang="zh-CN" altLang="en-US" sz="2800" b="1">
                <a:solidFill>
                  <a:srgbClr val="228EB0"/>
                </a:solidFill>
                <a:latin typeface="+mn-ea"/>
              </a:rPr>
              <a:t>删除用户授权</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509852"/>
            <a:ext cx="10369571" cy="458459"/>
          </a:xfrm>
          <a:prstGeom prst="rect">
            <a:avLst/>
          </a:prstGeom>
        </p:spPr>
        <p:txBody>
          <a:bodyPr wrap="square">
            <a:spAutoFit/>
            <a:scene3d>
              <a:camera prst="orthographicFront"/>
              <a:lightRig rig="threePt" dir="t"/>
            </a:scene3d>
            <a:sp3d contourW="12700"/>
          </a:bodyPr>
          <a:lstStyle/>
          <a:p>
            <a:pPr>
              <a:lnSpc>
                <a:spcPct val="150000"/>
              </a:lnSpc>
            </a:pPr>
            <a:r>
              <a:rPr lang="zh-CN" altLang="zh-CN"/>
              <a:t>【</a:t>
            </a:r>
            <a:r>
              <a:rPr lang="zh-CN" altLang="zh-CN" b="1"/>
              <a:t>实例</a:t>
            </a:r>
            <a:r>
              <a:rPr lang="en-US" altLang="zh-CN" b="1"/>
              <a:t>11-6</a:t>
            </a:r>
            <a:r>
              <a:rPr lang="zh-CN" altLang="zh-CN"/>
              <a:t>】：撤销用户“</a:t>
            </a:r>
            <a:r>
              <a:rPr lang="en-US" altLang="zh-CN"/>
              <a:t>NewUser2</a:t>
            </a:r>
            <a:r>
              <a:rPr lang="zh-CN" altLang="zh-CN"/>
              <a:t>”对数据库“</a:t>
            </a:r>
            <a:r>
              <a:rPr lang="en-US" altLang="zh-CN"/>
              <a:t>EduSys</a:t>
            </a:r>
            <a:r>
              <a:rPr lang="zh-CN" altLang="zh-CN"/>
              <a:t>”中数据的插入权限</a:t>
            </a:r>
            <a:r>
              <a:rPr lang="zh-CN" altLang="en-US"/>
              <a:t>。</a:t>
            </a:r>
            <a:endParaRPr lang="zh-CN" altLang="zh-CN"/>
          </a:p>
        </p:txBody>
      </p:sp>
      <p:pic>
        <p:nvPicPr>
          <p:cNvPr id="7" name="图片 6">
            <a:extLst>
              <a:ext uri="{FF2B5EF4-FFF2-40B4-BE49-F238E27FC236}">
                <a16:creationId xmlns:a16="http://schemas.microsoft.com/office/drawing/2014/main" id="{61F8B68B-2AD2-44B2-B2A2-36231153F5FA}"/>
              </a:ext>
            </a:extLst>
          </p:cNvPr>
          <p:cNvPicPr>
            <a:picLocks noChangeAspect="1"/>
          </p:cNvPicPr>
          <p:nvPr/>
        </p:nvPicPr>
        <p:blipFill>
          <a:blip r:embed="rId3"/>
          <a:stretch>
            <a:fillRect/>
          </a:stretch>
        </p:blipFill>
        <p:spPr>
          <a:xfrm>
            <a:off x="7378157" y="4463509"/>
            <a:ext cx="2321429" cy="1428572"/>
          </a:xfrm>
          <a:prstGeom prst="rect">
            <a:avLst/>
          </a:prstGeom>
        </p:spPr>
      </p:pic>
      <p:pic>
        <p:nvPicPr>
          <p:cNvPr id="8" name="图片 7">
            <a:extLst>
              <a:ext uri="{FF2B5EF4-FFF2-40B4-BE49-F238E27FC236}">
                <a16:creationId xmlns:a16="http://schemas.microsoft.com/office/drawing/2014/main" id="{85311A14-A216-4482-A053-2863DFD3A0D6}"/>
              </a:ext>
            </a:extLst>
          </p:cNvPr>
          <p:cNvPicPr>
            <a:picLocks noChangeAspect="1"/>
          </p:cNvPicPr>
          <p:nvPr/>
        </p:nvPicPr>
        <p:blipFill>
          <a:blip r:embed="rId4"/>
          <a:stretch>
            <a:fillRect/>
          </a:stretch>
        </p:blipFill>
        <p:spPr>
          <a:xfrm>
            <a:off x="1291773" y="2327032"/>
            <a:ext cx="4107143" cy="964286"/>
          </a:xfrm>
          <a:prstGeom prst="rect">
            <a:avLst/>
          </a:prstGeom>
        </p:spPr>
      </p:pic>
      <p:pic>
        <p:nvPicPr>
          <p:cNvPr id="9" name="图片 8">
            <a:extLst>
              <a:ext uri="{FF2B5EF4-FFF2-40B4-BE49-F238E27FC236}">
                <a16:creationId xmlns:a16="http://schemas.microsoft.com/office/drawing/2014/main" id="{24AE96F7-E36A-4234-B962-F4AC3B805B07}"/>
              </a:ext>
            </a:extLst>
          </p:cNvPr>
          <p:cNvPicPr>
            <a:picLocks noChangeAspect="1"/>
          </p:cNvPicPr>
          <p:nvPr/>
        </p:nvPicPr>
        <p:blipFill>
          <a:blip r:embed="rId5"/>
          <a:stretch>
            <a:fillRect/>
          </a:stretch>
        </p:blipFill>
        <p:spPr>
          <a:xfrm>
            <a:off x="2016114" y="4459937"/>
            <a:ext cx="2292857" cy="1435715"/>
          </a:xfrm>
          <a:prstGeom prst="rect">
            <a:avLst/>
          </a:prstGeom>
        </p:spPr>
      </p:pic>
      <p:pic>
        <p:nvPicPr>
          <p:cNvPr id="11" name="图片 10">
            <a:extLst>
              <a:ext uri="{FF2B5EF4-FFF2-40B4-BE49-F238E27FC236}">
                <a16:creationId xmlns:a16="http://schemas.microsoft.com/office/drawing/2014/main" id="{5C78FD33-F1E8-45A0-8581-10BC38FE0762}"/>
              </a:ext>
            </a:extLst>
          </p:cNvPr>
          <p:cNvPicPr>
            <a:picLocks noChangeAspect="1"/>
          </p:cNvPicPr>
          <p:nvPr/>
        </p:nvPicPr>
        <p:blipFill>
          <a:blip r:embed="rId6"/>
          <a:stretch>
            <a:fillRect/>
          </a:stretch>
        </p:blipFill>
        <p:spPr>
          <a:xfrm>
            <a:off x="6474585" y="3286037"/>
            <a:ext cx="4128572" cy="942857"/>
          </a:xfrm>
          <a:prstGeom prst="rect">
            <a:avLst/>
          </a:prstGeom>
        </p:spPr>
      </p:pic>
      <p:pic>
        <p:nvPicPr>
          <p:cNvPr id="12" name="图片 11">
            <a:extLst>
              <a:ext uri="{FF2B5EF4-FFF2-40B4-BE49-F238E27FC236}">
                <a16:creationId xmlns:a16="http://schemas.microsoft.com/office/drawing/2014/main" id="{7AF22348-9403-4EE3-942D-1990322E42D9}"/>
              </a:ext>
            </a:extLst>
          </p:cNvPr>
          <p:cNvPicPr>
            <a:picLocks noChangeAspect="1"/>
          </p:cNvPicPr>
          <p:nvPr/>
        </p:nvPicPr>
        <p:blipFill>
          <a:blip r:embed="rId7"/>
          <a:stretch>
            <a:fillRect/>
          </a:stretch>
        </p:blipFill>
        <p:spPr>
          <a:xfrm>
            <a:off x="6424586" y="2327032"/>
            <a:ext cx="4228571" cy="750000"/>
          </a:xfrm>
          <a:prstGeom prst="rect">
            <a:avLst/>
          </a:prstGeom>
        </p:spPr>
      </p:pic>
    </p:spTree>
    <p:extLst>
      <p:ext uri="{BB962C8B-B14F-4D97-AF65-F5344CB8AC3E}">
        <p14:creationId xmlns:p14="http://schemas.microsoft.com/office/powerpoint/2010/main" val="34599559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a:xfrm>
            <a:off x="1400626" y="1268413"/>
            <a:ext cx="3889830" cy="3889830"/>
          </a:xfrm>
        </p:spPr>
      </p:pic>
      <p:sp>
        <p:nvSpPr>
          <p:cNvPr id="5" name="矩形 4"/>
          <p:cNvSpPr/>
          <p:nvPr/>
        </p:nvSpPr>
        <p:spPr>
          <a:xfrm>
            <a:off x="5013098" y="1064419"/>
            <a:ext cx="580573" cy="5805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3" name="矩形 2"/>
          <p:cNvSpPr/>
          <p:nvPr/>
        </p:nvSpPr>
        <p:spPr>
          <a:xfrm>
            <a:off x="1097411" y="4486951"/>
            <a:ext cx="1001492" cy="1001492"/>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4" name="矩形 3"/>
          <p:cNvSpPr/>
          <p:nvPr/>
        </p:nvSpPr>
        <p:spPr>
          <a:xfrm>
            <a:off x="4305070" y="4136571"/>
            <a:ext cx="1624015" cy="16240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11" name="椭圆 10"/>
          <p:cNvSpPr/>
          <p:nvPr/>
        </p:nvSpPr>
        <p:spPr>
          <a:xfrm>
            <a:off x="8473899" y="2146925"/>
            <a:ext cx="1116000" cy="1116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grpSp>
        <p:nvGrpSpPr>
          <p:cNvPr id="21" name="组合 20"/>
          <p:cNvGrpSpPr/>
          <p:nvPr/>
        </p:nvGrpSpPr>
        <p:grpSpPr>
          <a:xfrm>
            <a:off x="8077899" y="3438138"/>
            <a:ext cx="1908000" cy="698433"/>
            <a:chOff x="9580795" y="3089795"/>
            <a:chExt cx="1908000" cy="698433"/>
          </a:xfrm>
        </p:grpSpPr>
        <p:sp>
          <p:nvSpPr>
            <p:cNvPr id="14" name="文本框 13"/>
            <p:cNvSpPr txBox="1"/>
            <p:nvPr/>
          </p:nvSpPr>
          <p:spPr>
            <a:xfrm>
              <a:off x="9621724" y="3089795"/>
              <a:ext cx="1826142" cy="584775"/>
            </a:xfrm>
            <a:prstGeom prst="rect">
              <a:avLst/>
            </a:prstGeom>
            <a:noFill/>
          </p:spPr>
          <p:txBody>
            <a:bodyPr wrap="non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smtClean="0">
                  <a:ln>
                    <a:noFill/>
                  </a:ln>
                  <a:solidFill>
                    <a:prstClr val="black"/>
                  </a:solidFill>
                  <a:effectLst/>
                  <a:uLnTx/>
                  <a:uFillTx/>
                  <a:latin typeface="Arial"/>
                  <a:ea typeface="微软雅黑"/>
                  <a:cs typeface="+mn-cs"/>
                </a:rPr>
                <a:t>任务实践</a:t>
              </a:r>
            </a:p>
          </p:txBody>
        </p:sp>
        <p:cxnSp>
          <p:nvCxnSpPr>
            <p:cNvPr id="18" name="直接连接符 17"/>
            <p:cNvCxnSpPr/>
            <p:nvPr/>
          </p:nvCxnSpPr>
          <p:spPr>
            <a:xfrm>
              <a:off x="9580795" y="3788228"/>
              <a:ext cx="1908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7" name="椭圆 47"/>
          <p:cNvSpPr/>
          <p:nvPr/>
        </p:nvSpPr>
        <p:spPr>
          <a:xfrm>
            <a:off x="8715051" y="2367529"/>
            <a:ext cx="715888" cy="715888"/>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9558408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6" decel="100000"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1+#ppt_w/2"/>
                                          </p:val>
                                        </p:tav>
                                        <p:tav tm="100000">
                                          <p:val>
                                            <p:strVal val="#ppt_x"/>
                                          </p:val>
                                        </p:tav>
                                      </p:tavLst>
                                    </p:anim>
                                    <p:anim calcmode="lin" valueType="num">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2" decel="100000" fill="hold" grpId="0" nodeType="withEffect">
                                  <p:stCondLst>
                                    <p:cond delay="25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0-#ppt_w/2"/>
                                          </p:val>
                                        </p:tav>
                                        <p:tav tm="100000">
                                          <p:val>
                                            <p:strVal val="#ppt_x"/>
                                          </p:val>
                                        </p:tav>
                                      </p:tavLst>
                                    </p:anim>
                                    <p:anim calcmode="lin" valueType="num">
                                      <p:cBhvr additive="base">
                                        <p:cTn id="20" dur="100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1250"/>
                            </p:stCondLst>
                            <p:childTnLst>
                              <p:par>
                                <p:cTn id="22" presetID="6" presetClass="entr" presetSubtype="32"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circle(out)">
                                      <p:cBhvr>
                                        <p:cTn id="24" dur="500"/>
                                        <p:tgtEl>
                                          <p:spTgt spid="11"/>
                                        </p:tgtEl>
                                      </p:cBhvr>
                                    </p:animEffect>
                                  </p:childTnLst>
                                </p:cTn>
                              </p:par>
                              <p:par>
                                <p:cTn id="25" presetID="6" presetClass="entr" presetSubtype="32"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circle(out)">
                                      <p:cBhvr>
                                        <p:cTn id="27" dur="500"/>
                                        <p:tgtEl>
                                          <p:spTgt spid="17"/>
                                        </p:tgtEl>
                                      </p:cBhvr>
                                    </p:animEffect>
                                  </p:childTnLst>
                                </p:cTn>
                              </p:par>
                            </p:childTnLst>
                          </p:cTn>
                        </p:par>
                        <p:par>
                          <p:cTn id="28" fill="hold">
                            <p:stCondLst>
                              <p:cond delay="1750"/>
                            </p:stCondLst>
                            <p:childTnLst>
                              <p:par>
                                <p:cTn id="29" presetID="12" presetClass="entr" presetSubtype="1"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p:tgtEl>
                                          <p:spTgt spid="21"/>
                                        </p:tgtEl>
                                        <p:attrNameLst>
                                          <p:attrName>ppt_y</p:attrName>
                                        </p:attrNameLst>
                                      </p:cBhvr>
                                      <p:tavLst>
                                        <p:tav tm="0">
                                          <p:val>
                                            <p:strVal val="#ppt_y-#ppt_h*1.125000"/>
                                          </p:val>
                                        </p:tav>
                                        <p:tav tm="100000">
                                          <p:val>
                                            <p:strVal val="#ppt_y"/>
                                          </p:val>
                                        </p:tav>
                                      </p:tavLst>
                                    </p:anim>
                                    <p:animEffect transition="in" filter="wipe(down)">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4" grpId="0" animBg="1"/>
      <p:bldP spid="11" grpId="0" animBg="1"/>
      <p:bldP spid="1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smtClean="0">
                <a:solidFill>
                  <a:srgbClr val="228EB0"/>
                </a:solidFill>
                <a:latin typeface="+mn-ea"/>
              </a:rPr>
              <a:t>学习</a:t>
            </a:r>
            <a:r>
              <a:rPr lang="zh-CN" altLang="zh-CN" sz="2800" b="1" dirty="0">
                <a:solidFill>
                  <a:srgbClr val="228EB0"/>
                </a:solidFill>
                <a:latin typeface="+mn-ea"/>
              </a:rPr>
              <a:t>任务</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817486"/>
            <a:ext cx="10257225" cy="2535951"/>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zh-CN" dirty="0" smtClean="0"/>
              <a:t>为</a:t>
            </a:r>
            <a:r>
              <a:rPr lang="zh-CN" altLang="zh-CN" dirty="0"/>
              <a:t>保障教务管理系统数据库“</a:t>
            </a:r>
            <a:r>
              <a:rPr lang="en-US" altLang="zh-CN" dirty="0" err="1"/>
              <a:t>EduSys</a:t>
            </a:r>
            <a:r>
              <a:rPr lang="zh-CN" altLang="zh-CN" dirty="0"/>
              <a:t>”的安全性，在满足用户需求的前提下，需要创建用户并分配合适的权限，包括：数据库维护人员</a:t>
            </a:r>
            <a:r>
              <a:rPr lang="en-US" altLang="zh-CN" dirty="0"/>
              <a:t>1</a:t>
            </a:r>
            <a:r>
              <a:rPr lang="zh-CN" altLang="zh-CN" dirty="0"/>
              <a:t>名，可对数据库“</a:t>
            </a:r>
            <a:r>
              <a:rPr lang="en-US" altLang="zh-CN" dirty="0" err="1"/>
              <a:t>EduSys</a:t>
            </a:r>
            <a:r>
              <a:rPr lang="zh-CN" altLang="zh-CN" dirty="0"/>
              <a:t>”进行任何操作；信息录入人员</a:t>
            </a:r>
            <a:r>
              <a:rPr lang="en-US" altLang="zh-CN" dirty="0"/>
              <a:t>2</a:t>
            </a:r>
            <a:r>
              <a:rPr lang="zh-CN" altLang="zh-CN" dirty="0"/>
              <a:t>名，可对数据库“</a:t>
            </a:r>
            <a:r>
              <a:rPr lang="en-US" altLang="zh-CN" dirty="0" err="1"/>
              <a:t>EduSys</a:t>
            </a:r>
            <a:r>
              <a:rPr lang="zh-CN" altLang="zh-CN" dirty="0"/>
              <a:t>”中所有表进行插入、删除、更新操作，但不能进行创建与修改表结构及其它授权等操作；成绩管理人员</a:t>
            </a:r>
            <a:r>
              <a:rPr lang="en-US" altLang="zh-CN" dirty="0"/>
              <a:t>2</a:t>
            </a:r>
            <a:r>
              <a:rPr lang="zh-CN" altLang="zh-CN" dirty="0"/>
              <a:t>名，可对数据库“</a:t>
            </a:r>
            <a:r>
              <a:rPr lang="en-US" altLang="zh-CN" dirty="0" err="1"/>
              <a:t>EduSys</a:t>
            </a:r>
            <a:r>
              <a:rPr lang="zh-CN" altLang="zh-CN" dirty="0"/>
              <a:t>”中的选课表“</a:t>
            </a:r>
            <a:r>
              <a:rPr lang="en-US" altLang="zh-CN" dirty="0" err="1"/>
              <a:t>StuCourse</a:t>
            </a:r>
            <a:r>
              <a:rPr lang="zh-CN" altLang="zh-CN" dirty="0"/>
              <a:t>”进行插入、删除、更新操作，其它表仅能进行查询操作，但不能进行创建与修改表结构及其它授权等操作</a:t>
            </a:r>
            <a:r>
              <a:rPr lang="zh-CN" altLang="zh-CN" dirty="0" smtClean="0"/>
              <a:t>。</a:t>
            </a:r>
            <a:endParaRPr lang="zh-CN" altLang="zh-CN" dirty="0"/>
          </a:p>
        </p:txBody>
      </p:sp>
    </p:spTree>
    <p:extLst>
      <p:ext uri="{BB962C8B-B14F-4D97-AF65-F5344CB8AC3E}">
        <p14:creationId xmlns:p14="http://schemas.microsoft.com/office/powerpoint/2010/main" val="20135814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a:solidFill>
                  <a:srgbClr val="228EB0"/>
                </a:solidFill>
                <a:latin typeface="+mn-ea"/>
              </a:rPr>
              <a:t>任务</a:t>
            </a:r>
            <a:r>
              <a:rPr lang="zh-CN" altLang="en-US" sz="2800" b="1" dirty="0">
                <a:solidFill>
                  <a:srgbClr val="228EB0"/>
                </a:solidFill>
                <a:latin typeface="+mn-ea"/>
              </a:rPr>
              <a:t>实现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712958"/>
            <a:ext cx="9405834" cy="1754326"/>
          </a:xfrm>
          <a:prstGeom prst="rect">
            <a:avLst/>
          </a:prstGeom>
        </p:spPr>
        <p:txBody>
          <a:bodyPr wrap="square">
            <a:spAutoFit/>
            <a:scene3d>
              <a:camera prst="orthographicFront"/>
              <a:lightRig rig="threePt" dir="t"/>
            </a:scene3d>
            <a:sp3d contourW="12700"/>
          </a:bodyPr>
          <a:lstStyle/>
          <a:p>
            <a:pPr>
              <a:lnSpc>
                <a:spcPct val="150000"/>
              </a:lnSpc>
            </a:pPr>
            <a:r>
              <a:rPr lang="zh-CN" altLang="zh-CN" dirty="0" smtClean="0"/>
              <a:t>根据【学习任务】中的实践需求，完成数据库“</a:t>
            </a:r>
            <a:r>
              <a:rPr lang="en-US" altLang="zh-CN" dirty="0" err="1" smtClean="0"/>
              <a:t>EduSys</a:t>
            </a:r>
            <a:r>
              <a:rPr lang="zh-CN" altLang="zh-CN" dirty="0" smtClean="0"/>
              <a:t>”的用户管理和权限分配。</a:t>
            </a:r>
          </a:p>
          <a:p>
            <a:pPr>
              <a:lnSpc>
                <a:spcPct val="150000"/>
              </a:lnSpc>
            </a:pPr>
            <a:r>
              <a:rPr lang="zh-CN" altLang="zh-CN" b="1" dirty="0" smtClean="0"/>
              <a:t>（</a:t>
            </a:r>
            <a:r>
              <a:rPr lang="en-US" altLang="zh-CN" b="1" dirty="0"/>
              <a:t>1</a:t>
            </a:r>
            <a:r>
              <a:rPr lang="zh-CN" altLang="zh-CN" b="1" dirty="0"/>
              <a:t>）用户管理</a:t>
            </a:r>
          </a:p>
          <a:p>
            <a:pPr marL="285750" indent="-285750">
              <a:lnSpc>
                <a:spcPct val="150000"/>
              </a:lnSpc>
              <a:buFont typeface="Arial" panose="020B0604020202020204" pitchFamily="34" charset="0"/>
              <a:buChar char="•"/>
            </a:pPr>
            <a:r>
              <a:rPr lang="zh-CN" altLang="zh-CN" dirty="0"/>
              <a:t>在数据库“</a:t>
            </a:r>
            <a:r>
              <a:rPr lang="en-US" altLang="zh-CN" dirty="0" err="1"/>
              <a:t>EduSys</a:t>
            </a:r>
            <a:r>
              <a:rPr lang="zh-CN" altLang="zh-CN" dirty="0"/>
              <a:t>”中，创建名为“</a:t>
            </a:r>
            <a:r>
              <a:rPr lang="en-US" altLang="zh-CN" dirty="0" err="1"/>
              <a:t>dbOwner</a:t>
            </a:r>
            <a:r>
              <a:rPr lang="zh-CN" altLang="zh-CN" dirty="0"/>
              <a:t>”的用户，该用户为数据库维护人员，密码为“</a:t>
            </a:r>
            <a:r>
              <a:rPr lang="en-US" altLang="zh-CN" dirty="0" err="1"/>
              <a:t>psdOwner</a:t>
            </a:r>
            <a:r>
              <a:rPr lang="zh-CN" altLang="zh-CN" dirty="0"/>
              <a:t>”，输入的</a:t>
            </a:r>
            <a:r>
              <a:rPr lang="en-US" altLang="zh-CN" dirty="0"/>
              <a:t>SQL</a:t>
            </a:r>
            <a:r>
              <a:rPr lang="zh-CN" altLang="zh-CN" dirty="0"/>
              <a:t>语句如下</a:t>
            </a:r>
            <a:r>
              <a:rPr lang="zh-CN" altLang="zh-CN" dirty="0" smtClean="0"/>
              <a:t>：</a:t>
            </a:r>
            <a:endParaRPr lang="zh-CN" altLang="zh-CN" dirty="0"/>
          </a:p>
        </p:txBody>
      </p:sp>
      <p:sp>
        <p:nvSpPr>
          <p:cNvPr id="8" name="矩形 7"/>
          <p:cNvSpPr/>
          <p:nvPr/>
        </p:nvSpPr>
        <p:spPr>
          <a:xfrm>
            <a:off x="2183295" y="3674448"/>
            <a:ext cx="7150619" cy="930395"/>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5113">
              <a:lnSpc>
                <a:spcPct val="125000"/>
              </a:lnSpc>
            </a:pPr>
            <a:r>
              <a:rPr lang="en-US" altLang="zh-CN" sz="1600" kern="0" dirty="0" err="1" smtClean="0">
                <a:latin typeface="Times New Roman" panose="02020603050405020304" pitchFamily="18" charset="0"/>
                <a:ea typeface="宋体" panose="02010600030101010101" pitchFamily="2" charset="-122"/>
                <a:cs typeface="Times New Roman" panose="02020603050405020304" pitchFamily="18" charset="0"/>
              </a:rPr>
              <a:t>mysql</a:t>
            </a: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&gt; CREATE USER ' </a:t>
            </a:r>
            <a:r>
              <a:rPr lang="en-US" altLang="zh-CN" sz="1600" kern="0" dirty="0" err="1">
                <a:latin typeface="Times New Roman" panose="02020603050405020304" pitchFamily="18" charset="0"/>
                <a:ea typeface="宋体" panose="02010600030101010101" pitchFamily="2" charset="-122"/>
                <a:cs typeface="Times New Roman" panose="02020603050405020304" pitchFamily="18" charset="0"/>
              </a:rPr>
              <a:t>dbOwner</a:t>
            </a: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'@'localhost'</a:t>
            </a:r>
            <a:endParaRPr lang="zh-CN" altLang="zh-CN" sz="1600" kern="0" dirty="0">
              <a:latin typeface="Times New Roman" panose="02020603050405020304" pitchFamily="18" charset="0"/>
              <a:ea typeface="宋体" panose="02010600030101010101" pitchFamily="2" charset="-122"/>
              <a:cs typeface="Times New Roman" panose="02020603050405020304" pitchFamily="18" charset="0"/>
            </a:endParaRPr>
          </a:p>
          <a:p>
            <a:pPr indent="265113">
              <a:lnSpc>
                <a:spcPct val="125000"/>
              </a:lnSpc>
            </a:pPr>
            <a:r>
              <a:rPr lang="en-US" altLang="zh-CN" sz="1600" kern="0" dirty="0">
                <a:latin typeface="Times New Roman" panose="02020603050405020304" pitchFamily="18" charset="0"/>
                <a:ea typeface="宋体" panose="02010600030101010101" pitchFamily="2" charset="-122"/>
                <a:cs typeface="Times New Roman" panose="02020603050405020304" pitchFamily="18" charset="0"/>
              </a:rPr>
              <a:t>    -&gt; IDENTIFIED BY '</a:t>
            </a:r>
            <a:r>
              <a:rPr lang="en-US" altLang="zh-CN" sz="1600" kern="0" dirty="0" err="1">
                <a:latin typeface="Times New Roman" panose="02020603050405020304" pitchFamily="18" charset="0"/>
                <a:ea typeface="宋体" panose="02010600030101010101" pitchFamily="2" charset="-122"/>
                <a:cs typeface="Times New Roman" panose="02020603050405020304" pitchFamily="18" charset="0"/>
              </a:rPr>
              <a:t>psdOwner</a:t>
            </a:r>
            <a:r>
              <a:rPr lang="en-US" altLang="zh-CN" sz="1600" kern="0"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p:txBody>
      </p:sp>
      <p:sp>
        <p:nvSpPr>
          <p:cNvPr id="9" name="矩形 8">
            <a:extLst>
              <a:ext uri="{FF2B5EF4-FFF2-40B4-BE49-F238E27FC236}">
                <a16:creationId xmlns:a16="http://schemas.microsoft.com/office/drawing/2014/main" id="{E3EB1709-6D20-4440-8800-976CC5E9712E}"/>
              </a:ext>
            </a:extLst>
          </p:cNvPr>
          <p:cNvSpPr/>
          <p:nvPr/>
        </p:nvSpPr>
        <p:spPr>
          <a:xfrm>
            <a:off x="1158874" y="4812008"/>
            <a:ext cx="9405834" cy="873957"/>
          </a:xfrm>
          <a:prstGeom prst="rect">
            <a:avLst/>
          </a:prstGeom>
        </p:spPr>
        <p:txBody>
          <a:bodyPr wrap="square">
            <a:spAutoFit/>
            <a:scene3d>
              <a:camera prst="orthographicFront"/>
              <a:lightRig rig="threePt" dir="t"/>
            </a:scene3d>
            <a:sp3d contourW="12700"/>
          </a:bodyPr>
          <a:lstStyle/>
          <a:p>
            <a:pPr marL="285750" indent="-285750">
              <a:lnSpc>
                <a:spcPct val="150000"/>
              </a:lnSpc>
              <a:buFont typeface="Arial" panose="020B0604020202020204" pitchFamily="34" charset="0"/>
              <a:buChar char="•"/>
            </a:pPr>
            <a:r>
              <a:rPr lang="zh-CN" altLang="zh-CN" dirty="0"/>
              <a:t>同理，分别创建名为“</a:t>
            </a:r>
            <a:r>
              <a:rPr lang="en-US" altLang="zh-CN" dirty="0"/>
              <a:t>infoEnter1</a:t>
            </a:r>
            <a:r>
              <a:rPr lang="zh-CN" altLang="zh-CN" dirty="0"/>
              <a:t>”“</a:t>
            </a:r>
            <a:r>
              <a:rPr lang="en-US" altLang="zh-CN" dirty="0"/>
              <a:t>infoEnter2</a:t>
            </a:r>
            <a:r>
              <a:rPr lang="zh-CN" altLang="zh-CN" dirty="0"/>
              <a:t>”的用户，负责信息录入工作；分别创建名为“</a:t>
            </a:r>
            <a:r>
              <a:rPr lang="en-US" altLang="zh-CN" dirty="0"/>
              <a:t>scoreManager1</a:t>
            </a:r>
            <a:r>
              <a:rPr lang="zh-CN" altLang="zh-CN" dirty="0"/>
              <a:t>”“</a:t>
            </a:r>
            <a:r>
              <a:rPr lang="en-US" altLang="zh-CN" dirty="0"/>
              <a:t>scoreManager2</a:t>
            </a:r>
            <a:r>
              <a:rPr lang="zh-CN" altLang="zh-CN" dirty="0"/>
              <a:t>”用户，负责进行成绩管理。</a:t>
            </a:r>
          </a:p>
        </p:txBody>
      </p:sp>
    </p:spTree>
    <p:extLst>
      <p:ext uri="{BB962C8B-B14F-4D97-AF65-F5344CB8AC3E}">
        <p14:creationId xmlns:p14="http://schemas.microsoft.com/office/powerpoint/2010/main" val="28114631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a:solidFill>
                  <a:srgbClr val="228EB0"/>
                </a:solidFill>
                <a:latin typeface="+mn-ea"/>
              </a:rPr>
              <a:t>任务</a:t>
            </a:r>
            <a:r>
              <a:rPr lang="zh-CN" altLang="en-US" sz="2800" b="1" dirty="0">
                <a:solidFill>
                  <a:srgbClr val="228EB0"/>
                </a:solidFill>
                <a:latin typeface="+mn-ea"/>
              </a:rPr>
              <a:t>实现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7" y="1682652"/>
            <a:ext cx="9405834" cy="873957"/>
          </a:xfrm>
          <a:prstGeom prst="rect">
            <a:avLst/>
          </a:prstGeom>
        </p:spPr>
        <p:txBody>
          <a:bodyPr wrap="square">
            <a:spAutoFit/>
            <a:scene3d>
              <a:camera prst="orthographicFront"/>
              <a:lightRig rig="threePt" dir="t"/>
            </a:scene3d>
            <a:sp3d contourW="12700"/>
          </a:bodyPr>
          <a:lstStyle/>
          <a:p>
            <a:pPr>
              <a:lnSpc>
                <a:spcPct val="150000"/>
              </a:lnSpc>
            </a:pPr>
            <a:r>
              <a:rPr lang="zh-CN" altLang="zh-CN" b="1" dirty="0"/>
              <a:t>（</a:t>
            </a:r>
            <a:r>
              <a:rPr lang="en-US" altLang="zh-CN" b="1" dirty="0"/>
              <a:t>2</a:t>
            </a:r>
            <a:r>
              <a:rPr lang="zh-CN" altLang="zh-CN" b="1" dirty="0"/>
              <a:t>）权限管理</a:t>
            </a:r>
            <a:endParaRPr lang="zh-CN" altLang="zh-CN" dirty="0"/>
          </a:p>
          <a:p>
            <a:pPr marL="285750" indent="-285750">
              <a:lnSpc>
                <a:spcPct val="150000"/>
              </a:lnSpc>
              <a:buFont typeface="Arial" panose="020B0604020202020204" pitchFamily="34" charset="0"/>
              <a:buChar char="•"/>
            </a:pPr>
            <a:r>
              <a:rPr lang="zh-CN" altLang="zh-CN" dirty="0"/>
              <a:t>为用户“</a:t>
            </a:r>
            <a:r>
              <a:rPr lang="en-US" altLang="zh-CN" dirty="0" err="1"/>
              <a:t>dbOwner</a:t>
            </a:r>
            <a:r>
              <a:rPr lang="zh-CN" altLang="zh-CN" dirty="0"/>
              <a:t>”授权，可对数据库“</a:t>
            </a:r>
            <a:r>
              <a:rPr lang="en-US" altLang="zh-CN" dirty="0" err="1"/>
              <a:t>EduSys</a:t>
            </a:r>
            <a:r>
              <a:rPr lang="zh-CN" altLang="zh-CN" dirty="0"/>
              <a:t>”进行任何操作，输入的</a:t>
            </a:r>
            <a:r>
              <a:rPr lang="en-US" altLang="zh-CN" dirty="0"/>
              <a:t>SQL</a:t>
            </a:r>
            <a:r>
              <a:rPr lang="zh-CN" altLang="zh-CN" dirty="0"/>
              <a:t>语句如下：</a:t>
            </a:r>
          </a:p>
        </p:txBody>
      </p:sp>
      <p:sp>
        <p:nvSpPr>
          <p:cNvPr id="10" name="矩形 9"/>
          <p:cNvSpPr/>
          <p:nvPr/>
        </p:nvSpPr>
        <p:spPr>
          <a:xfrm>
            <a:off x="2183295" y="2951709"/>
            <a:ext cx="7150619" cy="1224711"/>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mysql</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GRANT all ON EduSys.*</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TO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dbOwner</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'@'localhost'</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IDENTIFIED BY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psdOwner</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600" kern="1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530528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a:solidFill>
                  <a:srgbClr val="228EB0"/>
                </a:solidFill>
                <a:latin typeface="+mn-ea"/>
              </a:rPr>
              <a:t>任务</a:t>
            </a:r>
            <a:r>
              <a:rPr lang="zh-CN" altLang="en-US" sz="2800" b="1" dirty="0">
                <a:solidFill>
                  <a:srgbClr val="228EB0"/>
                </a:solidFill>
                <a:latin typeface="+mn-ea"/>
              </a:rPr>
              <a:t>实现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532185"/>
            <a:ext cx="9405834" cy="1289456"/>
          </a:xfrm>
          <a:prstGeom prst="rect">
            <a:avLst/>
          </a:prstGeom>
        </p:spPr>
        <p:txBody>
          <a:bodyPr wrap="square">
            <a:spAutoFit/>
            <a:scene3d>
              <a:camera prst="orthographicFront"/>
              <a:lightRig rig="threePt" dir="t"/>
            </a:scene3d>
            <a:sp3d contourW="12700"/>
          </a:bodyPr>
          <a:lstStyle/>
          <a:p>
            <a:pPr marL="285750" indent="-285750">
              <a:lnSpc>
                <a:spcPct val="150000"/>
              </a:lnSpc>
              <a:buFont typeface="Arial" panose="020B0604020202020204" pitchFamily="34" charset="0"/>
              <a:buChar char="•"/>
            </a:pPr>
            <a:r>
              <a:rPr lang="zh-CN" altLang="zh-CN" dirty="0"/>
              <a:t>分别为用户“</a:t>
            </a:r>
            <a:r>
              <a:rPr lang="en-US" altLang="zh-CN" dirty="0"/>
              <a:t>infoEnter1</a:t>
            </a:r>
            <a:r>
              <a:rPr lang="zh-CN" altLang="zh-CN" dirty="0"/>
              <a:t>”“</a:t>
            </a:r>
            <a:r>
              <a:rPr lang="en-US" altLang="zh-CN" dirty="0"/>
              <a:t>infoEnter2</a:t>
            </a:r>
            <a:r>
              <a:rPr lang="zh-CN" altLang="zh-CN" dirty="0"/>
              <a:t>”授权，可对数据库“</a:t>
            </a:r>
            <a:r>
              <a:rPr lang="en-US" altLang="zh-CN" dirty="0" err="1"/>
              <a:t>EduSys</a:t>
            </a:r>
            <a:r>
              <a:rPr lang="zh-CN" altLang="zh-CN" dirty="0"/>
              <a:t>”中所有表进行插入、删除、更新操作，并且不能进行创建与修改表结构及其它授权等操作，输入的</a:t>
            </a:r>
            <a:r>
              <a:rPr lang="en-US" altLang="zh-CN" dirty="0"/>
              <a:t>SQL</a:t>
            </a:r>
            <a:r>
              <a:rPr lang="zh-CN" altLang="zh-CN" dirty="0"/>
              <a:t>语句如下：</a:t>
            </a:r>
          </a:p>
        </p:txBody>
      </p:sp>
      <p:sp>
        <p:nvSpPr>
          <p:cNvPr id="12" name="矩形 11"/>
          <p:cNvSpPr/>
          <p:nvPr/>
        </p:nvSpPr>
        <p:spPr>
          <a:xfrm>
            <a:off x="2191579" y="4432063"/>
            <a:ext cx="7134052" cy="1250981"/>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GRANT INSERT,DELETE,UPDATE ON EduSys.*</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TO 'infoEnter2'@'localhost'</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IDENTIFIED BY 'psdinfo2';</a:t>
            </a:r>
            <a:endParaRPr lang="zh-CN" sz="1600" kern="100">
              <a:effectLst/>
              <a:ea typeface="等线" panose="02010600030101010101" pitchFamily="2" charset="-122"/>
              <a:cs typeface="Times New Roman" panose="02020603050405020304" pitchFamily="18" charset="0"/>
            </a:endParaRPr>
          </a:p>
        </p:txBody>
      </p:sp>
      <p:sp>
        <p:nvSpPr>
          <p:cNvPr id="13" name="矩形 12"/>
          <p:cNvSpPr/>
          <p:nvPr/>
        </p:nvSpPr>
        <p:spPr>
          <a:xfrm>
            <a:off x="2175012" y="3021219"/>
            <a:ext cx="7150619" cy="1208828"/>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GRANT INSERT,DELETE,UPDATE ON EduSys.*</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TO 'infoEnter1'@'localhost'</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IDENTIFIED BY 'psdinfo1';</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459098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a:solidFill>
                  <a:srgbClr val="228EB0"/>
                </a:solidFill>
                <a:latin typeface="+mn-ea"/>
              </a:rPr>
              <a:t>任务</a:t>
            </a:r>
            <a:r>
              <a:rPr lang="zh-CN" altLang="en-US" sz="2800" b="1" dirty="0">
                <a:solidFill>
                  <a:srgbClr val="228EB0"/>
                </a:solidFill>
                <a:latin typeface="+mn-ea"/>
              </a:rPr>
              <a:t>实现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532185"/>
            <a:ext cx="9405834" cy="1289456"/>
          </a:xfrm>
          <a:prstGeom prst="rect">
            <a:avLst/>
          </a:prstGeom>
        </p:spPr>
        <p:txBody>
          <a:bodyPr wrap="square">
            <a:spAutoFit/>
            <a:scene3d>
              <a:camera prst="orthographicFront"/>
              <a:lightRig rig="threePt" dir="t"/>
            </a:scene3d>
            <a:sp3d contourW="12700"/>
          </a:bodyPr>
          <a:lstStyle/>
          <a:p>
            <a:pPr marL="285750" indent="-285750">
              <a:lnSpc>
                <a:spcPct val="150000"/>
              </a:lnSpc>
              <a:buFont typeface="Arial" panose="020B0604020202020204" pitchFamily="34" charset="0"/>
              <a:buChar char="•"/>
            </a:pPr>
            <a:r>
              <a:rPr lang="zh-CN" altLang="zh-CN" dirty="0"/>
              <a:t>分别为用户“</a:t>
            </a:r>
            <a:r>
              <a:rPr lang="en-US" altLang="zh-CN" dirty="0"/>
              <a:t>scoreManager1</a:t>
            </a:r>
            <a:r>
              <a:rPr lang="zh-CN" altLang="zh-CN" dirty="0"/>
              <a:t>”“</a:t>
            </a:r>
            <a:r>
              <a:rPr lang="en-US" altLang="zh-CN" dirty="0"/>
              <a:t>scoreManager1</a:t>
            </a:r>
            <a:r>
              <a:rPr lang="zh-CN" altLang="zh-CN" dirty="0"/>
              <a:t>”授权，可对数据库“</a:t>
            </a:r>
            <a:r>
              <a:rPr lang="en-US" altLang="zh-CN" dirty="0" err="1"/>
              <a:t>EduSys</a:t>
            </a:r>
            <a:r>
              <a:rPr lang="zh-CN" altLang="zh-CN" dirty="0"/>
              <a:t>”中的表“</a:t>
            </a:r>
            <a:r>
              <a:rPr lang="en-US" altLang="zh-CN" dirty="0" err="1"/>
              <a:t>StuCourse</a:t>
            </a:r>
            <a:r>
              <a:rPr lang="zh-CN" altLang="zh-CN" dirty="0"/>
              <a:t>”进行插入、删除、更新操作，其它表仅能执行查询操作，并且不能进行创建与修改表结构及其它授权等操作，输入的</a:t>
            </a:r>
            <a:r>
              <a:rPr lang="en-US" altLang="zh-CN" dirty="0"/>
              <a:t>SQL</a:t>
            </a:r>
            <a:r>
              <a:rPr lang="zh-CN" altLang="zh-CN" dirty="0"/>
              <a:t>语句如下：</a:t>
            </a:r>
          </a:p>
        </p:txBody>
      </p:sp>
      <p:sp>
        <p:nvSpPr>
          <p:cNvPr id="12" name="矩形 11"/>
          <p:cNvSpPr/>
          <p:nvPr/>
        </p:nvSpPr>
        <p:spPr>
          <a:xfrm>
            <a:off x="2379940" y="3099877"/>
            <a:ext cx="7150619" cy="1260000"/>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GRANT SELECT ON EduSys.*</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TO 'scoreManager1'@'localhost'</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IDENTIFIED BY 'psdscore1';</a:t>
            </a:r>
            <a:endParaRPr lang="zh-CN" sz="1600" kern="100">
              <a:effectLst/>
              <a:ea typeface="等线" panose="02010600030101010101" pitchFamily="2" charset="-122"/>
              <a:cs typeface="Times New Roman" panose="02020603050405020304" pitchFamily="18" charset="0"/>
            </a:endParaRPr>
          </a:p>
        </p:txBody>
      </p:sp>
      <p:sp>
        <p:nvSpPr>
          <p:cNvPr id="13" name="矩形 12"/>
          <p:cNvSpPr/>
          <p:nvPr/>
        </p:nvSpPr>
        <p:spPr>
          <a:xfrm>
            <a:off x="2379940" y="4519303"/>
            <a:ext cx="7150619" cy="1260000"/>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mysql</a:t>
            </a: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&gt; GRANT INSERT,DELETE,UPDATE ON </a:t>
            </a:r>
            <a:r>
              <a:rPr lang="en-US" sz="1600" kern="0" dirty="0" err="1">
                <a:effectLst/>
                <a:latin typeface="Times New Roman" panose="02020603050405020304" pitchFamily="18" charset="0"/>
                <a:ea typeface="宋体" panose="02010600030101010101" pitchFamily="2" charset="-122"/>
                <a:cs typeface="Times New Roman" panose="02020603050405020304" pitchFamily="18" charset="0"/>
              </a:rPr>
              <a:t>EduSys.StuCourse</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TO 'scoreManager1'@'localhost'</a:t>
            </a:r>
            <a:endParaRPr lang="zh-CN" sz="1600" kern="100" dirty="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dirty="0">
                <a:effectLst/>
                <a:latin typeface="Times New Roman" panose="02020603050405020304" pitchFamily="18" charset="0"/>
                <a:ea typeface="宋体" panose="02010600030101010101" pitchFamily="2" charset="-122"/>
                <a:cs typeface="Times New Roman" panose="02020603050405020304" pitchFamily="18" charset="0"/>
              </a:rPr>
              <a:t>    -&gt; IDENTIFIED BY 'psdscore1';</a:t>
            </a:r>
            <a:endParaRPr lang="zh-CN" sz="1600" kern="1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054007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lvl="0">
              <a:defRPr/>
            </a:pPr>
            <a:r>
              <a:rPr lang="zh-CN" altLang="zh-CN" sz="2800" b="1" dirty="0">
                <a:solidFill>
                  <a:srgbClr val="228EB0"/>
                </a:solidFill>
                <a:latin typeface="+mn-ea"/>
              </a:rPr>
              <a:t>任务</a:t>
            </a:r>
            <a:r>
              <a:rPr lang="zh-CN" altLang="en-US" sz="2800" b="1" dirty="0">
                <a:solidFill>
                  <a:srgbClr val="228EB0"/>
                </a:solidFill>
                <a:latin typeface="+mn-ea"/>
              </a:rPr>
              <a:t>实现</a:t>
            </a:r>
            <a:endParaRPr lang="zh-CN" altLang="en-US" sz="2800" b="1" dirty="0">
              <a:solidFill>
                <a:srgbClr val="228EB0"/>
              </a:solidFill>
              <a:latin typeface="+mn-ea"/>
            </a:endParaRPr>
          </a:p>
        </p:txBody>
      </p:sp>
      <p:sp>
        <p:nvSpPr>
          <p:cNvPr id="24" name="矩形 23">
            <a:extLst>
              <a:ext uri="{FF2B5EF4-FFF2-40B4-BE49-F238E27FC236}">
                <a16:creationId xmlns:a16="http://schemas.microsoft.com/office/drawing/2014/main" id="{E3EB1709-6D20-4440-8800-976CC5E9712E}"/>
              </a:ext>
            </a:extLst>
          </p:cNvPr>
          <p:cNvSpPr/>
          <p:nvPr/>
        </p:nvSpPr>
        <p:spPr>
          <a:xfrm>
            <a:off x="1055688" y="1532185"/>
            <a:ext cx="9405834" cy="369332"/>
          </a:xfrm>
          <a:prstGeom prst="rect">
            <a:avLst/>
          </a:prstGeom>
        </p:spPr>
        <p:txBody>
          <a:bodyPr wrap="square">
            <a:spAutoFit/>
            <a:scene3d>
              <a:camera prst="orthographicFront"/>
              <a:lightRig rig="threePt" dir="t"/>
            </a:scene3d>
            <a:sp3d contourW="12700"/>
          </a:bodyPr>
          <a:lstStyle/>
          <a:p>
            <a:pPr marL="285750" indent="-285750">
              <a:buFont typeface="Arial" panose="020B0604020202020204" pitchFamily="34" charset="0"/>
              <a:buChar char="•"/>
            </a:pPr>
            <a:r>
              <a:rPr lang="zh-CN" altLang="zh-CN" dirty="0"/>
              <a:t>同理，输入的</a:t>
            </a:r>
            <a:r>
              <a:rPr lang="en-US" altLang="zh-CN" dirty="0"/>
              <a:t>SQL</a:t>
            </a:r>
            <a:r>
              <a:rPr lang="zh-CN" altLang="zh-CN" dirty="0"/>
              <a:t>语句如下：</a:t>
            </a:r>
          </a:p>
        </p:txBody>
      </p:sp>
      <p:sp>
        <p:nvSpPr>
          <p:cNvPr id="10" name="矩形 9"/>
          <p:cNvSpPr/>
          <p:nvPr/>
        </p:nvSpPr>
        <p:spPr>
          <a:xfrm>
            <a:off x="2399605" y="2442083"/>
            <a:ext cx="7150619" cy="1260000"/>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GRANT SELECT ON EduSys.*</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TO 'scoreManager2'@'localhost'</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IDENTIFIED BY 'psdscore2';</a:t>
            </a:r>
            <a:endParaRPr lang="zh-CN" sz="1600" kern="100">
              <a:effectLst/>
              <a:ea typeface="等线" panose="02010600030101010101" pitchFamily="2" charset="-122"/>
              <a:cs typeface="Times New Roman" panose="02020603050405020304" pitchFamily="18" charset="0"/>
            </a:endParaRPr>
          </a:p>
        </p:txBody>
      </p:sp>
      <p:sp>
        <p:nvSpPr>
          <p:cNvPr id="11" name="矩形 10"/>
          <p:cNvSpPr/>
          <p:nvPr/>
        </p:nvSpPr>
        <p:spPr>
          <a:xfrm>
            <a:off x="2399605" y="4019576"/>
            <a:ext cx="7150619" cy="1260000"/>
          </a:xfrm>
          <a:prstGeom prst="rect">
            <a:avLst/>
          </a:prstGeom>
          <a:solidFill>
            <a:srgbClr val="F8FCF6"/>
          </a:solidFill>
          <a:ln>
            <a:solidFill>
              <a:schemeClr val="accent6">
                <a:lumMod val="75000"/>
              </a:schemeClr>
            </a:solidFill>
          </a:ln>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mysql&gt; GRANT INSERT,DELETE,UPDATE ON EduSys. StuCourse</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TO 'scoreManager2'@'localhost'</a:t>
            </a:r>
            <a:endParaRPr lang="zh-CN" sz="1600" kern="100">
              <a:effectLst/>
              <a:ea typeface="等线" panose="02010600030101010101" pitchFamily="2" charset="-122"/>
              <a:cs typeface="Times New Roman" panose="02020603050405020304" pitchFamily="18" charset="0"/>
            </a:endParaRPr>
          </a:p>
          <a:p>
            <a:pPr indent="266700" algn="just">
              <a:lnSpc>
                <a:spcPct val="125000"/>
              </a:lnSpc>
              <a:spcAft>
                <a:spcPts val="0"/>
              </a:spcAft>
            </a:pPr>
            <a:r>
              <a:rPr lang="en-US" sz="1600" kern="0">
                <a:effectLst/>
                <a:latin typeface="Times New Roman" panose="02020603050405020304" pitchFamily="18" charset="0"/>
                <a:ea typeface="宋体" panose="02010600030101010101" pitchFamily="2" charset="-122"/>
                <a:cs typeface="Times New Roman" panose="02020603050405020304" pitchFamily="18" charset="0"/>
              </a:rPr>
              <a:t>    -&gt; IDENTIFIED BY 'psdscore2';</a:t>
            </a:r>
            <a:endParaRPr lang="zh-CN" sz="1600" kern="10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298759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517253"/>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p>
          <a:p>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grpSp>
        <p:nvGrpSpPr>
          <p:cNvPr id="20" name="组合 19"/>
          <p:cNvGrpSpPr/>
          <p:nvPr/>
        </p:nvGrpSpPr>
        <p:grpSpPr>
          <a:xfrm>
            <a:off x="1773308" y="1181099"/>
            <a:ext cx="13425710" cy="4091928"/>
            <a:chOff x="1697108" y="1219199"/>
            <a:chExt cx="13425710" cy="4091928"/>
          </a:xfrm>
        </p:grpSpPr>
        <p:sp>
          <p:nvSpPr>
            <p:cNvPr id="10" name="矩形 9"/>
            <p:cNvSpPr/>
            <p:nvPr/>
          </p:nvSpPr>
          <p:spPr>
            <a:xfrm rot="1800000">
              <a:off x="1697108" y="4403586"/>
              <a:ext cx="13425710" cy="907541"/>
            </a:xfrm>
            <a:custGeom>
              <a:avLst/>
              <a:gdLst>
                <a:gd name="connsiteX0" fmla="*/ 0 w 13677900"/>
                <a:gd name="connsiteY0" fmla="*/ 0 h 897257"/>
                <a:gd name="connsiteX1" fmla="*/ 13677900 w 13677900"/>
                <a:gd name="connsiteY1" fmla="*/ 0 h 897257"/>
                <a:gd name="connsiteX2" fmla="*/ 13677900 w 13677900"/>
                <a:gd name="connsiteY2" fmla="*/ 897257 h 897257"/>
                <a:gd name="connsiteX3" fmla="*/ 0 w 13677900"/>
                <a:gd name="connsiteY3" fmla="*/ 897257 h 897257"/>
                <a:gd name="connsiteX4" fmla="*/ 0 w 13677900"/>
                <a:gd name="connsiteY4" fmla="*/ 0 h 897257"/>
                <a:gd name="connsiteX0" fmla="*/ 0 w 13677900"/>
                <a:gd name="connsiteY0" fmla="*/ 0 h 897257"/>
                <a:gd name="connsiteX1" fmla="*/ 13677900 w 13677900"/>
                <a:gd name="connsiteY1" fmla="*/ 0 h 897257"/>
                <a:gd name="connsiteX2" fmla="*/ 13677900 w 13677900"/>
                <a:gd name="connsiteY2" fmla="*/ 897257 h 897257"/>
                <a:gd name="connsiteX3" fmla="*/ 252190 w 13677900"/>
                <a:gd name="connsiteY3" fmla="*/ 892550 h 897257"/>
                <a:gd name="connsiteX4" fmla="*/ 0 w 13677900"/>
                <a:gd name="connsiteY4" fmla="*/ 897257 h 897257"/>
                <a:gd name="connsiteX5" fmla="*/ 0 w 13677900"/>
                <a:gd name="connsiteY5" fmla="*/ 0 h 897257"/>
                <a:gd name="connsiteX0" fmla="*/ 0 w 13677900"/>
                <a:gd name="connsiteY0" fmla="*/ 10284 h 907541"/>
                <a:gd name="connsiteX1" fmla="*/ 451603 w 13677900"/>
                <a:gd name="connsiteY1" fmla="*/ 0 h 907541"/>
                <a:gd name="connsiteX2" fmla="*/ 13677900 w 13677900"/>
                <a:gd name="connsiteY2" fmla="*/ 10284 h 907541"/>
                <a:gd name="connsiteX3" fmla="*/ 13677900 w 13677900"/>
                <a:gd name="connsiteY3" fmla="*/ 907541 h 907541"/>
                <a:gd name="connsiteX4" fmla="*/ 252190 w 13677900"/>
                <a:gd name="connsiteY4" fmla="*/ 902834 h 907541"/>
                <a:gd name="connsiteX5" fmla="*/ 0 w 13677900"/>
                <a:gd name="connsiteY5" fmla="*/ 907541 h 907541"/>
                <a:gd name="connsiteX6" fmla="*/ 0 w 13677900"/>
                <a:gd name="connsiteY6" fmla="*/ 10284 h 907541"/>
                <a:gd name="connsiteX0" fmla="*/ 0 w 13677900"/>
                <a:gd name="connsiteY0" fmla="*/ 907541 h 907541"/>
                <a:gd name="connsiteX1" fmla="*/ 451603 w 13677900"/>
                <a:gd name="connsiteY1" fmla="*/ 0 h 907541"/>
                <a:gd name="connsiteX2" fmla="*/ 13677900 w 13677900"/>
                <a:gd name="connsiteY2" fmla="*/ 10284 h 907541"/>
                <a:gd name="connsiteX3" fmla="*/ 13677900 w 13677900"/>
                <a:gd name="connsiteY3" fmla="*/ 907541 h 907541"/>
                <a:gd name="connsiteX4" fmla="*/ 252190 w 13677900"/>
                <a:gd name="connsiteY4" fmla="*/ 902834 h 907541"/>
                <a:gd name="connsiteX5" fmla="*/ 0 w 13677900"/>
                <a:gd name="connsiteY5" fmla="*/ 907541 h 907541"/>
                <a:gd name="connsiteX0" fmla="*/ 0 w 13425710"/>
                <a:gd name="connsiteY0" fmla="*/ 902834 h 907541"/>
                <a:gd name="connsiteX1" fmla="*/ 199413 w 13425710"/>
                <a:gd name="connsiteY1" fmla="*/ 0 h 907541"/>
                <a:gd name="connsiteX2" fmla="*/ 13425710 w 13425710"/>
                <a:gd name="connsiteY2" fmla="*/ 10284 h 907541"/>
                <a:gd name="connsiteX3" fmla="*/ 13425710 w 13425710"/>
                <a:gd name="connsiteY3" fmla="*/ 907541 h 907541"/>
                <a:gd name="connsiteX4" fmla="*/ 0 w 13425710"/>
                <a:gd name="connsiteY4" fmla="*/ 902834 h 907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25710" h="907541">
                  <a:moveTo>
                    <a:pt x="0" y="902834"/>
                  </a:moveTo>
                  <a:lnTo>
                    <a:pt x="199413" y="0"/>
                  </a:lnTo>
                  <a:lnTo>
                    <a:pt x="13425710" y="10284"/>
                  </a:lnTo>
                  <a:lnTo>
                    <a:pt x="13425710" y="907541"/>
                  </a:lnTo>
                  <a:lnTo>
                    <a:pt x="0" y="902834"/>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 name="矩形 4"/>
            <p:cNvSpPr/>
            <p:nvPr/>
          </p:nvSpPr>
          <p:spPr>
            <a:xfrm>
              <a:off x="2371272" y="1219199"/>
              <a:ext cx="667658" cy="66765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6" name="矩形 5"/>
          <p:cNvSpPr/>
          <p:nvPr/>
        </p:nvSpPr>
        <p:spPr>
          <a:xfrm>
            <a:off x="4158344" y="1407884"/>
            <a:ext cx="1625600" cy="162560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22" name="组合 21"/>
          <p:cNvGrpSpPr/>
          <p:nvPr/>
        </p:nvGrpSpPr>
        <p:grpSpPr>
          <a:xfrm>
            <a:off x="1763483" y="2002969"/>
            <a:ext cx="13353088" cy="6893833"/>
            <a:chOff x="1763483" y="2002969"/>
            <a:chExt cx="13353088" cy="6893833"/>
          </a:xfrm>
        </p:grpSpPr>
        <p:sp>
          <p:nvSpPr>
            <p:cNvPr id="8" name="矩形 7"/>
            <p:cNvSpPr/>
            <p:nvPr/>
          </p:nvSpPr>
          <p:spPr>
            <a:xfrm rot="1800000">
              <a:off x="1977604" y="4383926"/>
              <a:ext cx="13138967" cy="4512876"/>
            </a:xfrm>
            <a:custGeom>
              <a:avLst/>
              <a:gdLst>
                <a:gd name="connsiteX0" fmla="*/ 0 w 13677900"/>
                <a:gd name="connsiteY0" fmla="*/ 0 h 4499376"/>
                <a:gd name="connsiteX1" fmla="*/ 13677900 w 13677900"/>
                <a:gd name="connsiteY1" fmla="*/ 0 h 4499376"/>
                <a:gd name="connsiteX2" fmla="*/ 13677900 w 13677900"/>
                <a:gd name="connsiteY2" fmla="*/ 4499376 h 4499376"/>
                <a:gd name="connsiteX3" fmla="*/ 0 w 13677900"/>
                <a:gd name="connsiteY3" fmla="*/ 4499376 h 4499376"/>
                <a:gd name="connsiteX4" fmla="*/ 0 w 13677900"/>
                <a:gd name="connsiteY4" fmla="*/ 0 h 4499376"/>
                <a:gd name="connsiteX0" fmla="*/ 0 w 13677900"/>
                <a:gd name="connsiteY0" fmla="*/ 13500 h 4512876"/>
                <a:gd name="connsiteX1" fmla="*/ 1732323 w 13677900"/>
                <a:gd name="connsiteY1" fmla="*/ 0 h 4512876"/>
                <a:gd name="connsiteX2" fmla="*/ 13677900 w 13677900"/>
                <a:gd name="connsiteY2" fmla="*/ 13500 h 4512876"/>
                <a:gd name="connsiteX3" fmla="*/ 13677900 w 13677900"/>
                <a:gd name="connsiteY3" fmla="*/ 4512876 h 4512876"/>
                <a:gd name="connsiteX4" fmla="*/ 0 w 13677900"/>
                <a:gd name="connsiteY4" fmla="*/ 4512876 h 4512876"/>
                <a:gd name="connsiteX5" fmla="*/ 0 w 13677900"/>
                <a:gd name="connsiteY5" fmla="*/ 13500 h 4512876"/>
                <a:gd name="connsiteX0" fmla="*/ 0 w 13677900"/>
                <a:gd name="connsiteY0" fmla="*/ 13500 h 4512876"/>
                <a:gd name="connsiteX1" fmla="*/ 1732323 w 13677900"/>
                <a:gd name="connsiteY1" fmla="*/ 0 h 4512876"/>
                <a:gd name="connsiteX2" fmla="*/ 13677900 w 13677900"/>
                <a:gd name="connsiteY2" fmla="*/ 13500 h 4512876"/>
                <a:gd name="connsiteX3" fmla="*/ 13677900 w 13677900"/>
                <a:gd name="connsiteY3" fmla="*/ 4512876 h 4512876"/>
                <a:gd name="connsiteX4" fmla="*/ 538933 w 13677900"/>
                <a:gd name="connsiteY4" fmla="*/ 4493446 h 4512876"/>
                <a:gd name="connsiteX5" fmla="*/ 0 w 13677900"/>
                <a:gd name="connsiteY5" fmla="*/ 4512876 h 4512876"/>
                <a:gd name="connsiteX6" fmla="*/ 0 w 13677900"/>
                <a:gd name="connsiteY6" fmla="*/ 13500 h 4512876"/>
                <a:gd name="connsiteX0" fmla="*/ 0 w 13677900"/>
                <a:gd name="connsiteY0" fmla="*/ 13500 h 4512876"/>
                <a:gd name="connsiteX1" fmla="*/ 1732323 w 13677900"/>
                <a:gd name="connsiteY1" fmla="*/ 0 h 4512876"/>
                <a:gd name="connsiteX2" fmla="*/ 13677900 w 13677900"/>
                <a:gd name="connsiteY2" fmla="*/ 13500 h 4512876"/>
                <a:gd name="connsiteX3" fmla="*/ 13677900 w 13677900"/>
                <a:gd name="connsiteY3" fmla="*/ 4512876 h 4512876"/>
                <a:gd name="connsiteX4" fmla="*/ 538933 w 13677900"/>
                <a:gd name="connsiteY4" fmla="*/ 4493446 h 4512876"/>
                <a:gd name="connsiteX5" fmla="*/ 0 w 13677900"/>
                <a:gd name="connsiteY5" fmla="*/ 13500 h 4512876"/>
                <a:gd name="connsiteX0" fmla="*/ 0 w 13138967"/>
                <a:gd name="connsiteY0" fmla="*/ 4493446 h 4512876"/>
                <a:gd name="connsiteX1" fmla="*/ 1193390 w 13138967"/>
                <a:gd name="connsiteY1" fmla="*/ 0 h 4512876"/>
                <a:gd name="connsiteX2" fmla="*/ 13138967 w 13138967"/>
                <a:gd name="connsiteY2" fmla="*/ 13500 h 4512876"/>
                <a:gd name="connsiteX3" fmla="*/ 13138967 w 13138967"/>
                <a:gd name="connsiteY3" fmla="*/ 4512876 h 4512876"/>
                <a:gd name="connsiteX4" fmla="*/ 0 w 13138967"/>
                <a:gd name="connsiteY4" fmla="*/ 4493446 h 4512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38967" h="4512876">
                  <a:moveTo>
                    <a:pt x="0" y="4493446"/>
                  </a:moveTo>
                  <a:lnTo>
                    <a:pt x="1193390" y="0"/>
                  </a:lnTo>
                  <a:lnTo>
                    <a:pt x="13138967" y="13500"/>
                  </a:lnTo>
                  <a:lnTo>
                    <a:pt x="13138967" y="4512876"/>
                  </a:lnTo>
                  <a:lnTo>
                    <a:pt x="0" y="4493446"/>
                  </a:lnTo>
                  <a:close/>
                </a:path>
              </a:pathLst>
            </a:custGeom>
            <a:gradFill flip="none" rotWithShape="1">
              <a:gsLst>
                <a:gs pos="0">
                  <a:schemeClr val="bg1">
                    <a:lumMod val="85000"/>
                    <a:alpha val="6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矩形 2"/>
            <p:cNvSpPr/>
            <p:nvPr/>
          </p:nvSpPr>
          <p:spPr>
            <a:xfrm>
              <a:off x="1763483" y="2002969"/>
              <a:ext cx="3294745" cy="32947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12" name="文本框 11"/>
          <p:cNvSpPr txBox="1"/>
          <p:nvPr/>
        </p:nvSpPr>
        <p:spPr>
          <a:xfrm>
            <a:off x="6175208" y="3353288"/>
            <a:ext cx="3262432" cy="707886"/>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000" noProof="0" dirty="0">
                <a:solidFill>
                  <a:prstClr val="black"/>
                </a:solidFill>
                <a:latin typeface="Arial"/>
                <a:ea typeface="微软雅黑"/>
              </a:rPr>
              <a:t>感谢您的观看</a:t>
            </a:r>
            <a:endParaRPr kumimoji="0" lang="zh-CN" altLang="en-US" sz="4000" b="0" i="0" u="none" strike="noStrike" kern="1200" cap="none" spc="0" normalizeH="0" baseline="0" noProof="0" dirty="0">
              <a:ln>
                <a:noFill/>
              </a:ln>
              <a:solidFill>
                <a:prstClr val="black"/>
              </a:solidFill>
              <a:effectLst/>
              <a:uLnTx/>
              <a:uFillTx/>
              <a:latin typeface="Arial"/>
              <a:ea typeface="微软雅黑"/>
              <a:cs typeface="+mn-cs"/>
            </a:endParaRPr>
          </a:p>
        </p:txBody>
      </p:sp>
      <p:sp>
        <p:nvSpPr>
          <p:cNvPr id="13" name="文本框 12"/>
          <p:cNvSpPr txBox="1"/>
          <p:nvPr/>
        </p:nvSpPr>
        <p:spPr>
          <a:xfrm>
            <a:off x="6156158" y="2255191"/>
            <a:ext cx="4031873" cy="1200329"/>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1" i="0" u="none" strike="noStrike" kern="1200" cap="none" spc="0" normalizeH="0" baseline="0" noProof="0" dirty="0">
                <a:ln>
                  <a:noFill/>
                </a:ln>
                <a:solidFill>
                  <a:srgbClr val="228EB0"/>
                </a:solidFill>
                <a:effectLst/>
                <a:uLnTx/>
                <a:uFillTx/>
                <a:latin typeface="Arial"/>
                <a:ea typeface="微软雅黑"/>
                <a:cs typeface="+mn-cs"/>
              </a:rPr>
              <a:t>THANKS</a:t>
            </a:r>
            <a:endParaRPr kumimoji="0" lang="zh-CN" altLang="en-US" sz="7200" b="1" i="0" u="none" strike="noStrike" kern="1200" cap="none" spc="0" normalizeH="0" baseline="0" noProof="0" dirty="0">
              <a:ln>
                <a:noFill/>
              </a:ln>
              <a:solidFill>
                <a:srgbClr val="228EB0"/>
              </a:solidFill>
              <a:effectLst/>
              <a:uLnTx/>
              <a:uFillTx/>
              <a:latin typeface="Arial"/>
              <a:ea typeface="微软雅黑"/>
              <a:cs typeface="+mn-cs"/>
            </a:endParaRPr>
          </a:p>
        </p:txBody>
      </p:sp>
      <p:cxnSp>
        <p:nvCxnSpPr>
          <p:cNvPr id="15" name="直接连接符 14"/>
          <p:cNvCxnSpPr/>
          <p:nvPr/>
        </p:nvCxnSpPr>
        <p:spPr>
          <a:xfrm>
            <a:off x="6320453" y="4311326"/>
            <a:ext cx="914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850274" y="4702628"/>
            <a:ext cx="12474999" cy="4416484"/>
            <a:chOff x="850274" y="4702628"/>
            <a:chExt cx="12474999" cy="4416484"/>
          </a:xfrm>
        </p:grpSpPr>
        <p:sp>
          <p:nvSpPr>
            <p:cNvPr id="11" name="矩形 10"/>
            <p:cNvSpPr/>
            <p:nvPr/>
          </p:nvSpPr>
          <p:spPr>
            <a:xfrm rot="1800000">
              <a:off x="850274" y="7513404"/>
              <a:ext cx="12474999" cy="1605708"/>
            </a:xfrm>
            <a:custGeom>
              <a:avLst/>
              <a:gdLst>
                <a:gd name="connsiteX0" fmla="*/ 0 w 13677900"/>
                <a:gd name="connsiteY0" fmla="*/ 0 h 1587113"/>
                <a:gd name="connsiteX1" fmla="*/ 13677900 w 13677900"/>
                <a:gd name="connsiteY1" fmla="*/ 0 h 1587113"/>
                <a:gd name="connsiteX2" fmla="*/ 13677900 w 13677900"/>
                <a:gd name="connsiteY2" fmla="*/ 1587113 h 1587113"/>
                <a:gd name="connsiteX3" fmla="*/ 0 w 13677900"/>
                <a:gd name="connsiteY3" fmla="*/ 1587113 h 1587113"/>
                <a:gd name="connsiteX4" fmla="*/ 0 w 13677900"/>
                <a:gd name="connsiteY4" fmla="*/ 0 h 1587113"/>
                <a:gd name="connsiteX0" fmla="*/ 0 w 13677900"/>
                <a:gd name="connsiteY0" fmla="*/ 0 h 1587113"/>
                <a:gd name="connsiteX1" fmla="*/ 1620651 w 13677900"/>
                <a:gd name="connsiteY1" fmla="*/ 6988 h 1587113"/>
                <a:gd name="connsiteX2" fmla="*/ 13677900 w 13677900"/>
                <a:gd name="connsiteY2" fmla="*/ 0 h 1587113"/>
                <a:gd name="connsiteX3" fmla="*/ 13677900 w 13677900"/>
                <a:gd name="connsiteY3" fmla="*/ 1587113 h 1587113"/>
                <a:gd name="connsiteX4" fmla="*/ 0 w 13677900"/>
                <a:gd name="connsiteY4" fmla="*/ 1587113 h 1587113"/>
                <a:gd name="connsiteX5" fmla="*/ 0 w 13677900"/>
                <a:gd name="connsiteY5" fmla="*/ 0 h 1587113"/>
                <a:gd name="connsiteX0" fmla="*/ 0 w 13677900"/>
                <a:gd name="connsiteY0" fmla="*/ 0 h 1605708"/>
                <a:gd name="connsiteX1" fmla="*/ 1620651 w 13677900"/>
                <a:gd name="connsiteY1" fmla="*/ 6988 h 1605708"/>
                <a:gd name="connsiteX2" fmla="*/ 13677900 w 13677900"/>
                <a:gd name="connsiteY2" fmla="*/ 0 h 1605708"/>
                <a:gd name="connsiteX3" fmla="*/ 13677900 w 13677900"/>
                <a:gd name="connsiteY3" fmla="*/ 1587113 h 1605708"/>
                <a:gd name="connsiteX4" fmla="*/ 1202901 w 13677900"/>
                <a:gd name="connsiteY4" fmla="*/ 1605708 h 1605708"/>
                <a:gd name="connsiteX5" fmla="*/ 0 w 13677900"/>
                <a:gd name="connsiteY5" fmla="*/ 1587113 h 1605708"/>
                <a:gd name="connsiteX6" fmla="*/ 0 w 13677900"/>
                <a:gd name="connsiteY6" fmla="*/ 0 h 1605708"/>
                <a:gd name="connsiteX0" fmla="*/ 0 w 13677900"/>
                <a:gd name="connsiteY0" fmla="*/ 0 h 1605708"/>
                <a:gd name="connsiteX1" fmla="*/ 1620651 w 13677900"/>
                <a:gd name="connsiteY1" fmla="*/ 6988 h 1605708"/>
                <a:gd name="connsiteX2" fmla="*/ 13677900 w 13677900"/>
                <a:gd name="connsiteY2" fmla="*/ 0 h 1605708"/>
                <a:gd name="connsiteX3" fmla="*/ 13677900 w 13677900"/>
                <a:gd name="connsiteY3" fmla="*/ 1587113 h 1605708"/>
                <a:gd name="connsiteX4" fmla="*/ 1202901 w 13677900"/>
                <a:gd name="connsiteY4" fmla="*/ 1605708 h 1605708"/>
                <a:gd name="connsiteX5" fmla="*/ 0 w 13677900"/>
                <a:gd name="connsiteY5" fmla="*/ 0 h 1605708"/>
                <a:gd name="connsiteX0" fmla="*/ 0 w 12474999"/>
                <a:gd name="connsiteY0" fmla="*/ 1605708 h 1605708"/>
                <a:gd name="connsiteX1" fmla="*/ 417750 w 12474999"/>
                <a:gd name="connsiteY1" fmla="*/ 6988 h 1605708"/>
                <a:gd name="connsiteX2" fmla="*/ 12474999 w 12474999"/>
                <a:gd name="connsiteY2" fmla="*/ 0 h 1605708"/>
                <a:gd name="connsiteX3" fmla="*/ 12474999 w 12474999"/>
                <a:gd name="connsiteY3" fmla="*/ 1587113 h 1605708"/>
                <a:gd name="connsiteX4" fmla="*/ 0 w 12474999"/>
                <a:gd name="connsiteY4" fmla="*/ 1605708 h 1605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4999" h="1605708">
                  <a:moveTo>
                    <a:pt x="0" y="1605708"/>
                  </a:moveTo>
                  <a:lnTo>
                    <a:pt x="417750" y="6988"/>
                  </a:lnTo>
                  <a:lnTo>
                    <a:pt x="12474999" y="0"/>
                  </a:lnTo>
                  <a:lnTo>
                    <a:pt x="12474999" y="1587113"/>
                  </a:lnTo>
                  <a:lnTo>
                    <a:pt x="0" y="1605708"/>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 name="矩形 3"/>
            <p:cNvSpPr/>
            <p:nvPr/>
          </p:nvSpPr>
          <p:spPr>
            <a:xfrm>
              <a:off x="1269995" y="4702628"/>
              <a:ext cx="1190171" cy="119017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357519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6" decel="100000" fill="hold"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1+#ppt_w/2"/>
                                          </p:val>
                                        </p:tav>
                                        <p:tav tm="100000">
                                          <p:val>
                                            <p:strVal val="#ppt_x"/>
                                          </p:val>
                                        </p:tav>
                                      </p:tavLst>
                                    </p:anim>
                                    <p:anim calcmode="lin" valueType="num">
                                      <p:cBhvr additive="base">
                                        <p:cTn id="12" dur="10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6" decel="100000" fill="hold" nodeType="withEffect">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000" fill="hold"/>
                                        <p:tgtEl>
                                          <p:spTgt spid="21"/>
                                        </p:tgtEl>
                                        <p:attrNameLst>
                                          <p:attrName>ppt_x</p:attrName>
                                        </p:attrNameLst>
                                      </p:cBhvr>
                                      <p:tavLst>
                                        <p:tav tm="0">
                                          <p:val>
                                            <p:strVal val="1+#ppt_w/2"/>
                                          </p:val>
                                        </p:tav>
                                        <p:tav tm="100000">
                                          <p:val>
                                            <p:strVal val="#ppt_x"/>
                                          </p:val>
                                        </p:tav>
                                      </p:tavLst>
                                    </p:anim>
                                    <p:anim calcmode="lin" valueType="num">
                                      <p:cBhvr additive="base">
                                        <p:cTn id="16" dur="1000" fill="hold"/>
                                        <p:tgtEl>
                                          <p:spTgt spid="2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p:tgtEl>
                                          <p:spTgt spid="13"/>
                                        </p:tgtEl>
                                        <p:attrNameLst>
                                          <p:attrName>ppt_y</p:attrName>
                                        </p:attrNameLst>
                                      </p:cBhvr>
                                      <p:tavLst>
                                        <p:tav tm="0">
                                          <p:val>
                                            <p:strVal val="#ppt_y+#ppt_h*1.125000"/>
                                          </p:val>
                                        </p:tav>
                                        <p:tav tm="100000">
                                          <p:val>
                                            <p:strVal val="#ppt_y"/>
                                          </p:val>
                                        </p:tav>
                                      </p:tavLst>
                                    </p:anim>
                                    <p:animEffect transition="in" filter="wipe(up)">
                                      <p:cBhvr>
                                        <p:cTn id="27" dur="500"/>
                                        <p:tgtEl>
                                          <p:spTgt spid="13"/>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1000"/>
                                        <p:tgtEl>
                                          <p:spTgt spid="12"/>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5651500" y="2278259"/>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dirty="0">
                  <a:solidFill>
                    <a:schemeClr val="bg1"/>
                  </a:solidFill>
                </a:rPr>
                <a:t>01</a:t>
              </a:r>
              <a:endParaRPr lang="zh-CN" altLang="en-US" sz="3200" b="1" dirty="0">
                <a:solidFill>
                  <a:schemeClr val="bg1"/>
                </a:solidFill>
              </a:endParaRPr>
            </a:p>
          </p:txBody>
        </p:sp>
      </p:grpSp>
      <p:grpSp>
        <p:nvGrpSpPr>
          <p:cNvPr id="21" name="组合 20"/>
          <p:cNvGrpSpPr/>
          <p:nvPr/>
        </p:nvGrpSpPr>
        <p:grpSpPr>
          <a:xfrm>
            <a:off x="4631068" y="3403060"/>
            <a:ext cx="2929862" cy="736892"/>
            <a:chOff x="8358098" y="3089795"/>
            <a:chExt cx="2929862" cy="1234748"/>
          </a:xfrm>
        </p:grpSpPr>
        <p:sp>
          <p:nvSpPr>
            <p:cNvPr id="14" name="文本框 13"/>
            <p:cNvSpPr txBox="1"/>
            <p:nvPr/>
          </p:nvSpPr>
          <p:spPr>
            <a:xfrm>
              <a:off x="8358098" y="3089795"/>
              <a:ext cx="2929862" cy="876716"/>
            </a:xfrm>
            <a:prstGeom prst="rect">
              <a:avLst/>
            </a:prstGeom>
            <a:noFill/>
          </p:spPr>
          <p:txBody>
            <a:bodyPr wrap="square" rtlCol="0">
              <a:spAutoFit/>
              <a:scene3d>
                <a:camera prst="orthographicFront"/>
                <a:lightRig rig="threePt" dir="t"/>
              </a:scene3d>
              <a:sp3d contourW="12700"/>
            </a:bodyPr>
            <a:lstStyle/>
            <a:p>
              <a:pPr algn="ctr"/>
              <a:r>
                <a:rPr lang="zh-CN" altLang="en-US" sz="2800"/>
                <a:t>创建用户</a:t>
              </a:r>
              <a:endParaRPr lang="zh-CN" altLang="en-US" sz="2800" dirty="0"/>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242594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a:defRPr/>
            </a:pPr>
            <a:r>
              <a:rPr lang="zh-CN" altLang="en-US" sz="2800" b="1">
                <a:solidFill>
                  <a:srgbClr val="228EB0"/>
                </a:solidFill>
                <a:latin typeface="+mn-ea"/>
              </a:rPr>
              <a:t>创建用户</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697444"/>
            <a:ext cx="10369571" cy="170495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为了保护数据库的安全性和完整性，</a:t>
            </a:r>
            <a:r>
              <a:rPr lang="en-US" altLang="zh-CN" dirty="0"/>
              <a:t>MySQL</a:t>
            </a:r>
            <a:r>
              <a:rPr lang="zh-CN" altLang="zh-CN" dirty="0"/>
              <a:t>提供了一整套用户管理机制，包括登录和退出</a:t>
            </a:r>
            <a:r>
              <a:rPr lang="en-US" altLang="zh-CN" dirty="0"/>
              <a:t>MySQL</a:t>
            </a:r>
            <a:r>
              <a:rPr lang="zh-CN" altLang="zh-CN" dirty="0"/>
              <a:t>服务器、创建用户、删除用户、修改用户密码和为用户赋权限等。为了避免用户恶意使用</a:t>
            </a:r>
            <a:r>
              <a:rPr lang="en-US" altLang="zh-CN" dirty="0"/>
              <a:t>root</a:t>
            </a:r>
            <a:r>
              <a:rPr lang="zh-CN" altLang="zh-CN" dirty="0"/>
              <a:t>账号控制数据库，通常需要创建一系列具备适当权限的账号，尽可能地不用或少用</a:t>
            </a:r>
            <a:r>
              <a:rPr lang="en-US" altLang="zh-CN" dirty="0"/>
              <a:t>root</a:t>
            </a:r>
            <a:r>
              <a:rPr lang="zh-CN" altLang="zh-CN" dirty="0"/>
              <a:t>账号登录系统，以此来确保数据的安全访问。</a:t>
            </a:r>
            <a:endParaRPr lang="en-US" altLang="zh-CN" dirty="0"/>
          </a:p>
        </p:txBody>
      </p:sp>
      <p:sp>
        <p:nvSpPr>
          <p:cNvPr id="11" name="矩形 10">
            <a:extLst>
              <a:ext uri="{FF2B5EF4-FFF2-40B4-BE49-F238E27FC236}">
                <a16:creationId xmlns:a16="http://schemas.microsoft.com/office/drawing/2014/main" id="{9A02BB34-D354-4F02-85B5-D8A12C03B287}"/>
              </a:ext>
            </a:extLst>
          </p:cNvPr>
          <p:cNvSpPr/>
          <p:nvPr/>
        </p:nvSpPr>
        <p:spPr>
          <a:xfrm>
            <a:off x="2407942" y="4510202"/>
            <a:ext cx="7376113" cy="497325"/>
          </a:xfrm>
          <a:prstGeom prst="rect">
            <a:avLst/>
          </a:prstGeom>
          <a:solidFill>
            <a:schemeClr val="accent1">
              <a:lumMod val="20000"/>
              <a:lumOff val="80000"/>
            </a:schemeClr>
          </a:solidFill>
          <a:effectLst>
            <a:outerShdw blurRad="50800" dist="12700" dir="12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altLang="zh-CN" b="1"/>
              <a:t>CREATE USER &lt;</a:t>
            </a:r>
            <a:r>
              <a:rPr lang="zh-CN" altLang="zh-CN" b="1"/>
              <a:t>用户名</a:t>
            </a:r>
            <a:r>
              <a:rPr lang="en-US" altLang="zh-CN" b="1"/>
              <a:t>&gt; [ IDENTIFIED ] BY [ PASSWORD ] &lt;</a:t>
            </a:r>
            <a:r>
              <a:rPr lang="zh-CN" altLang="zh-CN" b="1"/>
              <a:t>口令</a:t>
            </a:r>
            <a:r>
              <a:rPr lang="en-US" altLang="zh-CN" b="1"/>
              <a:t>&gt;</a:t>
            </a:r>
            <a:endParaRPr lang="zh-CN" altLang="zh-CN" b="1"/>
          </a:p>
        </p:txBody>
      </p:sp>
      <p:sp>
        <p:nvSpPr>
          <p:cNvPr id="12" name="矩形 11">
            <a:extLst>
              <a:ext uri="{FF2B5EF4-FFF2-40B4-BE49-F238E27FC236}">
                <a16:creationId xmlns:a16="http://schemas.microsoft.com/office/drawing/2014/main" id="{A1788F5B-2828-41F5-A63A-F6CD93DB9FBD}"/>
              </a:ext>
            </a:extLst>
          </p:cNvPr>
          <p:cNvSpPr/>
          <p:nvPr/>
        </p:nvSpPr>
        <p:spPr>
          <a:xfrm>
            <a:off x="911214" y="3648842"/>
            <a:ext cx="10369571" cy="458459"/>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a:t>可以使用</a:t>
            </a:r>
            <a:r>
              <a:rPr lang="en-US" altLang="zh-CN" b="1">
                <a:solidFill>
                  <a:srgbClr val="0069B8"/>
                </a:solidFill>
              </a:rPr>
              <a:t>CREATE USER</a:t>
            </a:r>
            <a:r>
              <a:rPr lang="zh-CN" altLang="zh-CN"/>
              <a:t>语句来创建一个或多个</a:t>
            </a:r>
            <a:r>
              <a:rPr lang="en-US" altLang="zh-CN"/>
              <a:t>MySQL</a:t>
            </a:r>
            <a:r>
              <a:rPr lang="zh-CN" altLang="zh-CN"/>
              <a:t>账户，并设置相应的口令，语法格式如下：</a:t>
            </a:r>
          </a:p>
        </p:txBody>
      </p:sp>
    </p:spTree>
    <p:extLst>
      <p:ext uri="{BB962C8B-B14F-4D97-AF65-F5344CB8AC3E}">
        <p14:creationId xmlns:p14="http://schemas.microsoft.com/office/powerpoint/2010/main" val="37179136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500"/>
                                        <p:tgtEl>
                                          <p:spTgt spid="12"/>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1" grpId="0" animBg="1"/>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a:defRPr/>
            </a:pPr>
            <a:r>
              <a:rPr lang="zh-CN" altLang="en-US" sz="2800" b="1">
                <a:solidFill>
                  <a:srgbClr val="228EB0"/>
                </a:solidFill>
                <a:latin typeface="+mn-ea"/>
              </a:rPr>
              <a:t>创建用户</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676107"/>
            <a:ext cx="10369571" cy="3782446"/>
          </a:xfrm>
          <a:prstGeom prst="rect">
            <a:avLst/>
          </a:prstGeom>
        </p:spPr>
        <p:txBody>
          <a:bodyPr wrap="square">
            <a:spAutoFit/>
            <a:scene3d>
              <a:camera prst="orthographicFront"/>
              <a:lightRig rig="threePt" dir="t"/>
            </a:scene3d>
            <a:sp3d contourW="12700"/>
          </a:bodyPr>
          <a:lstStyle/>
          <a:p>
            <a:pPr marL="285750" lvl="0" indent="-285750" algn="just">
              <a:lnSpc>
                <a:spcPct val="150000"/>
              </a:lnSpc>
              <a:buFont typeface="Arial" panose="020B0604020202020204" pitchFamily="34" charset="0"/>
              <a:buChar char="•"/>
            </a:pPr>
            <a:r>
              <a:rPr lang="en-US" altLang="zh-CN" b="1" dirty="0"/>
              <a:t>&lt;</a:t>
            </a:r>
            <a:r>
              <a:rPr lang="zh-CN" altLang="zh-CN" b="1" dirty="0"/>
              <a:t>用户名</a:t>
            </a:r>
            <a:r>
              <a:rPr lang="en-US" altLang="zh-CN" b="1" dirty="0"/>
              <a:t>&gt;</a:t>
            </a:r>
            <a:r>
              <a:rPr lang="zh-CN" altLang="zh-CN" b="1" dirty="0"/>
              <a:t>：</a:t>
            </a:r>
            <a:r>
              <a:rPr lang="zh-CN" altLang="zh-CN" dirty="0"/>
              <a:t>指定创建用户账号，格式为“</a:t>
            </a:r>
            <a:r>
              <a:rPr lang="en-US" altLang="zh-CN" dirty="0"/>
              <a:t>'user_name'@'</a:t>
            </a:r>
            <a:r>
              <a:rPr lang="en-US" altLang="zh-CN" dirty="0" err="1"/>
              <a:t>host_name</a:t>
            </a:r>
            <a:r>
              <a:rPr lang="en-US" altLang="zh-CN" dirty="0"/>
              <a:t>'</a:t>
            </a:r>
            <a:r>
              <a:rPr lang="zh-CN" altLang="zh-CN" dirty="0"/>
              <a:t>”。</a:t>
            </a:r>
            <a:r>
              <a:rPr lang="en-US" altLang="zh-CN" dirty="0" err="1"/>
              <a:t>user_name</a:t>
            </a:r>
            <a:r>
              <a:rPr lang="zh-CN" altLang="zh-CN" dirty="0"/>
              <a:t>是用户名，</a:t>
            </a:r>
            <a:r>
              <a:rPr lang="en-US" altLang="zh-CN" dirty="0" err="1"/>
              <a:t>host_name</a:t>
            </a:r>
            <a:r>
              <a:rPr lang="zh-CN" altLang="zh-CN" dirty="0"/>
              <a:t>为主机名，即用户连接</a:t>
            </a:r>
            <a:r>
              <a:rPr lang="en-US" altLang="zh-CN" dirty="0"/>
              <a:t>MySQL</a:t>
            </a:r>
            <a:r>
              <a:rPr lang="zh-CN" altLang="zh-CN" dirty="0"/>
              <a:t>时所在主机的名字。若在创建过程中，只给出了账户的用户名，而没指定主机名，则主机名默认为“</a:t>
            </a:r>
            <a:r>
              <a:rPr lang="en-US" altLang="zh-CN" dirty="0"/>
              <a:t>%</a:t>
            </a:r>
            <a:r>
              <a:rPr lang="zh-CN" altLang="zh-CN" dirty="0"/>
              <a:t>”，表示一组主机。</a:t>
            </a:r>
          </a:p>
          <a:p>
            <a:pPr marL="285750" lvl="0" indent="-285750" algn="just">
              <a:lnSpc>
                <a:spcPct val="150000"/>
              </a:lnSpc>
              <a:buFont typeface="Arial" panose="020B0604020202020204" pitchFamily="34" charset="0"/>
              <a:buChar char="•"/>
            </a:pPr>
            <a:r>
              <a:rPr lang="en-US" altLang="zh-CN" b="1" dirty="0"/>
              <a:t>PASSWORD</a:t>
            </a:r>
            <a:r>
              <a:rPr lang="zh-CN" altLang="zh-CN" b="1" dirty="0"/>
              <a:t>：</a:t>
            </a:r>
            <a:r>
              <a:rPr lang="zh-CN" altLang="zh-CN" dirty="0"/>
              <a:t>可选项，用于指定散列口令，若使用明文设置口令，则可忽略</a:t>
            </a:r>
            <a:r>
              <a:rPr lang="en-US" altLang="zh-CN" dirty="0"/>
              <a:t>PASSWORD</a:t>
            </a:r>
            <a:r>
              <a:rPr lang="zh-CN" altLang="zh-CN" dirty="0"/>
              <a:t>关键字；若不以明文设置口令，且知道</a:t>
            </a:r>
            <a:r>
              <a:rPr lang="en-US" altLang="zh-CN" dirty="0"/>
              <a:t>PASSWORD( )</a:t>
            </a:r>
            <a:r>
              <a:rPr lang="zh-CN" altLang="zh-CN" dirty="0"/>
              <a:t>函数返回给密码的散列值，则可以在口令设置语句中指定此散列值，但需要加上关键字</a:t>
            </a:r>
            <a:r>
              <a:rPr lang="en-US" altLang="zh-CN" dirty="0"/>
              <a:t>PASSWORD</a:t>
            </a:r>
            <a:r>
              <a:rPr lang="zh-CN" altLang="zh-CN" dirty="0"/>
              <a:t>。</a:t>
            </a:r>
          </a:p>
          <a:p>
            <a:pPr marL="285750" lvl="0" indent="-285750" algn="just">
              <a:lnSpc>
                <a:spcPct val="150000"/>
              </a:lnSpc>
              <a:buFont typeface="Arial" panose="020B0604020202020204" pitchFamily="34" charset="0"/>
              <a:buChar char="•"/>
            </a:pPr>
            <a:r>
              <a:rPr lang="en-US" altLang="zh-CN" b="1" dirty="0"/>
              <a:t>IDENTIFIED BY</a:t>
            </a:r>
            <a:r>
              <a:rPr lang="zh-CN" altLang="zh-CN" b="1" dirty="0"/>
              <a:t>子句：</a:t>
            </a:r>
            <a:r>
              <a:rPr lang="zh-CN" altLang="zh-CN" dirty="0"/>
              <a:t>用于指定用户账号对应的口令，若该用户账号无口令，则可省略此子句。</a:t>
            </a:r>
          </a:p>
          <a:p>
            <a:pPr marL="285750" lvl="0" indent="-285750" algn="just">
              <a:lnSpc>
                <a:spcPct val="150000"/>
              </a:lnSpc>
              <a:buFont typeface="Arial" panose="020B0604020202020204" pitchFamily="34" charset="0"/>
              <a:buChar char="•"/>
            </a:pPr>
            <a:r>
              <a:rPr lang="en-US" altLang="zh-CN" b="1" dirty="0"/>
              <a:t>&lt;</a:t>
            </a:r>
            <a:r>
              <a:rPr lang="zh-CN" altLang="zh-CN" b="1" dirty="0"/>
              <a:t>口令</a:t>
            </a:r>
            <a:r>
              <a:rPr lang="en-US" altLang="zh-CN" b="1" dirty="0"/>
              <a:t>&gt;</a:t>
            </a:r>
            <a:r>
              <a:rPr lang="zh-CN" altLang="zh-CN" b="1" dirty="0"/>
              <a:t>：</a:t>
            </a:r>
            <a:r>
              <a:rPr lang="zh-CN" altLang="zh-CN" dirty="0"/>
              <a:t>指定用户账号的口令，在</a:t>
            </a:r>
            <a:r>
              <a:rPr lang="en-US" altLang="zh-CN" dirty="0"/>
              <a:t>IDENTIFIED BY</a:t>
            </a:r>
            <a:r>
              <a:rPr lang="zh-CN" altLang="zh-CN" dirty="0"/>
              <a:t>关键字或</a:t>
            </a:r>
            <a:r>
              <a:rPr lang="en-US" altLang="zh-CN" dirty="0"/>
              <a:t>PASSWOED</a:t>
            </a:r>
            <a:r>
              <a:rPr lang="zh-CN" altLang="zh-CN" dirty="0"/>
              <a:t>关键字之后。给定的口令值可以是字母和数字组成的明文，也可以是通过</a:t>
            </a:r>
            <a:r>
              <a:rPr lang="en-US" altLang="zh-CN" dirty="0"/>
              <a:t>PASSWORD( )</a:t>
            </a:r>
            <a:r>
              <a:rPr lang="zh-CN" altLang="zh-CN" dirty="0"/>
              <a:t>函数得到的散列值。</a:t>
            </a:r>
          </a:p>
        </p:txBody>
      </p:sp>
    </p:spTree>
    <p:extLst>
      <p:ext uri="{BB962C8B-B14F-4D97-AF65-F5344CB8AC3E}">
        <p14:creationId xmlns:p14="http://schemas.microsoft.com/office/powerpoint/2010/main" val="11256456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a:defRPr/>
            </a:pPr>
            <a:r>
              <a:rPr lang="zh-CN" altLang="en-US" sz="2800" b="1">
                <a:solidFill>
                  <a:srgbClr val="228EB0"/>
                </a:solidFill>
                <a:latin typeface="+mn-ea"/>
              </a:rPr>
              <a:t>创建用户</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565270"/>
            <a:ext cx="10369571" cy="4197944"/>
          </a:xfrm>
          <a:prstGeom prst="rect">
            <a:avLst/>
          </a:prstGeom>
        </p:spPr>
        <p:txBody>
          <a:bodyPr wrap="square">
            <a:spAutoFit/>
            <a:scene3d>
              <a:camera prst="orthographicFront"/>
              <a:lightRig rig="threePt" dir="t"/>
            </a:scene3d>
            <a:sp3d contourW="12700"/>
          </a:bodyPr>
          <a:lstStyle/>
          <a:p>
            <a:pPr algn="just">
              <a:lnSpc>
                <a:spcPct val="150000"/>
              </a:lnSpc>
            </a:pPr>
            <a:r>
              <a:rPr lang="zh-CN" altLang="zh-CN" dirty="0"/>
              <a:t>使用</a:t>
            </a:r>
            <a:r>
              <a:rPr lang="en-US" altLang="zh-CN" dirty="0"/>
              <a:t>CREATE USER</a:t>
            </a:r>
            <a:r>
              <a:rPr lang="zh-CN" altLang="zh-CN" dirty="0"/>
              <a:t>语句应该注意以下几点：</a:t>
            </a:r>
          </a:p>
          <a:p>
            <a:pPr marL="285750" lvl="0" indent="-285750" algn="just">
              <a:lnSpc>
                <a:spcPct val="150000"/>
              </a:lnSpc>
              <a:buFont typeface="Arial" panose="020B0604020202020204" pitchFamily="34" charset="0"/>
              <a:buChar char="•"/>
            </a:pPr>
            <a:r>
              <a:rPr lang="zh-CN" altLang="zh-CN" dirty="0"/>
              <a:t>如果使用</a:t>
            </a:r>
            <a:r>
              <a:rPr lang="en-US" altLang="zh-CN" dirty="0"/>
              <a:t>CREATE USER</a:t>
            </a:r>
            <a:r>
              <a:rPr lang="zh-CN" altLang="zh-CN" dirty="0"/>
              <a:t>语句时没有为用户指定口令，那么</a:t>
            </a:r>
            <a:r>
              <a:rPr lang="en-US" altLang="zh-CN" dirty="0"/>
              <a:t>MySQL</a:t>
            </a:r>
            <a:r>
              <a:rPr lang="zh-CN" altLang="zh-CN" dirty="0"/>
              <a:t>允许该用户不使用口令登录系统，但从安全的角度而言，不推荐这种做法。</a:t>
            </a:r>
          </a:p>
          <a:p>
            <a:pPr marL="285750" lvl="0" indent="-285750" algn="just">
              <a:lnSpc>
                <a:spcPct val="150000"/>
              </a:lnSpc>
              <a:buFont typeface="Arial" panose="020B0604020202020204" pitchFamily="34" charset="0"/>
              <a:buChar char="•"/>
            </a:pPr>
            <a:r>
              <a:rPr lang="zh-CN" altLang="zh-CN" dirty="0"/>
              <a:t>使用</a:t>
            </a:r>
            <a:r>
              <a:rPr lang="en-US" altLang="zh-CN" dirty="0"/>
              <a:t>CREATE USER</a:t>
            </a:r>
            <a:r>
              <a:rPr lang="zh-CN" altLang="zh-CN" dirty="0"/>
              <a:t>语句必须拥有</a:t>
            </a:r>
            <a:r>
              <a:rPr lang="en-US" altLang="zh-CN" dirty="0"/>
              <a:t>MySQL</a:t>
            </a:r>
            <a:r>
              <a:rPr lang="zh-CN" altLang="zh-CN" dirty="0"/>
              <a:t>中数据库的</a:t>
            </a:r>
            <a:r>
              <a:rPr lang="en-US" altLang="zh-CN" dirty="0"/>
              <a:t>INSERT</a:t>
            </a:r>
            <a:r>
              <a:rPr lang="zh-CN" altLang="zh-CN" dirty="0"/>
              <a:t>权限或全局</a:t>
            </a:r>
            <a:r>
              <a:rPr lang="en-US" altLang="zh-CN" dirty="0"/>
              <a:t>CREATE USER</a:t>
            </a:r>
            <a:r>
              <a:rPr lang="zh-CN" altLang="zh-CN" dirty="0"/>
              <a:t>权限。</a:t>
            </a:r>
          </a:p>
          <a:p>
            <a:pPr marL="285750" lvl="0" indent="-285750" algn="just">
              <a:lnSpc>
                <a:spcPct val="150000"/>
              </a:lnSpc>
              <a:buFont typeface="Arial" panose="020B0604020202020204" pitchFamily="34" charset="0"/>
              <a:buChar char="•"/>
            </a:pPr>
            <a:r>
              <a:rPr lang="zh-CN" altLang="zh-CN" dirty="0"/>
              <a:t>使用</a:t>
            </a:r>
            <a:r>
              <a:rPr lang="en-US" altLang="zh-CN" dirty="0"/>
              <a:t>CREATE USER</a:t>
            </a:r>
            <a:r>
              <a:rPr lang="zh-CN" altLang="zh-CN" dirty="0"/>
              <a:t>语句创建一个用户账号后，会在系统数据库</a:t>
            </a:r>
            <a:r>
              <a:rPr lang="en-US" altLang="zh-CN" dirty="0"/>
              <a:t>MySQL</a:t>
            </a:r>
            <a:r>
              <a:rPr lang="zh-CN" altLang="zh-CN" dirty="0"/>
              <a:t>的“</a:t>
            </a:r>
            <a:r>
              <a:rPr lang="en-US" altLang="zh-CN" dirty="0" err="1"/>
              <a:t>mysql.user</a:t>
            </a:r>
            <a:r>
              <a:rPr lang="zh-CN" altLang="zh-CN" dirty="0"/>
              <a:t>”系统表中添加一条新记录。若创建的账户已经存在，则语句执行时会出现错误。</a:t>
            </a:r>
          </a:p>
          <a:p>
            <a:pPr marL="285750" lvl="0" indent="-285750" algn="just">
              <a:lnSpc>
                <a:spcPct val="150000"/>
              </a:lnSpc>
              <a:buFont typeface="Arial" panose="020B0604020202020204" pitchFamily="34" charset="0"/>
              <a:buChar char="•"/>
            </a:pPr>
            <a:r>
              <a:rPr lang="zh-CN" altLang="zh-CN" dirty="0"/>
              <a:t>新创建的用户拥有的权限很少，登录</a:t>
            </a:r>
            <a:r>
              <a:rPr lang="en-US" altLang="zh-CN" dirty="0"/>
              <a:t>MySQL</a:t>
            </a:r>
            <a:r>
              <a:rPr lang="zh-CN" altLang="zh-CN" dirty="0"/>
              <a:t>后只允许进行不需要权限的操作，如使用</a:t>
            </a:r>
            <a:r>
              <a:rPr lang="en-US" altLang="zh-CN" dirty="0"/>
              <a:t>SHOW</a:t>
            </a:r>
            <a:r>
              <a:rPr lang="zh-CN" altLang="zh-CN" dirty="0"/>
              <a:t>语句查询所有存储引擎和字符集列表等。</a:t>
            </a:r>
          </a:p>
          <a:p>
            <a:pPr marL="285750" lvl="0" indent="-285750" algn="just">
              <a:lnSpc>
                <a:spcPct val="150000"/>
              </a:lnSpc>
              <a:buFont typeface="Arial" panose="020B0604020202020204" pitchFamily="34" charset="0"/>
              <a:buChar char="•"/>
            </a:pPr>
            <a:r>
              <a:rPr lang="zh-CN" altLang="zh-CN" dirty="0"/>
              <a:t>如果两个用户具有相同的用户名和不同的主机名，</a:t>
            </a:r>
            <a:r>
              <a:rPr lang="en-US" altLang="zh-CN" dirty="0"/>
              <a:t>MySQL</a:t>
            </a:r>
            <a:r>
              <a:rPr lang="zh-CN" altLang="zh-CN" dirty="0"/>
              <a:t>会将他们视为不同的用户，并允许为这两个用户分配不同的权限集合。</a:t>
            </a:r>
          </a:p>
        </p:txBody>
      </p:sp>
    </p:spTree>
    <p:extLst>
      <p:ext uri="{BB962C8B-B14F-4D97-AF65-F5344CB8AC3E}">
        <p14:creationId xmlns:p14="http://schemas.microsoft.com/office/powerpoint/2010/main" val="12006318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 fmla="*/ 0 w 1504748"/>
                <a:gd name="connsiteY0" fmla="*/ 5104 h 470893"/>
                <a:gd name="connsiteX1" fmla="*/ 342087 w 1504748"/>
                <a:gd name="connsiteY1" fmla="*/ 0 h 470893"/>
                <a:gd name="connsiteX2" fmla="*/ 1504748 w 1504748"/>
                <a:gd name="connsiteY2" fmla="*/ 5104 h 470893"/>
                <a:gd name="connsiteX3" fmla="*/ 1504748 w 1504748"/>
                <a:gd name="connsiteY3" fmla="*/ 470893 h 470893"/>
                <a:gd name="connsiteX4" fmla="*/ 0 w 1504748"/>
                <a:gd name="connsiteY4" fmla="*/ 470893 h 470893"/>
                <a:gd name="connsiteX5" fmla="*/ 0 w 1504748"/>
                <a:gd name="connsiteY5" fmla="*/ 5104 h 47089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470893 h 473453"/>
                <a:gd name="connsiteX6" fmla="*/ 0 w 1504748"/>
                <a:gd name="connsiteY6" fmla="*/ 5104 h 473453"/>
                <a:gd name="connsiteX0" fmla="*/ 0 w 1504748"/>
                <a:gd name="connsiteY0" fmla="*/ 5104 h 473453"/>
                <a:gd name="connsiteX1" fmla="*/ 342087 w 1504748"/>
                <a:gd name="connsiteY1" fmla="*/ 0 h 473453"/>
                <a:gd name="connsiteX2" fmla="*/ 1504748 w 1504748"/>
                <a:gd name="connsiteY2" fmla="*/ 5104 h 473453"/>
                <a:gd name="connsiteX3" fmla="*/ 1504748 w 1504748"/>
                <a:gd name="connsiteY3" fmla="*/ 470893 h 473453"/>
                <a:gd name="connsiteX4" fmla="*/ 322141 w 1504748"/>
                <a:gd name="connsiteY4" fmla="*/ 473453 h 473453"/>
                <a:gd name="connsiteX5" fmla="*/ 0 w 1504748"/>
                <a:gd name="connsiteY5" fmla="*/ 5104 h 473453"/>
                <a:gd name="connsiteX0" fmla="*/ 0 w 1182607"/>
                <a:gd name="connsiteY0" fmla="*/ 473453 h 473453"/>
                <a:gd name="connsiteX1" fmla="*/ 19946 w 1182607"/>
                <a:gd name="connsiteY1" fmla="*/ 0 h 473453"/>
                <a:gd name="connsiteX2" fmla="*/ 1182607 w 1182607"/>
                <a:gd name="connsiteY2" fmla="*/ 5104 h 473453"/>
                <a:gd name="connsiteX3" fmla="*/ 1182607 w 1182607"/>
                <a:gd name="connsiteY3" fmla="*/ 470893 h 473453"/>
                <a:gd name="connsiteX4" fmla="*/ 0 w 1182607"/>
                <a:gd name="connsiteY4" fmla="*/ 473453 h 473453"/>
                <a:gd name="connsiteX0" fmla="*/ 0 w 1182607"/>
                <a:gd name="connsiteY0" fmla="*/ 473453 h 473453"/>
                <a:gd name="connsiteX1" fmla="*/ 187993 w 1182607"/>
                <a:gd name="connsiteY1" fmla="*/ 240265 h 473453"/>
                <a:gd name="connsiteX2" fmla="*/ 19946 w 1182607"/>
                <a:gd name="connsiteY2" fmla="*/ 0 h 473453"/>
                <a:gd name="connsiteX3" fmla="*/ 1182607 w 1182607"/>
                <a:gd name="connsiteY3" fmla="*/ 5104 h 473453"/>
                <a:gd name="connsiteX4" fmla="*/ 1182607 w 1182607"/>
                <a:gd name="connsiteY4" fmla="*/ 470893 h 473453"/>
                <a:gd name="connsiteX5" fmla="*/ 0 w 1182607"/>
                <a:gd name="connsiteY5" fmla="*/ 473453 h 4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68399"/>
            <a:ext cx="1620957" cy="523220"/>
          </a:xfrm>
          <a:prstGeom prst="rect">
            <a:avLst/>
          </a:prstGeom>
          <a:noFill/>
        </p:spPr>
        <p:txBody>
          <a:bodyPr wrap="none" rtlCol="0">
            <a:spAutoFit/>
            <a:scene3d>
              <a:camera prst="orthographicFront"/>
              <a:lightRig rig="threePt" dir="t"/>
            </a:scene3d>
            <a:sp3d contourW="12700"/>
          </a:bodyPr>
          <a:lstStyle/>
          <a:p>
            <a:pPr>
              <a:defRPr/>
            </a:pPr>
            <a:r>
              <a:rPr lang="zh-CN" altLang="en-US" sz="2800" b="1">
                <a:solidFill>
                  <a:srgbClr val="228EB0"/>
                </a:solidFill>
                <a:latin typeface="+mn-ea"/>
              </a:rPr>
              <a:t>创建用户</a:t>
            </a:r>
            <a:endParaRPr lang="en-US" altLang="zh-CN" sz="2800" b="1">
              <a:solidFill>
                <a:srgbClr val="228EB0"/>
              </a:solidFill>
              <a:latin typeface="+mn-ea"/>
            </a:endParaRPr>
          </a:p>
        </p:txBody>
      </p:sp>
      <p:sp>
        <p:nvSpPr>
          <p:cNvPr id="10" name="矩形 9">
            <a:extLst>
              <a:ext uri="{FF2B5EF4-FFF2-40B4-BE49-F238E27FC236}">
                <a16:creationId xmlns:a16="http://schemas.microsoft.com/office/drawing/2014/main" id="{B7925FA9-8CE2-4DC1-8B0F-5708D303D758}"/>
              </a:ext>
            </a:extLst>
          </p:cNvPr>
          <p:cNvSpPr/>
          <p:nvPr/>
        </p:nvSpPr>
        <p:spPr>
          <a:xfrm>
            <a:off x="911214" y="1315888"/>
            <a:ext cx="10369571" cy="873957"/>
          </a:xfrm>
          <a:prstGeom prst="rect">
            <a:avLst/>
          </a:prstGeom>
        </p:spPr>
        <p:txBody>
          <a:bodyPr wrap="square">
            <a:spAutoFit/>
            <a:scene3d>
              <a:camera prst="orthographicFront"/>
              <a:lightRig rig="threePt" dir="t"/>
            </a:scene3d>
            <a:sp3d contourW="12700"/>
          </a:bodyPr>
          <a:lstStyle/>
          <a:p>
            <a:pPr>
              <a:lnSpc>
                <a:spcPct val="150000"/>
              </a:lnSpc>
            </a:pPr>
            <a:r>
              <a:rPr lang="zh-CN" altLang="zh-CN"/>
              <a:t>【</a:t>
            </a:r>
            <a:r>
              <a:rPr lang="zh-CN" altLang="zh-CN" b="1"/>
              <a:t>实例</a:t>
            </a:r>
            <a:r>
              <a:rPr lang="en-US" altLang="zh-CN" b="1"/>
              <a:t>11-1</a:t>
            </a:r>
            <a:r>
              <a:rPr lang="zh-CN" altLang="zh-CN"/>
              <a:t>】：使用</a:t>
            </a:r>
            <a:r>
              <a:rPr lang="en-US" altLang="zh-CN"/>
              <a:t>CREATE USER</a:t>
            </a:r>
            <a:r>
              <a:rPr lang="zh-CN" altLang="zh-CN"/>
              <a:t>创建一个用户，用户名是“</a:t>
            </a:r>
            <a:r>
              <a:rPr lang="en-US" altLang="zh-CN"/>
              <a:t>CustomUser1</a:t>
            </a:r>
            <a:r>
              <a:rPr lang="zh-CN" altLang="zh-CN"/>
              <a:t>”，密码是“</a:t>
            </a:r>
            <a:r>
              <a:rPr lang="en-US" altLang="zh-CN"/>
              <a:t>123456</a:t>
            </a:r>
            <a:r>
              <a:rPr lang="zh-CN" altLang="zh-CN"/>
              <a:t>”，主机是“</a:t>
            </a:r>
            <a:r>
              <a:rPr lang="en-US" altLang="zh-CN"/>
              <a:t>localhost</a:t>
            </a:r>
            <a:r>
              <a:rPr lang="zh-CN" altLang="zh-CN"/>
              <a:t>”。</a:t>
            </a:r>
          </a:p>
        </p:txBody>
      </p:sp>
      <p:pic>
        <p:nvPicPr>
          <p:cNvPr id="3" name="图片 2">
            <a:extLst>
              <a:ext uri="{FF2B5EF4-FFF2-40B4-BE49-F238E27FC236}">
                <a16:creationId xmlns:a16="http://schemas.microsoft.com/office/drawing/2014/main" id="{FAAFA0FE-AF74-45BB-A332-F149437C2ABC}"/>
              </a:ext>
            </a:extLst>
          </p:cNvPr>
          <p:cNvPicPr>
            <a:picLocks noChangeAspect="1"/>
          </p:cNvPicPr>
          <p:nvPr/>
        </p:nvPicPr>
        <p:blipFill>
          <a:blip r:embed="rId3"/>
          <a:stretch>
            <a:fillRect/>
          </a:stretch>
        </p:blipFill>
        <p:spPr>
          <a:xfrm>
            <a:off x="1719984" y="2596467"/>
            <a:ext cx="3571429" cy="647619"/>
          </a:xfrm>
          <a:prstGeom prst="rect">
            <a:avLst/>
          </a:prstGeom>
        </p:spPr>
      </p:pic>
      <p:pic>
        <p:nvPicPr>
          <p:cNvPr id="4" name="图片 3">
            <a:extLst>
              <a:ext uri="{FF2B5EF4-FFF2-40B4-BE49-F238E27FC236}">
                <a16:creationId xmlns:a16="http://schemas.microsoft.com/office/drawing/2014/main" id="{BBEDCB49-783E-4BAB-8556-86AD45E36C07}"/>
              </a:ext>
            </a:extLst>
          </p:cNvPr>
          <p:cNvPicPr>
            <a:picLocks noChangeAspect="1"/>
          </p:cNvPicPr>
          <p:nvPr/>
        </p:nvPicPr>
        <p:blipFill>
          <a:blip r:embed="rId4"/>
          <a:stretch>
            <a:fillRect/>
          </a:stretch>
        </p:blipFill>
        <p:spPr>
          <a:xfrm>
            <a:off x="1719984" y="4730805"/>
            <a:ext cx="3571429" cy="1298701"/>
          </a:xfrm>
          <a:prstGeom prst="rect">
            <a:avLst/>
          </a:prstGeom>
        </p:spPr>
      </p:pic>
      <p:pic>
        <p:nvPicPr>
          <p:cNvPr id="5" name="图片 4">
            <a:extLst>
              <a:ext uri="{FF2B5EF4-FFF2-40B4-BE49-F238E27FC236}">
                <a16:creationId xmlns:a16="http://schemas.microsoft.com/office/drawing/2014/main" id="{0B511FA5-5E85-4F2D-A85C-7BD457EDE8D0}"/>
              </a:ext>
            </a:extLst>
          </p:cNvPr>
          <p:cNvPicPr>
            <a:picLocks noChangeAspect="1"/>
          </p:cNvPicPr>
          <p:nvPr/>
        </p:nvPicPr>
        <p:blipFill>
          <a:blip r:embed="rId5"/>
          <a:stretch>
            <a:fillRect/>
          </a:stretch>
        </p:blipFill>
        <p:spPr>
          <a:xfrm>
            <a:off x="6736142" y="2434563"/>
            <a:ext cx="3960000" cy="954894"/>
          </a:xfrm>
          <a:prstGeom prst="rect">
            <a:avLst/>
          </a:prstGeom>
        </p:spPr>
      </p:pic>
      <p:pic>
        <p:nvPicPr>
          <p:cNvPr id="6" name="图片 5">
            <a:extLst>
              <a:ext uri="{FF2B5EF4-FFF2-40B4-BE49-F238E27FC236}">
                <a16:creationId xmlns:a16="http://schemas.microsoft.com/office/drawing/2014/main" id="{81E19415-3171-40E7-811C-1C3211E9F269}"/>
              </a:ext>
            </a:extLst>
          </p:cNvPr>
          <p:cNvPicPr>
            <a:picLocks noChangeAspect="1"/>
          </p:cNvPicPr>
          <p:nvPr/>
        </p:nvPicPr>
        <p:blipFill>
          <a:blip r:embed="rId6"/>
          <a:stretch>
            <a:fillRect/>
          </a:stretch>
        </p:blipFill>
        <p:spPr>
          <a:xfrm>
            <a:off x="6736142" y="3678789"/>
            <a:ext cx="3960000" cy="608511"/>
          </a:xfrm>
          <a:prstGeom prst="rect">
            <a:avLst/>
          </a:prstGeom>
        </p:spPr>
      </p:pic>
      <p:pic>
        <p:nvPicPr>
          <p:cNvPr id="8" name="图片 7">
            <a:extLst>
              <a:ext uri="{FF2B5EF4-FFF2-40B4-BE49-F238E27FC236}">
                <a16:creationId xmlns:a16="http://schemas.microsoft.com/office/drawing/2014/main" id="{5EB670EB-AF92-41A3-84AF-7DCE9B674ADC}"/>
              </a:ext>
            </a:extLst>
          </p:cNvPr>
          <p:cNvPicPr>
            <a:picLocks noChangeAspect="1"/>
          </p:cNvPicPr>
          <p:nvPr/>
        </p:nvPicPr>
        <p:blipFill>
          <a:blip r:embed="rId7"/>
          <a:stretch>
            <a:fillRect/>
          </a:stretch>
        </p:blipFill>
        <p:spPr>
          <a:xfrm>
            <a:off x="6736142" y="4570632"/>
            <a:ext cx="3960000" cy="1804826"/>
          </a:xfrm>
          <a:prstGeom prst="rect">
            <a:avLst/>
          </a:prstGeom>
        </p:spPr>
      </p:pic>
    </p:spTree>
    <p:extLst>
      <p:ext uri="{BB962C8B-B14F-4D97-AF65-F5344CB8AC3E}">
        <p14:creationId xmlns:p14="http://schemas.microsoft.com/office/powerpoint/2010/main" val="26603860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770343" y="2279193"/>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a:solidFill>
                    <a:schemeClr val="bg1"/>
                  </a:solidFill>
                </a:rPr>
                <a:t>02</a:t>
              </a:r>
              <a:endParaRPr lang="zh-CN" altLang="en-US" sz="3200" b="1" dirty="0">
                <a:solidFill>
                  <a:schemeClr val="bg1"/>
                </a:solidFill>
              </a:endParaRPr>
            </a:p>
          </p:txBody>
        </p:sp>
      </p:grpSp>
      <p:grpSp>
        <p:nvGrpSpPr>
          <p:cNvPr id="21" name="组合 20"/>
          <p:cNvGrpSpPr/>
          <p:nvPr/>
        </p:nvGrpSpPr>
        <p:grpSpPr>
          <a:xfrm>
            <a:off x="2813604" y="3470569"/>
            <a:ext cx="2802477" cy="673196"/>
            <a:chOff x="8358097" y="3196524"/>
            <a:chExt cx="2802477" cy="1128019"/>
          </a:xfrm>
        </p:grpSpPr>
        <p:sp>
          <p:nvSpPr>
            <p:cNvPr id="14" name="文本框 13"/>
            <p:cNvSpPr txBox="1"/>
            <p:nvPr/>
          </p:nvSpPr>
          <p:spPr>
            <a:xfrm>
              <a:off x="8358097" y="3196524"/>
              <a:ext cx="2802475" cy="876717"/>
            </a:xfrm>
            <a:prstGeom prst="rect">
              <a:avLst/>
            </a:prstGeom>
            <a:noFill/>
          </p:spPr>
          <p:txBody>
            <a:bodyPr wrap="square" rtlCol="0">
              <a:spAutoFit/>
              <a:scene3d>
                <a:camera prst="orthographicFront"/>
                <a:lightRig rig="threePt" dir="t"/>
              </a:scene3d>
              <a:sp3d contourW="12700"/>
            </a:bodyPr>
            <a:lstStyle/>
            <a:p>
              <a:pPr algn="ctr"/>
              <a:r>
                <a:rPr lang="zh-CN" altLang="en-US" sz="2800"/>
                <a:t>修改用户</a:t>
              </a:r>
              <a:endParaRPr lang="zh-CN" altLang="en-US" sz="2800" dirty="0"/>
            </a:p>
          </p:txBody>
        </p:sp>
        <p:cxnSp>
          <p:nvCxnSpPr>
            <p:cNvPr id="18" name="直接连接符 17"/>
            <p:cNvCxnSpPr/>
            <p:nvPr/>
          </p:nvCxnSpPr>
          <p:spPr>
            <a:xfrm>
              <a:off x="8358098" y="4324543"/>
              <a:ext cx="2802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淘宝网Chenying0907出品 163"/>
          <p:cNvCxnSpPr>
            <a:cxnSpLocks/>
            <a:stCxn id="24" idx="4"/>
            <a:endCxn id="27" idx="0"/>
          </p:cNvCxnSpPr>
          <p:nvPr/>
        </p:nvCxnSpPr>
        <p:spPr>
          <a:xfrm>
            <a:off x="6931828" y="2816457"/>
            <a:ext cx="0" cy="714777"/>
          </a:xfrm>
          <a:prstGeom prst="line">
            <a:avLst/>
          </a:prstGeom>
          <a:noFill/>
          <a:ln w="6350" cap="flat" cmpd="sng" algn="ctr">
            <a:solidFill>
              <a:sysClr val="windowText" lastClr="000000">
                <a:lumMod val="65000"/>
                <a:lumOff val="35000"/>
              </a:sysClr>
            </a:solidFill>
            <a:prstDash val="solid"/>
            <a:miter lim="800000"/>
          </a:ln>
          <a:effectLst/>
        </p:spPr>
      </p:cxnSp>
      <p:sp>
        <p:nvSpPr>
          <p:cNvPr id="20" name="TextBox 42"/>
          <p:cNvSpPr txBox="1"/>
          <p:nvPr/>
        </p:nvSpPr>
        <p:spPr>
          <a:xfrm>
            <a:off x="7256248" y="2581063"/>
            <a:ext cx="2458440" cy="346239"/>
          </a:xfrm>
          <a:prstGeom prst="rect">
            <a:avLst/>
          </a:prstGeom>
          <a:noFill/>
        </p:spPr>
        <p:txBody>
          <a:bodyPr wrap="square" lIns="68571" tIns="34285" rIns="68571" bIns="34285" rtlCol="0">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修改用户账号</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2" name="淘宝网Chenying0907出品 86"/>
          <p:cNvGrpSpPr/>
          <p:nvPr/>
        </p:nvGrpSpPr>
        <p:grpSpPr>
          <a:xfrm>
            <a:off x="6858863" y="2662641"/>
            <a:ext cx="216591" cy="266829"/>
            <a:chOff x="7501951" y="2927402"/>
            <a:chExt cx="2190437" cy="2880512"/>
          </a:xfrm>
          <a:solidFill>
            <a:sysClr val="windowText" lastClr="000000">
              <a:lumMod val="50000"/>
              <a:lumOff val="50000"/>
            </a:sysClr>
          </a:solidFill>
          <a:effectLst/>
        </p:grpSpPr>
        <p:sp>
          <p:nvSpPr>
            <p:cNvPr id="23"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淘宝网Chenying0907出品 93"/>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5" name="淘宝网Chenying0907出品 95"/>
          <p:cNvGrpSpPr/>
          <p:nvPr/>
        </p:nvGrpSpPr>
        <p:grpSpPr>
          <a:xfrm>
            <a:off x="6858863" y="3501966"/>
            <a:ext cx="216591" cy="266829"/>
            <a:chOff x="7501951" y="2927402"/>
            <a:chExt cx="2190437" cy="2880512"/>
          </a:xfrm>
          <a:solidFill>
            <a:sysClr val="windowText" lastClr="000000">
              <a:lumMod val="50000"/>
              <a:lumOff val="50000"/>
            </a:sysClr>
          </a:solidFill>
          <a:effectLst/>
        </p:grpSpPr>
        <p:sp>
          <p:nvSpPr>
            <p:cNvPr id="26" name="淘宝网Chenying0907出品 50"/>
            <p:cNvSpPr/>
            <p:nvPr/>
          </p:nvSpPr>
          <p:spPr>
            <a:xfrm rot="18900000">
              <a:off x="7501951" y="2927402"/>
              <a:ext cx="2190437"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pFill/>
            <a:ln w="12700" cap="flat" cmpd="sng" algn="ctr">
              <a:noFill/>
              <a:prstDash val="solid"/>
              <a:miter lim="800000"/>
            </a:ln>
            <a:effectLst>
              <a:softEdge rad="431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淘宝网Chenying0907出品 97"/>
            <p:cNvSpPr/>
            <p:nvPr/>
          </p:nvSpPr>
          <p:spPr>
            <a:xfrm>
              <a:off x="7567586" y="3243360"/>
              <a:ext cx="1344545" cy="1344539"/>
            </a:xfrm>
            <a:prstGeom prst="ellipse">
              <a:avLst/>
            </a:prstGeom>
            <a:grpFill/>
            <a:ln w="12700" cap="flat" cmpd="sng" algn="ctr">
              <a:noFill/>
              <a:prstDash val="solid"/>
              <a:miter lim="800000"/>
            </a:ln>
            <a:effectLst>
              <a:outerShdw blurRad="177800" dist="139700" dir="2700000" algn="tl" rotWithShape="0">
                <a:srgbClr val="494949">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3" name="淘宝网Chenying0907出品 1"/>
          <p:cNvSpPr/>
          <p:nvPr/>
        </p:nvSpPr>
        <p:spPr>
          <a:xfrm>
            <a:off x="7256248" y="3380386"/>
            <a:ext cx="1569660" cy="369332"/>
          </a:xfrm>
          <a:prstGeom prst="rect">
            <a:avLst/>
          </a:prstGeom>
        </p:spPr>
        <p:txBody>
          <a:bodyPr wrap="none">
            <a:spAutoFit/>
          </a:bodyPr>
          <a:lstStyle/>
          <a:p>
            <a:r>
              <a:rPr lang="zh-CN" altLang="en-US">
                <a:solidFill>
                  <a:prstClr val="black">
                    <a:lumMod val="75000"/>
                    <a:lumOff val="25000"/>
                  </a:prstClr>
                </a:solidFill>
                <a:latin typeface="微软雅黑" panose="020B0503020204020204" pitchFamily="34" charset="-122"/>
                <a:ea typeface="微软雅黑" panose="020B0503020204020204" pitchFamily="34" charset="-122"/>
              </a:rPr>
              <a:t>修改用户口令</a:t>
            </a:r>
            <a:endParaRPr lang="zh-CN"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344819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down)">
                                      <p:cBhvr>
                                        <p:cTn id="14" dur="500"/>
                                        <p:tgtEl>
                                          <p:spTgt spid="2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3" presetClass="entr" presetSubtype="288" fill="hold" nodeType="withEffect">
                                  <p:stCondLst>
                                    <p:cond delay="1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4/3*#ppt_w"/>
                                          </p:val>
                                        </p:tav>
                                        <p:tav tm="100000">
                                          <p:val>
                                            <p:strVal val="#ppt_w"/>
                                          </p:val>
                                        </p:tav>
                                      </p:tavLst>
                                    </p:anim>
                                    <p:anim calcmode="lin" valueType="num">
                                      <p:cBhvr>
                                        <p:cTn id="22" dur="500" fill="hold"/>
                                        <p:tgtEl>
                                          <p:spTgt spid="22"/>
                                        </p:tgtEl>
                                        <p:attrNameLst>
                                          <p:attrName>ppt_h</p:attrName>
                                        </p:attrNameLst>
                                      </p:cBhvr>
                                      <p:tavLst>
                                        <p:tav tm="0">
                                          <p:val>
                                            <p:strVal val="4/3*#ppt_h"/>
                                          </p:val>
                                        </p:tav>
                                        <p:tav tm="100000">
                                          <p:val>
                                            <p:strVal val="#ppt_h"/>
                                          </p:val>
                                        </p:tav>
                                      </p:tavLst>
                                    </p:anim>
                                  </p:childTnLst>
                                </p:cTn>
                              </p:par>
                              <p:par>
                                <p:cTn id="23" presetID="23" presetClass="entr" presetSubtype="28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3*#ppt_w"/>
                                          </p:val>
                                        </p:tav>
                                        <p:tav tm="100000">
                                          <p:val>
                                            <p:strVal val="#ppt_w"/>
                                          </p:val>
                                        </p:tav>
                                      </p:tavLst>
                                    </p:anim>
                                    <p:anim calcmode="lin" valueType="num">
                                      <p:cBhvr>
                                        <p:cTn id="26" dur="500" fill="hold"/>
                                        <p:tgtEl>
                                          <p:spTgt spid="25"/>
                                        </p:tgtEl>
                                        <p:attrNameLst>
                                          <p:attrName>ppt_h</p:attrName>
                                        </p:attrNameLst>
                                      </p:cBhvr>
                                      <p:tavLst>
                                        <p:tav tm="0">
                                          <p:val>
                                            <p:strVal val="4/3*#ppt_h"/>
                                          </p:val>
                                        </p:tav>
                                        <p:tav tm="100000">
                                          <p:val>
                                            <p:strVal val="#ppt_h"/>
                                          </p:val>
                                        </p:tav>
                                      </p:tavLst>
                                    </p:anim>
                                  </p:childTnLst>
                                </p:cTn>
                              </p:par>
                              <p:par>
                                <p:cTn id="27" presetID="22" presetClass="entr" presetSubtype="8" fill="hold" grpId="0" nodeType="withEffect">
                                  <p:stCondLst>
                                    <p:cond delay="70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par>
                                <p:cTn id="30" presetID="22" presetClass="entr" presetSubtype="8" fill="hold" grpId="0" nodeType="withEffect">
                                  <p:stCondLst>
                                    <p:cond delay="800"/>
                                  </p:stCondLst>
                                  <p:childTnLst>
                                    <p:set>
                                      <p:cBhvr>
                                        <p:cTn id="31" dur="1" fill="hold">
                                          <p:stCondLst>
                                            <p:cond delay="0"/>
                                          </p:stCondLst>
                                        </p:cTn>
                                        <p:tgtEl>
                                          <p:spTgt spid="43"/>
                                        </p:tgtEl>
                                        <p:attrNameLst>
                                          <p:attrName>style.visibility</p:attrName>
                                        </p:attrNameLst>
                                      </p:cBhvr>
                                      <p:to>
                                        <p:strVal val="visible"/>
                                      </p:to>
                                    </p:set>
                                    <p:animEffect transition="in" filter="wipe(left)">
                                      <p:cBhvr>
                                        <p:cTn id="3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第一PPT，www.1ppt.com">
  <a:themeElements>
    <a:clrScheme name="自定义 80">
      <a:dk1>
        <a:sysClr val="windowText" lastClr="000000"/>
      </a:dk1>
      <a:lt1>
        <a:sysClr val="window" lastClr="FFFFFF"/>
      </a:lt1>
      <a:dk2>
        <a:srgbClr val="44546A"/>
      </a:dk2>
      <a:lt2>
        <a:srgbClr val="E7E6E6"/>
      </a:lt2>
      <a:accent1>
        <a:srgbClr val="228EB0"/>
      </a:accent1>
      <a:accent2>
        <a:srgbClr val="00B6BF"/>
      </a:accent2>
      <a:accent3>
        <a:srgbClr val="FEB068"/>
      </a:accent3>
      <a:accent4>
        <a:srgbClr val="FF6372"/>
      </a:accent4>
      <a:accent5>
        <a:srgbClr val="228EB0"/>
      </a:accent5>
      <a:accent6>
        <a:srgbClr val="00B6BF"/>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3643</TotalTime>
  <Words>3293</Words>
  <Application>Microsoft Office PowerPoint</Application>
  <PresentationFormat>宽屏</PresentationFormat>
  <Paragraphs>266</Paragraphs>
  <Slides>38</Slides>
  <Notes>37</Notes>
  <HiddenSlides>6</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38</vt:i4>
      </vt:variant>
    </vt:vector>
  </HeadingPairs>
  <TitlesOfParts>
    <vt:vector size="46" baseType="lpstr">
      <vt:lpstr>等线</vt:lpstr>
      <vt:lpstr>宋体</vt:lpstr>
      <vt:lpstr>微软雅黑</vt:lpstr>
      <vt:lpstr>Arial</vt:lpstr>
      <vt:lpstr>Calibri</vt:lpstr>
      <vt:lpstr>Times New Roman</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简洁彩色扁平化</dc:title>
  <dc:creator>第一PPT</dc:creator>
  <cp:keywords>www.1ppt.com</cp:keywords>
  <dc:description>www.1ppt.com</dc:description>
  <cp:lastModifiedBy>Rong</cp:lastModifiedBy>
  <cp:revision>181</cp:revision>
  <dcterms:created xsi:type="dcterms:W3CDTF">2017-07-19T00:44:57Z</dcterms:created>
  <dcterms:modified xsi:type="dcterms:W3CDTF">2022-02-20T07:37:00Z</dcterms:modified>
</cp:coreProperties>
</file>