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7" r:id="rId4"/>
    <p:sldId id="263" r:id="rId5"/>
    <p:sldId id="264" r:id="rId6"/>
    <p:sldId id="26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假设</a:t>
            </a:r>
            <a:r>
              <a:rPr lang="zh-CN" altLang="zh-CN" dirty="0"/>
              <a:t>你是某公司的网络管理员，公司只向</a:t>
            </a:r>
            <a:r>
              <a:rPr lang="en-US" altLang="zh-CN" dirty="0"/>
              <a:t>ISP</a:t>
            </a:r>
            <a:r>
              <a:rPr lang="zh-CN" altLang="zh-CN" dirty="0"/>
              <a:t>申请了一个公网</a:t>
            </a:r>
            <a:r>
              <a:rPr lang="en-US" altLang="zh-CN" dirty="0"/>
              <a:t>IP</a:t>
            </a:r>
            <a:r>
              <a:rPr lang="zh-CN" altLang="zh-CN" dirty="0"/>
              <a:t>地址，公司的网站服务器部署在内网中，要求在互联网上也可以访问到公司的</a:t>
            </a:r>
            <a:r>
              <a:rPr lang="en-US" altLang="zh-CN" dirty="0"/>
              <a:t>WWW</a:t>
            </a:r>
            <a:r>
              <a:rPr lang="zh-CN" altLang="zh-CN" dirty="0"/>
              <a:t>站点，现在需要你来实现此功能。本任务利用静态</a:t>
            </a:r>
            <a:r>
              <a:rPr lang="en-US" altLang="zh-CN" dirty="0"/>
              <a:t>NAPT</a:t>
            </a:r>
            <a:r>
              <a:rPr lang="zh-CN" altLang="zh-CN" dirty="0"/>
              <a:t>技术，实现外网访问内网服务器的需求。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708920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236491"/>
            <a:ext cx="79208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NAPT</a:t>
            </a:r>
            <a:r>
              <a:rPr lang="zh-CN" altLang="zh-CN" b="1" dirty="0"/>
              <a:t>工作过程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静态</a:t>
            </a:r>
            <a:r>
              <a:rPr lang="en-US" altLang="zh-CN" dirty="0"/>
              <a:t>NAPT</a:t>
            </a:r>
            <a:r>
              <a:rPr lang="zh-CN" altLang="zh-CN" dirty="0"/>
              <a:t>一般应用在企业内网的</a:t>
            </a:r>
            <a:r>
              <a:rPr lang="en-US" altLang="zh-CN" dirty="0"/>
              <a:t>Web Server</a:t>
            </a:r>
            <a:r>
              <a:rPr lang="zh-CN" altLang="zh-CN" dirty="0"/>
              <a:t>需要被</a:t>
            </a:r>
            <a:r>
              <a:rPr lang="en-US" altLang="zh-CN" dirty="0"/>
              <a:t>Internet</a:t>
            </a:r>
            <a:r>
              <a:rPr lang="zh-CN" altLang="zh-CN" dirty="0"/>
              <a:t>上的计算机访问这样一种场景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动态</a:t>
            </a:r>
            <a:r>
              <a:rPr lang="en-US" altLang="zh-CN" dirty="0"/>
              <a:t>NAPT</a:t>
            </a:r>
            <a:r>
              <a:rPr lang="zh-CN" altLang="zh-CN" dirty="0"/>
              <a:t>一般应用于企业内网的大量用户借助少量公网</a:t>
            </a:r>
            <a:r>
              <a:rPr lang="en-US" altLang="zh-CN" dirty="0"/>
              <a:t>IP</a:t>
            </a:r>
            <a:r>
              <a:rPr lang="zh-CN" altLang="zh-CN" dirty="0"/>
              <a:t>访问外网的情况。</a:t>
            </a:r>
            <a:endParaRPr lang="en-US" altLang="zh-CN" dirty="0"/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九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静态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NAPT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发布</a:t>
            </a:r>
            <a:r>
              <a:rPr lang="zh-CN" altLang="zh-CN" sz="2200" b="1" dirty="0">
                <a:solidFill>
                  <a:schemeClr val="accent1"/>
                </a:solidFill>
              </a:rPr>
              <a:t>内网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r>
              <a:rPr lang="zh-CN" altLang="zh-CN" sz="2200" b="1" dirty="0">
                <a:solidFill>
                  <a:schemeClr val="accent1"/>
                </a:solidFill>
              </a:rPr>
              <a:t>服务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475072" y="4628928"/>
            <a:ext cx="7128884" cy="1896416"/>
            <a:chOff x="559" y="7625"/>
            <a:chExt cx="9465" cy="2355"/>
          </a:xfrm>
        </p:grpSpPr>
        <p:pic>
          <p:nvPicPr>
            <p:cNvPr id="18" name="Picture 217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" y="7857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" name="Group 218"/>
            <p:cNvGrpSpPr>
              <a:grpSpLocks/>
            </p:cNvGrpSpPr>
            <p:nvPr/>
          </p:nvGrpSpPr>
          <p:grpSpPr bwMode="auto">
            <a:xfrm>
              <a:off x="559" y="7625"/>
              <a:ext cx="9465" cy="2355"/>
              <a:chOff x="559" y="7625"/>
              <a:chExt cx="9465" cy="2355"/>
            </a:xfrm>
          </p:grpSpPr>
          <p:pic>
            <p:nvPicPr>
              <p:cNvPr id="22" name="Picture 2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9" y="8002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221"/>
              <p:cNvSpPr txBox="1">
                <a:spLocks noChangeArrowheads="1"/>
              </p:cNvSpPr>
              <p:nvPr/>
            </p:nvSpPr>
            <p:spPr bwMode="auto">
              <a:xfrm>
                <a:off x="559" y="8900"/>
                <a:ext cx="9465" cy="108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协议：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TCP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内部本地地址和端口：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10.1.1.1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80    </a:t>
                </a:r>
                <a:r>
                  <a:rPr lang="en-US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   </a:t>
                </a:r>
                <a:r>
                  <a:rPr lang="zh-CN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外部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本地地址和端口：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1.1.1.3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1025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内部全局地址和端口：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8080 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外部全局地址和端口：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1.1.1.3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1025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24" name="Group 23"/>
              <p:cNvGrpSpPr>
                <a:grpSpLocks/>
              </p:cNvGrpSpPr>
              <p:nvPr/>
            </p:nvGrpSpPr>
            <p:grpSpPr bwMode="auto">
              <a:xfrm>
                <a:off x="5679" y="8042"/>
                <a:ext cx="1080" cy="640"/>
                <a:chOff x="7380" y="660"/>
                <a:chExt cx="1260" cy="722"/>
              </a:xfrm>
            </p:grpSpPr>
            <p:pic>
              <p:nvPicPr>
                <p:cNvPr id="31" name="Picture 24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80" y="660"/>
                  <a:ext cx="1260" cy="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7560" y="81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 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</p:grpSp>
          <p:cxnSp>
            <p:nvCxnSpPr>
              <p:cNvPr id="25" name="AutoShape 225"/>
              <p:cNvCxnSpPr>
                <a:cxnSpLocks noChangeShapeType="1"/>
              </p:cNvCxnSpPr>
              <p:nvPr/>
            </p:nvCxnSpPr>
            <p:spPr bwMode="auto">
              <a:xfrm>
                <a:off x="2694" y="8284"/>
                <a:ext cx="108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AutoShape 226"/>
              <p:cNvCxnSpPr>
                <a:cxnSpLocks noChangeShapeType="1"/>
              </p:cNvCxnSpPr>
              <p:nvPr/>
            </p:nvCxnSpPr>
            <p:spPr bwMode="auto">
              <a:xfrm>
                <a:off x="4809" y="8284"/>
                <a:ext cx="96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" name="Text Box 227"/>
              <p:cNvSpPr txBox="1">
                <a:spLocks noChangeArrowheads="1"/>
              </p:cNvSpPr>
              <p:nvPr/>
            </p:nvSpPr>
            <p:spPr bwMode="auto">
              <a:xfrm>
                <a:off x="4284" y="7625"/>
                <a:ext cx="14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172.2.2.2/24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8" name="Text Box 228"/>
              <p:cNvSpPr txBox="1">
                <a:spLocks noChangeArrowheads="1"/>
              </p:cNvSpPr>
              <p:nvPr/>
            </p:nvSpPr>
            <p:spPr bwMode="auto">
              <a:xfrm>
                <a:off x="1470" y="7625"/>
                <a:ext cx="21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HostA:10.1.1.1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9" name="Text Box 229"/>
              <p:cNvSpPr txBox="1">
                <a:spLocks noChangeArrowheads="1"/>
              </p:cNvSpPr>
              <p:nvPr/>
            </p:nvSpPr>
            <p:spPr bwMode="auto">
              <a:xfrm>
                <a:off x="6783" y="7674"/>
                <a:ext cx="21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HostB:1.1.1.3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30" name="AutoShape 230"/>
              <p:cNvCxnSpPr>
                <a:cxnSpLocks noChangeShapeType="1"/>
              </p:cNvCxnSpPr>
              <p:nvPr/>
            </p:nvCxnSpPr>
            <p:spPr bwMode="auto">
              <a:xfrm>
                <a:off x="6605" y="8345"/>
                <a:ext cx="7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20" name="Picture 231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4" y="792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1052736"/>
            <a:ext cx="792088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NAPT</a:t>
            </a:r>
            <a:r>
              <a:rPr lang="zh-CN" altLang="zh-CN" b="1" dirty="0"/>
              <a:t>配置方法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 smtClean="0"/>
              <a:t>      1</a:t>
            </a:r>
            <a:r>
              <a:rPr lang="zh-CN" altLang="zh-CN" dirty="0"/>
              <a:t>）静态</a:t>
            </a:r>
            <a:r>
              <a:rPr lang="en-US" altLang="zh-CN" dirty="0"/>
              <a:t>NAPT</a:t>
            </a:r>
            <a:r>
              <a:rPr lang="zh-CN" altLang="zh-CN" dirty="0" smtClean="0"/>
              <a:t>配置</a:t>
            </a:r>
            <a:endParaRPr lang="zh-CN" altLang="en-US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九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静态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NAPT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发布</a:t>
            </a:r>
            <a:r>
              <a:rPr lang="zh-CN" altLang="zh-CN" sz="2200" b="1" dirty="0">
                <a:solidFill>
                  <a:schemeClr val="accent1"/>
                </a:solidFill>
              </a:rPr>
              <a:t>内网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r>
              <a:rPr lang="zh-CN" altLang="zh-CN" sz="2200" b="1" dirty="0">
                <a:solidFill>
                  <a:schemeClr val="accent1"/>
                </a:solidFill>
              </a:rPr>
              <a:t>服务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890593"/>
              </p:ext>
            </p:extLst>
          </p:nvPr>
        </p:nvGraphicFramePr>
        <p:xfrm>
          <a:off x="1259632" y="1916832"/>
          <a:ext cx="7056784" cy="373667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121824"/>
                <a:gridCol w="2934960"/>
              </a:tblGrid>
              <a:tr h="30767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命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令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功能说明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1534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Router(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config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-if)#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{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inside|outside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Inside:</a:t>
                      </a: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指定接口为</a:t>
                      </a: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内部接口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Outside</a:t>
                      </a: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：指定接口为</a:t>
                      </a: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外部接口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6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Router(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config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)#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inside source static {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tcp|udp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 </a:t>
                      </a: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local-</a:t>
                      </a:r>
                      <a:r>
                        <a:rPr lang="en-US" sz="16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local-port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{interface </a:t>
                      </a:r>
                      <a:r>
                        <a:rPr lang="en-US" sz="16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interface</a:t>
                      </a:r>
                      <a:r>
                        <a:rPr lang="en-US" sz="16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|</a:t>
                      </a:r>
                      <a:r>
                        <a:rPr lang="en-US" sz="16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global-ip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 </a:t>
                      </a: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global-port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local-</a:t>
                      </a:r>
                      <a:r>
                        <a:rPr lang="en-US" sz="16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分配给内部网络中的主机的本地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地址（内部本地地址）。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local-port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本地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TCP/UDP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端口号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interface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路由器本地接口。如果指定该参数，路由器将使用该接口的地址进行转换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global-</a:t>
                      </a:r>
                      <a:r>
                        <a:rPr lang="en-US" sz="16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外部主机看到的内部主机的全局唯一的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地址（内部全局地址）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global-port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全局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TCP/UDP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端口号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九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静态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NAPT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发布</a:t>
            </a:r>
            <a:r>
              <a:rPr lang="zh-CN" altLang="zh-CN" sz="2200" b="1" dirty="0">
                <a:solidFill>
                  <a:schemeClr val="accent1"/>
                </a:solidFill>
              </a:rPr>
              <a:t>内网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r>
              <a:rPr lang="zh-CN" altLang="zh-CN" sz="2200" b="1" dirty="0">
                <a:solidFill>
                  <a:schemeClr val="accent1"/>
                </a:solidFill>
              </a:rPr>
              <a:t>服务</a:t>
            </a:r>
          </a:p>
        </p:txBody>
      </p:sp>
      <p:sp>
        <p:nvSpPr>
          <p:cNvPr id="2" name="矩形 1"/>
          <p:cNvSpPr/>
          <p:nvPr/>
        </p:nvSpPr>
        <p:spPr>
          <a:xfrm>
            <a:off x="1043608" y="1052736"/>
            <a:ext cx="1967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）动态</a:t>
            </a:r>
            <a:r>
              <a:rPr lang="en-US" altLang="zh-CN" dirty="0"/>
              <a:t>NAPT</a:t>
            </a:r>
            <a:r>
              <a:rPr lang="zh-CN" altLang="zh-CN" dirty="0"/>
              <a:t>配置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092936"/>
              </p:ext>
            </p:extLst>
          </p:nvPr>
        </p:nvGraphicFramePr>
        <p:xfrm>
          <a:off x="1187624" y="1628800"/>
          <a:ext cx="7200800" cy="435659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18787"/>
                <a:gridCol w="4082013"/>
              </a:tblGrid>
              <a:tr h="37261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命</a:t>
                      </a: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令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功能说明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62077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Router(</a:t>
                      </a:r>
                      <a:r>
                        <a:rPr lang="en-US" sz="12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config</a:t>
                      </a: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-if)#</a:t>
                      </a:r>
                      <a:r>
                        <a:rPr lang="en-US" sz="12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{</a:t>
                      </a:r>
                      <a:r>
                        <a:rPr lang="en-US" sz="12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inside|outside</a:t>
                      </a: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Inside: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指定接口为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内部接口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Outside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：指定接口为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NAT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外部接口</a:t>
                      </a:r>
                    </a:p>
                  </a:txBody>
                  <a:tcPr marL="54312" marR="54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486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Router(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config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)#access-list </a:t>
                      </a:r>
                      <a:r>
                        <a:rPr lang="en-US" sz="12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listnumber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{permit | deny} </a:t>
                      </a:r>
                      <a:r>
                        <a:rPr lang="en-US" sz="12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address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US" sz="12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wildcard-mask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]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Listnumber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：是规则序号，标准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ACL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取值为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1-99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1300-1999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Permit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deny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：表示匹配条件的报文是通过还是阻止。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address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：数据包的源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地址，也可以配合通配符屏蔽码（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wildcard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）表示一组源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Wildcard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：通配符屏蔽码，与子网掩码相反，所以也称反掩码。</a:t>
                      </a:r>
                    </a:p>
                  </a:txBody>
                  <a:tcPr marL="54312" marR="54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8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Router(config)#ip nat pool </a:t>
                      </a:r>
                      <a:r>
                        <a:rPr lang="en-US" sz="1200" i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pool-name start-ip end-ip</a:t>
                      </a: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{netmask </a:t>
                      </a:r>
                      <a:r>
                        <a:rPr lang="en-US" sz="1200" i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netmask</a:t>
                      </a: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|prefix-length </a:t>
                      </a:r>
                      <a:r>
                        <a:rPr lang="en-US" sz="1200" i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prefix-length</a:t>
                      </a: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pool-name: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地址池的名称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start-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：全局地址池包含的地址范围中的第一个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end-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：全局地址池包含的地址范围中的最后一个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netmask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：地址池中地址的子网掩码（不是反掩码）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prefix-length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：一个数字，指出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netmask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中有几个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15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Router(config)#ip nat inside source list </a:t>
                      </a:r>
                      <a:r>
                        <a:rPr lang="en-US" sz="1200" i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access-list-number</a:t>
                      </a: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{interface </a:t>
                      </a:r>
                      <a:r>
                        <a:rPr lang="en-US" sz="1200" i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interface</a:t>
                      </a: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|pool </a:t>
                      </a:r>
                      <a:r>
                        <a:rPr lang="en-US" sz="1200" i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pool-name</a:t>
                      </a:r>
                      <a:r>
                        <a:rPr lang="en-US" sz="12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 overload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4312" marR="543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i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Access-list-number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:IP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访问列表的编号。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interface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路由器本地接口。如果指定该参数，路由器将使用该接口的地址进行转换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i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Pool-name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地址池的名称</a:t>
                      </a:r>
                    </a:p>
                  </a:txBody>
                  <a:tcPr marL="54312" marR="54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454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此</a:t>
            </a:r>
            <a:r>
              <a:rPr lang="zh-CN" altLang="zh-CN" dirty="0"/>
              <a:t>任务拓扑如</a:t>
            </a:r>
            <a:r>
              <a:rPr lang="zh-CN" altLang="zh-CN" dirty="0" smtClean="0"/>
              <a:t>图所</a:t>
            </a:r>
            <a:r>
              <a:rPr lang="zh-CN" altLang="zh-CN" dirty="0"/>
              <a:t>示，一台</a:t>
            </a:r>
            <a:r>
              <a:rPr lang="en-US" altLang="zh-CN" dirty="0"/>
              <a:t>PC</a:t>
            </a:r>
            <a:r>
              <a:rPr lang="zh-CN" altLang="zh-CN" dirty="0"/>
              <a:t>模拟客户机、一台</a:t>
            </a:r>
            <a:r>
              <a:rPr lang="en-US" altLang="zh-CN" dirty="0"/>
              <a:t>PC</a:t>
            </a:r>
            <a:r>
              <a:rPr lang="zh-CN" altLang="zh-CN" dirty="0"/>
              <a:t>模拟服务器、一台路由器模拟局域网出口路由器、一台路由器模拟互联网路由器。</a:t>
            </a:r>
            <a:r>
              <a:rPr lang="en-US" altLang="zh-CN" dirty="0"/>
              <a:t>PC</a:t>
            </a:r>
            <a:r>
              <a:rPr lang="zh-CN" altLang="zh-CN" dirty="0"/>
              <a:t>机用直通线连到路由器，路由器之间用串口线连接，要求在局域网路由器上配置静态</a:t>
            </a:r>
            <a:r>
              <a:rPr lang="en-US" altLang="zh-CN" dirty="0"/>
              <a:t>NAPT</a:t>
            </a:r>
            <a:r>
              <a:rPr lang="zh-CN" altLang="zh-CN" dirty="0"/>
              <a:t>，实现</a:t>
            </a:r>
            <a:r>
              <a:rPr lang="en-US" altLang="zh-CN" dirty="0"/>
              <a:t>PC1</a:t>
            </a:r>
            <a:r>
              <a:rPr lang="zh-CN" altLang="zh-CN" dirty="0"/>
              <a:t>访问内网服务器</a:t>
            </a:r>
            <a:r>
              <a:rPr lang="en-US" altLang="zh-CN" dirty="0"/>
              <a:t>Server</a:t>
            </a:r>
            <a:r>
              <a:rPr lang="zh-CN" altLang="zh-CN" dirty="0"/>
              <a:t>并验证。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52696" y="3745155"/>
            <a:ext cx="6192688" cy="1459458"/>
            <a:chOff x="1270" y="4492"/>
            <a:chExt cx="8189" cy="1405"/>
          </a:xfrm>
        </p:grpSpPr>
        <p:pic>
          <p:nvPicPr>
            <p:cNvPr id="28" name="Picture 200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" y="4700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01" descr="服务器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5" y="4492"/>
              <a:ext cx="803" cy="1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Group 203"/>
            <p:cNvGrpSpPr>
              <a:grpSpLocks/>
            </p:cNvGrpSpPr>
            <p:nvPr/>
          </p:nvGrpSpPr>
          <p:grpSpPr bwMode="auto">
            <a:xfrm>
              <a:off x="1359" y="4649"/>
              <a:ext cx="8100" cy="1248"/>
              <a:chOff x="1359" y="4649"/>
              <a:chExt cx="8100" cy="1248"/>
            </a:xfrm>
          </p:grpSpPr>
          <p:sp>
            <p:nvSpPr>
              <p:cNvPr id="34" name="Text Box 204"/>
              <p:cNvSpPr txBox="1">
                <a:spLocks noChangeArrowheads="1"/>
              </p:cNvSpPr>
              <p:nvPr/>
            </p:nvSpPr>
            <p:spPr bwMode="auto">
              <a:xfrm>
                <a:off x="1359" y="5585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36" name="Picture 20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9" y="4649"/>
                <a:ext cx="1335" cy="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Text Box 206"/>
              <p:cNvSpPr txBox="1">
                <a:spLocks noChangeArrowheads="1"/>
              </p:cNvSpPr>
              <p:nvPr/>
            </p:nvSpPr>
            <p:spPr bwMode="auto">
              <a:xfrm>
                <a:off x="8559" y="4961"/>
                <a:ext cx="900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Server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38" name="Line 207"/>
              <p:cNvCxnSpPr/>
              <p:nvPr/>
            </p:nvCxnSpPr>
            <p:spPr bwMode="auto">
              <a:xfrm>
                <a:off x="6939" y="5117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" name="Text Box 208"/>
              <p:cNvSpPr txBox="1">
                <a:spLocks noChangeArrowheads="1"/>
              </p:cNvSpPr>
              <p:nvPr/>
            </p:nvSpPr>
            <p:spPr bwMode="auto">
              <a:xfrm>
                <a:off x="6939" y="4805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45" name="Line 209"/>
              <p:cNvCxnSpPr/>
              <p:nvPr/>
            </p:nvCxnSpPr>
            <p:spPr bwMode="auto">
              <a:xfrm>
                <a:off x="2079" y="5117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46" name="Picture 21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9" y="4649"/>
                <a:ext cx="1335" cy="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Freeform 211"/>
              <p:cNvSpPr>
                <a:spLocks/>
              </p:cNvSpPr>
              <p:nvPr/>
            </p:nvSpPr>
            <p:spPr bwMode="auto">
              <a:xfrm>
                <a:off x="4239" y="4935"/>
                <a:ext cx="1440" cy="364"/>
              </a:xfrm>
              <a:custGeom>
                <a:avLst/>
                <a:gdLst>
                  <a:gd name="T0" fmla="*/ 0 w 1440"/>
                  <a:gd name="T1" fmla="*/ 182 h 364"/>
                  <a:gd name="T2" fmla="*/ 540 w 1440"/>
                  <a:gd name="T3" fmla="*/ 26 h 364"/>
                  <a:gd name="T4" fmla="*/ 720 w 1440"/>
                  <a:gd name="T5" fmla="*/ 338 h 364"/>
                  <a:gd name="T6" fmla="*/ 1440 w 1440"/>
                  <a:gd name="T7" fmla="*/ 18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0" h="364">
                    <a:moveTo>
                      <a:pt x="0" y="182"/>
                    </a:moveTo>
                    <a:cubicBezTo>
                      <a:pt x="210" y="91"/>
                      <a:pt x="420" y="0"/>
                      <a:pt x="540" y="26"/>
                    </a:cubicBezTo>
                    <a:cubicBezTo>
                      <a:pt x="660" y="52"/>
                      <a:pt x="570" y="312"/>
                      <a:pt x="720" y="338"/>
                    </a:cubicBezTo>
                    <a:cubicBezTo>
                      <a:pt x="870" y="364"/>
                      <a:pt x="1320" y="208"/>
                      <a:pt x="1440" y="18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Text Box 212"/>
              <p:cNvSpPr txBox="1">
                <a:spLocks noChangeArrowheads="1"/>
              </p:cNvSpPr>
              <p:nvPr/>
            </p:nvSpPr>
            <p:spPr bwMode="auto">
              <a:xfrm>
                <a:off x="2259" y="4805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9" name="Text Box 213"/>
              <p:cNvSpPr txBox="1">
                <a:spLocks noChangeArrowheads="1"/>
              </p:cNvSpPr>
              <p:nvPr/>
            </p:nvSpPr>
            <p:spPr bwMode="auto">
              <a:xfrm>
                <a:off x="4779" y="4805"/>
                <a:ext cx="90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Serial 2/0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0" name="Text Box 214"/>
              <p:cNvSpPr txBox="1">
                <a:spLocks noChangeArrowheads="1"/>
              </p:cNvSpPr>
              <p:nvPr/>
            </p:nvSpPr>
            <p:spPr bwMode="auto">
              <a:xfrm>
                <a:off x="5859" y="5578"/>
                <a:ext cx="144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b="1" kern="100" dirty="0" err="1">
                    <a:effectLst/>
                    <a:latin typeface="Times New Roman"/>
                    <a:ea typeface="宋体"/>
                    <a:cs typeface="宋体"/>
                  </a:rPr>
                  <a:t>Lan</a:t>
                </a:r>
                <a:r>
                  <a:rPr lang="en-US" sz="1200" b="1" kern="100" dirty="0">
                    <a:effectLst/>
                    <a:latin typeface="Times New Roman"/>
                    <a:ea typeface="宋体"/>
                    <a:cs typeface="宋体"/>
                  </a:rPr>
                  <a:t>-router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 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1" name="Text Box 215"/>
              <p:cNvSpPr txBox="1">
                <a:spLocks noChangeArrowheads="1"/>
              </p:cNvSpPr>
              <p:nvPr/>
            </p:nvSpPr>
            <p:spPr bwMode="auto">
              <a:xfrm>
                <a:off x="2979" y="5585"/>
                <a:ext cx="180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b="1" kern="100" dirty="0">
                    <a:effectLst/>
                    <a:latin typeface="Times New Roman"/>
                    <a:ea typeface="宋体"/>
                    <a:cs typeface="宋体"/>
                  </a:rPr>
                  <a:t>Internet-router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 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</p:grp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九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静态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NAPT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发布</a:t>
            </a:r>
            <a:r>
              <a:rPr lang="zh-CN" altLang="zh-CN" sz="2200" b="1" dirty="0">
                <a:solidFill>
                  <a:schemeClr val="accent1"/>
                </a:solidFill>
              </a:rPr>
              <a:t>内网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r>
              <a:rPr lang="zh-CN" altLang="zh-CN" sz="2200" b="1" dirty="0">
                <a:solidFill>
                  <a:schemeClr val="accent1"/>
                </a:solidFill>
              </a:rPr>
              <a:t>服务</a:t>
            </a:r>
          </a:p>
        </p:txBody>
      </p: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）在内网路由器</a:t>
            </a:r>
            <a:r>
              <a:rPr lang="en-US" altLang="zh-CN" dirty="0" err="1"/>
              <a:t>Lan</a:t>
            </a:r>
            <a:r>
              <a:rPr lang="en-US" altLang="zh-CN" dirty="0"/>
              <a:t>-router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地址和时钟。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172.16.8.254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-if)#clock  rate  64000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200.1.8.1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）在外网路由器</a:t>
            </a:r>
            <a:r>
              <a:rPr lang="en-US" altLang="zh-CN" dirty="0"/>
              <a:t>Internet-router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61.19.6.254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200.1.8.2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</a:t>
            </a:r>
            <a:r>
              <a:rPr lang="en-US" altLang="zh-CN" dirty="0" smtClean="0"/>
              <a:t>shutdown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九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静态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NAPT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发布</a:t>
            </a:r>
            <a:r>
              <a:rPr lang="zh-CN" altLang="zh-CN" sz="2200" b="1" dirty="0">
                <a:solidFill>
                  <a:schemeClr val="accent1"/>
                </a:solidFill>
              </a:rPr>
              <a:t>内网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r>
              <a:rPr lang="zh-CN" altLang="zh-CN" sz="2200" b="1" dirty="0">
                <a:solidFill>
                  <a:schemeClr val="accent1"/>
                </a:solidFill>
              </a:rPr>
              <a:t>服务</a:t>
            </a: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）在两台路由器上配置默认路由。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route  0.0.0.0  0.0.0.0  200.1.8.2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route  0.0.0.0  0.0.0.0  200.1.8.1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</a:t>
            </a:r>
            <a:r>
              <a:rPr lang="en-US" altLang="zh-CN" dirty="0"/>
              <a:t>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61.19.6.1</a:t>
            </a:r>
            <a:r>
              <a:rPr lang="zh-CN" altLang="zh-CN" dirty="0"/>
              <a:t>，网关为</a:t>
            </a:r>
            <a:r>
              <a:rPr lang="en-US" altLang="zh-CN" dirty="0"/>
              <a:t>61.19.6.254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给服务器</a:t>
            </a:r>
            <a:r>
              <a:rPr lang="en-US" altLang="zh-CN" dirty="0"/>
              <a:t>Server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172.16.8.1</a:t>
            </a:r>
            <a:r>
              <a:rPr lang="zh-CN" altLang="zh-CN" dirty="0"/>
              <a:t>，网关为</a:t>
            </a:r>
            <a:r>
              <a:rPr lang="en-US" altLang="zh-CN" dirty="0"/>
              <a:t>172.16.8.254</a:t>
            </a:r>
            <a:r>
              <a:rPr lang="zh-CN" altLang="zh-CN" dirty="0"/>
              <a:t>并配置</a:t>
            </a:r>
            <a:r>
              <a:rPr lang="en-US" altLang="zh-CN" dirty="0"/>
              <a:t>Web</a:t>
            </a:r>
            <a:r>
              <a:rPr lang="zh-CN" altLang="zh-CN" dirty="0"/>
              <a:t>服务。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）测试连通性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</a:t>
            </a:r>
            <a:r>
              <a:rPr lang="en-US" altLang="zh-CN" dirty="0"/>
              <a:t>PC1</a:t>
            </a:r>
            <a:r>
              <a:rPr lang="zh-CN" altLang="zh-CN" dirty="0"/>
              <a:t>与服务器</a:t>
            </a:r>
            <a:r>
              <a:rPr lang="en-US" altLang="zh-CN" dirty="0"/>
              <a:t>Server</a:t>
            </a:r>
            <a:r>
              <a:rPr lang="zh-CN" altLang="zh-CN" dirty="0"/>
              <a:t>之间的连通性。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6</a:t>
            </a:r>
            <a:r>
              <a:rPr lang="zh-CN" altLang="zh-CN" dirty="0"/>
              <a:t>）在内网路由器</a:t>
            </a:r>
            <a:r>
              <a:rPr lang="en-US" altLang="zh-CN" dirty="0" err="1"/>
              <a:t>Lan</a:t>
            </a:r>
            <a:r>
              <a:rPr lang="en-US" altLang="zh-CN" dirty="0"/>
              <a:t>-router </a:t>
            </a:r>
            <a:r>
              <a:rPr lang="zh-CN" altLang="zh-CN" dirty="0"/>
              <a:t>上配置静态</a:t>
            </a:r>
            <a:r>
              <a:rPr lang="en-US" altLang="zh-CN" dirty="0"/>
              <a:t>NAPT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inside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outside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inside  source  static  </a:t>
            </a:r>
            <a:r>
              <a:rPr lang="en-US" altLang="zh-CN" dirty="0" err="1"/>
              <a:t>tcp</a:t>
            </a:r>
            <a:r>
              <a:rPr lang="en-US" altLang="zh-CN" dirty="0"/>
              <a:t>  172.16.8.1 80  200.1.8.1 80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7</a:t>
            </a:r>
            <a:r>
              <a:rPr lang="zh-CN" altLang="zh-CN" dirty="0"/>
              <a:t>）验证测试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在</a:t>
            </a:r>
            <a:r>
              <a:rPr lang="en-US" altLang="zh-CN" dirty="0"/>
              <a:t>PC1</a:t>
            </a:r>
            <a:r>
              <a:rPr lang="zh-CN" altLang="zh-CN" dirty="0"/>
              <a:t>上使用</a:t>
            </a:r>
            <a:r>
              <a:rPr lang="en-US" altLang="zh-CN" dirty="0"/>
              <a:t>200.1.8.1</a:t>
            </a:r>
            <a:r>
              <a:rPr lang="zh-CN" altLang="zh-CN" dirty="0"/>
              <a:t>地址来访问内网地址为</a:t>
            </a:r>
            <a:r>
              <a:rPr lang="en-US" altLang="zh-CN" dirty="0"/>
              <a:t>172.16.8.1</a:t>
            </a:r>
            <a:r>
              <a:rPr lang="zh-CN" altLang="zh-CN" dirty="0"/>
              <a:t>服务上的</a:t>
            </a:r>
            <a:r>
              <a:rPr lang="en-US" altLang="zh-CN" dirty="0"/>
              <a:t>Web</a:t>
            </a:r>
            <a:r>
              <a:rPr lang="zh-CN" altLang="zh-CN" dirty="0" smtClean="0"/>
              <a:t>服务</a:t>
            </a:r>
            <a:r>
              <a:rPr lang="zh-CN" altLang="zh-CN" dirty="0"/>
              <a:t>，然后在</a:t>
            </a:r>
            <a:r>
              <a:rPr lang="en-US" altLang="zh-CN" dirty="0" err="1"/>
              <a:t>Lan</a:t>
            </a:r>
            <a:r>
              <a:rPr lang="en-US" altLang="zh-CN" dirty="0"/>
              <a:t>-router</a:t>
            </a:r>
            <a:r>
              <a:rPr lang="zh-CN" altLang="zh-CN" dirty="0"/>
              <a:t>上查看</a:t>
            </a:r>
            <a:r>
              <a:rPr lang="en-US" altLang="zh-CN" dirty="0"/>
              <a:t>NAPT</a:t>
            </a:r>
            <a:r>
              <a:rPr lang="zh-CN" altLang="zh-CN" dirty="0"/>
              <a:t>映射关系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九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静态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NAPT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发布</a:t>
            </a:r>
            <a:r>
              <a:rPr lang="zh-CN" altLang="zh-CN" sz="2200" b="1" dirty="0">
                <a:solidFill>
                  <a:schemeClr val="accent1"/>
                </a:solidFill>
              </a:rPr>
              <a:t>内网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r>
              <a:rPr lang="zh-CN" altLang="zh-CN" sz="2200" b="1" dirty="0">
                <a:solidFill>
                  <a:schemeClr val="accent1"/>
                </a:solidFill>
              </a:rPr>
              <a:t>服务</a:t>
            </a:r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965</Words>
  <Application>Microsoft Office PowerPoint</Application>
  <PresentationFormat>全屏显示(4:3)</PresentationFormat>
  <Paragraphs>103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75</cp:revision>
  <dcterms:created xsi:type="dcterms:W3CDTF">2023-01-14T07:54:46Z</dcterms:created>
  <dcterms:modified xsi:type="dcterms:W3CDTF">2024-09-03T12:54:18Z</dcterms:modified>
</cp:coreProperties>
</file>