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0" r:id="rId3"/>
    <p:sldId id="267" r:id="rId4"/>
    <p:sldId id="263" r:id="rId5"/>
    <p:sldId id="264" r:id="rId6"/>
    <p:sldId id="266" r:id="rId7"/>
    <p:sldId id="26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9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你</a:t>
            </a:r>
            <a:r>
              <a:rPr lang="zh-CN" altLang="zh-CN" dirty="0"/>
              <a:t>是一名网络高级技术支持工程师，某企业网络整个使用</a:t>
            </a:r>
            <a:r>
              <a:rPr lang="en-US" altLang="zh-CN" dirty="0"/>
              <a:t>OSPF</a:t>
            </a:r>
            <a:r>
              <a:rPr lang="zh-CN" altLang="zh-CN" dirty="0"/>
              <a:t>动态路由实现互联互通。为了安全起见，要求新加入的路由器要通过认证，从而达到保证</a:t>
            </a:r>
            <a:r>
              <a:rPr lang="en-US" altLang="zh-CN" dirty="0"/>
              <a:t>OSPF</a:t>
            </a:r>
            <a:r>
              <a:rPr lang="zh-CN" altLang="zh-CN" dirty="0"/>
              <a:t>网络安全的目的，请你给予</a:t>
            </a:r>
            <a:r>
              <a:rPr lang="zh-CN" altLang="zh-CN" dirty="0" smtClean="0"/>
              <a:t>支持。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56490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092475"/>
            <a:ext cx="792088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OSPF </a:t>
            </a:r>
            <a:r>
              <a:rPr lang="zh-CN" altLang="zh-CN" b="1" dirty="0"/>
              <a:t>认证技术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OSPF</a:t>
            </a:r>
            <a:r>
              <a:rPr lang="zh-CN" altLang="zh-CN" dirty="0"/>
              <a:t>通过</a:t>
            </a:r>
            <a:r>
              <a:rPr lang="en-US" altLang="zh-CN" dirty="0"/>
              <a:t>LSA</a:t>
            </a:r>
            <a:r>
              <a:rPr lang="zh-CN" altLang="zh-CN" dirty="0"/>
              <a:t>报文同步状态信息，协议根据</a:t>
            </a:r>
            <a:r>
              <a:rPr lang="en-US" altLang="zh-CN" dirty="0"/>
              <a:t>LSA</a:t>
            </a:r>
            <a:r>
              <a:rPr lang="zh-CN" altLang="zh-CN" dirty="0"/>
              <a:t>提供的状态信息，快速实行全网路由的建立。为防止网络破坏活动，可以使用认证（明文和密文）技术，一旦认证不成功，其他关联的</a:t>
            </a:r>
            <a:r>
              <a:rPr lang="en-US" altLang="zh-CN" dirty="0"/>
              <a:t>OSPF</a:t>
            </a:r>
            <a:r>
              <a:rPr lang="zh-CN" altLang="zh-CN" dirty="0"/>
              <a:t>路由器拒绝同步，从而保证网络不被人为的破坏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/>
              <a:t>        OSPF</a:t>
            </a:r>
            <a:r>
              <a:rPr lang="zh-CN" altLang="zh-CN" dirty="0"/>
              <a:t>的认证是用</a:t>
            </a:r>
            <a:r>
              <a:rPr lang="en-US" altLang="zh-CN" dirty="0"/>
              <a:t>hello</a:t>
            </a:r>
            <a:r>
              <a:rPr lang="zh-CN" altLang="zh-CN" dirty="0"/>
              <a:t>报文中的</a:t>
            </a:r>
            <a:r>
              <a:rPr lang="en-US" altLang="zh-CN" dirty="0"/>
              <a:t>authentication</a:t>
            </a:r>
            <a:r>
              <a:rPr lang="zh-CN" altLang="zh-CN" dirty="0"/>
              <a:t>部分来实现的。</a:t>
            </a:r>
            <a:r>
              <a:rPr lang="en-US" altLang="zh-CN" dirty="0"/>
              <a:t>hello</a:t>
            </a:r>
            <a:r>
              <a:rPr lang="zh-CN" altLang="zh-CN" dirty="0"/>
              <a:t>报头中的</a:t>
            </a:r>
            <a:r>
              <a:rPr lang="en-US" altLang="zh-CN" dirty="0" err="1"/>
              <a:t>AuType</a:t>
            </a:r>
            <a:r>
              <a:rPr lang="zh-CN" altLang="zh-CN" dirty="0"/>
              <a:t>字段可以有三种选择：为</a:t>
            </a:r>
            <a:r>
              <a:rPr lang="en-US" altLang="zh-CN" dirty="0"/>
              <a:t>0</a:t>
            </a:r>
            <a:r>
              <a:rPr lang="zh-CN" altLang="zh-CN" dirty="0"/>
              <a:t>将不检查这个认证字段；为</a:t>
            </a:r>
            <a:r>
              <a:rPr lang="en-US" altLang="zh-CN" dirty="0"/>
              <a:t>1</a:t>
            </a:r>
            <a:r>
              <a:rPr lang="zh-CN" altLang="zh-CN" dirty="0"/>
              <a:t>就是普通认证，这个字段将包含一个最长为</a:t>
            </a:r>
            <a:r>
              <a:rPr lang="en-US" altLang="zh-CN" dirty="0"/>
              <a:t>64</a:t>
            </a:r>
            <a:r>
              <a:rPr lang="zh-CN" altLang="zh-CN" dirty="0"/>
              <a:t>位的口令；为</a:t>
            </a:r>
            <a:r>
              <a:rPr lang="en-US" altLang="zh-CN" dirty="0"/>
              <a:t>2</a:t>
            </a:r>
            <a:r>
              <a:rPr lang="zh-CN" altLang="zh-CN" dirty="0"/>
              <a:t>就是</a:t>
            </a:r>
            <a:r>
              <a:rPr lang="en-US" altLang="zh-CN" dirty="0"/>
              <a:t>MD5</a:t>
            </a:r>
            <a:r>
              <a:rPr lang="zh-CN" altLang="zh-CN" dirty="0"/>
              <a:t>认证，这个认证字段将包含</a:t>
            </a:r>
            <a:r>
              <a:rPr lang="en-US" altLang="zh-CN" dirty="0"/>
              <a:t>Key ID</a:t>
            </a:r>
            <a:r>
              <a:rPr lang="zh-CN" altLang="zh-CN" dirty="0"/>
              <a:t>，认证数据长度以及加密序列号。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22686" y="980728"/>
            <a:ext cx="7709754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OSPF</a:t>
            </a:r>
            <a:r>
              <a:rPr lang="zh-CN" altLang="zh-CN" b="1" dirty="0"/>
              <a:t>认证的类型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）链路认证 </a:t>
            </a:r>
            <a:endParaRPr lang="en-US" altLang="zh-CN" dirty="0"/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 smtClean="0"/>
              <a:t>与</a:t>
            </a:r>
            <a:r>
              <a:rPr lang="zh-CN" altLang="zh-CN" dirty="0"/>
              <a:t>该链路相连接的路由器的接口需要配置认证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 smtClean="0"/>
              <a:t>属于</a:t>
            </a:r>
            <a:r>
              <a:rPr lang="zh-CN" altLang="zh-CN" dirty="0"/>
              <a:t>同一个网段的</a:t>
            </a:r>
            <a:r>
              <a:rPr lang="en-US" altLang="zh-CN" dirty="0"/>
              <a:t>OSPF</a:t>
            </a:r>
            <a:r>
              <a:rPr lang="zh-CN" altLang="zh-CN" dirty="0"/>
              <a:t>路由器，链路认证的配置必须相同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 smtClean="0"/>
              <a:t>同</a:t>
            </a:r>
            <a:r>
              <a:rPr lang="zh-CN" altLang="zh-CN" dirty="0"/>
              <a:t>一区域的不同网段，可以用不同的认证类型和认证密码。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）区域认证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任何接入这个区域的路由器都要进行认证；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同一区域的所有路由器，配置的区域认证类型和密码，必须相同；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如果同一区域认证和链路认证同时配置，链路认证的配置生效，区域配置失效，即链路配置的优先级高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．明文认证配置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）区域明文认证配置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0  authentication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authentication-key  </a:t>
            </a:r>
            <a:r>
              <a:rPr lang="en-US" altLang="zh-CN" dirty="0" smtClean="0"/>
              <a:t>cisco</a:t>
            </a:r>
            <a:endParaRPr lang="zh-CN" altLang="zh-CN" dirty="0"/>
          </a:p>
          <a:p>
            <a:pPr>
              <a:lnSpc>
                <a:spcPts val="2400"/>
              </a:lnSpc>
            </a:pPr>
            <a:endParaRPr lang="zh-CN" altLang="en-US" dirty="0"/>
          </a:p>
        </p:txBody>
      </p: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22686" y="980728"/>
            <a:ext cx="7709754" cy="423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）链路明文认证配置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authentication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authentication-key  cisco</a:t>
            </a:r>
            <a:endParaRPr lang="zh-CN" altLang="zh-CN" dirty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．密文认证配置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）区域密文认证配置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0  authentication  message-digest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message-digest-key  1 md5  cisco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）链路密文认证配置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authentication  message-digest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message-digest-key  1  md5  cisco</a:t>
            </a:r>
            <a:endParaRPr lang="zh-CN" altLang="zh-CN" dirty="0"/>
          </a:p>
        </p:txBody>
      </p: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</p:spTree>
    <p:extLst>
      <p:ext uri="{BB962C8B-B14F-4D97-AF65-F5344CB8AC3E}">
        <p14:creationId xmlns:p14="http://schemas.microsoft.com/office/powerpoint/2010/main" val="1694454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本</a:t>
            </a:r>
            <a:r>
              <a:rPr lang="zh-CN" altLang="zh-CN" dirty="0"/>
              <a:t>任务以两台</a:t>
            </a:r>
            <a:r>
              <a:rPr lang="en-US" altLang="zh-CN" dirty="0"/>
              <a:t>Cisco</a:t>
            </a:r>
            <a:r>
              <a:rPr lang="zh-CN" altLang="zh-CN" dirty="0"/>
              <a:t>路由器为例，路由器</a:t>
            </a:r>
            <a:r>
              <a:rPr lang="en-US" altLang="zh-CN" dirty="0"/>
              <a:t>RA</a:t>
            </a:r>
            <a:r>
              <a:rPr lang="zh-CN" altLang="zh-CN" dirty="0"/>
              <a:t>与</a:t>
            </a:r>
            <a:r>
              <a:rPr lang="en-US" altLang="zh-CN" dirty="0"/>
              <a:t>RB</a:t>
            </a:r>
            <a:r>
              <a:rPr lang="zh-CN" altLang="zh-CN" dirty="0"/>
              <a:t>通过以太网口相连，作为主干区域</a:t>
            </a:r>
            <a:r>
              <a:rPr lang="en-US" altLang="zh-CN" dirty="0"/>
              <a:t>0</a:t>
            </a:r>
            <a:r>
              <a:rPr lang="zh-CN" altLang="zh-CN" dirty="0"/>
              <a:t>。要实现它们在主干区域</a:t>
            </a:r>
            <a:r>
              <a:rPr lang="en-US" altLang="zh-CN" dirty="0"/>
              <a:t>0</a:t>
            </a:r>
            <a:r>
              <a:rPr lang="zh-CN" altLang="zh-CN" dirty="0"/>
              <a:t>中通过明文认证才能互相通信，拓扑结构如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1595244" y="3701101"/>
            <a:ext cx="5688625" cy="2027664"/>
            <a:chOff x="1533" y="4467"/>
            <a:chExt cx="6159" cy="1560"/>
          </a:xfrm>
        </p:grpSpPr>
        <p:sp>
          <p:nvSpPr>
            <p:cNvPr id="26" name="Oval 17"/>
            <p:cNvSpPr>
              <a:spLocks noChangeArrowheads="1"/>
            </p:cNvSpPr>
            <p:nvPr/>
          </p:nvSpPr>
          <p:spPr bwMode="auto">
            <a:xfrm>
              <a:off x="3834" y="4467"/>
              <a:ext cx="1620" cy="936"/>
            </a:xfrm>
            <a:prstGeom prst="ellipse">
              <a:avLst/>
            </a:prstGeom>
            <a:solidFill>
              <a:srgbClr val="969696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solidFill>
                    <a:srgbClr val="FF0000"/>
                  </a:solidFill>
                  <a:effectLst/>
                  <a:latin typeface="Times New Roman"/>
                  <a:ea typeface="宋体"/>
                  <a:cs typeface="宋体"/>
                </a:rPr>
                <a:t>Area 0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27" name="Picture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4" y="4623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4" y="4623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20"/>
            <p:cNvSpPr txBox="1">
              <a:spLocks noChangeArrowheads="1"/>
            </p:cNvSpPr>
            <p:nvPr/>
          </p:nvSpPr>
          <p:spPr bwMode="auto">
            <a:xfrm>
              <a:off x="3114" y="5403"/>
              <a:ext cx="5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RA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5814" y="5403"/>
              <a:ext cx="540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RB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39" name="Line 22"/>
            <p:cNvCxnSpPr/>
            <p:nvPr/>
          </p:nvCxnSpPr>
          <p:spPr bwMode="auto">
            <a:xfrm>
              <a:off x="3834" y="4935"/>
              <a:ext cx="1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Text Box 23"/>
            <p:cNvSpPr txBox="1">
              <a:spLocks noChangeArrowheads="1"/>
            </p:cNvSpPr>
            <p:nvPr/>
          </p:nvSpPr>
          <p:spPr bwMode="auto">
            <a:xfrm>
              <a:off x="3901" y="5088"/>
              <a:ext cx="54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F 0/0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1" name="Text Box 24"/>
            <p:cNvSpPr txBox="1">
              <a:spLocks noChangeArrowheads="1"/>
            </p:cNvSpPr>
            <p:nvPr/>
          </p:nvSpPr>
          <p:spPr bwMode="auto">
            <a:xfrm>
              <a:off x="4014" y="5559"/>
              <a:ext cx="1573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192.168.12.0/24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2" name="Text Box 25"/>
            <p:cNvSpPr txBox="1">
              <a:spLocks noChangeArrowheads="1"/>
            </p:cNvSpPr>
            <p:nvPr/>
          </p:nvSpPr>
          <p:spPr bwMode="auto">
            <a:xfrm>
              <a:off x="1533" y="4623"/>
              <a:ext cx="1221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 err="1">
                  <a:effectLst/>
                  <a:latin typeface="Times New Roman"/>
                  <a:ea typeface="宋体"/>
                  <a:cs typeface="宋体"/>
                </a:rPr>
                <a:t>Lookback</a:t>
              </a: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 0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192.168.1.1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3" name="Text Box 26"/>
            <p:cNvSpPr txBox="1">
              <a:spLocks noChangeArrowheads="1"/>
            </p:cNvSpPr>
            <p:nvPr/>
          </p:nvSpPr>
          <p:spPr bwMode="auto">
            <a:xfrm>
              <a:off x="6534" y="4623"/>
              <a:ext cx="1158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 err="1">
                  <a:effectLst/>
                  <a:latin typeface="Times New Roman"/>
                  <a:ea typeface="宋体"/>
                  <a:cs typeface="宋体"/>
                </a:rPr>
                <a:t>Lookback</a:t>
              </a: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 0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192.168.2.1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>
              <a:off x="4914" y="5058"/>
              <a:ext cx="54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8000" tIns="45720" rIns="1800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kern="100" dirty="0">
                  <a:effectLst/>
                  <a:latin typeface="Times New Roman"/>
                  <a:ea typeface="宋体"/>
                  <a:cs typeface="宋体"/>
                </a:rPr>
                <a:t>F 0/0</a:t>
              </a:r>
              <a:endParaRPr lang="zh-CN" sz="16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）路由器的基本配置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)#interface  F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192.168.12.1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lookback</a:t>
            </a:r>
            <a:r>
              <a:rPr lang="en-US" altLang="zh-CN" dirty="0"/>
              <a:t>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RB(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 F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192.168.12.2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 </a:t>
            </a:r>
            <a:r>
              <a:rPr lang="en-US" altLang="zh-CN" dirty="0" err="1"/>
              <a:t>lookback</a:t>
            </a:r>
            <a:r>
              <a:rPr lang="en-US" altLang="zh-CN" dirty="0"/>
              <a:t>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192.168.2.1  255.255.255.0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）启动</a:t>
            </a:r>
            <a:r>
              <a:rPr lang="en-US" altLang="zh-CN" dirty="0"/>
              <a:t>OSPF</a:t>
            </a:r>
            <a:r>
              <a:rPr lang="zh-CN" altLang="zh-CN" dirty="0"/>
              <a:t>路由协议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192.168.1.0  0.0.0.255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192.168.12.0  0.0.0.255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192.168.2.0  0.0.0.255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192.168.12.0  0.0.0.255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  <p:pic>
        <p:nvPicPr>
          <p:cNvPr id="13" name="图片 12" descr="8{4ENBKGX[Q~U$R[())E3Q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5832648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043608" y="980728"/>
            <a:ext cx="1455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）验证测试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2924944"/>
            <a:ext cx="7200800" cy="315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）配置</a:t>
            </a:r>
            <a:r>
              <a:rPr lang="en-US" altLang="zh-CN" dirty="0"/>
              <a:t>OSPF</a:t>
            </a:r>
            <a:r>
              <a:rPr lang="zh-CN" altLang="zh-CN" dirty="0"/>
              <a:t>明文认证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 0  authentication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F 0/0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</a:t>
            </a:r>
            <a:r>
              <a:rPr lang="en-US" altLang="zh-CN" dirty="0"/>
              <a:t>  authentication-key  cisco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zh-CN" altLang="zh-CN" dirty="0"/>
              <a:t>注：路由器</a:t>
            </a:r>
            <a:r>
              <a:rPr lang="en-US" altLang="zh-CN" dirty="0"/>
              <a:t>A</a:t>
            </a:r>
            <a:r>
              <a:rPr lang="zh-CN" altLang="zh-CN" dirty="0"/>
              <a:t>上配置区域间明文验证。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 0  authentication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 F 0/0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</a:t>
            </a:r>
            <a:r>
              <a:rPr lang="en-US" altLang="zh-CN" dirty="0"/>
              <a:t>  authentication-key  cisco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对</a:t>
            </a:r>
            <a:r>
              <a:rPr lang="en-US" altLang="zh-CN" sz="2400" b="1" dirty="0">
                <a:solidFill>
                  <a:schemeClr val="accent1"/>
                </a:solidFill>
              </a:rPr>
              <a:t>OSPF</a:t>
            </a:r>
            <a:r>
              <a:rPr lang="zh-CN" altLang="zh-CN" sz="2400" b="1" dirty="0">
                <a:solidFill>
                  <a:schemeClr val="accent1"/>
                </a:solidFill>
              </a:rPr>
              <a:t>邻居进行安全认证</a:t>
            </a:r>
          </a:p>
        </p:txBody>
      </p:sp>
      <p:sp>
        <p:nvSpPr>
          <p:cNvPr id="4" name="矩形 3"/>
          <p:cNvSpPr/>
          <p:nvPr/>
        </p:nvSpPr>
        <p:spPr>
          <a:xfrm>
            <a:off x="619128" y="981303"/>
            <a:ext cx="76252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）配置</a:t>
            </a:r>
            <a:r>
              <a:rPr lang="en-US" altLang="zh-CN" dirty="0"/>
              <a:t>OSPF</a:t>
            </a:r>
            <a:r>
              <a:rPr lang="zh-CN" altLang="zh-CN" dirty="0"/>
              <a:t>明文认证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 0  authentication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F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</a:t>
            </a:r>
            <a:r>
              <a:rPr lang="en-US" altLang="zh-CN" dirty="0"/>
              <a:t>  authentication-key  cisco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注：路由器</a:t>
            </a:r>
            <a:r>
              <a:rPr lang="en-US" altLang="zh-CN" dirty="0"/>
              <a:t>A</a:t>
            </a:r>
            <a:r>
              <a:rPr lang="zh-CN" altLang="zh-CN" dirty="0"/>
              <a:t>上配置区域间明文验证。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 area  0  authentication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int</a:t>
            </a:r>
            <a:r>
              <a:rPr lang="en-US" altLang="zh-CN" dirty="0"/>
              <a:t>  F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</a:t>
            </a:r>
            <a:r>
              <a:rPr lang="en-US" altLang="zh-CN" dirty="0"/>
              <a:t>  authentication-key  </a:t>
            </a:r>
            <a:r>
              <a:rPr lang="en-US" altLang="zh-CN" dirty="0" smtClean="0"/>
              <a:t>cisco</a:t>
            </a:r>
          </a:p>
          <a:p>
            <a:pPr lvl="1"/>
            <a:r>
              <a:rPr lang="en-US" altLang="zh-CN" dirty="0"/>
              <a:t>5</a:t>
            </a:r>
            <a:r>
              <a:rPr lang="zh-CN" altLang="zh-CN" dirty="0"/>
              <a:t>）验证测试</a:t>
            </a:r>
          </a:p>
          <a:p>
            <a:pPr lvl="1"/>
            <a:r>
              <a:rPr lang="en-US" altLang="zh-CN" dirty="0" err="1"/>
              <a:t>RA#debug</a:t>
            </a:r>
            <a:r>
              <a:rPr lang="en-US" altLang="zh-CN" dirty="0"/>
              <a:t>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</a:t>
            </a:r>
            <a:r>
              <a:rPr lang="en-US" altLang="zh-CN" dirty="0" err="1"/>
              <a:t>adj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13064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790</Words>
  <Application>Microsoft Office PowerPoint</Application>
  <PresentationFormat>全屏显示(4:3)</PresentationFormat>
  <Paragraphs>101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41</cp:revision>
  <dcterms:created xsi:type="dcterms:W3CDTF">2023-01-14T07:54:46Z</dcterms:created>
  <dcterms:modified xsi:type="dcterms:W3CDTF">2024-09-03T12:51:02Z</dcterms:modified>
</cp:coreProperties>
</file>