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70" r:id="rId3"/>
    <p:sldId id="260" r:id="rId4"/>
    <p:sldId id="267" r:id="rId5"/>
    <p:sldId id="269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9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小王是某企业网络管理员，最近接到给公司新厂区新建网络的任务，小王进行了认真调研，分析了网络需求，考虑到新厂区网络网络规模不是很大，只涉及到几个网段，并且网络结构相对固定，决定采用静态实现全网贯通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85293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501008"/>
            <a:ext cx="7704856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．建立路由的三种途径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路由器建立路由有三种途径。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1</a:t>
            </a:r>
            <a:r>
              <a:rPr lang="zh-CN" altLang="zh-CN" dirty="0"/>
              <a:t>）直连路由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路由器自动添加和自己直接连接的网络的路由。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2</a:t>
            </a:r>
            <a:r>
              <a:rPr lang="zh-CN" altLang="zh-CN" dirty="0"/>
              <a:t>）静态路由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静态路由是指由网络管理员手工配置的路由。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3</a:t>
            </a:r>
            <a:r>
              <a:rPr lang="zh-CN" altLang="zh-CN" dirty="0"/>
              <a:t>）动态路由 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动态路由是指路由器能够自动地建立自己的路由表，并且能够根据实际情况的变化适时地进行调整。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</a:t>
            </a:r>
            <a:r>
              <a:rPr lang="zh-CN" altLang="zh-CN" b="1" dirty="0"/>
              <a:t>静态路由配置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</a:t>
            </a:r>
            <a:r>
              <a:rPr lang="en-US" altLang="zh-CN" dirty="0"/>
              <a:t>1</a:t>
            </a:r>
            <a:r>
              <a:rPr lang="zh-CN" altLang="zh-CN" dirty="0"/>
              <a:t>）配置命令</a:t>
            </a:r>
            <a:r>
              <a:rPr lang="en-US" altLang="zh-CN" dirty="0" err="1"/>
              <a:t>ip</a:t>
            </a:r>
            <a:r>
              <a:rPr lang="en-US" altLang="zh-CN" dirty="0"/>
              <a:t> route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router(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route [</a:t>
            </a:r>
            <a:r>
              <a:rPr lang="zh-CN" altLang="zh-CN" dirty="0"/>
              <a:t>网络编号</a:t>
            </a:r>
            <a:r>
              <a:rPr lang="en-US" altLang="zh-CN" dirty="0"/>
              <a:t>] [</a:t>
            </a:r>
            <a:r>
              <a:rPr lang="zh-CN" altLang="zh-CN" dirty="0"/>
              <a:t>子网掩码</a:t>
            </a:r>
            <a:r>
              <a:rPr lang="en-US" altLang="zh-CN" dirty="0"/>
              <a:t>] [</a:t>
            </a:r>
            <a:r>
              <a:rPr lang="zh-CN" altLang="zh-CN" dirty="0"/>
              <a:t>转发路由器的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en-US" altLang="zh-CN" dirty="0"/>
              <a:t>/</a:t>
            </a:r>
            <a:r>
              <a:rPr lang="zh-CN" altLang="zh-CN" dirty="0"/>
              <a:t>本地接口</a:t>
            </a:r>
            <a:r>
              <a:rPr lang="en-US" altLang="zh-CN" dirty="0"/>
              <a:t>]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2</a:t>
            </a:r>
            <a:r>
              <a:rPr lang="zh-CN" altLang="zh-CN" dirty="0"/>
              <a:t>）配置步骤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①为每条链路确定地址；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②为每个路由器标识非直连的链路地址；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③为每个路由器写出非直连的地址的路由语句（写出直连地址的语句是没必要的）。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3</a:t>
            </a:r>
            <a:r>
              <a:rPr lang="zh-CN" altLang="zh-CN" dirty="0"/>
              <a:t>）举例</a:t>
            </a:r>
          </a:p>
          <a:p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18" name="Group 94"/>
          <p:cNvGrpSpPr>
            <a:grpSpLocks/>
          </p:cNvGrpSpPr>
          <p:nvPr/>
        </p:nvGrpSpPr>
        <p:grpSpPr bwMode="auto">
          <a:xfrm>
            <a:off x="2771800" y="3823917"/>
            <a:ext cx="5430702" cy="1214424"/>
            <a:chOff x="2186" y="3559"/>
            <a:chExt cx="6660" cy="1248"/>
          </a:xfrm>
        </p:grpSpPr>
        <p:sp>
          <p:nvSpPr>
            <p:cNvPr id="19" name="Text Box 95"/>
            <p:cNvSpPr txBox="1">
              <a:spLocks noChangeArrowheads="1"/>
            </p:cNvSpPr>
            <p:nvPr/>
          </p:nvSpPr>
          <p:spPr bwMode="auto">
            <a:xfrm>
              <a:off x="7348" y="3852"/>
              <a:ext cx="1498" cy="27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172.16.3.0/24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0" name="Text Box 96"/>
            <p:cNvSpPr txBox="1">
              <a:spLocks noChangeArrowheads="1"/>
            </p:cNvSpPr>
            <p:nvPr/>
          </p:nvSpPr>
          <p:spPr bwMode="auto">
            <a:xfrm>
              <a:off x="2186" y="3852"/>
              <a:ext cx="1665" cy="27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172.16.1.0/24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21" name="Picture 9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5" y="3715"/>
              <a:ext cx="123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Line 98"/>
            <p:cNvCxnSpPr/>
            <p:nvPr/>
          </p:nvCxnSpPr>
          <p:spPr bwMode="auto">
            <a:xfrm>
              <a:off x="7348" y="4125"/>
              <a:ext cx="13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Line 99"/>
            <p:cNvCxnSpPr/>
            <p:nvPr/>
          </p:nvCxnSpPr>
          <p:spPr bwMode="auto">
            <a:xfrm>
              <a:off x="2186" y="4125"/>
              <a:ext cx="14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4" name="Picture 10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2" y="3715"/>
              <a:ext cx="1235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Freeform 101"/>
            <p:cNvSpPr>
              <a:spLocks/>
            </p:cNvSpPr>
            <p:nvPr/>
          </p:nvSpPr>
          <p:spPr bwMode="auto">
            <a:xfrm>
              <a:off x="4850" y="3966"/>
              <a:ext cx="1332" cy="319"/>
            </a:xfrm>
            <a:custGeom>
              <a:avLst/>
              <a:gdLst>
                <a:gd name="T0" fmla="*/ 0 w 1440"/>
                <a:gd name="T1" fmla="*/ 182 h 364"/>
                <a:gd name="T2" fmla="*/ 540 w 1440"/>
                <a:gd name="T3" fmla="*/ 26 h 364"/>
                <a:gd name="T4" fmla="*/ 720 w 1440"/>
                <a:gd name="T5" fmla="*/ 338 h 364"/>
                <a:gd name="T6" fmla="*/ 1440 w 1440"/>
                <a:gd name="T7" fmla="*/ 18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0" h="364">
                  <a:moveTo>
                    <a:pt x="0" y="182"/>
                  </a:moveTo>
                  <a:cubicBezTo>
                    <a:pt x="210" y="91"/>
                    <a:pt x="420" y="0"/>
                    <a:pt x="540" y="26"/>
                  </a:cubicBezTo>
                  <a:cubicBezTo>
                    <a:pt x="660" y="52"/>
                    <a:pt x="570" y="312"/>
                    <a:pt x="720" y="338"/>
                  </a:cubicBezTo>
                  <a:cubicBezTo>
                    <a:pt x="870" y="364"/>
                    <a:pt x="1320" y="208"/>
                    <a:pt x="1440" y="182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Text Box 102"/>
            <p:cNvSpPr txBox="1">
              <a:spLocks noChangeArrowheads="1"/>
            </p:cNvSpPr>
            <p:nvPr/>
          </p:nvSpPr>
          <p:spPr bwMode="auto">
            <a:xfrm>
              <a:off x="5350" y="4262"/>
              <a:ext cx="832" cy="27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 dirty="0">
                  <a:effectLst/>
                  <a:latin typeface="Times New Roman"/>
                  <a:ea typeface="宋体"/>
                  <a:cs typeface="宋体"/>
                </a:rPr>
                <a:t>Serial 2/0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7" name="Text Box 103"/>
            <p:cNvSpPr txBox="1">
              <a:spLocks noChangeArrowheads="1"/>
            </p:cNvSpPr>
            <p:nvPr/>
          </p:nvSpPr>
          <p:spPr bwMode="auto">
            <a:xfrm>
              <a:off x="4018" y="4536"/>
              <a:ext cx="666" cy="27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RA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8" name="Text Box 104"/>
            <p:cNvSpPr txBox="1">
              <a:spLocks noChangeArrowheads="1"/>
            </p:cNvSpPr>
            <p:nvPr/>
          </p:nvSpPr>
          <p:spPr bwMode="auto">
            <a:xfrm>
              <a:off x="6515" y="4536"/>
              <a:ext cx="666" cy="27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RB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9" name="Text Box 105"/>
            <p:cNvSpPr txBox="1">
              <a:spLocks noChangeArrowheads="1"/>
            </p:cNvSpPr>
            <p:nvPr/>
          </p:nvSpPr>
          <p:spPr bwMode="auto">
            <a:xfrm>
              <a:off x="4166" y="3559"/>
              <a:ext cx="1665" cy="2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172.16.2.1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0" name="Text Box 106"/>
            <p:cNvSpPr txBox="1">
              <a:spLocks noChangeArrowheads="1"/>
            </p:cNvSpPr>
            <p:nvPr/>
          </p:nvSpPr>
          <p:spPr bwMode="auto">
            <a:xfrm>
              <a:off x="5606" y="3559"/>
              <a:ext cx="144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172.16.2.2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5150" y="5301208"/>
            <a:ext cx="7041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</a:t>
            </a: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route  172.16.3.0  255.255.255.0  172.16.2.2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RB(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route  172.16.1.0  255.255.255.0  172.16.2.1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81263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</a:t>
            </a:r>
            <a:r>
              <a:rPr lang="zh-CN" altLang="zh-CN" b="1" dirty="0"/>
              <a:t>默认路由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/>
              <a:t>所谓的默认路由，是指路由器在路由表中如果找不到到达目的网络的具体路由时，最后会采用的路由，它是静态路由的一种特殊形式。默认路由通常会在存根网络（</a:t>
            </a:r>
            <a:r>
              <a:rPr lang="en-US" altLang="zh-CN" dirty="0"/>
              <a:t>Stub network</a:t>
            </a:r>
            <a:r>
              <a:rPr lang="zh-CN" altLang="zh-CN" dirty="0"/>
              <a:t>，即只有一个出口的网络）中使用。图中左边的网络到</a:t>
            </a:r>
            <a:r>
              <a:rPr lang="en-US" altLang="zh-CN" dirty="0"/>
              <a:t>Internet </a:t>
            </a:r>
            <a:r>
              <a:rPr lang="zh-CN" altLang="zh-CN" dirty="0"/>
              <a:t>上只有一个出口，因此可以在</a:t>
            </a:r>
            <a:r>
              <a:rPr lang="en-US" altLang="zh-CN" dirty="0"/>
              <a:t>R1</a:t>
            </a:r>
            <a:r>
              <a:rPr lang="zh-CN" altLang="zh-CN" dirty="0"/>
              <a:t>上配置默认路由。 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17" name="Picture 108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512" y="2852936"/>
            <a:ext cx="4677817" cy="158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85380" y="2780928"/>
            <a:ext cx="3060648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路由器查看路由表而决定怎么转发数据包，用静态路由一个个的配置，繁琐易错。如果路由器有个邻居知道怎么前往所有的目的地，可以把路由表匹配的任务交给它，省了很多事，这就是默认路由。</a:t>
            </a:r>
          </a:p>
        </p:txBody>
      </p:sp>
      <p:sp>
        <p:nvSpPr>
          <p:cNvPr id="4" name="矩形 3"/>
          <p:cNvSpPr/>
          <p:nvPr/>
        </p:nvSpPr>
        <p:spPr>
          <a:xfrm>
            <a:off x="785380" y="5361292"/>
            <a:ext cx="78244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</a:t>
            </a:r>
            <a:r>
              <a:rPr lang="zh-CN" altLang="zh-CN" dirty="0" smtClean="0"/>
              <a:t>命令</a:t>
            </a:r>
            <a:r>
              <a:rPr lang="zh-CN" altLang="zh-CN" dirty="0"/>
              <a:t>为：</a:t>
            </a:r>
            <a:r>
              <a:rPr lang="en-US" altLang="zh-CN" dirty="0" err="1"/>
              <a:t>ip</a:t>
            </a:r>
            <a:r>
              <a:rPr lang="en-US" altLang="zh-CN" dirty="0"/>
              <a:t> route 0.0.0.0 0.0.0.0  </a:t>
            </a:r>
            <a:r>
              <a:rPr lang="zh-CN" altLang="zh-CN" dirty="0"/>
              <a:t>转发路由器的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en-US" altLang="zh-CN" dirty="0"/>
              <a:t>| </a:t>
            </a:r>
            <a:r>
              <a:rPr lang="zh-CN" altLang="zh-CN" dirty="0"/>
              <a:t>接口名 </a:t>
            </a:r>
          </a:p>
          <a:p>
            <a:r>
              <a:rPr lang="en-US" altLang="zh-CN" dirty="0" smtClean="0"/>
              <a:t>       </a:t>
            </a:r>
            <a:r>
              <a:rPr lang="zh-CN" altLang="zh-CN" dirty="0" smtClean="0"/>
              <a:t>如</a:t>
            </a:r>
            <a:r>
              <a:rPr lang="zh-CN" altLang="zh-CN" dirty="0"/>
              <a:t>：</a:t>
            </a: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s 0/0</a:t>
            </a:r>
            <a:endParaRPr lang="zh-CN" altLang="zh-CN" dirty="0"/>
          </a:p>
          <a:p>
            <a:r>
              <a:rPr lang="en-US" altLang="zh-CN" dirty="0" smtClean="0"/>
              <a:t>       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12.12.12.2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848872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任务</a:t>
            </a:r>
            <a:r>
              <a:rPr lang="zh-CN" altLang="zh-CN" dirty="0"/>
              <a:t>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示，两台路由器通过串口相连，两台</a:t>
            </a:r>
            <a:r>
              <a:rPr lang="en-US" altLang="zh-CN" dirty="0"/>
              <a:t>PC</a:t>
            </a:r>
            <a:r>
              <a:rPr lang="zh-CN" altLang="zh-CN" dirty="0"/>
              <a:t>分别代表两个子网中的一个工作站。此网络有三个网段，现要求使用静态路由技术实现全网路由可达并验证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2" name="矩形 1"/>
          <p:cNvSpPr/>
          <p:nvPr/>
        </p:nvSpPr>
        <p:spPr>
          <a:xfrm>
            <a:off x="755576" y="4610326"/>
            <a:ext cx="799288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dirty="0"/>
              <a:t>1</a:t>
            </a:r>
            <a:r>
              <a:rPr lang="zh-CN" altLang="zh-CN" dirty="0"/>
              <a:t>）在路由器</a:t>
            </a:r>
            <a:r>
              <a:rPr lang="en-US" altLang="zh-CN" dirty="0"/>
              <a:t>RA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地址和时钟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address  172.16.1.254  255.255.255.0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no  shutdown	</a:t>
            </a:r>
            <a:endParaRPr lang="zh-CN" altLang="zh-CN" dirty="0"/>
          </a:p>
        </p:txBody>
      </p:sp>
      <p:sp>
        <p:nvSpPr>
          <p:cNvPr id="34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585025" y="3021178"/>
            <a:ext cx="5966221" cy="1551001"/>
            <a:chOff x="1586" y="9094"/>
            <a:chExt cx="7179" cy="1194"/>
          </a:xfrm>
        </p:grpSpPr>
        <p:pic>
          <p:nvPicPr>
            <p:cNvPr id="36" name="Picture 112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" y="914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" name="Group 113"/>
            <p:cNvGrpSpPr>
              <a:grpSpLocks/>
            </p:cNvGrpSpPr>
            <p:nvPr/>
          </p:nvGrpSpPr>
          <p:grpSpPr bwMode="auto">
            <a:xfrm>
              <a:off x="1700" y="9144"/>
              <a:ext cx="6960" cy="1144"/>
              <a:chOff x="1700" y="9144"/>
              <a:chExt cx="6960" cy="1144"/>
            </a:xfrm>
          </p:grpSpPr>
          <p:sp>
            <p:nvSpPr>
              <p:cNvPr id="40" name="Text Box 115"/>
              <p:cNvSpPr txBox="1">
                <a:spLocks noChangeArrowheads="1"/>
              </p:cNvSpPr>
              <p:nvPr/>
            </p:nvSpPr>
            <p:spPr bwMode="auto">
              <a:xfrm>
                <a:off x="3614" y="10004"/>
                <a:ext cx="696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RA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1" name="Text Box 116"/>
              <p:cNvSpPr txBox="1">
                <a:spLocks noChangeArrowheads="1"/>
              </p:cNvSpPr>
              <p:nvPr/>
            </p:nvSpPr>
            <p:spPr bwMode="auto">
              <a:xfrm>
                <a:off x="6224" y="10004"/>
                <a:ext cx="696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RB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57" name="Picture 11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6" y="9144"/>
                <a:ext cx="1290" cy="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Text Box 118"/>
              <p:cNvSpPr txBox="1">
                <a:spLocks noChangeArrowheads="1"/>
              </p:cNvSpPr>
              <p:nvPr/>
            </p:nvSpPr>
            <p:spPr bwMode="auto">
              <a:xfrm>
                <a:off x="1700" y="10004"/>
                <a:ext cx="696" cy="2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9" name="Text Box 119"/>
              <p:cNvSpPr txBox="1">
                <a:spLocks noChangeArrowheads="1"/>
              </p:cNvSpPr>
              <p:nvPr/>
            </p:nvSpPr>
            <p:spPr bwMode="auto">
              <a:xfrm>
                <a:off x="7964" y="10004"/>
                <a:ext cx="696" cy="2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60" name="Line 120"/>
              <p:cNvCxnSpPr/>
              <p:nvPr/>
            </p:nvCxnSpPr>
            <p:spPr bwMode="auto">
              <a:xfrm>
                <a:off x="7094" y="9574"/>
                <a:ext cx="87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" name="Text Box 121"/>
              <p:cNvSpPr txBox="1">
                <a:spLocks noChangeArrowheads="1"/>
              </p:cNvSpPr>
              <p:nvPr/>
            </p:nvSpPr>
            <p:spPr bwMode="auto">
              <a:xfrm>
                <a:off x="7094" y="9287"/>
                <a:ext cx="696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62" name="Line 122"/>
              <p:cNvCxnSpPr/>
              <p:nvPr/>
            </p:nvCxnSpPr>
            <p:spPr bwMode="auto">
              <a:xfrm>
                <a:off x="2396" y="9574"/>
                <a:ext cx="87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63" name="Picture 12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76" y="9144"/>
                <a:ext cx="1290" cy="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Freeform 124"/>
              <p:cNvSpPr>
                <a:spLocks/>
              </p:cNvSpPr>
              <p:nvPr/>
            </p:nvSpPr>
            <p:spPr bwMode="auto">
              <a:xfrm>
                <a:off x="4484" y="9407"/>
                <a:ext cx="1392" cy="334"/>
              </a:xfrm>
              <a:custGeom>
                <a:avLst/>
                <a:gdLst>
                  <a:gd name="T0" fmla="*/ 0 w 1440"/>
                  <a:gd name="T1" fmla="*/ 182 h 364"/>
                  <a:gd name="T2" fmla="*/ 540 w 1440"/>
                  <a:gd name="T3" fmla="*/ 26 h 364"/>
                  <a:gd name="T4" fmla="*/ 720 w 1440"/>
                  <a:gd name="T5" fmla="*/ 338 h 364"/>
                  <a:gd name="T6" fmla="*/ 1440 w 1440"/>
                  <a:gd name="T7" fmla="*/ 18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0" h="364">
                    <a:moveTo>
                      <a:pt x="0" y="182"/>
                    </a:moveTo>
                    <a:cubicBezTo>
                      <a:pt x="210" y="91"/>
                      <a:pt x="420" y="0"/>
                      <a:pt x="540" y="26"/>
                    </a:cubicBezTo>
                    <a:cubicBezTo>
                      <a:pt x="660" y="52"/>
                      <a:pt x="570" y="312"/>
                      <a:pt x="720" y="338"/>
                    </a:cubicBezTo>
                    <a:cubicBezTo>
                      <a:pt x="870" y="364"/>
                      <a:pt x="1320" y="208"/>
                      <a:pt x="1440" y="18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Text Box 125"/>
              <p:cNvSpPr txBox="1">
                <a:spLocks noChangeArrowheads="1"/>
              </p:cNvSpPr>
              <p:nvPr/>
            </p:nvSpPr>
            <p:spPr bwMode="auto">
              <a:xfrm>
                <a:off x="2570" y="9287"/>
                <a:ext cx="696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6" name="Text Box 126"/>
              <p:cNvSpPr txBox="1">
                <a:spLocks noChangeArrowheads="1"/>
              </p:cNvSpPr>
              <p:nvPr/>
            </p:nvSpPr>
            <p:spPr bwMode="auto">
              <a:xfrm>
                <a:off x="5006" y="9287"/>
                <a:ext cx="870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Serial 2/0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38" name="Picture 12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0" y="909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1857"/>
            <a:ext cx="777686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clock rate  64000			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address  172.16.2.1  255.255.255.0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no  shutdown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2</a:t>
            </a:r>
            <a:r>
              <a:rPr lang="zh-CN" altLang="zh-CN" dirty="0"/>
              <a:t>）在路由器</a:t>
            </a:r>
            <a:r>
              <a:rPr lang="en-US" altLang="zh-CN" dirty="0"/>
              <a:t>RB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</a:t>
            </a:r>
            <a:r>
              <a:rPr lang="en-US" altLang="zh-CN" dirty="0" smtClean="0"/>
              <a:t>   address </a:t>
            </a:r>
            <a:r>
              <a:rPr lang="en-US" altLang="zh-CN" dirty="0"/>
              <a:t>172.16.3.254 </a:t>
            </a:r>
            <a:r>
              <a:rPr lang="en-US" altLang="zh-CN" dirty="0" smtClean="0"/>
              <a:t> 255.255.255.0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smtClean="0"/>
              <a:t>no  </a:t>
            </a:r>
            <a:r>
              <a:rPr lang="en-US" altLang="zh-CN" dirty="0"/>
              <a:t>shutdown				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</a:t>
            </a:r>
            <a:r>
              <a:rPr lang="en-US" altLang="zh-CN" dirty="0" smtClean="0"/>
              <a:t>  serial </a:t>
            </a:r>
            <a:r>
              <a:rPr lang="en-US" altLang="zh-CN" dirty="0"/>
              <a:t>2/0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</a:t>
            </a:r>
            <a:r>
              <a:rPr lang="en-US" altLang="zh-CN" dirty="0" smtClean="0"/>
              <a:t>  address 172.16.2.2  </a:t>
            </a:r>
            <a:r>
              <a:rPr lang="en-US" altLang="zh-CN" dirty="0"/>
              <a:t>255.255.255.0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)#no </a:t>
            </a:r>
            <a:r>
              <a:rPr lang="en-US" altLang="zh-CN" dirty="0" smtClean="0"/>
              <a:t>  shutdown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3</a:t>
            </a:r>
            <a:r>
              <a:rPr lang="zh-CN" altLang="zh-CN" dirty="0"/>
              <a:t>）在两台路由器上配置静态路由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RA(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	 route 172.16.3.0 	255.255.255.0 172.16.2.2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RB(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	 route 172.16.1.0 	255.255.255.0 </a:t>
            </a:r>
            <a:r>
              <a:rPr lang="en-US" altLang="zh-CN" dirty="0" smtClean="0"/>
              <a:t>172.16.2.1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dirty="0"/>
              <a:t>4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172.16.1.1</a:t>
            </a:r>
            <a:r>
              <a:rPr lang="zh-CN" altLang="zh-CN" dirty="0"/>
              <a:t>，网关地址为</a:t>
            </a:r>
            <a:r>
              <a:rPr lang="en-US" altLang="zh-CN" dirty="0"/>
              <a:t>172.16.1.254</a:t>
            </a:r>
            <a:r>
              <a:rPr lang="zh-CN" altLang="zh-CN" dirty="0"/>
              <a:t>；</a:t>
            </a: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172.16.3.1</a:t>
            </a:r>
            <a:r>
              <a:rPr lang="zh-CN" altLang="zh-CN" dirty="0"/>
              <a:t>，网关地址为</a:t>
            </a:r>
            <a:r>
              <a:rPr lang="en-US" altLang="zh-CN" dirty="0"/>
              <a:t>172.16.3.254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5</a:t>
            </a:r>
            <a:r>
              <a:rPr lang="zh-CN" altLang="zh-CN" dirty="0"/>
              <a:t>）验证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①</a:t>
            </a: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命令测试到目的主机的连通性，如果配置正确的话两台主机之间应该能互相</a:t>
            </a:r>
            <a:r>
              <a:rPr lang="en-US" altLang="zh-CN" dirty="0"/>
              <a:t>Ping</a:t>
            </a:r>
            <a:r>
              <a:rPr lang="zh-CN" altLang="zh-CN" dirty="0"/>
              <a:t>通对方。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②</a:t>
            </a:r>
            <a:r>
              <a:rPr lang="zh-CN" altLang="zh-CN" dirty="0"/>
              <a:t>查看路由表和接口配置</a:t>
            </a:r>
          </a:p>
        </p:txBody>
      </p:sp>
      <p:pic>
        <p:nvPicPr>
          <p:cNvPr id="13" name="图片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6408712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465040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静态路由实现各子网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64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697</Words>
  <Application>Microsoft Office PowerPoint</Application>
  <PresentationFormat>全屏显示(4:3)</PresentationFormat>
  <Paragraphs>80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65</cp:revision>
  <dcterms:created xsi:type="dcterms:W3CDTF">2023-01-14T07:54:46Z</dcterms:created>
  <dcterms:modified xsi:type="dcterms:W3CDTF">2024-09-03T12:20:29Z</dcterms:modified>
</cp:coreProperties>
</file>