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0" r:id="rId3"/>
    <p:sldId id="267" r:id="rId4"/>
    <p:sldId id="269" r:id="rId5"/>
    <p:sldId id="270" r:id="rId6"/>
    <p:sldId id="271" r:id="rId7"/>
    <p:sldId id="272" r:id="rId8"/>
    <p:sldId id="263" r:id="rId9"/>
    <p:sldId id="264" r:id="rId10"/>
    <p:sldId id="266" r:id="rId11"/>
    <p:sldId id="268"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04E369-A53E-411F-8A9B-68DF21010FE5}" type="datetimeFigureOut">
              <a:rPr lang="zh-CN" altLang="en-US" smtClean="0"/>
              <a:t>2024/9/3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7D8C0-1EFE-41D1-A12E-A4D2836D6910}" type="slidenum">
              <a:rPr lang="zh-CN" altLang="en-US" smtClean="0"/>
              <a:t>‹#›</a:t>
            </a:fld>
            <a:endParaRPr lang="zh-CN" altLang="en-US"/>
          </a:p>
        </p:txBody>
      </p:sp>
    </p:spTree>
    <p:extLst>
      <p:ext uri="{BB962C8B-B14F-4D97-AF65-F5344CB8AC3E}">
        <p14:creationId xmlns:p14="http://schemas.microsoft.com/office/powerpoint/2010/main" val="199191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a:t>
            </a:fld>
            <a:endParaRPr lang="zh-CN" altLang="en-US" noProof="1"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10</a:t>
            </a:fld>
            <a:endParaRPr lang="zh-CN" altLang="en-US" noProof="1"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11</a:t>
            </a:fld>
            <a:endParaRPr lang="zh-CN" altLang="en-US" noProof="1"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2</a:t>
            </a:fld>
            <a:endParaRPr lang="zh-CN" altLang="en-US" noProof="1"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3</a:t>
            </a:fld>
            <a:endParaRPr lang="zh-CN" altLang="en-US" noProof="1"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4</a:t>
            </a:fld>
            <a:endParaRPr lang="zh-CN" altLang="en-US" noProof="1"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5</a:t>
            </a:fld>
            <a:endParaRPr lang="zh-CN" altLang="en-US" noProof="1"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6</a:t>
            </a:fld>
            <a:endParaRPr lang="zh-CN" altLang="en-US" noProof="1"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7</a:t>
            </a:fld>
            <a:endParaRPr lang="zh-CN" altLang="en-US" noProof="1"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8</a:t>
            </a:fld>
            <a:endParaRPr lang="zh-CN" altLang="en-US" noProof="1"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9</a:t>
            </a:fld>
            <a:endParaRPr lang="zh-CN" altLang="en-US" noProof="1"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99324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413346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885773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D0738B-E92E-4B82-94DD-D4C30B1B4F1E}" type="slidenum">
              <a:rPr lang="zh-CN" altLang="en-US"/>
              <a:pPr>
                <a:defRPr/>
              </a:pPr>
              <a:t>‹#›</a:t>
            </a:fld>
            <a:endParaRPr lang="zh-CN" altLang="en-US"/>
          </a:p>
        </p:txBody>
      </p:sp>
    </p:spTree>
    <p:extLst>
      <p:ext uri="{BB962C8B-B14F-4D97-AF65-F5344CB8AC3E}">
        <p14:creationId xmlns:p14="http://schemas.microsoft.com/office/powerpoint/2010/main" val="3147633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10768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084115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24254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37190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69900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82620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89883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01822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85892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file:///C:\Documents%20and%20Settings\Administrator\Application%20Data\Tencent\Users\710901000\QQ\WinTemp\RichOle\Y_4X50_5PF%60N_6RHJ@GHJ1L.jpg"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R7)TA7G70GTVCF$P20_PLLT.jpg" TargetMode="External"/><Relationship Id="rId5" Type="http://schemas.openxmlformats.org/officeDocument/2006/relationships/image" Target="../media/image10.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file:///C:\Documents%20and%20Settings\Administrator\Application%20Data\Tencent\Users\710901000\QQ\WinTemp\RichOle\Y_4X50_5PF%60N_6RHJ@GHJ1L.jpg"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2.jpe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9128" y="908720"/>
            <a:ext cx="1210588" cy="400110"/>
          </a:xfrm>
          <a:prstGeom prst="rect">
            <a:avLst/>
          </a:prstGeom>
        </p:spPr>
        <p:txBody>
          <a:bodyPr wrap="none">
            <a:spAutoFit/>
          </a:bodyPr>
          <a:lstStyle/>
          <a:p>
            <a:r>
              <a:rPr lang="zh-CN" altLang="en-US" sz="2000" b="1" dirty="0">
                <a:solidFill>
                  <a:schemeClr val="accent6">
                    <a:lumMod val="50000"/>
                  </a:schemeClr>
                </a:solidFill>
                <a:latin typeface="华文彩云" pitchFamily="2" charset="-122"/>
                <a:ea typeface="华文彩云" pitchFamily="2" charset="-122"/>
              </a:rPr>
              <a:t>任务描述</a:t>
            </a:r>
            <a:endParaRPr lang="zh-CN" altLang="zh-CN" sz="2000" b="1" dirty="0">
              <a:solidFill>
                <a:schemeClr val="accent6">
                  <a:lumMod val="50000"/>
                </a:schemeClr>
              </a:solidFill>
              <a:latin typeface="华文彩云" pitchFamily="2" charset="-122"/>
              <a:ea typeface="华文彩云" pitchFamily="2" charset="-122"/>
            </a:endParaRPr>
          </a:p>
        </p:txBody>
      </p:sp>
      <p:sp>
        <p:nvSpPr>
          <p:cNvPr id="9" name="矩形 8"/>
          <p:cNvSpPr/>
          <p:nvPr/>
        </p:nvSpPr>
        <p:spPr>
          <a:xfrm>
            <a:off x="755576" y="1412776"/>
            <a:ext cx="7776864" cy="995144"/>
          </a:xfrm>
          <a:prstGeom prst="rect">
            <a:avLst/>
          </a:prstGeom>
        </p:spPr>
        <p:txBody>
          <a:bodyPr wrap="square">
            <a:spAutoFit/>
          </a:bodyPr>
          <a:lstStyle/>
          <a:p>
            <a:pPr>
              <a:lnSpc>
                <a:spcPts val="2400"/>
              </a:lnSpc>
            </a:pPr>
            <a:r>
              <a:rPr lang="en-US" altLang="zh-CN" dirty="0" smtClean="0"/>
              <a:t>         </a:t>
            </a:r>
            <a:r>
              <a:rPr lang="zh-CN" altLang="zh-CN" dirty="0"/>
              <a:t>公司的经理部、财务部门和销售部门分属不同的三个网段，三部门之间用路由器进行信息传递，为了安全起见，公司领导要求销售部门不能对财务部门进行访问，但经理部可以对财务部门进行访问</a:t>
            </a:r>
            <a:r>
              <a:rPr lang="zh-CN" altLang="en-US" dirty="0"/>
              <a:t>，请你给予支持。</a:t>
            </a:r>
            <a:endParaRPr lang="zh-CN" altLang="zh-CN" dirty="0"/>
          </a:p>
        </p:txBody>
      </p:sp>
      <p:sp>
        <p:nvSpPr>
          <p:cNvPr id="12" name="矩形 11"/>
          <p:cNvSpPr/>
          <p:nvPr/>
        </p:nvSpPr>
        <p:spPr>
          <a:xfrm>
            <a:off x="619128" y="2564904"/>
            <a:ext cx="1217000" cy="400110"/>
          </a:xfrm>
          <a:prstGeom prst="rect">
            <a:avLst/>
          </a:prstGeom>
        </p:spPr>
        <p:txBody>
          <a:bodyPr wrap="none">
            <a:spAutoFit/>
          </a:bodyPr>
          <a:lstStyle/>
          <a:p>
            <a:r>
              <a:rPr lang="zh-CN" altLang="zh-CN" sz="2000" b="1" dirty="0">
                <a:solidFill>
                  <a:schemeClr val="accent6">
                    <a:lumMod val="50000"/>
                  </a:schemeClr>
                </a:solidFill>
                <a:latin typeface="华文彩云" pitchFamily="2" charset="-122"/>
                <a:ea typeface="华文彩云" pitchFamily="2" charset="-122"/>
              </a:rPr>
              <a:t>知识链接</a:t>
            </a:r>
          </a:p>
        </p:txBody>
      </p:sp>
      <p:sp>
        <p:nvSpPr>
          <p:cNvPr id="15" name="矩形 14"/>
          <p:cNvSpPr/>
          <p:nvPr/>
        </p:nvSpPr>
        <p:spPr>
          <a:xfrm>
            <a:off x="827584" y="3092475"/>
            <a:ext cx="7920880" cy="2015936"/>
          </a:xfrm>
          <a:prstGeom prst="rect">
            <a:avLst/>
          </a:prstGeom>
        </p:spPr>
        <p:txBody>
          <a:bodyPr wrap="square">
            <a:spAutoFit/>
          </a:bodyPr>
          <a:lstStyle/>
          <a:p>
            <a:pPr>
              <a:lnSpc>
                <a:spcPts val="2400"/>
              </a:lnSpc>
              <a:spcBef>
                <a:spcPts val="600"/>
              </a:spcBef>
              <a:spcAft>
                <a:spcPts val="600"/>
              </a:spcAft>
            </a:pPr>
            <a:r>
              <a:rPr lang="en-US" altLang="zh-CN" b="1" dirty="0"/>
              <a:t>1</a:t>
            </a:r>
            <a:r>
              <a:rPr lang="zh-CN" altLang="zh-CN" b="1" dirty="0"/>
              <a:t>．访问列表概述</a:t>
            </a:r>
          </a:p>
          <a:p>
            <a:pPr>
              <a:lnSpc>
                <a:spcPts val="2400"/>
              </a:lnSpc>
            </a:pPr>
            <a:r>
              <a:rPr lang="en-US" altLang="zh-CN" dirty="0" smtClean="0"/>
              <a:t>         </a:t>
            </a:r>
            <a:r>
              <a:rPr lang="zh-CN" altLang="zh-CN" dirty="0" smtClean="0"/>
              <a:t>访问</a:t>
            </a:r>
            <a:r>
              <a:rPr lang="zh-CN" altLang="zh-CN" dirty="0"/>
              <a:t>控制列表（</a:t>
            </a:r>
            <a:r>
              <a:rPr lang="en-US" altLang="zh-CN" dirty="0"/>
              <a:t>Access Control Lists</a:t>
            </a:r>
            <a:r>
              <a:rPr lang="zh-CN" altLang="zh-CN" dirty="0"/>
              <a:t>，</a:t>
            </a:r>
            <a:r>
              <a:rPr lang="en-US" altLang="zh-CN" dirty="0"/>
              <a:t>ACL</a:t>
            </a:r>
            <a:r>
              <a:rPr lang="zh-CN" altLang="zh-CN" dirty="0"/>
              <a:t>）是应用在路由器、三层交换机接口上的指令列表。这些指令列表告诉路由器、三层交换机哪些数据包可以接收、哪能数据包需要拒绝。</a:t>
            </a:r>
            <a:endParaRPr lang="en-US" altLang="zh-CN" dirty="0"/>
          </a:p>
          <a:p>
            <a:pPr marL="285750" indent="-285750">
              <a:lnSpc>
                <a:spcPts val="2400"/>
              </a:lnSpc>
              <a:buFont typeface="Wingdings" pitchFamily="2" charset="2"/>
              <a:buChar char="Ø"/>
            </a:pPr>
            <a:r>
              <a:rPr lang="zh-CN" altLang="zh-CN" dirty="0"/>
              <a:t>安全控制。允许一些符合匹配规则的数据包通过访问的同时而拒绝另一部分不符合匹配规则的数据包</a:t>
            </a:r>
            <a:r>
              <a:rPr lang="zh-CN" altLang="zh-CN" dirty="0" smtClean="0"/>
              <a:t>。</a:t>
            </a:r>
            <a:endParaRPr lang="zh-CN" altLang="zh-CN" dirty="0"/>
          </a:p>
        </p:txBody>
      </p:sp>
      <p:sp>
        <p:nvSpPr>
          <p:cNvPr id="17"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grpSp>
        <p:nvGrpSpPr>
          <p:cNvPr id="37" name="组合 36"/>
          <p:cNvGrpSpPr/>
          <p:nvPr/>
        </p:nvGrpSpPr>
        <p:grpSpPr>
          <a:xfrm>
            <a:off x="2041847" y="5041540"/>
            <a:ext cx="4916166" cy="1627820"/>
            <a:chOff x="-2" y="0"/>
            <a:chExt cx="4916166" cy="1627820"/>
          </a:xfrm>
        </p:grpSpPr>
        <p:cxnSp>
          <p:nvCxnSpPr>
            <p:cNvPr id="38" name="直接连接符 37"/>
            <p:cNvCxnSpPr>
              <a:cxnSpLocks noChangeShapeType="1"/>
            </p:cNvCxnSpPr>
            <p:nvPr/>
          </p:nvCxnSpPr>
          <p:spPr bwMode="auto">
            <a:xfrm flipV="1">
              <a:off x="3546282" y="620202"/>
              <a:ext cx="812165" cy="889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grpSp>
          <p:nvGrpSpPr>
            <p:cNvPr id="39" name="组合 38"/>
            <p:cNvGrpSpPr>
              <a:grpSpLocks/>
            </p:cNvGrpSpPr>
            <p:nvPr/>
          </p:nvGrpSpPr>
          <p:grpSpPr bwMode="auto">
            <a:xfrm>
              <a:off x="-2" y="0"/>
              <a:ext cx="4916166" cy="1627820"/>
              <a:chOff x="1565" y="1064"/>
              <a:chExt cx="7279" cy="2330"/>
            </a:xfrm>
          </p:grpSpPr>
          <p:pic>
            <p:nvPicPr>
              <p:cNvPr id="40" name="Picture 27"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81" y="2569"/>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8"/>
              <p:cNvGrpSpPr>
                <a:grpSpLocks/>
              </p:cNvGrpSpPr>
              <p:nvPr/>
            </p:nvGrpSpPr>
            <p:grpSpPr bwMode="auto">
              <a:xfrm>
                <a:off x="2210" y="1309"/>
                <a:ext cx="6634" cy="1969"/>
                <a:chOff x="2210" y="1309"/>
                <a:chExt cx="6634" cy="1969"/>
              </a:xfrm>
            </p:grpSpPr>
            <p:pic>
              <p:nvPicPr>
                <p:cNvPr id="46"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3" y="1730"/>
                  <a:ext cx="1201"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1" descr="C:\Documents and Settings\Administrator\Application Data\Tencent\Users\710901000\QQ\WinTemp\RichOle\Y_4X50_5PF`N_6RHJ@GHJ1L.jpg"/>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3574" y="1788"/>
                  <a:ext cx="1269"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32"/>
                <p:cNvSpPr txBox="1">
                  <a:spLocks noChangeArrowheads="1"/>
                </p:cNvSpPr>
                <p:nvPr/>
              </p:nvSpPr>
              <p:spPr bwMode="auto">
                <a:xfrm>
                  <a:off x="2227" y="1309"/>
                  <a:ext cx="1335" cy="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192.168.1.10</a:t>
                  </a:r>
                  <a:endParaRPr lang="zh-CN" sz="1050" kern="100">
                    <a:effectLst/>
                    <a:latin typeface="Times New Roman"/>
                    <a:ea typeface="宋体"/>
                    <a:cs typeface="宋体"/>
                  </a:endParaRPr>
                </a:p>
              </p:txBody>
            </p:sp>
            <p:cxnSp>
              <p:nvCxnSpPr>
                <p:cNvPr id="49" name="Line 33"/>
                <p:cNvCxnSpPr/>
                <p:nvPr/>
              </p:nvCxnSpPr>
              <p:spPr bwMode="auto">
                <a:xfrm>
                  <a:off x="4843" y="2058"/>
                  <a:ext cx="827"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0" name="Line 34"/>
                <p:cNvCxnSpPr/>
                <p:nvPr/>
              </p:nvCxnSpPr>
              <p:spPr bwMode="auto">
                <a:xfrm>
                  <a:off x="2321" y="1593"/>
                  <a:ext cx="1253" cy="357"/>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1" name="Line 35"/>
                <p:cNvCxnSpPr/>
                <p:nvPr/>
              </p:nvCxnSpPr>
              <p:spPr bwMode="auto">
                <a:xfrm>
                  <a:off x="2321" y="2201"/>
                  <a:ext cx="1253"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2" name="Line 36"/>
                <p:cNvCxnSpPr/>
                <p:nvPr/>
              </p:nvCxnSpPr>
              <p:spPr bwMode="auto">
                <a:xfrm flipV="1">
                  <a:off x="2392" y="2443"/>
                  <a:ext cx="1183" cy="524"/>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sp>
              <p:nvSpPr>
                <p:cNvPr id="53" name="Text Box 37"/>
                <p:cNvSpPr txBox="1">
                  <a:spLocks noChangeArrowheads="1"/>
                </p:cNvSpPr>
                <p:nvPr/>
              </p:nvSpPr>
              <p:spPr bwMode="auto">
                <a:xfrm>
                  <a:off x="2210" y="2236"/>
                  <a:ext cx="1476" cy="20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192.168.1.20</a:t>
                  </a:r>
                  <a:endParaRPr lang="zh-CN" sz="1050" kern="100">
                    <a:effectLst/>
                    <a:latin typeface="Times New Roman"/>
                    <a:ea typeface="宋体"/>
                    <a:cs typeface="宋体"/>
                  </a:endParaRPr>
                </a:p>
              </p:txBody>
            </p:sp>
            <p:sp>
              <p:nvSpPr>
                <p:cNvPr id="54" name="Text Box 38"/>
                <p:cNvSpPr txBox="1">
                  <a:spLocks noChangeArrowheads="1"/>
                </p:cNvSpPr>
                <p:nvPr/>
              </p:nvSpPr>
              <p:spPr bwMode="auto">
                <a:xfrm>
                  <a:off x="2254" y="2997"/>
                  <a:ext cx="1321" cy="28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192.168.1.30</a:t>
                  </a:r>
                  <a:endParaRPr lang="zh-CN" sz="1050" kern="100">
                    <a:effectLst/>
                    <a:latin typeface="Times New Roman"/>
                    <a:ea typeface="宋体"/>
                    <a:cs typeface="宋体"/>
                  </a:endParaRPr>
                </a:p>
              </p:txBody>
            </p:sp>
            <p:sp>
              <p:nvSpPr>
                <p:cNvPr id="55" name="Text Box 39"/>
                <p:cNvSpPr txBox="1">
                  <a:spLocks noChangeArrowheads="1"/>
                </p:cNvSpPr>
                <p:nvPr/>
              </p:nvSpPr>
              <p:spPr bwMode="auto">
                <a:xfrm>
                  <a:off x="6777" y="1576"/>
                  <a:ext cx="1476" cy="28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192.168.1.10</a:t>
                  </a:r>
                  <a:endParaRPr lang="zh-CN" sz="1050" kern="100">
                    <a:effectLst/>
                    <a:latin typeface="Times New Roman"/>
                    <a:ea typeface="宋体"/>
                    <a:cs typeface="宋体"/>
                  </a:endParaRPr>
                </a:p>
              </p:txBody>
            </p:sp>
            <p:sp>
              <p:nvSpPr>
                <p:cNvPr id="56" name="Text Box 40"/>
                <p:cNvSpPr txBox="1">
                  <a:spLocks noChangeArrowheads="1"/>
                </p:cNvSpPr>
                <p:nvPr/>
              </p:nvSpPr>
              <p:spPr bwMode="auto">
                <a:xfrm>
                  <a:off x="6718" y="2146"/>
                  <a:ext cx="1476" cy="28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192.168.1.30</a:t>
                  </a:r>
                  <a:endParaRPr lang="zh-CN" sz="1050" kern="100">
                    <a:effectLst/>
                    <a:latin typeface="Times New Roman"/>
                    <a:ea typeface="宋体"/>
                    <a:cs typeface="宋体"/>
                  </a:endParaRPr>
                </a:p>
              </p:txBody>
            </p:sp>
            <p:sp>
              <p:nvSpPr>
                <p:cNvPr id="57" name="Text Box 29"/>
                <p:cNvSpPr txBox="1">
                  <a:spLocks noChangeArrowheads="1"/>
                </p:cNvSpPr>
                <p:nvPr/>
              </p:nvSpPr>
              <p:spPr bwMode="auto">
                <a:xfrm>
                  <a:off x="7973" y="2686"/>
                  <a:ext cx="871" cy="41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just">
                    <a:spcAft>
                      <a:spcPts val="0"/>
                    </a:spcAft>
                  </a:pPr>
                  <a:r>
                    <a:rPr lang="zh-CN" sz="900" kern="100">
                      <a:effectLst/>
                      <a:latin typeface="Times New Roman"/>
                      <a:ea typeface="宋体"/>
                      <a:cs typeface="宋体"/>
                    </a:rPr>
                    <a:t>服务器</a:t>
                  </a:r>
                  <a:endParaRPr lang="zh-CN" sz="1050" kern="100">
                    <a:effectLst/>
                    <a:latin typeface="Times New Roman"/>
                    <a:ea typeface="宋体"/>
                    <a:cs typeface="宋体"/>
                  </a:endParaRPr>
                </a:p>
              </p:txBody>
            </p:sp>
          </p:grpSp>
          <p:pic>
            <p:nvPicPr>
              <p:cNvPr id="42" name="Picture 41"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7" y="1730"/>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2"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 y="1064"/>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19" y="1593"/>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5576" y="1072823"/>
            <a:ext cx="7488832" cy="5308505"/>
          </a:xfrm>
          <a:prstGeom prst="rect">
            <a:avLst/>
          </a:prstGeom>
        </p:spPr>
        <p:txBody>
          <a:bodyPr wrap="square">
            <a:spAutoFit/>
          </a:bodyPr>
          <a:lstStyle/>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address  192.168.3.2  255.255.255.0</a:t>
            </a:r>
            <a:endParaRPr lang="zh-CN" altLang="zh-CN" dirty="0"/>
          </a:p>
          <a:p>
            <a:pPr lvl="1">
              <a:lnSpc>
                <a:spcPts val="2400"/>
              </a:lnSpc>
            </a:pPr>
            <a:r>
              <a:rPr lang="en-US" altLang="zh-CN" dirty="0"/>
              <a:t>RB(</a:t>
            </a:r>
            <a:r>
              <a:rPr lang="en-US" altLang="zh-CN" dirty="0" err="1"/>
              <a:t>config</a:t>
            </a:r>
            <a:r>
              <a:rPr lang="en-US" altLang="zh-CN" dirty="0"/>
              <a:t>-if)#no  shutdown</a:t>
            </a:r>
          </a:p>
          <a:p>
            <a:pPr lvl="1">
              <a:lnSpc>
                <a:spcPts val="2400"/>
              </a:lnSpc>
            </a:pPr>
            <a:r>
              <a:rPr lang="en-US" altLang="zh-CN" dirty="0"/>
              <a:t>3</a:t>
            </a:r>
            <a:r>
              <a:rPr lang="zh-CN" altLang="zh-CN" dirty="0"/>
              <a:t>）在两台路由器上配置路由</a:t>
            </a:r>
          </a:p>
          <a:p>
            <a:pPr lvl="1">
              <a:lnSpc>
                <a:spcPts val="2400"/>
              </a:lnSpc>
            </a:pPr>
            <a:r>
              <a:rPr lang="en-US" altLang="zh-CN" dirty="0"/>
              <a:t>RA(</a:t>
            </a:r>
            <a:r>
              <a:rPr lang="en-US" altLang="zh-CN" dirty="0" err="1"/>
              <a:t>config</a:t>
            </a:r>
            <a:r>
              <a:rPr lang="en-US" altLang="zh-CN" dirty="0"/>
              <a:t>)#</a:t>
            </a:r>
            <a:r>
              <a:rPr lang="en-US" altLang="zh-CN" dirty="0" err="1"/>
              <a:t>ip</a:t>
            </a:r>
            <a:r>
              <a:rPr lang="en-US" altLang="zh-CN" dirty="0"/>
              <a:t>  route  0.0.0.0  0.0.0.0  192.168.3.2</a:t>
            </a:r>
            <a:endParaRPr lang="zh-CN" altLang="zh-CN" dirty="0"/>
          </a:p>
          <a:p>
            <a:pPr lvl="1">
              <a:lnSpc>
                <a:spcPts val="2400"/>
              </a:lnSpc>
            </a:pPr>
            <a:r>
              <a:rPr lang="en-US" altLang="zh-CN" dirty="0"/>
              <a:t>RB(</a:t>
            </a:r>
            <a:r>
              <a:rPr lang="en-US" altLang="zh-CN" dirty="0" err="1"/>
              <a:t>config</a:t>
            </a:r>
            <a:r>
              <a:rPr lang="en-US" altLang="zh-CN" dirty="0"/>
              <a:t>)#</a:t>
            </a:r>
            <a:r>
              <a:rPr lang="en-US" altLang="zh-CN" dirty="0" err="1"/>
              <a:t>ip</a:t>
            </a:r>
            <a:r>
              <a:rPr lang="en-US" altLang="zh-CN" dirty="0"/>
              <a:t>  route  0.0.0.0  0.0.0.0  192.168.3.1</a:t>
            </a:r>
            <a:endParaRPr lang="zh-CN" altLang="zh-CN" dirty="0"/>
          </a:p>
          <a:p>
            <a:pPr lvl="1">
              <a:lnSpc>
                <a:spcPts val="2400"/>
              </a:lnSpc>
            </a:pPr>
            <a:r>
              <a:rPr lang="en-US" altLang="zh-CN" dirty="0"/>
              <a:t>4</a:t>
            </a:r>
            <a:r>
              <a:rPr lang="zh-CN" altLang="zh-CN" dirty="0"/>
              <a:t>）给</a:t>
            </a:r>
            <a:r>
              <a:rPr lang="en-US" altLang="zh-CN" dirty="0"/>
              <a:t>PC</a:t>
            </a:r>
            <a:r>
              <a:rPr lang="zh-CN" altLang="zh-CN" dirty="0"/>
              <a:t>配置</a:t>
            </a:r>
            <a:r>
              <a:rPr lang="en-US" altLang="zh-CN" dirty="0"/>
              <a:t>IP</a:t>
            </a:r>
            <a:r>
              <a:rPr lang="zh-CN" altLang="zh-CN" dirty="0"/>
              <a:t>地址</a:t>
            </a:r>
          </a:p>
          <a:p>
            <a:pPr lvl="1">
              <a:lnSpc>
                <a:spcPts val="2400"/>
              </a:lnSpc>
            </a:pPr>
            <a:r>
              <a:rPr lang="zh-CN" altLang="zh-CN" dirty="0"/>
              <a:t>给</a:t>
            </a:r>
            <a:r>
              <a:rPr lang="en-US" altLang="zh-CN" dirty="0"/>
              <a:t>PC1</a:t>
            </a:r>
            <a:r>
              <a:rPr lang="zh-CN" altLang="zh-CN" dirty="0"/>
              <a:t>配置</a:t>
            </a:r>
            <a:r>
              <a:rPr lang="en-US" altLang="zh-CN" dirty="0"/>
              <a:t>IP</a:t>
            </a:r>
            <a:r>
              <a:rPr lang="zh-CN" altLang="zh-CN" dirty="0"/>
              <a:t>地址为</a:t>
            </a:r>
            <a:r>
              <a:rPr lang="en-US" altLang="zh-CN" dirty="0"/>
              <a:t>192.168.1.1</a:t>
            </a:r>
            <a:r>
              <a:rPr lang="zh-CN" altLang="zh-CN" dirty="0"/>
              <a:t>，网关为</a:t>
            </a:r>
            <a:r>
              <a:rPr lang="en-US" altLang="zh-CN" dirty="0"/>
              <a:t>192.168.1.254</a:t>
            </a:r>
            <a:r>
              <a:rPr lang="zh-CN" altLang="zh-CN" dirty="0"/>
              <a:t>；</a:t>
            </a:r>
          </a:p>
          <a:p>
            <a:pPr lvl="1">
              <a:lnSpc>
                <a:spcPts val="2400"/>
              </a:lnSpc>
            </a:pPr>
            <a:r>
              <a:rPr lang="zh-CN" altLang="zh-CN" dirty="0"/>
              <a:t>给</a:t>
            </a:r>
            <a:r>
              <a:rPr lang="en-US" altLang="zh-CN" dirty="0"/>
              <a:t>PC2</a:t>
            </a:r>
            <a:r>
              <a:rPr lang="zh-CN" altLang="zh-CN" dirty="0"/>
              <a:t>配置</a:t>
            </a:r>
            <a:r>
              <a:rPr lang="en-US" altLang="zh-CN" dirty="0"/>
              <a:t>IP</a:t>
            </a:r>
            <a:r>
              <a:rPr lang="zh-CN" altLang="zh-CN" dirty="0"/>
              <a:t>地址为</a:t>
            </a:r>
            <a:r>
              <a:rPr lang="en-US" altLang="zh-CN" dirty="0"/>
              <a:t>192.168.2.1</a:t>
            </a:r>
            <a:r>
              <a:rPr lang="zh-CN" altLang="zh-CN" dirty="0"/>
              <a:t>，网关为</a:t>
            </a:r>
            <a:r>
              <a:rPr lang="en-US" altLang="zh-CN" dirty="0"/>
              <a:t>192.168.2.254</a:t>
            </a:r>
            <a:r>
              <a:rPr lang="zh-CN" altLang="zh-CN" dirty="0"/>
              <a:t>；</a:t>
            </a:r>
          </a:p>
          <a:p>
            <a:pPr lvl="1">
              <a:lnSpc>
                <a:spcPts val="2400"/>
              </a:lnSpc>
            </a:pPr>
            <a:r>
              <a:rPr lang="zh-CN" altLang="zh-CN" dirty="0"/>
              <a:t>给</a:t>
            </a:r>
            <a:r>
              <a:rPr lang="en-US" altLang="zh-CN" dirty="0"/>
              <a:t>PC3</a:t>
            </a:r>
            <a:r>
              <a:rPr lang="zh-CN" altLang="zh-CN" dirty="0"/>
              <a:t>配置</a:t>
            </a:r>
            <a:r>
              <a:rPr lang="en-US" altLang="zh-CN" dirty="0"/>
              <a:t>IP</a:t>
            </a:r>
            <a:r>
              <a:rPr lang="zh-CN" altLang="zh-CN" dirty="0"/>
              <a:t>地址为</a:t>
            </a:r>
            <a:r>
              <a:rPr lang="en-US" altLang="zh-CN" dirty="0"/>
              <a:t>192.168.4.1</a:t>
            </a:r>
            <a:r>
              <a:rPr lang="zh-CN" altLang="zh-CN" dirty="0"/>
              <a:t>，网关为</a:t>
            </a:r>
            <a:r>
              <a:rPr lang="en-US" altLang="zh-CN" dirty="0"/>
              <a:t>192.168.4.254</a:t>
            </a:r>
            <a:r>
              <a:rPr lang="zh-CN" altLang="zh-CN" dirty="0"/>
              <a:t>。</a:t>
            </a:r>
          </a:p>
          <a:p>
            <a:pPr lvl="1">
              <a:lnSpc>
                <a:spcPts val="2400"/>
              </a:lnSpc>
            </a:pPr>
            <a:r>
              <a:rPr lang="en-US" altLang="zh-CN" dirty="0"/>
              <a:t>5</a:t>
            </a:r>
            <a:r>
              <a:rPr lang="zh-CN" altLang="zh-CN" dirty="0"/>
              <a:t>）测试连通性</a:t>
            </a:r>
          </a:p>
          <a:p>
            <a:pPr lvl="1">
              <a:lnSpc>
                <a:spcPts val="2400"/>
              </a:lnSpc>
            </a:pPr>
            <a:r>
              <a:rPr lang="zh-CN" altLang="zh-CN" dirty="0"/>
              <a:t>使用</a:t>
            </a:r>
            <a:r>
              <a:rPr lang="en-US" altLang="zh-CN" dirty="0"/>
              <a:t>Ping</a:t>
            </a:r>
            <a:r>
              <a:rPr lang="zh-CN" altLang="zh-CN" dirty="0"/>
              <a:t>命令测试三台</a:t>
            </a:r>
            <a:r>
              <a:rPr lang="en-US" altLang="zh-CN" dirty="0"/>
              <a:t>PC</a:t>
            </a:r>
            <a:r>
              <a:rPr lang="zh-CN" altLang="zh-CN" dirty="0"/>
              <a:t>间的连通性，在</a:t>
            </a:r>
            <a:r>
              <a:rPr lang="en-US" altLang="zh-CN" dirty="0"/>
              <a:t>Ping</a:t>
            </a:r>
            <a:r>
              <a:rPr lang="zh-CN" altLang="zh-CN" dirty="0"/>
              <a:t>通情况下做第</a:t>
            </a:r>
            <a:r>
              <a:rPr lang="en-US" altLang="zh-CN" dirty="0"/>
              <a:t>6</a:t>
            </a:r>
            <a:r>
              <a:rPr lang="zh-CN" altLang="zh-CN" dirty="0"/>
              <a:t>步。</a:t>
            </a:r>
            <a:endParaRPr lang="en-US" altLang="zh-CN" dirty="0"/>
          </a:p>
          <a:p>
            <a:pPr lvl="1">
              <a:lnSpc>
                <a:spcPts val="2400"/>
              </a:lnSpc>
            </a:pPr>
            <a:r>
              <a:rPr lang="en-US" altLang="zh-CN" dirty="0"/>
              <a:t>6</a:t>
            </a:r>
            <a:r>
              <a:rPr lang="zh-CN" altLang="zh-CN" dirty="0"/>
              <a:t>）在路由器</a:t>
            </a:r>
            <a:r>
              <a:rPr lang="en-US" altLang="zh-CN" dirty="0"/>
              <a:t>RB</a:t>
            </a:r>
            <a:r>
              <a:rPr lang="zh-CN" altLang="zh-CN" dirty="0"/>
              <a:t>上配置标准</a:t>
            </a:r>
            <a:r>
              <a:rPr lang="en-US" altLang="zh-CN" dirty="0"/>
              <a:t>IP</a:t>
            </a:r>
            <a:r>
              <a:rPr lang="zh-CN" altLang="zh-CN" dirty="0"/>
              <a:t>访问列表。</a:t>
            </a:r>
          </a:p>
          <a:p>
            <a:pPr lvl="1">
              <a:lnSpc>
                <a:spcPts val="2400"/>
              </a:lnSpc>
            </a:pPr>
            <a:r>
              <a:rPr lang="en-US" altLang="zh-CN" dirty="0"/>
              <a:t>RB(</a:t>
            </a:r>
            <a:r>
              <a:rPr lang="en-US" altLang="zh-CN" dirty="0" err="1"/>
              <a:t>config</a:t>
            </a:r>
            <a:r>
              <a:rPr lang="en-US" altLang="zh-CN" dirty="0"/>
              <a:t>)#access-list  10  deny  192.168.1.0  0.0.0.255</a:t>
            </a:r>
            <a:endParaRPr lang="zh-CN" altLang="zh-CN" dirty="0"/>
          </a:p>
          <a:p>
            <a:pPr lvl="1">
              <a:lnSpc>
                <a:spcPts val="2400"/>
              </a:lnSpc>
            </a:pPr>
            <a:r>
              <a:rPr lang="en-US" altLang="zh-CN" dirty="0"/>
              <a:t>RB(</a:t>
            </a:r>
            <a:r>
              <a:rPr lang="en-US" altLang="zh-CN" dirty="0" err="1"/>
              <a:t>config</a:t>
            </a:r>
            <a:r>
              <a:rPr lang="en-US" altLang="zh-CN" dirty="0"/>
              <a:t>)#access-list  10  permit  192.168.2.0  0.0.0.255</a:t>
            </a:r>
            <a:endParaRPr lang="zh-CN" altLang="zh-CN" dirty="0"/>
          </a:p>
          <a:p>
            <a:pPr lvl="1">
              <a:lnSpc>
                <a:spcPts val="2400"/>
              </a:lnSpc>
            </a:pPr>
            <a:r>
              <a:rPr lang="en-US" altLang="zh-CN" dirty="0"/>
              <a:t>RB(</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access-group  10  out</a:t>
            </a:r>
            <a:endParaRPr lang="zh-CN" altLang="zh-CN" dirty="0"/>
          </a:p>
          <a:p>
            <a:pPr lvl="1">
              <a:lnSpc>
                <a:spcPts val="2400"/>
              </a:lnSpc>
            </a:pPr>
            <a:endParaRPr lang="zh-CN" altLang="zh-CN" dirty="0"/>
          </a:p>
        </p:txBody>
      </p:sp>
      <p:sp>
        <p:nvSpPr>
          <p:cNvPr id="12"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spTree>
    <p:extLst>
      <p:ext uri="{BB962C8B-B14F-4D97-AF65-F5344CB8AC3E}">
        <p14:creationId xmlns:p14="http://schemas.microsoft.com/office/powerpoint/2010/main" val="265376449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81303"/>
            <a:ext cx="7625280" cy="4062651"/>
          </a:xfrm>
          <a:prstGeom prst="rect">
            <a:avLst/>
          </a:prstGeom>
        </p:spPr>
        <p:txBody>
          <a:bodyPr wrap="square">
            <a:spAutoFit/>
          </a:bodyPr>
          <a:lstStyle/>
          <a:p>
            <a:r>
              <a:rPr lang="en-US" altLang="zh-CN" dirty="0" smtClean="0"/>
              <a:t>          7</a:t>
            </a:r>
            <a:r>
              <a:rPr lang="zh-CN" altLang="zh-CN" dirty="0"/>
              <a:t>）查看</a:t>
            </a:r>
            <a:r>
              <a:rPr lang="en-US" altLang="zh-CN" dirty="0" smtClean="0"/>
              <a:t>ACL</a:t>
            </a:r>
          </a:p>
          <a:p>
            <a:endParaRPr lang="en-US" altLang="zh-CN" dirty="0"/>
          </a:p>
          <a:p>
            <a:endParaRPr lang="en-US" altLang="zh-CN" dirty="0" smtClean="0"/>
          </a:p>
          <a:p>
            <a:endParaRPr lang="en-US" altLang="zh-CN" dirty="0"/>
          </a:p>
          <a:p>
            <a:endParaRPr lang="en-US" altLang="zh-CN" dirty="0" smtClean="0"/>
          </a:p>
          <a:p>
            <a:endParaRPr lang="en-US" altLang="zh-CN" dirty="0"/>
          </a:p>
          <a:p>
            <a:pPr lvl="1">
              <a:lnSpc>
                <a:spcPts val="2400"/>
              </a:lnSpc>
            </a:pPr>
            <a:r>
              <a:rPr lang="en-US" altLang="zh-CN" dirty="0"/>
              <a:t>8</a:t>
            </a:r>
            <a:r>
              <a:rPr lang="zh-CN" altLang="zh-CN" dirty="0"/>
              <a:t>）验证测试</a:t>
            </a:r>
          </a:p>
          <a:p>
            <a:pPr lvl="1">
              <a:lnSpc>
                <a:spcPts val="2400"/>
              </a:lnSpc>
            </a:pPr>
            <a:r>
              <a:rPr lang="zh-CN" altLang="zh-CN" dirty="0"/>
              <a:t>从</a:t>
            </a:r>
            <a:r>
              <a:rPr lang="en-US" altLang="zh-CN" dirty="0"/>
              <a:t>PC2</a:t>
            </a:r>
            <a:r>
              <a:rPr lang="zh-CN" altLang="zh-CN" dirty="0"/>
              <a:t>能</a:t>
            </a:r>
            <a:r>
              <a:rPr lang="en-US" altLang="zh-CN" dirty="0"/>
              <a:t>Ping</a:t>
            </a:r>
            <a:r>
              <a:rPr lang="zh-CN" altLang="zh-CN" dirty="0"/>
              <a:t>通</a:t>
            </a:r>
            <a:r>
              <a:rPr lang="en-US" altLang="zh-CN" dirty="0"/>
              <a:t>PC3</a:t>
            </a:r>
            <a:r>
              <a:rPr lang="zh-CN" altLang="zh-CN" dirty="0"/>
              <a:t>，而从</a:t>
            </a:r>
            <a:r>
              <a:rPr lang="en-US" altLang="zh-CN" dirty="0"/>
              <a:t>PC1</a:t>
            </a:r>
            <a:r>
              <a:rPr lang="zh-CN" altLang="zh-CN" dirty="0"/>
              <a:t>则不能</a:t>
            </a:r>
            <a:r>
              <a:rPr lang="en-US" altLang="zh-CN" dirty="0"/>
              <a:t>Ping</a:t>
            </a:r>
            <a:r>
              <a:rPr lang="zh-CN" altLang="zh-CN" dirty="0"/>
              <a:t>通</a:t>
            </a:r>
            <a:r>
              <a:rPr lang="en-US" altLang="zh-CN" dirty="0"/>
              <a:t>PC3</a:t>
            </a:r>
            <a:r>
              <a:rPr lang="zh-CN" altLang="zh-CN" dirty="0"/>
              <a:t>。</a:t>
            </a:r>
          </a:p>
          <a:p>
            <a:pPr marL="0" lvl="1">
              <a:lnSpc>
                <a:spcPts val="2400"/>
              </a:lnSpc>
              <a:spcBef>
                <a:spcPts val="600"/>
              </a:spcBef>
              <a:spcAft>
                <a:spcPts val="600"/>
              </a:spcAft>
            </a:pPr>
            <a:r>
              <a:rPr lang="en-US" altLang="zh-CN" dirty="0"/>
              <a:t>3</a:t>
            </a:r>
            <a:r>
              <a:rPr lang="zh-CN" altLang="zh-CN" b="1" dirty="0"/>
              <a:t>、注意事项</a:t>
            </a:r>
          </a:p>
          <a:p>
            <a:pPr lvl="1">
              <a:lnSpc>
                <a:spcPts val="2400"/>
              </a:lnSpc>
            </a:pPr>
            <a:r>
              <a:rPr lang="en-US" altLang="zh-CN" dirty="0"/>
              <a:t>1</a:t>
            </a:r>
            <a:r>
              <a:rPr lang="zh-CN" altLang="zh-CN" dirty="0"/>
              <a:t>）两台路由器之间通过串口相连，则必须在</a:t>
            </a:r>
            <a:r>
              <a:rPr lang="en-US" altLang="zh-CN" dirty="0"/>
              <a:t>DCE</a:t>
            </a:r>
            <a:r>
              <a:rPr lang="zh-CN" altLang="zh-CN" dirty="0"/>
              <a:t>端配置时钟频率；</a:t>
            </a:r>
          </a:p>
          <a:p>
            <a:pPr lvl="1">
              <a:lnSpc>
                <a:spcPts val="2400"/>
              </a:lnSpc>
            </a:pPr>
            <a:r>
              <a:rPr lang="en-US" altLang="zh-CN" dirty="0"/>
              <a:t>2</a:t>
            </a:r>
            <a:r>
              <a:rPr lang="zh-CN" altLang="zh-CN" dirty="0"/>
              <a:t>）访问控制列表中的网络掩码是反掩码；</a:t>
            </a:r>
          </a:p>
          <a:p>
            <a:pPr lvl="1">
              <a:lnSpc>
                <a:spcPts val="2400"/>
              </a:lnSpc>
            </a:pPr>
            <a:r>
              <a:rPr lang="en-US" altLang="zh-CN" dirty="0"/>
              <a:t>3</a:t>
            </a:r>
            <a:r>
              <a:rPr lang="zh-CN" altLang="zh-CN" dirty="0"/>
              <a:t>）标准控制列表要应用在尽量靠近目的地址的接口上。</a:t>
            </a:r>
          </a:p>
          <a:p>
            <a:pPr lvl="1">
              <a:lnSpc>
                <a:spcPts val="2400"/>
              </a:lnSpc>
            </a:pPr>
            <a:endParaRPr lang="zh-CN" altLang="zh-CN" dirty="0"/>
          </a:p>
        </p:txBody>
      </p:sp>
      <p:sp>
        <p:nvSpPr>
          <p:cNvPr id="12"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pic>
        <p:nvPicPr>
          <p:cNvPr id="13" name="图片 12" descr="C:\Documents and Settings\Administrator\Application Data\Tencent\Users\710901000\QQ\WinTemp\RichOle\R7)TA7G70GTVCF$P20_PLLT.jpg"/>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1331639" y="1412776"/>
            <a:ext cx="3922705" cy="1203518"/>
          </a:xfrm>
          <a:prstGeom prst="rect">
            <a:avLst/>
          </a:prstGeom>
          <a:noFill/>
          <a:ln>
            <a:noFill/>
          </a:ln>
        </p:spPr>
      </p:pic>
    </p:spTree>
    <p:extLst>
      <p:ext uri="{BB962C8B-B14F-4D97-AF65-F5344CB8AC3E}">
        <p14:creationId xmlns:p14="http://schemas.microsoft.com/office/powerpoint/2010/main" val="141306471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22686" y="980728"/>
            <a:ext cx="7709754" cy="379591"/>
          </a:xfrm>
          <a:prstGeom prst="rect">
            <a:avLst/>
          </a:prstGeom>
        </p:spPr>
        <p:txBody>
          <a:bodyPr wrap="square">
            <a:spAutoFit/>
          </a:bodyPr>
          <a:lstStyle/>
          <a:p>
            <a:pPr marL="742950" lvl="1" indent="-285750">
              <a:lnSpc>
                <a:spcPts val="2400"/>
              </a:lnSpc>
              <a:spcBef>
                <a:spcPts val="600"/>
              </a:spcBef>
              <a:spcAft>
                <a:spcPts val="600"/>
              </a:spcAft>
              <a:buFont typeface="Wingdings" pitchFamily="2" charset="2"/>
              <a:buChar char="Ø"/>
            </a:pPr>
            <a:r>
              <a:rPr lang="zh-CN" altLang="zh-CN" dirty="0"/>
              <a:t>流量控制。</a:t>
            </a:r>
            <a:endParaRPr lang="zh-CN" altLang="en-US" dirty="0"/>
          </a:p>
        </p:txBody>
      </p:sp>
      <p:sp>
        <p:nvSpPr>
          <p:cNvPr id="13"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grpSp>
        <p:nvGrpSpPr>
          <p:cNvPr id="15" name="组合 14"/>
          <p:cNvGrpSpPr>
            <a:grpSpLocks/>
          </p:cNvGrpSpPr>
          <p:nvPr/>
        </p:nvGrpSpPr>
        <p:grpSpPr bwMode="auto">
          <a:xfrm>
            <a:off x="1674176" y="1625282"/>
            <a:ext cx="5274087" cy="1587694"/>
            <a:chOff x="1566" y="4505"/>
            <a:chExt cx="7230" cy="2261"/>
          </a:xfrm>
        </p:grpSpPr>
        <p:grpSp>
          <p:nvGrpSpPr>
            <p:cNvPr id="18" name="Group 46"/>
            <p:cNvGrpSpPr>
              <a:grpSpLocks/>
            </p:cNvGrpSpPr>
            <p:nvPr/>
          </p:nvGrpSpPr>
          <p:grpSpPr bwMode="auto">
            <a:xfrm>
              <a:off x="2284" y="4636"/>
              <a:ext cx="5836" cy="2130"/>
              <a:chOff x="2284" y="4636"/>
              <a:chExt cx="5836" cy="2130"/>
            </a:xfrm>
          </p:grpSpPr>
          <p:pic>
            <p:nvPicPr>
              <p:cNvPr id="23"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8" y="5198"/>
                <a:ext cx="1080"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8" descr="C:\Documents and Settings\Administrator\Application Data\Tencent\Users\710901000\QQ\WinTemp\RichOle\Y_4X50_5PF`N_6RHJ@GHJ1L.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614" y="5154"/>
                <a:ext cx="1237"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49"/>
              <p:cNvSpPr txBox="1">
                <a:spLocks noChangeArrowheads="1"/>
              </p:cNvSpPr>
              <p:nvPr/>
            </p:nvSpPr>
            <p:spPr bwMode="auto">
              <a:xfrm>
                <a:off x="2300" y="4636"/>
                <a:ext cx="1302" cy="3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WWW</a:t>
                </a:r>
                <a:endParaRPr lang="zh-CN" sz="1050" kern="100">
                  <a:effectLst/>
                  <a:latin typeface="Times New Roman"/>
                  <a:ea typeface="宋体"/>
                  <a:cs typeface="宋体"/>
                </a:endParaRPr>
              </a:p>
            </p:txBody>
          </p:sp>
          <p:cxnSp>
            <p:nvCxnSpPr>
              <p:cNvPr id="26" name="Line 50"/>
              <p:cNvCxnSpPr/>
              <p:nvPr/>
            </p:nvCxnSpPr>
            <p:spPr bwMode="auto">
              <a:xfrm>
                <a:off x="4851" y="5446"/>
                <a:ext cx="807"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7" name="Line 51"/>
              <p:cNvCxnSpPr/>
              <p:nvPr/>
            </p:nvCxnSpPr>
            <p:spPr bwMode="auto">
              <a:xfrm flipV="1">
                <a:off x="6778" y="5446"/>
                <a:ext cx="1193" cy="1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8" name="Line 52"/>
              <p:cNvCxnSpPr/>
              <p:nvPr/>
            </p:nvCxnSpPr>
            <p:spPr bwMode="auto">
              <a:xfrm>
                <a:off x="2391" y="4943"/>
                <a:ext cx="1223" cy="387"/>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9" name="Line 53"/>
              <p:cNvCxnSpPr/>
              <p:nvPr/>
            </p:nvCxnSpPr>
            <p:spPr bwMode="auto">
              <a:xfrm>
                <a:off x="2391" y="5601"/>
                <a:ext cx="1223"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31" name="Line 54"/>
              <p:cNvCxnSpPr/>
              <p:nvPr/>
            </p:nvCxnSpPr>
            <p:spPr bwMode="auto">
              <a:xfrm flipV="1">
                <a:off x="2461" y="5863"/>
                <a:ext cx="1154" cy="566"/>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sp>
            <p:nvSpPr>
              <p:cNvPr id="32" name="Text Box 55"/>
              <p:cNvSpPr txBox="1">
                <a:spLocks noChangeArrowheads="1"/>
              </p:cNvSpPr>
              <p:nvPr/>
            </p:nvSpPr>
            <p:spPr bwMode="auto">
              <a:xfrm>
                <a:off x="2284" y="5639"/>
                <a:ext cx="1439" cy="26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Email</a:t>
                </a:r>
                <a:endParaRPr lang="zh-CN" sz="1050" kern="100">
                  <a:effectLst/>
                  <a:latin typeface="Times New Roman"/>
                  <a:ea typeface="宋体"/>
                  <a:cs typeface="宋体"/>
                </a:endParaRPr>
              </a:p>
            </p:txBody>
          </p:sp>
          <p:sp>
            <p:nvSpPr>
              <p:cNvPr id="33" name="Text Box 56"/>
              <p:cNvSpPr txBox="1">
                <a:spLocks noChangeArrowheads="1"/>
              </p:cNvSpPr>
              <p:nvPr/>
            </p:nvSpPr>
            <p:spPr bwMode="auto">
              <a:xfrm>
                <a:off x="2327" y="6462"/>
                <a:ext cx="1288" cy="30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BT</a:t>
                </a:r>
                <a:endParaRPr lang="zh-CN" sz="1050" kern="100">
                  <a:effectLst/>
                  <a:latin typeface="Times New Roman"/>
                  <a:ea typeface="宋体"/>
                  <a:cs typeface="宋体"/>
                </a:endParaRPr>
              </a:p>
            </p:txBody>
          </p:sp>
          <p:sp>
            <p:nvSpPr>
              <p:cNvPr id="35" name="Text Box 57"/>
              <p:cNvSpPr txBox="1">
                <a:spLocks noChangeArrowheads="1"/>
              </p:cNvSpPr>
              <p:nvPr/>
            </p:nvSpPr>
            <p:spPr bwMode="auto">
              <a:xfrm>
                <a:off x="6680" y="5044"/>
                <a:ext cx="1440" cy="30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WWW</a:t>
                </a:r>
                <a:endParaRPr lang="zh-CN" sz="1050" kern="100">
                  <a:effectLst/>
                  <a:latin typeface="Times New Roman"/>
                  <a:ea typeface="宋体"/>
                  <a:cs typeface="宋体"/>
                </a:endParaRPr>
              </a:p>
            </p:txBody>
          </p:sp>
          <p:sp>
            <p:nvSpPr>
              <p:cNvPr id="36" name="Text Box 58"/>
              <p:cNvSpPr txBox="1">
                <a:spLocks noChangeArrowheads="1"/>
              </p:cNvSpPr>
              <p:nvPr/>
            </p:nvSpPr>
            <p:spPr bwMode="auto">
              <a:xfrm>
                <a:off x="6680" y="5601"/>
                <a:ext cx="1440" cy="30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Email</a:t>
                </a:r>
                <a:endParaRPr lang="zh-CN" sz="1050" kern="100">
                  <a:effectLst/>
                  <a:latin typeface="Times New Roman"/>
                  <a:ea typeface="宋体"/>
                  <a:cs typeface="宋体"/>
                </a:endParaRPr>
              </a:p>
            </p:txBody>
          </p:sp>
        </p:grpSp>
        <p:pic>
          <p:nvPicPr>
            <p:cNvPr id="19" name="Picture 59" descr="p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6" y="5286"/>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0" descr="p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6" y="5907"/>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1" descr="p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66" y="4505"/>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2" descr="p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71" y="5038"/>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3"/>
          <p:cNvSpPr/>
          <p:nvPr/>
        </p:nvSpPr>
        <p:spPr>
          <a:xfrm>
            <a:off x="1331640" y="3595511"/>
            <a:ext cx="2089033" cy="369332"/>
          </a:xfrm>
          <a:prstGeom prst="rect">
            <a:avLst/>
          </a:prstGeom>
        </p:spPr>
        <p:txBody>
          <a:bodyPr wrap="none">
            <a:spAutoFit/>
          </a:bodyPr>
          <a:lstStyle/>
          <a:p>
            <a:pPr marL="285750" indent="-285750">
              <a:buFont typeface="Wingdings" pitchFamily="2" charset="2"/>
              <a:buChar char="Ø"/>
            </a:pPr>
            <a:r>
              <a:rPr lang="zh-CN" altLang="zh-CN" dirty="0"/>
              <a:t>数据流量标识。</a:t>
            </a:r>
            <a:endParaRPr lang="zh-CN" altLang="en-US" dirty="0"/>
          </a:p>
        </p:txBody>
      </p:sp>
      <p:grpSp>
        <p:nvGrpSpPr>
          <p:cNvPr id="37" name="组合 36"/>
          <p:cNvGrpSpPr>
            <a:grpSpLocks/>
          </p:cNvGrpSpPr>
          <p:nvPr/>
        </p:nvGrpSpPr>
        <p:grpSpPr bwMode="auto">
          <a:xfrm>
            <a:off x="1678527" y="4384358"/>
            <a:ext cx="5341745" cy="1852954"/>
            <a:chOff x="1424" y="9002"/>
            <a:chExt cx="7445" cy="2368"/>
          </a:xfrm>
        </p:grpSpPr>
        <p:grpSp>
          <p:nvGrpSpPr>
            <p:cNvPr id="38" name="Group 64"/>
            <p:cNvGrpSpPr>
              <a:grpSpLocks/>
            </p:cNvGrpSpPr>
            <p:nvPr/>
          </p:nvGrpSpPr>
          <p:grpSpPr bwMode="auto">
            <a:xfrm>
              <a:off x="2097" y="9208"/>
              <a:ext cx="6013" cy="2162"/>
              <a:chOff x="2097" y="9208"/>
              <a:chExt cx="6013" cy="2162"/>
            </a:xfrm>
          </p:grpSpPr>
          <p:pic>
            <p:nvPicPr>
              <p:cNvPr id="45"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1" y="9776"/>
                <a:ext cx="1080"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66" descr="C:\Documents and Settings\Administrator\Application Data\Tencent\Users\710901000\QQ\WinTemp\RichOle\Y_4X50_5PF`N_6RHJ@GHJ1L.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482" y="9733"/>
                <a:ext cx="1289"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67"/>
              <p:cNvSpPr txBox="1">
                <a:spLocks noChangeArrowheads="1"/>
              </p:cNvSpPr>
              <p:nvPr/>
            </p:nvSpPr>
            <p:spPr bwMode="auto">
              <a:xfrm>
                <a:off x="2113" y="9208"/>
                <a:ext cx="1357" cy="3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192.168.1.10</a:t>
                </a:r>
                <a:endParaRPr lang="zh-CN" sz="1200" kern="100" dirty="0">
                  <a:effectLst/>
                  <a:latin typeface="Times New Roman"/>
                  <a:ea typeface="宋体"/>
                  <a:cs typeface="宋体"/>
                </a:endParaRPr>
              </a:p>
            </p:txBody>
          </p:sp>
          <p:cxnSp>
            <p:nvCxnSpPr>
              <p:cNvPr id="48" name="Line 68"/>
              <p:cNvCxnSpPr/>
              <p:nvPr/>
            </p:nvCxnSpPr>
            <p:spPr bwMode="auto">
              <a:xfrm>
                <a:off x="4771" y="10030"/>
                <a:ext cx="840"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49" name="Line 69"/>
              <p:cNvCxnSpPr/>
              <p:nvPr/>
            </p:nvCxnSpPr>
            <p:spPr bwMode="auto">
              <a:xfrm flipV="1">
                <a:off x="6676" y="9462"/>
                <a:ext cx="1273" cy="51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0" name="Line 70"/>
              <p:cNvCxnSpPr/>
              <p:nvPr/>
            </p:nvCxnSpPr>
            <p:spPr bwMode="auto">
              <a:xfrm>
                <a:off x="2209" y="9519"/>
                <a:ext cx="1273" cy="393"/>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1" name="Line 71"/>
              <p:cNvCxnSpPr/>
              <p:nvPr/>
            </p:nvCxnSpPr>
            <p:spPr bwMode="auto">
              <a:xfrm>
                <a:off x="2209" y="10187"/>
                <a:ext cx="1273"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52" name="Line 72"/>
              <p:cNvCxnSpPr/>
              <p:nvPr/>
            </p:nvCxnSpPr>
            <p:spPr bwMode="auto">
              <a:xfrm flipV="1">
                <a:off x="2281" y="10453"/>
                <a:ext cx="1202" cy="575"/>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sp>
            <p:nvSpPr>
              <p:cNvPr id="53" name="Text Box 73"/>
              <p:cNvSpPr txBox="1">
                <a:spLocks noChangeArrowheads="1"/>
              </p:cNvSpPr>
              <p:nvPr/>
            </p:nvSpPr>
            <p:spPr bwMode="auto">
              <a:xfrm>
                <a:off x="2097" y="10226"/>
                <a:ext cx="1499" cy="22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192.168.1.20</a:t>
                </a:r>
                <a:endParaRPr lang="zh-CN" sz="1200" kern="100" dirty="0">
                  <a:effectLst/>
                  <a:latin typeface="Times New Roman"/>
                  <a:ea typeface="宋体"/>
                  <a:cs typeface="宋体"/>
                </a:endParaRPr>
              </a:p>
            </p:txBody>
          </p:sp>
          <p:sp>
            <p:nvSpPr>
              <p:cNvPr id="54" name="Text Box 74"/>
              <p:cNvSpPr txBox="1">
                <a:spLocks noChangeArrowheads="1"/>
              </p:cNvSpPr>
              <p:nvPr/>
            </p:nvSpPr>
            <p:spPr bwMode="auto">
              <a:xfrm>
                <a:off x="2141" y="11061"/>
                <a:ext cx="1646"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192.168.1.30</a:t>
                </a:r>
                <a:endParaRPr lang="zh-CN" sz="1200" kern="100" dirty="0">
                  <a:effectLst/>
                  <a:latin typeface="Times New Roman"/>
                  <a:ea typeface="宋体"/>
                  <a:cs typeface="宋体"/>
                </a:endParaRPr>
              </a:p>
            </p:txBody>
          </p:sp>
          <p:sp>
            <p:nvSpPr>
              <p:cNvPr id="55" name="Text Box 75"/>
              <p:cNvSpPr txBox="1">
                <a:spLocks noChangeArrowheads="1"/>
              </p:cNvSpPr>
              <p:nvPr/>
            </p:nvSpPr>
            <p:spPr bwMode="auto">
              <a:xfrm>
                <a:off x="6534" y="9259"/>
                <a:ext cx="1500" cy="31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Internet</a:t>
                </a:r>
                <a:r>
                  <a:rPr lang="zh-CN" sz="1200" kern="100" dirty="0">
                    <a:effectLst/>
                    <a:latin typeface="Times New Roman"/>
                    <a:ea typeface="宋体"/>
                    <a:cs typeface="宋体"/>
                  </a:rPr>
                  <a:t>线路</a:t>
                </a:r>
              </a:p>
            </p:txBody>
          </p:sp>
          <p:sp>
            <p:nvSpPr>
              <p:cNvPr id="56" name="Text Box 76"/>
              <p:cNvSpPr txBox="1">
                <a:spLocks noChangeArrowheads="1"/>
              </p:cNvSpPr>
              <p:nvPr/>
            </p:nvSpPr>
            <p:spPr bwMode="auto">
              <a:xfrm>
                <a:off x="6610" y="10585"/>
                <a:ext cx="1500" cy="31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VPN</a:t>
                </a:r>
                <a:r>
                  <a:rPr lang="zh-CN" sz="1200" kern="100" dirty="0">
                    <a:effectLst/>
                    <a:latin typeface="Times New Roman"/>
                    <a:ea typeface="宋体"/>
                    <a:cs typeface="宋体"/>
                  </a:rPr>
                  <a:t>线路</a:t>
                </a:r>
              </a:p>
            </p:txBody>
          </p:sp>
          <p:cxnSp>
            <p:nvCxnSpPr>
              <p:cNvPr id="57" name="Line 77"/>
              <p:cNvCxnSpPr/>
              <p:nvPr/>
            </p:nvCxnSpPr>
            <p:spPr bwMode="auto">
              <a:xfrm>
                <a:off x="6676" y="10187"/>
                <a:ext cx="1368" cy="413"/>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cxnSp>
        </p:grpSp>
        <p:pic>
          <p:nvPicPr>
            <p:cNvPr id="39" name="Picture 78" descr="pc"/>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24" y="9002"/>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79" descr="pc"/>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6" y="9733"/>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80" descr="pc"/>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80" y="10453"/>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81" descr="pc"/>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81" y="9002"/>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82" descr="pc"/>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44" y="10187"/>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7328155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22686" y="980728"/>
            <a:ext cx="7709754" cy="1092607"/>
          </a:xfrm>
          <a:prstGeom prst="rect">
            <a:avLst/>
          </a:prstGeom>
        </p:spPr>
        <p:txBody>
          <a:bodyPr wrap="square">
            <a:spAutoFit/>
          </a:bodyPr>
          <a:lstStyle/>
          <a:p>
            <a:pPr>
              <a:lnSpc>
                <a:spcPts val="2400"/>
              </a:lnSpc>
              <a:spcBef>
                <a:spcPts val="600"/>
              </a:spcBef>
              <a:spcAft>
                <a:spcPts val="600"/>
              </a:spcAft>
            </a:pPr>
            <a:r>
              <a:rPr lang="en-US" altLang="zh-CN" b="1" dirty="0"/>
              <a:t>2</a:t>
            </a:r>
            <a:r>
              <a:rPr lang="zh-CN" altLang="zh-CN" b="1" dirty="0"/>
              <a:t>．</a:t>
            </a:r>
            <a:r>
              <a:rPr lang="en-US" altLang="zh-CN" b="1" dirty="0"/>
              <a:t>ACL</a:t>
            </a:r>
            <a:r>
              <a:rPr lang="zh-CN" altLang="zh-CN" b="1" dirty="0"/>
              <a:t>工作原理及规则</a:t>
            </a:r>
          </a:p>
          <a:p>
            <a:pPr>
              <a:lnSpc>
                <a:spcPts val="2400"/>
              </a:lnSpc>
            </a:pPr>
            <a:r>
              <a:rPr lang="en-US" altLang="zh-CN" dirty="0" smtClean="0"/>
              <a:t>         ACL</a:t>
            </a:r>
            <a:r>
              <a:rPr lang="zh-CN" altLang="zh-CN" dirty="0"/>
              <a:t>语句有两个组件：一是条件，一是操作。条件用于匹配数据包的内容，当为条件找到匹配时，则会采取一个操作，允许或拒绝</a:t>
            </a:r>
            <a:r>
              <a:rPr lang="zh-CN" altLang="zh-CN" dirty="0" smtClean="0"/>
              <a:t>。</a:t>
            </a:r>
            <a:r>
              <a:rPr lang="en-US" altLang="zh-CN" dirty="0" smtClean="0"/>
              <a:t>  </a:t>
            </a:r>
            <a:endParaRPr lang="zh-CN" altLang="zh-CN" dirty="0"/>
          </a:p>
        </p:txBody>
      </p:sp>
      <p:sp>
        <p:nvSpPr>
          <p:cNvPr id="9"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grpSp>
        <p:nvGrpSpPr>
          <p:cNvPr id="12" name="组合 11"/>
          <p:cNvGrpSpPr>
            <a:grpSpLocks/>
          </p:cNvGrpSpPr>
          <p:nvPr/>
        </p:nvGrpSpPr>
        <p:grpSpPr bwMode="auto">
          <a:xfrm>
            <a:off x="1043608" y="2132856"/>
            <a:ext cx="7200800" cy="4032448"/>
            <a:chOff x="1605" y="4416"/>
            <a:chExt cx="7087" cy="4802"/>
          </a:xfrm>
        </p:grpSpPr>
        <p:sp>
          <p:nvSpPr>
            <p:cNvPr id="13" name="Text Box 23"/>
            <p:cNvSpPr txBox="1">
              <a:spLocks noChangeArrowheads="1"/>
            </p:cNvSpPr>
            <p:nvPr/>
          </p:nvSpPr>
          <p:spPr bwMode="auto">
            <a:xfrm>
              <a:off x="4202" y="8710"/>
              <a:ext cx="2789" cy="508"/>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0" rIns="91440" bIns="0" anchor="t" anchorCtr="0" upright="1">
              <a:noAutofit/>
            </a:bodyPr>
            <a:lstStyle/>
            <a:p>
              <a:pPr algn="just">
                <a:spcAft>
                  <a:spcPts val="0"/>
                </a:spcAft>
              </a:pPr>
              <a:r>
                <a:rPr lang="en-US" sz="900" kern="100" dirty="0" smtClean="0">
                  <a:effectLst/>
                  <a:latin typeface="Times New Roman"/>
                  <a:ea typeface="宋体"/>
                  <a:cs typeface="宋体"/>
                </a:rPr>
                <a:t>  </a:t>
              </a:r>
              <a:r>
                <a:rPr lang="zh-CN" sz="1600" kern="100" dirty="0">
                  <a:effectLst/>
                  <a:latin typeface="Times New Roman"/>
                  <a:ea typeface="宋体"/>
                  <a:cs typeface="宋体"/>
                </a:rPr>
                <a:t>入站</a:t>
              </a:r>
              <a:r>
                <a:rPr lang="en-US" sz="1600" kern="100" dirty="0">
                  <a:effectLst/>
                  <a:latin typeface="Times New Roman"/>
                  <a:ea typeface="宋体"/>
                  <a:cs typeface="宋体"/>
                </a:rPr>
                <a:t>ACL</a:t>
              </a:r>
              <a:r>
                <a:rPr lang="zh-CN" sz="1600" kern="100" dirty="0">
                  <a:effectLst/>
                  <a:latin typeface="Times New Roman"/>
                  <a:ea typeface="宋体"/>
                  <a:cs typeface="宋体"/>
                </a:rPr>
                <a:t>流程图</a:t>
              </a:r>
            </a:p>
          </p:txBody>
        </p:sp>
        <p:pic>
          <p:nvPicPr>
            <p:cNvPr id="15" name="Picture 24" descr="图片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5" y="4416"/>
              <a:ext cx="7087" cy="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9445452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grpSp>
        <p:nvGrpSpPr>
          <p:cNvPr id="17" name="组合 16"/>
          <p:cNvGrpSpPr>
            <a:grpSpLocks/>
          </p:cNvGrpSpPr>
          <p:nvPr/>
        </p:nvGrpSpPr>
        <p:grpSpPr bwMode="auto">
          <a:xfrm>
            <a:off x="755576" y="1196752"/>
            <a:ext cx="7416823" cy="4248472"/>
            <a:chOff x="1673" y="1349"/>
            <a:chExt cx="7087" cy="4808"/>
          </a:xfrm>
        </p:grpSpPr>
        <p:pic>
          <p:nvPicPr>
            <p:cNvPr id="18" name="Picture 20" descr="图片6"/>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3" y="1349"/>
              <a:ext cx="7087" cy="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1"/>
            <p:cNvSpPr txBox="1">
              <a:spLocks noChangeArrowheads="1"/>
            </p:cNvSpPr>
            <p:nvPr/>
          </p:nvSpPr>
          <p:spPr bwMode="auto">
            <a:xfrm>
              <a:off x="4163" y="5603"/>
              <a:ext cx="2653" cy="554"/>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0" rIns="91440" bIns="0" anchor="t" anchorCtr="0" upright="1">
              <a:noAutofit/>
            </a:bodyPr>
            <a:lstStyle/>
            <a:p>
              <a:pPr algn="just">
                <a:spcAft>
                  <a:spcPts val="0"/>
                </a:spcAft>
              </a:pPr>
              <a:r>
                <a:rPr lang="zh-CN" sz="1600" kern="100" dirty="0" smtClean="0">
                  <a:effectLst/>
                  <a:latin typeface="Times New Roman"/>
                  <a:ea typeface="宋体"/>
                  <a:cs typeface="宋体"/>
                </a:rPr>
                <a:t>出</a:t>
              </a:r>
              <a:r>
                <a:rPr lang="zh-CN" sz="1600" kern="100" dirty="0">
                  <a:effectLst/>
                  <a:latin typeface="Times New Roman"/>
                  <a:ea typeface="宋体"/>
                  <a:cs typeface="宋体"/>
                </a:rPr>
                <a:t>站</a:t>
              </a:r>
              <a:r>
                <a:rPr lang="en-US" sz="1600" kern="100" dirty="0">
                  <a:effectLst/>
                  <a:latin typeface="Times New Roman"/>
                  <a:ea typeface="宋体"/>
                  <a:cs typeface="宋体"/>
                </a:rPr>
                <a:t>ACL</a:t>
              </a:r>
              <a:r>
                <a:rPr lang="zh-CN" sz="1600" kern="100" dirty="0">
                  <a:effectLst/>
                  <a:latin typeface="Times New Roman"/>
                  <a:ea typeface="宋体"/>
                  <a:cs typeface="宋体"/>
                </a:rPr>
                <a:t>流程图</a:t>
              </a:r>
            </a:p>
          </p:txBody>
        </p:sp>
      </p:grpSp>
    </p:spTree>
    <p:extLst>
      <p:ext uri="{BB962C8B-B14F-4D97-AF65-F5344CB8AC3E}">
        <p14:creationId xmlns:p14="http://schemas.microsoft.com/office/powerpoint/2010/main" val="64724238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sp>
        <p:nvSpPr>
          <p:cNvPr id="2" name="矩形 1"/>
          <p:cNvSpPr/>
          <p:nvPr/>
        </p:nvSpPr>
        <p:spPr>
          <a:xfrm>
            <a:off x="619128" y="836712"/>
            <a:ext cx="7913312" cy="5709255"/>
          </a:xfrm>
          <a:prstGeom prst="rect">
            <a:avLst/>
          </a:prstGeom>
        </p:spPr>
        <p:txBody>
          <a:bodyPr wrap="square">
            <a:spAutoFit/>
          </a:bodyPr>
          <a:lstStyle/>
          <a:p>
            <a:pPr>
              <a:lnSpc>
                <a:spcPts val="2400"/>
              </a:lnSpc>
              <a:spcBef>
                <a:spcPts val="600"/>
              </a:spcBef>
              <a:spcAft>
                <a:spcPts val="600"/>
              </a:spcAft>
            </a:pPr>
            <a:r>
              <a:rPr lang="en-US" altLang="zh-CN" dirty="0"/>
              <a:t> </a:t>
            </a:r>
            <a:r>
              <a:rPr lang="en-US" altLang="zh-CN" dirty="0" smtClean="0"/>
              <a:t>        </a:t>
            </a:r>
            <a:r>
              <a:rPr lang="en-US" altLang="zh-CN" b="1" dirty="0"/>
              <a:t>ACL</a:t>
            </a:r>
            <a:r>
              <a:rPr lang="zh-CN" altLang="zh-CN" b="1" dirty="0"/>
              <a:t>建立原则：</a:t>
            </a:r>
          </a:p>
          <a:p>
            <a:pPr marL="742950" lvl="1" indent="-285750">
              <a:lnSpc>
                <a:spcPts val="2400"/>
              </a:lnSpc>
              <a:buFont typeface="Wingdings" pitchFamily="2" charset="2"/>
              <a:buChar char="Ø"/>
            </a:pPr>
            <a:r>
              <a:rPr lang="en-US" altLang="zh-CN" dirty="0"/>
              <a:t>ACL</a:t>
            </a:r>
            <a:r>
              <a:rPr lang="zh-CN" altLang="zh-CN" dirty="0"/>
              <a:t>语句按名称或编号分组；</a:t>
            </a:r>
          </a:p>
          <a:p>
            <a:pPr marL="742950" lvl="1" indent="-285750">
              <a:lnSpc>
                <a:spcPts val="2400"/>
              </a:lnSpc>
              <a:buFont typeface="Wingdings" pitchFamily="2" charset="2"/>
              <a:buChar char="Ø"/>
            </a:pPr>
            <a:r>
              <a:rPr lang="zh-CN" altLang="zh-CN" dirty="0"/>
              <a:t>每条</a:t>
            </a:r>
            <a:r>
              <a:rPr lang="en-US" altLang="zh-CN" dirty="0"/>
              <a:t>ACL</a:t>
            </a:r>
            <a:r>
              <a:rPr lang="zh-CN" altLang="zh-CN" dirty="0"/>
              <a:t>语句都只有一个组条件和操作，如果需要多个条件或多个操作，则必须定义多个</a:t>
            </a:r>
            <a:r>
              <a:rPr lang="en-US" altLang="zh-CN" dirty="0"/>
              <a:t>ACL</a:t>
            </a:r>
            <a:r>
              <a:rPr lang="zh-CN" altLang="zh-CN" dirty="0"/>
              <a:t>语句；</a:t>
            </a:r>
          </a:p>
          <a:p>
            <a:pPr marL="742950" lvl="1" indent="-285750">
              <a:lnSpc>
                <a:spcPts val="2400"/>
              </a:lnSpc>
              <a:buFont typeface="Wingdings" pitchFamily="2" charset="2"/>
              <a:buChar char="Ø"/>
            </a:pPr>
            <a:r>
              <a:rPr lang="zh-CN" altLang="zh-CN" dirty="0"/>
              <a:t>如果一条语句的条件中没有找到匹配，则去匹配列表中的下一条语句；</a:t>
            </a:r>
          </a:p>
          <a:p>
            <a:pPr marL="742950" lvl="1" indent="-285750">
              <a:lnSpc>
                <a:spcPts val="2400"/>
              </a:lnSpc>
              <a:buFont typeface="Wingdings" pitchFamily="2" charset="2"/>
              <a:buChar char="Ø"/>
            </a:pPr>
            <a:r>
              <a:rPr lang="zh-CN" altLang="zh-CN" dirty="0"/>
              <a:t>如果在</a:t>
            </a:r>
            <a:r>
              <a:rPr lang="en-US" altLang="zh-CN" dirty="0"/>
              <a:t>ACL</a:t>
            </a:r>
            <a:r>
              <a:rPr lang="zh-CN" altLang="zh-CN" dirty="0"/>
              <a:t>组的一条语句中找到匹配，则不再匹配后面的语句；</a:t>
            </a:r>
          </a:p>
          <a:p>
            <a:pPr marL="742950" lvl="1" indent="-285750">
              <a:lnSpc>
                <a:spcPts val="2400"/>
              </a:lnSpc>
              <a:buFont typeface="Wingdings" pitchFamily="2" charset="2"/>
              <a:buChar char="Ø"/>
            </a:pPr>
            <a:r>
              <a:rPr lang="zh-CN" altLang="zh-CN" dirty="0"/>
              <a:t>如果处理了列表中的所有语句而没有匹配到任何语句，将根据不可见到的隐式拒绝语句拒绝该数据包；</a:t>
            </a:r>
          </a:p>
          <a:p>
            <a:pPr marL="742950" lvl="1" indent="-285750">
              <a:lnSpc>
                <a:spcPts val="2400"/>
              </a:lnSpc>
              <a:buFont typeface="Wingdings" pitchFamily="2" charset="2"/>
              <a:buChar char="Ø"/>
            </a:pPr>
            <a:r>
              <a:rPr lang="zh-CN" altLang="zh-CN" dirty="0"/>
              <a:t>由于在</a:t>
            </a:r>
            <a:r>
              <a:rPr lang="en-US" altLang="zh-CN" dirty="0"/>
              <a:t>ACL</a:t>
            </a:r>
            <a:r>
              <a:rPr lang="zh-CN" altLang="zh-CN" dirty="0"/>
              <a:t>语句组的最后隐式拒绝，所以至少要有一个允许操作，否则所有语句都会被拒绝；</a:t>
            </a:r>
          </a:p>
          <a:p>
            <a:pPr marL="742950" lvl="1" indent="-285750">
              <a:lnSpc>
                <a:spcPts val="2400"/>
              </a:lnSpc>
              <a:buFont typeface="Wingdings" pitchFamily="2" charset="2"/>
              <a:buChar char="Ø"/>
            </a:pPr>
            <a:r>
              <a:rPr lang="zh-CN" altLang="zh-CN" dirty="0"/>
              <a:t>语句的顺序很重要，约束性最强的语句应该放在列表的顶部，约束性最弱的语句应该放在列表的底部；</a:t>
            </a:r>
          </a:p>
          <a:p>
            <a:pPr marL="742950" lvl="1" indent="-285750">
              <a:lnSpc>
                <a:spcPts val="2400"/>
              </a:lnSpc>
              <a:buFont typeface="Wingdings" pitchFamily="2" charset="2"/>
              <a:buChar char="Ø"/>
            </a:pPr>
            <a:r>
              <a:rPr lang="zh-CN" altLang="zh-CN" dirty="0"/>
              <a:t>只能在每个端口、每个协议、每个方向上应用一个</a:t>
            </a:r>
            <a:r>
              <a:rPr lang="en-US" altLang="zh-CN" dirty="0"/>
              <a:t>ACL</a:t>
            </a:r>
            <a:r>
              <a:rPr lang="zh-CN" altLang="zh-CN" dirty="0"/>
              <a:t>，即三</a:t>
            </a:r>
            <a:r>
              <a:rPr lang="en-US" altLang="zh-CN" dirty="0"/>
              <a:t>”P”</a:t>
            </a:r>
            <a:r>
              <a:rPr lang="zh-CN" altLang="zh-CN" dirty="0"/>
              <a:t>原则；</a:t>
            </a:r>
          </a:p>
          <a:p>
            <a:pPr marL="742950" lvl="1" indent="-285750">
              <a:lnSpc>
                <a:spcPts val="2400"/>
              </a:lnSpc>
              <a:buFont typeface="Wingdings" pitchFamily="2" charset="2"/>
              <a:buChar char="Ø"/>
            </a:pPr>
            <a:r>
              <a:rPr lang="zh-CN" altLang="zh-CN" dirty="0"/>
              <a:t>在数据包被路由到其他端口之前，处理入站</a:t>
            </a:r>
            <a:r>
              <a:rPr lang="en-US" altLang="zh-CN" dirty="0"/>
              <a:t>ACL</a:t>
            </a:r>
            <a:r>
              <a:rPr lang="zh-CN" altLang="zh-CN" dirty="0"/>
              <a:t>；</a:t>
            </a:r>
          </a:p>
          <a:p>
            <a:pPr marL="742950" lvl="1" indent="-285750">
              <a:lnSpc>
                <a:spcPts val="2400"/>
              </a:lnSpc>
              <a:buFont typeface="Wingdings" pitchFamily="2" charset="2"/>
              <a:buChar char="Ø"/>
            </a:pPr>
            <a:r>
              <a:rPr lang="zh-CN" altLang="zh-CN" dirty="0"/>
              <a:t>在数据包被路由到其他端口之后，在数据包离开出站端口之前，处理出站</a:t>
            </a:r>
            <a:r>
              <a:rPr lang="en-US" altLang="zh-CN" dirty="0"/>
              <a:t>ACL</a:t>
            </a:r>
            <a:r>
              <a:rPr lang="zh-CN" altLang="zh-CN" dirty="0"/>
              <a:t>；</a:t>
            </a:r>
          </a:p>
          <a:p>
            <a:pPr marL="742950" lvl="1" indent="-285750">
              <a:lnSpc>
                <a:spcPts val="2400"/>
              </a:lnSpc>
              <a:buFont typeface="Wingdings" pitchFamily="2" charset="2"/>
              <a:buChar char="Ø"/>
            </a:pPr>
            <a:r>
              <a:rPr lang="zh-CN" altLang="zh-CN" dirty="0"/>
              <a:t>当</a:t>
            </a:r>
            <a:r>
              <a:rPr lang="en-US" altLang="zh-CN" dirty="0"/>
              <a:t>ACL</a:t>
            </a:r>
            <a:r>
              <a:rPr lang="zh-CN" altLang="zh-CN" dirty="0"/>
              <a:t>应用到一个端口时，可以控制通过端口的数据流，但</a:t>
            </a:r>
            <a:r>
              <a:rPr lang="en-US" altLang="zh-CN" dirty="0"/>
              <a:t>ACL</a:t>
            </a:r>
            <a:r>
              <a:rPr lang="zh-CN" altLang="zh-CN" dirty="0"/>
              <a:t>不会过滤路由器本身产生的流量。</a:t>
            </a:r>
          </a:p>
        </p:txBody>
      </p:sp>
    </p:spTree>
    <p:extLst>
      <p:ext uri="{BB962C8B-B14F-4D97-AF65-F5344CB8AC3E}">
        <p14:creationId xmlns:p14="http://schemas.microsoft.com/office/powerpoint/2010/main" val="422167500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sp>
        <p:nvSpPr>
          <p:cNvPr id="2" name="矩形 1"/>
          <p:cNvSpPr/>
          <p:nvPr/>
        </p:nvSpPr>
        <p:spPr>
          <a:xfrm>
            <a:off x="619128" y="836712"/>
            <a:ext cx="7913312" cy="2046714"/>
          </a:xfrm>
          <a:prstGeom prst="rect">
            <a:avLst/>
          </a:prstGeom>
        </p:spPr>
        <p:txBody>
          <a:bodyPr wrap="square">
            <a:spAutoFit/>
          </a:bodyPr>
          <a:lstStyle/>
          <a:p>
            <a:pPr>
              <a:lnSpc>
                <a:spcPts val="2400"/>
              </a:lnSpc>
              <a:spcBef>
                <a:spcPts val="600"/>
              </a:spcBef>
              <a:spcAft>
                <a:spcPts val="600"/>
              </a:spcAft>
            </a:pPr>
            <a:r>
              <a:rPr lang="en-US" altLang="zh-CN" b="1" dirty="0" smtClean="0"/>
              <a:t>3</a:t>
            </a:r>
            <a:r>
              <a:rPr lang="zh-CN" altLang="zh-CN" b="1" dirty="0"/>
              <a:t>．访问列表种类</a:t>
            </a:r>
          </a:p>
          <a:p>
            <a:r>
              <a:rPr lang="en-US" altLang="zh-CN" dirty="0" smtClean="0"/>
              <a:t>         ACL</a:t>
            </a:r>
            <a:r>
              <a:rPr lang="zh-CN" altLang="zh-CN" dirty="0"/>
              <a:t>分成两种基本类型：标准</a:t>
            </a:r>
            <a:r>
              <a:rPr lang="en-US" altLang="zh-CN" dirty="0"/>
              <a:t>ACL</a:t>
            </a:r>
            <a:r>
              <a:rPr lang="zh-CN" altLang="zh-CN" dirty="0"/>
              <a:t>和扩展</a:t>
            </a:r>
            <a:r>
              <a:rPr lang="en-US" altLang="zh-CN" dirty="0"/>
              <a:t>ACL</a:t>
            </a:r>
            <a:r>
              <a:rPr lang="zh-CN" altLang="zh-CN" dirty="0"/>
              <a:t>。标准</a:t>
            </a:r>
            <a:r>
              <a:rPr lang="en-US" altLang="zh-CN" dirty="0"/>
              <a:t>IP  ACL</a:t>
            </a:r>
            <a:r>
              <a:rPr lang="zh-CN" altLang="zh-CN" dirty="0"/>
              <a:t>只能过滤</a:t>
            </a:r>
            <a:r>
              <a:rPr lang="en-US" altLang="zh-CN" dirty="0"/>
              <a:t>IP</a:t>
            </a:r>
            <a:r>
              <a:rPr lang="zh-CN" altLang="zh-CN" dirty="0"/>
              <a:t>数据包头中的源</a:t>
            </a:r>
            <a:r>
              <a:rPr lang="en-US" altLang="zh-CN" dirty="0"/>
              <a:t>IP</a:t>
            </a:r>
            <a:r>
              <a:rPr lang="zh-CN" altLang="zh-CN" dirty="0"/>
              <a:t>地址，而扩展</a:t>
            </a:r>
            <a:r>
              <a:rPr lang="en-US" altLang="zh-CN" dirty="0"/>
              <a:t>IP ACL</a:t>
            </a:r>
            <a:r>
              <a:rPr lang="zh-CN" altLang="zh-CN" dirty="0"/>
              <a:t>可以过滤源</a:t>
            </a:r>
            <a:r>
              <a:rPr lang="en-US" altLang="zh-CN" dirty="0"/>
              <a:t>IP</a:t>
            </a:r>
            <a:r>
              <a:rPr lang="zh-CN" altLang="zh-CN" dirty="0"/>
              <a:t>地址、目的</a:t>
            </a:r>
            <a:r>
              <a:rPr lang="en-US" altLang="zh-CN" dirty="0"/>
              <a:t>IP</a:t>
            </a:r>
            <a:r>
              <a:rPr lang="zh-CN" altLang="zh-CN" dirty="0"/>
              <a:t>地址、协议、协议信息（端口号、标志代码）等</a:t>
            </a:r>
            <a:r>
              <a:rPr lang="zh-CN" altLang="zh-CN" dirty="0" smtClean="0"/>
              <a:t>。</a:t>
            </a:r>
            <a:endParaRPr lang="en-US" altLang="zh-CN" dirty="0" smtClean="0"/>
          </a:p>
          <a:p>
            <a:pPr>
              <a:lnSpc>
                <a:spcPts val="2400"/>
              </a:lnSpc>
              <a:spcBef>
                <a:spcPts val="600"/>
              </a:spcBef>
              <a:spcAft>
                <a:spcPts val="600"/>
              </a:spcAft>
            </a:pPr>
            <a:r>
              <a:rPr lang="en-US" altLang="zh-CN" b="1" dirty="0"/>
              <a:t>4</a:t>
            </a:r>
            <a:r>
              <a:rPr lang="zh-CN" altLang="zh-CN" b="1" dirty="0"/>
              <a:t>．配置</a:t>
            </a:r>
            <a:r>
              <a:rPr lang="en-US" altLang="zh-CN" b="1" dirty="0"/>
              <a:t>IP</a:t>
            </a:r>
            <a:r>
              <a:rPr lang="zh-CN" altLang="zh-CN" b="1" dirty="0"/>
              <a:t>标准</a:t>
            </a:r>
            <a:r>
              <a:rPr lang="en-US" altLang="zh-CN" b="1" dirty="0"/>
              <a:t>ACL</a:t>
            </a:r>
            <a:r>
              <a:rPr lang="zh-CN" altLang="zh-CN" b="1" dirty="0"/>
              <a:t>的方法</a:t>
            </a:r>
          </a:p>
          <a:p>
            <a:r>
              <a:rPr lang="en-US" altLang="zh-CN" dirty="0" smtClean="0"/>
              <a:t>         1</a:t>
            </a:r>
            <a:r>
              <a:rPr lang="zh-CN" altLang="zh-CN" dirty="0"/>
              <a:t>）配置编号的标准</a:t>
            </a:r>
            <a:r>
              <a:rPr lang="en-US" altLang="zh-CN" dirty="0" smtClean="0"/>
              <a:t>ACL</a:t>
            </a:r>
            <a:endParaRPr lang="zh-CN" altLang="zh-CN" dirty="0"/>
          </a:p>
        </p:txBody>
      </p:sp>
      <p:graphicFrame>
        <p:nvGraphicFramePr>
          <p:cNvPr id="4" name="表格 3"/>
          <p:cNvGraphicFramePr>
            <a:graphicFrameLocks noGrp="1"/>
          </p:cNvGraphicFramePr>
          <p:nvPr>
            <p:extLst>
              <p:ext uri="{D42A27DB-BD31-4B8C-83A1-F6EECF244321}">
                <p14:modId xmlns:p14="http://schemas.microsoft.com/office/powerpoint/2010/main" val="3278378279"/>
              </p:ext>
            </p:extLst>
          </p:nvPr>
        </p:nvGraphicFramePr>
        <p:xfrm>
          <a:off x="827584" y="3118706"/>
          <a:ext cx="7560840" cy="3103239"/>
        </p:xfrm>
        <a:graphic>
          <a:graphicData uri="http://schemas.openxmlformats.org/drawingml/2006/table">
            <a:tbl>
              <a:tblPr firstRow="1" firstCol="1" lastRow="1" lastCol="1" bandRow="1" bandCol="1">
                <a:tableStyleId>{5C22544A-7EE6-4342-B048-85BDC9FD1C3A}</a:tableStyleId>
              </a:tblPr>
              <a:tblGrid>
                <a:gridCol w="3792518"/>
                <a:gridCol w="3768322"/>
              </a:tblGrid>
              <a:tr h="360039">
                <a:tc>
                  <a:txBody>
                    <a:bodyPr/>
                    <a:lstStyle/>
                    <a:p>
                      <a:pPr marL="0" algn="ctr" defTabSz="914400" rtl="0" eaLnBrk="1" latinLnBrk="0" hangingPunct="1">
                        <a:lnSpc>
                          <a:spcPts val="1800"/>
                        </a:lnSpc>
                        <a:spcAft>
                          <a:spcPts val="0"/>
                        </a:spcAft>
                      </a:pPr>
                      <a:r>
                        <a:rPr lang="zh-CN" sz="1200" kern="100" dirty="0">
                          <a:solidFill>
                            <a:schemeClr val="dk1"/>
                          </a:solidFill>
                          <a:effectLst/>
                          <a:latin typeface="+mn-lt"/>
                          <a:ea typeface="+mn-ea"/>
                          <a:cs typeface="+mn-cs"/>
                        </a:rPr>
                        <a:t>命</a:t>
                      </a:r>
                      <a:r>
                        <a:rPr lang="en-US" sz="1200" kern="100" dirty="0">
                          <a:solidFill>
                            <a:schemeClr val="dk1"/>
                          </a:solidFill>
                          <a:effectLst/>
                          <a:latin typeface="+mn-lt"/>
                          <a:ea typeface="+mn-ea"/>
                          <a:cs typeface="+mn-cs"/>
                        </a:rPr>
                        <a:t>    </a:t>
                      </a:r>
                      <a:r>
                        <a:rPr lang="zh-CN" sz="1200" kern="100" dirty="0">
                          <a:solidFill>
                            <a:schemeClr val="dk1"/>
                          </a:solidFill>
                          <a:effectLst/>
                          <a:latin typeface="+mn-lt"/>
                          <a:ea typeface="+mn-ea"/>
                          <a:cs typeface="+mn-cs"/>
                        </a:rPr>
                        <a:t>令</a:t>
                      </a:r>
                    </a:p>
                  </a:txBody>
                  <a:tcPr marL="68580" marR="68580" marT="0" marB="0">
                    <a:solidFill>
                      <a:schemeClr val="accent3">
                        <a:lumMod val="20000"/>
                        <a:lumOff val="80000"/>
                      </a:schemeClr>
                    </a:solidFill>
                  </a:tcPr>
                </a:tc>
                <a:tc>
                  <a:txBody>
                    <a:bodyPr/>
                    <a:lstStyle/>
                    <a:p>
                      <a:pPr marL="0" algn="ctr" defTabSz="914400" rtl="0" eaLnBrk="1" latinLnBrk="0" hangingPunct="1">
                        <a:lnSpc>
                          <a:spcPts val="1800"/>
                        </a:lnSpc>
                        <a:spcAft>
                          <a:spcPts val="0"/>
                        </a:spcAft>
                      </a:pPr>
                      <a:r>
                        <a:rPr lang="zh-CN" sz="1200" kern="100">
                          <a:solidFill>
                            <a:schemeClr val="dk1"/>
                          </a:solidFill>
                          <a:effectLst/>
                          <a:latin typeface="+mn-lt"/>
                          <a:ea typeface="+mn-ea"/>
                          <a:cs typeface="+mn-cs"/>
                        </a:rPr>
                        <a:t>功能说明</a:t>
                      </a:r>
                    </a:p>
                  </a:txBody>
                  <a:tcPr marL="68580" marR="68580" marT="0" marB="0">
                    <a:solidFill>
                      <a:schemeClr val="accent3">
                        <a:lumMod val="20000"/>
                        <a:lumOff val="80000"/>
                      </a:schemeClr>
                    </a:solidFill>
                  </a:tcPr>
                </a:tc>
              </a:tr>
              <a:tr h="0">
                <a:tc>
                  <a:txBody>
                    <a:bodyPr/>
                    <a:lstStyle/>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Router(</a:t>
                      </a:r>
                      <a:r>
                        <a:rPr lang="en-US" sz="1200" kern="100" dirty="0" err="1">
                          <a:solidFill>
                            <a:schemeClr val="dk1"/>
                          </a:solidFill>
                          <a:effectLst/>
                          <a:latin typeface="+mn-lt"/>
                          <a:ea typeface="+mn-ea"/>
                          <a:cs typeface="+mn-cs"/>
                        </a:rPr>
                        <a:t>config</a:t>
                      </a:r>
                      <a:r>
                        <a:rPr lang="en-US" sz="1200" kern="100" dirty="0">
                          <a:solidFill>
                            <a:schemeClr val="dk1"/>
                          </a:solidFill>
                          <a:effectLst/>
                          <a:latin typeface="+mn-lt"/>
                          <a:ea typeface="+mn-ea"/>
                          <a:cs typeface="+mn-cs"/>
                        </a:rPr>
                        <a:t>)#access-list </a:t>
                      </a:r>
                      <a:r>
                        <a:rPr lang="en-US" sz="1200" kern="100" dirty="0" err="1">
                          <a:solidFill>
                            <a:schemeClr val="dk1"/>
                          </a:solidFill>
                          <a:effectLst/>
                          <a:latin typeface="+mn-lt"/>
                          <a:ea typeface="+mn-ea"/>
                          <a:cs typeface="+mn-cs"/>
                        </a:rPr>
                        <a:t>listnumber</a:t>
                      </a:r>
                      <a:r>
                        <a:rPr lang="en-US" sz="1200" kern="100" dirty="0">
                          <a:solidFill>
                            <a:schemeClr val="dk1"/>
                          </a:solidFill>
                          <a:effectLst/>
                          <a:latin typeface="+mn-lt"/>
                          <a:ea typeface="+mn-ea"/>
                          <a:cs typeface="+mn-cs"/>
                        </a:rPr>
                        <a:t> {permit | deny} address [wildcard-mask]</a:t>
                      </a:r>
                      <a:endParaRPr lang="zh-CN" sz="1200" kern="100" dirty="0">
                        <a:solidFill>
                          <a:schemeClr val="dk1"/>
                        </a:solidFill>
                        <a:effectLst/>
                        <a:latin typeface="+mn-lt"/>
                        <a:ea typeface="+mn-ea"/>
                        <a:cs typeface="+mn-cs"/>
                      </a:endParaRPr>
                    </a:p>
                  </a:txBody>
                  <a:tcPr marL="68580" marR="68580" marT="0" marB="0">
                    <a:solidFill>
                      <a:schemeClr val="accent3">
                        <a:lumMod val="20000"/>
                        <a:lumOff val="80000"/>
                      </a:schemeClr>
                    </a:solidFill>
                  </a:tcPr>
                </a:tc>
                <a:tc>
                  <a:txBody>
                    <a:bodyPr/>
                    <a:lstStyle/>
                    <a:p>
                      <a:pPr marL="0" algn="l" defTabSz="914400" rtl="0" eaLnBrk="1" latinLnBrk="0" hangingPunct="1">
                        <a:lnSpc>
                          <a:spcPts val="1800"/>
                        </a:lnSpc>
                        <a:spcAft>
                          <a:spcPts val="0"/>
                        </a:spcAft>
                      </a:pPr>
                      <a:r>
                        <a:rPr lang="en-US" sz="1200" kern="100" dirty="0" err="1">
                          <a:solidFill>
                            <a:schemeClr val="dk1"/>
                          </a:solidFill>
                          <a:effectLst/>
                          <a:latin typeface="+mn-lt"/>
                          <a:ea typeface="+mn-ea"/>
                          <a:cs typeface="+mn-cs"/>
                        </a:rPr>
                        <a:t>Listnumber</a:t>
                      </a:r>
                      <a:r>
                        <a:rPr lang="zh-CN" sz="1200" kern="100" dirty="0">
                          <a:solidFill>
                            <a:schemeClr val="dk1"/>
                          </a:solidFill>
                          <a:effectLst/>
                          <a:latin typeface="+mn-lt"/>
                          <a:ea typeface="+mn-ea"/>
                          <a:cs typeface="+mn-cs"/>
                        </a:rPr>
                        <a:t>：是规则序号，标准</a:t>
                      </a:r>
                      <a:r>
                        <a:rPr lang="en-US" sz="1200" kern="100" dirty="0">
                          <a:solidFill>
                            <a:schemeClr val="dk1"/>
                          </a:solidFill>
                          <a:effectLst/>
                          <a:latin typeface="+mn-lt"/>
                          <a:ea typeface="+mn-ea"/>
                          <a:cs typeface="+mn-cs"/>
                        </a:rPr>
                        <a:t>ACL</a:t>
                      </a:r>
                      <a:r>
                        <a:rPr lang="zh-CN" sz="1200" kern="100" dirty="0">
                          <a:solidFill>
                            <a:schemeClr val="dk1"/>
                          </a:solidFill>
                          <a:effectLst/>
                          <a:latin typeface="+mn-lt"/>
                          <a:ea typeface="+mn-ea"/>
                          <a:cs typeface="+mn-cs"/>
                        </a:rPr>
                        <a:t>取值为</a:t>
                      </a:r>
                      <a:r>
                        <a:rPr lang="en-US" sz="1200" kern="100" dirty="0">
                          <a:solidFill>
                            <a:schemeClr val="dk1"/>
                          </a:solidFill>
                          <a:effectLst/>
                          <a:latin typeface="+mn-lt"/>
                          <a:ea typeface="+mn-ea"/>
                          <a:cs typeface="+mn-cs"/>
                        </a:rPr>
                        <a:t>1-99</a:t>
                      </a:r>
                      <a:r>
                        <a:rPr lang="zh-CN" sz="1200" kern="100" dirty="0">
                          <a:solidFill>
                            <a:schemeClr val="dk1"/>
                          </a:solidFill>
                          <a:effectLst/>
                          <a:latin typeface="+mn-lt"/>
                          <a:ea typeface="+mn-ea"/>
                          <a:cs typeface="+mn-cs"/>
                        </a:rPr>
                        <a:t>或</a:t>
                      </a:r>
                      <a:r>
                        <a:rPr lang="en-US" sz="1200" kern="100" dirty="0">
                          <a:solidFill>
                            <a:schemeClr val="dk1"/>
                          </a:solidFill>
                          <a:effectLst/>
                          <a:latin typeface="+mn-lt"/>
                          <a:ea typeface="+mn-ea"/>
                          <a:cs typeface="+mn-cs"/>
                        </a:rPr>
                        <a:t>1300-1999</a:t>
                      </a:r>
                      <a:r>
                        <a:rPr lang="zh-CN" sz="1200" kern="100" dirty="0">
                          <a:solidFill>
                            <a:schemeClr val="dk1"/>
                          </a:solidFill>
                          <a:effectLst/>
                          <a:latin typeface="+mn-lt"/>
                          <a:ea typeface="+mn-ea"/>
                          <a:cs typeface="+mn-cs"/>
                        </a:rPr>
                        <a:t>。</a:t>
                      </a:r>
                    </a:p>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Permit</a:t>
                      </a:r>
                      <a:r>
                        <a:rPr lang="zh-CN" sz="1200" kern="100" dirty="0">
                          <a:solidFill>
                            <a:schemeClr val="dk1"/>
                          </a:solidFill>
                          <a:effectLst/>
                          <a:latin typeface="+mn-lt"/>
                          <a:ea typeface="+mn-ea"/>
                          <a:cs typeface="+mn-cs"/>
                        </a:rPr>
                        <a:t>和</a:t>
                      </a:r>
                      <a:r>
                        <a:rPr lang="en-US" sz="1200" kern="100" dirty="0">
                          <a:solidFill>
                            <a:schemeClr val="dk1"/>
                          </a:solidFill>
                          <a:effectLst/>
                          <a:latin typeface="+mn-lt"/>
                          <a:ea typeface="+mn-ea"/>
                          <a:cs typeface="+mn-cs"/>
                        </a:rPr>
                        <a:t>deny</a:t>
                      </a:r>
                      <a:r>
                        <a:rPr lang="zh-CN" sz="1200" kern="100" dirty="0">
                          <a:solidFill>
                            <a:schemeClr val="dk1"/>
                          </a:solidFill>
                          <a:effectLst/>
                          <a:latin typeface="+mn-lt"/>
                          <a:ea typeface="+mn-ea"/>
                          <a:cs typeface="+mn-cs"/>
                        </a:rPr>
                        <a:t>：表示匹配条件的报文是通过还是阻止。</a:t>
                      </a:r>
                    </a:p>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address</a:t>
                      </a:r>
                      <a:r>
                        <a:rPr lang="zh-CN" sz="1200" kern="100" dirty="0">
                          <a:solidFill>
                            <a:schemeClr val="dk1"/>
                          </a:solidFill>
                          <a:effectLst/>
                          <a:latin typeface="+mn-lt"/>
                          <a:ea typeface="+mn-ea"/>
                          <a:cs typeface="+mn-cs"/>
                        </a:rPr>
                        <a:t>：数据包的源</a:t>
                      </a:r>
                      <a:r>
                        <a:rPr lang="en-US" sz="1200" kern="100" dirty="0">
                          <a:solidFill>
                            <a:schemeClr val="dk1"/>
                          </a:solidFill>
                          <a:effectLst/>
                          <a:latin typeface="+mn-lt"/>
                          <a:ea typeface="+mn-ea"/>
                          <a:cs typeface="+mn-cs"/>
                        </a:rPr>
                        <a:t>IP</a:t>
                      </a:r>
                      <a:r>
                        <a:rPr lang="zh-CN" sz="1200" kern="100" dirty="0">
                          <a:solidFill>
                            <a:schemeClr val="dk1"/>
                          </a:solidFill>
                          <a:effectLst/>
                          <a:latin typeface="+mn-lt"/>
                          <a:ea typeface="+mn-ea"/>
                          <a:cs typeface="+mn-cs"/>
                        </a:rPr>
                        <a:t>地址，也可以配合通配符屏蔽码（</a:t>
                      </a:r>
                      <a:r>
                        <a:rPr lang="en-US" sz="1200" kern="100" dirty="0">
                          <a:solidFill>
                            <a:schemeClr val="dk1"/>
                          </a:solidFill>
                          <a:effectLst/>
                          <a:latin typeface="+mn-lt"/>
                          <a:ea typeface="+mn-ea"/>
                          <a:cs typeface="+mn-cs"/>
                        </a:rPr>
                        <a:t>wildcard</a:t>
                      </a:r>
                      <a:r>
                        <a:rPr lang="zh-CN" sz="1200" kern="100" dirty="0">
                          <a:solidFill>
                            <a:schemeClr val="dk1"/>
                          </a:solidFill>
                          <a:effectLst/>
                          <a:latin typeface="+mn-lt"/>
                          <a:ea typeface="+mn-ea"/>
                          <a:cs typeface="+mn-cs"/>
                        </a:rPr>
                        <a:t>）表示一组源</a:t>
                      </a:r>
                      <a:r>
                        <a:rPr lang="en-US" sz="1200" kern="100" dirty="0">
                          <a:solidFill>
                            <a:schemeClr val="dk1"/>
                          </a:solidFill>
                          <a:effectLst/>
                          <a:latin typeface="+mn-lt"/>
                          <a:ea typeface="+mn-ea"/>
                          <a:cs typeface="+mn-cs"/>
                        </a:rPr>
                        <a:t>IP</a:t>
                      </a:r>
                      <a:r>
                        <a:rPr lang="zh-CN" sz="1200" kern="100" dirty="0">
                          <a:solidFill>
                            <a:schemeClr val="dk1"/>
                          </a:solidFill>
                          <a:effectLst/>
                          <a:latin typeface="+mn-lt"/>
                          <a:ea typeface="+mn-ea"/>
                          <a:cs typeface="+mn-cs"/>
                        </a:rPr>
                        <a:t>地址。</a:t>
                      </a:r>
                    </a:p>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Wildcard</a:t>
                      </a:r>
                      <a:r>
                        <a:rPr lang="zh-CN" sz="1200" kern="100" dirty="0">
                          <a:solidFill>
                            <a:schemeClr val="dk1"/>
                          </a:solidFill>
                          <a:effectLst/>
                          <a:latin typeface="+mn-lt"/>
                          <a:ea typeface="+mn-ea"/>
                          <a:cs typeface="+mn-cs"/>
                        </a:rPr>
                        <a:t>：通配符屏蔽码，与子网掩码相反，所以也称反掩码。</a:t>
                      </a:r>
                    </a:p>
                  </a:txBody>
                  <a:tcPr marL="68580" marR="68580" marT="0" marB="0">
                    <a:solidFill>
                      <a:schemeClr val="accent3">
                        <a:lumMod val="20000"/>
                        <a:lumOff val="80000"/>
                      </a:schemeClr>
                    </a:solidFill>
                  </a:tcPr>
                </a:tc>
              </a:tr>
              <a:tr h="0">
                <a:tc>
                  <a:txBody>
                    <a:bodyPr/>
                    <a:lstStyle/>
                    <a:p>
                      <a:pPr marL="0" algn="l" defTabSz="914400" rtl="0" eaLnBrk="1" latinLnBrk="0" hangingPunct="1">
                        <a:lnSpc>
                          <a:spcPts val="1800"/>
                        </a:lnSpc>
                        <a:spcAft>
                          <a:spcPts val="0"/>
                        </a:spcAft>
                      </a:pPr>
                      <a:r>
                        <a:rPr lang="en-US" sz="1200" kern="100">
                          <a:solidFill>
                            <a:schemeClr val="dk1"/>
                          </a:solidFill>
                          <a:effectLst/>
                          <a:latin typeface="+mn-lt"/>
                          <a:ea typeface="+mn-ea"/>
                          <a:cs typeface="+mn-cs"/>
                        </a:rPr>
                        <a:t>Router(config-if)#ip access-group id {in|out}</a:t>
                      </a:r>
                      <a:endParaRPr lang="zh-CN" sz="1200" kern="100">
                        <a:solidFill>
                          <a:schemeClr val="dk1"/>
                        </a:solidFill>
                        <a:effectLst/>
                        <a:latin typeface="+mn-lt"/>
                        <a:ea typeface="+mn-ea"/>
                        <a:cs typeface="+mn-cs"/>
                      </a:endParaRPr>
                    </a:p>
                  </a:txBody>
                  <a:tcPr marL="68580" marR="68580" marT="0" marB="0">
                    <a:solidFill>
                      <a:schemeClr val="accent3">
                        <a:lumMod val="20000"/>
                        <a:lumOff val="80000"/>
                      </a:schemeClr>
                    </a:solidFill>
                  </a:tcPr>
                </a:tc>
                <a:tc>
                  <a:txBody>
                    <a:bodyPr/>
                    <a:lstStyle/>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id</a:t>
                      </a:r>
                      <a:r>
                        <a:rPr lang="zh-CN" sz="1200" kern="100" dirty="0">
                          <a:solidFill>
                            <a:schemeClr val="dk1"/>
                          </a:solidFill>
                          <a:effectLst/>
                          <a:latin typeface="+mn-lt"/>
                          <a:ea typeface="+mn-ea"/>
                          <a:cs typeface="+mn-cs"/>
                        </a:rPr>
                        <a:t>：</a:t>
                      </a:r>
                      <a:r>
                        <a:rPr lang="en-US" sz="1200" kern="100" dirty="0">
                          <a:solidFill>
                            <a:schemeClr val="dk1"/>
                          </a:solidFill>
                          <a:effectLst/>
                          <a:latin typeface="+mn-lt"/>
                          <a:ea typeface="+mn-ea"/>
                          <a:cs typeface="+mn-cs"/>
                        </a:rPr>
                        <a:t>ACL</a:t>
                      </a:r>
                      <a:r>
                        <a:rPr lang="zh-CN" sz="1200" kern="100" dirty="0">
                          <a:solidFill>
                            <a:schemeClr val="dk1"/>
                          </a:solidFill>
                          <a:effectLst/>
                          <a:latin typeface="+mn-lt"/>
                          <a:ea typeface="+mn-ea"/>
                          <a:cs typeface="+mn-cs"/>
                        </a:rPr>
                        <a:t>的编号</a:t>
                      </a:r>
                    </a:p>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in</a:t>
                      </a:r>
                      <a:r>
                        <a:rPr lang="zh-CN" sz="1200" kern="100" dirty="0">
                          <a:solidFill>
                            <a:schemeClr val="dk1"/>
                          </a:solidFill>
                          <a:effectLst/>
                          <a:latin typeface="+mn-lt"/>
                          <a:ea typeface="+mn-ea"/>
                          <a:cs typeface="+mn-cs"/>
                        </a:rPr>
                        <a:t>：数据从路由器端口进入</a:t>
                      </a:r>
                    </a:p>
                    <a:p>
                      <a:pPr marL="0" algn="l" defTabSz="914400" rtl="0" eaLnBrk="1" latinLnBrk="0" hangingPunct="1">
                        <a:lnSpc>
                          <a:spcPts val="1800"/>
                        </a:lnSpc>
                        <a:spcAft>
                          <a:spcPts val="0"/>
                        </a:spcAft>
                      </a:pPr>
                      <a:r>
                        <a:rPr lang="en-US" sz="1200" kern="100" dirty="0">
                          <a:solidFill>
                            <a:schemeClr val="dk1"/>
                          </a:solidFill>
                          <a:effectLst/>
                          <a:latin typeface="+mn-lt"/>
                          <a:ea typeface="+mn-ea"/>
                          <a:cs typeface="+mn-cs"/>
                        </a:rPr>
                        <a:t>out</a:t>
                      </a:r>
                      <a:r>
                        <a:rPr lang="zh-CN" sz="1200" kern="100" dirty="0">
                          <a:solidFill>
                            <a:schemeClr val="dk1"/>
                          </a:solidFill>
                          <a:effectLst/>
                          <a:latin typeface="+mn-lt"/>
                          <a:ea typeface="+mn-ea"/>
                          <a:cs typeface="+mn-cs"/>
                        </a:rPr>
                        <a:t>：数据经路由器端口出去</a:t>
                      </a:r>
                    </a:p>
                  </a:txBody>
                  <a:tcPr marL="68580" marR="68580" marT="0" marB="0">
                    <a:solidFill>
                      <a:schemeClr val="accent3">
                        <a:lumMod val="20000"/>
                        <a:lumOff val="80000"/>
                      </a:schemeClr>
                    </a:solidFill>
                  </a:tcPr>
                </a:tc>
              </a:tr>
              <a:tr h="0">
                <a:tc>
                  <a:txBody>
                    <a:bodyPr/>
                    <a:lstStyle/>
                    <a:p>
                      <a:pPr marL="0" algn="l" defTabSz="914400" rtl="0" eaLnBrk="1" latinLnBrk="0" hangingPunct="1">
                        <a:lnSpc>
                          <a:spcPts val="1800"/>
                        </a:lnSpc>
                        <a:spcAft>
                          <a:spcPts val="0"/>
                        </a:spcAft>
                      </a:pPr>
                      <a:r>
                        <a:rPr lang="en-US" sz="1200" kern="100">
                          <a:solidFill>
                            <a:schemeClr val="dk1"/>
                          </a:solidFill>
                          <a:effectLst/>
                          <a:latin typeface="+mn-lt"/>
                          <a:ea typeface="+mn-ea"/>
                          <a:cs typeface="+mn-cs"/>
                        </a:rPr>
                        <a:t>Router(config)#line type line</a:t>
                      </a:r>
                      <a:endParaRPr lang="zh-CN" sz="1200" kern="100">
                        <a:solidFill>
                          <a:schemeClr val="dk1"/>
                        </a:solidFill>
                        <a:effectLst/>
                        <a:latin typeface="+mn-lt"/>
                        <a:ea typeface="+mn-ea"/>
                        <a:cs typeface="+mn-cs"/>
                      </a:endParaRPr>
                    </a:p>
                    <a:p>
                      <a:pPr marL="0" algn="l" defTabSz="914400" rtl="0" eaLnBrk="1" latinLnBrk="0" hangingPunct="1">
                        <a:lnSpc>
                          <a:spcPts val="1800"/>
                        </a:lnSpc>
                        <a:spcAft>
                          <a:spcPts val="0"/>
                        </a:spcAft>
                      </a:pPr>
                      <a:r>
                        <a:rPr lang="en-US" sz="1200" kern="100">
                          <a:solidFill>
                            <a:schemeClr val="dk1"/>
                          </a:solidFill>
                          <a:effectLst/>
                          <a:latin typeface="+mn-lt"/>
                          <a:ea typeface="+mn-ea"/>
                          <a:cs typeface="+mn-cs"/>
                        </a:rPr>
                        <a:t>Router(config-if)#access-class id {in|out}</a:t>
                      </a:r>
                      <a:endParaRPr lang="zh-CN" sz="1200" kern="100">
                        <a:solidFill>
                          <a:schemeClr val="dk1"/>
                        </a:solidFill>
                        <a:effectLst/>
                        <a:latin typeface="+mn-lt"/>
                        <a:ea typeface="+mn-ea"/>
                        <a:cs typeface="+mn-cs"/>
                      </a:endParaRPr>
                    </a:p>
                  </a:txBody>
                  <a:tcPr marL="68580" marR="68580" marT="0" marB="0">
                    <a:solidFill>
                      <a:schemeClr val="accent3">
                        <a:lumMod val="20000"/>
                        <a:lumOff val="80000"/>
                      </a:schemeClr>
                    </a:solidFill>
                  </a:tcPr>
                </a:tc>
                <a:tc>
                  <a:txBody>
                    <a:bodyPr/>
                    <a:lstStyle/>
                    <a:p>
                      <a:pPr marL="0" algn="l" defTabSz="914400" rtl="0" eaLnBrk="1" latinLnBrk="0" hangingPunct="1">
                        <a:lnSpc>
                          <a:spcPts val="1800"/>
                        </a:lnSpc>
                        <a:spcAft>
                          <a:spcPts val="0"/>
                        </a:spcAft>
                      </a:pPr>
                      <a:r>
                        <a:rPr lang="zh-CN" sz="1200" kern="100" dirty="0">
                          <a:solidFill>
                            <a:schemeClr val="dk1"/>
                          </a:solidFill>
                          <a:effectLst/>
                          <a:latin typeface="+mn-lt"/>
                          <a:ea typeface="+mn-ea"/>
                          <a:cs typeface="+mn-cs"/>
                        </a:rPr>
                        <a:t>限制到路由器的</a:t>
                      </a:r>
                      <a:r>
                        <a:rPr lang="en-US" sz="1200" kern="100" dirty="0">
                          <a:solidFill>
                            <a:schemeClr val="dk1"/>
                          </a:solidFill>
                          <a:effectLst/>
                          <a:latin typeface="+mn-lt"/>
                          <a:ea typeface="+mn-ea"/>
                          <a:cs typeface="+mn-cs"/>
                        </a:rPr>
                        <a:t>telnet</a:t>
                      </a:r>
                      <a:r>
                        <a:rPr lang="zh-CN" sz="1200" kern="100" dirty="0">
                          <a:solidFill>
                            <a:schemeClr val="dk1"/>
                          </a:solidFill>
                          <a:effectLst/>
                          <a:latin typeface="+mn-lt"/>
                          <a:ea typeface="+mn-ea"/>
                          <a:cs typeface="+mn-cs"/>
                        </a:rPr>
                        <a:t>或</a:t>
                      </a:r>
                      <a:r>
                        <a:rPr lang="en-US" sz="1200" kern="100" dirty="0">
                          <a:solidFill>
                            <a:schemeClr val="dk1"/>
                          </a:solidFill>
                          <a:effectLst/>
                          <a:latin typeface="+mn-lt"/>
                          <a:ea typeface="+mn-ea"/>
                          <a:cs typeface="+mn-cs"/>
                        </a:rPr>
                        <a:t>SSH</a:t>
                      </a:r>
                      <a:r>
                        <a:rPr lang="zh-CN" sz="1200" kern="100" dirty="0">
                          <a:solidFill>
                            <a:schemeClr val="dk1"/>
                          </a:solidFill>
                          <a:effectLst/>
                          <a:latin typeface="+mn-lt"/>
                          <a:ea typeface="+mn-ea"/>
                          <a:cs typeface="+mn-cs"/>
                        </a:rPr>
                        <a:t>链接</a:t>
                      </a:r>
                    </a:p>
                  </a:txBody>
                  <a:tcPr marL="68580" marR="68580" marT="0" marB="0">
                    <a:solidFill>
                      <a:schemeClr val="accent3">
                        <a:lumMod val="20000"/>
                        <a:lumOff val="80000"/>
                      </a:schemeClr>
                    </a:solidFill>
                  </a:tcPr>
                </a:tc>
              </a:tr>
            </a:tbl>
          </a:graphicData>
        </a:graphic>
      </p:graphicFrame>
    </p:spTree>
    <p:extLst>
      <p:ext uri="{BB962C8B-B14F-4D97-AF65-F5344CB8AC3E}">
        <p14:creationId xmlns:p14="http://schemas.microsoft.com/office/powerpoint/2010/main" val="131324386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sp>
        <p:nvSpPr>
          <p:cNvPr id="2" name="矩形 1"/>
          <p:cNvSpPr/>
          <p:nvPr/>
        </p:nvSpPr>
        <p:spPr>
          <a:xfrm>
            <a:off x="619128" y="899428"/>
            <a:ext cx="7913312" cy="369332"/>
          </a:xfrm>
          <a:prstGeom prst="rect">
            <a:avLst/>
          </a:prstGeom>
        </p:spPr>
        <p:txBody>
          <a:bodyPr wrap="square">
            <a:spAutoFit/>
          </a:bodyPr>
          <a:lstStyle/>
          <a:p>
            <a:r>
              <a:rPr lang="en-US" altLang="zh-CN" dirty="0" smtClean="0"/>
              <a:t>         2</a:t>
            </a:r>
            <a:r>
              <a:rPr lang="zh-CN" altLang="zh-CN" dirty="0"/>
              <a:t>）配置命名的标准</a:t>
            </a:r>
            <a:r>
              <a:rPr lang="en-US" altLang="zh-CN" dirty="0"/>
              <a:t>ACL</a:t>
            </a:r>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3353628248"/>
              </p:ext>
            </p:extLst>
          </p:nvPr>
        </p:nvGraphicFramePr>
        <p:xfrm>
          <a:off x="971600" y="1412776"/>
          <a:ext cx="7560840" cy="3375178"/>
        </p:xfrm>
        <a:graphic>
          <a:graphicData uri="http://schemas.openxmlformats.org/drawingml/2006/table">
            <a:tbl>
              <a:tblPr firstRow="1" firstCol="1" lastRow="1" lastCol="1" bandRow="1" bandCol="1">
                <a:tableStyleId>{5C22544A-7EE6-4342-B048-85BDC9FD1C3A}</a:tableStyleId>
              </a:tblPr>
              <a:tblGrid>
                <a:gridCol w="3886413"/>
                <a:gridCol w="3674427"/>
              </a:tblGrid>
              <a:tr h="276264">
                <a:tc>
                  <a:txBody>
                    <a:bodyPr/>
                    <a:lstStyle/>
                    <a:p>
                      <a:pPr algn="ctr">
                        <a:lnSpc>
                          <a:spcPts val="1800"/>
                        </a:lnSpc>
                        <a:spcAft>
                          <a:spcPts val="0"/>
                        </a:spcAft>
                      </a:pPr>
                      <a:r>
                        <a:rPr lang="zh-CN" sz="1600" kern="1200" dirty="0">
                          <a:solidFill>
                            <a:schemeClr val="tx1"/>
                          </a:solidFill>
                          <a:latin typeface="+mn-lt"/>
                          <a:ea typeface="+mn-ea"/>
                          <a:cs typeface="+mn-cs"/>
                        </a:rPr>
                        <a:t>命</a:t>
                      </a:r>
                      <a:r>
                        <a:rPr lang="en-US" sz="1600" kern="1200" dirty="0">
                          <a:solidFill>
                            <a:schemeClr val="tx1"/>
                          </a:solidFill>
                          <a:latin typeface="+mn-lt"/>
                          <a:ea typeface="+mn-ea"/>
                          <a:cs typeface="+mn-cs"/>
                        </a:rPr>
                        <a:t>    </a:t>
                      </a:r>
                      <a:r>
                        <a:rPr lang="zh-CN" sz="1600" kern="1200" dirty="0">
                          <a:solidFill>
                            <a:schemeClr val="tx1"/>
                          </a:solidFill>
                          <a:latin typeface="+mn-lt"/>
                          <a:ea typeface="+mn-ea"/>
                          <a:cs typeface="+mn-cs"/>
                        </a:rPr>
                        <a:t>令</a:t>
                      </a:r>
                    </a:p>
                  </a:txBody>
                  <a:tcPr marL="68580" marR="68580" marT="0" marB="0">
                    <a:solidFill>
                      <a:schemeClr val="accent3">
                        <a:lumMod val="20000"/>
                        <a:lumOff val="80000"/>
                      </a:schemeClr>
                    </a:solidFill>
                  </a:tcPr>
                </a:tc>
                <a:tc>
                  <a:txBody>
                    <a:bodyPr/>
                    <a:lstStyle/>
                    <a:p>
                      <a:pPr algn="ctr">
                        <a:lnSpc>
                          <a:spcPts val="1800"/>
                        </a:lnSpc>
                        <a:spcAft>
                          <a:spcPts val="0"/>
                        </a:spcAft>
                      </a:pPr>
                      <a:r>
                        <a:rPr lang="zh-CN" sz="1600" kern="1200">
                          <a:solidFill>
                            <a:schemeClr val="tx1"/>
                          </a:solidFill>
                          <a:latin typeface="+mn-lt"/>
                          <a:ea typeface="+mn-ea"/>
                          <a:cs typeface="+mn-cs"/>
                        </a:rPr>
                        <a:t>功能说明</a:t>
                      </a:r>
                    </a:p>
                  </a:txBody>
                  <a:tcPr marL="68580" marR="68580" marT="0" marB="0">
                    <a:solidFill>
                      <a:schemeClr val="accent3">
                        <a:lumMod val="20000"/>
                        <a:lumOff val="80000"/>
                      </a:schemeClr>
                    </a:solidFill>
                  </a:tcPr>
                </a:tc>
              </a:tr>
              <a:tr h="541471">
                <a:tc>
                  <a:txBody>
                    <a:bodyPr/>
                    <a:lstStyle/>
                    <a:p>
                      <a:pPr algn="just">
                        <a:lnSpc>
                          <a:spcPts val="1800"/>
                        </a:lnSpc>
                        <a:spcAft>
                          <a:spcPts val="0"/>
                        </a:spcAft>
                      </a:pPr>
                      <a:r>
                        <a:rPr lang="en-US" sz="1600" kern="1200" dirty="0">
                          <a:solidFill>
                            <a:schemeClr val="tx1"/>
                          </a:solidFill>
                          <a:latin typeface="+mn-lt"/>
                          <a:ea typeface="+mn-ea"/>
                          <a:cs typeface="+mn-cs"/>
                        </a:rPr>
                        <a:t>Router(</a:t>
                      </a:r>
                      <a:r>
                        <a:rPr lang="en-US" sz="1600" kern="1200" dirty="0" err="1">
                          <a:solidFill>
                            <a:schemeClr val="tx1"/>
                          </a:solidFill>
                          <a:latin typeface="+mn-lt"/>
                          <a:ea typeface="+mn-ea"/>
                          <a:cs typeface="+mn-cs"/>
                        </a:rPr>
                        <a:t>config</a:t>
                      </a:r>
                      <a:r>
                        <a:rPr lang="en-US" sz="1600" kern="1200" dirty="0">
                          <a:solidFill>
                            <a:schemeClr val="tx1"/>
                          </a:solidFill>
                          <a:latin typeface="+mn-lt"/>
                          <a:ea typeface="+mn-ea"/>
                          <a:cs typeface="+mn-cs"/>
                        </a:rPr>
                        <a:t>)#</a:t>
                      </a:r>
                      <a:r>
                        <a:rPr lang="en-US" sz="1600" kern="1200" dirty="0" err="1">
                          <a:solidFill>
                            <a:schemeClr val="tx1"/>
                          </a:solidFill>
                          <a:latin typeface="+mn-lt"/>
                          <a:ea typeface="+mn-ea"/>
                          <a:cs typeface="+mn-cs"/>
                        </a:rPr>
                        <a:t>ip</a:t>
                      </a:r>
                      <a:r>
                        <a:rPr lang="en-US" sz="1600" kern="1200" dirty="0">
                          <a:solidFill>
                            <a:schemeClr val="tx1"/>
                          </a:solidFill>
                          <a:latin typeface="+mn-lt"/>
                          <a:ea typeface="+mn-ea"/>
                          <a:cs typeface="+mn-cs"/>
                        </a:rPr>
                        <a:t> access-list standard name </a:t>
                      </a:r>
                      <a:endParaRPr lang="zh-CN" sz="1600" kern="1200" dirty="0">
                        <a:solidFill>
                          <a:schemeClr val="tx1"/>
                        </a:solidFill>
                        <a:latin typeface="+mn-lt"/>
                        <a:ea typeface="+mn-ea"/>
                        <a:cs typeface="+mn-cs"/>
                      </a:endParaRPr>
                    </a:p>
                  </a:txBody>
                  <a:tcPr marL="68580" marR="68580" marT="0" marB="0">
                    <a:solidFill>
                      <a:schemeClr val="accent3">
                        <a:lumMod val="20000"/>
                        <a:lumOff val="80000"/>
                      </a:schemeClr>
                    </a:solidFill>
                  </a:tcPr>
                </a:tc>
                <a:tc>
                  <a:txBody>
                    <a:bodyPr/>
                    <a:lstStyle/>
                    <a:p>
                      <a:pPr algn="just">
                        <a:lnSpc>
                          <a:spcPts val="1800"/>
                        </a:lnSpc>
                        <a:spcAft>
                          <a:spcPts val="0"/>
                        </a:spcAft>
                      </a:pPr>
                      <a:r>
                        <a:rPr lang="en-US" sz="1600" kern="1200">
                          <a:solidFill>
                            <a:schemeClr val="tx1"/>
                          </a:solidFill>
                          <a:latin typeface="+mn-lt"/>
                          <a:ea typeface="+mn-ea"/>
                          <a:cs typeface="+mn-cs"/>
                        </a:rPr>
                        <a:t>name</a:t>
                      </a:r>
                      <a:r>
                        <a:rPr lang="zh-CN" sz="1600" kern="1200">
                          <a:solidFill>
                            <a:schemeClr val="tx1"/>
                          </a:solidFill>
                          <a:latin typeface="+mn-lt"/>
                          <a:ea typeface="+mn-ea"/>
                          <a:cs typeface="+mn-cs"/>
                        </a:rPr>
                        <a:t>：自定义的</a:t>
                      </a:r>
                      <a:r>
                        <a:rPr lang="en-US" sz="1600" kern="1200">
                          <a:solidFill>
                            <a:schemeClr val="tx1"/>
                          </a:solidFill>
                          <a:latin typeface="+mn-lt"/>
                          <a:ea typeface="+mn-ea"/>
                          <a:cs typeface="+mn-cs"/>
                        </a:rPr>
                        <a:t>ACL</a:t>
                      </a:r>
                      <a:r>
                        <a:rPr lang="zh-CN" sz="1600" kern="1200">
                          <a:solidFill>
                            <a:schemeClr val="tx1"/>
                          </a:solidFill>
                          <a:latin typeface="+mn-lt"/>
                          <a:ea typeface="+mn-ea"/>
                          <a:cs typeface="+mn-cs"/>
                        </a:rPr>
                        <a:t>名称。</a:t>
                      </a:r>
                    </a:p>
                  </a:txBody>
                  <a:tcPr marL="68580" marR="68580" marT="0" marB="0">
                    <a:solidFill>
                      <a:schemeClr val="accent3">
                        <a:lumMod val="20000"/>
                        <a:lumOff val="80000"/>
                      </a:schemeClr>
                    </a:solidFill>
                  </a:tcPr>
                </a:tc>
              </a:tr>
              <a:tr h="1537390">
                <a:tc>
                  <a:txBody>
                    <a:bodyPr/>
                    <a:lstStyle/>
                    <a:p>
                      <a:pPr algn="just">
                        <a:lnSpc>
                          <a:spcPts val="1800"/>
                        </a:lnSpc>
                        <a:spcAft>
                          <a:spcPts val="0"/>
                        </a:spcAft>
                      </a:pPr>
                      <a:r>
                        <a:rPr lang="en-US" sz="1600" kern="1200" dirty="0">
                          <a:solidFill>
                            <a:schemeClr val="tx1"/>
                          </a:solidFill>
                          <a:latin typeface="+mn-lt"/>
                          <a:ea typeface="+mn-ea"/>
                          <a:cs typeface="+mn-cs"/>
                        </a:rPr>
                        <a:t>Router(</a:t>
                      </a:r>
                      <a:r>
                        <a:rPr lang="en-US" sz="1600" kern="1200" dirty="0" err="1">
                          <a:solidFill>
                            <a:schemeClr val="tx1"/>
                          </a:solidFill>
                          <a:latin typeface="+mn-lt"/>
                          <a:ea typeface="+mn-ea"/>
                          <a:cs typeface="+mn-cs"/>
                        </a:rPr>
                        <a:t>config-std-nacl</a:t>
                      </a:r>
                      <a:r>
                        <a:rPr lang="en-US" sz="1600" kern="1200" dirty="0">
                          <a:solidFill>
                            <a:schemeClr val="tx1"/>
                          </a:solidFill>
                          <a:latin typeface="+mn-lt"/>
                          <a:ea typeface="+mn-ea"/>
                          <a:cs typeface="+mn-cs"/>
                        </a:rPr>
                        <a:t>)# {permit | deny} address [wildcard-mask]</a:t>
                      </a:r>
                      <a:endParaRPr lang="zh-CN" sz="1600" kern="1200" dirty="0">
                        <a:solidFill>
                          <a:schemeClr val="tx1"/>
                        </a:solidFill>
                        <a:latin typeface="+mn-lt"/>
                        <a:ea typeface="+mn-ea"/>
                        <a:cs typeface="+mn-cs"/>
                      </a:endParaRPr>
                    </a:p>
                  </a:txBody>
                  <a:tcPr marL="68580" marR="68580" marT="0" marB="0">
                    <a:solidFill>
                      <a:schemeClr val="accent3">
                        <a:lumMod val="20000"/>
                        <a:lumOff val="80000"/>
                      </a:schemeClr>
                    </a:solidFill>
                  </a:tcPr>
                </a:tc>
                <a:tc>
                  <a:txBody>
                    <a:bodyPr/>
                    <a:lstStyle/>
                    <a:p>
                      <a:pPr algn="just">
                        <a:lnSpc>
                          <a:spcPts val="1800"/>
                        </a:lnSpc>
                        <a:spcAft>
                          <a:spcPts val="0"/>
                        </a:spcAft>
                      </a:pPr>
                      <a:r>
                        <a:rPr lang="en-US" sz="1600" kern="1200" dirty="0">
                          <a:solidFill>
                            <a:schemeClr val="tx1"/>
                          </a:solidFill>
                          <a:latin typeface="+mn-lt"/>
                          <a:ea typeface="+mn-ea"/>
                          <a:cs typeface="+mn-cs"/>
                        </a:rPr>
                        <a:t>Permit</a:t>
                      </a:r>
                      <a:r>
                        <a:rPr lang="zh-CN" sz="1600" kern="1200" dirty="0">
                          <a:solidFill>
                            <a:schemeClr val="tx1"/>
                          </a:solidFill>
                          <a:latin typeface="+mn-lt"/>
                          <a:ea typeface="+mn-ea"/>
                          <a:cs typeface="+mn-cs"/>
                        </a:rPr>
                        <a:t>和</a:t>
                      </a:r>
                      <a:r>
                        <a:rPr lang="en-US" sz="1600" kern="1200" dirty="0">
                          <a:solidFill>
                            <a:schemeClr val="tx1"/>
                          </a:solidFill>
                          <a:latin typeface="+mn-lt"/>
                          <a:ea typeface="+mn-ea"/>
                          <a:cs typeface="+mn-cs"/>
                        </a:rPr>
                        <a:t>deny</a:t>
                      </a:r>
                      <a:r>
                        <a:rPr lang="zh-CN" sz="1600" kern="1200" dirty="0">
                          <a:solidFill>
                            <a:schemeClr val="tx1"/>
                          </a:solidFill>
                          <a:latin typeface="+mn-lt"/>
                          <a:ea typeface="+mn-ea"/>
                          <a:cs typeface="+mn-cs"/>
                        </a:rPr>
                        <a:t>：表示匹配条件的报文是通过还是阻止。</a:t>
                      </a:r>
                    </a:p>
                    <a:p>
                      <a:pPr algn="just">
                        <a:lnSpc>
                          <a:spcPts val="1800"/>
                        </a:lnSpc>
                        <a:spcAft>
                          <a:spcPts val="0"/>
                        </a:spcAft>
                      </a:pPr>
                      <a:r>
                        <a:rPr lang="en-US" sz="1600" kern="1200" dirty="0">
                          <a:solidFill>
                            <a:schemeClr val="tx1"/>
                          </a:solidFill>
                          <a:latin typeface="+mn-lt"/>
                          <a:ea typeface="+mn-ea"/>
                          <a:cs typeface="+mn-cs"/>
                        </a:rPr>
                        <a:t>address</a:t>
                      </a:r>
                      <a:r>
                        <a:rPr lang="zh-CN" sz="1600" kern="1200" dirty="0">
                          <a:solidFill>
                            <a:schemeClr val="tx1"/>
                          </a:solidFill>
                          <a:latin typeface="+mn-lt"/>
                          <a:ea typeface="+mn-ea"/>
                          <a:cs typeface="+mn-cs"/>
                        </a:rPr>
                        <a:t>：数据包的源</a:t>
                      </a:r>
                      <a:r>
                        <a:rPr lang="en-US" sz="1600" kern="1200" dirty="0">
                          <a:solidFill>
                            <a:schemeClr val="tx1"/>
                          </a:solidFill>
                          <a:latin typeface="+mn-lt"/>
                          <a:ea typeface="+mn-ea"/>
                          <a:cs typeface="+mn-cs"/>
                        </a:rPr>
                        <a:t>IP</a:t>
                      </a:r>
                      <a:r>
                        <a:rPr lang="zh-CN" sz="1600" kern="1200" dirty="0">
                          <a:solidFill>
                            <a:schemeClr val="tx1"/>
                          </a:solidFill>
                          <a:latin typeface="+mn-lt"/>
                          <a:ea typeface="+mn-ea"/>
                          <a:cs typeface="+mn-cs"/>
                        </a:rPr>
                        <a:t>地址，也可以配合通配符屏蔽码（</a:t>
                      </a:r>
                      <a:r>
                        <a:rPr lang="en-US" sz="1600" kern="1200" dirty="0">
                          <a:solidFill>
                            <a:schemeClr val="tx1"/>
                          </a:solidFill>
                          <a:latin typeface="+mn-lt"/>
                          <a:ea typeface="+mn-ea"/>
                          <a:cs typeface="+mn-cs"/>
                        </a:rPr>
                        <a:t>wildcard</a:t>
                      </a:r>
                      <a:r>
                        <a:rPr lang="zh-CN" sz="1600" kern="1200" dirty="0">
                          <a:solidFill>
                            <a:schemeClr val="tx1"/>
                          </a:solidFill>
                          <a:latin typeface="+mn-lt"/>
                          <a:ea typeface="+mn-ea"/>
                          <a:cs typeface="+mn-cs"/>
                        </a:rPr>
                        <a:t>）表示一组源</a:t>
                      </a:r>
                      <a:r>
                        <a:rPr lang="en-US" sz="1600" kern="1200" dirty="0">
                          <a:solidFill>
                            <a:schemeClr val="tx1"/>
                          </a:solidFill>
                          <a:latin typeface="+mn-lt"/>
                          <a:ea typeface="+mn-ea"/>
                          <a:cs typeface="+mn-cs"/>
                        </a:rPr>
                        <a:t>IP</a:t>
                      </a:r>
                      <a:r>
                        <a:rPr lang="zh-CN" sz="1600" kern="1200" dirty="0">
                          <a:solidFill>
                            <a:schemeClr val="tx1"/>
                          </a:solidFill>
                          <a:latin typeface="+mn-lt"/>
                          <a:ea typeface="+mn-ea"/>
                          <a:cs typeface="+mn-cs"/>
                        </a:rPr>
                        <a:t>地址。</a:t>
                      </a:r>
                    </a:p>
                    <a:p>
                      <a:pPr algn="just">
                        <a:lnSpc>
                          <a:spcPts val="1800"/>
                        </a:lnSpc>
                        <a:spcAft>
                          <a:spcPts val="0"/>
                        </a:spcAft>
                      </a:pPr>
                      <a:r>
                        <a:rPr lang="en-US" sz="1600" kern="1200" dirty="0">
                          <a:solidFill>
                            <a:schemeClr val="tx1"/>
                          </a:solidFill>
                          <a:latin typeface="+mn-lt"/>
                          <a:ea typeface="+mn-ea"/>
                          <a:cs typeface="+mn-cs"/>
                        </a:rPr>
                        <a:t>Wildcard</a:t>
                      </a:r>
                      <a:r>
                        <a:rPr lang="zh-CN" sz="1600" kern="1200" dirty="0">
                          <a:solidFill>
                            <a:schemeClr val="tx1"/>
                          </a:solidFill>
                          <a:latin typeface="+mn-lt"/>
                          <a:ea typeface="+mn-ea"/>
                          <a:cs typeface="+mn-cs"/>
                        </a:rPr>
                        <a:t>：通配符屏蔽码，与子网掩码相反，所以也称反掩码。</a:t>
                      </a:r>
                    </a:p>
                  </a:txBody>
                  <a:tcPr marL="68580" marR="68580" marT="0" marB="0">
                    <a:solidFill>
                      <a:schemeClr val="accent3">
                        <a:lumMod val="20000"/>
                        <a:lumOff val="80000"/>
                      </a:schemeClr>
                    </a:solidFill>
                  </a:tcPr>
                </a:tc>
              </a:tr>
              <a:tr h="957243">
                <a:tc>
                  <a:txBody>
                    <a:bodyPr/>
                    <a:lstStyle/>
                    <a:p>
                      <a:pPr algn="just">
                        <a:lnSpc>
                          <a:spcPts val="1800"/>
                        </a:lnSpc>
                        <a:spcAft>
                          <a:spcPts val="0"/>
                        </a:spcAft>
                      </a:pPr>
                      <a:r>
                        <a:rPr lang="en-US" sz="1600" kern="1200">
                          <a:solidFill>
                            <a:schemeClr val="tx1"/>
                          </a:solidFill>
                          <a:latin typeface="+mn-lt"/>
                          <a:ea typeface="+mn-ea"/>
                          <a:cs typeface="+mn-cs"/>
                        </a:rPr>
                        <a:t>Router(config-if)#ip access-group name {in|out}</a:t>
                      </a:r>
                      <a:endParaRPr lang="zh-CN" sz="1600" kern="1200">
                        <a:solidFill>
                          <a:schemeClr val="tx1"/>
                        </a:solidFill>
                        <a:latin typeface="+mn-lt"/>
                        <a:ea typeface="+mn-ea"/>
                        <a:cs typeface="+mn-cs"/>
                      </a:endParaRPr>
                    </a:p>
                  </a:txBody>
                  <a:tcPr marL="68580" marR="68580" marT="0" marB="0">
                    <a:solidFill>
                      <a:schemeClr val="accent3">
                        <a:lumMod val="20000"/>
                        <a:lumOff val="80000"/>
                      </a:schemeClr>
                    </a:solidFill>
                  </a:tcPr>
                </a:tc>
                <a:tc>
                  <a:txBody>
                    <a:bodyPr/>
                    <a:lstStyle/>
                    <a:p>
                      <a:pPr algn="just">
                        <a:lnSpc>
                          <a:spcPts val="1800"/>
                        </a:lnSpc>
                        <a:spcAft>
                          <a:spcPts val="0"/>
                        </a:spcAft>
                      </a:pPr>
                      <a:r>
                        <a:rPr lang="en-US" sz="1600" kern="1200" dirty="0">
                          <a:solidFill>
                            <a:schemeClr val="tx1"/>
                          </a:solidFill>
                          <a:latin typeface="+mn-lt"/>
                          <a:ea typeface="+mn-ea"/>
                          <a:cs typeface="+mn-cs"/>
                        </a:rPr>
                        <a:t>id</a:t>
                      </a:r>
                      <a:r>
                        <a:rPr lang="zh-CN" sz="1600" kern="1200" dirty="0">
                          <a:solidFill>
                            <a:schemeClr val="tx1"/>
                          </a:solidFill>
                          <a:latin typeface="+mn-lt"/>
                          <a:ea typeface="+mn-ea"/>
                          <a:cs typeface="+mn-cs"/>
                        </a:rPr>
                        <a:t>：</a:t>
                      </a:r>
                      <a:r>
                        <a:rPr lang="en-US" sz="1600" kern="1200" dirty="0">
                          <a:solidFill>
                            <a:schemeClr val="tx1"/>
                          </a:solidFill>
                          <a:latin typeface="+mn-lt"/>
                          <a:ea typeface="+mn-ea"/>
                          <a:cs typeface="+mn-cs"/>
                        </a:rPr>
                        <a:t>ACL</a:t>
                      </a:r>
                      <a:r>
                        <a:rPr lang="zh-CN" sz="1600" kern="1200" dirty="0">
                          <a:solidFill>
                            <a:schemeClr val="tx1"/>
                          </a:solidFill>
                          <a:latin typeface="+mn-lt"/>
                          <a:ea typeface="+mn-ea"/>
                          <a:cs typeface="+mn-cs"/>
                        </a:rPr>
                        <a:t>的名称</a:t>
                      </a:r>
                    </a:p>
                    <a:p>
                      <a:pPr algn="just">
                        <a:lnSpc>
                          <a:spcPts val="1800"/>
                        </a:lnSpc>
                        <a:spcAft>
                          <a:spcPts val="0"/>
                        </a:spcAft>
                      </a:pPr>
                      <a:r>
                        <a:rPr lang="en-US" sz="1600" kern="1200" dirty="0">
                          <a:solidFill>
                            <a:schemeClr val="tx1"/>
                          </a:solidFill>
                          <a:latin typeface="+mn-lt"/>
                          <a:ea typeface="+mn-ea"/>
                          <a:cs typeface="+mn-cs"/>
                        </a:rPr>
                        <a:t>in</a:t>
                      </a:r>
                      <a:r>
                        <a:rPr lang="zh-CN" sz="1600" kern="1200" dirty="0">
                          <a:solidFill>
                            <a:schemeClr val="tx1"/>
                          </a:solidFill>
                          <a:latin typeface="+mn-lt"/>
                          <a:ea typeface="+mn-ea"/>
                          <a:cs typeface="+mn-cs"/>
                        </a:rPr>
                        <a:t>：数据从路由器端口进入</a:t>
                      </a:r>
                    </a:p>
                    <a:p>
                      <a:pPr algn="just">
                        <a:lnSpc>
                          <a:spcPts val="1800"/>
                        </a:lnSpc>
                        <a:spcAft>
                          <a:spcPts val="0"/>
                        </a:spcAft>
                      </a:pPr>
                      <a:r>
                        <a:rPr lang="en-US" sz="1600" kern="1200" dirty="0">
                          <a:solidFill>
                            <a:schemeClr val="tx1"/>
                          </a:solidFill>
                          <a:latin typeface="+mn-lt"/>
                          <a:ea typeface="+mn-ea"/>
                          <a:cs typeface="+mn-cs"/>
                        </a:rPr>
                        <a:t>out</a:t>
                      </a:r>
                      <a:r>
                        <a:rPr lang="zh-CN" sz="1600" kern="1200" dirty="0">
                          <a:solidFill>
                            <a:schemeClr val="tx1"/>
                          </a:solidFill>
                          <a:latin typeface="+mn-lt"/>
                          <a:ea typeface="+mn-ea"/>
                          <a:cs typeface="+mn-cs"/>
                        </a:rPr>
                        <a:t>：数据经路由器端口出去</a:t>
                      </a:r>
                    </a:p>
                  </a:txBody>
                  <a:tcPr marL="68580" marR="68580" marT="0" marB="0">
                    <a:solidFill>
                      <a:schemeClr val="accent3">
                        <a:lumMod val="20000"/>
                        <a:lumOff val="80000"/>
                      </a:schemeClr>
                    </a:solidFill>
                  </a:tcPr>
                </a:tc>
              </a:tr>
            </a:tbl>
          </a:graphicData>
        </a:graphic>
      </p:graphicFrame>
    </p:spTree>
    <p:extLst>
      <p:ext uri="{BB962C8B-B14F-4D97-AF65-F5344CB8AC3E}">
        <p14:creationId xmlns:p14="http://schemas.microsoft.com/office/powerpoint/2010/main" val="137901007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12" name="矩形 11"/>
          <p:cNvSpPr/>
          <p:nvPr/>
        </p:nvSpPr>
        <p:spPr>
          <a:xfrm>
            <a:off x="619128" y="908720"/>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任务实施</a:t>
            </a:r>
            <a:endParaRPr lang="zh-CN" altLang="zh-CN" sz="2000" b="1" dirty="0">
              <a:solidFill>
                <a:schemeClr val="accent6">
                  <a:lumMod val="50000"/>
                </a:schemeClr>
              </a:solidFill>
              <a:latin typeface="华文彩云" pitchFamily="2" charset="-122"/>
              <a:ea typeface="华文彩云" pitchFamily="2" charset="-122"/>
            </a:endParaRPr>
          </a:p>
        </p:txBody>
      </p:sp>
      <p:sp>
        <p:nvSpPr>
          <p:cNvPr id="15" name="矩形 14"/>
          <p:cNvSpPr/>
          <p:nvPr/>
        </p:nvSpPr>
        <p:spPr>
          <a:xfrm>
            <a:off x="755576" y="1555717"/>
            <a:ext cx="7776864" cy="1708160"/>
          </a:xfrm>
          <a:prstGeom prst="rect">
            <a:avLst/>
          </a:prstGeom>
        </p:spPr>
        <p:txBody>
          <a:bodyPr wrap="square">
            <a:spAutoFit/>
          </a:bodyPr>
          <a:lstStyle/>
          <a:p>
            <a:pPr>
              <a:lnSpc>
                <a:spcPts val="2400"/>
              </a:lnSpc>
              <a:spcBef>
                <a:spcPts val="600"/>
              </a:spcBef>
              <a:spcAft>
                <a:spcPts val="600"/>
              </a:spcAft>
            </a:pPr>
            <a:r>
              <a:rPr lang="en-US" altLang="zh-CN" b="1" dirty="0"/>
              <a:t>1</a:t>
            </a:r>
            <a:r>
              <a:rPr lang="zh-CN" altLang="zh-CN" b="1" dirty="0"/>
              <a:t>．任务拓扑图及要求说明</a:t>
            </a:r>
          </a:p>
          <a:p>
            <a:pPr>
              <a:lnSpc>
                <a:spcPts val="2400"/>
              </a:lnSpc>
            </a:pPr>
            <a:r>
              <a:rPr lang="en-US" altLang="zh-CN" dirty="0" smtClean="0"/>
              <a:t>         </a:t>
            </a:r>
            <a:r>
              <a:rPr lang="zh-CN" altLang="zh-CN" dirty="0" smtClean="0"/>
              <a:t>此</a:t>
            </a:r>
            <a:r>
              <a:rPr lang="zh-CN" altLang="zh-CN" dirty="0"/>
              <a:t>任务</a:t>
            </a:r>
            <a:r>
              <a:rPr lang="zh-CN" altLang="zh-CN" dirty="0" smtClean="0"/>
              <a:t>拓扑</a:t>
            </a:r>
            <a:r>
              <a:rPr lang="zh-CN" altLang="en-US" dirty="0" smtClean="0"/>
              <a:t>如</a:t>
            </a:r>
            <a:r>
              <a:rPr lang="zh-CN" altLang="zh-CN" dirty="0" smtClean="0"/>
              <a:t>图</a:t>
            </a:r>
            <a:r>
              <a:rPr lang="zh-CN" altLang="en-US" dirty="0" smtClean="0"/>
              <a:t>所示</a:t>
            </a:r>
            <a:r>
              <a:rPr lang="zh-CN" altLang="zh-CN" dirty="0" smtClean="0"/>
              <a:t>，</a:t>
            </a:r>
            <a:r>
              <a:rPr lang="zh-CN" altLang="zh-CN" dirty="0"/>
              <a:t>在图中</a:t>
            </a:r>
            <a:r>
              <a:rPr lang="en-US" altLang="zh-CN" dirty="0"/>
              <a:t>PC1</a:t>
            </a:r>
            <a:r>
              <a:rPr lang="zh-CN" altLang="zh-CN" dirty="0"/>
              <a:t>、</a:t>
            </a:r>
            <a:r>
              <a:rPr lang="en-US" altLang="zh-CN" dirty="0"/>
              <a:t>PC2</a:t>
            </a:r>
            <a:r>
              <a:rPr lang="zh-CN" altLang="zh-CN" dirty="0"/>
              <a:t>、</a:t>
            </a:r>
            <a:r>
              <a:rPr lang="en-US" altLang="zh-CN" dirty="0"/>
              <a:t>PC3</a:t>
            </a:r>
            <a:r>
              <a:rPr lang="zh-CN" altLang="zh-CN" dirty="0"/>
              <a:t>使用网线分别连接到路由器的</a:t>
            </a:r>
            <a:r>
              <a:rPr lang="en-US" altLang="zh-CN" dirty="0"/>
              <a:t>F0/0</a:t>
            </a:r>
            <a:r>
              <a:rPr lang="zh-CN" altLang="zh-CN" dirty="0"/>
              <a:t>、</a:t>
            </a:r>
            <a:r>
              <a:rPr lang="en-US" altLang="zh-CN" dirty="0"/>
              <a:t>F1/0</a:t>
            </a:r>
            <a:r>
              <a:rPr lang="zh-CN" altLang="zh-CN" dirty="0"/>
              <a:t>、</a:t>
            </a:r>
            <a:r>
              <a:rPr lang="en-US" altLang="zh-CN" dirty="0"/>
              <a:t>F0/0</a:t>
            </a:r>
            <a:r>
              <a:rPr lang="zh-CN" altLang="zh-CN" dirty="0"/>
              <a:t>口，路由器之间用串口线相连，然后使用</a:t>
            </a:r>
            <a:r>
              <a:rPr lang="en-US" altLang="zh-CN" dirty="0"/>
              <a:t>windows</a:t>
            </a:r>
            <a:r>
              <a:rPr lang="zh-CN" altLang="zh-CN" dirty="0"/>
              <a:t>下</a:t>
            </a:r>
            <a:r>
              <a:rPr lang="en-US" altLang="zh-CN" dirty="0"/>
              <a:t>“</a:t>
            </a:r>
            <a:r>
              <a:rPr lang="zh-CN" altLang="zh-CN" dirty="0"/>
              <a:t>超级终端</a:t>
            </a:r>
            <a:r>
              <a:rPr lang="en-US" altLang="zh-CN" dirty="0"/>
              <a:t>”</a:t>
            </a:r>
            <a:r>
              <a:rPr lang="zh-CN" altLang="zh-CN" dirty="0"/>
              <a:t>程序登录路由器，对路由器进行标准</a:t>
            </a:r>
            <a:r>
              <a:rPr lang="en-US" altLang="zh-CN" dirty="0"/>
              <a:t>ACL</a:t>
            </a:r>
            <a:r>
              <a:rPr lang="zh-CN" altLang="zh-CN" dirty="0"/>
              <a:t>配置，使得</a:t>
            </a:r>
            <a:r>
              <a:rPr lang="en-US" altLang="zh-CN" dirty="0"/>
              <a:t>PC2</a:t>
            </a:r>
            <a:r>
              <a:rPr lang="zh-CN" altLang="zh-CN" dirty="0"/>
              <a:t>能</a:t>
            </a:r>
            <a:r>
              <a:rPr lang="en-US" altLang="zh-CN" dirty="0"/>
              <a:t>ping</a:t>
            </a:r>
            <a:r>
              <a:rPr lang="zh-CN" altLang="zh-CN" dirty="0"/>
              <a:t>通</a:t>
            </a:r>
            <a:r>
              <a:rPr lang="en-US" altLang="zh-CN" dirty="0"/>
              <a:t>PC3</a:t>
            </a:r>
            <a:r>
              <a:rPr lang="zh-CN" altLang="zh-CN" dirty="0"/>
              <a:t>，而</a:t>
            </a:r>
            <a:r>
              <a:rPr lang="en-US" altLang="zh-CN" dirty="0"/>
              <a:t>PC1</a:t>
            </a:r>
            <a:r>
              <a:rPr lang="zh-CN" altLang="zh-CN" dirty="0"/>
              <a:t>不能</a:t>
            </a:r>
            <a:r>
              <a:rPr lang="en-US" altLang="zh-CN" dirty="0"/>
              <a:t>ping</a:t>
            </a:r>
            <a:r>
              <a:rPr lang="zh-CN" altLang="zh-CN" dirty="0"/>
              <a:t>通</a:t>
            </a:r>
            <a:r>
              <a:rPr lang="en-US" altLang="zh-CN" dirty="0"/>
              <a:t>PC3</a:t>
            </a:r>
            <a:r>
              <a:rPr lang="zh-CN" altLang="zh-CN" dirty="0"/>
              <a:t>，并</a:t>
            </a:r>
            <a:r>
              <a:rPr lang="zh-CN" altLang="zh-CN" dirty="0" smtClean="0"/>
              <a:t>验证</a:t>
            </a:r>
            <a:r>
              <a:rPr lang="zh-CN" altLang="en-US" dirty="0" smtClean="0"/>
              <a:t>。</a:t>
            </a:r>
            <a:endParaRPr lang="zh-CN" altLang="zh-CN" dirty="0"/>
          </a:p>
        </p:txBody>
      </p:sp>
      <p:pic>
        <p:nvPicPr>
          <p:cNvPr id="21"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grpSp>
        <p:nvGrpSpPr>
          <p:cNvPr id="25" name="组合 24"/>
          <p:cNvGrpSpPr>
            <a:grpSpLocks/>
          </p:cNvGrpSpPr>
          <p:nvPr/>
        </p:nvGrpSpPr>
        <p:grpSpPr bwMode="auto">
          <a:xfrm>
            <a:off x="1331640" y="3699108"/>
            <a:ext cx="6480719" cy="2394188"/>
            <a:chOff x="1036" y="3333"/>
            <a:chExt cx="8162" cy="2123"/>
          </a:xfrm>
        </p:grpSpPr>
        <p:pic>
          <p:nvPicPr>
            <p:cNvPr id="28" name="Picture 106"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5" y="3333"/>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Group 107"/>
            <p:cNvGrpSpPr>
              <a:grpSpLocks/>
            </p:cNvGrpSpPr>
            <p:nvPr/>
          </p:nvGrpSpPr>
          <p:grpSpPr bwMode="auto">
            <a:xfrm>
              <a:off x="1036" y="3447"/>
              <a:ext cx="8100" cy="1713"/>
              <a:chOff x="1036" y="3447"/>
              <a:chExt cx="8100" cy="1713"/>
            </a:xfrm>
          </p:grpSpPr>
          <p:pic>
            <p:nvPicPr>
              <p:cNvPr id="36" name="Picture 10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 y="3759"/>
                <a:ext cx="1335"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110"/>
              <p:cNvSpPr txBox="1">
                <a:spLocks noChangeArrowheads="1"/>
              </p:cNvSpPr>
              <p:nvPr/>
            </p:nvSpPr>
            <p:spPr bwMode="auto">
              <a:xfrm>
                <a:off x="1036" y="3447"/>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PC1</a:t>
                </a:r>
                <a:endParaRPr lang="zh-CN" sz="1600" kern="100" dirty="0">
                  <a:effectLst/>
                  <a:latin typeface="Times New Roman"/>
                  <a:ea typeface="宋体"/>
                  <a:cs typeface="宋体"/>
                </a:endParaRPr>
              </a:p>
            </p:txBody>
          </p:sp>
          <p:sp>
            <p:nvSpPr>
              <p:cNvPr id="38" name="Text Box 111"/>
              <p:cNvSpPr txBox="1">
                <a:spLocks noChangeArrowheads="1"/>
              </p:cNvSpPr>
              <p:nvPr/>
            </p:nvSpPr>
            <p:spPr bwMode="auto">
              <a:xfrm>
                <a:off x="8416" y="4695"/>
                <a:ext cx="720"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PC3</a:t>
                </a:r>
                <a:endParaRPr lang="zh-CN" sz="1600" kern="100" dirty="0">
                  <a:effectLst/>
                  <a:latin typeface="Times New Roman"/>
                  <a:ea typeface="宋体"/>
                  <a:cs typeface="宋体"/>
                </a:endParaRPr>
              </a:p>
            </p:txBody>
          </p:sp>
          <p:cxnSp>
            <p:nvCxnSpPr>
              <p:cNvPr id="45" name="Line 112"/>
              <p:cNvCxnSpPr/>
              <p:nvPr/>
            </p:nvCxnSpPr>
            <p:spPr bwMode="auto">
              <a:xfrm>
                <a:off x="7516" y="4227"/>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6" name="Text Box 113"/>
              <p:cNvSpPr txBox="1">
                <a:spLocks noChangeArrowheads="1"/>
              </p:cNvSpPr>
              <p:nvPr/>
            </p:nvSpPr>
            <p:spPr bwMode="auto">
              <a:xfrm>
                <a:off x="7516" y="3915"/>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F0/0</a:t>
                </a:r>
                <a:endParaRPr lang="zh-CN" sz="1600" kern="100" dirty="0">
                  <a:effectLst/>
                  <a:latin typeface="Times New Roman"/>
                  <a:ea typeface="宋体"/>
                  <a:cs typeface="宋体"/>
                </a:endParaRPr>
              </a:p>
            </p:txBody>
          </p:sp>
          <p:cxnSp>
            <p:nvCxnSpPr>
              <p:cNvPr id="47" name="Line 114"/>
              <p:cNvCxnSpPr/>
              <p:nvPr/>
            </p:nvCxnSpPr>
            <p:spPr bwMode="auto">
              <a:xfrm>
                <a:off x="2476" y="3759"/>
                <a:ext cx="1080" cy="4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48" name="Picture 1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6" y="3759"/>
                <a:ext cx="1335"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Freeform 116"/>
              <p:cNvSpPr>
                <a:spLocks/>
              </p:cNvSpPr>
              <p:nvPr/>
            </p:nvSpPr>
            <p:spPr bwMode="auto">
              <a:xfrm>
                <a:off x="4816" y="4045"/>
                <a:ext cx="1440" cy="364"/>
              </a:xfrm>
              <a:custGeom>
                <a:avLst/>
                <a:gdLst>
                  <a:gd name="T0" fmla="*/ 0 w 1440"/>
                  <a:gd name="T1" fmla="*/ 182 h 364"/>
                  <a:gd name="T2" fmla="*/ 540 w 1440"/>
                  <a:gd name="T3" fmla="*/ 26 h 364"/>
                  <a:gd name="T4" fmla="*/ 720 w 1440"/>
                  <a:gd name="T5" fmla="*/ 338 h 364"/>
                  <a:gd name="T6" fmla="*/ 1440 w 1440"/>
                  <a:gd name="T7" fmla="*/ 182 h 364"/>
                </a:gdLst>
                <a:ahLst/>
                <a:cxnLst>
                  <a:cxn ang="0">
                    <a:pos x="T0" y="T1"/>
                  </a:cxn>
                  <a:cxn ang="0">
                    <a:pos x="T2" y="T3"/>
                  </a:cxn>
                  <a:cxn ang="0">
                    <a:pos x="T4" y="T5"/>
                  </a:cxn>
                  <a:cxn ang="0">
                    <a:pos x="T6" y="T7"/>
                  </a:cxn>
                </a:cxnLst>
                <a:rect l="0" t="0" r="r" b="b"/>
                <a:pathLst>
                  <a:path w="1440" h="364">
                    <a:moveTo>
                      <a:pt x="0" y="182"/>
                    </a:moveTo>
                    <a:cubicBezTo>
                      <a:pt x="210" y="91"/>
                      <a:pt x="420" y="0"/>
                      <a:pt x="540" y="26"/>
                    </a:cubicBezTo>
                    <a:cubicBezTo>
                      <a:pt x="660" y="52"/>
                      <a:pt x="570" y="312"/>
                      <a:pt x="720" y="338"/>
                    </a:cubicBezTo>
                    <a:cubicBezTo>
                      <a:pt x="870" y="364"/>
                      <a:pt x="1320" y="208"/>
                      <a:pt x="1440" y="182"/>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50" name="Text Box 117"/>
              <p:cNvSpPr txBox="1">
                <a:spLocks noChangeArrowheads="1"/>
              </p:cNvSpPr>
              <p:nvPr/>
            </p:nvSpPr>
            <p:spPr bwMode="auto">
              <a:xfrm>
                <a:off x="3016" y="3759"/>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F0/0</a:t>
                </a:r>
                <a:endParaRPr lang="zh-CN" sz="1600" kern="100" dirty="0">
                  <a:effectLst/>
                  <a:latin typeface="Times New Roman"/>
                  <a:ea typeface="宋体"/>
                  <a:cs typeface="宋体"/>
                </a:endParaRPr>
              </a:p>
            </p:txBody>
          </p:sp>
          <p:sp>
            <p:nvSpPr>
              <p:cNvPr id="51" name="Text Box 118"/>
              <p:cNvSpPr txBox="1">
                <a:spLocks noChangeArrowheads="1"/>
              </p:cNvSpPr>
              <p:nvPr/>
            </p:nvSpPr>
            <p:spPr bwMode="auto">
              <a:xfrm>
                <a:off x="5112" y="3890"/>
                <a:ext cx="1003"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en-US" sz="1600" kern="100" dirty="0">
                    <a:effectLst/>
                    <a:latin typeface="Times New Roman"/>
                    <a:ea typeface="宋体"/>
                    <a:cs typeface="宋体"/>
                  </a:rPr>
                  <a:t>Serial 2/0</a:t>
                </a:r>
                <a:endParaRPr lang="zh-CN" sz="1600" kern="100" dirty="0">
                  <a:effectLst/>
                  <a:latin typeface="Times New Roman"/>
                  <a:ea typeface="宋体"/>
                  <a:cs typeface="宋体"/>
                </a:endParaRPr>
              </a:p>
            </p:txBody>
          </p:sp>
          <p:sp>
            <p:nvSpPr>
              <p:cNvPr id="52" name="Text Box 119"/>
              <p:cNvSpPr txBox="1">
                <a:spLocks noChangeArrowheads="1"/>
              </p:cNvSpPr>
              <p:nvPr/>
            </p:nvSpPr>
            <p:spPr bwMode="auto">
              <a:xfrm>
                <a:off x="3916" y="4695"/>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RA</a:t>
                </a:r>
                <a:endParaRPr lang="zh-CN" sz="1600" kern="100" dirty="0">
                  <a:effectLst/>
                  <a:latin typeface="Times New Roman"/>
                  <a:ea typeface="宋体"/>
                  <a:cs typeface="宋体"/>
                </a:endParaRPr>
              </a:p>
            </p:txBody>
          </p:sp>
          <p:sp>
            <p:nvSpPr>
              <p:cNvPr id="53" name="Text Box 120"/>
              <p:cNvSpPr txBox="1">
                <a:spLocks noChangeArrowheads="1"/>
              </p:cNvSpPr>
              <p:nvPr/>
            </p:nvSpPr>
            <p:spPr bwMode="auto">
              <a:xfrm>
                <a:off x="6616" y="4695"/>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RB</a:t>
                </a:r>
                <a:endParaRPr lang="zh-CN" sz="1600" kern="100" dirty="0">
                  <a:effectLst/>
                  <a:latin typeface="Times New Roman"/>
                  <a:ea typeface="宋体"/>
                  <a:cs typeface="宋体"/>
                </a:endParaRPr>
              </a:p>
            </p:txBody>
          </p:sp>
          <p:sp>
            <p:nvSpPr>
              <p:cNvPr id="54" name="Text Box 121"/>
              <p:cNvSpPr txBox="1">
                <a:spLocks noChangeArrowheads="1"/>
              </p:cNvSpPr>
              <p:nvPr/>
            </p:nvSpPr>
            <p:spPr bwMode="auto">
              <a:xfrm>
                <a:off x="1036" y="4851"/>
                <a:ext cx="720"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PC2</a:t>
                </a:r>
                <a:endParaRPr lang="zh-CN" sz="1600" kern="100" dirty="0">
                  <a:effectLst/>
                  <a:latin typeface="Times New Roman"/>
                  <a:ea typeface="宋体"/>
                  <a:cs typeface="宋体"/>
                </a:endParaRPr>
              </a:p>
            </p:txBody>
          </p:sp>
          <p:cxnSp>
            <p:nvCxnSpPr>
              <p:cNvPr id="55" name="Line 122"/>
              <p:cNvCxnSpPr/>
              <p:nvPr/>
            </p:nvCxnSpPr>
            <p:spPr bwMode="auto">
              <a:xfrm flipV="1">
                <a:off x="2656" y="4383"/>
                <a:ext cx="900" cy="6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 name="Text Box 123"/>
              <p:cNvSpPr txBox="1">
                <a:spLocks noChangeArrowheads="1"/>
              </p:cNvSpPr>
              <p:nvPr/>
            </p:nvSpPr>
            <p:spPr bwMode="auto">
              <a:xfrm>
                <a:off x="3016" y="4539"/>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F1/0</a:t>
                </a:r>
                <a:endParaRPr lang="zh-CN" sz="1600" kern="100" dirty="0">
                  <a:effectLst/>
                  <a:latin typeface="Times New Roman"/>
                  <a:ea typeface="宋体"/>
                  <a:cs typeface="宋体"/>
                </a:endParaRPr>
              </a:p>
            </p:txBody>
          </p:sp>
        </p:grpSp>
        <p:pic>
          <p:nvPicPr>
            <p:cNvPr id="32" name="Picture 124"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 y="4631"/>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25"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3" y="3806"/>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8462391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755576" y="980728"/>
            <a:ext cx="7776864" cy="5401479"/>
          </a:xfrm>
          <a:prstGeom prst="rect">
            <a:avLst/>
          </a:prstGeom>
        </p:spPr>
        <p:txBody>
          <a:bodyPr wrap="square">
            <a:spAutoFit/>
          </a:bodyPr>
          <a:lstStyle/>
          <a:p>
            <a:pPr>
              <a:lnSpc>
                <a:spcPts val="2400"/>
              </a:lnSpc>
              <a:spcBef>
                <a:spcPts val="600"/>
              </a:spcBef>
              <a:spcAft>
                <a:spcPts val="600"/>
              </a:spcAft>
            </a:pPr>
            <a:r>
              <a:rPr lang="en-US" altLang="zh-CN" b="1" dirty="0"/>
              <a:t>2</a:t>
            </a:r>
            <a:r>
              <a:rPr lang="zh-CN" altLang="zh-CN" b="1" dirty="0"/>
              <a:t>．实施步骤</a:t>
            </a:r>
          </a:p>
          <a:p>
            <a:pPr lvl="1">
              <a:lnSpc>
                <a:spcPts val="2400"/>
              </a:lnSpc>
            </a:pPr>
            <a:r>
              <a:rPr lang="en-US" altLang="zh-CN" dirty="0"/>
              <a:t>1</a:t>
            </a:r>
            <a:r>
              <a:rPr lang="zh-CN" altLang="zh-CN" dirty="0"/>
              <a:t>）在路由器</a:t>
            </a:r>
            <a:r>
              <a:rPr lang="en-US" altLang="zh-CN" dirty="0"/>
              <a:t>RA</a:t>
            </a:r>
            <a:r>
              <a:rPr lang="zh-CN" altLang="zh-CN" dirty="0"/>
              <a:t>上配置接口</a:t>
            </a:r>
            <a:r>
              <a:rPr lang="en-US" altLang="zh-CN" dirty="0"/>
              <a:t>IP</a:t>
            </a:r>
            <a:r>
              <a:rPr lang="zh-CN" altLang="zh-CN" dirty="0"/>
              <a:t>地址和时钟。</a:t>
            </a:r>
          </a:p>
          <a:p>
            <a:pPr lvl="1">
              <a:lnSpc>
                <a:spcPts val="2400"/>
              </a:lnSpc>
            </a:pPr>
            <a:r>
              <a:rPr lang="en-US" altLang="zh-CN" dirty="0"/>
              <a:t>RA(</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192.168.1.254  255.255.255.0</a:t>
            </a:r>
            <a:endParaRPr lang="zh-CN" altLang="zh-CN" dirty="0"/>
          </a:p>
          <a:p>
            <a:pPr lvl="1">
              <a:lnSpc>
                <a:spcPts val="2400"/>
              </a:lnSpc>
            </a:pPr>
            <a:r>
              <a:rPr lang="en-US" altLang="zh-CN" dirty="0"/>
              <a:t>RA(</a:t>
            </a:r>
            <a:r>
              <a:rPr lang="en-US" altLang="zh-CN" dirty="0" err="1"/>
              <a:t>config</a:t>
            </a:r>
            <a:r>
              <a:rPr lang="en-US" altLang="zh-CN" dirty="0"/>
              <a:t>-if)#no  shutdown</a:t>
            </a:r>
            <a:endParaRPr lang="zh-CN" altLang="zh-CN" dirty="0"/>
          </a:p>
          <a:p>
            <a:pPr lvl="1">
              <a:lnSpc>
                <a:spcPts val="2400"/>
              </a:lnSpc>
            </a:pPr>
            <a:r>
              <a:rPr lang="en-US" altLang="zh-CN" dirty="0"/>
              <a:t>RA(</a:t>
            </a:r>
            <a:r>
              <a:rPr lang="en-US" altLang="zh-CN" dirty="0" err="1"/>
              <a:t>config</a:t>
            </a:r>
            <a:r>
              <a:rPr lang="en-US" altLang="zh-CN" dirty="0"/>
              <a:t>)# interface  </a:t>
            </a:r>
            <a:r>
              <a:rPr lang="en-US" altLang="zh-CN" dirty="0" err="1"/>
              <a:t>fastEthernet</a:t>
            </a:r>
            <a:r>
              <a:rPr lang="en-US" altLang="zh-CN" dirty="0"/>
              <a:t>  1/0</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192.168.2.254  255.255.255.0</a:t>
            </a:r>
            <a:endParaRPr lang="zh-CN" altLang="zh-CN" dirty="0"/>
          </a:p>
          <a:p>
            <a:pPr lvl="1">
              <a:lnSpc>
                <a:spcPts val="2400"/>
              </a:lnSpc>
            </a:pPr>
            <a:r>
              <a:rPr lang="en-US" altLang="zh-CN" dirty="0"/>
              <a:t>RA(</a:t>
            </a:r>
            <a:r>
              <a:rPr lang="en-US" altLang="zh-CN" dirty="0" err="1"/>
              <a:t>config</a:t>
            </a:r>
            <a:r>
              <a:rPr lang="en-US" altLang="zh-CN" dirty="0"/>
              <a:t>-if)#no shutdown</a:t>
            </a:r>
            <a:endParaRPr lang="zh-CN" altLang="zh-CN" dirty="0"/>
          </a:p>
          <a:p>
            <a:pPr lvl="1">
              <a:lnSpc>
                <a:spcPts val="2400"/>
              </a:lnSpc>
            </a:pPr>
            <a:r>
              <a:rPr lang="en-US" altLang="zh-CN" dirty="0"/>
              <a:t>RA(</a:t>
            </a:r>
            <a:r>
              <a:rPr lang="en-US" altLang="zh-CN" dirty="0" err="1"/>
              <a:t>config</a:t>
            </a:r>
            <a:r>
              <a:rPr lang="en-US" altLang="zh-CN" dirty="0"/>
              <a:t>)# interface  serial  2/0</a:t>
            </a:r>
            <a:endParaRPr lang="zh-CN" altLang="zh-CN" dirty="0"/>
          </a:p>
          <a:p>
            <a:pPr lvl="1">
              <a:lnSpc>
                <a:spcPts val="2400"/>
              </a:lnSpc>
            </a:pPr>
            <a:r>
              <a:rPr lang="en-US" altLang="zh-CN" dirty="0"/>
              <a:t>RA(</a:t>
            </a:r>
            <a:r>
              <a:rPr lang="en-US" altLang="zh-CN" dirty="0" err="1"/>
              <a:t>config</a:t>
            </a:r>
            <a:r>
              <a:rPr lang="en-US" altLang="zh-CN" dirty="0"/>
              <a:t>-if)#clock  rate  64000</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192.168.3.1 2  55.255.255.0</a:t>
            </a:r>
            <a:endParaRPr lang="zh-CN" altLang="zh-CN" dirty="0"/>
          </a:p>
          <a:p>
            <a:pPr lvl="1">
              <a:lnSpc>
                <a:spcPts val="2400"/>
              </a:lnSpc>
            </a:pPr>
            <a:r>
              <a:rPr lang="en-US" altLang="zh-CN" dirty="0"/>
              <a:t>RA(</a:t>
            </a:r>
            <a:r>
              <a:rPr lang="en-US" altLang="zh-CN" dirty="0" err="1"/>
              <a:t>config</a:t>
            </a:r>
            <a:r>
              <a:rPr lang="en-US" altLang="zh-CN" dirty="0"/>
              <a:t>-if)#no  </a:t>
            </a:r>
            <a:r>
              <a:rPr lang="en-US" altLang="zh-CN" dirty="0" smtClean="0"/>
              <a:t>shutdown</a:t>
            </a:r>
          </a:p>
          <a:p>
            <a:pPr lvl="1">
              <a:lnSpc>
                <a:spcPts val="2400"/>
              </a:lnSpc>
            </a:pPr>
            <a:r>
              <a:rPr lang="en-US" altLang="zh-CN" dirty="0"/>
              <a:t>2</a:t>
            </a:r>
            <a:r>
              <a:rPr lang="zh-CN" altLang="zh-CN" dirty="0"/>
              <a:t>）在路由器</a:t>
            </a:r>
            <a:r>
              <a:rPr lang="en-US" altLang="zh-CN" dirty="0"/>
              <a:t>RB</a:t>
            </a:r>
            <a:r>
              <a:rPr lang="zh-CN" altLang="zh-CN" dirty="0"/>
              <a:t>上配置接口</a:t>
            </a:r>
            <a:r>
              <a:rPr lang="en-US" altLang="zh-CN" dirty="0"/>
              <a:t>IP</a:t>
            </a:r>
            <a:r>
              <a:rPr lang="zh-CN" altLang="zh-CN" dirty="0"/>
              <a:t>地址。</a:t>
            </a:r>
          </a:p>
          <a:p>
            <a:pPr lvl="1">
              <a:lnSpc>
                <a:spcPts val="2400"/>
              </a:lnSpc>
            </a:pPr>
            <a:r>
              <a:rPr lang="en-US" altLang="zh-CN" dirty="0"/>
              <a:t>RB(</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address  192.168.4.254  255.255.255.0</a:t>
            </a:r>
            <a:endParaRPr lang="zh-CN" altLang="zh-CN" dirty="0"/>
          </a:p>
          <a:p>
            <a:pPr lvl="1">
              <a:lnSpc>
                <a:spcPts val="2400"/>
              </a:lnSpc>
            </a:pPr>
            <a:r>
              <a:rPr lang="en-US" altLang="zh-CN" dirty="0"/>
              <a:t>RB(</a:t>
            </a:r>
            <a:r>
              <a:rPr lang="en-US" altLang="zh-CN" dirty="0" err="1"/>
              <a:t>config</a:t>
            </a:r>
            <a:r>
              <a:rPr lang="en-US" altLang="zh-CN" dirty="0"/>
              <a:t>-if)#no  shutdown</a:t>
            </a:r>
            <a:endParaRPr lang="zh-CN" altLang="zh-CN" dirty="0"/>
          </a:p>
          <a:p>
            <a:pPr lvl="1">
              <a:lnSpc>
                <a:spcPts val="2400"/>
              </a:lnSpc>
            </a:pPr>
            <a:r>
              <a:rPr lang="en-US" altLang="zh-CN" dirty="0"/>
              <a:t>RB(</a:t>
            </a:r>
            <a:r>
              <a:rPr lang="en-US" altLang="zh-CN" dirty="0" err="1"/>
              <a:t>config</a:t>
            </a:r>
            <a:r>
              <a:rPr lang="en-US" altLang="zh-CN" dirty="0"/>
              <a:t>)# interface  serial  </a:t>
            </a:r>
            <a:r>
              <a:rPr lang="en-US" altLang="zh-CN" dirty="0" smtClean="0"/>
              <a:t>2/0</a:t>
            </a:r>
            <a:endParaRPr lang="zh-CN" altLang="zh-CN" dirty="0"/>
          </a:p>
        </p:txBody>
      </p:sp>
      <p:sp>
        <p:nvSpPr>
          <p:cNvPr id="12" name="文本框 12"/>
          <p:cNvSpPr txBox="1">
            <a:spLocks noChangeArrowheads="1"/>
          </p:cNvSpPr>
          <p:nvPr/>
        </p:nvSpPr>
        <p:spPr bwMode="auto">
          <a:xfrm>
            <a:off x="619128" y="216479"/>
            <a:ext cx="589708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200" b="1" dirty="0" smtClean="0">
                <a:solidFill>
                  <a:schemeClr val="accent1"/>
                </a:solidFill>
              </a:rPr>
              <a:t>任务</a:t>
            </a:r>
            <a:r>
              <a:rPr lang="zh-CN" altLang="en-US" sz="2200" b="1" dirty="0" smtClean="0">
                <a:solidFill>
                  <a:schemeClr val="accent1"/>
                </a:solidFill>
              </a:rPr>
              <a:t>六 </a:t>
            </a:r>
            <a:r>
              <a:rPr lang="en-US" altLang="zh-CN" sz="2200" b="1" dirty="0" smtClean="0">
                <a:solidFill>
                  <a:schemeClr val="accent1"/>
                </a:solidFill>
              </a:rPr>
              <a:t> </a:t>
            </a:r>
            <a:r>
              <a:rPr lang="zh-CN" altLang="zh-CN" sz="2200" b="1" dirty="0">
                <a:solidFill>
                  <a:schemeClr val="accent1"/>
                </a:solidFill>
              </a:rPr>
              <a:t>配置</a:t>
            </a:r>
            <a:r>
              <a:rPr lang="en-US" altLang="zh-CN" sz="2200" b="1" dirty="0">
                <a:solidFill>
                  <a:schemeClr val="accent1"/>
                </a:solidFill>
              </a:rPr>
              <a:t>IP</a:t>
            </a:r>
            <a:r>
              <a:rPr lang="zh-CN" altLang="zh-CN" sz="2200" b="1" dirty="0">
                <a:solidFill>
                  <a:schemeClr val="accent1"/>
                </a:solidFill>
              </a:rPr>
              <a:t>标准访问列表控制网络流量</a:t>
            </a:r>
          </a:p>
        </p:txBody>
      </p:sp>
    </p:spTree>
    <p:extLst>
      <p:ext uri="{BB962C8B-B14F-4D97-AF65-F5344CB8AC3E}">
        <p14:creationId xmlns:p14="http://schemas.microsoft.com/office/powerpoint/2010/main" val="289100960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1321</Words>
  <Application>Microsoft Office PowerPoint</Application>
  <PresentationFormat>全屏显示(4:3)</PresentationFormat>
  <Paragraphs>150</Paragraphs>
  <Slides>11</Slides>
  <Notes>11</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Windows 用户</cp:lastModifiedBy>
  <cp:revision>51</cp:revision>
  <dcterms:created xsi:type="dcterms:W3CDTF">2023-01-14T07:54:46Z</dcterms:created>
  <dcterms:modified xsi:type="dcterms:W3CDTF">2024-09-03T12:51:56Z</dcterms:modified>
</cp:coreProperties>
</file>