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70" r:id="rId3"/>
    <p:sldId id="260" r:id="rId4"/>
    <p:sldId id="272" r:id="rId5"/>
    <p:sldId id="273" r:id="rId6"/>
    <p:sldId id="274" r:id="rId7"/>
    <p:sldId id="275" r:id="rId8"/>
    <p:sldId id="276" r:id="rId9"/>
    <p:sldId id="277" r:id="rId10"/>
    <p:sldId id="267" r:id="rId11"/>
    <p:sldId id="269" r:id="rId12"/>
    <p:sldId id="271" r:id="rId13"/>
    <p:sldId id="278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10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6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7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8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9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file:///C:\Documents%20and%20Settings\Administrator\Application%20Data\Tencent\Users\710901000\QQ\WinTemp\RichOle\%5b8%7dN%5bWNA~E%7bL)%5b4JX%5bMH$43.jpg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file:///C:\Documents%20and%20Settings\Administrator\Application%20Data\Tencent\Users\710901000\QQ\WinTemp\RichOle\K7W%5bD~B43N_LU%60PXJ3_@)HE.jpg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六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200" b="1" dirty="0">
                <a:solidFill>
                  <a:schemeClr val="accent1"/>
                </a:solidFill>
              </a:rPr>
              <a:t>RIP</a:t>
            </a:r>
            <a:r>
              <a:rPr lang="zh-CN" altLang="zh-CN" sz="2200" b="1" dirty="0">
                <a:solidFill>
                  <a:schemeClr val="accent1"/>
                </a:solidFill>
              </a:rPr>
              <a:t>路由协议实现各子网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1555717"/>
            <a:ext cx="7776864" cy="687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/>
              <a:t>公司规模较大，</a:t>
            </a:r>
            <a:r>
              <a:rPr lang="zh-CN" altLang="en-US" dirty="0"/>
              <a:t>新建</a:t>
            </a:r>
            <a:r>
              <a:rPr lang="zh-CN" altLang="zh-CN" dirty="0"/>
              <a:t>网络涉及好多个网段，</a:t>
            </a:r>
            <a:r>
              <a:rPr lang="zh-CN" altLang="en-US" dirty="0"/>
              <a:t>并且</a:t>
            </a:r>
            <a:r>
              <a:rPr lang="zh-CN" altLang="zh-CN" dirty="0"/>
              <a:t>根据业务的需要网络也要经常作优化调整，</a:t>
            </a:r>
            <a:r>
              <a:rPr lang="zh-CN" altLang="en-US" dirty="0"/>
              <a:t>网络管理员</a:t>
            </a:r>
            <a:r>
              <a:rPr lang="zh-CN" altLang="zh-CN" dirty="0"/>
              <a:t>小王决定采用动态路由策略实现全网贯通。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19128" y="2492896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3" name="矩形 2"/>
          <p:cNvSpPr/>
          <p:nvPr/>
        </p:nvSpPr>
        <p:spPr>
          <a:xfrm>
            <a:off x="827584" y="3140968"/>
            <a:ext cx="3816424" cy="260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．动态路由与动态路由算法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 </a:t>
            </a:r>
            <a:r>
              <a:rPr lang="zh-CN" altLang="zh-CN" dirty="0"/>
              <a:t>动态</a:t>
            </a:r>
            <a:r>
              <a:rPr lang="zh-CN" altLang="en-US" dirty="0"/>
              <a:t>路由器</a:t>
            </a:r>
            <a:r>
              <a:rPr lang="zh-CN" altLang="zh-CN" dirty="0"/>
              <a:t>上的路由表项是通过相互连接的路由器之间交换彼此信息，然后按照一定的算法优化出来的，而这些路由信息是在一定时间间隙里不断更新，以适应不断变化的网络，以随时获得最优的寻路效果。</a:t>
            </a:r>
          </a:p>
        </p:txBody>
      </p:sp>
      <p:pic>
        <p:nvPicPr>
          <p:cNvPr id="17" name="Picture 129" descr="C:\Documents and Settings\Administrator\Application Data\Tencent\Users\710901000\QQ\WinTemp\RichOle\[8}N[WNA~E{L)[4JX[MH$43.jpg"/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736" y="3016173"/>
            <a:ext cx="3404865" cy="255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576" y="1555717"/>
            <a:ext cx="7848872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b="1" dirty="0" smtClean="0"/>
              <a:t>1.  </a:t>
            </a:r>
            <a:r>
              <a:rPr lang="zh-CN" altLang="zh-CN" b="1" dirty="0" smtClean="0"/>
              <a:t>任务</a:t>
            </a:r>
            <a:r>
              <a:rPr lang="zh-CN" altLang="zh-CN" b="1" dirty="0"/>
              <a:t>拓扑图及要求说明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任务</a:t>
            </a:r>
            <a:r>
              <a:rPr lang="zh-CN" altLang="zh-CN" dirty="0"/>
              <a:t>拓扑如</a:t>
            </a:r>
            <a:r>
              <a:rPr lang="zh-CN" altLang="zh-CN" dirty="0" smtClean="0"/>
              <a:t>图所</a:t>
            </a:r>
            <a:r>
              <a:rPr lang="zh-CN" altLang="zh-CN" dirty="0"/>
              <a:t>示，三层交换机与路由器</a:t>
            </a:r>
            <a:r>
              <a:rPr lang="en-US" altLang="zh-CN" dirty="0"/>
              <a:t>RA</a:t>
            </a:r>
            <a:r>
              <a:rPr lang="zh-CN" altLang="zh-CN" dirty="0"/>
              <a:t>相连，两台路由器通过串口相连，两台</a:t>
            </a:r>
            <a:r>
              <a:rPr lang="en-US" altLang="zh-CN" dirty="0"/>
              <a:t>PC</a:t>
            </a:r>
            <a:r>
              <a:rPr lang="zh-CN" altLang="zh-CN" dirty="0"/>
              <a:t>分别代表两个子网中的一个工作站。此网络有四个网段，现要求使用</a:t>
            </a:r>
            <a:r>
              <a:rPr lang="en-US" altLang="zh-CN" dirty="0"/>
              <a:t>RIPv2</a:t>
            </a:r>
            <a:r>
              <a:rPr lang="zh-CN" altLang="zh-CN" dirty="0"/>
              <a:t>动态路由技术实现全网路由可达并验证。</a:t>
            </a:r>
          </a:p>
        </p:txBody>
      </p:sp>
      <p:sp>
        <p:nvSpPr>
          <p:cNvPr id="2" name="矩形 1"/>
          <p:cNvSpPr/>
          <p:nvPr/>
        </p:nvSpPr>
        <p:spPr>
          <a:xfrm>
            <a:off x="755576" y="4581128"/>
            <a:ext cx="7992888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2</a:t>
            </a:r>
            <a:r>
              <a:rPr lang="en-US" altLang="zh-CN" b="1" dirty="0" smtClean="0"/>
              <a:t>.  </a:t>
            </a:r>
            <a:r>
              <a:rPr lang="zh-CN" altLang="zh-CN" b="1" dirty="0" smtClean="0"/>
              <a:t>实施</a:t>
            </a:r>
            <a:r>
              <a:rPr lang="zh-CN" altLang="zh-CN" b="1" dirty="0"/>
              <a:t>步骤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        </a:t>
            </a:r>
            <a:r>
              <a:rPr lang="en-US" altLang="zh-CN" b="1" dirty="0"/>
              <a:t>1</a:t>
            </a:r>
            <a:r>
              <a:rPr lang="zh-CN" altLang="zh-CN" b="1" dirty="0"/>
              <a:t>）在三层交换机</a:t>
            </a:r>
            <a:r>
              <a:rPr lang="en-US" altLang="zh-CN" b="1" dirty="0"/>
              <a:t>L3-SW</a:t>
            </a:r>
            <a:r>
              <a:rPr lang="zh-CN" altLang="zh-CN" b="1" dirty="0"/>
              <a:t>上配置</a:t>
            </a:r>
            <a:r>
              <a:rPr lang="en-US" altLang="zh-CN" b="1" dirty="0"/>
              <a:t>VLAN</a:t>
            </a:r>
            <a:r>
              <a:rPr lang="zh-CN" altLang="zh-CN" b="1" dirty="0"/>
              <a:t>、</a:t>
            </a:r>
            <a:r>
              <a:rPr lang="en-US" altLang="zh-CN" b="1" dirty="0"/>
              <a:t>SVI</a:t>
            </a:r>
            <a:endParaRPr lang="zh-CN" altLang="zh-CN" b="1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Switch(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hostname  L3-SW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L3-SW(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L3-SW(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</a:t>
            </a:r>
            <a:r>
              <a:rPr lang="en-US" altLang="zh-CN" dirty="0" err="1"/>
              <a:t>vlan</a:t>
            </a:r>
            <a:r>
              <a:rPr lang="en-US" altLang="zh-CN" dirty="0"/>
              <a:t> </a:t>
            </a:r>
            <a:r>
              <a:rPr lang="en-US" altLang="zh-CN" dirty="0" smtClean="0"/>
              <a:t>20</a:t>
            </a:r>
            <a:r>
              <a:rPr lang="en-US" altLang="zh-CN" dirty="0"/>
              <a:t>	</a:t>
            </a:r>
            <a:endParaRPr lang="zh-CN" altLang="zh-CN" dirty="0"/>
          </a:p>
        </p:txBody>
      </p:sp>
      <p:sp>
        <p:nvSpPr>
          <p:cNvPr id="28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六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200" b="1" dirty="0">
                <a:solidFill>
                  <a:schemeClr val="accent1"/>
                </a:solidFill>
              </a:rPr>
              <a:t>RIP</a:t>
            </a:r>
            <a:r>
              <a:rPr lang="zh-CN" altLang="zh-CN" sz="2200" b="1" dirty="0">
                <a:solidFill>
                  <a:schemeClr val="accent1"/>
                </a:solidFill>
              </a:rPr>
              <a:t>路由协议实现各子网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1438555" y="3181135"/>
            <a:ext cx="5966221" cy="1073804"/>
            <a:chOff x="971" y="2779"/>
            <a:chExt cx="8421" cy="1301"/>
          </a:xfrm>
        </p:grpSpPr>
        <p:pic>
          <p:nvPicPr>
            <p:cNvPr id="30" name="Picture 253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" y="2924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1" name="Group 254"/>
            <p:cNvGrpSpPr>
              <a:grpSpLocks/>
            </p:cNvGrpSpPr>
            <p:nvPr/>
          </p:nvGrpSpPr>
          <p:grpSpPr bwMode="auto">
            <a:xfrm>
              <a:off x="1076" y="2779"/>
              <a:ext cx="8316" cy="1301"/>
              <a:chOff x="1076" y="2779"/>
              <a:chExt cx="8316" cy="1301"/>
            </a:xfrm>
          </p:grpSpPr>
          <p:sp>
            <p:nvSpPr>
              <p:cNvPr id="39" name="Text Box 256"/>
              <p:cNvSpPr txBox="1">
                <a:spLocks noChangeArrowheads="1"/>
              </p:cNvSpPr>
              <p:nvPr/>
            </p:nvSpPr>
            <p:spPr bwMode="auto">
              <a:xfrm>
                <a:off x="1956" y="3069"/>
                <a:ext cx="704" cy="289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 dirty="0">
                    <a:effectLst/>
                    <a:latin typeface="Times New Roman"/>
                    <a:ea typeface="宋体"/>
                    <a:cs typeface="宋体"/>
                  </a:rPr>
                  <a:t>F0/6</a:t>
                </a:r>
                <a:endParaRPr lang="zh-CN" sz="105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pic>
            <p:nvPicPr>
              <p:cNvPr id="42" name="Picture 257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21" y="2924"/>
                <a:ext cx="1213" cy="7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3" name="Text Box 258"/>
              <p:cNvSpPr txBox="1">
                <a:spLocks noChangeArrowheads="1"/>
              </p:cNvSpPr>
              <p:nvPr/>
            </p:nvSpPr>
            <p:spPr bwMode="auto">
              <a:xfrm>
                <a:off x="1076" y="3793"/>
                <a:ext cx="796" cy="2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PC1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44" name="Text Box 259"/>
              <p:cNvSpPr txBox="1">
                <a:spLocks noChangeArrowheads="1"/>
              </p:cNvSpPr>
              <p:nvPr/>
            </p:nvSpPr>
            <p:spPr bwMode="auto">
              <a:xfrm>
                <a:off x="8646" y="3793"/>
                <a:ext cx="746" cy="2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PC22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45" name="Line 260"/>
              <p:cNvCxnSpPr/>
              <p:nvPr/>
            </p:nvCxnSpPr>
            <p:spPr bwMode="auto">
              <a:xfrm>
                <a:off x="7766" y="3358"/>
                <a:ext cx="81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6" name="Text Box 261"/>
              <p:cNvSpPr txBox="1">
                <a:spLocks noChangeArrowheads="1"/>
              </p:cNvSpPr>
              <p:nvPr/>
            </p:nvSpPr>
            <p:spPr bwMode="auto">
              <a:xfrm>
                <a:off x="7942" y="2924"/>
                <a:ext cx="654" cy="28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 dirty="0">
                    <a:effectLst/>
                    <a:latin typeface="Times New Roman"/>
                    <a:ea typeface="宋体"/>
                    <a:cs typeface="宋体"/>
                  </a:rPr>
                  <a:t>F0/0</a:t>
                </a:r>
                <a:endParaRPr lang="zh-CN" sz="105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pic>
            <p:nvPicPr>
              <p:cNvPr id="47" name="Picture 26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09" y="2924"/>
                <a:ext cx="1213" cy="7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8" name="Freeform 263"/>
              <p:cNvSpPr>
                <a:spLocks/>
              </p:cNvSpPr>
              <p:nvPr/>
            </p:nvSpPr>
            <p:spPr bwMode="auto">
              <a:xfrm>
                <a:off x="5634" y="3214"/>
                <a:ext cx="1117" cy="338"/>
              </a:xfrm>
              <a:custGeom>
                <a:avLst/>
                <a:gdLst>
                  <a:gd name="T0" fmla="*/ 0 w 1440"/>
                  <a:gd name="T1" fmla="*/ 182 h 364"/>
                  <a:gd name="T2" fmla="*/ 540 w 1440"/>
                  <a:gd name="T3" fmla="*/ 26 h 364"/>
                  <a:gd name="T4" fmla="*/ 720 w 1440"/>
                  <a:gd name="T5" fmla="*/ 338 h 364"/>
                  <a:gd name="T6" fmla="*/ 1440 w 1440"/>
                  <a:gd name="T7" fmla="*/ 182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0" h="364">
                    <a:moveTo>
                      <a:pt x="0" y="182"/>
                    </a:moveTo>
                    <a:cubicBezTo>
                      <a:pt x="210" y="91"/>
                      <a:pt x="420" y="0"/>
                      <a:pt x="540" y="26"/>
                    </a:cubicBezTo>
                    <a:cubicBezTo>
                      <a:pt x="660" y="52"/>
                      <a:pt x="570" y="312"/>
                      <a:pt x="720" y="338"/>
                    </a:cubicBezTo>
                    <a:cubicBezTo>
                      <a:pt x="870" y="364"/>
                      <a:pt x="1320" y="208"/>
                      <a:pt x="1440" y="182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Text Box 264"/>
              <p:cNvSpPr txBox="1">
                <a:spLocks noChangeArrowheads="1"/>
              </p:cNvSpPr>
              <p:nvPr/>
            </p:nvSpPr>
            <p:spPr bwMode="auto">
              <a:xfrm>
                <a:off x="5829" y="3069"/>
                <a:ext cx="819" cy="28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Serial 2/0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50" name="Text Box 265"/>
              <p:cNvSpPr txBox="1">
                <a:spLocks noChangeArrowheads="1"/>
              </p:cNvSpPr>
              <p:nvPr/>
            </p:nvSpPr>
            <p:spPr bwMode="auto">
              <a:xfrm>
                <a:off x="4597" y="3793"/>
                <a:ext cx="654" cy="28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RA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51" name="Text Box 266"/>
              <p:cNvSpPr txBox="1">
                <a:spLocks noChangeArrowheads="1"/>
              </p:cNvSpPr>
              <p:nvPr/>
            </p:nvSpPr>
            <p:spPr bwMode="auto">
              <a:xfrm>
                <a:off x="7062" y="3793"/>
                <a:ext cx="654" cy="28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RB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52" name="Line 267"/>
              <p:cNvCxnSpPr/>
              <p:nvPr/>
            </p:nvCxnSpPr>
            <p:spPr bwMode="auto">
              <a:xfrm>
                <a:off x="1780" y="3358"/>
                <a:ext cx="70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3" name="Text Box 268"/>
              <p:cNvSpPr txBox="1">
                <a:spLocks noChangeArrowheads="1"/>
              </p:cNvSpPr>
              <p:nvPr/>
            </p:nvSpPr>
            <p:spPr bwMode="auto">
              <a:xfrm>
                <a:off x="4069" y="3069"/>
                <a:ext cx="654" cy="28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F0/0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54" name="Text Box 269"/>
              <p:cNvSpPr txBox="1">
                <a:spLocks noChangeArrowheads="1"/>
              </p:cNvSpPr>
              <p:nvPr/>
            </p:nvSpPr>
            <p:spPr bwMode="auto">
              <a:xfrm>
                <a:off x="3541" y="3358"/>
                <a:ext cx="654" cy="28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F0/11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55" name="Line 270"/>
              <p:cNvCxnSpPr/>
              <p:nvPr/>
            </p:nvCxnSpPr>
            <p:spPr bwMode="auto">
              <a:xfrm>
                <a:off x="3382" y="3358"/>
                <a:ext cx="1039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6" name="Text Box 271"/>
              <p:cNvSpPr txBox="1">
                <a:spLocks noChangeArrowheads="1"/>
              </p:cNvSpPr>
              <p:nvPr/>
            </p:nvSpPr>
            <p:spPr bwMode="auto">
              <a:xfrm>
                <a:off x="2836" y="3793"/>
                <a:ext cx="655" cy="28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L3-SW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pic>
            <p:nvPicPr>
              <p:cNvPr id="67" name="Picture 272" descr="未标题-1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84" y="2779"/>
                <a:ext cx="1010" cy="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2" name="Picture 273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67" y="2924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3819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5576" y="1051857"/>
            <a:ext cx="7776864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/>
              <a:t>       </a:t>
            </a:r>
            <a:r>
              <a:rPr lang="en-US" altLang="zh-CN" dirty="0" smtClean="0"/>
              <a:t>  </a:t>
            </a: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)# 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0/6-10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L3-SW(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-if-range</a:t>
            </a:r>
            <a:r>
              <a:rPr lang="en-US" altLang="zh-CN" dirty="0"/>
              <a:t>)# </a:t>
            </a:r>
            <a:r>
              <a:rPr lang="en-US" altLang="zh-CN" dirty="0" err="1"/>
              <a:t>switchport</a:t>
            </a:r>
            <a:r>
              <a:rPr lang="en-US" altLang="zh-CN" dirty="0"/>
              <a:t>  access 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)# interface range  </a:t>
            </a:r>
            <a:r>
              <a:rPr lang="en-US" altLang="zh-CN" dirty="0" err="1"/>
              <a:t>fastEthernet</a:t>
            </a:r>
            <a:r>
              <a:rPr lang="en-US" altLang="zh-CN" dirty="0"/>
              <a:t> 0/11-15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-if-range)# </a:t>
            </a:r>
            <a:r>
              <a:rPr lang="en-US" altLang="zh-CN" dirty="0" err="1"/>
              <a:t>switchport</a:t>
            </a:r>
            <a:r>
              <a:rPr lang="en-US" altLang="zh-CN" dirty="0"/>
              <a:t>  access  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address  192.168.10.254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-if)# 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-if) # </a:t>
            </a:r>
            <a:r>
              <a:rPr lang="en-US" altLang="zh-CN" dirty="0" err="1"/>
              <a:t>ip</a:t>
            </a:r>
            <a:r>
              <a:rPr lang="en-US" altLang="zh-CN" dirty="0"/>
              <a:t>  address  192.168.20.1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-if)# no shutdown</a:t>
            </a:r>
            <a:endParaRPr lang="zh-CN" altLang="zh-CN" dirty="0"/>
          </a:p>
          <a:p>
            <a:pPr marL="0"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 smtClean="0"/>
              <a:t>         2</a:t>
            </a:r>
            <a:r>
              <a:rPr lang="zh-CN" altLang="zh-CN" b="1" dirty="0"/>
              <a:t>）在路由器</a:t>
            </a:r>
            <a:r>
              <a:rPr lang="en-US" altLang="zh-CN" b="1" dirty="0"/>
              <a:t>RA</a:t>
            </a:r>
            <a:r>
              <a:rPr lang="zh-CN" altLang="zh-CN" b="1" dirty="0"/>
              <a:t>上配置路由器的名称、接口</a:t>
            </a:r>
            <a:r>
              <a:rPr lang="en-US" altLang="zh-CN" b="1" dirty="0"/>
              <a:t>IP</a:t>
            </a:r>
            <a:r>
              <a:rPr lang="zh-CN" altLang="zh-CN" b="1" dirty="0"/>
              <a:t>地址和时钟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0/0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address 192.168.20.2 255.255.255.0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 no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)# interface  serial 2/0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 clock  rate  64000			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address  192.168.30.1  255.255.255.0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 no  shutdown</a:t>
            </a:r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六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200" b="1" dirty="0">
                <a:solidFill>
                  <a:schemeClr val="accent1"/>
                </a:solidFill>
              </a:rPr>
              <a:t>RIP</a:t>
            </a:r>
            <a:r>
              <a:rPr lang="zh-CN" altLang="zh-CN" sz="2200" b="1" dirty="0">
                <a:solidFill>
                  <a:schemeClr val="accent1"/>
                </a:solidFill>
              </a:rPr>
              <a:t>路由协议实现各子网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209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5576" y="1059589"/>
            <a:ext cx="7776864" cy="555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 smtClean="0"/>
              <a:t>         3</a:t>
            </a:r>
            <a:r>
              <a:rPr lang="zh-CN" altLang="zh-CN" b="1" dirty="0"/>
              <a:t>）在路由器</a:t>
            </a:r>
            <a:r>
              <a:rPr lang="en-US" altLang="zh-CN" b="1" dirty="0"/>
              <a:t>RB</a:t>
            </a:r>
            <a:r>
              <a:rPr lang="zh-CN" altLang="zh-CN" b="1" dirty="0"/>
              <a:t>上配置路由器的名称、接口</a:t>
            </a:r>
            <a:r>
              <a:rPr lang="en-US" altLang="zh-CN" b="1" dirty="0"/>
              <a:t>IP</a:t>
            </a:r>
            <a:r>
              <a:rPr lang="zh-CN" altLang="zh-CN" b="1" dirty="0"/>
              <a:t>地址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)# hostname  RB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)# interface </a:t>
            </a:r>
            <a:r>
              <a:rPr lang="en-US" altLang="zh-CN" dirty="0" err="1"/>
              <a:t>fastEthernet</a:t>
            </a:r>
            <a:r>
              <a:rPr lang="en-US" altLang="zh-CN" dirty="0"/>
              <a:t> 0/0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address 192.16.40.254 255.255.255.0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-if)# 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)# interface  serial 2/0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address  192.168.30.2  255.255.255.0	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-if)# no  shutdown</a:t>
            </a:r>
            <a:endParaRPr lang="zh-CN" altLang="zh-CN" dirty="0"/>
          </a:p>
          <a:p>
            <a:pPr marL="0"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 smtClean="0"/>
              <a:t>        4</a:t>
            </a:r>
            <a:r>
              <a:rPr lang="zh-CN" altLang="zh-CN" b="1" dirty="0"/>
              <a:t>）在交换机和路由器上启用</a:t>
            </a:r>
            <a:r>
              <a:rPr lang="en-US" altLang="zh-CN" b="1" dirty="0"/>
              <a:t>RIP v2</a:t>
            </a:r>
            <a:endParaRPr lang="zh-CN" altLang="zh-CN" b="1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)# router  rip				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-router)# version  2				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)# network  192.168.10.0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)# network  192.168.20.0			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)# router  rip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-router)# version 2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-router)# network  192.168.20.0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-router)# network  192.168.30.0</a:t>
            </a:r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六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200" b="1" dirty="0">
                <a:solidFill>
                  <a:schemeClr val="accent1"/>
                </a:solidFill>
              </a:rPr>
              <a:t>RIP</a:t>
            </a:r>
            <a:r>
              <a:rPr lang="zh-CN" altLang="zh-CN" sz="2200" b="1" dirty="0">
                <a:solidFill>
                  <a:schemeClr val="accent1"/>
                </a:solidFill>
              </a:rPr>
              <a:t>路由协议实现各子网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6489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5576" y="836712"/>
            <a:ext cx="777686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)# router  rip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-router)# version  2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-router)# network  192.168.30.0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-router)# network  192.168.40.0</a:t>
            </a:r>
            <a:endParaRPr lang="zh-CN" altLang="zh-CN" dirty="0"/>
          </a:p>
          <a:p>
            <a:pPr marL="0"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 smtClean="0"/>
              <a:t>         5</a:t>
            </a:r>
            <a:r>
              <a:rPr lang="zh-CN" altLang="zh-CN" b="1" dirty="0"/>
              <a:t>）给</a:t>
            </a:r>
            <a:r>
              <a:rPr lang="en-US" altLang="zh-CN" b="1" dirty="0"/>
              <a:t>PC</a:t>
            </a:r>
            <a:r>
              <a:rPr lang="zh-CN" altLang="zh-CN" b="1" dirty="0"/>
              <a:t>配置</a:t>
            </a:r>
            <a:r>
              <a:rPr lang="en-US" altLang="zh-CN" b="1" dirty="0"/>
              <a:t>IP</a:t>
            </a:r>
            <a:r>
              <a:rPr lang="zh-CN" altLang="zh-CN" b="1" dirty="0"/>
              <a:t>地址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PC1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地址为</a:t>
            </a:r>
            <a:r>
              <a:rPr lang="en-US" altLang="zh-CN" dirty="0"/>
              <a:t>192.168.10.1</a:t>
            </a:r>
            <a:r>
              <a:rPr lang="zh-CN" altLang="zh-CN" dirty="0"/>
              <a:t>，网关为</a:t>
            </a:r>
            <a:r>
              <a:rPr lang="en-US" altLang="zh-CN" dirty="0"/>
              <a:t>192.168.10.254</a:t>
            </a:r>
            <a:r>
              <a:rPr lang="zh-CN" altLang="zh-CN" dirty="0"/>
              <a:t>；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PC2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地址为</a:t>
            </a:r>
            <a:r>
              <a:rPr lang="en-US" altLang="zh-CN" dirty="0"/>
              <a:t>192.168.40.1</a:t>
            </a:r>
            <a:r>
              <a:rPr lang="zh-CN" altLang="zh-CN" dirty="0"/>
              <a:t>，网关为</a:t>
            </a:r>
            <a:r>
              <a:rPr lang="en-US" altLang="zh-CN" dirty="0"/>
              <a:t>192.168.40.254</a:t>
            </a:r>
            <a:r>
              <a:rPr lang="zh-CN" altLang="zh-CN" dirty="0"/>
              <a:t>。</a:t>
            </a:r>
          </a:p>
          <a:p>
            <a:pPr marL="0"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 smtClean="0"/>
              <a:t>         6</a:t>
            </a:r>
            <a:r>
              <a:rPr lang="zh-CN" altLang="zh-CN" b="1" dirty="0"/>
              <a:t>）验证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使用</a:t>
            </a:r>
            <a:r>
              <a:rPr lang="en-US" altLang="zh-CN" dirty="0"/>
              <a:t>Ping</a:t>
            </a:r>
            <a:r>
              <a:rPr lang="zh-CN" altLang="zh-CN" dirty="0"/>
              <a:t>命令测试到目的主机的连通性，如果配置正确的话两台主机之间应该能互相</a:t>
            </a:r>
            <a:r>
              <a:rPr lang="en-US" altLang="zh-CN" dirty="0"/>
              <a:t>Ping</a:t>
            </a:r>
            <a:r>
              <a:rPr lang="zh-CN" altLang="zh-CN" dirty="0"/>
              <a:t>通对方。</a:t>
            </a:r>
          </a:p>
        </p:txBody>
      </p:sp>
      <p:pic>
        <p:nvPicPr>
          <p:cNvPr id="12" name="图片 11" descr="C:\Documents and Settings\Administrator\Application Data\Tencent\Users\710901000\QQ\WinTemp\RichOle\K7W[D~B43N_LU`PXJ3_@)HE.jpg"/>
          <p:cNvPicPr/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293096"/>
            <a:ext cx="5700084" cy="225806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六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200" b="1" dirty="0">
                <a:solidFill>
                  <a:schemeClr val="accent1"/>
                </a:solidFill>
              </a:rPr>
              <a:t>RIP</a:t>
            </a:r>
            <a:r>
              <a:rPr lang="zh-CN" altLang="zh-CN" sz="2200" b="1" dirty="0">
                <a:solidFill>
                  <a:schemeClr val="accent1"/>
                </a:solidFill>
              </a:rPr>
              <a:t>路由协议实现各子网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4821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836712"/>
            <a:ext cx="7992888" cy="5955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        </a:t>
            </a:r>
            <a:r>
              <a:rPr lang="zh-CN" altLang="zh-CN" dirty="0"/>
              <a:t>动态路由按照所执行算法的不同可以分为距离矢量路由算法（</a:t>
            </a:r>
            <a:r>
              <a:rPr lang="en-US" altLang="zh-CN" dirty="0"/>
              <a:t>distance </a:t>
            </a:r>
            <a:r>
              <a:rPr lang="en-US" altLang="zh-CN" dirty="0" err="1"/>
              <a:t>veetor</a:t>
            </a:r>
            <a:r>
              <a:rPr lang="en-US" altLang="zh-CN" dirty="0"/>
              <a:t> routing algorithm</a:t>
            </a:r>
            <a:r>
              <a:rPr lang="zh-CN" altLang="zh-CN" dirty="0"/>
              <a:t>）、链路状态路由算法（</a:t>
            </a:r>
            <a:r>
              <a:rPr lang="en-US" altLang="zh-CN" dirty="0"/>
              <a:t>link State routing </a:t>
            </a:r>
            <a:r>
              <a:rPr lang="en-US" altLang="zh-CN" dirty="0" err="1"/>
              <a:t>algorihtm</a:t>
            </a:r>
            <a:r>
              <a:rPr lang="zh-CN" altLang="zh-CN" dirty="0"/>
              <a:t>）以及混合型路由算法。</a:t>
            </a:r>
            <a:endParaRPr lang="en-US" altLang="zh-CN" dirty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        </a:t>
            </a:r>
            <a:r>
              <a:rPr lang="en-US" altLang="zh-CN" b="1" dirty="0"/>
              <a:t>1</a:t>
            </a:r>
            <a:r>
              <a:rPr lang="zh-CN" altLang="zh-CN" b="1" dirty="0"/>
              <a:t>）距离向量路由选择算法（</a:t>
            </a:r>
            <a:r>
              <a:rPr lang="en-US" altLang="zh-CN" b="1" dirty="0"/>
              <a:t>Distance Vector Routing</a:t>
            </a:r>
            <a:r>
              <a:rPr lang="zh-CN" altLang="zh-CN" b="1" dirty="0"/>
              <a:t>）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</a:t>
            </a:r>
            <a:r>
              <a:rPr lang="zh-CN" altLang="zh-CN" dirty="0"/>
              <a:t>各</a:t>
            </a:r>
            <a:r>
              <a:rPr lang="zh-CN" altLang="en-US" dirty="0"/>
              <a:t>节点</a:t>
            </a:r>
            <a:r>
              <a:rPr lang="zh-CN" altLang="zh-CN" dirty="0"/>
              <a:t>周期性地向所有相邻节点发送路由刷新报文，报文由一组（</a:t>
            </a:r>
            <a:r>
              <a:rPr lang="en-US" altLang="zh-CN" dirty="0"/>
              <a:t>V</a:t>
            </a:r>
            <a:r>
              <a:rPr lang="zh-CN" altLang="zh-CN" dirty="0"/>
              <a:t>，</a:t>
            </a:r>
            <a:r>
              <a:rPr lang="en-US" altLang="zh-CN" dirty="0"/>
              <a:t>D</a:t>
            </a:r>
            <a:r>
              <a:rPr lang="zh-CN" altLang="zh-CN" dirty="0"/>
              <a:t>）有序数据对组成，</a:t>
            </a:r>
            <a:r>
              <a:rPr lang="en-US" altLang="zh-CN" dirty="0"/>
              <a:t>V</a:t>
            </a:r>
            <a:r>
              <a:rPr lang="zh-CN" altLang="zh-CN" dirty="0"/>
              <a:t>表示该节点可以到达的节点，</a:t>
            </a:r>
            <a:r>
              <a:rPr lang="en-US" altLang="zh-CN" dirty="0"/>
              <a:t>D</a:t>
            </a:r>
            <a:r>
              <a:rPr lang="zh-CN" altLang="zh-CN" dirty="0"/>
              <a:t>表示到达该节点的距离（跳数）。收到路由刷新报文的</a:t>
            </a:r>
            <a:r>
              <a:rPr lang="zh-CN" altLang="en-US" dirty="0"/>
              <a:t>节点</a:t>
            </a:r>
            <a:r>
              <a:rPr lang="zh-CN" altLang="zh-CN" dirty="0"/>
              <a:t>重新计算和修改它的路由表。</a:t>
            </a:r>
            <a:endParaRPr lang="en-US" altLang="zh-CN" dirty="0"/>
          </a:p>
          <a:p>
            <a:pPr>
              <a:lnSpc>
                <a:spcPts val="2400"/>
              </a:lnSpc>
            </a:pPr>
            <a:r>
              <a:rPr lang="en-US" altLang="zh-CN" dirty="0"/>
              <a:t>        </a:t>
            </a:r>
            <a:r>
              <a:rPr lang="zh-CN" altLang="zh-CN" dirty="0"/>
              <a:t>距离向量路由算法具有简单，易于实现的优点。但它不适用于路由剧烈变化的或大型的网络环境。</a:t>
            </a:r>
            <a:endParaRPr lang="en-US" altLang="zh-CN" dirty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        2</a:t>
            </a:r>
            <a:r>
              <a:rPr lang="zh-CN" altLang="zh-CN" b="1" dirty="0"/>
              <a:t>）链路状态路由选择算法（</a:t>
            </a:r>
            <a:r>
              <a:rPr lang="en-US" altLang="zh-CN" b="1" dirty="0"/>
              <a:t>Link State Routing</a:t>
            </a:r>
            <a:r>
              <a:rPr lang="zh-CN" altLang="zh-CN" b="1" dirty="0"/>
              <a:t>）</a:t>
            </a:r>
            <a:endParaRPr lang="en-US" altLang="zh-CN" b="1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链路</a:t>
            </a:r>
            <a:r>
              <a:rPr lang="zh-CN" altLang="zh-CN" dirty="0"/>
              <a:t>状态</a:t>
            </a:r>
            <a:r>
              <a:rPr lang="zh-CN" altLang="en-US" dirty="0"/>
              <a:t>路由选择</a:t>
            </a:r>
            <a:r>
              <a:rPr lang="zh-CN" altLang="zh-CN" dirty="0"/>
              <a:t>算法的基本思想：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① </a:t>
            </a:r>
            <a:r>
              <a:rPr lang="zh-CN" altLang="zh-CN" dirty="0"/>
              <a:t>每个节点必须找出它的所有邻居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② </a:t>
            </a:r>
            <a:r>
              <a:rPr lang="zh-CN" altLang="zh-CN" dirty="0"/>
              <a:t>每个</a:t>
            </a:r>
            <a:r>
              <a:rPr lang="zh-CN" altLang="en-US" dirty="0"/>
              <a:t>节点</a:t>
            </a:r>
            <a:r>
              <a:rPr lang="zh-CN" altLang="zh-CN" dirty="0"/>
              <a:t>测量到它的每个邻居的时延或其他参数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③ </a:t>
            </a:r>
            <a:r>
              <a:rPr lang="zh-CN" altLang="zh-CN" dirty="0"/>
              <a:t>建立链路状态</a:t>
            </a:r>
            <a:r>
              <a:rPr lang="zh-CN" altLang="en-US" dirty="0"/>
              <a:t>报文</a:t>
            </a:r>
            <a:endParaRPr lang="en-US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④ </a:t>
            </a:r>
            <a:r>
              <a:rPr lang="zh-CN" altLang="zh-CN" dirty="0"/>
              <a:t>分发链路状态报文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⑤ </a:t>
            </a:r>
            <a:r>
              <a:rPr lang="zh-CN" altLang="zh-CN" dirty="0"/>
              <a:t>计算新路由</a:t>
            </a:r>
          </a:p>
          <a:p>
            <a:r>
              <a:rPr lang="en-US" altLang="zh-CN" dirty="0" smtClean="0"/>
              <a:t>        </a:t>
            </a:r>
            <a:r>
              <a:rPr lang="zh-CN" altLang="zh-CN" dirty="0" smtClean="0"/>
              <a:t>链路状态算法</a:t>
            </a:r>
            <a:r>
              <a:rPr lang="zh-CN" altLang="zh-CN" dirty="0"/>
              <a:t>具有各节点独立计算最短通路、能够快速适应网络变化、交换的路由信息少等优点，但相对</a:t>
            </a:r>
            <a:r>
              <a:rPr lang="zh-CN" altLang="zh-CN" dirty="0" smtClean="0"/>
              <a:t>于</a:t>
            </a:r>
            <a:r>
              <a:rPr lang="zh-CN" altLang="zh-CN" dirty="0"/>
              <a:t>距离向量</a:t>
            </a:r>
            <a:r>
              <a:rPr lang="zh-CN" altLang="zh-CN" dirty="0" smtClean="0"/>
              <a:t>路由选择</a:t>
            </a:r>
            <a:r>
              <a:rPr lang="zh-CN" altLang="zh-CN" dirty="0"/>
              <a:t>算法</a:t>
            </a:r>
            <a:r>
              <a:rPr lang="zh-CN" altLang="zh-CN" dirty="0" smtClean="0"/>
              <a:t>，较</a:t>
            </a:r>
            <a:r>
              <a:rPr lang="zh-CN" altLang="zh-CN" dirty="0"/>
              <a:t>复杂、</a:t>
            </a:r>
            <a:r>
              <a:rPr lang="zh-CN" altLang="zh-CN" dirty="0" smtClean="0"/>
              <a:t>难实现</a:t>
            </a:r>
            <a:r>
              <a:rPr lang="zh-CN" altLang="zh-CN" dirty="0"/>
              <a:t>。</a:t>
            </a:r>
          </a:p>
        </p:txBody>
      </p:sp>
      <p:sp>
        <p:nvSpPr>
          <p:cNvPr id="31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六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200" b="1" dirty="0">
                <a:solidFill>
                  <a:schemeClr val="accent1"/>
                </a:solidFill>
              </a:rPr>
              <a:t>RIP</a:t>
            </a:r>
            <a:r>
              <a:rPr lang="zh-CN" altLang="zh-CN" sz="2200" b="1" dirty="0">
                <a:solidFill>
                  <a:schemeClr val="accent1"/>
                </a:solidFill>
              </a:rPr>
              <a:t>路由协议实现各子网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2637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980728"/>
            <a:ext cx="7992888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2. </a:t>
            </a:r>
            <a:r>
              <a:rPr lang="zh-CN" altLang="zh-CN" b="1" dirty="0"/>
              <a:t>路由器协议分类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       </a:t>
            </a:r>
            <a:r>
              <a:rPr lang="en-US" altLang="zh-CN" b="1" dirty="0"/>
              <a:t>1</a:t>
            </a:r>
            <a:r>
              <a:rPr lang="zh-CN" altLang="en-US" b="1" dirty="0"/>
              <a:t>）</a:t>
            </a:r>
            <a:r>
              <a:rPr lang="zh-CN" altLang="zh-CN" b="1" dirty="0"/>
              <a:t>按应用范围</a:t>
            </a:r>
            <a:r>
              <a:rPr lang="zh-CN" altLang="en-US" b="1" dirty="0"/>
              <a:t>分类</a:t>
            </a:r>
            <a:endParaRPr lang="en-US" altLang="zh-CN" b="1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</a:t>
            </a:r>
            <a:r>
              <a:rPr lang="zh-CN" altLang="zh-CN" dirty="0" smtClean="0"/>
              <a:t>内部</a:t>
            </a:r>
            <a:r>
              <a:rPr lang="zh-CN" altLang="zh-CN" dirty="0"/>
              <a:t>网关</a:t>
            </a:r>
            <a:r>
              <a:rPr lang="zh-CN" altLang="zh-CN" dirty="0" smtClean="0"/>
              <a:t>协议</a:t>
            </a:r>
            <a:r>
              <a:rPr lang="zh-CN" altLang="en-US" dirty="0" smtClean="0"/>
              <a:t>：</a:t>
            </a:r>
            <a:r>
              <a:rPr lang="en-US" altLang="zh-CN" dirty="0"/>
              <a:t>RIP v1</a:t>
            </a:r>
            <a:r>
              <a:rPr lang="zh-CN" altLang="zh-CN" dirty="0"/>
              <a:t>、</a:t>
            </a:r>
            <a:r>
              <a:rPr lang="en-US" altLang="zh-CN" dirty="0"/>
              <a:t>RIP v2</a:t>
            </a:r>
            <a:r>
              <a:rPr lang="zh-CN" altLang="zh-CN" dirty="0"/>
              <a:t>、</a:t>
            </a:r>
            <a:r>
              <a:rPr lang="en-US" altLang="zh-CN" dirty="0"/>
              <a:t>IGRP</a:t>
            </a:r>
            <a:r>
              <a:rPr lang="zh-CN" altLang="zh-CN" dirty="0"/>
              <a:t>、</a:t>
            </a:r>
            <a:r>
              <a:rPr lang="en-US" altLang="zh-CN" dirty="0"/>
              <a:t>EIGRP</a:t>
            </a:r>
            <a:r>
              <a:rPr lang="zh-CN" altLang="zh-CN" dirty="0"/>
              <a:t>、</a:t>
            </a:r>
            <a:r>
              <a:rPr lang="en-US" altLang="zh-CN" dirty="0"/>
              <a:t>IS-IS</a:t>
            </a:r>
            <a:r>
              <a:rPr lang="zh-CN" altLang="zh-CN" dirty="0"/>
              <a:t>和</a:t>
            </a:r>
            <a:r>
              <a:rPr lang="en-US" altLang="zh-CN" dirty="0"/>
              <a:t>OSPF</a:t>
            </a:r>
            <a:endParaRPr lang="en-US" altLang="zh-CN" dirty="0" smtClean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</a:t>
            </a:r>
            <a:r>
              <a:rPr lang="zh-CN" altLang="zh-CN" dirty="0" smtClean="0"/>
              <a:t>外部</a:t>
            </a:r>
            <a:r>
              <a:rPr lang="zh-CN" altLang="zh-CN" dirty="0"/>
              <a:t>网关</a:t>
            </a:r>
            <a:r>
              <a:rPr lang="zh-CN" altLang="zh-CN" dirty="0" smtClean="0"/>
              <a:t>协议</a:t>
            </a:r>
            <a:r>
              <a:rPr lang="zh-CN" altLang="en-US" dirty="0" smtClean="0"/>
              <a:t>：</a:t>
            </a:r>
            <a:r>
              <a:rPr lang="en-US" altLang="zh-CN" dirty="0" smtClean="0"/>
              <a:t>BGP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      </a:t>
            </a:r>
            <a:r>
              <a:rPr lang="en-US" altLang="zh-CN" b="1" dirty="0"/>
              <a:t>2</a:t>
            </a:r>
            <a:r>
              <a:rPr lang="zh-CN" altLang="en-US" b="1" dirty="0"/>
              <a:t>）按算法分类</a:t>
            </a:r>
            <a:endParaRPr lang="en-US" altLang="zh-CN" b="1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</a:t>
            </a:r>
            <a:r>
              <a:rPr lang="zh-CN" altLang="zh-CN" dirty="0" smtClean="0"/>
              <a:t>距离向量路由</a:t>
            </a:r>
            <a:r>
              <a:rPr lang="zh-CN" altLang="en-US" dirty="0" smtClean="0"/>
              <a:t>协议：</a:t>
            </a:r>
            <a:r>
              <a:rPr lang="en-US" altLang="zh-CN" dirty="0"/>
              <a:t>RIP v1</a:t>
            </a:r>
            <a:r>
              <a:rPr lang="zh-CN" altLang="zh-CN" dirty="0"/>
              <a:t>、</a:t>
            </a:r>
            <a:r>
              <a:rPr lang="en-US" altLang="zh-CN" dirty="0"/>
              <a:t>RIP v2</a:t>
            </a:r>
            <a:r>
              <a:rPr lang="zh-CN" altLang="zh-CN" dirty="0"/>
              <a:t>、</a:t>
            </a:r>
            <a:r>
              <a:rPr lang="en-US" altLang="zh-CN" dirty="0"/>
              <a:t>IGRP</a:t>
            </a:r>
            <a:r>
              <a:rPr lang="zh-CN" altLang="zh-CN" dirty="0"/>
              <a:t>、</a:t>
            </a:r>
            <a:r>
              <a:rPr lang="en-US" altLang="zh-CN" dirty="0" smtClean="0"/>
              <a:t>EIGRP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</a:t>
            </a:r>
            <a:r>
              <a:rPr lang="zh-CN" altLang="zh-CN" dirty="0" smtClean="0"/>
              <a:t>链路</a:t>
            </a:r>
            <a:r>
              <a:rPr lang="zh-CN" altLang="zh-CN" dirty="0"/>
              <a:t>状态</a:t>
            </a:r>
            <a:r>
              <a:rPr lang="zh-CN" altLang="zh-CN" dirty="0" smtClean="0"/>
              <a:t>路由</a:t>
            </a:r>
            <a:r>
              <a:rPr lang="zh-CN" altLang="en-US" dirty="0" smtClean="0"/>
              <a:t>协议：</a:t>
            </a:r>
            <a:r>
              <a:rPr lang="en-US" altLang="zh-CN" dirty="0" smtClean="0"/>
              <a:t>IS-IS</a:t>
            </a:r>
            <a:r>
              <a:rPr lang="zh-CN" altLang="en-US" dirty="0" smtClean="0"/>
              <a:t>、</a:t>
            </a:r>
            <a:r>
              <a:rPr lang="en-US" altLang="zh-CN" dirty="0" smtClean="0"/>
              <a:t>OSPF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3. RIP</a:t>
            </a:r>
            <a:r>
              <a:rPr lang="zh-CN" altLang="zh-CN" b="1" dirty="0"/>
              <a:t>路由协议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</a:t>
            </a:r>
            <a:r>
              <a:rPr lang="zh-CN" altLang="zh-CN" dirty="0"/>
              <a:t>路由信息协议</a:t>
            </a:r>
            <a:r>
              <a:rPr lang="en-US" altLang="zh-CN" dirty="0"/>
              <a:t>RIP</a:t>
            </a:r>
            <a:r>
              <a:rPr lang="zh-CN" altLang="zh-CN" dirty="0"/>
              <a:t>（</a:t>
            </a:r>
            <a:r>
              <a:rPr lang="en-US" altLang="zh-CN" dirty="0"/>
              <a:t>Routing </a:t>
            </a:r>
            <a:r>
              <a:rPr lang="en-US" altLang="zh-CN" dirty="0" err="1"/>
              <a:t>lnformation</a:t>
            </a:r>
            <a:r>
              <a:rPr lang="en-US" altLang="zh-CN" dirty="0"/>
              <a:t> </a:t>
            </a:r>
            <a:r>
              <a:rPr lang="en-US" altLang="zh-CN" dirty="0" err="1"/>
              <a:t>Protoeol</a:t>
            </a:r>
            <a:r>
              <a:rPr lang="zh-CN" altLang="zh-CN" dirty="0"/>
              <a:t>）是互联网工程案例组（</a:t>
            </a:r>
            <a:r>
              <a:rPr lang="en-US" altLang="zh-CN" dirty="0"/>
              <a:t>ITEF</a:t>
            </a:r>
            <a:r>
              <a:rPr lang="zh-CN" altLang="zh-CN" dirty="0"/>
              <a:t>）为</a:t>
            </a:r>
            <a:r>
              <a:rPr lang="en-US" altLang="zh-CN" dirty="0"/>
              <a:t>IP</a:t>
            </a:r>
            <a:r>
              <a:rPr lang="zh-CN" altLang="zh-CN" dirty="0"/>
              <a:t>网络专门设计的路由协议，是一种基于距离矢量算法的内部网关动态路由协议。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      </a:t>
            </a:r>
            <a:r>
              <a:rPr lang="en-US" altLang="zh-CN" b="1" dirty="0"/>
              <a:t>1</a:t>
            </a:r>
            <a:r>
              <a:rPr lang="zh-CN" altLang="zh-CN" b="1" dirty="0"/>
              <a:t>）</a:t>
            </a:r>
            <a:r>
              <a:rPr lang="en-US" altLang="zh-CN" b="1" dirty="0"/>
              <a:t>RIP</a:t>
            </a:r>
            <a:r>
              <a:rPr lang="zh-CN" altLang="zh-CN" b="1" dirty="0"/>
              <a:t>工作原理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RIP</a:t>
            </a:r>
            <a:r>
              <a:rPr lang="zh-CN" altLang="zh-CN" dirty="0"/>
              <a:t>中路由的更新是通过定时广播实现的，缺省情况下，路由器每隔</a:t>
            </a:r>
            <a:r>
              <a:rPr lang="en-US" altLang="zh-CN" dirty="0"/>
              <a:t>30</a:t>
            </a:r>
            <a:r>
              <a:rPr lang="zh-CN" altLang="zh-CN" dirty="0"/>
              <a:t>秒向与它相连的网络广播自己的路由表，接到广播的路由器将收到的信息添加至自身的路由表中。每个路由器都如此广播，最终网络上所有的路由器都会得知全部的路由信息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六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200" b="1" dirty="0">
                <a:solidFill>
                  <a:schemeClr val="accent1"/>
                </a:solidFill>
              </a:rPr>
              <a:t>RIP</a:t>
            </a:r>
            <a:r>
              <a:rPr lang="zh-CN" altLang="zh-CN" sz="2200" b="1" dirty="0">
                <a:solidFill>
                  <a:schemeClr val="accent1"/>
                </a:solidFill>
              </a:rPr>
              <a:t>路由协议实现各子网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860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980728"/>
            <a:ext cx="2664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zh-CN" dirty="0"/>
              <a:t>①</a:t>
            </a:r>
            <a:r>
              <a:rPr lang="en-US" altLang="zh-CN" dirty="0"/>
              <a:t> RIP</a:t>
            </a:r>
            <a:r>
              <a:rPr lang="zh-CN" altLang="zh-CN" dirty="0"/>
              <a:t>路由表的初始化</a:t>
            </a: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六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200" b="1" dirty="0">
                <a:solidFill>
                  <a:schemeClr val="accent1"/>
                </a:solidFill>
              </a:rPr>
              <a:t>RIP</a:t>
            </a:r>
            <a:r>
              <a:rPr lang="zh-CN" altLang="zh-CN" sz="2200" b="1" dirty="0">
                <a:solidFill>
                  <a:schemeClr val="accent1"/>
                </a:solidFill>
              </a:rPr>
              <a:t>路由协议实现各子网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727" y="1571942"/>
            <a:ext cx="6418406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83914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980728"/>
            <a:ext cx="2664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②</a:t>
            </a:r>
            <a:r>
              <a:rPr lang="en-US" altLang="zh-CN" dirty="0"/>
              <a:t> RIP</a:t>
            </a:r>
            <a:r>
              <a:rPr lang="zh-CN" altLang="zh-CN" dirty="0"/>
              <a:t>路由表的更新</a:t>
            </a: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六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200" b="1" dirty="0">
                <a:solidFill>
                  <a:schemeClr val="accent1"/>
                </a:solidFill>
              </a:rPr>
              <a:t>RIP</a:t>
            </a:r>
            <a:r>
              <a:rPr lang="zh-CN" altLang="zh-CN" sz="2200" b="1" dirty="0">
                <a:solidFill>
                  <a:schemeClr val="accent1"/>
                </a:solidFill>
              </a:rPr>
              <a:t>路由协议实现各子网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894" y="1484784"/>
            <a:ext cx="5894212" cy="485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83156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六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200" b="1" dirty="0">
                <a:solidFill>
                  <a:schemeClr val="accent1"/>
                </a:solidFill>
              </a:rPr>
              <a:t>RIP</a:t>
            </a:r>
            <a:r>
              <a:rPr lang="zh-CN" altLang="zh-CN" sz="2200" b="1" dirty="0">
                <a:solidFill>
                  <a:schemeClr val="accent1"/>
                </a:solidFill>
              </a:rPr>
              <a:t>路由协议实现各子网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1032650" y="1164924"/>
            <a:ext cx="5616624" cy="4333593"/>
            <a:chOff x="1466" y="907"/>
            <a:chExt cx="7380" cy="5460"/>
          </a:xfrm>
        </p:grpSpPr>
        <p:grpSp>
          <p:nvGrpSpPr>
            <p:cNvPr id="15" name="Group 177"/>
            <p:cNvGrpSpPr>
              <a:grpSpLocks/>
            </p:cNvGrpSpPr>
            <p:nvPr/>
          </p:nvGrpSpPr>
          <p:grpSpPr bwMode="auto">
            <a:xfrm>
              <a:off x="1466" y="907"/>
              <a:ext cx="7380" cy="5460"/>
              <a:chOff x="2006" y="1531"/>
              <a:chExt cx="7380" cy="5460"/>
            </a:xfrm>
          </p:grpSpPr>
          <p:sp>
            <p:nvSpPr>
              <p:cNvPr id="24" name="AutoShape 178"/>
              <p:cNvSpPr>
                <a:spLocks noChangeArrowheads="1"/>
              </p:cNvSpPr>
              <p:nvPr/>
            </p:nvSpPr>
            <p:spPr bwMode="auto">
              <a:xfrm>
                <a:off x="6686" y="1531"/>
                <a:ext cx="1620" cy="468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900" kern="100">
                    <a:effectLst/>
                    <a:latin typeface="Times New Roman"/>
                    <a:ea typeface="宋体"/>
                    <a:cs typeface="宋体"/>
                  </a:rPr>
                  <a:t>接收到路由信息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25" name="AutoShape 179"/>
              <p:cNvSpPr>
                <a:spLocks noChangeArrowheads="1"/>
              </p:cNvSpPr>
              <p:nvPr/>
            </p:nvSpPr>
            <p:spPr bwMode="auto">
              <a:xfrm>
                <a:off x="5966" y="2467"/>
                <a:ext cx="2880" cy="936"/>
              </a:xfrm>
              <a:prstGeom prst="diamond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 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26" name="AutoShape 180"/>
              <p:cNvSpPr>
                <a:spLocks noChangeArrowheads="1"/>
              </p:cNvSpPr>
              <p:nvPr/>
            </p:nvSpPr>
            <p:spPr bwMode="auto">
              <a:xfrm>
                <a:off x="5966" y="4183"/>
                <a:ext cx="2880" cy="936"/>
              </a:xfrm>
              <a:prstGeom prst="diamond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AutoShape 181"/>
              <p:cNvSpPr>
                <a:spLocks noChangeArrowheads="1"/>
              </p:cNvSpPr>
              <p:nvPr/>
            </p:nvSpPr>
            <p:spPr bwMode="auto">
              <a:xfrm>
                <a:off x="3626" y="5275"/>
                <a:ext cx="2880" cy="936"/>
              </a:xfrm>
              <a:prstGeom prst="diamond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" name="AutoShape 182"/>
              <p:cNvSpPr>
                <a:spLocks noChangeArrowheads="1"/>
              </p:cNvSpPr>
              <p:nvPr/>
            </p:nvSpPr>
            <p:spPr bwMode="auto">
              <a:xfrm>
                <a:off x="6866" y="6523"/>
                <a:ext cx="1440" cy="468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sz="900" kern="100">
                    <a:effectLst/>
                    <a:latin typeface="Times New Roman"/>
                    <a:ea typeface="宋体"/>
                    <a:cs typeface="宋体"/>
                  </a:rPr>
                  <a:t>更新路由表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29" name="AutoShape 183"/>
              <p:cNvSpPr>
                <a:spLocks noChangeArrowheads="1"/>
              </p:cNvSpPr>
              <p:nvPr/>
            </p:nvSpPr>
            <p:spPr bwMode="auto">
              <a:xfrm>
                <a:off x="2006" y="6367"/>
                <a:ext cx="1440" cy="468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900" kern="100">
                    <a:effectLst/>
                    <a:latin typeface="Times New Roman"/>
                    <a:ea typeface="宋体"/>
                    <a:cs typeface="宋体"/>
                  </a:rPr>
                  <a:t>忽略路由信息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30" name="Text Box 184"/>
              <p:cNvSpPr txBox="1">
                <a:spLocks noChangeArrowheads="1"/>
              </p:cNvSpPr>
              <p:nvPr/>
            </p:nvSpPr>
            <p:spPr bwMode="auto">
              <a:xfrm>
                <a:off x="6686" y="2623"/>
                <a:ext cx="1620" cy="624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sz="900" kern="100">
                    <a:effectLst/>
                    <a:latin typeface="Times New Roman"/>
                    <a:ea typeface="宋体"/>
                    <a:cs typeface="宋体"/>
                  </a:rPr>
                  <a:t>路由表中是否已有该条目？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31" name="Text Box 185"/>
              <p:cNvSpPr txBox="1">
                <a:spLocks noChangeArrowheads="1"/>
              </p:cNvSpPr>
              <p:nvPr/>
            </p:nvSpPr>
            <p:spPr bwMode="auto">
              <a:xfrm>
                <a:off x="6686" y="4339"/>
                <a:ext cx="1620" cy="624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sz="900" kern="100">
                    <a:effectLst/>
                    <a:latin typeface="Times New Roman"/>
                    <a:ea typeface="宋体"/>
                    <a:cs typeface="宋体"/>
                  </a:rPr>
                  <a:t>接收到的信息是否优于路由表中的条目？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32" name="Text Box 186"/>
              <p:cNvSpPr txBox="1">
                <a:spLocks noChangeArrowheads="1"/>
              </p:cNvSpPr>
              <p:nvPr/>
            </p:nvSpPr>
            <p:spPr bwMode="auto">
              <a:xfrm>
                <a:off x="4166" y="5431"/>
                <a:ext cx="1620" cy="624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sz="900" kern="100">
                    <a:effectLst/>
                    <a:latin typeface="Times New Roman"/>
                    <a:ea typeface="宋体"/>
                    <a:cs typeface="宋体"/>
                  </a:rPr>
                  <a:t>是否与原条目来自同一个源地址？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33" name="Line 187"/>
              <p:cNvCxnSpPr/>
              <p:nvPr/>
            </p:nvCxnSpPr>
            <p:spPr bwMode="auto">
              <a:xfrm>
                <a:off x="7406" y="1999"/>
                <a:ext cx="0" cy="46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4" name="Line 188"/>
              <p:cNvCxnSpPr/>
              <p:nvPr/>
            </p:nvCxnSpPr>
            <p:spPr bwMode="auto">
              <a:xfrm>
                <a:off x="7406" y="5119"/>
                <a:ext cx="0" cy="14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5" name="Line 189"/>
              <p:cNvCxnSpPr/>
              <p:nvPr/>
            </p:nvCxnSpPr>
            <p:spPr bwMode="auto">
              <a:xfrm>
                <a:off x="7406" y="3403"/>
                <a:ext cx="0" cy="7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6" name="Line 190"/>
              <p:cNvCxnSpPr/>
              <p:nvPr/>
            </p:nvCxnSpPr>
            <p:spPr bwMode="auto">
              <a:xfrm>
                <a:off x="8846" y="2935"/>
                <a:ext cx="5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7" name="Line 191"/>
              <p:cNvCxnSpPr/>
              <p:nvPr/>
            </p:nvCxnSpPr>
            <p:spPr bwMode="auto">
              <a:xfrm>
                <a:off x="9386" y="2935"/>
                <a:ext cx="0" cy="374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8" name="Line 192"/>
              <p:cNvCxnSpPr/>
              <p:nvPr/>
            </p:nvCxnSpPr>
            <p:spPr bwMode="auto">
              <a:xfrm flipH="1">
                <a:off x="8306" y="6679"/>
                <a:ext cx="108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9" name="Line 193"/>
              <p:cNvCxnSpPr/>
              <p:nvPr/>
            </p:nvCxnSpPr>
            <p:spPr bwMode="auto">
              <a:xfrm flipH="1">
                <a:off x="5066" y="4651"/>
                <a:ext cx="9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0" name="Line 194"/>
              <p:cNvCxnSpPr/>
              <p:nvPr/>
            </p:nvCxnSpPr>
            <p:spPr bwMode="auto">
              <a:xfrm>
                <a:off x="5066" y="4651"/>
                <a:ext cx="0" cy="62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1" name="Line 195"/>
              <p:cNvCxnSpPr/>
              <p:nvPr/>
            </p:nvCxnSpPr>
            <p:spPr bwMode="auto">
              <a:xfrm>
                <a:off x="5066" y="6211"/>
                <a:ext cx="0" cy="62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2" name="Line 196"/>
              <p:cNvCxnSpPr/>
              <p:nvPr/>
            </p:nvCxnSpPr>
            <p:spPr bwMode="auto">
              <a:xfrm>
                <a:off x="5066" y="6835"/>
                <a:ext cx="18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3" name="Line 197"/>
              <p:cNvCxnSpPr/>
              <p:nvPr/>
            </p:nvCxnSpPr>
            <p:spPr bwMode="auto">
              <a:xfrm>
                <a:off x="2726" y="5743"/>
                <a:ext cx="9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4" name="Line 198"/>
              <p:cNvCxnSpPr/>
              <p:nvPr/>
            </p:nvCxnSpPr>
            <p:spPr bwMode="auto">
              <a:xfrm>
                <a:off x="2726" y="5743"/>
                <a:ext cx="0" cy="62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7" name="Text Box 199"/>
            <p:cNvSpPr txBox="1">
              <a:spLocks noChangeArrowheads="1"/>
            </p:cNvSpPr>
            <p:nvPr/>
          </p:nvSpPr>
          <p:spPr bwMode="auto">
            <a:xfrm>
              <a:off x="8306" y="1843"/>
              <a:ext cx="360" cy="46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否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18" name="Text Box 200"/>
            <p:cNvSpPr txBox="1">
              <a:spLocks noChangeArrowheads="1"/>
            </p:cNvSpPr>
            <p:nvPr/>
          </p:nvSpPr>
          <p:spPr bwMode="auto">
            <a:xfrm>
              <a:off x="7046" y="2935"/>
              <a:ext cx="360" cy="46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是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19" name="Text Box 201"/>
            <p:cNvSpPr txBox="1">
              <a:spLocks noChangeArrowheads="1"/>
            </p:cNvSpPr>
            <p:nvPr/>
          </p:nvSpPr>
          <p:spPr bwMode="auto">
            <a:xfrm>
              <a:off x="7046" y="4807"/>
              <a:ext cx="360" cy="46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是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20" name="Text Box 202"/>
            <p:cNvSpPr txBox="1">
              <a:spLocks noChangeArrowheads="1"/>
            </p:cNvSpPr>
            <p:nvPr/>
          </p:nvSpPr>
          <p:spPr bwMode="auto">
            <a:xfrm>
              <a:off x="4706" y="3559"/>
              <a:ext cx="360" cy="46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否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21" name="Text Box 203"/>
            <p:cNvSpPr txBox="1">
              <a:spLocks noChangeArrowheads="1"/>
            </p:cNvSpPr>
            <p:nvPr/>
          </p:nvSpPr>
          <p:spPr bwMode="auto">
            <a:xfrm>
              <a:off x="2546" y="4651"/>
              <a:ext cx="360" cy="46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否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22" name="Text Box 204"/>
            <p:cNvSpPr txBox="1">
              <a:spLocks noChangeArrowheads="1"/>
            </p:cNvSpPr>
            <p:nvPr/>
          </p:nvSpPr>
          <p:spPr bwMode="auto">
            <a:xfrm>
              <a:off x="3986" y="5743"/>
              <a:ext cx="360" cy="46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是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859976" y="5908630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路由器接收更新路由的判断过程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91690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六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200" b="1" dirty="0">
                <a:solidFill>
                  <a:schemeClr val="accent1"/>
                </a:solidFill>
              </a:rPr>
              <a:t>RIP</a:t>
            </a:r>
            <a:r>
              <a:rPr lang="zh-CN" altLang="zh-CN" sz="2200" b="1" dirty="0">
                <a:solidFill>
                  <a:schemeClr val="accent1"/>
                </a:solidFill>
              </a:rPr>
              <a:t>路由协议实现各子网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584" y="980728"/>
            <a:ext cx="579517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zh-CN" dirty="0"/>
              <a:t>③</a:t>
            </a:r>
            <a:r>
              <a:rPr lang="en-US" altLang="zh-CN" dirty="0"/>
              <a:t> RIP</a:t>
            </a:r>
            <a:r>
              <a:rPr lang="zh-CN" altLang="zh-CN" dirty="0"/>
              <a:t>路由表的维护</a:t>
            </a:r>
            <a:endParaRPr lang="en-US" altLang="zh-CN" dirty="0"/>
          </a:p>
          <a:p>
            <a:pPr>
              <a:lnSpc>
                <a:spcPts val="2400"/>
              </a:lnSpc>
            </a:pPr>
            <a:r>
              <a:rPr lang="en-US" altLang="zh-CN" dirty="0"/>
              <a:t>RIP</a:t>
            </a:r>
            <a:r>
              <a:rPr lang="zh-CN" altLang="zh-CN" dirty="0"/>
              <a:t>路由器上有更新计时器、无效计时器和刷新计时器</a:t>
            </a:r>
            <a:r>
              <a:rPr lang="zh-CN" altLang="en-US" dirty="0"/>
              <a:t>。</a:t>
            </a:r>
            <a:endParaRPr lang="en-US" altLang="zh-CN" dirty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</a:t>
            </a:r>
            <a:r>
              <a:rPr lang="zh-CN" altLang="zh-CN" b="1" dirty="0"/>
              <a:t>）路由环路</a:t>
            </a:r>
          </a:p>
          <a:p>
            <a:endParaRPr lang="zh-CN" altLang="zh-CN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632125"/>
            <a:ext cx="5472608" cy="492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68637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六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200" b="1" dirty="0">
                <a:solidFill>
                  <a:schemeClr val="accent1"/>
                </a:solidFill>
              </a:rPr>
              <a:t>RIP</a:t>
            </a:r>
            <a:r>
              <a:rPr lang="zh-CN" altLang="zh-CN" sz="2200" b="1" dirty="0">
                <a:solidFill>
                  <a:schemeClr val="accent1"/>
                </a:solidFill>
              </a:rPr>
              <a:t>路由协议实现各子网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584" y="980728"/>
            <a:ext cx="2610010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3</a:t>
            </a:r>
            <a:r>
              <a:rPr lang="zh-CN" altLang="zh-CN" b="1" dirty="0"/>
              <a:t>）解决路由环路的方法</a:t>
            </a:r>
            <a:endParaRPr lang="en-US" altLang="zh-CN" b="1" dirty="0"/>
          </a:p>
          <a:p>
            <a:pPr>
              <a:lnSpc>
                <a:spcPts val="2400"/>
              </a:lnSpc>
            </a:pPr>
            <a:r>
              <a:rPr lang="zh-CN" altLang="zh-CN" dirty="0" smtClean="0"/>
              <a:t>① </a:t>
            </a:r>
            <a:r>
              <a:rPr lang="zh-CN" altLang="zh-CN" dirty="0"/>
              <a:t>水平分割。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1619672" y="1829804"/>
            <a:ext cx="5472608" cy="951123"/>
            <a:chOff x="1646" y="11671"/>
            <a:chExt cx="7380" cy="1092"/>
          </a:xfrm>
        </p:grpSpPr>
        <p:sp>
          <p:nvSpPr>
            <p:cNvPr id="15" name="Rectangle 233"/>
            <p:cNvSpPr>
              <a:spLocks noChangeArrowheads="1"/>
            </p:cNvSpPr>
            <p:nvPr/>
          </p:nvSpPr>
          <p:spPr bwMode="auto">
            <a:xfrm>
              <a:off x="7946" y="11827"/>
              <a:ext cx="720" cy="9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21431" tIns="30362" rIns="21431" bIns="30362" anchor="t" anchorCtr="0" upright="1">
              <a:noAutofit/>
            </a:bodyPr>
            <a:lstStyle/>
            <a:p>
              <a:pPr algn="just">
                <a:lnSpc>
                  <a:spcPts val="4835"/>
                </a:lnSpc>
                <a:spcAft>
                  <a:spcPts val="0"/>
                </a:spcAft>
              </a:pPr>
              <a:r>
                <a:rPr lang="en-US" sz="4200" b="1" kern="100">
                  <a:solidFill>
                    <a:srgbClr val="A50021"/>
                  </a:solidFill>
                  <a:effectLst>
                    <a:outerShdw blurRad="50800" dist="38100" dir="2700000" algn="tl">
                      <a:srgbClr val="000000">
                        <a:alpha val="40000"/>
                      </a:srgbClr>
                    </a:outerShdw>
                  </a:effectLst>
                  <a:latin typeface="Helvetica"/>
                  <a:ea typeface="宋体"/>
                  <a:cs typeface="宋体"/>
                </a:rPr>
                <a:t>X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grpSp>
          <p:nvGrpSpPr>
            <p:cNvPr id="18" name="Group 235"/>
            <p:cNvGrpSpPr>
              <a:grpSpLocks/>
            </p:cNvGrpSpPr>
            <p:nvPr/>
          </p:nvGrpSpPr>
          <p:grpSpPr bwMode="auto">
            <a:xfrm>
              <a:off x="1646" y="11671"/>
              <a:ext cx="7380" cy="943"/>
              <a:chOff x="2006" y="11827"/>
              <a:chExt cx="7380" cy="943"/>
            </a:xfrm>
          </p:grpSpPr>
          <p:pic>
            <p:nvPicPr>
              <p:cNvPr id="20" name="Picture 236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86" y="12139"/>
                <a:ext cx="1080" cy="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21" name="Line 237"/>
              <p:cNvCxnSpPr/>
              <p:nvPr/>
            </p:nvCxnSpPr>
            <p:spPr bwMode="auto">
              <a:xfrm>
                <a:off x="4166" y="12451"/>
                <a:ext cx="900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2" name="Text Box 238"/>
              <p:cNvSpPr txBox="1">
                <a:spLocks noChangeArrowheads="1"/>
              </p:cNvSpPr>
              <p:nvPr/>
            </p:nvSpPr>
            <p:spPr bwMode="auto">
              <a:xfrm>
                <a:off x="2006" y="11983"/>
                <a:ext cx="144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b="1" kern="100">
                    <a:effectLst/>
                    <a:latin typeface="Times New Roman"/>
                    <a:ea typeface="宋体"/>
                    <a:cs typeface="宋体"/>
                  </a:rPr>
                  <a:t>10.1.0.0/24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pic>
            <p:nvPicPr>
              <p:cNvPr id="23" name="Picture 239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46" y="12139"/>
                <a:ext cx="1080" cy="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24" name="Line 240"/>
              <p:cNvCxnSpPr/>
              <p:nvPr/>
            </p:nvCxnSpPr>
            <p:spPr bwMode="auto">
              <a:xfrm flipH="1">
                <a:off x="6146" y="12451"/>
                <a:ext cx="900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" name="Line 241"/>
              <p:cNvCxnSpPr/>
              <p:nvPr/>
            </p:nvCxnSpPr>
            <p:spPr bwMode="auto">
              <a:xfrm>
                <a:off x="8126" y="12451"/>
                <a:ext cx="900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6" name="Line 242"/>
              <p:cNvCxnSpPr/>
              <p:nvPr/>
            </p:nvCxnSpPr>
            <p:spPr bwMode="auto">
              <a:xfrm flipH="1">
                <a:off x="2186" y="12451"/>
                <a:ext cx="900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7" name="Text Box 243"/>
              <p:cNvSpPr txBox="1">
                <a:spLocks noChangeArrowheads="1"/>
              </p:cNvSpPr>
              <p:nvPr/>
            </p:nvSpPr>
            <p:spPr bwMode="auto">
              <a:xfrm>
                <a:off x="5966" y="11983"/>
                <a:ext cx="144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b="1" kern="100">
                    <a:effectLst/>
                    <a:latin typeface="Times New Roman"/>
                    <a:ea typeface="宋体"/>
                    <a:cs typeface="宋体"/>
                  </a:rPr>
                  <a:t>10.3.0.0/24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28" name="Text Box 244"/>
              <p:cNvSpPr txBox="1">
                <a:spLocks noChangeArrowheads="1"/>
              </p:cNvSpPr>
              <p:nvPr/>
            </p:nvSpPr>
            <p:spPr bwMode="auto">
              <a:xfrm>
                <a:off x="3884" y="11983"/>
                <a:ext cx="1703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b="1" kern="100">
                    <a:effectLst/>
                    <a:latin typeface="Times New Roman"/>
                    <a:ea typeface="宋体"/>
                    <a:cs typeface="宋体"/>
                  </a:rPr>
                  <a:t>10.2.0.0/24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29" name="Text Box 245"/>
              <p:cNvSpPr txBox="1">
                <a:spLocks noChangeArrowheads="1"/>
              </p:cNvSpPr>
              <p:nvPr/>
            </p:nvSpPr>
            <p:spPr bwMode="auto">
              <a:xfrm>
                <a:off x="3266" y="11827"/>
                <a:ext cx="720" cy="309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b="1" kern="100">
                    <a:effectLst/>
                    <a:latin typeface="Times New Roman"/>
                    <a:ea typeface="宋体"/>
                    <a:cs typeface="宋体"/>
                  </a:rPr>
                  <a:t>RA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30" name="Text Box 246"/>
              <p:cNvSpPr txBox="1">
                <a:spLocks noChangeArrowheads="1"/>
              </p:cNvSpPr>
              <p:nvPr/>
            </p:nvSpPr>
            <p:spPr bwMode="auto">
              <a:xfrm>
                <a:off x="5426" y="11827"/>
                <a:ext cx="720" cy="309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b="1" kern="100">
                    <a:effectLst/>
                    <a:latin typeface="Times New Roman"/>
                    <a:ea typeface="宋体"/>
                    <a:cs typeface="宋体"/>
                  </a:rPr>
                  <a:t>RB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pic>
            <p:nvPicPr>
              <p:cNvPr id="31" name="Picture 247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66" y="12139"/>
                <a:ext cx="1080" cy="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" name="Text Box 248"/>
              <p:cNvSpPr txBox="1">
                <a:spLocks noChangeArrowheads="1"/>
              </p:cNvSpPr>
              <p:nvPr/>
            </p:nvSpPr>
            <p:spPr bwMode="auto">
              <a:xfrm>
                <a:off x="7946" y="11983"/>
                <a:ext cx="144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b="1" kern="100">
                    <a:effectLst/>
                    <a:latin typeface="Times New Roman"/>
                    <a:ea typeface="宋体"/>
                    <a:cs typeface="宋体"/>
                  </a:rPr>
                  <a:t>10.4.0.0/24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33" name="Text Box 249"/>
              <p:cNvSpPr txBox="1">
                <a:spLocks noChangeArrowheads="1"/>
              </p:cNvSpPr>
              <p:nvPr/>
            </p:nvSpPr>
            <p:spPr bwMode="auto">
              <a:xfrm>
                <a:off x="7226" y="11827"/>
                <a:ext cx="720" cy="309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b="1" kern="100">
                    <a:effectLst/>
                    <a:latin typeface="Times New Roman"/>
                    <a:ea typeface="宋体"/>
                    <a:cs typeface="宋体"/>
                  </a:rPr>
                  <a:t>RC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</p:grpSp>
      </p:grpSp>
      <p:sp>
        <p:nvSpPr>
          <p:cNvPr id="4" name="矩形 3"/>
          <p:cNvSpPr/>
          <p:nvPr/>
        </p:nvSpPr>
        <p:spPr>
          <a:xfrm>
            <a:off x="804008" y="2780927"/>
            <a:ext cx="780044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zh-CN" dirty="0" smtClean="0"/>
              <a:t>② </a:t>
            </a:r>
            <a:r>
              <a:rPr lang="zh-CN" altLang="zh-CN" dirty="0"/>
              <a:t>路由毒化</a:t>
            </a:r>
            <a:endParaRPr lang="en-US" altLang="zh-CN" dirty="0"/>
          </a:p>
          <a:p>
            <a:pPr>
              <a:lnSpc>
                <a:spcPts val="2400"/>
              </a:lnSpc>
            </a:pPr>
            <a:r>
              <a:rPr lang="zh-CN" altLang="zh-CN" dirty="0" smtClean="0"/>
              <a:t>③ </a:t>
            </a:r>
            <a:r>
              <a:rPr lang="zh-CN" altLang="zh-CN" dirty="0"/>
              <a:t>控制更新时间（即抑制计时器）</a:t>
            </a:r>
            <a:endParaRPr lang="en-US" altLang="zh-CN" dirty="0"/>
          </a:p>
          <a:p>
            <a:pPr>
              <a:lnSpc>
                <a:spcPts val="2400"/>
              </a:lnSpc>
            </a:pPr>
            <a:r>
              <a:rPr lang="zh-CN" altLang="zh-CN" dirty="0" smtClean="0"/>
              <a:t>④ </a:t>
            </a:r>
            <a:r>
              <a:rPr lang="zh-CN" altLang="zh-CN" dirty="0"/>
              <a:t>触发</a:t>
            </a:r>
            <a:r>
              <a:rPr lang="zh-CN" altLang="zh-CN" dirty="0" smtClean="0"/>
              <a:t>更新</a:t>
            </a:r>
            <a:endParaRPr lang="en-US" altLang="zh-CN" dirty="0" smtClean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4</a:t>
            </a:r>
            <a:r>
              <a:rPr lang="zh-CN" altLang="zh-CN" b="1" dirty="0"/>
              <a:t>）</a:t>
            </a:r>
            <a:r>
              <a:rPr lang="en-US" altLang="zh-CN" b="1" dirty="0"/>
              <a:t>RIPv1</a:t>
            </a:r>
            <a:r>
              <a:rPr lang="zh-CN" altLang="zh-CN" b="1" dirty="0"/>
              <a:t>与</a:t>
            </a:r>
            <a:r>
              <a:rPr lang="en-US" altLang="zh-CN" b="1" dirty="0"/>
              <a:t>RIPv2</a:t>
            </a:r>
            <a:r>
              <a:rPr lang="zh-CN" altLang="zh-CN" b="1" dirty="0"/>
              <a:t>的比较</a:t>
            </a:r>
          </a:p>
          <a:p>
            <a:pPr marL="285750" lvl="0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en-US" altLang="zh-CN" dirty="0" smtClean="0"/>
              <a:t>RIPv1</a:t>
            </a:r>
            <a:r>
              <a:rPr lang="zh-CN" altLang="zh-CN" dirty="0"/>
              <a:t>是有类路由协议，</a:t>
            </a:r>
            <a:r>
              <a:rPr lang="en-US" altLang="zh-CN" dirty="0"/>
              <a:t>RIPv2</a:t>
            </a:r>
            <a:r>
              <a:rPr lang="zh-CN" altLang="zh-CN" dirty="0"/>
              <a:t>是无类路由协议。</a:t>
            </a:r>
          </a:p>
          <a:p>
            <a:pPr marL="285750" lvl="0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en-US" altLang="zh-CN" dirty="0"/>
              <a:t>RIPv1</a:t>
            </a:r>
            <a:r>
              <a:rPr lang="zh-CN" altLang="zh-CN" dirty="0"/>
              <a:t>不能支持</a:t>
            </a:r>
            <a:r>
              <a:rPr lang="en-US" altLang="zh-CN" dirty="0"/>
              <a:t>VLSM</a:t>
            </a:r>
            <a:r>
              <a:rPr lang="zh-CN" altLang="zh-CN" dirty="0"/>
              <a:t>，</a:t>
            </a:r>
            <a:r>
              <a:rPr lang="en-US" altLang="zh-CN" dirty="0"/>
              <a:t>RIPv2</a:t>
            </a:r>
            <a:r>
              <a:rPr lang="zh-CN" altLang="zh-CN" dirty="0"/>
              <a:t>可以支持</a:t>
            </a:r>
            <a:r>
              <a:rPr lang="en-US" altLang="zh-CN" dirty="0"/>
              <a:t>VLSM</a:t>
            </a:r>
            <a:r>
              <a:rPr lang="zh-CN" altLang="zh-CN" dirty="0"/>
              <a:t>。</a:t>
            </a:r>
          </a:p>
          <a:p>
            <a:pPr marL="285750" lvl="0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en-US" altLang="zh-CN" dirty="0"/>
              <a:t>RIPv1</a:t>
            </a:r>
            <a:r>
              <a:rPr lang="zh-CN" altLang="zh-CN" dirty="0"/>
              <a:t>没有认证的功能，</a:t>
            </a:r>
            <a:r>
              <a:rPr lang="en-US" altLang="zh-CN" dirty="0"/>
              <a:t>RIPv2</a:t>
            </a:r>
            <a:r>
              <a:rPr lang="zh-CN" altLang="zh-CN" dirty="0"/>
              <a:t>可以支持认证，并且有明文和</a:t>
            </a:r>
            <a:r>
              <a:rPr lang="en-US" altLang="zh-CN" dirty="0"/>
              <a:t>MD5</a:t>
            </a:r>
            <a:r>
              <a:rPr lang="zh-CN" altLang="zh-CN" dirty="0"/>
              <a:t>两种认证。</a:t>
            </a:r>
          </a:p>
          <a:p>
            <a:pPr marL="285750" lvl="0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en-US" altLang="zh-CN" dirty="0"/>
              <a:t>RIPv1</a:t>
            </a:r>
            <a:r>
              <a:rPr lang="zh-CN" altLang="zh-CN" dirty="0"/>
              <a:t>没有手工汇总的功能，</a:t>
            </a:r>
            <a:r>
              <a:rPr lang="en-US" altLang="zh-CN" dirty="0"/>
              <a:t>RIPv2</a:t>
            </a:r>
            <a:r>
              <a:rPr lang="zh-CN" altLang="zh-CN" dirty="0"/>
              <a:t>可以在关闭自动汇总的前提下，进行手工汇总。</a:t>
            </a:r>
          </a:p>
          <a:p>
            <a:pPr marL="285750" lvl="0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en-US" altLang="zh-CN" dirty="0"/>
              <a:t>RIPv1</a:t>
            </a:r>
            <a:r>
              <a:rPr lang="zh-CN" altLang="zh-CN" dirty="0"/>
              <a:t>是广播更新，</a:t>
            </a:r>
            <a:r>
              <a:rPr lang="en-US" altLang="zh-CN" dirty="0"/>
              <a:t>RIPv2</a:t>
            </a:r>
            <a:r>
              <a:rPr lang="zh-CN" altLang="zh-CN" dirty="0"/>
              <a:t>是组播更新，组播地址为</a:t>
            </a:r>
            <a:r>
              <a:rPr lang="en-US" altLang="zh-CN" dirty="0"/>
              <a:t>224.0.0.9</a:t>
            </a:r>
            <a:r>
              <a:rPr lang="zh-CN" altLang="zh-CN" dirty="0"/>
              <a:t>（代表所有的</a:t>
            </a:r>
            <a:r>
              <a:rPr lang="en-US" altLang="zh-CN" dirty="0"/>
              <a:t>RIPv2</a:t>
            </a:r>
            <a:r>
              <a:rPr lang="zh-CN" altLang="zh-CN" dirty="0"/>
              <a:t>路由器）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94661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六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200" b="1" dirty="0">
                <a:solidFill>
                  <a:schemeClr val="accent1"/>
                </a:solidFill>
              </a:rPr>
              <a:t>RIP</a:t>
            </a:r>
            <a:r>
              <a:rPr lang="zh-CN" altLang="zh-CN" sz="2200" b="1" dirty="0">
                <a:solidFill>
                  <a:schemeClr val="accent1"/>
                </a:solidFill>
              </a:rPr>
              <a:t>路由协议实现各子网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4008" y="1021373"/>
            <a:ext cx="7800440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5</a:t>
            </a:r>
            <a:r>
              <a:rPr lang="zh-CN" altLang="zh-CN" b="1" dirty="0"/>
              <a:t>）</a:t>
            </a:r>
            <a:r>
              <a:rPr lang="en-US" altLang="zh-CN" b="1" dirty="0"/>
              <a:t>RIP</a:t>
            </a:r>
            <a:r>
              <a:rPr lang="zh-CN" altLang="zh-CN" b="1" dirty="0"/>
              <a:t>的配置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RIP</a:t>
            </a:r>
            <a:r>
              <a:rPr lang="zh-CN" altLang="zh-CN" dirty="0"/>
              <a:t>协议的基本配置非常简单。首先使用</a:t>
            </a:r>
            <a:r>
              <a:rPr lang="en-US" altLang="zh-CN" dirty="0"/>
              <a:t>router rip</a:t>
            </a:r>
            <a:r>
              <a:rPr lang="zh-CN" altLang="zh-CN" dirty="0"/>
              <a:t>命令进入</a:t>
            </a:r>
            <a:r>
              <a:rPr lang="en-US" altLang="zh-CN" dirty="0"/>
              <a:t>RIP</a:t>
            </a:r>
            <a:r>
              <a:rPr lang="zh-CN" altLang="zh-CN" dirty="0"/>
              <a:t>协议配置模式，然后用</a:t>
            </a:r>
            <a:r>
              <a:rPr lang="en-US" altLang="zh-CN" dirty="0"/>
              <a:t>network</a:t>
            </a:r>
            <a:r>
              <a:rPr lang="zh-CN" altLang="zh-CN" dirty="0"/>
              <a:t>语句声明进入</a:t>
            </a:r>
            <a:r>
              <a:rPr lang="en-US" altLang="zh-CN" dirty="0"/>
              <a:t>RIP</a:t>
            </a:r>
            <a:r>
              <a:rPr lang="zh-CN" altLang="zh-CN" dirty="0"/>
              <a:t>进程的网络。如果是启用的是</a:t>
            </a:r>
            <a:r>
              <a:rPr lang="en-US" altLang="zh-CN" dirty="0"/>
              <a:t>RIPv2</a:t>
            </a:r>
            <a:r>
              <a:rPr lang="zh-CN" altLang="zh-CN" dirty="0"/>
              <a:t>，那么在</a:t>
            </a:r>
            <a:r>
              <a:rPr lang="en-US" altLang="zh-CN" dirty="0"/>
              <a:t>router rip</a:t>
            </a:r>
            <a:r>
              <a:rPr lang="zh-CN" altLang="zh-CN" dirty="0"/>
              <a:t>命令后还要使用</a:t>
            </a:r>
            <a:r>
              <a:rPr lang="en-US" altLang="zh-CN" dirty="0"/>
              <a:t>version 2</a:t>
            </a:r>
            <a:r>
              <a:rPr lang="zh-CN" altLang="zh-CN" dirty="0"/>
              <a:t>命令声明是版本</a:t>
            </a:r>
            <a:r>
              <a:rPr lang="en-US" altLang="zh-CN" dirty="0"/>
              <a:t>2</a:t>
            </a:r>
            <a:r>
              <a:rPr lang="zh-CN" altLang="zh-CN" dirty="0"/>
              <a:t>。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Router(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router  rip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Router(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-router</a:t>
            </a:r>
            <a:r>
              <a:rPr lang="en-US" altLang="zh-CN" dirty="0"/>
              <a:t>)# version  2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Router(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-router</a:t>
            </a:r>
            <a:r>
              <a:rPr lang="en-US" altLang="zh-CN" dirty="0"/>
              <a:t>)# network 172.16.1.0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235551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1297</Words>
  <Application>Microsoft Office PowerPoint</Application>
  <PresentationFormat>全屏显示(4:3)</PresentationFormat>
  <Paragraphs>159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76</cp:revision>
  <dcterms:created xsi:type="dcterms:W3CDTF">2023-01-14T07:54:46Z</dcterms:created>
  <dcterms:modified xsi:type="dcterms:W3CDTF">2024-09-03T12:37:02Z</dcterms:modified>
</cp:coreProperties>
</file>