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68" r:id="rId3"/>
    <p:sldId id="259" r:id="rId4"/>
    <p:sldId id="257" r:id="rId5"/>
    <p:sldId id="269" r:id="rId6"/>
    <p:sldId id="260" r:id="rId7"/>
    <p:sldId id="261" r:id="rId8"/>
    <p:sldId id="263" r:id="rId9"/>
    <p:sldId id="264" r:id="rId10"/>
    <p:sldId id="265" r:id="rId11"/>
    <p:sldId id="270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10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8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9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~1\ADMINI~1\APPLIC~1\360se6\USERDA~1\Temp\PICC_T~1.JPG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1.jpeg"/><Relationship Id="rId9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99979"/>
            <a:ext cx="5032992" cy="80431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信</a:t>
            </a:r>
            <a:r>
              <a:rPr lang="zh-CN" altLang="en-US" sz="2400" b="1" dirty="0">
                <a:solidFill>
                  <a:schemeClr val="accent1"/>
                </a:solidFill>
              </a:rPr>
              <a:t>创从数字交换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开始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       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</a:rPr>
              <a:t>               ---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基础配置与应用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91246" y="110307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800" y="135625"/>
            <a:ext cx="2851803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726815"/>
            <a:ext cx="9153000" cy="2354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8" y="1703698"/>
            <a:ext cx="7985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 </a:t>
            </a:r>
            <a:r>
              <a:rPr lang="en-US" altLang="zh-CN" b="1" dirty="0" smtClean="0">
                <a:latin typeface="+mj-ea"/>
                <a:ea typeface="+mj-ea"/>
              </a:rPr>
              <a:t>   </a:t>
            </a:r>
            <a:r>
              <a:rPr lang="zh-CN" altLang="zh-CN" b="1" dirty="0" smtClean="0">
                <a:latin typeface="+mj-ea"/>
                <a:ea typeface="+mj-ea"/>
              </a:rPr>
              <a:t>在</a:t>
            </a:r>
            <a:r>
              <a:rPr lang="zh-CN" altLang="zh-CN" b="1" dirty="0">
                <a:latin typeface="+mj-ea"/>
                <a:ea typeface="+mj-ea"/>
              </a:rPr>
              <a:t>一个园区网络的建设与管理中，交换机的应用占据很大的比重</a:t>
            </a:r>
            <a:r>
              <a:rPr lang="zh-CN" altLang="zh-CN" b="1" dirty="0" smtClean="0">
                <a:latin typeface="+mj-ea"/>
                <a:ea typeface="+mj-ea"/>
              </a:rPr>
              <a:t>，要</a:t>
            </a:r>
            <a:r>
              <a:rPr lang="zh-CN" altLang="zh-CN" b="1" dirty="0">
                <a:latin typeface="+mj-ea"/>
                <a:ea typeface="+mj-ea"/>
              </a:rPr>
              <a:t>建好或管好一个园区网络，首先需要熟悉交换技术，掌握交换机的配置、管理命令。在交换机的配置与网络管理中最常使用的技术是交换机的</a:t>
            </a:r>
            <a:r>
              <a:rPr lang="en-US" altLang="zh-CN" b="1" dirty="0">
                <a:latin typeface="+mj-ea"/>
                <a:ea typeface="+mj-ea"/>
              </a:rPr>
              <a:t>VLAN</a:t>
            </a:r>
            <a:r>
              <a:rPr lang="zh-CN" altLang="zh-CN" b="1" dirty="0">
                <a:latin typeface="+mj-ea"/>
                <a:ea typeface="+mj-ea"/>
              </a:rPr>
              <a:t>技术，所以要熟练掌握交换机</a:t>
            </a:r>
            <a:r>
              <a:rPr lang="en-US" altLang="zh-CN" b="1" dirty="0">
                <a:latin typeface="+mj-ea"/>
                <a:ea typeface="+mj-ea"/>
              </a:rPr>
              <a:t>VLAN</a:t>
            </a:r>
            <a:r>
              <a:rPr lang="zh-CN" altLang="zh-CN" b="1" dirty="0">
                <a:latin typeface="+mj-ea"/>
                <a:ea typeface="+mj-ea"/>
              </a:rPr>
              <a:t>技术并能应用在交换网络建设与管理中</a:t>
            </a:r>
            <a:r>
              <a:rPr lang="zh-CN" altLang="zh-CN" b="1" dirty="0" smtClean="0">
                <a:latin typeface="+mj-ea"/>
                <a:ea typeface="+mj-ea"/>
              </a:rPr>
              <a:t>。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9128" y="120952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项目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导读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285293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目标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3284984"/>
            <a:ext cx="66901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了解交换机的功能、作用、分类、外观及应用场景； </a:t>
            </a:r>
          </a:p>
          <a:p>
            <a:pPr lvl="0"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了解交换机的登录方式，掌握登录交换机的配置方法；</a:t>
            </a:r>
          </a:p>
          <a:p>
            <a:pPr lvl="0"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掌握交换机的工作原理及常用配置命令；</a:t>
            </a:r>
          </a:p>
          <a:p>
            <a:pPr lvl="0"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掌握交换机的</a:t>
            </a:r>
            <a:r>
              <a:rPr lang="en-US" altLang="zh-CN" b="1" dirty="0">
                <a:latin typeface="+mj-ea"/>
                <a:ea typeface="+mj-ea"/>
              </a:rPr>
              <a:t>VLAN</a:t>
            </a:r>
            <a:r>
              <a:rPr lang="zh-CN" altLang="zh-CN" b="1" dirty="0">
                <a:latin typeface="+mj-ea"/>
                <a:ea typeface="+mj-ea"/>
              </a:rPr>
              <a:t>技术及应用；</a:t>
            </a:r>
          </a:p>
          <a:p>
            <a:pPr lvl="0"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掌握交换网络中的备份链路</a:t>
            </a:r>
            <a:r>
              <a:rPr lang="zh-CN" altLang="zh-CN" b="1" dirty="0" smtClean="0">
                <a:latin typeface="+mj-ea"/>
                <a:ea typeface="+mj-ea"/>
              </a:rPr>
              <a:t>技术</a:t>
            </a:r>
            <a:r>
              <a:rPr lang="zh-CN" altLang="en-US" b="1" dirty="0">
                <a:latin typeface="+mj-ea"/>
                <a:ea typeface="+mj-ea"/>
              </a:rPr>
              <a:t>。</a:t>
            </a:r>
            <a:endParaRPr lang="zh-CN" altLang="zh-CN" b="1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1560" y="486916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能力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目标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5373216"/>
            <a:ext cx="6768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具有管理交换机的能力；</a:t>
            </a:r>
          </a:p>
          <a:p>
            <a:pPr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具有应用交换机的</a:t>
            </a:r>
            <a:r>
              <a:rPr lang="en-US" altLang="zh-CN" b="1" dirty="0" err="1">
                <a:latin typeface="+mj-ea"/>
                <a:ea typeface="+mj-ea"/>
              </a:rPr>
              <a:t>Vlan</a:t>
            </a:r>
            <a:r>
              <a:rPr lang="zh-CN" altLang="zh-CN" b="1" dirty="0">
                <a:latin typeface="+mj-ea"/>
                <a:ea typeface="+mj-ea"/>
              </a:rPr>
              <a:t>技术组建部门相互隔离</a:t>
            </a:r>
            <a:r>
              <a:rPr lang="zh-CN" altLang="zh-CN" b="1" dirty="0" smtClean="0">
                <a:latin typeface="+mj-ea"/>
                <a:ea typeface="+mj-ea"/>
              </a:rPr>
              <a:t>的局域网</a:t>
            </a:r>
            <a:r>
              <a:rPr lang="zh-CN" altLang="zh-CN" b="1" dirty="0">
                <a:latin typeface="+mj-ea"/>
                <a:ea typeface="+mj-ea"/>
              </a:rPr>
              <a:t>的能力；</a:t>
            </a:r>
          </a:p>
          <a:p>
            <a:pPr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能使用</a:t>
            </a:r>
            <a:r>
              <a:rPr lang="en-US" altLang="zh-CN" b="1" dirty="0">
                <a:latin typeface="+mj-ea"/>
                <a:ea typeface="+mj-ea"/>
              </a:rPr>
              <a:t>STP</a:t>
            </a:r>
            <a:r>
              <a:rPr lang="zh-CN" altLang="zh-CN" b="1" dirty="0">
                <a:latin typeface="+mj-ea"/>
                <a:ea typeface="+mj-ea"/>
              </a:rPr>
              <a:t>技术和端口聚合技术实现链路备份；</a:t>
            </a: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1331640" y="980728"/>
            <a:ext cx="6480720" cy="4896544"/>
            <a:chOff x="1614" y="1532"/>
            <a:chExt cx="7200" cy="5070"/>
          </a:xfrm>
        </p:grpSpPr>
        <p:sp>
          <p:nvSpPr>
            <p:cNvPr id="39" name="Text Box 99"/>
            <p:cNvSpPr txBox="1">
              <a:spLocks noChangeArrowheads="1"/>
            </p:cNvSpPr>
            <p:nvPr/>
          </p:nvSpPr>
          <p:spPr bwMode="auto">
            <a:xfrm>
              <a:off x="5794" y="3950"/>
              <a:ext cx="540" cy="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b="1" kern="100" dirty="0">
                  <a:solidFill>
                    <a:srgbClr val="A50021"/>
                  </a:solidFill>
                  <a:effectLst>
                    <a:outerShdw blurRad="50800" dist="38100" dir="2700000" algn="tl">
                      <a:srgbClr val="000000">
                        <a:alpha val="40000"/>
                      </a:srgbClr>
                    </a:outerShdw>
                  </a:effectLst>
                  <a:latin typeface="Helvetica"/>
                  <a:ea typeface="宋体"/>
                  <a:cs typeface="宋体"/>
                </a:rPr>
                <a:t>X</a:t>
              </a:r>
              <a:endParaRPr lang="zh-CN" sz="105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40" name="Group 100"/>
            <p:cNvGrpSpPr>
              <a:grpSpLocks/>
            </p:cNvGrpSpPr>
            <p:nvPr/>
          </p:nvGrpSpPr>
          <p:grpSpPr bwMode="auto">
            <a:xfrm>
              <a:off x="1614" y="1532"/>
              <a:ext cx="7200" cy="5070"/>
              <a:chOff x="1615" y="1531"/>
              <a:chExt cx="7200" cy="5070"/>
            </a:xfrm>
          </p:grpSpPr>
          <p:sp>
            <p:nvSpPr>
              <p:cNvPr id="41" name="Text Box 101"/>
              <p:cNvSpPr txBox="1">
                <a:spLocks noChangeArrowheads="1"/>
              </p:cNvSpPr>
              <p:nvPr/>
            </p:nvSpPr>
            <p:spPr bwMode="auto">
              <a:xfrm>
                <a:off x="4087" y="3634"/>
                <a:ext cx="842" cy="39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E0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2" name="Text Box 102"/>
              <p:cNvSpPr txBox="1">
                <a:spLocks noChangeArrowheads="1"/>
              </p:cNvSpPr>
              <p:nvPr/>
            </p:nvSpPr>
            <p:spPr bwMode="auto">
              <a:xfrm>
                <a:off x="5795" y="4254"/>
                <a:ext cx="540" cy="3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b="1" kern="100">
                    <a:solidFill>
                      <a:srgbClr val="A50021"/>
                    </a:solidFill>
                    <a:effectLst>
                      <a:outerShdw blurRad="50800" dist="38100" dir="2700000" algn="tl">
                        <a:srgbClr val="000000">
                          <a:alpha val="40000"/>
                        </a:srgbClr>
                      </a:outerShdw>
                    </a:effectLst>
                    <a:latin typeface="Helvetica"/>
                    <a:ea typeface="宋体"/>
                    <a:cs typeface="宋体"/>
                  </a:rPr>
                  <a:t>X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43" name="Line 103"/>
              <p:cNvCxnSpPr/>
              <p:nvPr/>
            </p:nvCxnSpPr>
            <p:spPr bwMode="auto">
              <a:xfrm>
                <a:off x="5575" y="4339"/>
                <a:ext cx="10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44" name="Text Box 104"/>
              <p:cNvSpPr txBox="1">
                <a:spLocks noChangeArrowheads="1"/>
              </p:cNvSpPr>
              <p:nvPr/>
            </p:nvSpPr>
            <p:spPr bwMode="auto">
              <a:xfrm>
                <a:off x="5914" y="3631"/>
                <a:ext cx="540" cy="4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 dirty="0">
                    <a:effectLst/>
                    <a:latin typeface="Times New Roman"/>
                    <a:ea typeface="宋体"/>
                    <a:cs typeface="宋体"/>
                  </a:rPr>
                  <a:t>E</a:t>
                </a:r>
                <a:r>
                  <a:rPr lang="en-US" sz="1050" kern="100" dirty="0">
                    <a:effectLst/>
                    <a:latin typeface="Times New Roman"/>
                    <a:ea typeface="宋体"/>
                    <a:cs typeface="宋体"/>
                  </a:rPr>
                  <a:t>1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5" name="Text Box 105"/>
              <p:cNvSpPr txBox="1">
                <a:spLocks noChangeArrowheads="1"/>
              </p:cNvSpPr>
              <p:nvPr/>
            </p:nvSpPr>
            <p:spPr bwMode="auto">
              <a:xfrm>
                <a:off x="1615" y="3559"/>
                <a:ext cx="1980" cy="78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主机</a:t>
                </a: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A</a:t>
                </a: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00-D0-F8-00-11-11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6" name="Text Box 106"/>
              <p:cNvSpPr txBox="1">
                <a:spLocks noChangeArrowheads="1"/>
              </p:cNvSpPr>
              <p:nvPr/>
            </p:nvSpPr>
            <p:spPr bwMode="auto">
              <a:xfrm>
                <a:off x="6835" y="5431"/>
                <a:ext cx="1980" cy="78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主机</a:t>
                </a: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D</a:t>
                </a: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00-D0-F8-00-44-44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7" name="Text Box 107"/>
              <p:cNvSpPr txBox="1">
                <a:spLocks noChangeArrowheads="1"/>
              </p:cNvSpPr>
              <p:nvPr/>
            </p:nvSpPr>
            <p:spPr bwMode="auto">
              <a:xfrm>
                <a:off x="6835" y="3559"/>
                <a:ext cx="1980" cy="78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主机</a:t>
                </a: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B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00-D0-F8-00-22-22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48" name="Picture 108" descr="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5" r:link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5" y="3871"/>
                <a:ext cx="1380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9" name="Line 109"/>
              <p:cNvCxnSpPr/>
              <p:nvPr/>
            </p:nvCxnSpPr>
            <p:spPr bwMode="auto">
              <a:xfrm>
                <a:off x="3055" y="3091"/>
                <a:ext cx="5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Line 110"/>
              <p:cNvCxnSpPr/>
              <p:nvPr/>
            </p:nvCxnSpPr>
            <p:spPr bwMode="auto">
              <a:xfrm>
                <a:off x="6655" y="3091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" name="Line 111"/>
              <p:cNvCxnSpPr/>
              <p:nvPr/>
            </p:nvCxnSpPr>
            <p:spPr bwMode="auto">
              <a:xfrm>
                <a:off x="3595" y="3091"/>
                <a:ext cx="0" cy="10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1" name="Line 112"/>
              <p:cNvCxnSpPr/>
              <p:nvPr/>
            </p:nvCxnSpPr>
            <p:spPr bwMode="auto">
              <a:xfrm>
                <a:off x="3595" y="4183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82" name="Text Box 113"/>
              <p:cNvSpPr txBox="1">
                <a:spLocks noChangeArrowheads="1"/>
              </p:cNvSpPr>
              <p:nvPr/>
            </p:nvSpPr>
            <p:spPr bwMode="auto">
              <a:xfrm>
                <a:off x="1615" y="5587"/>
                <a:ext cx="1980" cy="78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主机</a:t>
                </a: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C</a:t>
                </a: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00-D0-F8-00-33-33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83" name="Line 114"/>
              <p:cNvCxnSpPr/>
              <p:nvPr/>
            </p:nvCxnSpPr>
            <p:spPr bwMode="auto">
              <a:xfrm>
                <a:off x="6655" y="3091"/>
                <a:ext cx="0" cy="10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4" name="Line 115"/>
              <p:cNvCxnSpPr/>
              <p:nvPr/>
            </p:nvCxnSpPr>
            <p:spPr bwMode="auto">
              <a:xfrm>
                <a:off x="5755" y="4183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5" name="Line 116"/>
              <p:cNvCxnSpPr/>
              <p:nvPr/>
            </p:nvCxnSpPr>
            <p:spPr bwMode="auto">
              <a:xfrm>
                <a:off x="2875" y="5275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6" name="Line 117"/>
              <p:cNvCxnSpPr/>
              <p:nvPr/>
            </p:nvCxnSpPr>
            <p:spPr bwMode="auto">
              <a:xfrm>
                <a:off x="3595" y="4339"/>
                <a:ext cx="0" cy="9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7" name="Line 118"/>
              <p:cNvCxnSpPr/>
              <p:nvPr/>
            </p:nvCxnSpPr>
            <p:spPr bwMode="auto">
              <a:xfrm>
                <a:off x="3595" y="4339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8" name="Line 119"/>
              <p:cNvCxnSpPr/>
              <p:nvPr/>
            </p:nvCxnSpPr>
            <p:spPr bwMode="auto">
              <a:xfrm>
                <a:off x="6655" y="4339"/>
                <a:ext cx="0" cy="9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9" name="Line 120"/>
              <p:cNvCxnSpPr/>
              <p:nvPr/>
            </p:nvCxnSpPr>
            <p:spPr bwMode="auto">
              <a:xfrm>
                <a:off x="6655" y="5275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90" name="Text Box 121"/>
              <p:cNvSpPr txBox="1">
                <a:spLocks noChangeArrowheads="1"/>
              </p:cNvSpPr>
              <p:nvPr/>
            </p:nvSpPr>
            <p:spPr bwMode="auto">
              <a:xfrm>
                <a:off x="4135" y="4495"/>
                <a:ext cx="540" cy="4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E</a:t>
                </a: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91" name="Text Box 122"/>
              <p:cNvSpPr txBox="1">
                <a:spLocks noChangeArrowheads="1"/>
              </p:cNvSpPr>
              <p:nvPr/>
            </p:nvSpPr>
            <p:spPr bwMode="auto">
              <a:xfrm>
                <a:off x="5935" y="4339"/>
                <a:ext cx="540" cy="4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E</a:t>
                </a: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3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92" name="Text Box 123"/>
              <p:cNvSpPr txBox="1">
                <a:spLocks noChangeArrowheads="1"/>
              </p:cNvSpPr>
              <p:nvPr/>
            </p:nvSpPr>
            <p:spPr bwMode="auto">
              <a:xfrm>
                <a:off x="3885" y="1531"/>
                <a:ext cx="1980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900" kern="100" dirty="0">
                    <a:effectLst/>
                    <a:latin typeface="Times New Roman"/>
                    <a:ea typeface="宋体"/>
                    <a:cs typeface="宋体"/>
                  </a:rPr>
                  <a:t>MAC</a:t>
                </a:r>
                <a:r>
                  <a:rPr lang="zh-CN" sz="900" kern="100" dirty="0">
                    <a:effectLst/>
                    <a:latin typeface="Times New Roman"/>
                    <a:ea typeface="宋体"/>
                    <a:cs typeface="宋体"/>
                  </a:rPr>
                  <a:t>地址表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93" name="Text Box 124"/>
              <p:cNvSpPr txBox="1">
                <a:spLocks noChangeArrowheads="1"/>
              </p:cNvSpPr>
              <p:nvPr/>
            </p:nvSpPr>
            <p:spPr bwMode="auto">
              <a:xfrm>
                <a:off x="3955" y="1999"/>
                <a:ext cx="1840" cy="109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de-DE" sz="900" kern="100">
                    <a:effectLst/>
                    <a:latin typeface="Times New Roman"/>
                    <a:ea typeface="宋体"/>
                    <a:cs typeface="宋体"/>
                  </a:rPr>
                  <a:t>E0</a:t>
                </a: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de-DE" sz="900" kern="100">
                    <a:effectLst/>
                    <a:latin typeface="Times New Roman"/>
                    <a:ea typeface="宋体"/>
                    <a:cs typeface="宋体"/>
                  </a:rPr>
                  <a:t>00-D0-F8-00-11-11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de-DE" sz="900" kern="100">
                    <a:effectLst/>
                    <a:latin typeface="Times New Roman"/>
                    <a:ea typeface="宋体"/>
                    <a:cs typeface="宋体"/>
                  </a:rPr>
                  <a:t>E1</a:t>
                </a: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de-DE" sz="900" kern="100">
                    <a:effectLst/>
                    <a:latin typeface="Times New Roman"/>
                    <a:ea typeface="宋体"/>
                    <a:cs typeface="宋体"/>
                  </a:rPr>
                  <a:t>00-D0-F8-00-22-22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de-DE" sz="900" kern="100">
                    <a:effectLst/>
                    <a:latin typeface="Times New Roman"/>
                    <a:ea typeface="宋体"/>
                    <a:cs typeface="宋体"/>
                  </a:rPr>
                  <a:t>E2</a:t>
                </a: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de-DE" sz="900" kern="100">
                    <a:effectLst/>
                    <a:latin typeface="Times New Roman"/>
                    <a:ea typeface="宋体"/>
                    <a:cs typeface="宋体"/>
                  </a:rPr>
                  <a:t>00-D0-F8-00-33-33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E3</a:t>
                </a: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00-D0-F8-00-44-44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94" name="Text Box 125"/>
              <p:cNvSpPr txBox="1">
                <a:spLocks noChangeArrowheads="1"/>
              </p:cNvSpPr>
              <p:nvPr/>
            </p:nvSpPr>
            <p:spPr bwMode="auto">
              <a:xfrm>
                <a:off x="3775" y="6133"/>
                <a:ext cx="2880" cy="4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altLang="zh-CN" sz="1600" kern="100" dirty="0" smtClean="0">
                    <a:effectLst/>
                    <a:latin typeface="Times New Roman"/>
                    <a:ea typeface="宋体"/>
                    <a:cs typeface="宋体"/>
                  </a:rPr>
                  <a:t>A</a:t>
                </a:r>
                <a:r>
                  <a:rPr lang="en-US" altLang="zh-CN" sz="1600" kern="100" dirty="0" smtClean="0">
                    <a:effectLst/>
                    <a:latin typeface="Times New Roman"/>
                    <a:ea typeface="宋体"/>
                    <a:cs typeface="宋体"/>
                    <a:sym typeface="Wingdings" pitchFamily="2" charset="2"/>
                  </a:rPr>
                  <a:t>C</a:t>
                </a:r>
                <a:r>
                  <a:rPr lang="zh-CN" altLang="en-US" sz="1600" kern="100" dirty="0" smtClean="0">
                    <a:effectLst/>
                    <a:latin typeface="Times New Roman"/>
                    <a:ea typeface="宋体"/>
                    <a:cs typeface="宋体"/>
                    <a:sym typeface="Wingdings" pitchFamily="2" charset="2"/>
                  </a:rPr>
                  <a:t>转发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95" name="Picture 126" descr="pc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2" y="2625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6" name="Picture 127" descr="pc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51" y="2578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7" name="Picture 128" descr="pc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31" y="4856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8" name="Picture 129" descr="pc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1" y="4762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659687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128" y="1124744"/>
            <a:ext cx="7913312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6. </a:t>
            </a:r>
            <a:r>
              <a:rPr lang="zh-CN" altLang="zh-CN" b="1" dirty="0"/>
              <a:t>交换机的端口</a:t>
            </a:r>
            <a:r>
              <a:rPr lang="en-US" altLang="zh-CN" b="1" dirty="0"/>
              <a:t>/</a:t>
            </a:r>
            <a:r>
              <a:rPr lang="zh-CN" altLang="zh-CN" b="1" dirty="0"/>
              <a:t>编号和指示灯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交换机网络端口编号由两个部分组成：插槽号和端口在插槽上的编号。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        Console</a:t>
            </a:r>
            <a:r>
              <a:rPr lang="zh-CN" altLang="zh-CN" dirty="0"/>
              <a:t>端口是一个特殊的端口，它是设备的控制端口，使用配置专用连线直接连接至计算机的串口上，利用终端仿真程序（如</a:t>
            </a:r>
            <a:r>
              <a:rPr lang="en-US" altLang="zh-CN" dirty="0"/>
              <a:t>Windows</a:t>
            </a:r>
            <a:r>
              <a:rPr lang="zh-CN" altLang="zh-CN" dirty="0"/>
              <a:t>下的</a:t>
            </a:r>
            <a:r>
              <a:rPr lang="en-US" altLang="zh-CN" dirty="0"/>
              <a:t>“</a:t>
            </a:r>
            <a:r>
              <a:rPr lang="zh-CN" altLang="zh-CN" dirty="0"/>
              <a:t>超级终端</a:t>
            </a:r>
            <a:r>
              <a:rPr lang="en-US" altLang="zh-CN" dirty="0"/>
              <a:t>”</a:t>
            </a:r>
            <a:r>
              <a:rPr lang="zh-CN" altLang="zh-CN" dirty="0"/>
              <a:t>）进行本地配置。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         </a:t>
            </a:r>
            <a:r>
              <a:rPr lang="zh-CN" altLang="zh-CN" dirty="0"/>
              <a:t>交换机一般不具有电源开关，只能通过电源的接通连接或断开。当交换机加电后，会有指示电源或者状态的</a:t>
            </a:r>
            <a:r>
              <a:rPr lang="en-US" altLang="zh-CN" dirty="0"/>
              <a:t>LED</a:t>
            </a:r>
            <a:r>
              <a:rPr lang="zh-CN" altLang="zh-CN" dirty="0"/>
              <a:t>指示灯被点亮，说明交换机的工作状态是开、关或者故障</a:t>
            </a:r>
            <a:r>
              <a:rPr lang="zh-CN" altLang="en-US" dirty="0"/>
              <a:t>。</a:t>
            </a:r>
            <a:r>
              <a:rPr lang="zh-CN" altLang="zh-CN" dirty="0"/>
              <a:t>如果有数据流正在经过此端口，</a:t>
            </a:r>
            <a:r>
              <a:rPr lang="en-US" altLang="zh-CN" dirty="0"/>
              <a:t>“Link/ACK”</a:t>
            </a:r>
            <a:r>
              <a:rPr lang="zh-CN" altLang="zh-CN" dirty="0"/>
              <a:t>指示灯的颜色保持绿色，并且会不停闪烁。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71600" y="4054674"/>
            <a:ext cx="6912768" cy="2195716"/>
            <a:chOff x="0" y="0"/>
            <a:chExt cx="4295104" cy="140379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95104" cy="515154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57" y="618185"/>
              <a:ext cx="4269347" cy="785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7059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190" y="980728"/>
            <a:ext cx="784887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7</a:t>
            </a:r>
            <a:r>
              <a:rPr lang="zh-CN" altLang="zh-CN" b="1" dirty="0"/>
              <a:t>．交换机的访问方式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登录</a:t>
            </a:r>
            <a:r>
              <a:rPr lang="zh-CN" altLang="zh-CN" dirty="0"/>
              <a:t>交换机常有这么几种方式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zh-CN" dirty="0" smtClean="0"/>
              <a:t>一类</a:t>
            </a:r>
            <a:r>
              <a:rPr lang="zh-CN" altLang="zh-CN" dirty="0"/>
              <a:t>是不使用网络带宽的，如通过</a:t>
            </a:r>
            <a:r>
              <a:rPr lang="en-US" altLang="zh-CN" dirty="0"/>
              <a:t>Console</a:t>
            </a:r>
            <a:r>
              <a:rPr lang="zh-CN" altLang="zh-CN" dirty="0"/>
              <a:t>本地登录，称为带外管理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pPr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zh-CN" dirty="0" smtClean="0"/>
              <a:t>另</a:t>
            </a:r>
            <a:r>
              <a:rPr lang="zh-CN" altLang="zh-CN" dirty="0"/>
              <a:t>一类是使用网络带宽的，如</a:t>
            </a:r>
            <a:r>
              <a:rPr lang="en-US" altLang="zh-CN" dirty="0"/>
              <a:t>Telnet</a:t>
            </a:r>
            <a:r>
              <a:rPr lang="zh-CN" altLang="zh-CN" dirty="0"/>
              <a:t>、</a:t>
            </a:r>
            <a:r>
              <a:rPr lang="en-US" altLang="zh-CN" dirty="0"/>
              <a:t>Web</a:t>
            </a:r>
            <a:r>
              <a:rPr lang="zh-CN" altLang="zh-CN" dirty="0"/>
              <a:t>、</a:t>
            </a:r>
            <a:r>
              <a:rPr lang="en-US" altLang="zh-CN" dirty="0" err="1"/>
              <a:t>Snmp</a:t>
            </a:r>
            <a:r>
              <a:rPr lang="zh-CN" altLang="zh-CN" dirty="0"/>
              <a:t>几种方式，称为带内管理。</a:t>
            </a:r>
          </a:p>
        </p:txBody>
      </p:sp>
    </p:spTree>
    <p:extLst>
      <p:ext uri="{BB962C8B-B14F-4D97-AF65-F5344CB8AC3E}">
        <p14:creationId xmlns:p14="http://schemas.microsoft.com/office/powerpoint/2010/main" val="2728452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1.  </a:t>
            </a:r>
            <a:r>
              <a:rPr lang="zh-CN" altLang="zh-CN" b="1" dirty="0" smtClean="0"/>
              <a:t>选择</a:t>
            </a:r>
            <a:r>
              <a:rPr lang="zh-CN" altLang="zh-CN" b="1" dirty="0"/>
              <a:t>品牌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/>
              <a:t>交换机的品牌主要有国外和国内品牌，国外著名的以</a:t>
            </a:r>
            <a:r>
              <a:rPr lang="en-US" altLang="zh-CN" dirty="0"/>
              <a:t>Cisco</a:t>
            </a:r>
            <a:r>
              <a:rPr lang="zh-CN" altLang="zh-CN" dirty="0"/>
              <a:t>居多，国内主要有锐捷、神州数码、华为、新华</a:t>
            </a:r>
            <a:r>
              <a:rPr lang="zh-CN" altLang="zh-CN" dirty="0" smtClean="0"/>
              <a:t>三等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2" name="矩形 1"/>
          <p:cNvSpPr/>
          <p:nvPr/>
        </p:nvSpPr>
        <p:spPr>
          <a:xfrm>
            <a:off x="749105" y="2852936"/>
            <a:ext cx="806489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选择</a:t>
            </a:r>
            <a:r>
              <a:rPr lang="zh-CN" altLang="zh-CN" b="1" dirty="0"/>
              <a:t>型号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1</a:t>
            </a:r>
            <a:r>
              <a:rPr lang="zh-CN" altLang="zh-CN" dirty="0" smtClean="0"/>
              <a:t>）交换机</a:t>
            </a:r>
            <a:r>
              <a:rPr lang="zh-CN" altLang="zh-CN" dirty="0"/>
              <a:t>安装在机柜</a:t>
            </a:r>
            <a:r>
              <a:rPr lang="zh-CN" altLang="zh-CN" dirty="0" smtClean="0"/>
              <a:t>，选择</a:t>
            </a:r>
            <a:r>
              <a:rPr lang="zh-CN" altLang="zh-CN" dirty="0"/>
              <a:t>机架式；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2</a:t>
            </a:r>
            <a:r>
              <a:rPr lang="zh-CN" altLang="zh-CN" dirty="0" smtClean="0"/>
              <a:t>）交换机</a:t>
            </a:r>
            <a:r>
              <a:rPr lang="zh-CN" altLang="zh-CN" dirty="0"/>
              <a:t>处于接入层</a:t>
            </a:r>
            <a:r>
              <a:rPr lang="zh-CN" altLang="zh-CN" dirty="0" smtClean="0"/>
              <a:t>，选择</a:t>
            </a:r>
            <a:r>
              <a:rPr lang="zh-CN" altLang="zh-CN" dirty="0"/>
              <a:t>二层</a:t>
            </a:r>
            <a:r>
              <a:rPr lang="en-US" altLang="zh-CN" dirty="0"/>
              <a:t>24</a:t>
            </a:r>
            <a:r>
              <a:rPr lang="zh-CN" altLang="zh-CN" dirty="0"/>
              <a:t>电口交换机，上联使用</a:t>
            </a:r>
            <a:r>
              <a:rPr lang="en-US" altLang="zh-CN" dirty="0"/>
              <a:t>4</a:t>
            </a:r>
            <a:r>
              <a:rPr lang="zh-CN" altLang="zh-CN" dirty="0"/>
              <a:t>光口；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3</a:t>
            </a:r>
            <a:r>
              <a:rPr lang="zh-CN" altLang="zh-CN" dirty="0" smtClean="0"/>
              <a:t>）后期</a:t>
            </a:r>
            <a:r>
              <a:rPr lang="zh-CN" altLang="zh-CN" dirty="0"/>
              <a:t>网络升级换代的需要，选用千兆带宽的交换机；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4</a:t>
            </a:r>
            <a:r>
              <a:rPr lang="zh-CN" altLang="zh-CN" dirty="0" smtClean="0"/>
              <a:t>）支持</a:t>
            </a:r>
            <a:r>
              <a:rPr lang="zh-CN" altLang="zh-CN" dirty="0"/>
              <a:t>网络管理，支持</a:t>
            </a:r>
            <a:r>
              <a:rPr lang="en-US" altLang="zh-CN" dirty="0"/>
              <a:t>console</a:t>
            </a:r>
            <a:r>
              <a:rPr lang="zh-CN" altLang="zh-CN" dirty="0"/>
              <a:t>、</a:t>
            </a:r>
            <a:r>
              <a:rPr lang="en-US" altLang="zh-CN" dirty="0"/>
              <a:t>telnet</a:t>
            </a:r>
            <a:r>
              <a:rPr lang="zh-CN" altLang="zh-CN" dirty="0"/>
              <a:t>、</a:t>
            </a:r>
            <a:r>
              <a:rPr lang="en-US" altLang="zh-CN" dirty="0" err="1"/>
              <a:t>ssh</a:t>
            </a:r>
            <a:r>
              <a:rPr lang="zh-CN" altLang="zh-CN" dirty="0"/>
              <a:t>、</a:t>
            </a:r>
            <a:r>
              <a:rPr lang="en-US" altLang="zh-CN" dirty="0"/>
              <a:t>web</a:t>
            </a:r>
            <a:r>
              <a:rPr lang="zh-CN" altLang="zh-CN" dirty="0"/>
              <a:t>等管理方式；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5</a:t>
            </a:r>
            <a:r>
              <a:rPr lang="zh-CN" altLang="zh-CN" dirty="0"/>
              <a:t>）支持</a:t>
            </a:r>
            <a:r>
              <a:rPr lang="en-US" altLang="zh-CN" dirty="0"/>
              <a:t>4094</a:t>
            </a:r>
            <a:r>
              <a:rPr lang="zh-CN" altLang="zh-CN" dirty="0"/>
              <a:t>个</a:t>
            </a:r>
            <a:r>
              <a:rPr lang="en-US" altLang="zh-CN" dirty="0"/>
              <a:t>VLAN</a:t>
            </a:r>
            <a:r>
              <a:rPr lang="zh-CN" altLang="zh-CN" dirty="0"/>
              <a:t>；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6</a:t>
            </a:r>
            <a:r>
              <a:rPr lang="zh-CN" altLang="zh-CN" dirty="0"/>
              <a:t>）支持</a:t>
            </a:r>
            <a:r>
              <a:rPr lang="en-US" altLang="zh-CN" dirty="0"/>
              <a:t>STP</a:t>
            </a:r>
            <a:r>
              <a:rPr lang="zh-CN" altLang="zh-CN" dirty="0"/>
              <a:t>、</a:t>
            </a:r>
            <a:r>
              <a:rPr lang="en-US" altLang="zh-CN" dirty="0"/>
              <a:t>RSTP</a:t>
            </a:r>
            <a:r>
              <a:rPr lang="zh-CN" altLang="zh-CN" dirty="0"/>
              <a:t>；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7</a:t>
            </a:r>
            <a:r>
              <a:rPr lang="zh-CN" altLang="zh-CN" dirty="0"/>
              <a:t>）</a:t>
            </a:r>
            <a:r>
              <a:rPr lang="en-US" altLang="zh-CN" dirty="0"/>
              <a:t>MAC</a:t>
            </a:r>
            <a:r>
              <a:rPr lang="zh-CN" altLang="zh-CN" dirty="0"/>
              <a:t>地址表至少</a:t>
            </a:r>
            <a:r>
              <a:rPr lang="en-US" altLang="zh-CN" dirty="0"/>
              <a:t>8K</a:t>
            </a:r>
            <a:r>
              <a:rPr lang="zh-CN" altLang="zh-CN" dirty="0"/>
              <a:t>；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8</a:t>
            </a:r>
            <a:r>
              <a:rPr lang="zh-CN" altLang="zh-CN" dirty="0"/>
              <a:t>）支持端口安全功能。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</a:t>
            </a:r>
            <a:r>
              <a:rPr lang="zh-CN" altLang="zh-CN" dirty="0" smtClean="0"/>
              <a:t>锐</a:t>
            </a:r>
            <a:r>
              <a:rPr lang="zh-CN" altLang="zh-CN" dirty="0"/>
              <a:t>捷</a:t>
            </a:r>
            <a:r>
              <a:rPr lang="en-US" altLang="zh-CN" dirty="0"/>
              <a:t> RG-NBS3100-24</a:t>
            </a:r>
            <a:r>
              <a:rPr lang="zh-CN" altLang="zh-CN" dirty="0"/>
              <a:t>二层网管</a:t>
            </a:r>
            <a:r>
              <a:rPr lang="en-US" altLang="zh-CN" dirty="0"/>
              <a:t>24</a:t>
            </a:r>
            <a:r>
              <a:rPr lang="zh-CN" altLang="zh-CN" dirty="0"/>
              <a:t>千兆电口和</a:t>
            </a:r>
            <a:r>
              <a:rPr lang="en-US" altLang="zh-CN" dirty="0"/>
              <a:t>4</a:t>
            </a:r>
            <a:r>
              <a:rPr lang="zh-CN" altLang="zh-CN" dirty="0"/>
              <a:t>千兆光口交换机能满足实际要求。</a:t>
            </a:r>
          </a:p>
        </p:txBody>
      </p: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99979"/>
            <a:ext cx="5032992" cy="80431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信</a:t>
            </a:r>
            <a:r>
              <a:rPr lang="zh-CN" altLang="en-US" sz="2400" b="1" dirty="0">
                <a:solidFill>
                  <a:schemeClr val="accent1"/>
                </a:solidFill>
              </a:rPr>
              <a:t>创从数字交换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开始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       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</a:rPr>
              <a:t>               ---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基础配置与应用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91246" y="110307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800" y="135625"/>
            <a:ext cx="2851803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726815"/>
            <a:ext cx="9153000" cy="2354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1560" y="134076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素质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目标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772816"/>
            <a:ext cx="6690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培养学生缜密思维、独立思考，综合运用所学解决问题的能力；</a:t>
            </a:r>
          </a:p>
          <a:p>
            <a:pPr indent="-285750"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支持国产交换机品牌的意识，增强民族自豪感；</a:t>
            </a:r>
          </a:p>
        </p:txBody>
      </p:sp>
    </p:spTree>
    <p:extLst>
      <p:ext uri="{BB962C8B-B14F-4D97-AF65-F5344CB8AC3E}">
        <p14:creationId xmlns:p14="http://schemas.microsoft.com/office/powerpoint/2010/main" val="586054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42890" y="892563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800" y="135625"/>
            <a:ext cx="2851803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0350" y="889469"/>
            <a:ext cx="3071490" cy="5903801"/>
            <a:chOff x="12" y="29633"/>
            <a:chExt cx="3649663" cy="5143500"/>
          </a:xfrm>
        </p:grpSpPr>
        <p:sp>
          <p:nvSpPr>
            <p:cNvPr id="9" name="任意多边形 8"/>
            <p:cNvSpPr/>
            <p:nvPr/>
          </p:nvSpPr>
          <p:spPr>
            <a:xfrm>
              <a:off x="34927" y="196851"/>
              <a:ext cx="3481388" cy="4946650"/>
            </a:xfrm>
            <a:custGeom>
              <a:avLst/>
              <a:gdLst>
                <a:gd name="connsiteX0" fmla="*/ 0 w 4092551"/>
                <a:gd name="connsiteY0" fmla="*/ 0 h 7232650"/>
                <a:gd name="connsiteX1" fmla="*/ 3970644 w 4092551"/>
                <a:gd name="connsiteY1" fmla="*/ 0 h 7232650"/>
                <a:gd name="connsiteX2" fmla="*/ 3901482 w 4092551"/>
                <a:gd name="connsiteY2" fmla="*/ 83956 h 7232650"/>
                <a:gd name="connsiteX3" fmla="*/ 3775778 w 4092551"/>
                <a:gd name="connsiteY3" fmla="*/ 271197 h 7232650"/>
                <a:gd name="connsiteX4" fmla="*/ 3665160 w 4092551"/>
                <a:gd name="connsiteY4" fmla="*/ 462568 h 7232650"/>
                <a:gd name="connsiteX5" fmla="*/ 3577168 w 4092551"/>
                <a:gd name="connsiteY5" fmla="*/ 656692 h 7232650"/>
                <a:gd name="connsiteX6" fmla="*/ 3501746 w 4092551"/>
                <a:gd name="connsiteY6" fmla="*/ 857702 h 7232650"/>
                <a:gd name="connsiteX7" fmla="*/ 3448950 w 4092551"/>
                <a:gd name="connsiteY7" fmla="*/ 1060085 h 7232650"/>
                <a:gd name="connsiteX8" fmla="*/ 3406211 w 4092551"/>
                <a:gd name="connsiteY8" fmla="*/ 1265224 h 7232650"/>
                <a:gd name="connsiteX9" fmla="*/ 3378556 w 4092551"/>
                <a:gd name="connsiteY9" fmla="*/ 1474493 h 7232650"/>
                <a:gd name="connsiteX10" fmla="*/ 3365985 w 4092551"/>
                <a:gd name="connsiteY10" fmla="*/ 1686516 h 7232650"/>
                <a:gd name="connsiteX11" fmla="*/ 3365985 w 4092551"/>
                <a:gd name="connsiteY11" fmla="*/ 1901292 h 7232650"/>
                <a:gd name="connsiteX12" fmla="*/ 3373529 w 4092551"/>
                <a:gd name="connsiteY12" fmla="*/ 2117444 h 7232650"/>
                <a:gd name="connsiteX13" fmla="*/ 3396154 w 4092551"/>
                <a:gd name="connsiteY13" fmla="*/ 2337728 h 7232650"/>
                <a:gd name="connsiteX14" fmla="*/ 3423810 w 4092551"/>
                <a:gd name="connsiteY14" fmla="*/ 2556633 h 7232650"/>
                <a:gd name="connsiteX15" fmla="*/ 3459007 w 4092551"/>
                <a:gd name="connsiteY15" fmla="*/ 2781047 h 7232650"/>
                <a:gd name="connsiteX16" fmla="*/ 3496718 w 4092551"/>
                <a:gd name="connsiteY16" fmla="*/ 3005461 h 7232650"/>
                <a:gd name="connsiteX17" fmla="*/ 3546999 w 4092551"/>
                <a:gd name="connsiteY17" fmla="*/ 3231249 h 7232650"/>
                <a:gd name="connsiteX18" fmla="*/ 3594766 w 4092551"/>
                <a:gd name="connsiteY18" fmla="*/ 3458416 h 7232650"/>
                <a:gd name="connsiteX19" fmla="*/ 3647561 w 4092551"/>
                <a:gd name="connsiteY19" fmla="*/ 3684206 h 7232650"/>
                <a:gd name="connsiteX20" fmla="*/ 3705385 w 4092551"/>
                <a:gd name="connsiteY20" fmla="*/ 3914125 h 7232650"/>
                <a:gd name="connsiteX21" fmla="*/ 3758180 w 4092551"/>
                <a:gd name="connsiteY21" fmla="*/ 4142670 h 7232650"/>
                <a:gd name="connsiteX22" fmla="*/ 3813489 w 4092551"/>
                <a:gd name="connsiteY22" fmla="*/ 4371213 h 7232650"/>
                <a:gd name="connsiteX23" fmla="*/ 3866285 w 4092551"/>
                <a:gd name="connsiteY23" fmla="*/ 4603887 h 7232650"/>
                <a:gd name="connsiteX24" fmla="*/ 3916566 w 4092551"/>
                <a:gd name="connsiteY24" fmla="*/ 4832430 h 7232650"/>
                <a:gd name="connsiteX25" fmla="*/ 3964334 w 4092551"/>
                <a:gd name="connsiteY25" fmla="*/ 5060974 h 7232650"/>
                <a:gd name="connsiteX26" fmla="*/ 4004558 w 4092551"/>
                <a:gd name="connsiteY26" fmla="*/ 5288141 h 7232650"/>
                <a:gd name="connsiteX27" fmla="*/ 4039755 w 4092551"/>
                <a:gd name="connsiteY27" fmla="*/ 5513930 h 7232650"/>
                <a:gd name="connsiteX28" fmla="*/ 4064896 w 4092551"/>
                <a:gd name="connsiteY28" fmla="*/ 5741097 h 7232650"/>
                <a:gd name="connsiteX29" fmla="*/ 4082494 w 4092551"/>
                <a:gd name="connsiteY29" fmla="*/ 5968264 h 7232650"/>
                <a:gd name="connsiteX30" fmla="*/ 4092551 w 4092551"/>
                <a:gd name="connsiteY30" fmla="*/ 6189924 h 7232650"/>
                <a:gd name="connsiteX31" fmla="*/ 4092551 w 4092551"/>
                <a:gd name="connsiteY31" fmla="*/ 6411583 h 7232650"/>
                <a:gd name="connsiteX32" fmla="*/ 4077466 w 4092551"/>
                <a:gd name="connsiteY32" fmla="*/ 6630490 h 7232650"/>
                <a:gd name="connsiteX33" fmla="*/ 4052325 w 4092551"/>
                <a:gd name="connsiteY33" fmla="*/ 6849396 h 7232650"/>
                <a:gd name="connsiteX34" fmla="*/ 4012101 w 4092551"/>
                <a:gd name="connsiteY34" fmla="*/ 7064172 h 7232650"/>
                <a:gd name="connsiteX35" fmla="*/ 3966153 w 4092551"/>
                <a:gd name="connsiteY35" fmla="*/ 7232650 h 7232650"/>
                <a:gd name="connsiteX36" fmla="*/ 3317841 w 4092551"/>
                <a:gd name="connsiteY36" fmla="*/ 7232650 h 7232650"/>
                <a:gd name="connsiteX37" fmla="*/ 3372178 w 4092551"/>
                <a:gd name="connsiteY37" fmla="*/ 7038402 h 7232650"/>
                <a:gd name="connsiteX38" fmla="*/ 3409977 w 4092551"/>
                <a:gd name="connsiteY38" fmla="*/ 6841630 h 7232650"/>
                <a:gd name="connsiteX39" fmla="*/ 3433602 w 4092551"/>
                <a:gd name="connsiteY39" fmla="*/ 6641073 h 7232650"/>
                <a:gd name="connsiteX40" fmla="*/ 3447778 w 4092551"/>
                <a:gd name="connsiteY40" fmla="*/ 6440516 h 7232650"/>
                <a:gd name="connsiteX41" fmla="*/ 3447778 w 4092551"/>
                <a:gd name="connsiteY41" fmla="*/ 6237437 h 7232650"/>
                <a:gd name="connsiteX42" fmla="*/ 3438327 w 4092551"/>
                <a:gd name="connsiteY42" fmla="*/ 6034358 h 7232650"/>
                <a:gd name="connsiteX43" fmla="*/ 3421790 w 4092551"/>
                <a:gd name="connsiteY43" fmla="*/ 5826233 h 7232650"/>
                <a:gd name="connsiteX44" fmla="*/ 3398165 w 4092551"/>
                <a:gd name="connsiteY44" fmla="*/ 5618108 h 7232650"/>
                <a:gd name="connsiteX45" fmla="*/ 3365090 w 4092551"/>
                <a:gd name="connsiteY45" fmla="*/ 5411245 h 7232650"/>
                <a:gd name="connsiteX46" fmla="*/ 3327290 w 4092551"/>
                <a:gd name="connsiteY46" fmla="*/ 5203120 h 7232650"/>
                <a:gd name="connsiteX47" fmla="*/ 3282402 w 4092551"/>
                <a:gd name="connsiteY47" fmla="*/ 4993734 h 7232650"/>
                <a:gd name="connsiteX48" fmla="*/ 3235153 w 4092551"/>
                <a:gd name="connsiteY48" fmla="*/ 4784348 h 7232650"/>
                <a:gd name="connsiteX49" fmla="*/ 3185540 w 4092551"/>
                <a:gd name="connsiteY49" fmla="*/ 4571178 h 7232650"/>
                <a:gd name="connsiteX50" fmla="*/ 3133565 w 4092551"/>
                <a:gd name="connsiteY50" fmla="*/ 4361792 h 7232650"/>
                <a:gd name="connsiteX51" fmla="*/ 3083953 w 4092551"/>
                <a:gd name="connsiteY51" fmla="*/ 4152405 h 7232650"/>
                <a:gd name="connsiteX52" fmla="*/ 3029615 w 4092551"/>
                <a:gd name="connsiteY52" fmla="*/ 3941758 h 7232650"/>
                <a:gd name="connsiteX53" fmla="*/ 2980003 w 4092551"/>
                <a:gd name="connsiteY53" fmla="*/ 3734895 h 7232650"/>
                <a:gd name="connsiteX54" fmla="*/ 2935115 w 4092551"/>
                <a:gd name="connsiteY54" fmla="*/ 3526770 h 7232650"/>
                <a:gd name="connsiteX55" fmla="*/ 2887865 w 4092551"/>
                <a:gd name="connsiteY55" fmla="*/ 3319907 h 7232650"/>
                <a:gd name="connsiteX56" fmla="*/ 2852428 w 4092551"/>
                <a:gd name="connsiteY56" fmla="*/ 3114306 h 7232650"/>
                <a:gd name="connsiteX57" fmla="*/ 2819353 w 4092551"/>
                <a:gd name="connsiteY57" fmla="*/ 2908704 h 7232650"/>
                <a:gd name="connsiteX58" fmla="*/ 2793365 w 4092551"/>
                <a:gd name="connsiteY58" fmla="*/ 2708147 h 7232650"/>
                <a:gd name="connsiteX59" fmla="*/ 2772103 w 4092551"/>
                <a:gd name="connsiteY59" fmla="*/ 2506328 h 7232650"/>
                <a:gd name="connsiteX60" fmla="*/ 2765015 w 4092551"/>
                <a:gd name="connsiteY60" fmla="*/ 2308294 h 7232650"/>
                <a:gd name="connsiteX61" fmla="*/ 2765015 w 4092551"/>
                <a:gd name="connsiteY61" fmla="*/ 2111522 h 7232650"/>
                <a:gd name="connsiteX62" fmla="*/ 2776827 w 4092551"/>
                <a:gd name="connsiteY62" fmla="*/ 1917273 h 7232650"/>
                <a:gd name="connsiteX63" fmla="*/ 2802815 w 4092551"/>
                <a:gd name="connsiteY63" fmla="*/ 1725546 h 7232650"/>
                <a:gd name="connsiteX64" fmla="*/ 2842978 w 4092551"/>
                <a:gd name="connsiteY64" fmla="*/ 1537603 h 7232650"/>
                <a:gd name="connsiteX65" fmla="*/ 2892590 w 4092551"/>
                <a:gd name="connsiteY65" fmla="*/ 1352182 h 7232650"/>
                <a:gd name="connsiteX66" fmla="*/ 2963465 w 4092551"/>
                <a:gd name="connsiteY66" fmla="*/ 1168023 h 7232650"/>
                <a:gd name="connsiteX67" fmla="*/ 3046152 w 4092551"/>
                <a:gd name="connsiteY67" fmla="*/ 990172 h 7232650"/>
                <a:gd name="connsiteX68" fmla="*/ 3150102 w 4092551"/>
                <a:gd name="connsiteY68" fmla="*/ 814841 h 7232650"/>
                <a:gd name="connsiteX69" fmla="*/ 3268228 w 4092551"/>
                <a:gd name="connsiteY69" fmla="*/ 643297 h 7232650"/>
                <a:gd name="connsiteX70" fmla="*/ 3409977 w 4092551"/>
                <a:gd name="connsiteY70" fmla="*/ 475536 h 7232650"/>
                <a:gd name="connsiteX71" fmla="*/ 3570627 w 4092551"/>
                <a:gd name="connsiteY71" fmla="*/ 314081 h 7232650"/>
                <a:gd name="connsiteX72" fmla="*/ 3752540 w 4092551"/>
                <a:gd name="connsiteY72" fmla="*/ 155149 h 7232650"/>
                <a:gd name="connsiteX73" fmla="*/ 3960440 w 4092551"/>
                <a:gd name="connsiteY73" fmla="*/ 2 h 7232650"/>
                <a:gd name="connsiteX74" fmla="*/ 2301446 w 4092551"/>
                <a:gd name="connsiteY74" fmla="*/ 2 h 7232650"/>
                <a:gd name="connsiteX75" fmla="*/ 2301446 w 4092551"/>
                <a:gd name="connsiteY75" fmla="*/ 0 h 7232650"/>
                <a:gd name="connsiteX76" fmla="*/ 0 w 4092551"/>
                <a:gd name="connsiteY76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092551" h="7232650">
                  <a:moveTo>
                    <a:pt x="0" y="0"/>
                  </a:moveTo>
                  <a:lnTo>
                    <a:pt x="3970644" y="0"/>
                  </a:lnTo>
                  <a:lnTo>
                    <a:pt x="3901482" y="83956"/>
                  </a:lnTo>
                  <a:lnTo>
                    <a:pt x="3775778" y="271197"/>
                  </a:lnTo>
                  <a:lnTo>
                    <a:pt x="3665160" y="462568"/>
                  </a:lnTo>
                  <a:lnTo>
                    <a:pt x="3577168" y="656692"/>
                  </a:lnTo>
                  <a:lnTo>
                    <a:pt x="3501746" y="857702"/>
                  </a:lnTo>
                  <a:lnTo>
                    <a:pt x="3448950" y="1060085"/>
                  </a:lnTo>
                  <a:lnTo>
                    <a:pt x="3406211" y="1265224"/>
                  </a:lnTo>
                  <a:lnTo>
                    <a:pt x="3378556" y="1474493"/>
                  </a:lnTo>
                  <a:lnTo>
                    <a:pt x="3365985" y="1686516"/>
                  </a:lnTo>
                  <a:lnTo>
                    <a:pt x="3365985" y="1901292"/>
                  </a:lnTo>
                  <a:lnTo>
                    <a:pt x="3373529" y="2117444"/>
                  </a:lnTo>
                  <a:lnTo>
                    <a:pt x="3396154" y="2337728"/>
                  </a:lnTo>
                  <a:lnTo>
                    <a:pt x="3423810" y="2556633"/>
                  </a:lnTo>
                  <a:lnTo>
                    <a:pt x="3459007" y="2781047"/>
                  </a:lnTo>
                  <a:lnTo>
                    <a:pt x="3496718" y="3005461"/>
                  </a:lnTo>
                  <a:lnTo>
                    <a:pt x="3546999" y="3231249"/>
                  </a:lnTo>
                  <a:lnTo>
                    <a:pt x="3594766" y="3458416"/>
                  </a:lnTo>
                  <a:lnTo>
                    <a:pt x="3647561" y="3684206"/>
                  </a:lnTo>
                  <a:lnTo>
                    <a:pt x="3705385" y="3914125"/>
                  </a:lnTo>
                  <a:lnTo>
                    <a:pt x="3758180" y="4142670"/>
                  </a:lnTo>
                  <a:lnTo>
                    <a:pt x="3813489" y="4371213"/>
                  </a:lnTo>
                  <a:lnTo>
                    <a:pt x="3866285" y="4603887"/>
                  </a:lnTo>
                  <a:lnTo>
                    <a:pt x="3916566" y="4832430"/>
                  </a:lnTo>
                  <a:lnTo>
                    <a:pt x="3964334" y="5060974"/>
                  </a:lnTo>
                  <a:lnTo>
                    <a:pt x="4004558" y="5288141"/>
                  </a:lnTo>
                  <a:lnTo>
                    <a:pt x="4039755" y="5513930"/>
                  </a:lnTo>
                  <a:lnTo>
                    <a:pt x="4064896" y="5741097"/>
                  </a:lnTo>
                  <a:lnTo>
                    <a:pt x="4082494" y="5968264"/>
                  </a:lnTo>
                  <a:lnTo>
                    <a:pt x="4092551" y="6189924"/>
                  </a:lnTo>
                  <a:lnTo>
                    <a:pt x="4092551" y="6411583"/>
                  </a:lnTo>
                  <a:lnTo>
                    <a:pt x="4077466" y="6630490"/>
                  </a:lnTo>
                  <a:lnTo>
                    <a:pt x="4052325" y="6849396"/>
                  </a:lnTo>
                  <a:lnTo>
                    <a:pt x="4012101" y="7064172"/>
                  </a:lnTo>
                  <a:lnTo>
                    <a:pt x="3966153" y="7232650"/>
                  </a:lnTo>
                  <a:lnTo>
                    <a:pt x="3317841" y="7232650"/>
                  </a:lnTo>
                  <a:lnTo>
                    <a:pt x="3372178" y="7038402"/>
                  </a:lnTo>
                  <a:lnTo>
                    <a:pt x="3409977" y="6841630"/>
                  </a:lnTo>
                  <a:lnTo>
                    <a:pt x="3433602" y="6641073"/>
                  </a:lnTo>
                  <a:lnTo>
                    <a:pt x="3447778" y="6440516"/>
                  </a:lnTo>
                  <a:lnTo>
                    <a:pt x="3447778" y="6237437"/>
                  </a:lnTo>
                  <a:lnTo>
                    <a:pt x="3438327" y="6034358"/>
                  </a:lnTo>
                  <a:lnTo>
                    <a:pt x="3421790" y="5826233"/>
                  </a:lnTo>
                  <a:lnTo>
                    <a:pt x="3398165" y="5618108"/>
                  </a:lnTo>
                  <a:lnTo>
                    <a:pt x="3365090" y="5411245"/>
                  </a:lnTo>
                  <a:lnTo>
                    <a:pt x="3327290" y="5203120"/>
                  </a:lnTo>
                  <a:lnTo>
                    <a:pt x="3282402" y="4993734"/>
                  </a:lnTo>
                  <a:lnTo>
                    <a:pt x="3235153" y="4784348"/>
                  </a:lnTo>
                  <a:lnTo>
                    <a:pt x="3185540" y="4571178"/>
                  </a:lnTo>
                  <a:lnTo>
                    <a:pt x="3133565" y="4361792"/>
                  </a:lnTo>
                  <a:lnTo>
                    <a:pt x="3083953" y="4152405"/>
                  </a:lnTo>
                  <a:lnTo>
                    <a:pt x="3029615" y="3941758"/>
                  </a:lnTo>
                  <a:lnTo>
                    <a:pt x="2980003" y="3734895"/>
                  </a:lnTo>
                  <a:lnTo>
                    <a:pt x="2935115" y="3526770"/>
                  </a:lnTo>
                  <a:lnTo>
                    <a:pt x="2887865" y="3319907"/>
                  </a:lnTo>
                  <a:lnTo>
                    <a:pt x="2852428" y="3114306"/>
                  </a:lnTo>
                  <a:lnTo>
                    <a:pt x="2819353" y="2908704"/>
                  </a:lnTo>
                  <a:lnTo>
                    <a:pt x="2793365" y="2708147"/>
                  </a:lnTo>
                  <a:lnTo>
                    <a:pt x="2772103" y="2506328"/>
                  </a:lnTo>
                  <a:lnTo>
                    <a:pt x="2765015" y="2308294"/>
                  </a:lnTo>
                  <a:lnTo>
                    <a:pt x="2765015" y="2111522"/>
                  </a:lnTo>
                  <a:lnTo>
                    <a:pt x="2776827" y="1917273"/>
                  </a:lnTo>
                  <a:lnTo>
                    <a:pt x="2802815" y="1725546"/>
                  </a:lnTo>
                  <a:lnTo>
                    <a:pt x="2842978" y="1537603"/>
                  </a:lnTo>
                  <a:lnTo>
                    <a:pt x="2892590" y="1352182"/>
                  </a:lnTo>
                  <a:lnTo>
                    <a:pt x="2963465" y="1168023"/>
                  </a:lnTo>
                  <a:lnTo>
                    <a:pt x="3046152" y="990172"/>
                  </a:lnTo>
                  <a:lnTo>
                    <a:pt x="3150102" y="814841"/>
                  </a:lnTo>
                  <a:lnTo>
                    <a:pt x="3268228" y="643297"/>
                  </a:lnTo>
                  <a:lnTo>
                    <a:pt x="3409977" y="475536"/>
                  </a:lnTo>
                  <a:lnTo>
                    <a:pt x="3570627" y="314081"/>
                  </a:lnTo>
                  <a:lnTo>
                    <a:pt x="3752540" y="155149"/>
                  </a:lnTo>
                  <a:lnTo>
                    <a:pt x="3960440" y="2"/>
                  </a:lnTo>
                  <a:lnTo>
                    <a:pt x="2301446" y="2"/>
                  </a:lnTo>
                  <a:lnTo>
                    <a:pt x="23014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985" tIns="32510" rIns="64985" bIns="32510" anchor="ctr"/>
            <a:lstStyle/>
            <a:p>
              <a:pPr algn="ctr" defTabSz="9128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2" y="29633"/>
              <a:ext cx="3649663" cy="5143500"/>
            </a:xfrm>
            <a:custGeom>
              <a:avLst/>
              <a:gdLst>
                <a:gd name="connsiteX0" fmla="*/ 0 w 5137382"/>
                <a:gd name="connsiteY0" fmla="*/ 0 h 7232652"/>
                <a:gd name="connsiteX1" fmla="*/ 3477047 w 5137382"/>
                <a:gd name="connsiteY1" fmla="*/ 0 h 7232652"/>
                <a:gd name="connsiteX2" fmla="*/ 3477047 w 5137382"/>
                <a:gd name="connsiteY2" fmla="*/ 2 h 7232652"/>
                <a:gd name="connsiteX3" fmla="*/ 5137382 w 5137382"/>
                <a:gd name="connsiteY3" fmla="*/ 2 h 7232652"/>
                <a:gd name="connsiteX4" fmla="*/ 4929314 w 5137382"/>
                <a:gd name="connsiteY4" fmla="*/ 155149 h 7232652"/>
                <a:gd name="connsiteX5" fmla="*/ 4747254 w 5137382"/>
                <a:gd name="connsiteY5" fmla="*/ 314081 h 7232652"/>
                <a:gd name="connsiteX6" fmla="*/ 4586474 w 5137382"/>
                <a:gd name="connsiteY6" fmla="*/ 475535 h 7232652"/>
                <a:gd name="connsiteX7" fmla="*/ 4444610 w 5137382"/>
                <a:gd name="connsiteY7" fmla="*/ 643296 h 7232652"/>
                <a:gd name="connsiteX8" fmla="*/ 4326389 w 5137382"/>
                <a:gd name="connsiteY8" fmla="*/ 814841 h 7232652"/>
                <a:gd name="connsiteX9" fmla="*/ 4222355 w 5137382"/>
                <a:gd name="connsiteY9" fmla="*/ 990171 h 7232652"/>
                <a:gd name="connsiteX10" fmla="*/ 4139601 w 5137382"/>
                <a:gd name="connsiteY10" fmla="*/ 1168023 h 7232652"/>
                <a:gd name="connsiteX11" fmla="*/ 4068669 w 5137382"/>
                <a:gd name="connsiteY11" fmla="*/ 1352182 h 7232652"/>
                <a:gd name="connsiteX12" fmla="*/ 4019016 w 5137382"/>
                <a:gd name="connsiteY12" fmla="*/ 1537602 h 7232652"/>
                <a:gd name="connsiteX13" fmla="*/ 3978821 w 5137382"/>
                <a:gd name="connsiteY13" fmla="*/ 1725545 h 7232652"/>
                <a:gd name="connsiteX14" fmla="*/ 3952812 w 5137382"/>
                <a:gd name="connsiteY14" fmla="*/ 1917272 h 7232652"/>
                <a:gd name="connsiteX15" fmla="*/ 3940990 w 5137382"/>
                <a:gd name="connsiteY15" fmla="*/ 2111522 h 7232652"/>
                <a:gd name="connsiteX16" fmla="*/ 3940990 w 5137382"/>
                <a:gd name="connsiteY16" fmla="*/ 2308294 h 7232652"/>
                <a:gd name="connsiteX17" fmla="*/ 3948084 w 5137382"/>
                <a:gd name="connsiteY17" fmla="*/ 2506328 h 7232652"/>
                <a:gd name="connsiteX18" fmla="*/ 3969363 w 5137382"/>
                <a:gd name="connsiteY18" fmla="*/ 2708146 h 7232652"/>
                <a:gd name="connsiteX19" fmla="*/ 3995372 w 5137382"/>
                <a:gd name="connsiteY19" fmla="*/ 2908703 h 7232652"/>
                <a:gd name="connsiteX20" fmla="*/ 4028474 w 5137382"/>
                <a:gd name="connsiteY20" fmla="*/ 3114305 h 7232652"/>
                <a:gd name="connsiteX21" fmla="*/ 4063940 w 5137382"/>
                <a:gd name="connsiteY21" fmla="*/ 3319907 h 7232652"/>
                <a:gd name="connsiteX22" fmla="*/ 4111228 w 5137382"/>
                <a:gd name="connsiteY22" fmla="*/ 3526770 h 7232652"/>
                <a:gd name="connsiteX23" fmla="*/ 4156152 w 5137382"/>
                <a:gd name="connsiteY23" fmla="*/ 3734895 h 7232652"/>
                <a:gd name="connsiteX24" fmla="*/ 4205804 w 5137382"/>
                <a:gd name="connsiteY24" fmla="*/ 3941758 h 7232652"/>
                <a:gd name="connsiteX25" fmla="*/ 4260186 w 5137382"/>
                <a:gd name="connsiteY25" fmla="*/ 4152405 h 7232652"/>
                <a:gd name="connsiteX26" fmla="*/ 4309838 w 5137382"/>
                <a:gd name="connsiteY26" fmla="*/ 4361792 h 7232652"/>
                <a:gd name="connsiteX27" fmla="*/ 4361855 w 5137382"/>
                <a:gd name="connsiteY27" fmla="*/ 4571178 h 7232652"/>
                <a:gd name="connsiteX28" fmla="*/ 4411508 w 5137382"/>
                <a:gd name="connsiteY28" fmla="*/ 4784348 h 7232652"/>
                <a:gd name="connsiteX29" fmla="*/ 4458796 w 5137382"/>
                <a:gd name="connsiteY29" fmla="*/ 4993734 h 7232652"/>
                <a:gd name="connsiteX30" fmla="*/ 4503720 w 5137382"/>
                <a:gd name="connsiteY30" fmla="*/ 5203120 h 7232652"/>
                <a:gd name="connsiteX31" fmla="*/ 4541550 w 5137382"/>
                <a:gd name="connsiteY31" fmla="*/ 5411245 h 7232652"/>
                <a:gd name="connsiteX32" fmla="*/ 4574652 w 5137382"/>
                <a:gd name="connsiteY32" fmla="*/ 5618108 h 7232652"/>
                <a:gd name="connsiteX33" fmla="*/ 4598296 w 5137382"/>
                <a:gd name="connsiteY33" fmla="*/ 5826233 h 7232652"/>
                <a:gd name="connsiteX34" fmla="*/ 4614847 w 5137382"/>
                <a:gd name="connsiteY34" fmla="*/ 6034358 h 7232652"/>
                <a:gd name="connsiteX35" fmla="*/ 4624305 w 5137382"/>
                <a:gd name="connsiteY35" fmla="*/ 6237437 h 7232652"/>
                <a:gd name="connsiteX36" fmla="*/ 4624305 w 5137382"/>
                <a:gd name="connsiteY36" fmla="*/ 6440516 h 7232652"/>
                <a:gd name="connsiteX37" fmla="*/ 4610118 w 5137382"/>
                <a:gd name="connsiteY37" fmla="*/ 6641073 h 7232652"/>
                <a:gd name="connsiteX38" fmla="*/ 4586474 w 5137382"/>
                <a:gd name="connsiteY38" fmla="*/ 6841630 h 7232652"/>
                <a:gd name="connsiteX39" fmla="*/ 4548644 w 5137382"/>
                <a:gd name="connsiteY39" fmla="*/ 7038402 h 7232652"/>
                <a:gd name="connsiteX40" fmla="*/ 4494262 w 5137382"/>
                <a:gd name="connsiteY40" fmla="*/ 7232652 h 7232652"/>
                <a:gd name="connsiteX41" fmla="*/ 3042515 w 5137382"/>
                <a:gd name="connsiteY41" fmla="*/ 7232652 h 7232652"/>
                <a:gd name="connsiteX42" fmla="*/ 3042515 w 5137382"/>
                <a:gd name="connsiteY42" fmla="*/ 7232650 h 7232652"/>
                <a:gd name="connsiteX43" fmla="*/ 0 w 5137382"/>
                <a:gd name="connsiteY43" fmla="*/ 723265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137382" h="7232652">
                  <a:moveTo>
                    <a:pt x="0" y="0"/>
                  </a:moveTo>
                  <a:lnTo>
                    <a:pt x="3477047" y="0"/>
                  </a:lnTo>
                  <a:lnTo>
                    <a:pt x="3477047" y="2"/>
                  </a:lnTo>
                  <a:lnTo>
                    <a:pt x="5137382" y="2"/>
                  </a:lnTo>
                  <a:lnTo>
                    <a:pt x="4929314" y="155149"/>
                  </a:lnTo>
                  <a:lnTo>
                    <a:pt x="4747254" y="314081"/>
                  </a:lnTo>
                  <a:lnTo>
                    <a:pt x="4586474" y="475535"/>
                  </a:lnTo>
                  <a:lnTo>
                    <a:pt x="4444610" y="643296"/>
                  </a:lnTo>
                  <a:lnTo>
                    <a:pt x="4326389" y="814841"/>
                  </a:lnTo>
                  <a:lnTo>
                    <a:pt x="4222355" y="990171"/>
                  </a:lnTo>
                  <a:lnTo>
                    <a:pt x="4139601" y="1168023"/>
                  </a:lnTo>
                  <a:lnTo>
                    <a:pt x="4068669" y="1352182"/>
                  </a:lnTo>
                  <a:lnTo>
                    <a:pt x="4019016" y="1537602"/>
                  </a:lnTo>
                  <a:lnTo>
                    <a:pt x="3978821" y="1725545"/>
                  </a:lnTo>
                  <a:lnTo>
                    <a:pt x="3952812" y="1917272"/>
                  </a:lnTo>
                  <a:lnTo>
                    <a:pt x="3940990" y="2111522"/>
                  </a:lnTo>
                  <a:lnTo>
                    <a:pt x="3940990" y="2308294"/>
                  </a:lnTo>
                  <a:lnTo>
                    <a:pt x="3948084" y="2506328"/>
                  </a:lnTo>
                  <a:lnTo>
                    <a:pt x="3969363" y="2708146"/>
                  </a:lnTo>
                  <a:lnTo>
                    <a:pt x="3995372" y="2908703"/>
                  </a:lnTo>
                  <a:lnTo>
                    <a:pt x="4028474" y="3114305"/>
                  </a:lnTo>
                  <a:lnTo>
                    <a:pt x="4063940" y="3319907"/>
                  </a:lnTo>
                  <a:lnTo>
                    <a:pt x="4111228" y="3526770"/>
                  </a:lnTo>
                  <a:lnTo>
                    <a:pt x="4156152" y="3734895"/>
                  </a:lnTo>
                  <a:lnTo>
                    <a:pt x="4205804" y="3941758"/>
                  </a:lnTo>
                  <a:lnTo>
                    <a:pt x="4260186" y="4152405"/>
                  </a:lnTo>
                  <a:lnTo>
                    <a:pt x="4309838" y="4361792"/>
                  </a:lnTo>
                  <a:lnTo>
                    <a:pt x="4361855" y="4571178"/>
                  </a:lnTo>
                  <a:lnTo>
                    <a:pt x="4411508" y="4784348"/>
                  </a:lnTo>
                  <a:lnTo>
                    <a:pt x="4458796" y="4993734"/>
                  </a:lnTo>
                  <a:lnTo>
                    <a:pt x="4503720" y="5203120"/>
                  </a:lnTo>
                  <a:lnTo>
                    <a:pt x="4541550" y="5411245"/>
                  </a:lnTo>
                  <a:lnTo>
                    <a:pt x="4574652" y="5618108"/>
                  </a:lnTo>
                  <a:lnTo>
                    <a:pt x="4598296" y="5826233"/>
                  </a:lnTo>
                  <a:lnTo>
                    <a:pt x="4614847" y="6034358"/>
                  </a:lnTo>
                  <a:lnTo>
                    <a:pt x="4624305" y="6237437"/>
                  </a:lnTo>
                  <a:lnTo>
                    <a:pt x="4624305" y="6440516"/>
                  </a:lnTo>
                  <a:lnTo>
                    <a:pt x="4610118" y="6641073"/>
                  </a:lnTo>
                  <a:lnTo>
                    <a:pt x="4586474" y="6841630"/>
                  </a:lnTo>
                  <a:lnTo>
                    <a:pt x="4548644" y="7038402"/>
                  </a:lnTo>
                  <a:lnTo>
                    <a:pt x="4494262" y="7232652"/>
                  </a:lnTo>
                  <a:lnTo>
                    <a:pt x="3042515" y="7232652"/>
                  </a:lnTo>
                  <a:lnTo>
                    <a:pt x="3042515" y="7232650"/>
                  </a:lnTo>
                  <a:lnTo>
                    <a:pt x="0" y="723265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985" tIns="32510" rIns="64985" bIns="32510" anchor="ctr"/>
            <a:lstStyle/>
            <a:p>
              <a:pPr algn="ctr" defTabSz="9128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MH_Others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4140" y="2924944"/>
            <a:ext cx="194446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700" b="1" dirty="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目  录</a:t>
            </a:r>
          </a:p>
        </p:txBody>
      </p:sp>
      <p:sp>
        <p:nvSpPr>
          <p:cNvPr id="17" name="MH_Others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8503" y="3849252"/>
            <a:ext cx="2024063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CONTENTS</a:t>
            </a:r>
            <a:endParaRPr lang="zh-CN" altLang="en-US" sz="2000" b="1" dirty="0">
              <a:solidFill>
                <a:schemeClr val="bg1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40000" y="1304808"/>
            <a:ext cx="441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任务一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认识交换机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0000" y="1808864"/>
            <a:ext cx="441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交换机基本配置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40000" y="2312920"/>
            <a:ext cx="441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远程登录交换机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40000" y="2816976"/>
            <a:ext cx="4716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在交换机上使用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隔离子网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40000" y="3321032"/>
            <a:ext cx="441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跨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交换机实现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内部通信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40000" y="3825088"/>
            <a:ext cx="441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消除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交换网络中的交换环路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40000" y="4329144"/>
            <a:ext cx="441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交换网络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中应用端口聚合技术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40000" y="4833200"/>
            <a:ext cx="4716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三层交换机实现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之间通信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39999" y="5337256"/>
            <a:ext cx="5703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实训：应用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技术组建小型企业网络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40000" y="5841312"/>
            <a:ext cx="558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拓展训练：交换机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Trunk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接口上许可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列表应用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12"/>
          <p:cNvSpPr txBox="1">
            <a:spLocks noChangeArrowheads="1"/>
          </p:cNvSpPr>
          <p:nvPr/>
        </p:nvSpPr>
        <p:spPr bwMode="auto">
          <a:xfrm>
            <a:off x="725727" y="82604"/>
            <a:ext cx="5032992" cy="80431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信</a:t>
            </a:r>
            <a:r>
              <a:rPr lang="zh-CN" altLang="en-US" sz="2400" b="1" dirty="0">
                <a:solidFill>
                  <a:schemeClr val="accent1"/>
                </a:solidFill>
              </a:rPr>
              <a:t>创从数字交换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开始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       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</a:rPr>
              <a:t>               ---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基础配置与应用</a:t>
            </a:r>
          </a:p>
        </p:txBody>
      </p:sp>
    </p:spTree>
    <p:extLst>
      <p:ext uri="{BB962C8B-B14F-4D97-AF65-F5344CB8AC3E}">
        <p14:creationId xmlns:p14="http://schemas.microsoft.com/office/powerpoint/2010/main" val="3441215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 </a:t>
            </a:r>
            <a:r>
              <a:rPr lang="zh-CN" altLang="zh-CN" dirty="0" smtClean="0"/>
              <a:t>随着</a:t>
            </a:r>
            <a:r>
              <a:rPr lang="zh-CN" altLang="zh-CN" dirty="0"/>
              <a:t>中国科技的飞速发展，国产交换机品牌已经在市场上占据了一席之地。这些品牌主要有华为、中兴通讯、星网锐捷、新化三等。</a:t>
            </a:r>
            <a:r>
              <a:rPr lang="en-US" altLang="zh-CN" dirty="0"/>
              <a:t>2016</a:t>
            </a:r>
            <a:r>
              <a:rPr lang="zh-CN" altLang="zh-CN" dirty="0"/>
              <a:t>年我国发布的一份文件《国家信息化发展战略纲要》，提出了中国信息化发展的目标和重点任务。纲要强调了推动信息技术创新（信创）和国产替代的重要性，鼓励企业提高自主研发能力，减少对进口技术和产品的依赖。</a:t>
            </a:r>
            <a:r>
              <a:rPr lang="zh-CN" altLang="en-US" dirty="0" smtClean="0"/>
              <a:t>        </a:t>
            </a:r>
            <a:endParaRPr lang="en-US" altLang="zh-CN" dirty="0" smtClean="0"/>
          </a:p>
          <a:p>
            <a:r>
              <a:rPr lang="zh-CN" altLang="en-US" dirty="0" smtClean="0"/>
              <a:t>        某公司</a:t>
            </a:r>
            <a:r>
              <a:rPr lang="zh-CN" altLang="zh-CN" dirty="0" smtClean="0"/>
              <a:t>一</a:t>
            </a:r>
            <a:r>
              <a:rPr lang="zh-CN" altLang="zh-CN" dirty="0"/>
              <a:t>台交换机工作不太正常，公司决定重新购买一台新交换机，</a:t>
            </a:r>
            <a:r>
              <a:rPr lang="zh-CN" altLang="zh-CN" dirty="0" smtClean="0"/>
              <a:t>小王</a:t>
            </a:r>
            <a:r>
              <a:rPr lang="zh-CN" altLang="en-US" dirty="0" smtClean="0"/>
              <a:t>要</a:t>
            </a:r>
            <a:r>
              <a:rPr lang="zh-CN" altLang="zh-CN" dirty="0" smtClean="0"/>
              <a:t>从</a:t>
            </a:r>
            <a:r>
              <a:rPr lang="zh-CN" altLang="zh-CN" dirty="0"/>
              <a:t>交换机的品牌、选型、性价比、接口类型、功能、管理方式等方面作一个系统的学习，然后再到市场上去购买，买到性价比高的产品。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43779" y="4005064"/>
            <a:ext cx="14079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链接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3" y="4597932"/>
            <a:ext cx="5040557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zh-CN" altLang="zh-CN" b="1" dirty="0" smtClean="0"/>
              <a:t>交换机</a:t>
            </a:r>
            <a:r>
              <a:rPr lang="zh-CN" altLang="zh-CN" dirty="0"/>
              <a:t>（</a:t>
            </a:r>
            <a:r>
              <a:rPr lang="en-US" altLang="zh-CN" dirty="0"/>
              <a:t>switching</a:t>
            </a:r>
            <a:r>
              <a:rPr lang="zh-CN" altLang="zh-CN" dirty="0" smtClean="0"/>
              <a:t>）</a:t>
            </a:r>
            <a:r>
              <a:rPr lang="zh-CN" altLang="zh-CN" b="1" dirty="0" smtClean="0"/>
              <a:t>简介</a:t>
            </a:r>
            <a:endParaRPr lang="en-US" altLang="zh-CN" b="1" dirty="0" smtClean="0"/>
          </a:p>
          <a:p>
            <a:pPr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zh-CN" dirty="0" smtClean="0"/>
              <a:t>交换机</a:t>
            </a:r>
            <a:r>
              <a:rPr lang="zh-CN" altLang="zh-CN" dirty="0"/>
              <a:t>是一种特殊</a:t>
            </a:r>
            <a:r>
              <a:rPr lang="zh-CN" altLang="zh-CN" dirty="0" smtClean="0"/>
              <a:t>功能</a:t>
            </a:r>
            <a:r>
              <a:rPr lang="zh-CN" altLang="en-US" dirty="0" smtClean="0"/>
              <a:t>（数据交换）</a:t>
            </a:r>
            <a:r>
              <a:rPr lang="zh-CN" altLang="zh-CN" dirty="0" smtClean="0"/>
              <a:t>的</a:t>
            </a:r>
            <a:r>
              <a:rPr lang="zh-CN" altLang="zh-CN" dirty="0"/>
              <a:t>计算机，内部有总线、</a:t>
            </a:r>
            <a:r>
              <a:rPr lang="en-US" altLang="zh-CN" dirty="0"/>
              <a:t>CPU</a:t>
            </a:r>
            <a:r>
              <a:rPr lang="zh-CN" altLang="zh-CN" dirty="0"/>
              <a:t>、</a:t>
            </a:r>
            <a:r>
              <a:rPr lang="en-US" altLang="zh-CN" dirty="0"/>
              <a:t>ROM</a:t>
            </a:r>
            <a:r>
              <a:rPr lang="zh-CN" altLang="zh-CN" dirty="0"/>
              <a:t>、</a:t>
            </a:r>
            <a:r>
              <a:rPr lang="en-US" altLang="zh-CN" dirty="0"/>
              <a:t>RAM</a:t>
            </a:r>
            <a:r>
              <a:rPr lang="zh-CN" altLang="zh-CN" dirty="0"/>
              <a:t>、</a:t>
            </a:r>
            <a:r>
              <a:rPr lang="en-US" altLang="zh-CN" dirty="0"/>
              <a:t>Flash</a:t>
            </a:r>
            <a:r>
              <a:rPr lang="zh-CN" altLang="zh-CN" dirty="0"/>
              <a:t>存储等，外部连有各种接口，如以太网接口、</a:t>
            </a:r>
            <a:r>
              <a:rPr lang="en-US" altLang="zh-CN" dirty="0"/>
              <a:t>Console</a:t>
            </a:r>
            <a:r>
              <a:rPr lang="zh-CN" altLang="zh-CN" dirty="0"/>
              <a:t>端口等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15" name="Picture 4" descr="c:\DOCUME~1\ADMINI~1\APPLIC~1\360se6\USERDA~1\Temp\PICC_T~1.JPG"/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17356"/>
            <a:ext cx="2857500" cy="112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7584" y="1412776"/>
            <a:ext cx="777686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 </a:t>
            </a:r>
            <a:r>
              <a:rPr lang="zh-CN" altLang="en-US" b="1" dirty="0" smtClean="0"/>
              <a:t>交换机</a:t>
            </a:r>
            <a:r>
              <a:rPr lang="zh-CN" altLang="en-US" b="1" dirty="0"/>
              <a:t>的功能及作用</a:t>
            </a:r>
            <a:endParaRPr lang="en-US" altLang="zh-CN" b="1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交换机的主要功能包括物理编址、网络拓扑结构、错误校验、帧序列以及流控。交换机还具备了一些新的功能</a:t>
            </a:r>
            <a:r>
              <a:rPr lang="zh-CN" altLang="zh-CN" dirty="0" smtClean="0"/>
              <a:t>，</a:t>
            </a:r>
            <a:r>
              <a:rPr lang="zh-CN" altLang="en-US" dirty="0" smtClean="0"/>
              <a:t>如：</a:t>
            </a:r>
            <a:r>
              <a:rPr lang="en-US" altLang="zh-CN" dirty="0" smtClean="0"/>
              <a:t>VLAN</a:t>
            </a:r>
            <a:r>
              <a:rPr lang="zh-CN" altLang="zh-CN" dirty="0" smtClean="0"/>
              <a:t>、链路汇聚，路由器</a:t>
            </a:r>
            <a:r>
              <a:rPr lang="zh-CN" altLang="zh-CN" dirty="0"/>
              <a:t>（三层交换机）的功能。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27584" y="2960558"/>
            <a:ext cx="79928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3</a:t>
            </a:r>
            <a:r>
              <a:rPr lang="zh-CN" altLang="zh-CN" b="1" dirty="0"/>
              <a:t>．交换机的分类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1</a:t>
            </a:r>
            <a:r>
              <a:rPr lang="zh-CN" altLang="zh-CN" dirty="0"/>
              <a:t>）按传输模式分有全双工，半双工，全双工</a:t>
            </a:r>
            <a:r>
              <a:rPr lang="en-US" altLang="zh-CN" dirty="0"/>
              <a:t>/</a:t>
            </a:r>
            <a:r>
              <a:rPr lang="zh-CN" altLang="zh-CN" dirty="0"/>
              <a:t>半双工自适应。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2</a:t>
            </a:r>
            <a:r>
              <a:rPr lang="zh-CN" altLang="zh-CN" dirty="0"/>
              <a:t>）根据所处工作位置的不同，可以分为广域网交换机和局域网交换机两种。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3</a:t>
            </a:r>
            <a:r>
              <a:rPr lang="zh-CN" altLang="zh-CN" dirty="0"/>
              <a:t>）从传输介质和传输速度上可分为以太网交换机、快速以太网交换机、千兆以太网交换机、</a:t>
            </a:r>
            <a:r>
              <a:rPr lang="en-US" altLang="zh-CN" dirty="0"/>
              <a:t>FDDI</a:t>
            </a:r>
            <a:r>
              <a:rPr lang="zh-CN" altLang="zh-CN" dirty="0"/>
              <a:t>交换机、</a:t>
            </a:r>
            <a:r>
              <a:rPr lang="en-US" altLang="zh-CN" dirty="0"/>
              <a:t>ATM</a:t>
            </a:r>
            <a:r>
              <a:rPr lang="zh-CN" altLang="zh-CN" dirty="0"/>
              <a:t>交换机和令牌环交换机等。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4</a:t>
            </a:r>
            <a:r>
              <a:rPr lang="zh-CN" altLang="zh-CN" dirty="0"/>
              <a:t>）从规模应用上又可分为企业级交换机、部门级交换机和工作组交换机等。支持</a:t>
            </a:r>
            <a:r>
              <a:rPr lang="en-US" altLang="zh-CN" dirty="0"/>
              <a:t>500</a:t>
            </a:r>
            <a:r>
              <a:rPr lang="zh-CN" altLang="zh-CN" dirty="0"/>
              <a:t>个信息点</a:t>
            </a:r>
            <a:r>
              <a:rPr lang="zh-CN" altLang="zh-CN" dirty="0" smtClean="0"/>
              <a:t>以上的</a:t>
            </a:r>
            <a:r>
              <a:rPr lang="zh-CN" altLang="zh-CN" dirty="0"/>
              <a:t>交换机为企业级交换机，支持</a:t>
            </a:r>
            <a:r>
              <a:rPr lang="en-US" altLang="zh-CN" dirty="0"/>
              <a:t>300</a:t>
            </a:r>
            <a:r>
              <a:rPr lang="zh-CN" altLang="zh-CN" dirty="0"/>
              <a:t>个信息点</a:t>
            </a:r>
            <a:r>
              <a:rPr lang="zh-CN" altLang="zh-CN" dirty="0" smtClean="0"/>
              <a:t>以下的</a:t>
            </a:r>
            <a:r>
              <a:rPr lang="zh-CN" altLang="zh-CN" dirty="0"/>
              <a:t>交换机为部门级交换机，而支持</a:t>
            </a:r>
            <a:r>
              <a:rPr lang="en-US" altLang="zh-CN" dirty="0"/>
              <a:t>100</a:t>
            </a:r>
            <a:r>
              <a:rPr lang="zh-CN" altLang="zh-CN" dirty="0"/>
              <a:t>个信息点以内的交换机为工作组级交换机。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5</a:t>
            </a:r>
            <a:r>
              <a:rPr lang="zh-CN" altLang="zh-CN" dirty="0"/>
              <a:t>）从转发方式分为直通转发、存储转发、无碎片直接转发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6</a:t>
            </a:r>
            <a:r>
              <a:rPr lang="zh-CN" altLang="zh-CN" dirty="0"/>
              <a:t>）按功能层次上又可划分为二层交换机、三层交机、四层交换机。</a:t>
            </a:r>
          </a:p>
        </p:txBody>
      </p:sp>
    </p:spTree>
    <p:extLst>
      <p:ext uri="{BB962C8B-B14F-4D97-AF65-F5344CB8AC3E}">
        <p14:creationId xmlns:p14="http://schemas.microsoft.com/office/powerpoint/2010/main" val="2281057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27583" y="1084959"/>
            <a:ext cx="2880323" cy="1551953"/>
            <a:chOff x="0" y="0"/>
            <a:chExt cx="3029447" cy="1277609"/>
          </a:xfrm>
        </p:grpSpPr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1006873" y="980429"/>
              <a:ext cx="886571" cy="297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 smtClean="0">
                  <a:effectLst/>
                  <a:latin typeface="Times New Roman"/>
                  <a:ea typeface="宋体"/>
                  <a:cs typeface="宋体"/>
                </a:rPr>
                <a:t>直通式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029447" cy="882595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3216594" y="980728"/>
            <a:ext cx="2795565" cy="1656183"/>
            <a:chOff x="-143150" y="0"/>
            <a:chExt cx="2568271" cy="1463619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3150" y="0"/>
              <a:ext cx="2568271" cy="1033669"/>
            </a:xfrm>
            <a:prstGeom prst="rect">
              <a:avLst/>
            </a:prstGeom>
          </p:spPr>
        </p:pic>
        <p:sp>
          <p:nvSpPr>
            <p:cNvPr id="22" name="Text Box 3"/>
            <p:cNvSpPr txBox="1">
              <a:spLocks noChangeArrowheads="1"/>
            </p:cNvSpPr>
            <p:nvPr/>
          </p:nvSpPr>
          <p:spPr bwMode="auto">
            <a:xfrm>
              <a:off x="661142" y="1166439"/>
              <a:ext cx="1103916" cy="297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zh-CN" sz="1200" kern="100" dirty="0">
                  <a:latin typeface="Times New Roman"/>
                  <a:ea typeface="宋体"/>
                  <a:cs typeface="宋体"/>
                </a:rPr>
                <a:t>存储转发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75337" y="980728"/>
            <a:ext cx="2801119" cy="1656182"/>
            <a:chOff x="0" y="-318105"/>
            <a:chExt cx="2608028" cy="149446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318105"/>
              <a:ext cx="2608028" cy="1041621"/>
            </a:xfrm>
            <a:prstGeom prst="rect">
              <a:avLst/>
            </a:prstGeom>
          </p:spPr>
        </p:pic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649801" y="817716"/>
              <a:ext cx="1308425" cy="358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 smtClean="0">
                  <a:effectLst/>
                  <a:latin typeface="Times New Roman"/>
                  <a:ea typeface="宋体"/>
                  <a:cs typeface="宋体"/>
                </a:rPr>
                <a:t>无</a:t>
              </a: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碎片直接</a:t>
              </a:r>
              <a:r>
                <a:rPr lang="zh-CN" sz="1200" kern="100" dirty="0" smtClean="0">
                  <a:effectLst/>
                  <a:latin typeface="Times New Roman"/>
                  <a:ea typeface="宋体"/>
                  <a:cs typeface="宋体"/>
                </a:rPr>
                <a:t>转发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03108" y="2827206"/>
            <a:ext cx="6418904" cy="1875227"/>
            <a:chOff x="0" y="0"/>
            <a:chExt cx="4866198" cy="2299254"/>
          </a:xfrm>
        </p:grpSpPr>
        <p:pic>
          <p:nvPicPr>
            <p:cNvPr id="27" name="Picture 5" descr="DSC0216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95492" cy="1876508"/>
            </a:xfrm>
            <a:prstGeom prst="rect">
              <a:avLst/>
            </a:prstGeom>
            <a:noFill/>
            <a:extLst/>
          </p:spPr>
        </p:pic>
        <p:pic>
          <p:nvPicPr>
            <p:cNvPr id="28" name="Picture 7" descr="M2131面板图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9203" y="532738"/>
              <a:ext cx="1796995" cy="739471"/>
            </a:xfrm>
            <a:prstGeom prst="rect">
              <a:avLst/>
            </a:prstGeom>
            <a:noFill/>
            <a:extLst/>
          </p:spPr>
        </p:pic>
        <p:sp>
          <p:nvSpPr>
            <p:cNvPr id="29" name="Text Box 3"/>
            <p:cNvSpPr txBox="1">
              <a:spLocks noChangeArrowheads="1"/>
            </p:cNvSpPr>
            <p:nvPr/>
          </p:nvSpPr>
          <p:spPr bwMode="auto">
            <a:xfrm>
              <a:off x="1789274" y="2003345"/>
              <a:ext cx="1949388" cy="295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en-US" sz="900" kern="100" dirty="0" smtClean="0">
                  <a:effectLst/>
                  <a:latin typeface="Times New Roman"/>
                  <a:ea typeface="宋体"/>
                  <a:cs typeface="宋体"/>
                </a:rPr>
                <a:t> </a:t>
              </a:r>
              <a:r>
                <a:rPr lang="zh-CN" sz="1200" kern="100" dirty="0">
                  <a:latin typeface="Times New Roman"/>
                  <a:ea typeface="宋体"/>
                  <a:cs typeface="宋体"/>
                </a:rPr>
                <a:t>交换机菊花链式联接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94981" y="5013176"/>
            <a:ext cx="6418904" cy="1600833"/>
            <a:chOff x="0" y="0"/>
            <a:chExt cx="4763539" cy="1601023"/>
          </a:xfrm>
        </p:grpSpPr>
        <p:sp>
          <p:nvSpPr>
            <p:cNvPr id="31" name="Text Box 3"/>
            <p:cNvSpPr txBox="1">
              <a:spLocks noChangeArrowheads="1"/>
            </p:cNvSpPr>
            <p:nvPr/>
          </p:nvSpPr>
          <p:spPr bwMode="auto">
            <a:xfrm>
              <a:off x="1805399" y="1339403"/>
              <a:ext cx="1564744" cy="26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>
                  <a:latin typeface="Times New Roman"/>
                  <a:ea typeface="宋体"/>
                  <a:cs typeface="宋体"/>
                </a:rPr>
                <a:t>交换机主从式联接</a:t>
              </a: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788276" cy="122993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6910" y="173870"/>
              <a:ext cx="1906629" cy="86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4</a:t>
            </a:r>
            <a:r>
              <a:rPr lang="zh-CN" altLang="zh-CN" b="1" dirty="0"/>
              <a:t>．交机换的选购与性能</a:t>
            </a:r>
            <a:r>
              <a:rPr lang="zh-CN" altLang="zh-CN" b="1" dirty="0" smtClean="0"/>
              <a:t>参数</a:t>
            </a:r>
            <a:endParaRPr lang="zh-CN" altLang="zh-CN" dirty="0" smtClean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1</a:t>
            </a:r>
            <a:r>
              <a:rPr lang="zh-CN" altLang="zh-CN" dirty="0"/>
              <a:t>）背板带宽、二</a:t>
            </a:r>
            <a:r>
              <a:rPr lang="en-US" altLang="zh-CN" dirty="0"/>
              <a:t>/</a:t>
            </a:r>
            <a:r>
              <a:rPr lang="zh-CN" altLang="zh-CN" dirty="0"/>
              <a:t>三层交换吞吐率。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2</a:t>
            </a:r>
            <a:r>
              <a:rPr lang="zh-CN" altLang="zh-CN" dirty="0"/>
              <a:t>）</a:t>
            </a:r>
            <a:r>
              <a:rPr lang="en-US" altLang="zh-CN" dirty="0"/>
              <a:t>VLAN</a:t>
            </a:r>
            <a:r>
              <a:rPr lang="zh-CN" altLang="zh-CN" dirty="0"/>
              <a:t>类型和数量。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3</a:t>
            </a:r>
            <a:r>
              <a:rPr lang="zh-CN" altLang="zh-CN" dirty="0"/>
              <a:t>）</a:t>
            </a:r>
            <a:r>
              <a:rPr lang="en-US" altLang="zh-CN" dirty="0" err="1"/>
              <a:t>Trunking</a:t>
            </a:r>
            <a:r>
              <a:rPr lang="zh-CN" altLang="zh-CN" dirty="0"/>
              <a:t>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4</a:t>
            </a:r>
            <a:r>
              <a:rPr lang="zh-CN" altLang="zh-CN" dirty="0"/>
              <a:t>）交换机端口数量及类型。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5</a:t>
            </a:r>
            <a:r>
              <a:rPr lang="zh-CN" altLang="zh-CN" dirty="0"/>
              <a:t>）支持网络管理的协议和方法。需要交换机提供更加方便和集中式的管理。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6</a:t>
            </a:r>
            <a:r>
              <a:rPr lang="zh-CN" altLang="zh-CN" dirty="0"/>
              <a:t>）</a:t>
            </a:r>
            <a:r>
              <a:rPr lang="en-US" altLang="zh-CN" dirty="0" err="1"/>
              <a:t>Qos</a:t>
            </a:r>
            <a:r>
              <a:rPr lang="zh-CN" altLang="zh-CN" dirty="0"/>
              <a:t>、</a:t>
            </a:r>
            <a:r>
              <a:rPr lang="en-US" altLang="zh-CN" dirty="0"/>
              <a:t>802.1q</a:t>
            </a:r>
            <a:r>
              <a:rPr lang="zh-CN" altLang="zh-CN" dirty="0"/>
              <a:t>优先级控制、</a:t>
            </a:r>
            <a:r>
              <a:rPr lang="en-US" altLang="zh-CN" dirty="0"/>
              <a:t>802.1X</a:t>
            </a:r>
            <a:r>
              <a:rPr lang="zh-CN" altLang="zh-CN" dirty="0"/>
              <a:t>、</a:t>
            </a:r>
            <a:r>
              <a:rPr lang="en-US" altLang="zh-CN" dirty="0"/>
              <a:t>802.3X</a:t>
            </a:r>
            <a:r>
              <a:rPr lang="zh-CN" altLang="zh-CN" dirty="0"/>
              <a:t>的支持。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7</a:t>
            </a:r>
            <a:r>
              <a:rPr lang="zh-CN" altLang="zh-CN" dirty="0"/>
              <a:t>）堆叠的支持。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8</a:t>
            </a:r>
            <a:r>
              <a:rPr lang="zh-CN" altLang="zh-CN" dirty="0"/>
              <a:t>）交换机的交换缓存和端口缓存、主存、转发延时等也是相当重要的参数</a:t>
            </a:r>
            <a:r>
              <a:rPr lang="zh-CN" altLang="en-US" dirty="0"/>
              <a:t>。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 9</a:t>
            </a:r>
            <a:r>
              <a:rPr lang="zh-CN" altLang="zh-CN" dirty="0"/>
              <a:t>）对于三层交换机来说，</a:t>
            </a:r>
            <a:r>
              <a:rPr lang="en-US" altLang="zh-CN" dirty="0"/>
              <a:t>802.1d</a:t>
            </a:r>
            <a:r>
              <a:rPr lang="zh-CN" altLang="zh-CN" dirty="0"/>
              <a:t>生成树也是一个重要的参数。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10</a:t>
            </a:r>
            <a:r>
              <a:rPr lang="zh-CN" altLang="zh-CN" dirty="0"/>
              <a:t>）三层交换机二</a:t>
            </a:r>
            <a:r>
              <a:rPr lang="en-US" altLang="zh-CN" dirty="0"/>
              <a:t>/</a:t>
            </a:r>
            <a:r>
              <a:rPr lang="zh-CN" altLang="zh-CN" dirty="0"/>
              <a:t>三是否保持线速转发、路由表大小、访问控制列表大小、对路由协议的支持</a:t>
            </a:r>
            <a:r>
              <a:rPr lang="zh-CN" altLang="en-US" dirty="0"/>
              <a:t>等</a:t>
            </a:r>
            <a:r>
              <a:rPr lang="zh-CN" altLang="zh-CN" dirty="0"/>
              <a:t>。</a:t>
            </a:r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11</a:t>
            </a:r>
            <a:r>
              <a:rPr lang="zh-CN" altLang="zh-CN" dirty="0" smtClean="0"/>
              <a:t>）</a:t>
            </a:r>
            <a:r>
              <a:rPr lang="zh-CN" altLang="en-US" dirty="0" smtClean="0"/>
              <a:t>对</a:t>
            </a:r>
            <a:r>
              <a:rPr lang="zh-CN" altLang="zh-CN" dirty="0" smtClean="0"/>
              <a:t>链路聚合</a:t>
            </a:r>
            <a:r>
              <a:rPr lang="zh-CN" altLang="en-US" dirty="0" smtClean="0"/>
              <a:t>是否</a:t>
            </a:r>
            <a:r>
              <a:rPr lang="zh-CN" altLang="zh-CN" dirty="0" smtClean="0"/>
              <a:t>支持。</a:t>
            </a: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0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190" y="1124744"/>
            <a:ext cx="799325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5</a:t>
            </a:r>
            <a:r>
              <a:rPr lang="zh-CN" altLang="zh-CN" b="1" dirty="0"/>
              <a:t>．交换机的工作原理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zh-CN" altLang="en-US" dirty="0"/>
              <a:t>交换机</a:t>
            </a:r>
            <a:r>
              <a:rPr lang="zh-CN" altLang="zh-CN" dirty="0"/>
              <a:t>根据目的</a:t>
            </a:r>
            <a:r>
              <a:rPr lang="en-US" altLang="zh-CN" dirty="0"/>
              <a:t>MAC</a:t>
            </a:r>
            <a:r>
              <a:rPr lang="zh-CN" altLang="zh-CN" dirty="0"/>
              <a:t>来决定如何处理这个帧，</a:t>
            </a:r>
            <a:r>
              <a:rPr lang="zh-CN" altLang="en-US" dirty="0"/>
              <a:t>转发依据是</a:t>
            </a:r>
            <a:r>
              <a:rPr lang="en-US" altLang="zh-CN" dirty="0"/>
              <a:t>MAC</a:t>
            </a:r>
            <a:r>
              <a:rPr lang="zh-CN" altLang="zh-CN" dirty="0"/>
              <a:t>地址表</a:t>
            </a:r>
            <a:r>
              <a:rPr lang="zh-CN" altLang="en-US" dirty="0"/>
              <a:t>。。</a:t>
            </a:r>
            <a:r>
              <a:rPr lang="zh-CN" altLang="zh-CN" dirty="0"/>
              <a:t>它的三项主要功能如下：地址学习、转发</a:t>
            </a:r>
            <a:r>
              <a:rPr lang="en-US" altLang="zh-CN" dirty="0"/>
              <a:t>/</a:t>
            </a:r>
            <a:r>
              <a:rPr lang="zh-CN" altLang="zh-CN" dirty="0"/>
              <a:t>过滤、消除环路。</a:t>
            </a: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229110" y="2316828"/>
            <a:ext cx="6583250" cy="4015446"/>
            <a:chOff x="1616" y="1219"/>
            <a:chExt cx="7200" cy="5239"/>
          </a:xfrm>
        </p:grpSpPr>
        <p:pic>
          <p:nvPicPr>
            <p:cNvPr id="24" name="Picture 12" descr="C:\Documents and Settings\Administrator\Application Data\Tencent\Users\710901000\QQ\WinTemp\RichOle\Y_4X50_5PF`N_6RHJ@GHJ1L.jpg"/>
            <p:cNvPicPr>
              <a:picLocks noChangeAspect="1" noChangeArrowheads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6" y="3559"/>
              <a:ext cx="138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3" descr="pc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3" y="4570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4"/>
            <p:cNvSpPr txBox="1">
              <a:spLocks noChangeArrowheads="1"/>
            </p:cNvSpPr>
            <p:nvPr/>
          </p:nvSpPr>
          <p:spPr bwMode="auto">
            <a:xfrm>
              <a:off x="4316" y="3250"/>
              <a:ext cx="540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</a:t>
              </a: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0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cxnSp>
          <p:nvCxnSpPr>
            <p:cNvPr id="27" name="Line 15"/>
            <p:cNvCxnSpPr/>
            <p:nvPr/>
          </p:nvCxnSpPr>
          <p:spPr bwMode="auto">
            <a:xfrm>
              <a:off x="5756" y="4027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8" name="Text Box 16"/>
            <p:cNvSpPr txBox="1">
              <a:spLocks noChangeArrowheads="1"/>
            </p:cNvSpPr>
            <p:nvPr/>
          </p:nvSpPr>
          <p:spPr bwMode="auto">
            <a:xfrm>
              <a:off x="5936" y="3247"/>
              <a:ext cx="540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</a:t>
              </a: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1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9" name="Text Box 17"/>
            <p:cNvSpPr txBox="1">
              <a:spLocks noChangeArrowheads="1"/>
            </p:cNvSpPr>
            <p:nvPr/>
          </p:nvSpPr>
          <p:spPr bwMode="auto">
            <a:xfrm>
              <a:off x="1616" y="3247"/>
              <a:ext cx="19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主机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A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00-D0-F8-00-11-11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30" name="Text Box 18"/>
            <p:cNvSpPr txBox="1">
              <a:spLocks noChangeArrowheads="1"/>
            </p:cNvSpPr>
            <p:nvPr/>
          </p:nvSpPr>
          <p:spPr bwMode="auto">
            <a:xfrm>
              <a:off x="6836" y="5119"/>
              <a:ext cx="19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主机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D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00-D0-F8-00-44-44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31" name="Text Box 19"/>
            <p:cNvSpPr txBox="1">
              <a:spLocks noChangeArrowheads="1"/>
            </p:cNvSpPr>
            <p:nvPr/>
          </p:nvSpPr>
          <p:spPr bwMode="auto">
            <a:xfrm>
              <a:off x="6836" y="3247"/>
              <a:ext cx="19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主机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B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00-D0-F8-00-22-22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cxnSp>
          <p:nvCxnSpPr>
            <p:cNvPr id="32" name="Line 20"/>
            <p:cNvCxnSpPr/>
            <p:nvPr/>
          </p:nvCxnSpPr>
          <p:spPr bwMode="auto">
            <a:xfrm>
              <a:off x="3056" y="2779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Line 21"/>
            <p:cNvCxnSpPr/>
            <p:nvPr/>
          </p:nvCxnSpPr>
          <p:spPr bwMode="auto">
            <a:xfrm>
              <a:off x="6656" y="2779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Line 22"/>
            <p:cNvCxnSpPr/>
            <p:nvPr/>
          </p:nvCxnSpPr>
          <p:spPr bwMode="auto">
            <a:xfrm>
              <a:off x="3596" y="2779"/>
              <a:ext cx="0" cy="10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" name="Line 23"/>
            <p:cNvCxnSpPr/>
            <p:nvPr/>
          </p:nvCxnSpPr>
          <p:spPr bwMode="auto">
            <a:xfrm>
              <a:off x="3596" y="3871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6" name="Text Box 24"/>
            <p:cNvSpPr txBox="1">
              <a:spLocks noChangeArrowheads="1"/>
            </p:cNvSpPr>
            <p:nvPr/>
          </p:nvSpPr>
          <p:spPr bwMode="auto">
            <a:xfrm>
              <a:off x="1616" y="5275"/>
              <a:ext cx="19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主机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C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00-D0-F8-00-33-33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cxnSp>
          <p:nvCxnSpPr>
            <p:cNvPr id="37" name="Line 25"/>
            <p:cNvCxnSpPr/>
            <p:nvPr/>
          </p:nvCxnSpPr>
          <p:spPr bwMode="auto">
            <a:xfrm>
              <a:off x="6656" y="2779"/>
              <a:ext cx="0" cy="10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" name="Line 26"/>
            <p:cNvCxnSpPr/>
            <p:nvPr/>
          </p:nvCxnSpPr>
          <p:spPr bwMode="auto">
            <a:xfrm>
              <a:off x="5802" y="3871"/>
              <a:ext cx="85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" name="Line 27"/>
            <p:cNvCxnSpPr/>
            <p:nvPr/>
          </p:nvCxnSpPr>
          <p:spPr bwMode="auto">
            <a:xfrm>
              <a:off x="2876" y="4963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0" name="Line 28"/>
            <p:cNvCxnSpPr/>
            <p:nvPr/>
          </p:nvCxnSpPr>
          <p:spPr bwMode="auto">
            <a:xfrm>
              <a:off x="3596" y="4027"/>
              <a:ext cx="0" cy="9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1" name="Line 29"/>
            <p:cNvCxnSpPr/>
            <p:nvPr/>
          </p:nvCxnSpPr>
          <p:spPr bwMode="auto">
            <a:xfrm>
              <a:off x="3596" y="4027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" name="Line 30"/>
            <p:cNvCxnSpPr/>
            <p:nvPr/>
          </p:nvCxnSpPr>
          <p:spPr bwMode="auto">
            <a:xfrm>
              <a:off x="6656" y="4027"/>
              <a:ext cx="0" cy="9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3" name="Line 31"/>
            <p:cNvCxnSpPr/>
            <p:nvPr/>
          </p:nvCxnSpPr>
          <p:spPr bwMode="auto">
            <a:xfrm>
              <a:off x="6656" y="4963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4" name="Text Box 32"/>
            <p:cNvSpPr txBox="1">
              <a:spLocks noChangeArrowheads="1"/>
            </p:cNvSpPr>
            <p:nvPr/>
          </p:nvSpPr>
          <p:spPr bwMode="auto">
            <a:xfrm>
              <a:off x="4136" y="4183"/>
              <a:ext cx="540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</a:t>
              </a: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2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5" name="Text Box 33"/>
            <p:cNvSpPr txBox="1">
              <a:spLocks noChangeArrowheads="1"/>
            </p:cNvSpPr>
            <p:nvPr/>
          </p:nvSpPr>
          <p:spPr bwMode="auto">
            <a:xfrm>
              <a:off x="5936" y="4027"/>
              <a:ext cx="540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</a:t>
              </a: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3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6" name="Text Box 34"/>
            <p:cNvSpPr txBox="1">
              <a:spLocks noChangeArrowheads="1"/>
            </p:cNvSpPr>
            <p:nvPr/>
          </p:nvSpPr>
          <p:spPr bwMode="auto">
            <a:xfrm>
              <a:off x="4136" y="1219"/>
              <a:ext cx="198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MAC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地址表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7" name="Text Box 35"/>
            <p:cNvSpPr txBox="1">
              <a:spLocks noChangeArrowheads="1"/>
            </p:cNvSpPr>
            <p:nvPr/>
          </p:nvSpPr>
          <p:spPr bwMode="auto">
            <a:xfrm>
              <a:off x="3956" y="1687"/>
              <a:ext cx="2160" cy="1404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E0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E1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E2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E3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8" name="Text Box 36"/>
            <p:cNvSpPr txBox="1">
              <a:spLocks noChangeArrowheads="1"/>
            </p:cNvSpPr>
            <p:nvPr/>
          </p:nvSpPr>
          <p:spPr bwMode="auto">
            <a:xfrm>
              <a:off x="3579" y="5834"/>
              <a:ext cx="2880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600" kern="100" dirty="0" smtClean="0">
                  <a:effectLst/>
                  <a:latin typeface="Times New Roman"/>
                  <a:ea typeface="宋体"/>
                  <a:cs typeface="宋体"/>
                </a:rPr>
                <a:t>地址学习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pic>
          <p:nvPicPr>
            <p:cNvPr id="49" name="Picture 37" descr="pc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5" y="2386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38" descr="pc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6" y="4570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39" descr="pc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5" y="2266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36171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088779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认识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1187624" y="1098116"/>
            <a:ext cx="6984776" cy="4806734"/>
            <a:chOff x="1619" y="7482"/>
            <a:chExt cx="7200" cy="5057"/>
          </a:xfrm>
        </p:grpSpPr>
        <p:pic>
          <p:nvPicPr>
            <p:cNvPr id="53" name="Picture 70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6" y="8529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 Box 71"/>
            <p:cNvSpPr txBox="1">
              <a:spLocks noChangeArrowheads="1"/>
            </p:cNvSpPr>
            <p:nvPr/>
          </p:nvSpPr>
          <p:spPr bwMode="auto">
            <a:xfrm>
              <a:off x="4096" y="9586"/>
              <a:ext cx="732" cy="50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E0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cxnSp>
          <p:nvCxnSpPr>
            <p:cNvPr id="55" name="Line 72"/>
            <p:cNvCxnSpPr/>
            <p:nvPr/>
          </p:nvCxnSpPr>
          <p:spPr bwMode="auto">
            <a:xfrm>
              <a:off x="5579" y="10290"/>
              <a:ext cx="10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6" name="Text Box 73"/>
            <p:cNvSpPr txBox="1">
              <a:spLocks noChangeArrowheads="1"/>
            </p:cNvSpPr>
            <p:nvPr/>
          </p:nvSpPr>
          <p:spPr bwMode="auto">
            <a:xfrm>
              <a:off x="5939" y="9510"/>
              <a:ext cx="540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</a:t>
              </a: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1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57" name="Text Box 74"/>
            <p:cNvSpPr txBox="1">
              <a:spLocks noChangeArrowheads="1"/>
            </p:cNvSpPr>
            <p:nvPr/>
          </p:nvSpPr>
          <p:spPr bwMode="auto">
            <a:xfrm>
              <a:off x="1619" y="9510"/>
              <a:ext cx="19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主机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A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00-D0-F8-00-11-11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58" name="Text Box 75"/>
            <p:cNvSpPr txBox="1">
              <a:spLocks noChangeArrowheads="1"/>
            </p:cNvSpPr>
            <p:nvPr/>
          </p:nvSpPr>
          <p:spPr bwMode="auto">
            <a:xfrm>
              <a:off x="6839" y="11382"/>
              <a:ext cx="19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主机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D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00-D0-F8-00-44-44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59" name="Text Box 76"/>
            <p:cNvSpPr txBox="1">
              <a:spLocks noChangeArrowheads="1"/>
            </p:cNvSpPr>
            <p:nvPr/>
          </p:nvSpPr>
          <p:spPr bwMode="auto">
            <a:xfrm>
              <a:off x="6839" y="9510"/>
              <a:ext cx="19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主机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B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00-D0-F8-00-22-22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pic>
          <p:nvPicPr>
            <p:cNvPr id="60" name="Picture 77" descr="C:\Documents and Settings\Administrator\Application Data\Tencent\Users\710901000\QQ\WinTemp\RichOle\Y_4X50_5PF`N_6RHJ@GHJ1L.jpg"/>
            <p:cNvPicPr>
              <a:picLocks noChangeAspect="1" noChangeArrowheads="1"/>
            </p:cNvPicPr>
            <p:nvPr/>
          </p:nvPicPr>
          <p:blipFill>
            <a:blip r:embed="rId6" r:link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" y="9822"/>
              <a:ext cx="138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1" name="Line 78"/>
            <p:cNvCxnSpPr/>
            <p:nvPr/>
          </p:nvCxnSpPr>
          <p:spPr bwMode="auto">
            <a:xfrm>
              <a:off x="3059" y="9042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" name="Line 79"/>
            <p:cNvCxnSpPr/>
            <p:nvPr/>
          </p:nvCxnSpPr>
          <p:spPr bwMode="auto">
            <a:xfrm>
              <a:off x="6659" y="9042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Line 80"/>
            <p:cNvCxnSpPr/>
            <p:nvPr/>
          </p:nvCxnSpPr>
          <p:spPr bwMode="auto">
            <a:xfrm>
              <a:off x="3599" y="9042"/>
              <a:ext cx="0" cy="10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4" name="Line 81"/>
            <p:cNvCxnSpPr/>
            <p:nvPr/>
          </p:nvCxnSpPr>
          <p:spPr bwMode="auto">
            <a:xfrm>
              <a:off x="3599" y="10134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5" name="Text Box 82"/>
            <p:cNvSpPr txBox="1">
              <a:spLocks noChangeArrowheads="1"/>
            </p:cNvSpPr>
            <p:nvPr/>
          </p:nvSpPr>
          <p:spPr bwMode="auto">
            <a:xfrm>
              <a:off x="1619" y="11538"/>
              <a:ext cx="19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主机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C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00-D0-F8-00-33-33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cxnSp>
          <p:nvCxnSpPr>
            <p:cNvPr id="66" name="Line 83"/>
            <p:cNvCxnSpPr/>
            <p:nvPr/>
          </p:nvCxnSpPr>
          <p:spPr bwMode="auto">
            <a:xfrm>
              <a:off x="6659" y="9042"/>
              <a:ext cx="0" cy="10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7" name="Line 84"/>
            <p:cNvCxnSpPr/>
            <p:nvPr/>
          </p:nvCxnSpPr>
          <p:spPr bwMode="auto">
            <a:xfrm>
              <a:off x="5759" y="10134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8" name="Line 85"/>
            <p:cNvCxnSpPr/>
            <p:nvPr/>
          </p:nvCxnSpPr>
          <p:spPr bwMode="auto">
            <a:xfrm>
              <a:off x="2879" y="11226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9" name="Line 86"/>
            <p:cNvCxnSpPr/>
            <p:nvPr/>
          </p:nvCxnSpPr>
          <p:spPr bwMode="auto">
            <a:xfrm>
              <a:off x="3599" y="10290"/>
              <a:ext cx="0" cy="9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0" name="Line 87"/>
            <p:cNvCxnSpPr/>
            <p:nvPr/>
          </p:nvCxnSpPr>
          <p:spPr bwMode="auto">
            <a:xfrm>
              <a:off x="3599" y="10290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1" name="Line 88"/>
            <p:cNvCxnSpPr/>
            <p:nvPr/>
          </p:nvCxnSpPr>
          <p:spPr bwMode="auto">
            <a:xfrm>
              <a:off x="6659" y="10290"/>
              <a:ext cx="0" cy="9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2" name="Line 89"/>
            <p:cNvCxnSpPr/>
            <p:nvPr/>
          </p:nvCxnSpPr>
          <p:spPr bwMode="auto">
            <a:xfrm>
              <a:off x="6659" y="11226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3" name="Text Box 90"/>
            <p:cNvSpPr txBox="1">
              <a:spLocks noChangeArrowheads="1"/>
            </p:cNvSpPr>
            <p:nvPr/>
          </p:nvSpPr>
          <p:spPr bwMode="auto">
            <a:xfrm>
              <a:off x="4139" y="10446"/>
              <a:ext cx="540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</a:t>
              </a: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2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74" name="Text Box 91"/>
            <p:cNvSpPr txBox="1">
              <a:spLocks noChangeArrowheads="1"/>
            </p:cNvSpPr>
            <p:nvPr/>
          </p:nvSpPr>
          <p:spPr bwMode="auto">
            <a:xfrm>
              <a:off x="5939" y="10290"/>
              <a:ext cx="540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</a:t>
              </a: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3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75" name="Text Box 92"/>
            <p:cNvSpPr txBox="1">
              <a:spLocks noChangeArrowheads="1"/>
            </p:cNvSpPr>
            <p:nvPr/>
          </p:nvSpPr>
          <p:spPr bwMode="auto">
            <a:xfrm>
              <a:off x="4139" y="7482"/>
              <a:ext cx="198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MAC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地址表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76" name="Text Box 93"/>
            <p:cNvSpPr txBox="1">
              <a:spLocks noChangeArrowheads="1"/>
            </p:cNvSpPr>
            <p:nvPr/>
          </p:nvSpPr>
          <p:spPr bwMode="auto">
            <a:xfrm>
              <a:off x="3959" y="7950"/>
              <a:ext cx="1920" cy="992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E0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00-D0-F8-00-11-11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E1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00-D0-F8-00-22-22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E2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00-D0-F8-00-33-33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E3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：</a:t>
              </a: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00-D0-F8-00-44-44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 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77" name="Text Box 94"/>
            <p:cNvSpPr txBox="1">
              <a:spLocks noChangeArrowheads="1"/>
            </p:cNvSpPr>
            <p:nvPr/>
          </p:nvSpPr>
          <p:spPr bwMode="auto">
            <a:xfrm>
              <a:off x="3779" y="11915"/>
              <a:ext cx="2880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600" kern="100" dirty="0" smtClean="0">
                  <a:effectLst/>
                  <a:latin typeface="Times New Roman"/>
                  <a:ea typeface="宋体"/>
                  <a:cs typeface="宋体"/>
                </a:rPr>
                <a:t>已学习到</a:t>
              </a:r>
              <a:r>
                <a:rPr lang="zh-CN" sz="1600" kern="100" dirty="0" smtClean="0">
                  <a:effectLst/>
                  <a:latin typeface="Times New Roman"/>
                  <a:ea typeface="宋体"/>
                  <a:cs typeface="宋体"/>
                </a:rPr>
                <a:t>完整</a:t>
              </a:r>
              <a:r>
                <a:rPr lang="zh-CN" sz="1600" kern="100" dirty="0">
                  <a:effectLst/>
                  <a:latin typeface="Times New Roman"/>
                  <a:ea typeface="宋体"/>
                  <a:cs typeface="宋体"/>
                </a:rPr>
                <a:t>的</a:t>
              </a: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MAC</a:t>
              </a:r>
              <a:r>
                <a:rPr lang="zh-CN" sz="1600" kern="100" dirty="0">
                  <a:effectLst/>
                  <a:latin typeface="Times New Roman"/>
                  <a:ea typeface="宋体"/>
                  <a:cs typeface="宋体"/>
                </a:rPr>
                <a:t>地址表</a:t>
              </a:r>
            </a:p>
          </p:txBody>
        </p:sp>
        <p:pic>
          <p:nvPicPr>
            <p:cNvPr id="78" name="Picture 95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4" y="8685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96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6" y="10865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0" name="Picture 97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6" y="10853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43744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1528</Words>
  <Application>Microsoft Office PowerPoint</Application>
  <PresentationFormat>全屏显示(4:3)</PresentationFormat>
  <Paragraphs>169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35</cp:revision>
  <dcterms:created xsi:type="dcterms:W3CDTF">2023-01-14T07:54:46Z</dcterms:created>
  <dcterms:modified xsi:type="dcterms:W3CDTF">2024-09-03T11:52:31Z</dcterms:modified>
</cp:coreProperties>
</file>