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7" r:id="rId2"/>
    <p:sldId id="269" r:id="rId3"/>
    <p:sldId id="271" r:id="rId4"/>
    <p:sldId id="272" r:id="rId5"/>
    <p:sldId id="273" r:id="rId6"/>
    <p:sldId id="274" r:id="rId7"/>
    <p:sldId id="275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04E369-A53E-411F-8A9B-68DF21010FE5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07D8C0-1EFE-41D1-A12E-A4D2836D69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9169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1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2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3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4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5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6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7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243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462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7737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0738B-E92E-4B82-94DD-D4C30B1B4F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6331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682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115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545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907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003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205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835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228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928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file:///C:\Documents%20and%20Settings\Administrator\Application%20Data\Tencent\Users\710901000\QQ\WinTemp\RichOle\Y_4X50_5PF%60N_6RHJ@GHJ1L.jpg" TargetMode="External"/><Relationship Id="rId11" Type="http://schemas.openxmlformats.org/officeDocument/2006/relationships/image" Target="../media/image8.png"/><Relationship Id="rId5" Type="http://schemas.openxmlformats.org/officeDocument/2006/relationships/image" Target="../media/image3.jpeg"/><Relationship Id="rId10" Type="http://schemas.openxmlformats.org/officeDocument/2006/relationships/image" Target="../media/image7.png"/><Relationship Id="rId4" Type="http://schemas.openxmlformats.org/officeDocument/2006/relationships/image" Target="../media/image2.jpeg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19127" y="247256"/>
            <a:ext cx="5626835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en-US" altLang="zh-CN" sz="2200" b="1" dirty="0" smtClean="0">
                <a:solidFill>
                  <a:schemeClr val="accent1"/>
                </a:solidFill>
              </a:rPr>
              <a:t> </a:t>
            </a:r>
            <a:r>
              <a:rPr lang="zh-CN" altLang="zh-CN" sz="2200" b="1" dirty="0">
                <a:solidFill>
                  <a:schemeClr val="accent1"/>
                </a:solidFill>
              </a:rPr>
              <a:t>项目实训：组建中型园区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网络</a:t>
            </a:r>
            <a:endParaRPr lang="zh-CN" altLang="zh-CN" sz="2200" b="1" dirty="0">
              <a:solidFill>
                <a:schemeClr val="accent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7061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619128" y="946463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任务描述</a:t>
            </a:r>
            <a:endParaRPr lang="zh-CN" altLang="zh-CN" sz="2000" b="1" dirty="0">
              <a:solidFill>
                <a:schemeClr val="accent6">
                  <a:lumMod val="50000"/>
                </a:schemeClr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9128" y="1450519"/>
            <a:ext cx="416044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spcBef>
                <a:spcPts val="1200"/>
              </a:spcBef>
            </a:pPr>
            <a:r>
              <a:rPr lang="en-US" altLang="zh-CN" dirty="0" smtClean="0"/>
              <a:t>         </a:t>
            </a:r>
            <a:r>
              <a:rPr lang="zh-CN" altLang="zh-CN" dirty="0"/>
              <a:t>某园区网络上已使用</a:t>
            </a:r>
            <a:r>
              <a:rPr lang="en-US" altLang="zh-CN" dirty="0"/>
              <a:t>VLAN</a:t>
            </a:r>
            <a:r>
              <a:rPr lang="zh-CN" altLang="zh-CN" dirty="0"/>
              <a:t>技术实现了多个部门子网之间的隔离，</a:t>
            </a:r>
            <a:r>
              <a:rPr lang="en-US" altLang="zh-CN" dirty="0" err="1"/>
              <a:t>vlan</a:t>
            </a:r>
            <a:r>
              <a:rPr lang="en-US" altLang="zh-CN" dirty="0"/>
              <a:t> 10</a:t>
            </a:r>
            <a:r>
              <a:rPr lang="zh-CN" altLang="zh-CN" dirty="0"/>
              <a:t>经理室、</a:t>
            </a:r>
            <a:r>
              <a:rPr lang="en-US" altLang="zh-CN" dirty="0" err="1"/>
              <a:t>vlan</a:t>
            </a:r>
            <a:r>
              <a:rPr lang="en-US" altLang="zh-CN" dirty="0"/>
              <a:t> 20</a:t>
            </a:r>
            <a:r>
              <a:rPr lang="zh-CN" altLang="zh-CN" dirty="0"/>
              <a:t>财务部、</a:t>
            </a:r>
            <a:r>
              <a:rPr lang="en-US" altLang="zh-CN" dirty="0" err="1"/>
              <a:t>vlan</a:t>
            </a:r>
            <a:r>
              <a:rPr lang="en-US" altLang="zh-CN" dirty="0"/>
              <a:t> 30</a:t>
            </a:r>
            <a:r>
              <a:rPr lang="zh-CN" altLang="zh-CN" dirty="0"/>
              <a:t>技术部等，由于网络规模较大，使用路由器和三层交换机实现互联，网络拓扑如</a:t>
            </a:r>
            <a:r>
              <a:rPr lang="zh-CN" altLang="zh-CN" dirty="0" smtClean="0"/>
              <a:t>图所</a:t>
            </a:r>
            <a:r>
              <a:rPr lang="zh-CN" altLang="zh-CN" dirty="0"/>
              <a:t>示。为了网络能快速、稳定、可靠地运行，同时又要方便管理，我们选择采用</a:t>
            </a:r>
            <a:r>
              <a:rPr lang="en-US" altLang="zh-CN" dirty="0"/>
              <a:t>OSPF</a:t>
            </a:r>
            <a:r>
              <a:rPr lang="zh-CN" altLang="zh-CN" dirty="0"/>
              <a:t>动态路由协议实现各子网互联互通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  <p:sp>
        <p:nvSpPr>
          <p:cNvPr id="59" name="矩形 58"/>
          <p:cNvSpPr/>
          <p:nvPr/>
        </p:nvSpPr>
        <p:spPr>
          <a:xfrm>
            <a:off x="604719" y="4293096"/>
            <a:ext cx="130298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任务实施</a:t>
            </a:r>
            <a:endParaRPr lang="zh-CN" altLang="zh-CN" sz="2000" b="1" dirty="0">
              <a:solidFill>
                <a:schemeClr val="accent6">
                  <a:lumMod val="50000"/>
                </a:schemeClr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604719" y="4797152"/>
            <a:ext cx="543985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1</a:t>
            </a:r>
            <a:r>
              <a:rPr lang="zh-CN" altLang="zh-CN" b="1" dirty="0"/>
              <a:t>．任务拓扑图及要求说明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1200"/>
              </a:spcBef>
            </a:pPr>
            <a:r>
              <a:rPr lang="en-US" altLang="zh-CN" dirty="0" smtClean="0"/>
              <a:t>        </a:t>
            </a:r>
            <a:r>
              <a:rPr lang="zh-CN" altLang="zh-CN" dirty="0" smtClean="0"/>
              <a:t>任务</a:t>
            </a:r>
            <a:r>
              <a:rPr lang="zh-CN" altLang="zh-CN" dirty="0"/>
              <a:t>拓扑如</a:t>
            </a:r>
            <a:r>
              <a:rPr lang="zh-CN" altLang="zh-CN" dirty="0" smtClean="0"/>
              <a:t>图所</a:t>
            </a:r>
            <a:r>
              <a:rPr lang="zh-CN" altLang="zh-CN" dirty="0"/>
              <a:t>示</a:t>
            </a:r>
            <a:r>
              <a:rPr lang="zh-CN" altLang="zh-CN" dirty="0" smtClean="0"/>
              <a:t>，三</a:t>
            </a:r>
            <a:r>
              <a:rPr lang="zh-CN" altLang="zh-CN" dirty="0"/>
              <a:t>台路由器都选用</a:t>
            </a:r>
            <a:r>
              <a:rPr lang="en-US" altLang="zh-CN" dirty="0"/>
              <a:t>Cisco </a:t>
            </a:r>
            <a:r>
              <a:rPr lang="zh-CN" altLang="zh-CN" dirty="0"/>
              <a:t>的</a:t>
            </a:r>
            <a:r>
              <a:rPr lang="en-US" altLang="zh-CN" dirty="0"/>
              <a:t>Router-PT</a:t>
            </a:r>
            <a:r>
              <a:rPr lang="zh-CN" altLang="zh-CN" dirty="0"/>
              <a:t>，三层交换机</a:t>
            </a:r>
            <a:r>
              <a:rPr lang="zh-CN" altLang="zh-CN" dirty="0" smtClean="0"/>
              <a:t>选用</a:t>
            </a:r>
            <a:r>
              <a:rPr lang="en-US" altLang="zh-CN" dirty="0" smtClean="0"/>
              <a:t>3560-24PS</a:t>
            </a:r>
            <a:r>
              <a:rPr lang="zh-CN" altLang="zh-CN" dirty="0"/>
              <a:t>，二层交换机</a:t>
            </a:r>
            <a:r>
              <a:rPr lang="zh-CN" altLang="zh-CN" dirty="0" smtClean="0"/>
              <a:t>选用</a:t>
            </a:r>
            <a:r>
              <a:rPr lang="en-US" altLang="zh-CN" dirty="0" smtClean="0"/>
              <a:t>2950-24</a:t>
            </a:r>
            <a:r>
              <a:rPr lang="zh-CN" altLang="zh-CN" dirty="0"/>
              <a:t>，三台</a:t>
            </a:r>
            <a:r>
              <a:rPr lang="en-US" altLang="zh-CN" dirty="0"/>
              <a:t>PC</a:t>
            </a:r>
            <a:r>
              <a:rPr lang="zh-CN" altLang="zh-CN" dirty="0"/>
              <a:t>机选用</a:t>
            </a:r>
            <a:r>
              <a:rPr lang="en-US" altLang="zh-CN" dirty="0"/>
              <a:t>PC-PT</a:t>
            </a:r>
            <a:r>
              <a:rPr lang="zh-CN" altLang="zh-CN" dirty="0"/>
              <a:t>。路由器</a:t>
            </a:r>
            <a:r>
              <a:rPr lang="en-US" altLang="zh-CN" dirty="0"/>
              <a:t>RA</a:t>
            </a:r>
            <a:r>
              <a:rPr lang="zh-CN" altLang="zh-CN" dirty="0"/>
              <a:t>与外面</a:t>
            </a:r>
            <a:r>
              <a:rPr lang="en-US" altLang="zh-CN" dirty="0"/>
              <a:t>Internet</a:t>
            </a:r>
            <a:r>
              <a:rPr lang="zh-CN" altLang="zh-CN" dirty="0"/>
              <a:t>的连接暂时不考虑。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4779577" y="908720"/>
            <a:ext cx="4285613" cy="5143445"/>
            <a:chOff x="0" y="0"/>
            <a:chExt cx="4285613" cy="5143897"/>
          </a:xfrm>
        </p:grpSpPr>
        <p:grpSp>
          <p:nvGrpSpPr>
            <p:cNvPr id="21" name="组合 20"/>
            <p:cNvGrpSpPr/>
            <p:nvPr/>
          </p:nvGrpSpPr>
          <p:grpSpPr>
            <a:xfrm>
              <a:off x="0" y="286247"/>
              <a:ext cx="4285613" cy="4857650"/>
              <a:chOff x="0" y="0"/>
              <a:chExt cx="4686521" cy="5438388"/>
            </a:xfrm>
          </p:grpSpPr>
          <p:sp>
            <p:nvSpPr>
              <p:cNvPr id="22" name="Text Box 264"/>
              <p:cNvSpPr txBox="1">
                <a:spLocks noChangeArrowheads="1"/>
              </p:cNvSpPr>
              <p:nvPr/>
            </p:nvSpPr>
            <p:spPr bwMode="auto">
              <a:xfrm>
                <a:off x="2775006" y="1120194"/>
                <a:ext cx="779228" cy="222637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0" tIns="0" rIns="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050" kern="100">
                    <a:effectLst/>
                    <a:latin typeface="Times New Roman"/>
                    <a:ea typeface="宋体"/>
                    <a:cs typeface="宋体"/>
                  </a:rPr>
                  <a:t>Serial 3/0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grpSp>
            <p:nvGrpSpPr>
              <p:cNvPr id="23" name="组合 22"/>
              <p:cNvGrpSpPr/>
              <p:nvPr/>
            </p:nvGrpSpPr>
            <p:grpSpPr>
              <a:xfrm>
                <a:off x="0" y="0"/>
                <a:ext cx="4686521" cy="5438388"/>
                <a:chOff x="0" y="0"/>
                <a:chExt cx="4686521" cy="5438388"/>
              </a:xfrm>
            </p:grpSpPr>
            <p:sp>
              <p:nvSpPr>
                <p:cNvPr id="24" name="Text Box 24"/>
                <p:cNvSpPr txBox="1">
                  <a:spLocks noChangeArrowheads="1"/>
                </p:cNvSpPr>
                <p:nvPr/>
              </p:nvSpPr>
              <p:spPr bwMode="auto">
                <a:xfrm>
                  <a:off x="1200647" y="1971923"/>
                  <a:ext cx="556260" cy="175895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40" tIns="0" rIns="91440" bIns="0" anchor="t" anchorCtr="0" upright="1">
                  <a:no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en-US" sz="900" kern="100">
                      <a:effectLst/>
                      <a:latin typeface="Times New Roman"/>
                      <a:ea typeface="宋体"/>
                      <a:cs typeface="宋体"/>
                    </a:rPr>
                    <a:t>F0/0</a:t>
                  </a:r>
                  <a:endParaRPr lang="zh-CN" sz="1050" kern="100">
                    <a:effectLst/>
                    <a:latin typeface="Times New Roman"/>
                    <a:ea typeface="宋体"/>
                    <a:cs typeface="宋体"/>
                  </a:endParaRPr>
                </a:p>
              </p:txBody>
            </p:sp>
            <p:grpSp>
              <p:nvGrpSpPr>
                <p:cNvPr id="25" name="组合 24"/>
                <p:cNvGrpSpPr/>
                <p:nvPr/>
              </p:nvGrpSpPr>
              <p:grpSpPr>
                <a:xfrm>
                  <a:off x="0" y="0"/>
                  <a:ext cx="4686521" cy="5438388"/>
                  <a:chOff x="0" y="0"/>
                  <a:chExt cx="4686521" cy="5438388"/>
                </a:xfrm>
              </p:grpSpPr>
              <p:sp>
                <p:nvSpPr>
                  <p:cNvPr id="27" name="Text Box 2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00647" y="2313829"/>
                    <a:ext cx="556260" cy="175895"/>
                  </a:xfrm>
                  <a:prstGeom prst="rect">
                    <a:avLst/>
                  </a:prstGeom>
                  <a:solidFill>
                    <a:srgbClr val="FFFFFF">
                      <a:alpha val="0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rot="0" vert="horz" wrap="square" lIns="91440" tIns="0" rIns="91440" bIns="0" anchor="t" anchorCtr="0" upright="1">
                    <a:noAutofit/>
                  </a:bodyPr>
                  <a:lstStyle/>
                  <a:p>
                    <a:pPr algn="just">
                      <a:spcAft>
                        <a:spcPts val="0"/>
                      </a:spcAft>
                    </a:pPr>
                    <a:r>
                      <a:rPr lang="en-US" sz="900" kern="100">
                        <a:effectLst/>
                        <a:latin typeface="Times New Roman"/>
                        <a:ea typeface="宋体"/>
                        <a:cs typeface="宋体"/>
                      </a:rPr>
                      <a:t>F0/24</a:t>
                    </a:r>
                    <a:endParaRPr lang="zh-CN" sz="1050" kern="100">
                      <a:effectLst/>
                      <a:latin typeface="Times New Roman"/>
                      <a:ea typeface="宋体"/>
                      <a:cs typeface="宋体"/>
                    </a:endParaRPr>
                  </a:p>
                </p:txBody>
              </p:sp>
              <p:grpSp>
                <p:nvGrpSpPr>
                  <p:cNvPr id="28" name="组合 27"/>
                  <p:cNvGrpSpPr/>
                  <p:nvPr/>
                </p:nvGrpSpPr>
                <p:grpSpPr>
                  <a:xfrm>
                    <a:off x="0" y="0"/>
                    <a:ext cx="4686521" cy="5438388"/>
                    <a:chOff x="0" y="0"/>
                    <a:chExt cx="4686521" cy="5438388"/>
                  </a:xfrm>
                </p:grpSpPr>
                <p:sp>
                  <p:nvSpPr>
                    <p:cNvPr id="30" name="Text Box 1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208599" y="3053301"/>
                      <a:ext cx="513080" cy="175895"/>
                    </a:xfrm>
                    <a:prstGeom prst="rect">
                      <a:avLst/>
                    </a:prstGeom>
                    <a:solidFill>
                      <a:srgbClr val="FFFFFF">
                        <a:alpha val="0"/>
                      </a:srgb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rot="0" vert="horz" wrap="square" lIns="91440" tIns="0" rIns="91440" bIns="0" anchor="t" anchorCtr="0" upright="1">
                      <a:noAutofit/>
                    </a:bodyPr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Times New Roman"/>
                          <a:ea typeface="宋体"/>
                          <a:cs typeface="宋体"/>
                        </a:rPr>
                        <a:t>F0/1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  <a:cs typeface="宋体"/>
                      </a:endParaRPr>
                    </a:p>
                  </p:txBody>
                </p:sp>
                <p:grpSp>
                  <p:nvGrpSpPr>
                    <p:cNvPr id="31" name="组合 30"/>
                    <p:cNvGrpSpPr/>
                    <p:nvPr/>
                  </p:nvGrpSpPr>
                  <p:grpSpPr>
                    <a:xfrm>
                      <a:off x="0" y="0"/>
                      <a:ext cx="4686521" cy="5438388"/>
                      <a:chOff x="0" y="0"/>
                      <a:chExt cx="4686521" cy="5438388"/>
                    </a:xfrm>
                  </p:grpSpPr>
                  <p:sp>
                    <p:nvSpPr>
                      <p:cNvPr id="32" name="Text Box 266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2289976" y="1184744"/>
                        <a:ext cx="440138" cy="158087"/>
                      </a:xfrm>
                      <a:prstGeom prst="rect">
                        <a:avLst/>
                      </a:prstGeom>
                      <a:solidFill>
                        <a:srgbClr val="FFFFFF">
                          <a:alpha val="0"/>
                        </a:srgb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rot="0" vert="horz" wrap="square" lIns="91440" tIns="0" rIns="91440" bIns="0" anchor="t" anchorCtr="0" upright="1">
                        <a:noAutofit/>
                      </a:bodyPr>
                      <a:lstStyle/>
                      <a:p>
                        <a:pPr algn="just">
                          <a:spcAft>
                            <a:spcPts val="0"/>
                          </a:spcAft>
                        </a:pPr>
                        <a:r>
                          <a:rPr lang="en-US" sz="1050" kern="100">
                            <a:effectLst/>
                            <a:latin typeface="Times New Roman"/>
                            <a:ea typeface="宋体"/>
                            <a:cs typeface="宋体"/>
                          </a:rPr>
                          <a:t>RC</a:t>
                        </a:r>
                        <a:endParaRPr lang="zh-CN" sz="1050" kern="100">
                          <a:effectLst/>
                          <a:latin typeface="Times New Roman"/>
                          <a:ea typeface="宋体"/>
                          <a:cs typeface="宋体"/>
                        </a:endParaRPr>
                      </a:p>
                    </p:txBody>
                  </p:sp>
                  <p:grpSp>
                    <p:nvGrpSpPr>
                      <p:cNvPr id="33" name="组合 32"/>
                      <p:cNvGrpSpPr/>
                      <p:nvPr/>
                    </p:nvGrpSpPr>
                    <p:grpSpPr>
                      <a:xfrm>
                        <a:off x="0" y="0"/>
                        <a:ext cx="4686521" cy="5438388"/>
                        <a:chOff x="0" y="0"/>
                        <a:chExt cx="4686521" cy="5438388"/>
                      </a:xfrm>
                    </p:grpSpPr>
                    <p:cxnSp>
                      <p:nvCxnSpPr>
                        <p:cNvPr id="34" name="Line 21"/>
                        <p:cNvCxnSpPr/>
                        <p:nvPr/>
                      </p:nvCxnSpPr>
                      <p:spPr bwMode="auto">
                        <a:xfrm>
                          <a:off x="2973788" y="3991554"/>
                          <a:ext cx="699135" cy="84201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</p:cxnSp>
                    <p:cxnSp>
                      <p:nvCxnSpPr>
                        <p:cNvPr id="35" name="Line 267"/>
                        <p:cNvCxnSpPr/>
                        <p:nvPr/>
                      </p:nvCxnSpPr>
                      <p:spPr bwMode="auto">
                        <a:xfrm flipV="1">
                          <a:off x="2170707" y="3983603"/>
                          <a:ext cx="523875" cy="78676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</p:cxnSp>
                    <p:grpSp>
                      <p:nvGrpSpPr>
                        <p:cNvPr id="36" name="组合 35"/>
                        <p:cNvGrpSpPr/>
                        <p:nvPr/>
                      </p:nvGrpSpPr>
                      <p:grpSpPr>
                        <a:xfrm>
                          <a:off x="0" y="0"/>
                          <a:ext cx="4686521" cy="5438388"/>
                          <a:chOff x="0" y="0"/>
                          <a:chExt cx="4686521" cy="5438388"/>
                        </a:xfrm>
                      </p:grpSpPr>
                      <p:sp>
                        <p:nvSpPr>
                          <p:cNvPr id="37" name="Text Box 20"/>
                          <p:cNvSpPr txBox="1"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170708" y="4079020"/>
                            <a:ext cx="454273" cy="174625"/>
                          </a:xfrm>
                          <a:prstGeom prst="rect">
                            <a:avLst/>
                          </a:prstGeom>
                          <a:solidFill>
                            <a:srgbClr val="FFFFFF">
                              <a:alpha val="0"/>
                            </a:srgbClr>
                          </a:solidFill>
                          <a:ln>
                            <a:noFill/>
                          </a:ln>
                          <a:extLs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  <p:txBody>
                          <a:bodyPr rot="0" vert="horz" wrap="square" lIns="91440" tIns="0" rIns="91440" bIns="0" anchor="t" anchorCtr="0" upright="1">
                            <a:noAutofit/>
                          </a:bodyPr>
                          <a:lstStyle/>
                          <a:p>
                            <a:pPr algn="just">
                              <a:spcAft>
                                <a:spcPts val="0"/>
                              </a:spcAft>
                            </a:pPr>
                            <a:r>
                              <a:rPr lang="en-US" sz="900" kern="100">
                                <a:effectLst/>
                                <a:latin typeface="Times New Roman"/>
                                <a:ea typeface="宋体"/>
                                <a:cs typeface="宋体"/>
                              </a:rPr>
                              <a:t>F0/1</a:t>
                            </a:r>
                            <a:endParaRPr lang="zh-CN" sz="1050" kern="100">
                              <a:effectLst/>
                              <a:latin typeface="Times New Roman"/>
                              <a:ea typeface="宋体"/>
                              <a:cs typeface="宋体"/>
                            </a:endParaRPr>
                          </a:p>
                        </p:txBody>
                      </p:sp>
                      <p:grpSp>
                        <p:nvGrpSpPr>
                          <p:cNvPr id="38" name="组合 37"/>
                          <p:cNvGrpSpPr/>
                          <p:nvPr/>
                        </p:nvGrpSpPr>
                        <p:grpSpPr>
                          <a:xfrm>
                            <a:off x="0" y="0"/>
                            <a:ext cx="4686521" cy="5438388"/>
                            <a:chOff x="0" y="0"/>
                            <a:chExt cx="4686521" cy="5438388"/>
                          </a:xfrm>
                        </p:grpSpPr>
                        <p:sp>
                          <p:nvSpPr>
                            <p:cNvPr id="39" name="Text Box 6"/>
                            <p:cNvSpPr txBox="1"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906449" y="4190337"/>
                              <a:ext cx="476886" cy="173990"/>
                            </a:xfrm>
                            <a:prstGeom prst="rect">
                              <a:avLst/>
                            </a:prstGeom>
                            <a:solidFill>
                              <a:srgbClr val="FFFFFF"/>
                            </a:solidFill>
                            <a:ln>
                              <a:noFill/>
                            </a:ln>
                            <a:extLs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  <p:txBody>
                            <a:bodyPr rot="0" vert="horz" wrap="square" lIns="91440" tIns="0" rIns="91440" bIns="0" anchor="t" anchorCtr="0" upright="1">
                              <a:noAutofit/>
                            </a:bodyPr>
                            <a:lstStyle/>
                            <a:p>
                              <a:pPr algn="just">
                                <a:spcAft>
                                  <a:spcPts val="0"/>
                                </a:spcAft>
                              </a:pPr>
                              <a:r>
                                <a:rPr lang="en-US" sz="900" kern="100">
                                  <a:effectLst/>
                                  <a:latin typeface="Times New Roman"/>
                                  <a:ea typeface="宋体"/>
                                  <a:cs typeface="宋体"/>
                                </a:rPr>
                                <a:t>PC1</a:t>
                              </a:r>
                              <a:endParaRPr lang="zh-CN" sz="1050" kern="100">
                                <a:effectLst/>
                                <a:latin typeface="Times New Roman"/>
                                <a:ea typeface="宋体"/>
                                <a:cs typeface="宋体"/>
                              </a:endParaRPr>
                            </a:p>
                          </p:txBody>
                        </p:sp>
                        <p:grpSp>
                          <p:nvGrpSpPr>
                            <p:cNvPr id="40" name="组合 39"/>
                            <p:cNvGrpSpPr/>
                            <p:nvPr/>
                          </p:nvGrpSpPr>
                          <p:grpSpPr>
                            <a:xfrm>
                              <a:off x="0" y="0"/>
                              <a:ext cx="4686521" cy="5438388"/>
                              <a:chOff x="0" y="0"/>
                              <a:chExt cx="4686521" cy="5438388"/>
                            </a:xfrm>
                          </p:grpSpPr>
                          <p:sp>
                            <p:nvSpPr>
                              <p:cNvPr id="41" name="Text Box 265"/>
                              <p:cNvSpPr txBox="1"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820849" y="0"/>
                                <a:ext cx="469127" cy="182245"/>
                              </a:xfrm>
                              <a:prstGeom prst="rect">
                                <a:avLst/>
                              </a:prstGeom>
                              <a:solidFill>
                                <a:srgbClr val="FFFFFF">
                                  <a:alpha val="0"/>
                                </a:srgbClr>
                              </a:solidFill>
                              <a:ln>
                                <a:noFill/>
                              </a:ln>
                              <a:extLst>
                                <a:ext uri="{91240B29-F687-4F45-9708-019B960494DF}">
                                  <a14:hiddenLine xmlns:a14="http://schemas.microsoft.com/office/drawing/2010/main" w="9525">
                                    <a:solidFill>
                                      <a:srgbClr val="000000"/>
                                    </a:solidFill>
                                    <a:miter lim="800000"/>
                                    <a:headEnd/>
                                    <a:tailEnd/>
                                  </a14:hiddenLine>
                                </a:ext>
                              </a:extLst>
                            </p:spPr>
                            <p:txBody>
                              <a:bodyPr rot="0" vert="horz" wrap="square" lIns="91440" tIns="0" rIns="91440" bIns="0" anchor="t" anchorCtr="0" upright="1">
                                <a:noAutofit/>
                              </a:bodyPr>
                              <a:lstStyle/>
                              <a:p>
                                <a:pPr algn="just">
                                  <a:spcAft>
                                    <a:spcPts val="0"/>
                                  </a:spcAft>
                                </a:pPr>
                                <a:r>
                                  <a:rPr lang="en-US" sz="1050" kern="100">
                                    <a:effectLst/>
                                    <a:latin typeface="Times New Roman"/>
                                    <a:ea typeface="宋体"/>
                                    <a:cs typeface="宋体"/>
                                  </a:rPr>
                                  <a:t>RA</a:t>
                                </a:r>
                                <a:endParaRPr lang="zh-CN" sz="1050" kern="100">
                                  <a:effectLst/>
                                  <a:latin typeface="Times New Roman"/>
                                  <a:ea typeface="宋体"/>
                                  <a:cs typeface="宋体"/>
                                </a:endParaRPr>
                              </a:p>
                            </p:txBody>
                          </p:sp>
                          <p:grpSp>
                            <p:nvGrpSpPr>
                              <p:cNvPr id="42" name="组合 41"/>
                              <p:cNvGrpSpPr/>
                              <p:nvPr/>
                            </p:nvGrpSpPr>
                            <p:grpSpPr>
                              <a:xfrm>
                                <a:off x="0" y="174928"/>
                                <a:ext cx="4686521" cy="5263460"/>
                                <a:chOff x="0" y="0"/>
                                <a:chExt cx="4686521" cy="5263460"/>
                              </a:xfrm>
                            </p:grpSpPr>
                            <p:sp>
                              <p:nvSpPr>
                                <p:cNvPr id="43" name="Text Box 23"/>
                                <p:cNvSpPr txBox="1"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3554234" y="5017273"/>
                                  <a:ext cx="515084" cy="174625"/>
                                </a:xfrm>
                                <a:prstGeom prst="rect">
                                  <a:avLst/>
                                </a:prstGeom>
                                <a:solidFill>
                                  <a:srgbClr val="FFFFFF"/>
                                </a:solidFill>
                                <a:ln>
                                  <a:noFill/>
                                </a:ln>
                                <a:extLst>
                                  <a:ext uri="{91240B29-F687-4F45-9708-019B960494DF}">
                                    <a14:hiddenLine xmlns:a14="http://schemas.microsoft.com/office/drawing/2010/main" w="9525">
                                      <a:solidFill>
                                        <a:srgbClr val="000000"/>
                                      </a:solidFill>
                                      <a:miter lim="800000"/>
                                      <a:headEnd/>
                                      <a:tailEnd/>
                                    </a14:hiddenLine>
                                  </a:ext>
                                </a:extLst>
                              </p:spPr>
                              <p:txBody>
                                <a:bodyPr rot="0" vert="horz" wrap="square" lIns="91440" tIns="0" rIns="91440" bIns="0" anchor="t" anchorCtr="0" upright="1">
                                  <a:noAutofit/>
                                </a:bodyPr>
                                <a:lstStyle/>
                                <a:p>
                                  <a:pPr algn="just">
                                    <a:spcAft>
                                      <a:spcPts val="0"/>
                                    </a:spcAft>
                                  </a:pPr>
                                  <a:r>
                                    <a:rPr lang="en-US" sz="900" kern="100">
                                      <a:effectLst/>
                                      <a:latin typeface="Times New Roman"/>
                                      <a:ea typeface="宋体"/>
                                      <a:cs typeface="宋体"/>
                                    </a:rPr>
                                    <a:t>PC3</a:t>
                                  </a:r>
                                  <a:endParaRPr lang="zh-CN" sz="1050" kern="100">
                                    <a:effectLst/>
                                    <a:latin typeface="Times New Roman"/>
                                    <a:ea typeface="宋体"/>
                                    <a:cs typeface="宋体"/>
                                  </a:endParaRPr>
                                </a:p>
                              </p:txBody>
                            </p:sp>
                            <p:grpSp>
                              <p:nvGrpSpPr>
                                <p:cNvPr id="44" name="组合 43"/>
                                <p:cNvGrpSpPr/>
                                <p:nvPr/>
                              </p:nvGrpSpPr>
                              <p:grpSpPr>
                                <a:xfrm>
                                  <a:off x="0" y="0"/>
                                  <a:ext cx="4686521" cy="5263460"/>
                                  <a:chOff x="0" y="0"/>
                                  <a:chExt cx="4686521" cy="5263460"/>
                                </a:xfrm>
                              </p:grpSpPr>
                              <p:sp>
                                <p:nvSpPr>
                                  <p:cNvPr id="45" name="Text Box 7"/>
                                  <p:cNvSpPr txBox="1">
                                    <a:spLocks noChangeArrowheads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940120" y="5088835"/>
                                    <a:ext cx="445273" cy="174625"/>
                                  </a:xfrm>
                                  <a:prstGeom prst="rect">
                                    <a:avLst/>
                                  </a:prstGeom>
                                  <a:solidFill>
                                    <a:srgbClr val="FFFFFF"/>
                                  </a:solidFill>
                                  <a:ln>
                                    <a:noFill/>
                                  </a:ln>
                                  <a:extLst>
                                    <a:ext uri="{91240B29-F687-4F45-9708-019B960494DF}">
                                      <a14:hiddenLine xmlns:a14="http://schemas.microsoft.com/office/drawing/2010/main" w="9525">
                                        <a:solidFill>
                                          <a:srgbClr val="000000"/>
                                        </a:solidFill>
                                        <a:miter lim="800000"/>
                                        <a:headEnd/>
                                        <a:tailEnd/>
                                      </a14:hiddenLine>
                                    </a:ext>
                                  </a:extLst>
                                </p:spPr>
                                <p:txBody>
                                  <a:bodyPr rot="0" vert="horz" wrap="square" lIns="91440" tIns="0" rIns="91440" bIns="0" anchor="t" anchorCtr="0" upright="1">
                                    <a:noAutofit/>
                                  </a:bodyPr>
                                  <a:lstStyle/>
                                  <a:p>
                                    <a:pPr algn="just">
                                      <a:spcAft>
                                        <a:spcPts val="0"/>
                                      </a:spcAft>
                                    </a:pPr>
                                    <a:r>
                                      <a:rPr lang="en-US" sz="900" kern="100">
                                        <a:effectLst/>
                                        <a:latin typeface="Times New Roman"/>
                                        <a:ea typeface="宋体"/>
                                        <a:cs typeface="宋体"/>
                                      </a:rPr>
                                      <a:t>PC2</a:t>
                                    </a:r>
                                    <a:endParaRPr lang="zh-CN" sz="1050" kern="100">
                                      <a:effectLst/>
                                      <a:latin typeface="Times New Roman"/>
                                      <a:ea typeface="宋体"/>
                                      <a:cs typeface="宋体"/>
                                    </a:endParaRPr>
                                  </a:p>
                                </p:txBody>
                              </p:sp>
                              <p:grpSp>
                                <p:nvGrpSpPr>
                                  <p:cNvPr id="46" name="组合 45"/>
                                  <p:cNvGrpSpPr/>
                                  <p:nvPr/>
                                </p:nvGrpSpPr>
                                <p:grpSpPr>
                                  <a:xfrm>
                                    <a:off x="0" y="0"/>
                                    <a:ext cx="4686521" cy="5017273"/>
                                    <a:chOff x="0" y="0"/>
                                    <a:chExt cx="4686521" cy="5017273"/>
                                  </a:xfrm>
                                </p:grpSpPr>
                                <p:sp>
                                  <p:nvSpPr>
                                    <p:cNvPr id="47" name="Text Box 12"/>
                                    <p:cNvSpPr txBox="1">
                                      <a:spLocks noChangeArrowheads="1"/>
                                    </p:cNvSpPr>
                                    <p:nvPr/>
                                  </p:nvSpPr>
                                  <p:spPr bwMode="auto">
                                    <a:xfrm>
                                      <a:off x="2433100" y="4683319"/>
                                      <a:ext cx="718820" cy="175895"/>
                                    </a:xfrm>
                                    <a:prstGeom prst="rect">
                                      <a:avLst/>
                                    </a:prstGeom>
                                    <a:solidFill>
                                      <a:srgbClr val="FFFFFF"/>
                                    </a:solidFill>
                                    <a:ln>
                                      <a:noFill/>
                                    </a:ln>
                                    <a:extLst>
                                      <a:ext uri="{91240B29-F687-4F45-9708-019B960494DF}">
                                        <a14:hiddenLine xmlns:a14="http://schemas.microsoft.com/office/drawing/2010/main" w="9525">
                                          <a:solidFill>
                                            <a:srgbClr val="000000"/>
                                          </a:solidFill>
                                          <a:miter lim="800000"/>
                                          <a:headEnd/>
                                          <a:tailEnd/>
                                        </a14:hiddenLine>
                                      </a:ext>
                                    </a:extLst>
                                  </p:spPr>
                                  <p:txBody>
                                    <a:bodyPr rot="0" vert="horz" wrap="square" lIns="91440" tIns="0" rIns="91440" bIns="0" anchor="t" anchorCtr="0" upright="1">
                                      <a:noAutofit/>
                                    </a:bodyPr>
                                    <a:lstStyle/>
                                    <a:p>
                                      <a:pPr algn="just">
                                        <a:spcAft>
                                          <a:spcPts val="0"/>
                                        </a:spcAft>
                                      </a:pPr>
                                      <a:r>
                                        <a:rPr lang="en-US" sz="900" kern="100">
                                          <a:effectLst/>
                                          <a:latin typeface="Times New Roman"/>
                                          <a:ea typeface="宋体"/>
                                          <a:cs typeface="宋体"/>
                                        </a:rPr>
                                        <a:t>VLAN 20</a:t>
                                      </a:r>
                                      <a:endParaRPr lang="zh-CN" sz="1050" kern="100">
                                        <a:effectLst/>
                                        <a:latin typeface="Times New Roman"/>
                                        <a:ea typeface="宋体"/>
                                        <a:cs typeface="宋体"/>
                                      </a:endParaRPr>
                                    </a:p>
                                  </p:txBody>
                                </p:sp>
                                <p:grpSp>
                                  <p:nvGrpSpPr>
                                    <p:cNvPr id="48" name="组合 47"/>
                                    <p:cNvGrpSpPr/>
                                    <p:nvPr/>
                                  </p:nvGrpSpPr>
                                  <p:grpSpPr>
                                    <a:xfrm>
                                      <a:off x="0" y="0"/>
                                      <a:ext cx="4686521" cy="5017273"/>
                                      <a:chOff x="0" y="0"/>
                                      <a:chExt cx="4686521" cy="5017273"/>
                                    </a:xfrm>
                                  </p:grpSpPr>
                                  <p:sp>
                                    <p:nvSpPr>
                                      <p:cNvPr id="49" name="Text Box 12"/>
                                      <p:cNvSpPr txBox="1"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3967701" y="4659465"/>
                                        <a:ext cx="718820" cy="175895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FFFFFF"/>
                                      </a:solidFill>
                                      <a:ln>
                                        <a:noFill/>
                                      </a:ln>
                                      <a:extLst>
                                        <a:ext uri="{91240B29-F687-4F45-9708-019B960494DF}">
                                          <a14:hiddenLine xmlns:a14="http://schemas.microsoft.com/office/drawing/2010/main" w="9525">
                                            <a:solidFill>
                                              <a:srgbClr val="000000"/>
                                            </a:solidFill>
                                            <a:miter lim="800000"/>
                                            <a:headEnd/>
                                            <a:tailEnd/>
                                          </a14:hiddenLine>
                                        </a:ext>
                                      </a:extLst>
                                    </p:spPr>
                                    <p:txBody>
                                      <a:bodyPr rot="0" vert="horz" wrap="square" lIns="91440" tIns="0" rIns="91440" bIns="0" anchor="t" anchorCtr="0" upright="1">
                                        <a:noAutofit/>
                                      </a:bodyPr>
                                      <a:lstStyle/>
                                      <a:p>
                                        <a:pPr algn="just">
                                          <a:spcAft>
                                            <a:spcPts val="0"/>
                                          </a:spcAft>
                                        </a:pPr>
                                        <a:r>
                                          <a:rPr lang="en-US" sz="900" kern="100">
                                            <a:effectLst/>
                                            <a:latin typeface="Times New Roman"/>
                                            <a:ea typeface="宋体"/>
                                            <a:cs typeface="宋体"/>
                                          </a:rPr>
                                          <a:t>VLAN 30</a:t>
                                        </a:r>
                                        <a:endParaRPr lang="zh-CN" sz="1050" kern="100">
                                          <a:effectLst/>
                                          <a:latin typeface="Times New Roman"/>
                                          <a:ea typeface="宋体"/>
                                          <a:cs typeface="宋体"/>
                                        </a:endParaRPr>
                                      </a:p>
                                    </p:txBody>
                                  </p:sp>
                                  <p:grpSp>
                                    <p:nvGrpSpPr>
                                      <p:cNvPr id="50" name="组合 49"/>
                                      <p:cNvGrpSpPr/>
                                      <p:nvPr/>
                                    </p:nvGrpSpPr>
                                    <p:grpSpPr>
                                      <a:xfrm>
                                        <a:off x="0" y="0"/>
                                        <a:ext cx="3896140" cy="5017273"/>
                                        <a:chOff x="0" y="0"/>
                                        <a:chExt cx="3896140" cy="5017273"/>
                                      </a:xfrm>
                                    </p:grpSpPr>
                                    <p:grpSp>
                                      <p:nvGrpSpPr>
                                        <p:cNvPr id="51" name="组合 50"/>
                                        <p:cNvGrpSpPr/>
                                        <p:nvPr/>
                                      </p:nvGrpSpPr>
                                      <p:grpSpPr>
                                        <a:xfrm>
                                          <a:off x="0" y="0"/>
                                          <a:ext cx="3896140" cy="5017273"/>
                                          <a:chOff x="0" y="0"/>
                                          <a:chExt cx="3896140" cy="5017273"/>
                                        </a:xfrm>
                                      </p:grpSpPr>
                                      <p:sp>
                                        <p:nvSpPr>
                                          <p:cNvPr id="53" name="Text Box 10"/>
                                          <p:cNvSpPr txBox="1">
                                            <a:spLocks noChangeArrowheads="1"/>
                                          </p:cNvSpPr>
                                          <p:nvPr/>
                                        </p:nvSpPr>
                                        <p:spPr bwMode="auto">
                                          <a:xfrm>
                                            <a:off x="0" y="3633746"/>
                                            <a:ext cx="718185" cy="175895"/>
                                          </a:xfrm>
                                          <a:prstGeom prst="rect">
                                            <a:avLst/>
                                          </a:prstGeom>
                                          <a:solidFill>
                                            <a:srgbClr val="FFFFFF"/>
                                          </a:solidFill>
                                          <a:ln>
                                            <a:noFill/>
                                          </a:ln>
                                          <a:extLst>
                                            <a:ext uri="{91240B29-F687-4F45-9708-019B960494DF}">
                                              <a14:hiddenLine xmlns:a14="http://schemas.microsoft.com/office/drawing/2010/main" w="9525">
                                                <a:solidFill>
                                                  <a:srgbClr val="000000"/>
                                                </a:solidFill>
                                                <a:miter lim="800000"/>
                                                <a:headEnd/>
                                                <a:tailEnd/>
                                              </a14:hiddenLine>
                                            </a:ext>
                                          </a:extLst>
                                        </p:spPr>
                                        <p:txBody>
                                          <a:bodyPr rot="0" vert="horz" wrap="square" lIns="91440" tIns="0" rIns="91440" bIns="0" anchor="t" anchorCtr="0" upright="1">
                                            <a:noAutofit/>
                                          </a:bodyPr>
                                          <a:lstStyle/>
                                          <a:p>
                                            <a:pPr algn="just">
                                              <a:spcAft>
                                                <a:spcPts val="0"/>
                                              </a:spcAft>
                                            </a:pPr>
                                            <a:r>
                                              <a:rPr lang="en-US" sz="900" kern="100">
                                                <a:effectLst/>
                                                <a:latin typeface="Times New Roman"/>
                                                <a:ea typeface="宋体"/>
                                                <a:cs typeface="宋体"/>
                                              </a:rPr>
                                              <a:t>VLAN 10</a:t>
                                            </a:r>
                                            <a:endParaRPr lang="zh-CN" sz="1050" kern="100">
                                              <a:effectLst/>
                                              <a:latin typeface="Times New Roman"/>
                                              <a:ea typeface="宋体"/>
                                              <a:cs typeface="宋体"/>
                                            </a:endParaRPr>
                                          </a:p>
                                        </p:txBody>
                                      </p:sp>
                                      <p:grpSp>
                                        <p:nvGrpSpPr>
                                          <p:cNvPr id="54" name="组合 53"/>
                                          <p:cNvGrpSpPr/>
                                          <p:nvPr/>
                                        </p:nvGrpSpPr>
                                        <p:grpSpPr>
                                          <a:xfrm>
                                            <a:off x="723569" y="0"/>
                                            <a:ext cx="3172571" cy="5017273"/>
                                            <a:chOff x="0" y="0"/>
                                            <a:chExt cx="3172571" cy="5017273"/>
                                          </a:xfrm>
                                        </p:grpSpPr>
                                        <p:sp>
                                          <p:nvSpPr>
                                            <p:cNvPr id="55" name="Text Box 261"/>
                                            <p:cNvSpPr txBox="1">
                                              <a:spLocks noChangeArrowheads="1"/>
                                            </p:cNvSpPr>
                                            <p:nvPr/>
                                          </p:nvSpPr>
                                          <p:spPr bwMode="auto">
                                            <a:xfrm>
                                              <a:off x="2433099" y="3904091"/>
                                              <a:ext cx="392430" cy="182245"/>
                                            </a:xfrm>
                                            <a:prstGeom prst="rect">
                                              <a:avLst/>
                                            </a:prstGeom>
                                            <a:solidFill>
                                              <a:srgbClr val="FFFFFF">
                                                <a:alpha val="0"/>
                                              </a:srgbClr>
                                            </a:solidFill>
                                            <a:ln>
                                              <a:noFill/>
                                            </a:ln>
                                            <a:extLst>
                                              <a:ext uri="{91240B29-F687-4F45-9708-019B960494DF}">
                                                <a14:hiddenLine xmlns:a14="http://schemas.microsoft.com/office/drawing/2010/main" w="9525">
                                                  <a:solidFill>
                                                    <a:srgbClr val="000000"/>
                                                  </a:solidFill>
                                                  <a:miter lim="800000"/>
                                                  <a:headEnd/>
                                                  <a:tailEnd/>
                                                </a14:hiddenLine>
                                              </a:ext>
                                            </a:extLst>
                                          </p:spPr>
                                          <p:txBody>
                                            <a:bodyPr rot="0" vert="horz" wrap="square" lIns="0" tIns="0" rIns="0" bIns="0" anchor="t" anchorCtr="0" upright="1">
                                              <a:noAutofit/>
                                            </a:bodyPr>
                                            <a:lstStyle/>
                                            <a:p>
                                              <a:pPr algn="just">
                                                <a:spcAft>
                                                  <a:spcPts val="0"/>
                                                </a:spcAft>
                                              </a:pPr>
                                              <a:r>
                                                <a:rPr lang="en-US" sz="900" kern="100">
                                                  <a:effectLst/>
                                                  <a:latin typeface="Times New Roman"/>
                                                  <a:ea typeface="宋体"/>
                                                  <a:cs typeface="宋体"/>
                                                </a:rPr>
                                                <a:t>F0/6</a:t>
                                              </a:r>
                                              <a:endParaRPr lang="zh-CN" sz="1050" kern="100">
                                                <a:effectLst/>
                                                <a:latin typeface="Times New Roman"/>
                                                <a:ea typeface="宋体"/>
                                                <a:cs typeface="宋体"/>
                                              </a:endParaRPr>
                                            </a:p>
                                          </p:txBody>
                                        </p:sp>
                                        <p:grpSp>
                                          <p:nvGrpSpPr>
                                            <p:cNvPr id="61" name="组合 60"/>
                                            <p:cNvGrpSpPr/>
                                            <p:nvPr/>
                                          </p:nvGrpSpPr>
                                          <p:grpSpPr>
                                            <a:xfrm>
                                              <a:off x="0" y="0"/>
                                              <a:ext cx="3172571" cy="5017273"/>
                                              <a:chOff x="0" y="0"/>
                                              <a:chExt cx="3172571" cy="5017273"/>
                                            </a:xfrm>
                                          </p:grpSpPr>
                                          <p:sp>
                                            <p:nvSpPr>
                                              <p:cNvPr id="62" name="Text Box 17"/>
                                              <p:cNvSpPr txBox="1">
                                                <a:spLocks noChangeArrowheads="1"/>
                                              </p:cNvSpPr>
                                              <p:nvPr/>
                                            </p:nvSpPr>
                                            <p:spPr bwMode="auto">
                                              <a:xfrm>
                                                <a:off x="2496709" y="3570136"/>
                                                <a:ext cx="675861" cy="176529"/>
                                              </a:xfrm>
                                              <a:prstGeom prst="rect">
                                                <a:avLst/>
                                              </a:prstGeom>
                                              <a:solidFill>
                                                <a:srgbClr val="FFFFFF">
                                                  <a:alpha val="0"/>
                                                </a:srgbClr>
                                              </a:solidFill>
                                              <a:ln>
                                                <a:noFill/>
                                              </a:ln>
                                              <a:extLst>
                                                <a:ext uri="{91240B29-F687-4F45-9708-019B960494DF}">
                                                  <a14:hiddenLine xmlns:a14="http://schemas.microsoft.com/office/drawing/2010/main" w="9525">
                                                    <a:solidFill>
                                                      <a:srgbClr val="000000"/>
                                                    </a:solidFill>
                                                    <a:miter lim="800000"/>
                                                    <a:headEnd/>
                                                    <a:tailEnd/>
                                                  </a14:hiddenLine>
                                                </a:ext>
                                              </a:extLst>
                                            </p:spPr>
                                            <p:txBody>
                                              <a:bodyPr rot="0" vert="horz" wrap="square" lIns="91440" tIns="0" rIns="91440" bIns="0" anchor="t" anchorCtr="0" upright="1">
                                                <a:noAutofit/>
                                              </a:bodyPr>
                                              <a:lstStyle/>
                                              <a:p>
                                                <a:pPr algn="just">
                                                  <a:spcAft>
                                                    <a:spcPts val="0"/>
                                                  </a:spcAft>
                                                </a:pPr>
                                                <a:r>
                                                  <a:rPr lang="en-US" sz="900" kern="100">
                                                    <a:effectLst/>
                                                    <a:latin typeface="Times New Roman"/>
                                                    <a:ea typeface="宋体"/>
                                                    <a:cs typeface="宋体"/>
                                                  </a:rPr>
                                                  <a:t>L2-SW2</a:t>
                                                </a:r>
                                                <a:endParaRPr lang="zh-CN" sz="1050" kern="100">
                                                  <a:effectLst/>
                                                  <a:latin typeface="Times New Roman"/>
                                                  <a:ea typeface="宋体"/>
                                                  <a:cs typeface="宋体"/>
                                                </a:endParaRPr>
                                              </a:p>
                                            </p:txBody>
                                          </p:sp>
                                          <p:grpSp>
                                            <p:nvGrpSpPr>
                                              <p:cNvPr id="63" name="组合 62"/>
                                              <p:cNvGrpSpPr/>
                                              <p:nvPr/>
                                            </p:nvGrpSpPr>
                                            <p:grpSpPr>
                                              <a:xfrm>
                                                <a:off x="0" y="0"/>
                                                <a:ext cx="3172571" cy="5017273"/>
                                                <a:chOff x="0" y="0"/>
                                                <a:chExt cx="3172571" cy="5017273"/>
                                              </a:xfrm>
                                            </p:grpSpPr>
                                            <p:sp>
                                              <p:nvSpPr>
                                                <p:cNvPr id="64" name="Text Box 24"/>
                                                <p:cNvSpPr txBox="1">
                                                  <a:spLocks noChangeArrowheads="1"/>
                                                </p:cNvSpPr>
                                                <p:nvPr/>
                                              </p:nvSpPr>
                                              <p:spPr bwMode="auto">
                                                <a:xfrm>
                                                  <a:off x="2115047" y="3275938"/>
                                                  <a:ext cx="556260" cy="175895"/>
                                                </a:xfrm>
                                                <a:prstGeom prst="rect">
                                                  <a:avLst/>
                                                </a:prstGeom>
                                                <a:solidFill>
                                                  <a:srgbClr val="FFFFFF">
                                                    <a:alpha val="0"/>
                                                  </a:srgbClr>
                                                </a:solidFill>
                                                <a:ln>
                                                  <a:noFill/>
                                                </a:ln>
                                                <a:extLst>
                                                  <a:ext uri="{91240B29-F687-4F45-9708-019B960494DF}">
                                                    <a14:hiddenLine xmlns:a14="http://schemas.microsoft.com/office/drawing/2010/main" w="9525">
                                                      <a:solidFill>
                                                        <a:srgbClr val="000000"/>
                                                      </a:solidFill>
                                                      <a:miter lim="800000"/>
                                                      <a:headEnd/>
                                                      <a:tailEnd/>
                                                    </a14:hiddenLine>
                                                  </a:ext>
                                                </a:extLst>
                                              </p:spPr>
                                              <p:txBody>
                                                <a:bodyPr rot="0" vert="horz" wrap="square" lIns="91440" tIns="0" rIns="91440" bIns="0" anchor="t" anchorCtr="0" upright="1">
                                                  <a:noAutofit/>
                                                </a:bodyPr>
                                                <a:lstStyle/>
                                                <a:p>
                                                  <a:pPr algn="just">
                                                    <a:spcAft>
                                                      <a:spcPts val="0"/>
                                                    </a:spcAft>
                                                  </a:pPr>
                                                  <a:r>
                                                    <a:rPr lang="en-US" sz="900" kern="100">
                                                      <a:effectLst/>
                                                      <a:latin typeface="Times New Roman"/>
                                                      <a:ea typeface="宋体"/>
                                                      <a:cs typeface="宋体"/>
                                                    </a:rPr>
                                                    <a:t>F0/24</a:t>
                                                  </a:r>
                                                  <a:endParaRPr lang="zh-CN" sz="1050" kern="100">
                                                    <a:effectLst/>
                                                    <a:latin typeface="Times New Roman"/>
                                                    <a:ea typeface="宋体"/>
                                                    <a:cs typeface="宋体"/>
                                                  </a:endParaRPr>
                                                </a:p>
                                              </p:txBody>
                                            </p:sp>
                                            <p:grpSp>
                                              <p:nvGrpSpPr>
                                                <p:cNvPr id="65" name="组合 64"/>
                                                <p:cNvGrpSpPr/>
                                                <p:nvPr/>
                                              </p:nvGrpSpPr>
                                              <p:grpSpPr>
                                                <a:xfrm>
                                                  <a:off x="0" y="0"/>
                                                  <a:ext cx="3172571" cy="5017273"/>
                                                  <a:chOff x="0" y="0"/>
                                                  <a:chExt cx="3172571" cy="5017273"/>
                                                </a:xfrm>
                                              </p:grpSpPr>
                                              <p:sp>
                                                <p:nvSpPr>
                                                  <p:cNvPr id="66" name="Text Box 24"/>
                                                  <p:cNvSpPr txBox="1">
                                                    <a:spLocks noChangeArrowheads="1"/>
                                                  </p:cNvSpPr>
                                                  <p:nvPr/>
                                                </p:nvSpPr>
                                                <p:spPr bwMode="auto">
                                                  <a:xfrm>
                                                    <a:off x="2122998" y="2878373"/>
                                                    <a:ext cx="556260" cy="175895"/>
                                                  </a:xfrm>
                                                  <a:prstGeom prst="rect">
                                                    <a:avLst/>
                                                  </a:prstGeom>
                                                  <a:solidFill>
                                                    <a:srgbClr val="FFFFFF">
                                                      <a:alpha val="0"/>
                                                    </a:srgbClr>
                                                  </a:solidFill>
                                                  <a:ln>
                                                    <a:noFill/>
                                                  </a:ln>
                                                  <a:extLst>
                                                    <a:ext uri="{91240B29-F687-4F45-9708-019B960494DF}">
                                                      <a14:hiddenLine xmlns:a14="http://schemas.microsoft.com/office/drawing/2010/main" w="9525">
                                                        <a:solidFill>
                                                          <a:srgbClr val="000000"/>
                                                        </a:solidFill>
                                                        <a:miter lim="800000"/>
                                                        <a:headEnd/>
                                                        <a:tailEnd/>
                                                      </a14:hiddenLine>
                                                    </a:ext>
                                                  </a:extLst>
                                                </p:spPr>
                                                <p:txBody>
                                                  <a:bodyPr rot="0" vert="horz" wrap="square" lIns="91440" tIns="0" rIns="91440" bIns="0" anchor="t" anchorCtr="0" upright="1">
                                                    <a:noAutofit/>
                                                  </a:bodyPr>
                                                  <a:lstStyle/>
                                                  <a:p>
                                                    <a:pPr algn="just">
                                                      <a:spcAft>
                                                        <a:spcPts val="0"/>
                                                      </a:spcAft>
                                                    </a:pPr>
                                                    <a:r>
                                                      <a:rPr lang="en-US" sz="900" kern="100">
                                                        <a:effectLst/>
                                                        <a:latin typeface="Times New Roman"/>
                                                        <a:ea typeface="宋体"/>
                                                        <a:cs typeface="宋体"/>
                                                      </a:rPr>
                                                      <a:t>F0/24</a:t>
                                                    </a:r>
                                                    <a:endParaRPr lang="zh-CN" sz="1050" kern="100">
                                                      <a:effectLst/>
                                                      <a:latin typeface="Times New Roman"/>
                                                      <a:ea typeface="宋体"/>
                                                      <a:cs typeface="宋体"/>
                                                    </a:endParaRPr>
                                                  </a:p>
                                                </p:txBody>
                                              </p:sp>
                                              <p:grpSp>
                                                <p:nvGrpSpPr>
                                                  <p:cNvPr id="67" name="组合 66"/>
                                                  <p:cNvGrpSpPr/>
                                                  <p:nvPr/>
                                                </p:nvGrpSpPr>
                                                <p:grpSpPr>
                                                  <a:xfrm>
                                                    <a:off x="0" y="0"/>
                                                    <a:ext cx="3172571" cy="5017273"/>
                                                    <a:chOff x="0" y="0"/>
                                                    <a:chExt cx="3172571" cy="5017273"/>
                                                  </a:xfrm>
                                                </p:grpSpPr>
                                                <p:sp>
                                                  <p:nvSpPr>
                                                    <p:cNvPr id="68" name="Text Box 16"/>
                                                    <p:cNvSpPr txBox="1">
                                                      <a:spLocks noChangeArrowheads="1"/>
                                                    </p:cNvSpPr>
                                                    <p:nvPr/>
                                                  </p:nvSpPr>
                                                  <p:spPr bwMode="auto">
                                                    <a:xfrm>
                                                      <a:off x="2441051" y="2385392"/>
                                                      <a:ext cx="615950" cy="176530"/>
                                                    </a:xfrm>
                                                    <a:prstGeom prst="rect">
                                                      <a:avLst/>
                                                    </a:prstGeom>
                                                    <a:solidFill>
                                                      <a:srgbClr val="FFFFFF">
                                                        <a:alpha val="0"/>
                                                      </a:srgbClr>
                                                    </a:solidFill>
                                                    <a:ln>
                                                      <a:noFill/>
                                                    </a:ln>
                                                    <a:extLst>
                                                      <a:ext uri="{91240B29-F687-4F45-9708-019B960494DF}">
                                                        <a14:hiddenLine xmlns:a14="http://schemas.microsoft.com/office/drawing/2010/main" w="9525">
                                                          <a:solidFill>
                                                            <a:srgbClr val="000000"/>
                                                          </a:solidFill>
                                                          <a:miter lim="800000"/>
                                                          <a:headEnd/>
                                                          <a:tailEnd/>
                                                        </a14:hiddenLine>
                                                      </a:ext>
                                                    </a:extLst>
                                                  </p:spPr>
                                                  <p:txBody>
                                                    <a:bodyPr rot="0" vert="horz" wrap="square" lIns="91440" tIns="0" rIns="91440" bIns="0" anchor="t" anchorCtr="0" upright="1">
                                                      <a:noAutofit/>
                                                    </a:bodyPr>
                                                    <a:lstStyle/>
                                                    <a:p>
                                                      <a:pPr algn="just">
                                                        <a:spcAft>
                                                          <a:spcPts val="0"/>
                                                        </a:spcAft>
                                                      </a:pPr>
                                                      <a:r>
                                                        <a:rPr lang="en-US" sz="900" kern="100">
                                                          <a:effectLst/>
                                                          <a:latin typeface="Times New Roman"/>
                                                          <a:ea typeface="宋体"/>
                                                          <a:cs typeface="宋体"/>
                                                        </a:rPr>
                                                        <a:t>L3-SW</a:t>
                                                      </a:r>
                                                      <a:endParaRPr lang="zh-CN" sz="1050" kern="100">
                                                        <a:effectLst/>
                                                        <a:latin typeface="Times New Roman"/>
                                                        <a:ea typeface="宋体"/>
                                                        <a:cs typeface="宋体"/>
                                                      </a:endParaRPr>
                                                    </a:p>
                                                  </p:txBody>
                                                </p:sp>
                                                <p:grpSp>
                                                  <p:nvGrpSpPr>
                                                    <p:cNvPr id="69" name="组合 68"/>
                                                    <p:cNvGrpSpPr/>
                                                    <p:nvPr/>
                                                  </p:nvGrpSpPr>
                                                  <p:grpSpPr>
                                                    <a:xfrm>
                                                      <a:off x="0" y="0"/>
                                                      <a:ext cx="3172571" cy="5017273"/>
                                                      <a:chOff x="0" y="0"/>
                                                      <a:chExt cx="3172571" cy="5017273"/>
                                                    </a:xfrm>
                                                  </p:grpSpPr>
                                                  <p:sp>
                                                    <p:nvSpPr>
                                                      <p:cNvPr id="70" name="Text Box 266"/>
                                                      <p:cNvSpPr txBox="1">
                                                        <a:spLocks noChangeArrowheads="1"/>
                                                      </p:cNvSpPr>
                                                      <p:nvPr/>
                                                    </p:nvSpPr>
                                                    <p:spPr bwMode="auto">
                                                      <a:xfrm>
                                                        <a:off x="699714" y="1073426"/>
                                                        <a:ext cx="516835" cy="182245"/>
                                                      </a:xfrm>
                                                      <a:prstGeom prst="rect">
                                                        <a:avLst/>
                                                      </a:prstGeom>
                                                      <a:solidFill>
                                                        <a:srgbClr val="FFFFFF">
                                                          <a:alpha val="0"/>
                                                        </a:srgbClr>
                                                      </a:solidFill>
                                                      <a:ln>
                                                        <a:noFill/>
                                                      </a:ln>
                                                      <a:extLst>
                                                        <a:ext uri="{91240B29-F687-4F45-9708-019B960494DF}">
                                                          <a14:hiddenLine xmlns:a14="http://schemas.microsoft.com/office/drawing/2010/main" w="9525">
                                                            <a:solidFill>
                                                              <a:srgbClr val="000000"/>
                                                            </a:solidFill>
                                                            <a:miter lim="800000"/>
                                                            <a:headEnd/>
                                                            <a:tailEnd/>
                                                          </a14:hiddenLine>
                                                        </a:ext>
                                                      </a:extLst>
                                                    </p:spPr>
                                                    <p:txBody>
                                                      <a:bodyPr rot="0" vert="horz" wrap="square" lIns="91440" tIns="0" rIns="91440" bIns="0" anchor="t" anchorCtr="0" upright="1">
                                                        <a:noAutofit/>
                                                      </a:bodyPr>
                                                      <a:lstStyle/>
                                                      <a:p>
                                                        <a:pPr algn="just">
                                                          <a:spcAft>
                                                            <a:spcPts val="0"/>
                                                          </a:spcAft>
                                                        </a:pPr>
                                                        <a:r>
                                                          <a:rPr lang="en-US" sz="1050" kern="100">
                                                            <a:effectLst/>
                                                            <a:latin typeface="Times New Roman"/>
                                                            <a:ea typeface="宋体"/>
                                                            <a:cs typeface="宋体"/>
                                                          </a:rPr>
                                                          <a:t>RB</a:t>
                                                        </a:r>
                                                        <a:endParaRPr lang="zh-CN" sz="1050" kern="100">
                                                          <a:effectLst/>
                                                          <a:latin typeface="Times New Roman"/>
                                                          <a:ea typeface="宋体"/>
                                                          <a:cs typeface="宋体"/>
                                                        </a:endParaRPr>
                                                      </a:p>
                                                    </p:txBody>
                                                  </p:sp>
                                                  <p:grpSp>
                                                    <p:nvGrpSpPr>
                                                      <p:cNvPr id="71" name="组合 70"/>
                                                      <p:cNvGrpSpPr/>
                                                      <p:nvPr/>
                                                    </p:nvGrpSpPr>
                                                    <p:grpSpPr>
                                                      <a:xfrm>
                                                        <a:off x="0" y="0"/>
                                                        <a:ext cx="3172571" cy="5017273"/>
                                                        <a:chOff x="0" y="0"/>
                                                        <a:chExt cx="3172571" cy="5017273"/>
                                                      </a:xfrm>
                                                    </p:grpSpPr>
                                                    <p:sp>
                                                      <p:nvSpPr>
                                                        <p:cNvPr id="72" name="Text Box 264"/>
                                                        <p:cNvSpPr txBox="1">
                                                          <a:spLocks noChangeArrowheads="1"/>
                                                        </p:cNvSpPr>
                                                        <p:nvPr/>
                                                      </p:nvSpPr>
                                                      <p:spPr bwMode="auto">
                                                        <a:xfrm>
                                                          <a:off x="0" y="993913"/>
                                                          <a:ext cx="659765" cy="173990"/>
                                                        </a:xfrm>
                                                        <a:prstGeom prst="rect">
                                                          <a:avLst/>
                                                        </a:prstGeom>
                                                        <a:solidFill>
                                                          <a:srgbClr val="FFFFFF">
                                                            <a:alpha val="0"/>
                                                          </a:srgbClr>
                                                        </a:solidFill>
                                                        <a:ln>
                                                          <a:noFill/>
                                                        </a:ln>
                                                        <a:extLst>
                                                          <a:ext uri="{91240B29-F687-4F45-9708-019B960494DF}">
                                                            <a14:hiddenLine xmlns:a14="http://schemas.microsoft.com/office/drawing/2010/main" w="9525">
                                                              <a:solidFill>
                                                                <a:srgbClr val="000000"/>
                                                              </a:solidFill>
                                                              <a:miter lim="800000"/>
                                                              <a:headEnd/>
                                                              <a:tailEnd/>
                                                            </a14:hiddenLine>
                                                          </a:ext>
                                                        </a:extLst>
                                                      </p:spPr>
                                                      <p:txBody>
                                                        <a:bodyPr rot="0" vert="horz" wrap="square" lIns="0" tIns="0" rIns="0" bIns="0" anchor="t" anchorCtr="0" upright="1">
                                                          <a:noAutofit/>
                                                        </a:bodyPr>
                                                        <a:lstStyle/>
                                                        <a:p>
                                                          <a:pPr marL="66675" indent="-66675" algn="just">
                                                            <a:spcAft>
                                                              <a:spcPts val="0"/>
                                                            </a:spcAft>
                                                          </a:pPr>
                                                          <a:r>
                                                            <a:rPr lang="en-US" sz="1050" kern="100">
                                                              <a:effectLst/>
                                                              <a:latin typeface="Times New Roman"/>
                                                              <a:ea typeface="宋体"/>
                                                              <a:cs typeface="宋体"/>
                                                            </a:rPr>
                                                            <a:t>Serial 2/0</a:t>
                                                          </a:r>
                                                          <a:endParaRPr lang="zh-CN" sz="1050" kern="100">
                                                            <a:effectLst/>
                                                            <a:latin typeface="Times New Roman"/>
                                                            <a:ea typeface="宋体"/>
                                                            <a:cs typeface="宋体"/>
                                                          </a:endParaRPr>
                                                        </a:p>
                                                      </p:txBody>
                                                    </p:sp>
                                                    <p:grpSp>
                                                      <p:nvGrpSpPr>
                                                        <p:cNvPr id="73" name="组合 72"/>
                                                        <p:cNvGrpSpPr/>
                                                        <p:nvPr/>
                                                      </p:nvGrpSpPr>
                                                      <p:grpSpPr>
                                                        <a:xfrm>
                                                          <a:off x="135172" y="0"/>
                                                          <a:ext cx="3037399" cy="5017273"/>
                                                          <a:chOff x="0" y="0"/>
                                                          <a:chExt cx="3037399" cy="5017273"/>
                                                        </a:xfrm>
                                                      </p:grpSpPr>
                                                      <p:grpSp>
                                                        <p:nvGrpSpPr>
                                                          <p:cNvPr id="74" name="组合 73"/>
                                                          <p:cNvGrpSpPr/>
                                                          <p:nvPr/>
                                                        </p:nvGrpSpPr>
                                                        <p:grpSpPr>
                                                          <a:xfrm>
                                                            <a:off x="0" y="0"/>
                                                            <a:ext cx="3037399" cy="5017273"/>
                                                            <a:chOff x="0" y="0"/>
                                                            <a:chExt cx="3037399" cy="5017273"/>
                                                          </a:xfrm>
                                                        </p:grpSpPr>
                                                        <p:grpSp>
                                                          <p:nvGrpSpPr>
                                                            <p:cNvPr id="76" name="组合 75"/>
                                                            <p:cNvGrpSpPr/>
                                                            <p:nvPr/>
                                                          </p:nvGrpSpPr>
                                                          <p:grpSpPr>
                                                            <a:xfrm>
                                                              <a:off x="0" y="0"/>
                                                              <a:ext cx="3037399" cy="5017273"/>
                                                              <a:chOff x="0" y="0"/>
                                                              <a:chExt cx="3037399" cy="5017273"/>
                                                            </a:xfrm>
                                                          </p:grpSpPr>
                                                          <p:cxnSp>
                                                            <p:nvCxnSpPr>
                                                              <p:cNvPr id="78" name="Line 8"/>
                                                              <p:cNvCxnSpPr/>
                                                              <p:nvPr/>
                                                            </p:nvCxnSpPr>
                                                            <p:spPr bwMode="auto">
                                                              <a:xfrm flipV="1">
                                                                <a:off x="349858" y="1669774"/>
                                                                <a:ext cx="0" cy="763270"/>
                                                              </a:xfrm>
                                                              <a:prstGeom prst="line">
                                                                <a:avLst/>
                                                              </a:prstGeom>
                                                              <a:noFill/>
                                                              <a:ln w="9525">
                                                                <a:solidFill>
                                                                  <a:srgbClr val="000000"/>
                                                                </a:solidFill>
                                                                <a:round/>
                                                                <a:headEnd/>
                                                                <a:tailEnd/>
                                                              </a:ln>
                                                              <a:extLst>
                                                                <a:ext uri="{909E8E84-426E-40DD-AFC4-6F175D3DCCD1}">
                                                                  <a14:hiddenFill xmlns:a14="http://schemas.microsoft.com/office/drawing/2010/main">
                                                                    <a:noFill/>
                                                                  </a14:hiddenFill>
                                                                </a:ext>
                                                              </a:extLst>
                                                            </p:spPr>
                                                          </p:cxnSp>
                                                          <p:pic>
                                                            <p:nvPicPr>
                                                              <p:cNvPr id="79" name="Picture 18" descr="C:\Documents and Settings\Administrator\Application Data\Tencent\Users\710901000\QQ\WinTemp\RichOle\Y_4X50_5PF`N_6RHJ@GHJ1L.jpg"/>
                                                              <p:cNvPicPr>
                                                                <a:picLocks noChangeAspect="1"/>
                                                              </p:cNvPicPr>
                                                              <p:nvPr/>
                                                            </p:nvPicPr>
                                                            <p:blipFill>
                                                              <a:blip r:embed="rId5" r:link="rId6">
                                                                <a:extLst>
                                                                  <a:ext uri="{28A0092B-C50C-407E-A947-70E740481C1C}">
                                                                    <a14:useLocalDpi xmlns:a14="http://schemas.microsoft.com/office/drawing/2010/main" val="0"/>
                                                                  </a:ext>
                                                                </a:extLst>
                                                              </a:blip>
                                                              <a:srcRect/>
                                                              <a:stretch>
                                                                <a:fillRect/>
                                                              </a:stretch>
                                                            </p:blipFill>
                                                            <p:spPr bwMode="auto">
                                                              <a:xfrm>
                                                                <a:off x="1598213" y="3458818"/>
                                                                <a:ext cx="787179" cy="357808"/>
                                                              </a:xfrm>
                                                              <a:prstGeom prst="rect">
                                                                <a:avLst/>
                                                              </a:prstGeom>
                                                              <a:noFill/>
                                                              <a:ln>
                                                                <a:noFill/>
                                                              </a:ln>
                                                              <a:extLst>
                                                                <a:ext uri="{909E8E84-426E-40DD-AFC4-6F175D3DCCD1}">
                                                                  <a14:hiddenFill xmlns:a14="http://schemas.microsoft.com/office/drawing/2010/main">
                                                                    <a:solidFill>
                                                                      <a:srgbClr val="FFFFFF"/>
                                                                    </a:solidFill>
                                                                  </a14:hiddenFill>
                                                                </a:ext>
                                                                <a:ext uri="{91240B29-F687-4F45-9708-019B960494DF}">
                                                                  <a14:hiddenLine xmlns:a14="http://schemas.microsoft.com/office/drawing/2010/main" w="9525">
                                                                    <a:solidFill>
                                                                      <a:srgbClr val="000000"/>
                                                                    </a:solidFill>
                                                                    <a:miter lim="800000"/>
                                                                    <a:headEnd/>
                                                                    <a:tailEnd/>
                                                                  </a14:hiddenLine>
                                                                </a:ext>
                                                              </a:extLst>
                                                            </p:spPr>
                                                          </p:pic>
                                                          <p:pic>
                                                            <p:nvPicPr>
                                                              <p:cNvPr id="80" name="Picture 25" descr="未标题-1"/>
                                                              <p:cNvPicPr>
                                                                <a:picLocks noChangeAspect="1"/>
                                                              </p:cNvPicPr>
                                                              <p:nvPr/>
                                                            </p:nvPicPr>
                                                            <p:blipFill>
                                                              <a:blip r:embed="rId7">
                                                                <a:extLst>
                                                                  <a:ext uri="{28A0092B-C50C-407E-A947-70E740481C1C}">
                                                                    <a14:useLocalDpi xmlns:a14="http://schemas.microsoft.com/office/drawing/2010/main" val="0"/>
                                                                  </a:ext>
                                                                </a:extLst>
                                                              </a:blip>
                                                              <a:srcRect/>
                                                              <a:stretch>
                                                                <a:fillRect/>
                                                              </a:stretch>
                                                            </p:blipFill>
                                                            <p:spPr bwMode="auto">
                                                              <a:xfrm>
                                                                <a:off x="1653872" y="2138901"/>
                                                                <a:ext cx="652007" cy="652007"/>
                                                              </a:xfrm>
                                                              <a:prstGeom prst="rect">
                                                                <a:avLst/>
                                                              </a:prstGeom>
                                                              <a:noFill/>
                                                              <a:ln>
                                                                <a:noFill/>
                                                              </a:ln>
                                                              <a:extLst/>
                                                            </p:spPr>
                                                          </p:pic>
                                                          <p:pic>
                                                            <p:nvPicPr>
                                                              <p:cNvPr id="81" name="Picture 26" descr="pc"/>
                                                              <p:cNvPicPr>
                                                                <a:picLocks noChangeAspect="1"/>
                                                              </p:cNvPicPr>
                                                              <p:nvPr/>
                                                            </p:nvPicPr>
                                                            <p:blipFill>
                                                              <a:blip r:embed="rId8" cstate="print">
                                                                <a:extLst>
                                                                  <a:ext uri="{28A0092B-C50C-407E-A947-70E740481C1C}">
                                                                    <a14:useLocalDpi xmlns:a14="http://schemas.microsoft.com/office/drawing/2010/main" val="0"/>
                                                                  </a:ext>
                                                                </a:extLst>
                                                              </a:blip>
                                                              <a:srcRect/>
                                                              <a:stretch>
                                                                <a:fillRect/>
                                                              </a:stretch>
                                                            </p:blipFill>
                                                            <p:spPr bwMode="auto">
                                                              <a:xfrm>
                                                                <a:off x="0" y="3403159"/>
                                                                <a:ext cx="524786" cy="524786"/>
                                                              </a:xfrm>
                                                              <a:prstGeom prst="rect">
                                                                <a:avLst/>
                                                              </a:prstGeom>
                                                              <a:noFill/>
                                                              <a:ln>
                                                                <a:noFill/>
                                                              </a:ln>
                                                              <a:extLst>
                                                                <a:ext uri="{909E8E84-426E-40DD-AFC4-6F175D3DCCD1}">
                                                                  <a14:hiddenFill xmlns:a14="http://schemas.microsoft.com/office/drawing/2010/main">
                                                                    <a:solidFill>
                                                                      <a:srgbClr val="FFFFFF"/>
                                                                    </a:solidFill>
                                                                  </a14:hiddenFill>
                                                                </a:ext>
                                                                <a:ext uri="{91240B29-F687-4F45-9708-019B960494DF}">
                                                                  <a14:hiddenLine xmlns:a14="http://schemas.microsoft.com/office/drawing/2010/main" w="9525">
                                                                    <a:solidFill>
                                                                      <a:srgbClr val="000000"/>
                                                                    </a:solidFill>
                                                                    <a:miter lim="800000"/>
                                                                    <a:headEnd/>
                                                                    <a:tailEnd/>
                                                                  </a14:hiddenLine>
                                                                </a:ext>
                                                              </a:extLst>
                                                            </p:spPr>
                                                          </p:pic>
                                                          <p:cxnSp>
                                                            <p:nvCxnSpPr>
                                                              <p:cNvPr id="82" name="Line 27"/>
                                                              <p:cNvCxnSpPr/>
                                                              <p:nvPr/>
                                                            </p:nvCxnSpPr>
                                                            <p:spPr bwMode="auto">
                                                              <a:xfrm flipH="1">
                                                                <a:off x="1995778" y="2790908"/>
                                                                <a:ext cx="2540" cy="667385"/>
                                                              </a:xfrm>
                                                              <a:prstGeom prst="line">
                                                                <a:avLst/>
                                                              </a:prstGeom>
                                                              <a:noFill/>
                                                              <a:ln w="9525">
                                                                <a:solidFill>
                                                                  <a:srgbClr val="000000"/>
                                                                </a:solidFill>
                                                                <a:round/>
                                                                <a:headEnd/>
                                                                <a:tailEnd/>
                                                              </a:ln>
                                                              <a:extLst>
                                                                <a:ext uri="{909E8E84-426E-40DD-AFC4-6F175D3DCCD1}">
                                                                  <a14:hiddenFill xmlns:a14="http://schemas.microsoft.com/office/drawing/2010/main">
                                                                    <a:noFill/>
                                                                  </a14:hiddenFill>
                                                                </a:ext>
                                                              </a:extLst>
                                                            </p:spPr>
                                                          </p:cxnSp>
                                                          <p:pic>
                                                            <p:nvPicPr>
                                                              <p:cNvPr id="83" name="Picture 30" descr="pc"/>
                                                              <p:cNvPicPr>
                                                                <a:picLocks noChangeAspect="1"/>
                                                              </p:cNvPicPr>
                                                              <p:nvPr/>
                                                            </p:nvPicPr>
                                                            <p:blipFill>
                                                              <a:blip r:embed="rId8" cstate="print">
                                                                <a:extLst>
                                                                  <a:ext uri="{28A0092B-C50C-407E-A947-70E740481C1C}">
                                                                    <a14:useLocalDpi xmlns:a14="http://schemas.microsoft.com/office/drawing/2010/main" val="0"/>
                                                                  </a:ext>
                                                                </a:extLst>
                                                              </a:blip>
                                                              <a:srcRect/>
                                                              <a:stretch>
                                                                <a:fillRect/>
                                                              </a:stretch>
                                                            </p:blipFill>
                                                            <p:spPr bwMode="auto">
                                                              <a:xfrm>
                                                                <a:off x="1001865" y="4492487"/>
                                                                <a:ext cx="524786" cy="524786"/>
                                                              </a:xfrm>
                                                              <a:prstGeom prst="rect">
                                                                <a:avLst/>
                                                              </a:prstGeom>
                                                              <a:noFill/>
                                                              <a:ln>
                                                                <a:noFill/>
                                                              </a:ln>
                                                              <a:extLst>
                                                                <a:ext uri="{909E8E84-426E-40DD-AFC4-6F175D3DCCD1}">
                                                                  <a14:hiddenFill xmlns:a14="http://schemas.microsoft.com/office/drawing/2010/main">
                                                                    <a:solidFill>
                                                                      <a:srgbClr val="FFFFFF"/>
                                                                    </a:solidFill>
                                                                  </a14:hiddenFill>
                                                                </a:ext>
                                                                <a:ext uri="{91240B29-F687-4F45-9708-019B960494DF}">
                                                                  <a14:hiddenLine xmlns:a14="http://schemas.microsoft.com/office/drawing/2010/main" w="9525">
                                                                    <a:solidFill>
                                                                      <a:srgbClr val="000000"/>
                                                                    </a:solidFill>
                                                                    <a:miter lim="800000"/>
                                                                    <a:headEnd/>
                                                                    <a:tailEnd/>
                                                                  </a14:hiddenLine>
                                                                </a:ext>
                                                              </a:extLst>
                                                            </p:spPr>
                                                          </p:pic>
                                                          <p:pic>
                                                            <p:nvPicPr>
                                                              <p:cNvPr id="84" name="Picture 257"/>
                                                              <p:cNvPicPr>
                                                                <a:picLocks noChangeAspect="1"/>
                                                              </p:cNvPicPr>
                                                              <p:nvPr/>
                                                            </p:nvPicPr>
                                                            <p:blipFill>
                                                              <a:blip r:embed="rId9">
                                                                <a:extLst>
                                                                  <a:ext uri="{28A0092B-C50C-407E-A947-70E740481C1C}">
                                                                    <a14:useLocalDpi xmlns:a14="http://schemas.microsoft.com/office/drawing/2010/main" val="0"/>
                                                                  </a:ext>
                                                                </a:extLst>
                                                              </a:blip>
                                                              <a:srcRect/>
                                                              <a:stretch>
                                                                <a:fillRect/>
                                                              </a:stretch>
                                                            </p:blipFill>
                                                            <p:spPr bwMode="auto">
                                                              <a:xfrm>
                                                                <a:off x="47708" y="1256306"/>
                                                                <a:ext cx="731520" cy="461176"/>
                                                              </a:xfrm>
                                                              <a:prstGeom prst="rect">
                                                                <a:avLst/>
                                                              </a:prstGeom>
                                                              <a:noFill/>
                                                              <a:ln>
                                                                <a:noFill/>
                                                              </a:ln>
                                                              <a:extLst>
                                                                <a:ext uri="{909E8E84-426E-40DD-AFC4-6F175D3DCCD1}">
                                                                  <a14:hiddenFill xmlns:a14="http://schemas.microsoft.com/office/drawing/2010/main">
                                                                    <a:solidFill>
                                                                      <a:srgbClr val="FFFFFF"/>
                                                                    </a:solidFill>
                                                                  </a14:hiddenFill>
                                                                </a:ext>
                                                                <a:ext uri="{91240B29-F687-4F45-9708-019B960494DF}">
                                                                  <a14:hiddenLine xmlns:a14="http://schemas.microsoft.com/office/drawing/2010/main" w="9525">
                                                                    <a:solidFill>
                                                                      <a:srgbClr val="000000"/>
                                                                    </a:solidFill>
                                                                    <a:miter lim="800000"/>
                                                                    <a:headEnd/>
                                                                    <a:tailEnd/>
                                                                  </a14:hiddenLine>
                                                                </a:ext>
                                                              </a:extLst>
                                                            </p:spPr>
                                                          </p:pic>
                                                          <p:cxnSp>
                                                            <p:nvCxnSpPr>
                                                              <p:cNvPr id="85" name="Line 260"/>
                                                              <p:cNvCxnSpPr/>
                                                              <p:nvPr/>
                                                            </p:nvCxnSpPr>
                                                            <p:spPr bwMode="auto">
                                                              <a:xfrm flipH="1" flipV="1">
                                                                <a:off x="1995778" y="1590261"/>
                                                                <a:ext cx="0" cy="548005"/>
                                                              </a:xfrm>
                                                              <a:prstGeom prst="line">
                                                                <a:avLst/>
                                                              </a:prstGeom>
                                                              <a:noFill/>
                                                              <a:ln w="9525">
                                                                <a:solidFill>
                                                                  <a:srgbClr val="000000"/>
                                                                </a:solidFill>
                                                                <a:round/>
                                                                <a:headEnd/>
                                                                <a:tailEnd/>
                                                              </a:ln>
                                                              <a:extLst>
                                                                <a:ext uri="{909E8E84-426E-40DD-AFC4-6F175D3DCCD1}">
                                                                  <a14:hiddenFill xmlns:a14="http://schemas.microsoft.com/office/drawing/2010/main">
                                                                    <a:noFill/>
                                                                  </a14:hiddenFill>
                                                                </a:ext>
                                                              </a:extLst>
                                                            </p:spPr>
                                                          </p:cxnSp>
                                                          <p:pic>
                                                            <p:nvPicPr>
                                                              <p:cNvPr id="86" name="Picture 262"/>
                                                              <p:cNvPicPr>
                                                                <a:picLocks noChangeAspect="1"/>
                                                              </p:cNvPicPr>
                                                              <p:nvPr/>
                                                            </p:nvPicPr>
                                                            <p:blipFill>
                                                              <a:blip r:embed="rId9">
                                                                <a:extLst>
                                                                  <a:ext uri="{28A0092B-C50C-407E-A947-70E740481C1C}">
                                                                    <a14:useLocalDpi xmlns:a14="http://schemas.microsoft.com/office/drawing/2010/main" val="0"/>
                                                                  </a:ext>
                                                                </a:extLst>
                                                              </a:blip>
                                                              <a:srcRect/>
                                                              <a:stretch>
                                                                <a:fillRect/>
                                                              </a:stretch>
                                                            </p:blipFill>
                                                            <p:spPr bwMode="auto">
                                                              <a:xfrm>
                                                                <a:off x="1717482" y="1129086"/>
                                                                <a:ext cx="731520" cy="461175"/>
                                                              </a:xfrm>
                                                              <a:prstGeom prst="rect">
                                                                <a:avLst/>
                                                              </a:prstGeom>
                                                              <a:noFill/>
                                                              <a:ln>
                                                                <a:noFill/>
                                                              </a:ln>
                                                              <a:extLst>
                                                                <a:ext uri="{909E8E84-426E-40DD-AFC4-6F175D3DCCD1}">
                                                                  <a14:hiddenFill xmlns:a14="http://schemas.microsoft.com/office/drawing/2010/main">
                                                                    <a:solidFill>
                                                                      <a:srgbClr val="FFFFFF"/>
                                                                    </a:solidFill>
                                                                  </a14:hiddenFill>
                                                                </a:ext>
                                                                <a:ext uri="{91240B29-F687-4F45-9708-019B960494DF}">
                                                                  <a14:hiddenLine xmlns:a14="http://schemas.microsoft.com/office/drawing/2010/main" w="9525">
                                                                    <a:solidFill>
                                                                      <a:srgbClr val="000000"/>
                                                                    </a:solidFill>
                                                                    <a:miter lim="800000"/>
                                                                    <a:headEnd/>
                                                                    <a:tailEnd/>
                                                                  </a14:hiddenLine>
                                                                </a:ext>
                                                              </a:extLst>
                                                            </p:spPr>
                                                          </p:pic>
                                                          <p:cxnSp>
                                                            <p:nvCxnSpPr>
                                                              <p:cNvPr id="87" name="Line 270"/>
                                                              <p:cNvCxnSpPr/>
                                                              <p:nvPr/>
                                                            </p:nvCxnSpPr>
                                                            <p:spPr bwMode="auto">
                                                              <a:xfrm flipV="1">
                                                                <a:off x="349858" y="2775006"/>
                                                                <a:ext cx="0" cy="690245"/>
                                                              </a:xfrm>
                                                              <a:prstGeom prst="line">
                                                                <a:avLst/>
                                                              </a:prstGeom>
                                                              <a:noFill/>
                                                              <a:ln w="9525">
                                                                <a:solidFill>
                                                                  <a:srgbClr val="000000"/>
                                                                </a:solidFill>
                                                                <a:round/>
                                                                <a:headEnd/>
                                                                <a:tailEnd/>
                                                              </a:ln>
                                                              <a:extLst>
                                                                <a:ext uri="{909E8E84-426E-40DD-AFC4-6F175D3DCCD1}">
                                                                  <a14:hiddenFill xmlns:a14="http://schemas.microsoft.com/office/drawing/2010/main">
                                                                    <a:noFill/>
                                                                  </a14:hiddenFill>
                                                                </a:ext>
                                                              </a:extLst>
                                                            </p:spPr>
                                                          </p:cxnSp>
                                                          <p:pic>
                                                            <p:nvPicPr>
                                                              <p:cNvPr id="88" name="Picture 273" descr="pc"/>
                                                              <p:cNvPicPr>
                                                                <a:picLocks noChangeAspect="1"/>
                                                              </p:cNvPicPr>
                                                              <p:nvPr/>
                                                            </p:nvPicPr>
                                                            <p:blipFill>
                                                              <a:blip r:embed="rId10" cstate="print">
                                                                <a:extLst>
                                                                  <a:ext uri="{28A0092B-C50C-407E-A947-70E740481C1C}">
                                                                    <a14:useLocalDpi xmlns:a14="http://schemas.microsoft.com/office/drawing/2010/main" val="0"/>
                                                                  </a:ext>
                                                                </a:extLst>
                                                              </a:blip>
                                                              <a:srcRect/>
                                                              <a:stretch>
                                                                <a:fillRect/>
                                                              </a:stretch>
                                                            </p:blipFill>
                                                            <p:spPr bwMode="auto">
                                                              <a:xfrm>
                                                                <a:off x="2544418" y="4444779"/>
                                                                <a:ext cx="492981" cy="524787"/>
                                                              </a:xfrm>
                                                              <a:prstGeom prst="rect">
                                                                <a:avLst/>
                                                              </a:prstGeom>
                                                              <a:noFill/>
                                                              <a:ln>
                                                                <a:noFill/>
                                                              </a:ln>
                                                              <a:extLst>
                                                                <a:ext uri="{909E8E84-426E-40DD-AFC4-6F175D3DCCD1}">
                                                                  <a14:hiddenFill xmlns:a14="http://schemas.microsoft.com/office/drawing/2010/main">
                                                                    <a:solidFill>
                                                                      <a:srgbClr val="FFFFFF"/>
                                                                    </a:solidFill>
                                                                  </a14:hiddenFill>
                                                                </a:ext>
                                                                <a:ext uri="{91240B29-F687-4F45-9708-019B960494DF}">
                                                                  <a14:hiddenLine xmlns:a14="http://schemas.microsoft.com/office/drawing/2010/main" w="9525">
                                                                    <a:solidFill>
                                                                      <a:srgbClr val="000000"/>
                                                                    </a:solidFill>
                                                                    <a:miter lim="800000"/>
                                                                    <a:headEnd/>
                                                                    <a:tailEnd/>
                                                                  </a14:hiddenLine>
                                                                </a:ext>
                                                              </a:extLst>
                                                            </p:spPr>
                                                          </p:pic>
                                                          <p:pic>
                                                            <p:nvPicPr>
                                                              <p:cNvPr id="89" name="Picture 257"/>
                                                              <p:cNvPicPr>
                                                                <a:picLocks noChangeAspect="1"/>
                                                              </p:cNvPicPr>
                                                              <p:nvPr/>
                                                            </p:nvPicPr>
                                                            <p:blipFill>
                                                              <a:blip r:embed="rId9">
                                                                <a:extLst>
                                                                  <a:ext uri="{28A0092B-C50C-407E-A947-70E740481C1C}">
                                                                    <a14:useLocalDpi xmlns:a14="http://schemas.microsoft.com/office/drawing/2010/main" val="0"/>
                                                                  </a:ext>
                                                                </a:extLst>
                                                              </a:blip>
                                                              <a:srcRect/>
                                                              <a:stretch>
                                                                <a:fillRect/>
                                                              </a:stretch>
                                                            </p:blipFill>
                                                            <p:spPr bwMode="auto">
                                                              <a:xfrm>
                                                                <a:off x="787179" y="0"/>
                                                                <a:ext cx="731520" cy="461176"/>
                                                              </a:xfrm>
                                                              <a:prstGeom prst="rect">
                                                                <a:avLst/>
                                                              </a:prstGeom>
                                                              <a:noFill/>
                                                              <a:ln>
                                                                <a:noFill/>
                                                              </a:ln>
                                                              <a:extLst>
                                                                <a:ext uri="{909E8E84-426E-40DD-AFC4-6F175D3DCCD1}">
                                                                  <a14:hiddenFill xmlns:a14="http://schemas.microsoft.com/office/drawing/2010/main">
                                                                    <a:solidFill>
                                                                      <a:srgbClr val="FFFFFF"/>
                                                                    </a:solidFill>
                                                                  </a14:hiddenFill>
                                                                </a:ext>
                                                                <a:ext uri="{91240B29-F687-4F45-9708-019B960494DF}">
                                                                  <a14:hiddenLine xmlns:a14="http://schemas.microsoft.com/office/drawing/2010/main" w="9525">
                                                                    <a:solidFill>
                                                                      <a:srgbClr val="000000"/>
                                                                    </a:solidFill>
                                                                    <a:miter lim="800000"/>
                                                                    <a:headEnd/>
                                                                    <a:tailEnd/>
                                                                  </a14:hiddenLine>
                                                                </a:ext>
                                                              </a:extLst>
                                                            </p:spPr>
                                                          </p:pic>
                                                          <p:pic>
                                                            <p:nvPicPr>
                                                              <p:cNvPr id="90" name="Picture 18" descr="C:\Documents and Settings\Administrator\Application Data\Tencent\Users\710901000\QQ\WinTemp\RichOle\Y_4X50_5PF`N_6RHJ@GHJ1L.jpg"/>
                                                              <p:cNvPicPr>
                                                                <a:picLocks noChangeAspect="1"/>
                                                              </p:cNvPicPr>
                                                              <p:nvPr/>
                                                            </p:nvPicPr>
                                                            <p:blipFill>
                                                              <a:blip r:embed="rId5" r:link="rId6">
                                                                <a:extLst>
                                                                  <a:ext uri="{28A0092B-C50C-407E-A947-70E740481C1C}">
                                                                    <a14:useLocalDpi xmlns:a14="http://schemas.microsoft.com/office/drawing/2010/main" val="0"/>
                                                                  </a:ext>
                                                                </a:extLst>
                                                              </a:blip>
                                                              <a:srcRect/>
                                                              <a:stretch>
                                                                <a:fillRect/>
                                                              </a:stretch>
                                                            </p:blipFill>
                                                            <p:spPr bwMode="auto">
                                                              <a:xfrm>
                                                                <a:off x="0" y="2385392"/>
                                                                <a:ext cx="787179" cy="357808"/>
                                                              </a:xfrm>
                                                              <a:prstGeom prst="rect">
                                                                <a:avLst/>
                                                              </a:prstGeom>
                                                              <a:noFill/>
                                                              <a:ln>
                                                                <a:noFill/>
                                                              </a:ln>
                                                              <a:extLst>
                                                                <a:ext uri="{909E8E84-426E-40DD-AFC4-6F175D3DCCD1}">
                                                                  <a14:hiddenFill xmlns:a14="http://schemas.microsoft.com/office/drawing/2010/main">
                                                                    <a:solidFill>
                                                                      <a:srgbClr val="FFFFFF"/>
                                                                    </a:solidFill>
                                                                  </a14:hiddenFill>
                                                                </a:ext>
                                                                <a:ext uri="{91240B29-F687-4F45-9708-019B960494DF}">
                                                                  <a14:hiddenLine xmlns:a14="http://schemas.microsoft.com/office/drawing/2010/main" w="9525">
                                                                    <a:solidFill>
                                                                      <a:srgbClr val="000000"/>
                                                                    </a:solidFill>
                                                                    <a:miter lim="800000"/>
                                                                    <a:headEnd/>
                                                                    <a:tailEnd/>
                                                                  </a14:hiddenLine>
                                                                </a:ext>
                                                              </a:extLst>
                                                            </p:spPr>
                                                          </p:pic>
                                                          <p:sp>
                                                            <p:nvSpPr>
                                                              <p:cNvPr id="91" name="任意多边形 90"/>
                                                              <p:cNvSpPr/>
                                                              <p:nvPr/>
                                                            </p:nvSpPr>
                                                            <p:spPr>
                                                              <a:xfrm>
                                                                <a:off x="524786" y="357809"/>
                                                                <a:ext cx="433070" cy="977265"/>
                                                              </a:xfrm>
                                                              <a:custGeom>
                                                                <a:avLst/>
                                                                <a:gdLst>
                                                                  <a:gd name="connsiteX0" fmla="*/ 461175 w 461175"/>
                                                                  <a:gd name="connsiteY0" fmla="*/ 0 h 882595"/>
                                                                  <a:gd name="connsiteX1" fmla="*/ 31805 w 461175"/>
                                                                  <a:gd name="connsiteY1" fmla="*/ 373711 h 882595"/>
                                                                  <a:gd name="connsiteX2" fmla="*/ 190831 w 461175"/>
                                                                  <a:gd name="connsiteY2" fmla="*/ 699715 h 882595"/>
                                                                  <a:gd name="connsiteX3" fmla="*/ 0 w 461175"/>
                                                                  <a:gd name="connsiteY3" fmla="*/ 882595 h 882595"/>
                                                                </a:gdLst>
                                                                <a:ahLst/>
                                                                <a:cxnLst>
                                                                  <a:cxn ang="0">
                                                                    <a:pos x="connsiteX0" y="connsiteY0"/>
                                                                  </a:cxn>
                                                                  <a:cxn ang="0">
                                                                    <a:pos x="connsiteX1" y="connsiteY1"/>
                                                                  </a:cxn>
                                                                  <a:cxn ang="0">
                                                                    <a:pos x="connsiteX2" y="connsiteY2"/>
                                                                  </a:cxn>
                                                                  <a:cxn ang="0">
                                                                    <a:pos x="connsiteX3" y="connsiteY3"/>
                                                                  </a:cxn>
                                                                </a:cxnLst>
                                                                <a:rect l="l" t="t" r="r" b="b"/>
                                                                <a:pathLst>
                                                                  <a:path w="461175" h="882595">
                                                                    <a:moveTo>
                                                                      <a:pt x="461175" y="0"/>
                                                                    </a:moveTo>
                                                                    <a:cubicBezTo>
                                                                      <a:pt x="269018" y="128546"/>
                                                                      <a:pt x="76862" y="257092"/>
                                                                      <a:pt x="31805" y="373711"/>
                                                                    </a:cubicBezTo>
                                                                    <a:cubicBezTo>
                                                                      <a:pt x="-13252" y="490330"/>
                                                                      <a:pt x="196132" y="614901"/>
                                                                      <a:pt x="190831" y="699715"/>
                                                                    </a:cubicBezTo>
                                                                    <a:cubicBezTo>
                                                                      <a:pt x="185530" y="784529"/>
                                                                      <a:pt x="29155" y="854766"/>
                                                                      <a:pt x="0" y="882595"/>
                                                                    </a:cubicBezTo>
                                                                  </a:path>
                                                                </a:pathLst>
                                                              </a:custGeom>
                                                              <a:ln w="6350">
                                                                <a:solidFill>
                                                                  <a:schemeClr val="tx1"/>
                                                                </a:solidFill>
                                                              </a:ln>
                                                            </p:spPr>
                                                            <p:style>
                                                              <a:lnRef idx="1">
                                                                <a:schemeClr val="accent1"/>
                                                              </a:lnRef>
                                                              <a:fillRef idx="0">
                                                                <a:schemeClr val="accent1"/>
                                                              </a:fillRef>
                                                              <a:effectRef idx="0">
                                                                <a:schemeClr val="accent1"/>
                                                              </a:effectRef>
                                                              <a:fontRef idx="minor">
                                                                <a:schemeClr val="tx1"/>
                                                              </a:fontRef>
                                                            </p:style>
                                                            <p:txBody>
                                  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                                  <a:prstTxWarp prst="textNoShape">
                                                                  <a:avLst/>
                                                                </a:prstTxWarp>
                                                                <a:noAutofit/>
                                                              </a:bodyPr>
                                                              <a:lstStyle/>
                                                              <a:p>
                                                                <a:endParaRPr lang="zh-CN" altLang="en-US"/>
                                                              </a:p>
                                                            </p:txBody>
                                                          </p:sp>
                                                          <p:sp>
                                                            <p:nvSpPr>
                                                              <p:cNvPr id="92" name="任意多边形 91"/>
                                                              <p:cNvSpPr/>
                                                              <p:nvPr/>
                                                            </p:nvSpPr>
                                                            <p:spPr>
                                                              <a:xfrm>
                                                                <a:off x="1351722" y="381663"/>
                                                                <a:ext cx="636104" cy="811033"/>
                                                              </a:xfrm>
                                                              <a:custGeom>
                                                                <a:avLst/>
                                                                <a:gdLst>
                                                                  <a:gd name="connsiteX0" fmla="*/ 0 w 636104"/>
                                                                  <a:gd name="connsiteY0" fmla="*/ 0 h 811033"/>
                                                                  <a:gd name="connsiteX1" fmla="*/ 461176 w 636104"/>
                                                                  <a:gd name="connsiteY1" fmla="*/ 254442 h 811033"/>
                                                                  <a:gd name="connsiteX2" fmla="*/ 405517 w 636104"/>
                                                                  <a:gd name="connsiteY2" fmla="*/ 548640 h 811033"/>
                                                                  <a:gd name="connsiteX3" fmla="*/ 636104 w 636104"/>
                                                                  <a:gd name="connsiteY3" fmla="*/ 811033 h 811033"/>
                                                                </a:gdLst>
                                                                <a:ahLst/>
                                                                <a:cxnLst>
                                                                  <a:cxn ang="0">
                                                                    <a:pos x="connsiteX0" y="connsiteY0"/>
                                                                  </a:cxn>
                                                                  <a:cxn ang="0">
                                                                    <a:pos x="connsiteX1" y="connsiteY1"/>
                                                                  </a:cxn>
                                                                  <a:cxn ang="0">
                                                                    <a:pos x="connsiteX2" y="connsiteY2"/>
                                                                  </a:cxn>
                                                                  <a:cxn ang="0">
                                                                    <a:pos x="connsiteX3" y="connsiteY3"/>
                                                                  </a:cxn>
                                                                </a:cxnLst>
                                                                <a:rect l="l" t="t" r="r" b="b"/>
                                                                <a:pathLst>
                                                                  <a:path w="636104" h="811033">
                                                                    <a:moveTo>
                                                                      <a:pt x="0" y="0"/>
                                                                    </a:moveTo>
                                                                    <a:cubicBezTo>
                                                                      <a:pt x="196795" y="81501"/>
                                                                      <a:pt x="393590" y="163002"/>
                                                                      <a:pt x="461176" y="254442"/>
                                                                    </a:cubicBezTo>
                                                                    <a:cubicBezTo>
                                                                      <a:pt x="528762" y="345882"/>
                                                                      <a:pt x="376362" y="455875"/>
                                                                      <a:pt x="405517" y="548640"/>
                                                                    </a:cubicBezTo>
                                                                    <a:cubicBezTo>
                                                                      <a:pt x="434672" y="641405"/>
                                                                      <a:pt x="598998" y="775252"/>
                                                                      <a:pt x="636104" y="811033"/>
                                                                    </a:cubicBezTo>
                                                                  </a:path>
                                                                </a:pathLst>
                                                              </a:custGeom>
                                                              <a:ln w="6350">
                                                                <a:solidFill>
                                                                  <a:schemeClr val="tx1"/>
                                                                </a:solidFill>
                                                              </a:ln>
                                                            </p:spPr>
                                                            <p:style>
                                                              <a:lnRef idx="1">
                                                                <a:schemeClr val="accent1"/>
                                                              </a:lnRef>
                                                              <a:fillRef idx="0">
                                                                <a:schemeClr val="accent1"/>
                                                              </a:fillRef>
                                                              <a:effectRef idx="0">
                                                                <a:schemeClr val="accent1"/>
                                                              </a:effectRef>
                                                              <a:fontRef idx="minor">
                                                                <a:schemeClr val="tx1"/>
                                                              </a:fontRef>
                                                            </p:style>
                                                            <p:txBody>
                                  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                                  <a:prstTxWarp prst="textNoShape">
                                                                  <a:avLst/>
                                                                </a:prstTxWarp>
                                                                <a:noAutofit/>
                                                              </a:bodyPr>
                                                              <a:lstStyle/>
                                                              <a:p>
                                                                <a:endParaRPr lang="zh-CN" altLang="en-US"/>
                                                              </a:p>
                                                            </p:txBody>
                                                          </p:sp>
                                                        </p:grpSp>
                                                        <p:sp>
                                                          <p:nvSpPr>
                                                            <p:cNvPr id="77" name="Text Box 264"/>
                                                            <p:cNvSpPr txBox="1">
                                                              <a:spLocks noChangeArrowheads="1"/>
                                                            </p:cNvSpPr>
                                                            <p:nvPr/>
                                                          </p:nvSpPr>
                                                          <p:spPr bwMode="auto">
                                                            <a:xfrm>
                                                              <a:off x="127221" y="206734"/>
                                                              <a:ext cx="659765" cy="173990"/>
                                                            </a:xfrm>
                                                            <a:prstGeom prst="rect">
                                                              <a:avLst/>
                                                            </a:prstGeom>
                                                            <a:solidFill>
                                                              <a:srgbClr val="FFFFFF">
                                                                <a:alpha val="0"/>
                                                              </a:srgbClr>
                                                            </a:solidFill>
                                                            <a:ln>
                                                              <a:noFill/>
                                                            </a:ln>
                                                            <a:extLst>
                                                              <a:ext uri="{91240B29-F687-4F45-9708-019B960494DF}">
                                                                <a14:hiddenLine xmlns:a14="http://schemas.microsoft.com/office/drawing/2010/main" w="9525">
                                                                  <a:solidFill>
                                                                    <a:srgbClr val="000000"/>
                                                                  </a:solidFill>
                                                                  <a:miter lim="800000"/>
                                                                  <a:headEnd/>
                                                                  <a:tailEnd/>
                                                                </a14:hiddenLine>
                                                              </a:ext>
                                                            </a:extLst>
                                                          </p:spPr>
                                                          <p:txBody>
                                                            <a:bodyPr rot="0" vert="horz" wrap="square" lIns="0" tIns="0" rIns="0" bIns="0" anchor="t" anchorCtr="0" upright="1">
                                                              <a:noAutofit/>
                                                            </a:bodyPr>
                                                            <a:lstStyle/>
                                                            <a:p>
                                                              <a:pPr marL="66675" indent="-66675" algn="just">
                                                                <a:spcAft>
                                                                  <a:spcPts val="0"/>
                                                                </a:spcAft>
                                                              </a:pPr>
                                                              <a:r>
                                                                <a:rPr lang="en-US" sz="1050" kern="100">
                                                                  <a:effectLst/>
                                                                  <a:latin typeface="Times New Roman"/>
                                                                  <a:ea typeface="宋体"/>
                                                                  <a:cs typeface="宋体"/>
                                                                </a:rPr>
                                                                <a:t>Serial 2/0</a:t>
                                                              </a:r>
                                                              <a:endParaRPr lang="zh-CN" sz="1050" kern="100">
                                                                <a:effectLst/>
                                                                <a:latin typeface="Times New Roman"/>
                                                                <a:ea typeface="宋体"/>
                                                                <a:cs typeface="宋体"/>
                                                              </a:endParaRPr>
                                                            </a:p>
                                                          </p:txBody>
                                                        </p:sp>
                                                      </p:grpSp>
                                                      <p:sp>
                                                        <p:nvSpPr>
                                                          <p:cNvPr id="75" name="Text Box 264"/>
                                                          <p:cNvSpPr txBox="1">
                                                            <a:spLocks noChangeArrowheads="1"/>
                                                          </p:cNvSpPr>
                                                          <p:nvPr/>
                                                        </p:nvSpPr>
                                                        <p:spPr bwMode="auto">
                                                          <a:xfrm>
                                                            <a:off x="1510748" y="222637"/>
                                                            <a:ext cx="659765" cy="173990"/>
                                                          </a:xfrm>
                                                          <a:prstGeom prst="rect">
                                                            <a:avLst/>
                                                          </a:prstGeom>
                                                          <a:solidFill>
                                                            <a:srgbClr val="FFFFFF">
                                                              <a:alpha val="0"/>
                                                            </a:srgbClr>
                                                          </a:solidFill>
                                                          <a:ln>
                                                            <a:noFill/>
                                                          </a:ln>
                                                          <a:extLst>
                                                            <a:ext uri="{91240B29-F687-4F45-9708-019B960494DF}">
                                                              <a14:hiddenLine xmlns:a14="http://schemas.microsoft.com/office/drawing/2010/main" w="9525">
                                                                <a:solidFill>
                                                                  <a:srgbClr val="000000"/>
                                                                </a:solidFill>
                                                                <a:miter lim="800000"/>
                                                                <a:headEnd/>
                                                                <a:tailEnd/>
                                                              </a14:hiddenLine>
                                                            </a:ext>
                                                          </a:extLst>
                                                        </p:spPr>
                                                        <p:txBody>
                                                          <a:bodyPr rot="0" vert="horz" wrap="square" lIns="0" tIns="0" rIns="0" bIns="0" anchor="t" anchorCtr="0" upright="1">
                                                            <a:noAutofit/>
                                                          </a:bodyPr>
                                                          <a:lstStyle/>
                                                          <a:p>
                                                            <a:pPr marL="66675" indent="-66675" algn="just">
                                                              <a:spcAft>
                                                                <a:spcPts val="0"/>
                                                              </a:spcAft>
                                                            </a:pPr>
                                                            <a:r>
                                                              <a:rPr lang="en-US" sz="1050" kern="100">
                                                                <a:effectLst/>
                                                                <a:latin typeface="Times New Roman"/>
                                                                <a:ea typeface="宋体"/>
                                                                <a:cs typeface="宋体"/>
                                                              </a:rPr>
                                                              <a:t>Serial 3/0</a:t>
                                                            </a:r>
                                                            <a:endParaRPr lang="zh-CN" sz="1050" kern="100">
                                                              <a:effectLst/>
                                                              <a:latin typeface="Times New Roman"/>
                                                              <a:ea typeface="宋体"/>
                                                              <a:cs typeface="宋体"/>
                                                            </a:endParaRPr>
                                                          </a:p>
                                                        </p:txBody>
                                                      </p:sp>
                                                    </p:grpSp>
                                                  </p:grpSp>
                                                </p:grpSp>
                                              </p:grpSp>
                                            </p:grpSp>
                                          </p:grpSp>
                                        </p:grpSp>
                                      </p:grpSp>
                                    </p:grpSp>
                                    <p:sp>
                                      <p:nvSpPr>
                                        <p:cNvPr id="52" name="Text Box 17"/>
                                        <p:cNvSpPr txBox="1">
                                          <a:spLocks noChangeArrowheads="1"/>
                                        </p:cNvSpPr>
                                        <p:nvPr/>
                                      </p:nvSpPr>
                                      <p:spPr bwMode="auto">
                                        <a:xfrm>
                                          <a:off x="238540" y="2568272"/>
                                          <a:ext cx="667910" cy="176529"/>
                                        </a:xfrm>
                                        <a:prstGeom prst="rect">
                                          <a:avLst/>
                                        </a:prstGeom>
                                        <a:solidFill>
                                          <a:srgbClr val="FFFFFF">
                                            <a:alpha val="0"/>
                                          </a:srgbClr>
                                        </a:solidFill>
                                        <a:ln>
                                          <a:noFill/>
                                        </a:ln>
                                        <a:extLst>
                                          <a:ext uri="{91240B29-F687-4F45-9708-019B960494DF}">
                                            <a14:hiddenLine xmlns:a14="http://schemas.microsoft.com/office/drawing/2010/main" w="9525">
                                              <a:solidFill>
                                                <a:srgbClr val="000000"/>
                                              </a:solidFill>
                                              <a:miter lim="800000"/>
                                              <a:headEnd/>
                                              <a:tailEnd/>
                                            </a14:hiddenLine>
                                          </a:ext>
                                        </a:extLst>
                                      </p:spPr>
                                      <p:txBody>
                                        <a:bodyPr rot="0" vert="horz" wrap="square" lIns="91440" tIns="0" rIns="91440" bIns="0" anchor="t" anchorCtr="0" upright="1">
                                          <a:noAutofit/>
                                        </a:bodyPr>
                                        <a:lstStyle/>
                                        <a:p>
                                          <a:pPr algn="just">
                                            <a:spcAft>
                                              <a:spcPts val="0"/>
                                            </a:spcAft>
                                          </a:pPr>
                                          <a:r>
                                            <a:rPr lang="en-US" sz="900" kern="100">
                                              <a:effectLst/>
                                              <a:latin typeface="Times New Roman"/>
                                              <a:ea typeface="宋体"/>
                                              <a:cs typeface="宋体"/>
                                            </a:rPr>
                                            <a:t>L2-SW1</a:t>
                                          </a:r>
                                          <a:endParaRPr lang="zh-CN" sz="1050" kern="100">
                                            <a:effectLst/>
                                            <a:latin typeface="Times New Roman"/>
                                            <a:ea typeface="宋体"/>
                                            <a:cs typeface="宋体"/>
                                          </a:endParaRPr>
                                        </a:p>
                                      </p:txBody>
                                    </p:sp>
                                  </p:grpSp>
                                </p:grpSp>
                              </p:grpSp>
                            </p:grpSp>
                          </p:grpSp>
                        </p:grpSp>
                      </p:grpSp>
                    </p:grpSp>
                  </p:grpSp>
                </p:grpSp>
              </p:grpSp>
              <p:sp>
                <p:nvSpPr>
                  <p:cNvPr id="29" name="Text Box 2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846567" y="2147818"/>
                    <a:ext cx="556260" cy="175895"/>
                  </a:xfrm>
                  <a:prstGeom prst="rect">
                    <a:avLst/>
                  </a:prstGeom>
                  <a:solidFill>
                    <a:srgbClr val="FFFFFF">
                      <a:alpha val="0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rot="0" vert="horz" wrap="square" lIns="91440" tIns="0" rIns="91440" bIns="0" anchor="t" anchorCtr="0" upright="1">
                    <a:noAutofit/>
                  </a:bodyPr>
                  <a:lstStyle/>
                  <a:p>
                    <a:pPr algn="just">
                      <a:spcAft>
                        <a:spcPts val="0"/>
                      </a:spcAft>
                    </a:pPr>
                    <a:r>
                      <a:rPr lang="en-US" sz="900" kern="100">
                        <a:effectLst/>
                        <a:latin typeface="Times New Roman"/>
                        <a:ea typeface="宋体"/>
                        <a:cs typeface="宋体"/>
                      </a:rPr>
                      <a:t>F0/23</a:t>
                    </a:r>
                    <a:endParaRPr lang="zh-CN" sz="1050" kern="100">
                      <a:effectLst/>
                      <a:latin typeface="Times New Roman"/>
                      <a:ea typeface="宋体"/>
                      <a:cs typeface="宋体"/>
                    </a:endParaRPr>
                  </a:p>
                </p:txBody>
              </p:sp>
            </p:grpSp>
            <p:sp>
              <p:nvSpPr>
                <p:cNvPr id="26" name="Text Box 24"/>
                <p:cNvSpPr txBox="1">
                  <a:spLocks noChangeArrowheads="1"/>
                </p:cNvSpPr>
                <p:nvPr/>
              </p:nvSpPr>
              <p:spPr bwMode="auto">
                <a:xfrm>
                  <a:off x="2861345" y="1793592"/>
                  <a:ext cx="556260" cy="175895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40" tIns="0" rIns="91440" bIns="0" anchor="t" anchorCtr="0" upright="1">
                  <a:no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en-US" sz="900" kern="100">
                      <a:effectLst/>
                      <a:latin typeface="Times New Roman"/>
                      <a:ea typeface="宋体"/>
                      <a:cs typeface="宋体"/>
                    </a:rPr>
                    <a:t>F0/0</a:t>
                  </a:r>
                  <a:endParaRPr lang="zh-CN" sz="1050" kern="100">
                    <a:effectLst/>
                    <a:latin typeface="Times New Roman"/>
                    <a:ea typeface="宋体"/>
                    <a:cs typeface="宋体"/>
                  </a:endParaRPr>
                </a:p>
              </p:txBody>
            </p:sp>
          </p:grpSp>
        </p:grpSp>
        <p:pic>
          <p:nvPicPr>
            <p:cNvPr id="18" name="图片 17" descr="D:\Documents\WeChat Files\wxid_xajimtgf5ba721\FileStorage\Temp\1672995878107.png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2956" y="0"/>
              <a:ext cx="1240404" cy="44527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" name="任意多边形 18"/>
            <p:cNvSpPr/>
            <p:nvPr/>
          </p:nvSpPr>
          <p:spPr>
            <a:xfrm>
              <a:off x="2122998" y="318052"/>
              <a:ext cx="818985" cy="258211"/>
            </a:xfrm>
            <a:custGeom>
              <a:avLst/>
              <a:gdLst>
                <a:gd name="connsiteX0" fmla="*/ 0 w 818985"/>
                <a:gd name="connsiteY0" fmla="*/ 258211 h 258211"/>
                <a:gd name="connsiteX1" fmla="*/ 190832 w 818985"/>
                <a:gd name="connsiteY1" fmla="*/ 3770 h 258211"/>
                <a:gd name="connsiteX2" fmla="*/ 564543 w 818985"/>
                <a:gd name="connsiteY2" fmla="*/ 99185 h 258211"/>
                <a:gd name="connsiteX3" fmla="*/ 818985 w 818985"/>
                <a:gd name="connsiteY3" fmla="*/ 3770 h 258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8985" h="258211">
                  <a:moveTo>
                    <a:pt x="0" y="258211"/>
                  </a:moveTo>
                  <a:cubicBezTo>
                    <a:pt x="48371" y="144242"/>
                    <a:pt x="96742" y="30274"/>
                    <a:pt x="190832" y="3770"/>
                  </a:cubicBezTo>
                  <a:cubicBezTo>
                    <a:pt x="284923" y="-22734"/>
                    <a:pt x="459851" y="99185"/>
                    <a:pt x="564543" y="99185"/>
                  </a:cubicBezTo>
                  <a:cubicBezTo>
                    <a:pt x="669235" y="99185"/>
                    <a:pt x="744773" y="3770"/>
                    <a:pt x="818985" y="3770"/>
                  </a:cubicBezTo>
                </a:path>
              </a:pathLst>
            </a:cu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314198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7061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19127" y="247256"/>
            <a:ext cx="5626835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en-US" altLang="zh-CN" sz="2200" b="1" dirty="0" smtClean="0">
                <a:solidFill>
                  <a:schemeClr val="accent1"/>
                </a:solidFill>
              </a:rPr>
              <a:t> </a:t>
            </a:r>
            <a:r>
              <a:rPr lang="zh-CN" altLang="zh-CN" sz="2200" b="1" dirty="0">
                <a:solidFill>
                  <a:schemeClr val="accent1"/>
                </a:solidFill>
              </a:rPr>
              <a:t>项目实训：组建中型园区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网络</a:t>
            </a:r>
            <a:endParaRPr lang="zh-CN" altLang="zh-CN" sz="2200" b="1" dirty="0">
              <a:solidFill>
                <a:schemeClr val="accent1"/>
              </a:solidFill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5289331"/>
              </p:ext>
            </p:extLst>
          </p:nvPr>
        </p:nvGraphicFramePr>
        <p:xfrm>
          <a:off x="503240" y="1124742"/>
          <a:ext cx="8173215" cy="47525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41845"/>
                <a:gridCol w="1797451"/>
                <a:gridCol w="1797451"/>
                <a:gridCol w="1715327"/>
                <a:gridCol w="1321141"/>
              </a:tblGrid>
              <a:tr h="427424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设备名称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接口编号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IP</a:t>
                      </a:r>
                      <a:r>
                        <a:rPr lang="zh-CN" sz="1600" kern="100">
                          <a:effectLst/>
                        </a:rPr>
                        <a:t>地址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子网掩码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网关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427424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PC1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-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192.168.10.1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255.255.255.0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192.168.10.254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427424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PC2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-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192.168.20.1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255.255.255.0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192.168.20.254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427424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PC3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-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192.168.30.1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255.255.255.0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192.168.30.254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338092">
                <a:tc row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RA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S 2/0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172.16.3.2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255.255.255.0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-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33809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S 3/0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172.16.2.2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255.255.255.0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-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338092">
                <a:tc row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RB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F 0/0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192.168.10.254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255.255.255.0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-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33809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S 2/0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172.16.3.1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255.255.255.0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-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338092">
                <a:tc row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RC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F 0/0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192.168.40.2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255.255.255.0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-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33809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S 3/0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172.16.2.1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255.255.255.0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-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338092">
                <a:tc rowSpan="3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L3-SW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Vlan 20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192.168.20.254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255.255.255.0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-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33809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Vlan 30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192.168.30.254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255.255.255.0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-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33809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Vlan 40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192.168.40.1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255.255.255.0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-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12091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7061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755576" y="1059589"/>
            <a:ext cx="7776864" cy="5385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2.  </a:t>
            </a:r>
            <a:r>
              <a:rPr lang="zh-CN" altLang="zh-CN" b="1" dirty="0"/>
              <a:t>实施步骤</a:t>
            </a:r>
          </a:p>
          <a:p>
            <a:pPr lvl="1">
              <a:lnSpc>
                <a:spcPts val="2400"/>
              </a:lnSpc>
            </a:pPr>
            <a:r>
              <a:rPr lang="en-US" altLang="zh-CN" dirty="0" smtClean="0"/>
              <a:t>1</a:t>
            </a:r>
            <a:r>
              <a:rPr lang="zh-CN" altLang="zh-CN" dirty="0"/>
              <a:t>）二层交换机</a:t>
            </a:r>
            <a:r>
              <a:rPr lang="en-US" altLang="zh-CN" dirty="0"/>
              <a:t>L2-sw1</a:t>
            </a:r>
            <a:r>
              <a:rPr lang="zh-CN" altLang="zh-CN" dirty="0"/>
              <a:t>的配置</a:t>
            </a:r>
          </a:p>
          <a:p>
            <a:pPr lvl="1">
              <a:lnSpc>
                <a:spcPts val="2400"/>
              </a:lnSpc>
            </a:pPr>
            <a:r>
              <a:rPr lang="en-US" altLang="zh-CN" dirty="0" smtClean="0"/>
              <a:t>L2-sw1(</a:t>
            </a:r>
            <a:r>
              <a:rPr lang="en-US" altLang="zh-CN" dirty="0" err="1" smtClean="0"/>
              <a:t>config</a:t>
            </a:r>
            <a:r>
              <a:rPr lang="en-US" altLang="zh-CN" dirty="0"/>
              <a:t>)#</a:t>
            </a:r>
            <a:r>
              <a:rPr lang="en-US" altLang="zh-CN" dirty="0" err="1"/>
              <a:t>Vlan</a:t>
            </a:r>
            <a:r>
              <a:rPr lang="en-US" altLang="zh-CN" dirty="0"/>
              <a:t> 10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L2- sw1 (</a:t>
            </a:r>
            <a:r>
              <a:rPr lang="en-US" altLang="zh-CN" dirty="0" err="1"/>
              <a:t>config</a:t>
            </a:r>
            <a:r>
              <a:rPr lang="en-US" altLang="zh-CN" dirty="0"/>
              <a:t>)#interface  range  </a:t>
            </a:r>
            <a:r>
              <a:rPr lang="en-US" altLang="zh-CN" dirty="0" err="1"/>
              <a:t>fastethernet</a:t>
            </a:r>
            <a:r>
              <a:rPr lang="en-US" altLang="zh-CN" dirty="0"/>
              <a:t>  0/1-24 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L2- sw1 (</a:t>
            </a:r>
            <a:r>
              <a:rPr lang="en-US" altLang="zh-CN" dirty="0" err="1"/>
              <a:t>config</a:t>
            </a:r>
            <a:r>
              <a:rPr lang="en-US" altLang="zh-CN" dirty="0"/>
              <a:t>-if-range)#</a:t>
            </a:r>
            <a:r>
              <a:rPr lang="en-US" altLang="zh-CN" dirty="0" err="1"/>
              <a:t>switchport</a:t>
            </a:r>
            <a:r>
              <a:rPr lang="en-US" altLang="zh-CN" dirty="0"/>
              <a:t>  mode  access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L2- sw1 (</a:t>
            </a:r>
            <a:r>
              <a:rPr lang="en-US" altLang="zh-CN" dirty="0" err="1"/>
              <a:t>config</a:t>
            </a:r>
            <a:r>
              <a:rPr lang="en-US" altLang="zh-CN" dirty="0"/>
              <a:t>-if-range)#</a:t>
            </a:r>
            <a:r>
              <a:rPr lang="en-US" altLang="zh-CN" dirty="0" err="1"/>
              <a:t>switchport</a:t>
            </a:r>
            <a:r>
              <a:rPr lang="en-US" altLang="zh-CN" dirty="0"/>
              <a:t>  access  </a:t>
            </a:r>
            <a:r>
              <a:rPr lang="en-US" altLang="zh-CN" dirty="0" err="1"/>
              <a:t>vlan</a:t>
            </a:r>
            <a:r>
              <a:rPr lang="en-US" altLang="zh-CN" dirty="0"/>
              <a:t> 10 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smtClean="0"/>
              <a:t>2</a:t>
            </a:r>
            <a:r>
              <a:rPr lang="zh-CN" altLang="zh-CN" dirty="0"/>
              <a:t>）二层交换机</a:t>
            </a:r>
            <a:r>
              <a:rPr lang="en-US" altLang="zh-CN" dirty="0"/>
              <a:t>L2-sw2</a:t>
            </a:r>
            <a:r>
              <a:rPr lang="zh-CN" altLang="zh-CN" dirty="0"/>
              <a:t>的配置</a:t>
            </a:r>
          </a:p>
          <a:p>
            <a:pPr lvl="1">
              <a:lnSpc>
                <a:spcPts val="2400"/>
              </a:lnSpc>
            </a:pPr>
            <a:r>
              <a:rPr lang="en-US" altLang="zh-CN" dirty="0" smtClean="0"/>
              <a:t>L2-sw2(</a:t>
            </a:r>
            <a:r>
              <a:rPr lang="en-US" altLang="zh-CN" dirty="0" err="1" smtClean="0"/>
              <a:t>config</a:t>
            </a:r>
            <a:r>
              <a:rPr lang="en-US" altLang="zh-CN" dirty="0"/>
              <a:t>)#</a:t>
            </a:r>
            <a:r>
              <a:rPr lang="en-US" altLang="zh-CN" dirty="0" err="1"/>
              <a:t>Vlan</a:t>
            </a:r>
            <a:r>
              <a:rPr lang="en-US" altLang="zh-CN" dirty="0"/>
              <a:t>  20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L2-sw2(</a:t>
            </a:r>
            <a:r>
              <a:rPr lang="en-US" altLang="zh-CN" dirty="0" err="1"/>
              <a:t>config</a:t>
            </a:r>
            <a:r>
              <a:rPr lang="en-US" altLang="zh-CN" dirty="0"/>
              <a:t>)#</a:t>
            </a:r>
            <a:r>
              <a:rPr lang="en-US" altLang="zh-CN" dirty="0" err="1"/>
              <a:t>Vlan</a:t>
            </a:r>
            <a:r>
              <a:rPr lang="en-US" altLang="zh-CN" dirty="0"/>
              <a:t>  </a:t>
            </a:r>
            <a:r>
              <a:rPr lang="en-US" altLang="zh-CN" dirty="0" smtClean="0"/>
              <a:t>30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L2- sw2 (</a:t>
            </a:r>
            <a:r>
              <a:rPr lang="en-US" altLang="zh-CN" dirty="0" err="1"/>
              <a:t>config</a:t>
            </a:r>
            <a:r>
              <a:rPr lang="en-US" altLang="zh-CN" dirty="0"/>
              <a:t>)#interface  range  </a:t>
            </a:r>
            <a:r>
              <a:rPr lang="en-US" altLang="zh-CN" dirty="0" err="1"/>
              <a:t>fastethernet</a:t>
            </a:r>
            <a:r>
              <a:rPr lang="en-US" altLang="zh-CN" dirty="0"/>
              <a:t>  0/1-5 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L2- sw2 (</a:t>
            </a:r>
            <a:r>
              <a:rPr lang="en-US" altLang="zh-CN" dirty="0" err="1"/>
              <a:t>config</a:t>
            </a:r>
            <a:r>
              <a:rPr lang="en-US" altLang="zh-CN" dirty="0"/>
              <a:t>-if-range)#</a:t>
            </a:r>
            <a:r>
              <a:rPr lang="en-US" altLang="zh-CN" dirty="0" err="1"/>
              <a:t>switchport</a:t>
            </a:r>
            <a:r>
              <a:rPr lang="en-US" altLang="zh-CN" dirty="0"/>
              <a:t>  mode  access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L2- sw2 (</a:t>
            </a:r>
            <a:r>
              <a:rPr lang="en-US" altLang="zh-CN" dirty="0" err="1"/>
              <a:t>config</a:t>
            </a:r>
            <a:r>
              <a:rPr lang="en-US" altLang="zh-CN" dirty="0"/>
              <a:t>-if-range)#</a:t>
            </a:r>
            <a:r>
              <a:rPr lang="en-US" altLang="zh-CN" dirty="0" err="1"/>
              <a:t>switchport</a:t>
            </a:r>
            <a:r>
              <a:rPr lang="en-US" altLang="zh-CN" dirty="0"/>
              <a:t>  access  </a:t>
            </a:r>
            <a:r>
              <a:rPr lang="en-US" altLang="zh-CN" dirty="0" err="1"/>
              <a:t>vlan</a:t>
            </a:r>
            <a:r>
              <a:rPr lang="en-US" altLang="zh-CN" dirty="0"/>
              <a:t> 20 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L2- sw2 (</a:t>
            </a:r>
            <a:r>
              <a:rPr lang="en-US" altLang="zh-CN" dirty="0" err="1"/>
              <a:t>config</a:t>
            </a:r>
            <a:r>
              <a:rPr lang="en-US" altLang="zh-CN" dirty="0"/>
              <a:t>)#interface  range  </a:t>
            </a:r>
            <a:r>
              <a:rPr lang="en-US" altLang="zh-CN" dirty="0" err="1"/>
              <a:t>fastethernet</a:t>
            </a:r>
            <a:r>
              <a:rPr lang="en-US" altLang="zh-CN" dirty="0"/>
              <a:t>  0/6-10 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L2- sw2 (</a:t>
            </a:r>
            <a:r>
              <a:rPr lang="en-US" altLang="zh-CN" dirty="0" err="1"/>
              <a:t>config</a:t>
            </a:r>
            <a:r>
              <a:rPr lang="en-US" altLang="zh-CN" dirty="0"/>
              <a:t>-if-range)#</a:t>
            </a:r>
            <a:r>
              <a:rPr lang="en-US" altLang="zh-CN" dirty="0" err="1"/>
              <a:t>switchport</a:t>
            </a:r>
            <a:r>
              <a:rPr lang="en-US" altLang="zh-CN" dirty="0"/>
              <a:t>  mode  access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L2- sw2 (</a:t>
            </a:r>
            <a:r>
              <a:rPr lang="en-US" altLang="zh-CN" dirty="0" err="1"/>
              <a:t>config</a:t>
            </a:r>
            <a:r>
              <a:rPr lang="en-US" altLang="zh-CN" dirty="0"/>
              <a:t>-if-range)#</a:t>
            </a:r>
            <a:r>
              <a:rPr lang="en-US" altLang="zh-CN" dirty="0" err="1"/>
              <a:t>switchport</a:t>
            </a:r>
            <a:r>
              <a:rPr lang="en-US" altLang="zh-CN" dirty="0"/>
              <a:t>  access  </a:t>
            </a:r>
            <a:r>
              <a:rPr lang="en-US" altLang="zh-CN" dirty="0" err="1"/>
              <a:t>vlan</a:t>
            </a:r>
            <a:r>
              <a:rPr lang="en-US" altLang="zh-CN" dirty="0"/>
              <a:t> 30 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smtClean="0"/>
              <a:t>L2- </a:t>
            </a:r>
            <a:r>
              <a:rPr lang="en-US" altLang="zh-CN" dirty="0"/>
              <a:t>sw2 (</a:t>
            </a:r>
            <a:r>
              <a:rPr lang="en-US" altLang="zh-CN" dirty="0" err="1"/>
              <a:t>config</a:t>
            </a:r>
            <a:r>
              <a:rPr lang="en-US" altLang="zh-CN" dirty="0"/>
              <a:t>)#interface  </a:t>
            </a:r>
            <a:r>
              <a:rPr lang="en-US" altLang="zh-CN" dirty="0" err="1"/>
              <a:t>fastethernet</a:t>
            </a:r>
            <a:r>
              <a:rPr lang="en-US" altLang="zh-CN" dirty="0"/>
              <a:t>  0/24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L2- sw2 (</a:t>
            </a:r>
            <a:r>
              <a:rPr lang="en-US" altLang="zh-CN" dirty="0" err="1"/>
              <a:t>config</a:t>
            </a:r>
            <a:r>
              <a:rPr lang="en-US" altLang="zh-CN" dirty="0"/>
              <a:t>-if)# </a:t>
            </a:r>
            <a:r>
              <a:rPr lang="en-US" altLang="zh-CN" dirty="0" err="1"/>
              <a:t>switchport</a:t>
            </a:r>
            <a:r>
              <a:rPr lang="en-US" altLang="zh-CN" dirty="0"/>
              <a:t>  mode  </a:t>
            </a:r>
            <a:r>
              <a:rPr lang="en-US" altLang="zh-CN" dirty="0" smtClean="0"/>
              <a:t>trunk</a:t>
            </a:r>
            <a:endParaRPr lang="zh-CN" altLang="zh-CN" dirty="0"/>
          </a:p>
        </p:txBody>
      </p:sp>
      <p:sp>
        <p:nvSpPr>
          <p:cNvPr id="12" name="文本框 12"/>
          <p:cNvSpPr txBox="1">
            <a:spLocks noChangeArrowheads="1"/>
          </p:cNvSpPr>
          <p:nvPr/>
        </p:nvSpPr>
        <p:spPr bwMode="auto">
          <a:xfrm>
            <a:off x="619127" y="247256"/>
            <a:ext cx="5626835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en-US" altLang="zh-CN" sz="2200" b="1" dirty="0" smtClean="0">
                <a:solidFill>
                  <a:schemeClr val="accent1"/>
                </a:solidFill>
              </a:rPr>
              <a:t> </a:t>
            </a:r>
            <a:r>
              <a:rPr lang="zh-CN" altLang="zh-CN" sz="2200" b="1" dirty="0">
                <a:solidFill>
                  <a:schemeClr val="accent1"/>
                </a:solidFill>
              </a:rPr>
              <a:t>项目实训：组建中型园区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网络</a:t>
            </a:r>
            <a:endParaRPr lang="zh-CN" altLang="zh-CN" sz="22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06946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7061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755576" y="980728"/>
            <a:ext cx="777686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altLang="zh-CN" dirty="0"/>
              <a:t>3</a:t>
            </a:r>
            <a:r>
              <a:rPr lang="zh-CN" altLang="zh-CN" dirty="0"/>
              <a:t>）三层交换机</a:t>
            </a:r>
            <a:r>
              <a:rPr lang="en-US" altLang="zh-CN" dirty="0"/>
              <a:t>L3-sw</a:t>
            </a:r>
            <a:r>
              <a:rPr lang="zh-CN" altLang="zh-CN" dirty="0"/>
              <a:t>的配置</a:t>
            </a:r>
          </a:p>
          <a:p>
            <a:pPr lvl="1"/>
            <a:r>
              <a:rPr lang="en-US" altLang="zh-CN" dirty="0" smtClean="0"/>
              <a:t>L3-sw 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)#</a:t>
            </a:r>
            <a:r>
              <a:rPr lang="en-US" altLang="zh-CN" dirty="0" err="1"/>
              <a:t>Vlan</a:t>
            </a:r>
            <a:r>
              <a:rPr lang="en-US" altLang="zh-CN" dirty="0"/>
              <a:t>  20</a:t>
            </a:r>
            <a:endParaRPr lang="zh-CN" altLang="zh-CN" dirty="0"/>
          </a:p>
          <a:p>
            <a:pPr lvl="1"/>
            <a:r>
              <a:rPr lang="en-US" altLang="zh-CN" dirty="0"/>
              <a:t>L3-sw (</a:t>
            </a:r>
            <a:r>
              <a:rPr lang="en-US" altLang="zh-CN" dirty="0" err="1"/>
              <a:t>config</a:t>
            </a:r>
            <a:r>
              <a:rPr lang="en-US" altLang="zh-CN" dirty="0"/>
              <a:t>)#</a:t>
            </a:r>
            <a:r>
              <a:rPr lang="en-US" altLang="zh-CN" dirty="0" err="1"/>
              <a:t>Vlan</a:t>
            </a:r>
            <a:r>
              <a:rPr lang="en-US" altLang="zh-CN" dirty="0"/>
              <a:t>  30</a:t>
            </a:r>
            <a:endParaRPr lang="zh-CN" altLang="zh-CN" dirty="0"/>
          </a:p>
          <a:p>
            <a:pPr lvl="1"/>
            <a:r>
              <a:rPr lang="en-US" altLang="zh-CN" dirty="0"/>
              <a:t>L3-sw (</a:t>
            </a:r>
            <a:r>
              <a:rPr lang="en-US" altLang="zh-CN" dirty="0" err="1"/>
              <a:t>config</a:t>
            </a:r>
            <a:r>
              <a:rPr lang="en-US" altLang="zh-CN" dirty="0"/>
              <a:t>)#</a:t>
            </a:r>
            <a:r>
              <a:rPr lang="en-US" altLang="zh-CN" dirty="0" err="1"/>
              <a:t>Vlan</a:t>
            </a:r>
            <a:r>
              <a:rPr lang="en-US" altLang="zh-CN" dirty="0"/>
              <a:t>  40</a:t>
            </a:r>
            <a:endParaRPr lang="zh-CN" altLang="zh-CN" dirty="0"/>
          </a:p>
          <a:p>
            <a:pPr lvl="1"/>
            <a:r>
              <a:rPr lang="en-US" altLang="zh-CN" dirty="0"/>
              <a:t>L3-sw(</a:t>
            </a:r>
            <a:r>
              <a:rPr lang="en-US" altLang="zh-CN" dirty="0" err="1"/>
              <a:t>config</a:t>
            </a:r>
            <a:r>
              <a:rPr lang="en-US" altLang="zh-CN" dirty="0"/>
              <a:t>)#interface  </a:t>
            </a:r>
            <a:r>
              <a:rPr lang="en-US" altLang="zh-CN" dirty="0" err="1"/>
              <a:t>vlan</a:t>
            </a:r>
            <a:r>
              <a:rPr lang="en-US" altLang="zh-CN" dirty="0"/>
              <a:t>  20</a:t>
            </a:r>
            <a:endParaRPr lang="zh-CN" altLang="zh-CN" dirty="0"/>
          </a:p>
          <a:p>
            <a:pPr lvl="1"/>
            <a:r>
              <a:rPr lang="en-US" altLang="zh-CN" dirty="0"/>
              <a:t>L3-sw(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ip</a:t>
            </a:r>
            <a:r>
              <a:rPr lang="en-US" altLang="zh-CN" dirty="0"/>
              <a:t>  address 192.168.20.254  255.255.255.0</a:t>
            </a:r>
            <a:endParaRPr lang="zh-CN" altLang="zh-CN" dirty="0"/>
          </a:p>
          <a:p>
            <a:pPr lvl="1"/>
            <a:r>
              <a:rPr lang="en-US" altLang="zh-CN" dirty="0" smtClean="0"/>
              <a:t>L3-sw(</a:t>
            </a:r>
            <a:r>
              <a:rPr lang="en-US" altLang="zh-CN" dirty="0" err="1" smtClean="0"/>
              <a:t>config</a:t>
            </a:r>
            <a:r>
              <a:rPr lang="en-US" altLang="zh-CN" dirty="0"/>
              <a:t>)#interface  </a:t>
            </a:r>
            <a:r>
              <a:rPr lang="en-US" altLang="zh-CN" dirty="0" err="1"/>
              <a:t>vlan</a:t>
            </a:r>
            <a:r>
              <a:rPr lang="en-US" altLang="zh-CN" dirty="0"/>
              <a:t>  30</a:t>
            </a:r>
            <a:endParaRPr lang="zh-CN" altLang="zh-CN" dirty="0"/>
          </a:p>
          <a:p>
            <a:pPr lvl="1"/>
            <a:r>
              <a:rPr lang="en-US" altLang="zh-CN" dirty="0"/>
              <a:t>L3-sw(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ip</a:t>
            </a:r>
            <a:r>
              <a:rPr lang="en-US" altLang="zh-CN" dirty="0"/>
              <a:t>  address 192.168.30.254  255.255.255.0</a:t>
            </a:r>
            <a:endParaRPr lang="zh-CN" altLang="zh-CN" dirty="0"/>
          </a:p>
          <a:p>
            <a:pPr lvl="1"/>
            <a:r>
              <a:rPr lang="en-US" altLang="zh-CN" dirty="0" smtClean="0"/>
              <a:t>L3-sw(</a:t>
            </a:r>
            <a:r>
              <a:rPr lang="en-US" altLang="zh-CN" dirty="0" err="1" smtClean="0"/>
              <a:t>config</a:t>
            </a:r>
            <a:r>
              <a:rPr lang="en-US" altLang="zh-CN" dirty="0"/>
              <a:t>)#interface  </a:t>
            </a:r>
            <a:r>
              <a:rPr lang="en-US" altLang="zh-CN" dirty="0" err="1"/>
              <a:t>vlan</a:t>
            </a:r>
            <a:r>
              <a:rPr lang="en-US" altLang="zh-CN" dirty="0"/>
              <a:t>  40</a:t>
            </a:r>
            <a:endParaRPr lang="zh-CN" altLang="zh-CN" dirty="0"/>
          </a:p>
          <a:p>
            <a:pPr lvl="1"/>
            <a:r>
              <a:rPr lang="en-US" altLang="zh-CN" dirty="0"/>
              <a:t>L3-sw(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ip</a:t>
            </a:r>
            <a:r>
              <a:rPr lang="en-US" altLang="zh-CN" dirty="0"/>
              <a:t>  address 192.168.40.1  255.255.255.0</a:t>
            </a:r>
            <a:endParaRPr lang="zh-CN" altLang="zh-CN" dirty="0"/>
          </a:p>
          <a:p>
            <a:pPr lvl="1"/>
            <a:r>
              <a:rPr lang="en-US" altLang="zh-CN" dirty="0" smtClean="0"/>
              <a:t>L3- </a:t>
            </a:r>
            <a:r>
              <a:rPr lang="en-US" altLang="zh-CN" dirty="0" err="1"/>
              <a:t>sw</a:t>
            </a:r>
            <a:r>
              <a:rPr lang="en-US" altLang="zh-CN" dirty="0"/>
              <a:t> (</a:t>
            </a:r>
            <a:r>
              <a:rPr lang="en-US" altLang="zh-CN" dirty="0" err="1"/>
              <a:t>config</a:t>
            </a:r>
            <a:r>
              <a:rPr lang="en-US" altLang="zh-CN" dirty="0"/>
              <a:t>)#interface  </a:t>
            </a:r>
            <a:r>
              <a:rPr lang="en-US" altLang="zh-CN" dirty="0" err="1"/>
              <a:t>fastethernet</a:t>
            </a:r>
            <a:r>
              <a:rPr lang="en-US" altLang="zh-CN" dirty="0"/>
              <a:t>  0/24</a:t>
            </a:r>
            <a:endParaRPr lang="zh-CN" altLang="zh-CN" dirty="0"/>
          </a:p>
          <a:p>
            <a:pPr lvl="1"/>
            <a:r>
              <a:rPr lang="en-US" altLang="zh-CN" dirty="0"/>
              <a:t>L3-sw(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switchport</a:t>
            </a:r>
            <a:r>
              <a:rPr lang="en-US" altLang="zh-CN" dirty="0"/>
              <a:t>  mode  trunk</a:t>
            </a:r>
            <a:endParaRPr lang="zh-CN" altLang="zh-CN" dirty="0"/>
          </a:p>
          <a:p>
            <a:pPr lvl="1"/>
            <a:r>
              <a:rPr lang="en-US" altLang="zh-CN" dirty="0" smtClean="0"/>
              <a:t>L3- </a:t>
            </a:r>
            <a:r>
              <a:rPr lang="en-US" altLang="zh-CN" dirty="0" err="1"/>
              <a:t>sw</a:t>
            </a:r>
            <a:r>
              <a:rPr lang="en-US" altLang="zh-CN" dirty="0"/>
              <a:t> (</a:t>
            </a:r>
            <a:r>
              <a:rPr lang="en-US" altLang="zh-CN" dirty="0" err="1"/>
              <a:t>config</a:t>
            </a:r>
            <a:r>
              <a:rPr lang="en-US" altLang="zh-CN" dirty="0"/>
              <a:t>)#interface  </a:t>
            </a:r>
            <a:r>
              <a:rPr lang="en-US" altLang="zh-CN" dirty="0" err="1"/>
              <a:t>fastethernet</a:t>
            </a:r>
            <a:r>
              <a:rPr lang="en-US" altLang="zh-CN" dirty="0"/>
              <a:t>  0/23</a:t>
            </a:r>
            <a:endParaRPr lang="zh-CN" altLang="zh-CN" dirty="0"/>
          </a:p>
          <a:p>
            <a:pPr lvl="1"/>
            <a:r>
              <a:rPr lang="en-US" altLang="zh-CN" dirty="0"/>
              <a:t>L3-sw(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switchport</a:t>
            </a:r>
            <a:r>
              <a:rPr lang="en-US" altLang="zh-CN" dirty="0"/>
              <a:t>  mode  access</a:t>
            </a:r>
            <a:endParaRPr lang="zh-CN" altLang="zh-CN" dirty="0"/>
          </a:p>
          <a:p>
            <a:pPr lvl="1"/>
            <a:r>
              <a:rPr lang="en-US" altLang="zh-CN" dirty="0"/>
              <a:t>L3-sw(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switchport</a:t>
            </a:r>
            <a:r>
              <a:rPr lang="en-US" altLang="zh-CN" dirty="0"/>
              <a:t>  access  </a:t>
            </a:r>
            <a:r>
              <a:rPr lang="en-US" altLang="zh-CN" dirty="0" err="1"/>
              <a:t>vlan</a:t>
            </a:r>
            <a:r>
              <a:rPr lang="en-US" altLang="zh-CN" dirty="0"/>
              <a:t>  40</a:t>
            </a:r>
            <a:endParaRPr lang="zh-CN" altLang="zh-CN" dirty="0"/>
          </a:p>
          <a:p>
            <a:pPr lvl="1"/>
            <a:r>
              <a:rPr lang="en-US" altLang="zh-CN" dirty="0" smtClean="0"/>
              <a:t>L3-sw(</a:t>
            </a:r>
            <a:r>
              <a:rPr lang="en-US" altLang="zh-CN" dirty="0" err="1" smtClean="0"/>
              <a:t>config</a:t>
            </a:r>
            <a:r>
              <a:rPr lang="en-US" altLang="zh-CN" dirty="0"/>
              <a:t>)#</a:t>
            </a:r>
            <a:r>
              <a:rPr lang="en-US" altLang="zh-CN" dirty="0" err="1"/>
              <a:t>ip</a:t>
            </a:r>
            <a:r>
              <a:rPr lang="en-US" altLang="zh-CN" dirty="0"/>
              <a:t>  routing</a:t>
            </a:r>
            <a:endParaRPr lang="zh-CN" altLang="zh-CN" dirty="0"/>
          </a:p>
          <a:p>
            <a:pPr lvl="1"/>
            <a:r>
              <a:rPr lang="en-US" altLang="zh-CN" dirty="0"/>
              <a:t>L3-sw(</a:t>
            </a:r>
            <a:r>
              <a:rPr lang="en-US" altLang="zh-CN" dirty="0" err="1"/>
              <a:t>config</a:t>
            </a:r>
            <a:r>
              <a:rPr lang="en-US" altLang="zh-CN" dirty="0"/>
              <a:t>)#router  </a:t>
            </a:r>
            <a:r>
              <a:rPr lang="en-US" altLang="zh-CN" dirty="0" err="1"/>
              <a:t>ospf</a:t>
            </a:r>
            <a:r>
              <a:rPr lang="en-US" altLang="zh-CN" dirty="0"/>
              <a:t>  1</a:t>
            </a:r>
            <a:endParaRPr lang="zh-CN" altLang="zh-CN" dirty="0"/>
          </a:p>
          <a:p>
            <a:pPr lvl="1"/>
            <a:r>
              <a:rPr lang="en-US" altLang="zh-CN" dirty="0"/>
              <a:t>L3-sw(</a:t>
            </a:r>
            <a:r>
              <a:rPr lang="en-US" altLang="zh-CN" dirty="0" err="1"/>
              <a:t>config</a:t>
            </a:r>
            <a:r>
              <a:rPr lang="en-US" altLang="zh-CN" dirty="0"/>
              <a:t>-router)#network  192.168.20.0  0.0.0.255  area 0</a:t>
            </a:r>
            <a:endParaRPr lang="zh-CN" altLang="zh-CN" dirty="0"/>
          </a:p>
          <a:p>
            <a:pPr lvl="1"/>
            <a:r>
              <a:rPr lang="en-US" altLang="zh-CN" dirty="0"/>
              <a:t>L3-sw(</a:t>
            </a:r>
            <a:r>
              <a:rPr lang="en-US" altLang="zh-CN" dirty="0" err="1"/>
              <a:t>config</a:t>
            </a:r>
            <a:r>
              <a:rPr lang="en-US" altLang="zh-CN" dirty="0"/>
              <a:t>-router)#network  192.168.30.0  0.0.0.255  area 0</a:t>
            </a:r>
            <a:endParaRPr lang="zh-CN" altLang="zh-CN" dirty="0"/>
          </a:p>
          <a:p>
            <a:pPr lvl="1"/>
            <a:r>
              <a:rPr lang="en-US" altLang="zh-CN" dirty="0"/>
              <a:t>L3-sw(</a:t>
            </a:r>
            <a:r>
              <a:rPr lang="en-US" altLang="zh-CN" dirty="0" err="1"/>
              <a:t>config</a:t>
            </a:r>
            <a:r>
              <a:rPr lang="en-US" altLang="zh-CN" dirty="0"/>
              <a:t>-router)#network  192.168.40.0  0.0.0.255  area 0</a:t>
            </a:r>
            <a:endParaRPr lang="zh-CN" altLang="zh-CN" dirty="0"/>
          </a:p>
        </p:txBody>
      </p:sp>
      <p:sp>
        <p:nvSpPr>
          <p:cNvPr id="9" name="文本框 12"/>
          <p:cNvSpPr txBox="1">
            <a:spLocks noChangeArrowheads="1"/>
          </p:cNvSpPr>
          <p:nvPr/>
        </p:nvSpPr>
        <p:spPr bwMode="auto">
          <a:xfrm>
            <a:off x="619127" y="247256"/>
            <a:ext cx="5626835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en-US" altLang="zh-CN" sz="2200" b="1" dirty="0" smtClean="0">
                <a:solidFill>
                  <a:schemeClr val="accent1"/>
                </a:solidFill>
              </a:rPr>
              <a:t> </a:t>
            </a:r>
            <a:r>
              <a:rPr lang="zh-CN" altLang="zh-CN" sz="2200" b="1" dirty="0">
                <a:solidFill>
                  <a:schemeClr val="accent1"/>
                </a:solidFill>
              </a:rPr>
              <a:t>项目实训：组建中型园区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网络</a:t>
            </a:r>
            <a:endParaRPr lang="zh-CN" altLang="zh-CN" sz="22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76560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7061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755576" y="1059589"/>
            <a:ext cx="7776864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ts val="2400"/>
              </a:lnSpc>
            </a:pPr>
            <a:r>
              <a:rPr lang="en-US" altLang="zh-CN" dirty="0"/>
              <a:t>4</a:t>
            </a:r>
            <a:r>
              <a:rPr lang="zh-CN" altLang="zh-CN" dirty="0"/>
              <a:t>）路由器</a:t>
            </a:r>
            <a:r>
              <a:rPr lang="en-US" altLang="zh-CN" dirty="0"/>
              <a:t>RA</a:t>
            </a:r>
            <a:r>
              <a:rPr lang="zh-CN" altLang="zh-CN" dirty="0"/>
              <a:t>的配置</a:t>
            </a:r>
          </a:p>
          <a:p>
            <a:pPr lvl="1">
              <a:lnSpc>
                <a:spcPts val="2400"/>
              </a:lnSpc>
            </a:pPr>
            <a:r>
              <a:rPr lang="en-US" altLang="zh-CN" dirty="0" smtClean="0"/>
              <a:t>RA(</a:t>
            </a:r>
            <a:r>
              <a:rPr lang="en-US" altLang="zh-CN" dirty="0" err="1" smtClean="0"/>
              <a:t>config</a:t>
            </a:r>
            <a:r>
              <a:rPr lang="en-US" altLang="zh-CN" dirty="0"/>
              <a:t>)# interface  serial  2/0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RA(</a:t>
            </a:r>
            <a:r>
              <a:rPr lang="en-US" altLang="zh-CN" dirty="0" err="1"/>
              <a:t>config</a:t>
            </a:r>
            <a:r>
              <a:rPr lang="en-US" altLang="zh-CN" dirty="0"/>
              <a:t>-if)#clock  rate  64000	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RA(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ip</a:t>
            </a:r>
            <a:r>
              <a:rPr lang="en-US" altLang="zh-CN" dirty="0"/>
              <a:t>  address  172.16.3.2  255.255.255.0	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RA(</a:t>
            </a:r>
            <a:r>
              <a:rPr lang="en-US" altLang="zh-CN" dirty="0" err="1"/>
              <a:t>config</a:t>
            </a:r>
            <a:r>
              <a:rPr lang="en-US" altLang="zh-CN" dirty="0"/>
              <a:t>-if)#no  shutdown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RA(</a:t>
            </a:r>
            <a:r>
              <a:rPr lang="en-US" altLang="zh-CN" dirty="0" err="1"/>
              <a:t>config</a:t>
            </a:r>
            <a:r>
              <a:rPr lang="en-US" altLang="zh-CN" dirty="0"/>
              <a:t>)# interface  serial  3/0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RA(</a:t>
            </a:r>
            <a:r>
              <a:rPr lang="en-US" altLang="zh-CN" dirty="0" err="1"/>
              <a:t>config</a:t>
            </a:r>
            <a:r>
              <a:rPr lang="en-US" altLang="zh-CN" dirty="0"/>
              <a:t>-if)#clock  rate  64000	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RA(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ip</a:t>
            </a:r>
            <a:r>
              <a:rPr lang="en-US" altLang="zh-CN" dirty="0"/>
              <a:t>  address  172.16.2.2  255.255.255.0	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RA(</a:t>
            </a:r>
            <a:r>
              <a:rPr lang="en-US" altLang="zh-CN" dirty="0" err="1"/>
              <a:t>config</a:t>
            </a:r>
            <a:r>
              <a:rPr lang="en-US" altLang="zh-CN" dirty="0"/>
              <a:t>-if)#no  shutdown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RA (</a:t>
            </a:r>
            <a:r>
              <a:rPr lang="en-US" altLang="zh-CN" dirty="0" err="1"/>
              <a:t>config</a:t>
            </a:r>
            <a:r>
              <a:rPr lang="en-US" altLang="zh-CN" dirty="0"/>
              <a:t>)#router  </a:t>
            </a:r>
            <a:r>
              <a:rPr lang="en-US" altLang="zh-CN" dirty="0" err="1"/>
              <a:t>ospf</a:t>
            </a:r>
            <a:r>
              <a:rPr lang="en-US" altLang="zh-CN" dirty="0"/>
              <a:t>  1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RA(</a:t>
            </a:r>
            <a:r>
              <a:rPr lang="en-US" altLang="zh-CN" dirty="0" err="1"/>
              <a:t>config</a:t>
            </a:r>
            <a:r>
              <a:rPr lang="en-US" altLang="zh-CN" dirty="0"/>
              <a:t>-router)#network  172.16.2.0  0.0.0.255  area  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RA(</a:t>
            </a:r>
            <a:r>
              <a:rPr lang="en-US" altLang="zh-CN" dirty="0" err="1"/>
              <a:t>config</a:t>
            </a:r>
            <a:r>
              <a:rPr lang="en-US" altLang="zh-CN" dirty="0"/>
              <a:t>-router)#network  172.16.3.0  0.0.0.255  area  </a:t>
            </a:r>
            <a:r>
              <a:rPr lang="en-US" altLang="zh-CN" dirty="0" smtClean="0"/>
              <a:t>0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5</a:t>
            </a:r>
            <a:r>
              <a:rPr lang="zh-CN" altLang="zh-CN" dirty="0"/>
              <a:t>）路由器</a:t>
            </a:r>
            <a:r>
              <a:rPr lang="en-US" altLang="zh-CN" dirty="0"/>
              <a:t>RB</a:t>
            </a:r>
            <a:r>
              <a:rPr lang="zh-CN" altLang="zh-CN" dirty="0"/>
              <a:t>的配置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Router(</a:t>
            </a:r>
            <a:r>
              <a:rPr lang="en-US" altLang="zh-CN" dirty="0" err="1"/>
              <a:t>config</a:t>
            </a:r>
            <a:r>
              <a:rPr lang="en-US" altLang="zh-CN" dirty="0"/>
              <a:t>)#hostname  RB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RB(</a:t>
            </a:r>
            <a:r>
              <a:rPr lang="en-US" altLang="zh-CN" dirty="0" err="1"/>
              <a:t>config</a:t>
            </a:r>
            <a:r>
              <a:rPr lang="en-US" altLang="zh-CN" dirty="0"/>
              <a:t>)# interface  serial  2/0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RB(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ip</a:t>
            </a:r>
            <a:r>
              <a:rPr lang="en-US" altLang="zh-CN" dirty="0"/>
              <a:t>  address  172.16.3.1  255.255.255.0	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RB(</a:t>
            </a:r>
            <a:r>
              <a:rPr lang="en-US" altLang="zh-CN" dirty="0" err="1"/>
              <a:t>config</a:t>
            </a:r>
            <a:r>
              <a:rPr lang="en-US" altLang="zh-CN" dirty="0"/>
              <a:t>-if)#no  </a:t>
            </a:r>
            <a:r>
              <a:rPr lang="en-US" altLang="zh-CN" dirty="0" smtClean="0"/>
              <a:t>shutdown</a:t>
            </a:r>
            <a:endParaRPr lang="zh-CN" altLang="zh-CN" dirty="0"/>
          </a:p>
        </p:txBody>
      </p:sp>
      <p:sp>
        <p:nvSpPr>
          <p:cNvPr id="12" name="文本框 12"/>
          <p:cNvSpPr txBox="1">
            <a:spLocks noChangeArrowheads="1"/>
          </p:cNvSpPr>
          <p:nvPr/>
        </p:nvSpPr>
        <p:spPr bwMode="auto">
          <a:xfrm>
            <a:off x="619127" y="247256"/>
            <a:ext cx="5626835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en-US" altLang="zh-CN" sz="2200" b="1" dirty="0" smtClean="0">
                <a:solidFill>
                  <a:schemeClr val="accent1"/>
                </a:solidFill>
              </a:rPr>
              <a:t> </a:t>
            </a:r>
            <a:r>
              <a:rPr lang="zh-CN" altLang="zh-CN" sz="2200" b="1" dirty="0">
                <a:solidFill>
                  <a:schemeClr val="accent1"/>
                </a:solidFill>
              </a:rPr>
              <a:t>项目实训：组建中型园区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网络</a:t>
            </a:r>
            <a:endParaRPr lang="zh-CN" altLang="zh-CN" sz="22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89657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7061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755576" y="1059589"/>
            <a:ext cx="7776864" cy="5000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ts val="2400"/>
              </a:lnSpc>
            </a:pPr>
            <a:r>
              <a:rPr lang="en-US" altLang="zh-CN" dirty="0"/>
              <a:t>RB(</a:t>
            </a:r>
            <a:r>
              <a:rPr lang="en-US" altLang="zh-CN" dirty="0" err="1"/>
              <a:t>config</a:t>
            </a:r>
            <a:r>
              <a:rPr lang="en-US" altLang="zh-CN" dirty="0"/>
              <a:t>)# interface  </a:t>
            </a:r>
            <a:r>
              <a:rPr lang="en-US" altLang="zh-CN" dirty="0" err="1"/>
              <a:t>fastethernet</a:t>
            </a:r>
            <a:r>
              <a:rPr lang="en-US" altLang="zh-CN" dirty="0"/>
              <a:t>  0/0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RB(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ip</a:t>
            </a:r>
            <a:r>
              <a:rPr lang="en-US" altLang="zh-CN" dirty="0"/>
              <a:t>  address  192.168.10.254  255.255.255.0	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RB(</a:t>
            </a:r>
            <a:r>
              <a:rPr lang="en-US" altLang="zh-CN" dirty="0" err="1"/>
              <a:t>config</a:t>
            </a:r>
            <a:r>
              <a:rPr lang="en-US" altLang="zh-CN" dirty="0"/>
              <a:t>-if)#no  shutdown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RB (</a:t>
            </a:r>
            <a:r>
              <a:rPr lang="en-US" altLang="zh-CN" dirty="0" err="1"/>
              <a:t>config</a:t>
            </a:r>
            <a:r>
              <a:rPr lang="en-US" altLang="zh-CN" dirty="0"/>
              <a:t>)#router  </a:t>
            </a:r>
            <a:r>
              <a:rPr lang="en-US" altLang="zh-CN" dirty="0" err="1"/>
              <a:t>ospf</a:t>
            </a:r>
            <a:r>
              <a:rPr lang="en-US" altLang="zh-CN" dirty="0"/>
              <a:t>  1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RB(</a:t>
            </a:r>
            <a:r>
              <a:rPr lang="en-US" altLang="zh-CN" dirty="0" err="1"/>
              <a:t>config</a:t>
            </a:r>
            <a:r>
              <a:rPr lang="en-US" altLang="zh-CN" dirty="0"/>
              <a:t>-router)#network  192.168.10.0  0.0.0.255  area  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RB(</a:t>
            </a:r>
            <a:r>
              <a:rPr lang="en-US" altLang="zh-CN" dirty="0" err="1"/>
              <a:t>config</a:t>
            </a:r>
            <a:r>
              <a:rPr lang="en-US" altLang="zh-CN" dirty="0"/>
              <a:t>-router)#network  172.16.3.0  0.0.0.255  area  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smtClean="0"/>
              <a:t>6</a:t>
            </a:r>
            <a:r>
              <a:rPr lang="zh-CN" altLang="zh-CN" dirty="0"/>
              <a:t>）路由器</a:t>
            </a:r>
            <a:r>
              <a:rPr lang="en-US" altLang="zh-CN" dirty="0"/>
              <a:t>RC</a:t>
            </a:r>
            <a:r>
              <a:rPr lang="zh-CN" altLang="zh-CN" dirty="0"/>
              <a:t>的配置</a:t>
            </a:r>
          </a:p>
          <a:p>
            <a:pPr lvl="1">
              <a:lnSpc>
                <a:spcPts val="2400"/>
              </a:lnSpc>
            </a:pPr>
            <a:r>
              <a:rPr lang="en-US" altLang="zh-CN" dirty="0" smtClean="0"/>
              <a:t>RC(</a:t>
            </a:r>
            <a:r>
              <a:rPr lang="en-US" altLang="zh-CN" dirty="0" err="1" smtClean="0"/>
              <a:t>config</a:t>
            </a:r>
            <a:r>
              <a:rPr lang="en-US" altLang="zh-CN" dirty="0"/>
              <a:t>)# interface  serial  3/0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RC(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ip</a:t>
            </a:r>
            <a:r>
              <a:rPr lang="en-US" altLang="zh-CN" dirty="0"/>
              <a:t>  address  172.16.2.1  255.255.255.0	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RC(</a:t>
            </a:r>
            <a:r>
              <a:rPr lang="en-US" altLang="zh-CN" dirty="0" err="1"/>
              <a:t>config</a:t>
            </a:r>
            <a:r>
              <a:rPr lang="en-US" altLang="zh-CN" dirty="0"/>
              <a:t>-if)#no  shutdown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RC(</a:t>
            </a:r>
            <a:r>
              <a:rPr lang="en-US" altLang="zh-CN" dirty="0" err="1"/>
              <a:t>config</a:t>
            </a:r>
            <a:r>
              <a:rPr lang="en-US" altLang="zh-CN" dirty="0"/>
              <a:t>)# interface  </a:t>
            </a:r>
            <a:r>
              <a:rPr lang="en-US" altLang="zh-CN" dirty="0" err="1"/>
              <a:t>fastethernet</a:t>
            </a:r>
            <a:r>
              <a:rPr lang="en-US" altLang="zh-CN" dirty="0"/>
              <a:t>  0/0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RC(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ip</a:t>
            </a:r>
            <a:r>
              <a:rPr lang="en-US" altLang="zh-CN" dirty="0"/>
              <a:t>  address  192.168.40.2  255.255.255.0	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RC(</a:t>
            </a:r>
            <a:r>
              <a:rPr lang="en-US" altLang="zh-CN" dirty="0" err="1"/>
              <a:t>config</a:t>
            </a:r>
            <a:r>
              <a:rPr lang="en-US" altLang="zh-CN" dirty="0"/>
              <a:t>-if)#no  shutdown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RC (</a:t>
            </a:r>
            <a:r>
              <a:rPr lang="en-US" altLang="zh-CN" dirty="0" err="1"/>
              <a:t>config</a:t>
            </a:r>
            <a:r>
              <a:rPr lang="en-US" altLang="zh-CN" dirty="0"/>
              <a:t>)#router  </a:t>
            </a:r>
            <a:r>
              <a:rPr lang="en-US" altLang="zh-CN" dirty="0" err="1"/>
              <a:t>ospf</a:t>
            </a:r>
            <a:r>
              <a:rPr lang="en-US" altLang="zh-CN" dirty="0"/>
              <a:t>  1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RC(</a:t>
            </a:r>
            <a:r>
              <a:rPr lang="en-US" altLang="zh-CN" dirty="0" err="1"/>
              <a:t>config</a:t>
            </a:r>
            <a:r>
              <a:rPr lang="en-US" altLang="zh-CN" dirty="0"/>
              <a:t>-router)#network  192.168.40.0  0.0.0.255  area  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RC(</a:t>
            </a:r>
            <a:r>
              <a:rPr lang="en-US" altLang="zh-CN" dirty="0" err="1"/>
              <a:t>config</a:t>
            </a:r>
            <a:r>
              <a:rPr lang="en-US" altLang="zh-CN" dirty="0"/>
              <a:t>-router)#network  172.16.2.0  0.0.0.255  area  0</a:t>
            </a:r>
            <a:endParaRPr lang="zh-CN" altLang="zh-CN" dirty="0"/>
          </a:p>
        </p:txBody>
      </p:sp>
      <p:sp>
        <p:nvSpPr>
          <p:cNvPr id="12" name="文本框 12"/>
          <p:cNvSpPr txBox="1">
            <a:spLocks noChangeArrowheads="1"/>
          </p:cNvSpPr>
          <p:nvPr/>
        </p:nvSpPr>
        <p:spPr bwMode="auto">
          <a:xfrm>
            <a:off x="619127" y="247256"/>
            <a:ext cx="5626835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en-US" altLang="zh-CN" sz="2200" b="1" dirty="0" smtClean="0">
                <a:solidFill>
                  <a:schemeClr val="accent1"/>
                </a:solidFill>
              </a:rPr>
              <a:t> </a:t>
            </a:r>
            <a:r>
              <a:rPr lang="zh-CN" altLang="zh-CN" sz="2200" b="1" dirty="0">
                <a:solidFill>
                  <a:schemeClr val="accent1"/>
                </a:solidFill>
              </a:rPr>
              <a:t>项目实训：组建中型园区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网络</a:t>
            </a:r>
            <a:endParaRPr lang="zh-CN" altLang="zh-CN" sz="22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7732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7061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755576" y="1059589"/>
            <a:ext cx="7776864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altLang="zh-CN" dirty="0"/>
              <a:t>7</a:t>
            </a:r>
            <a:r>
              <a:rPr lang="zh-CN" altLang="zh-CN" dirty="0"/>
              <a:t>）</a:t>
            </a:r>
            <a:r>
              <a:rPr lang="zh-CN" altLang="zh-CN" dirty="0" smtClean="0"/>
              <a:t>按</a:t>
            </a:r>
            <a:r>
              <a:rPr lang="zh-CN" altLang="en-US" dirty="0"/>
              <a:t>上</a:t>
            </a:r>
            <a:r>
              <a:rPr lang="zh-CN" altLang="zh-CN" dirty="0" smtClean="0"/>
              <a:t>表给</a:t>
            </a:r>
            <a:r>
              <a:rPr lang="en-US" altLang="zh-CN" dirty="0"/>
              <a:t>PC</a:t>
            </a:r>
            <a:r>
              <a:rPr lang="zh-CN" altLang="zh-CN" dirty="0"/>
              <a:t>机配置</a:t>
            </a:r>
            <a:r>
              <a:rPr lang="en-US" altLang="zh-CN" dirty="0"/>
              <a:t>IP</a:t>
            </a:r>
            <a:r>
              <a:rPr lang="zh-CN" altLang="zh-CN" dirty="0"/>
              <a:t>地址</a:t>
            </a:r>
          </a:p>
          <a:p>
            <a:pPr lvl="1"/>
            <a:r>
              <a:rPr lang="en-US" altLang="zh-CN" dirty="0"/>
              <a:t>8</a:t>
            </a:r>
            <a:r>
              <a:rPr lang="zh-CN" altLang="zh-CN" dirty="0"/>
              <a:t>）测试</a:t>
            </a:r>
          </a:p>
          <a:p>
            <a:pPr lvl="1"/>
            <a:r>
              <a:rPr lang="zh-CN" altLang="zh-CN" dirty="0"/>
              <a:t>使用</a:t>
            </a:r>
            <a:r>
              <a:rPr lang="en-US" altLang="zh-CN" dirty="0"/>
              <a:t>Ping</a:t>
            </a:r>
            <a:r>
              <a:rPr lang="zh-CN" altLang="zh-CN" dirty="0"/>
              <a:t>命令测试</a:t>
            </a:r>
            <a:r>
              <a:rPr lang="en-US" altLang="zh-CN" dirty="0"/>
              <a:t>PC1</a:t>
            </a:r>
            <a:r>
              <a:rPr lang="zh-CN" altLang="zh-CN" dirty="0"/>
              <a:t>与</a:t>
            </a:r>
            <a:r>
              <a:rPr lang="en-US" altLang="zh-CN" dirty="0"/>
              <a:t>PC2</a:t>
            </a:r>
            <a:r>
              <a:rPr lang="zh-CN" altLang="zh-CN" dirty="0"/>
              <a:t>、</a:t>
            </a:r>
            <a:r>
              <a:rPr lang="en-US" altLang="zh-CN" dirty="0"/>
              <a:t>PC3</a:t>
            </a:r>
            <a:r>
              <a:rPr lang="zh-CN" altLang="zh-CN" dirty="0"/>
              <a:t>间的连通性，正常情况网络应该是连通的。</a:t>
            </a:r>
          </a:p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3.  </a:t>
            </a:r>
            <a:r>
              <a:rPr lang="zh-CN" altLang="zh-CN" b="1" dirty="0"/>
              <a:t>注意事项</a:t>
            </a:r>
          </a:p>
          <a:p>
            <a:pPr marL="457200" lvl="2">
              <a:lnSpc>
                <a:spcPts val="2400"/>
              </a:lnSpc>
              <a:spcBef>
                <a:spcPts val="1200"/>
              </a:spcBef>
            </a:pPr>
            <a:r>
              <a:rPr lang="en-US" altLang="zh-CN" dirty="0"/>
              <a:t>1</a:t>
            </a:r>
            <a:r>
              <a:rPr lang="zh-CN" altLang="zh-CN" dirty="0"/>
              <a:t>）由于二层交换机</a:t>
            </a:r>
            <a:r>
              <a:rPr lang="en-US" altLang="zh-CN" dirty="0"/>
              <a:t>L2-sw1</a:t>
            </a:r>
            <a:r>
              <a:rPr lang="zh-CN" altLang="zh-CN" dirty="0"/>
              <a:t>上只有一个部门，并且直接与路由器相连，所以可以不创建</a:t>
            </a:r>
            <a:r>
              <a:rPr lang="en-US" altLang="zh-CN" dirty="0" err="1"/>
              <a:t>Vlan</a:t>
            </a:r>
            <a:r>
              <a:rPr lang="en-US" altLang="zh-CN" dirty="0"/>
              <a:t> 10</a:t>
            </a:r>
            <a:r>
              <a:rPr lang="zh-CN" altLang="zh-CN" dirty="0"/>
              <a:t>，如果有多个</a:t>
            </a:r>
            <a:r>
              <a:rPr lang="en-US" altLang="zh-CN" dirty="0" err="1"/>
              <a:t>Vlan</a:t>
            </a:r>
            <a:r>
              <a:rPr lang="zh-CN" altLang="zh-CN" dirty="0"/>
              <a:t>，与路由器</a:t>
            </a:r>
            <a:r>
              <a:rPr lang="en-US" altLang="zh-CN" dirty="0"/>
              <a:t>RB</a:t>
            </a:r>
            <a:r>
              <a:rPr lang="zh-CN" altLang="zh-CN" dirty="0"/>
              <a:t>之间可以使用单臂路由技术实现通信；</a:t>
            </a:r>
          </a:p>
          <a:p>
            <a:pPr marL="457200" lvl="2">
              <a:lnSpc>
                <a:spcPts val="2400"/>
              </a:lnSpc>
              <a:spcBef>
                <a:spcPts val="1200"/>
              </a:spcBef>
            </a:pPr>
            <a:r>
              <a:rPr lang="en-US" altLang="zh-CN" dirty="0"/>
              <a:t>2</a:t>
            </a:r>
            <a:r>
              <a:rPr lang="zh-CN" altLang="zh-CN" dirty="0"/>
              <a:t>）三层交换机</a:t>
            </a:r>
            <a:r>
              <a:rPr lang="en-US" altLang="zh-CN" dirty="0"/>
              <a:t>L3-sw</a:t>
            </a:r>
            <a:r>
              <a:rPr lang="zh-CN" altLang="zh-CN" dirty="0"/>
              <a:t>与路由器</a:t>
            </a:r>
            <a:r>
              <a:rPr lang="en-US" altLang="zh-CN" dirty="0"/>
              <a:t>RC</a:t>
            </a:r>
            <a:r>
              <a:rPr lang="zh-CN" altLang="zh-CN" dirty="0"/>
              <a:t>连接有两种方法，配置方法有所不同。一是使用三层交换机的</a:t>
            </a:r>
            <a:r>
              <a:rPr lang="en-US" altLang="zh-CN" dirty="0"/>
              <a:t>SVI</a:t>
            </a:r>
            <a:r>
              <a:rPr lang="zh-CN" altLang="zh-CN" dirty="0"/>
              <a:t>接口（</a:t>
            </a:r>
            <a:r>
              <a:rPr lang="en-US" altLang="zh-CN" dirty="0" err="1"/>
              <a:t>Vlan</a:t>
            </a:r>
            <a:r>
              <a:rPr lang="en-US" altLang="zh-CN" dirty="0"/>
              <a:t> 40</a:t>
            </a:r>
            <a:r>
              <a:rPr lang="zh-CN" altLang="zh-CN" dirty="0"/>
              <a:t>），上面任务实施中使用了第一种方法；另一种是使用三层交换机的物理接口来实现，启用三层端口功能。 这两种实现方法都要求大家能掌握。</a:t>
            </a:r>
          </a:p>
          <a:p>
            <a:pPr marL="457200" lvl="2">
              <a:lnSpc>
                <a:spcPts val="2400"/>
              </a:lnSpc>
              <a:spcBef>
                <a:spcPts val="1200"/>
              </a:spcBef>
            </a:pPr>
            <a:r>
              <a:rPr lang="en-US" altLang="zh-CN" dirty="0"/>
              <a:t>3</a:t>
            </a:r>
            <a:r>
              <a:rPr lang="zh-CN" altLang="zh-CN" dirty="0"/>
              <a:t>）上面每台设备的配置命令只挑选了主要的命令，有些命令省去了，在实训时不能简单按顺序键入，需要认真分析在相应的命令模式下执行相关命令。</a:t>
            </a:r>
          </a:p>
        </p:txBody>
      </p:sp>
      <p:sp>
        <p:nvSpPr>
          <p:cNvPr id="12" name="文本框 12"/>
          <p:cNvSpPr txBox="1">
            <a:spLocks noChangeArrowheads="1"/>
          </p:cNvSpPr>
          <p:nvPr/>
        </p:nvSpPr>
        <p:spPr bwMode="auto">
          <a:xfrm>
            <a:off x="619127" y="247256"/>
            <a:ext cx="5626835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en-US" altLang="zh-CN" sz="2200" b="1" dirty="0" smtClean="0">
                <a:solidFill>
                  <a:schemeClr val="accent1"/>
                </a:solidFill>
              </a:rPr>
              <a:t> </a:t>
            </a:r>
            <a:r>
              <a:rPr lang="zh-CN" altLang="zh-CN" sz="2200" b="1" dirty="0">
                <a:solidFill>
                  <a:schemeClr val="accent1"/>
                </a:solidFill>
              </a:rPr>
              <a:t>项目实训：组建中型园区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网络</a:t>
            </a:r>
            <a:endParaRPr lang="zh-CN" altLang="zh-CN" sz="22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48111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769</TotalTime>
  <Words>789</Words>
  <Application>Microsoft Office PowerPoint</Application>
  <PresentationFormat>全屏显示(4:3)</PresentationFormat>
  <Paragraphs>181</Paragraphs>
  <Slides>7</Slides>
  <Notes>7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Windows 用户</cp:lastModifiedBy>
  <cp:revision>105</cp:revision>
  <dcterms:created xsi:type="dcterms:W3CDTF">2023-01-14T07:54:46Z</dcterms:created>
  <dcterms:modified xsi:type="dcterms:W3CDTF">2024-09-03T12:40:16Z</dcterms:modified>
</cp:coreProperties>
</file>