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60" r:id="rId3"/>
    <p:sldId id="263" r:id="rId4"/>
    <p:sldId id="264" r:id="rId5"/>
    <p:sldId id="266" r:id="rId6"/>
    <p:sldId id="267" r:id="rId7"/>
    <p:sldId id="268" r:id="rId8"/>
    <p:sldId id="269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6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7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8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png"/><Relationship Id="rId7" Type="http://schemas.openxmlformats.org/officeDocument/2006/relationships/image" Target="file:///C:\Documents%20and%20Settings\Administrator\Application%20Data\Tencent\Users\710901000\QQ\WinTemp\RichOle\Y_4X50_5PF%60N_6RHJ@GHJ1L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10" Type="http://schemas.openxmlformats.org/officeDocument/2006/relationships/image" Target="../media/image6.png"/><Relationship Id="rId4" Type="http://schemas.openxmlformats.org/officeDocument/2006/relationships/image" Target="../media/image2.jpeg"/><Relationship Id="rId9" Type="http://schemas.openxmlformats.org/officeDocument/2006/relationships/image" Target="file:///C:\Documents%20and%20Settings\Administrator\Application%20Data\Tencent\Users\710901000\QQ\WinTemp\RichOle\TIKZPLT%7dYKZ~N@%25BHDR95RS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576" y="1412776"/>
            <a:ext cx="7776864" cy="1610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/>
              <a:t> </a:t>
            </a:r>
            <a:r>
              <a:rPr lang="en-US" altLang="zh-CN" dirty="0" smtClean="0"/>
              <a:t>        </a:t>
            </a:r>
            <a:r>
              <a:rPr lang="en-US" altLang="zh-CN" dirty="0"/>
              <a:t>DHCP Server</a:t>
            </a:r>
            <a:r>
              <a:rPr lang="zh-CN" altLang="zh-CN" dirty="0"/>
              <a:t>和</a:t>
            </a:r>
            <a:r>
              <a:rPr lang="en-US" altLang="zh-CN" dirty="0"/>
              <a:t>DHCP Client</a:t>
            </a:r>
            <a:r>
              <a:rPr lang="zh-CN" altLang="zh-CN" dirty="0"/>
              <a:t>之间没有认证机制，所以如果在网络上随意添加一台</a:t>
            </a:r>
            <a:r>
              <a:rPr lang="en-US" altLang="zh-CN" dirty="0"/>
              <a:t>DHCP</a:t>
            </a:r>
            <a:r>
              <a:rPr lang="zh-CN" altLang="zh-CN" dirty="0"/>
              <a:t>服务器，它就可以为客户端分配</a:t>
            </a:r>
            <a:r>
              <a:rPr lang="en-US" altLang="zh-CN" dirty="0"/>
              <a:t>IP</a:t>
            </a:r>
            <a:r>
              <a:rPr lang="zh-CN" altLang="zh-CN" dirty="0"/>
              <a:t>地址以及其他网络参数。如果该</a:t>
            </a:r>
            <a:r>
              <a:rPr lang="en-US" altLang="zh-CN" dirty="0"/>
              <a:t>DHCP</a:t>
            </a:r>
            <a:r>
              <a:rPr lang="zh-CN" altLang="zh-CN" dirty="0"/>
              <a:t>服务器为用户分配错误的</a:t>
            </a:r>
            <a:r>
              <a:rPr lang="en-US" altLang="zh-CN" dirty="0"/>
              <a:t>IP</a:t>
            </a:r>
            <a:r>
              <a:rPr lang="zh-CN" altLang="zh-CN" dirty="0"/>
              <a:t>地址和其他网络参数，将会对网络造成非常大的危害。假设你是公司的网络管理员，你如何在网络设备上作适当配置防止</a:t>
            </a:r>
            <a:r>
              <a:rPr lang="en-US" altLang="zh-CN" dirty="0"/>
              <a:t>DHCP </a:t>
            </a:r>
            <a:r>
              <a:rPr lang="zh-CN" altLang="zh-CN" dirty="0"/>
              <a:t>欺骗攻击发生。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19128" y="3097704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15" name="矩形 14"/>
          <p:cNvSpPr/>
          <p:nvPr/>
        </p:nvSpPr>
        <p:spPr>
          <a:xfrm>
            <a:off x="827584" y="3645312"/>
            <a:ext cx="7920880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．</a:t>
            </a:r>
            <a:r>
              <a:rPr lang="en-US" altLang="zh-CN" b="1" dirty="0"/>
              <a:t>DHCP Snooping</a:t>
            </a:r>
            <a:r>
              <a:rPr lang="zh-CN" altLang="zh-CN" b="1" dirty="0"/>
              <a:t>简介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DHCP </a:t>
            </a:r>
            <a:r>
              <a:rPr lang="en-US" altLang="zh-CN" dirty="0"/>
              <a:t>Snooping</a:t>
            </a:r>
            <a:r>
              <a:rPr lang="zh-CN" altLang="zh-CN" dirty="0"/>
              <a:t>是</a:t>
            </a:r>
            <a:r>
              <a:rPr lang="en-US" altLang="zh-CN" dirty="0"/>
              <a:t> DHCP </a:t>
            </a:r>
            <a:r>
              <a:rPr lang="zh-CN" altLang="zh-CN" dirty="0"/>
              <a:t>的一种安全特性，主要应用在交换机上，</a:t>
            </a:r>
            <a:r>
              <a:rPr lang="zh-CN" altLang="en-US" dirty="0"/>
              <a:t>可以</a:t>
            </a:r>
            <a:r>
              <a:rPr lang="zh-CN" altLang="zh-CN" dirty="0"/>
              <a:t>屏蔽接入网络中的非法的</a:t>
            </a:r>
            <a:r>
              <a:rPr lang="en-US" altLang="zh-CN" dirty="0"/>
              <a:t> DHCP </a:t>
            </a:r>
            <a:r>
              <a:rPr lang="zh-CN" altLang="zh-CN" dirty="0"/>
              <a:t>服务器。即开启</a:t>
            </a:r>
            <a:r>
              <a:rPr lang="en-US" altLang="zh-CN" dirty="0"/>
              <a:t> DHCP Snooping </a:t>
            </a:r>
            <a:r>
              <a:rPr lang="zh-CN" altLang="zh-CN" dirty="0"/>
              <a:t>功能后，网络中的客户端只有从管理员指定的</a:t>
            </a:r>
            <a:r>
              <a:rPr lang="en-US" altLang="zh-CN" dirty="0"/>
              <a:t> DHCP </a:t>
            </a:r>
            <a:r>
              <a:rPr lang="zh-CN" altLang="zh-CN" dirty="0"/>
              <a:t>服务器获取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</a:t>
            </a:r>
            <a:r>
              <a:rPr lang="zh-CN" altLang="zh-CN" b="1" dirty="0"/>
              <a:t>．</a:t>
            </a:r>
            <a:r>
              <a:rPr lang="en-US" altLang="zh-CN" b="1" dirty="0"/>
              <a:t>DHCP Snooping</a:t>
            </a:r>
            <a:r>
              <a:rPr lang="zh-CN" altLang="zh-CN" b="1" dirty="0"/>
              <a:t>机制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在</a:t>
            </a:r>
            <a:r>
              <a:rPr lang="en-US" altLang="zh-CN" dirty="0" smtClean="0"/>
              <a:t> </a:t>
            </a:r>
            <a:r>
              <a:rPr lang="en-US" altLang="zh-CN" dirty="0"/>
              <a:t>DHCP snooping </a:t>
            </a:r>
            <a:r>
              <a:rPr lang="zh-CN" altLang="zh-CN" dirty="0"/>
              <a:t>环境中，</a:t>
            </a:r>
            <a:r>
              <a:rPr lang="zh-CN" altLang="en-US" dirty="0"/>
              <a:t>可以</a:t>
            </a:r>
            <a:r>
              <a:rPr lang="zh-CN" altLang="zh-CN" dirty="0"/>
              <a:t>将</a:t>
            </a:r>
            <a:r>
              <a:rPr lang="zh-CN" altLang="en-US" dirty="0"/>
              <a:t>交换机</a:t>
            </a:r>
            <a:r>
              <a:rPr lang="zh-CN" altLang="zh-CN" dirty="0"/>
              <a:t>端口视为</a:t>
            </a:r>
            <a:r>
              <a:rPr lang="en-US" altLang="zh-CN" dirty="0"/>
              <a:t> trust </a:t>
            </a:r>
            <a:r>
              <a:rPr lang="zh-CN" altLang="zh-CN" dirty="0"/>
              <a:t>或</a:t>
            </a:r>
            <a:r>
              <a:rPr lang="en-US" altLang="zh-CN" dirty="0"/>
              <a:t> </a:t>
            </a:r>
            <a:r>
              <a:rPr lang="en-US" altLang="zh-CN" dirty="0" err="1"/>
              <a:t>untrust</a:t>
            </a:r>
            <a:r>
              <a:rPr lang="en-US" altLang="zh-CN" dirty="0"/>
              <a:t> </a:t>
            </a:r>
            <a:r>
              <a:rPr lang="zh-CN" altLang="zh-CN" dirty="0"/>
              <a:t>两种安全级别，也就是信任或非信任接口</a:t>
            </a:r>
            <a:r>
              <a:rPr lang="zh-CN" altLang="en-US" dirty="0"/>
              <a:t>。</a:t>
            </a:r>
            <a:r>
              <a:rPr lang="zh-CN" altLang="zh-CN" dirty="0"/>
              <a:t>将连接合法</a:t>
            </a:r>
            <a:r>
              <a:rPr lang="en-US" altLang="zh-CN" dirty="0"/>
              <a:t> DHCP </a:t>
            </a:r>
            <a:r>
              <a:rPr lang="zh-CN" altLang="zh-CN" dirty="0"/>
              <a:t>服务器的接口配置为</a:t>
            </a:r>
            <a:r>
              <a:rPr lang="en-US" altLang="zh-CN" dirty="0"/>
              <a:t> trust</a:t>
            </a:r>
            <a:r>
              <a:rPr lang="zh-CN" altLang="zh-CN" dirty="0"/>
              <a:t>。只有</a:t>
            </a:r>
            <a:r>
              <a:rPr lang="en-US" altLang="zh-CN" dirty="0"/>
              <a:t> trust</a:t>
            </a:r>
            <a:r>
              <a:rPr lang="zh-CN" altLang="zh-CN" dirty="0"/>
              <a:t>接口上收到的来自</a:t>
            </a:r>
            <a:r>
              <a:rPr lang="en-US" altLang="zh-CN" dirty="0"/>
              <a:t>DHCP</a:t>
            </a:r>
            <a:r>
              <a:rPr lang="zh-CN" altLang="zh-CN" dirty="0"/>
              <a:t>服务器的报文才会被放行。</a:t>
            </a:r>
          </a:p>
        </p:txBody>
      </p:sp>
      <p:sp>
        <p:nvSpPr>
          <p:cNvPr id="17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53704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十二 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200" b="1" dirty="0">
                <a:solidFill>
                  <a:schemeClr val="accent1"/>
                </a:solidFill>
              </a:rPr>
              <a:t>网络设备防范</a:t>
            </a:r>
            <a:r>
              <a:rPr lang="en-US" altLang="zh-CN" sz="2200" b="1" dirty="0">
                <a:solidFill>
                  <a:schemeClr val="accent1"/>
                </a:solidFill>
              </a:rPr>
              <a:t>DHCP </a:t>
            </a:r>
            <a:r>
              <a:rPr lang="zh-CN" altLang="zh-CN" sz="2200" b="1" dirty="0">
                <a:solidFill>
                  <a:schemeClr val="accent1"/>
                </a:solidFill>
              </a:rPr>
              <a:t>欺骗攻击</a:t>
            </a:r>
          </a:p>
        </p:txBody>
      </p: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34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683568" y="1052736"/>
            <a:ext cx="7920880" cy="4154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3</a:t>
            </a:r>
            <a:r>
              <a:rPr lang="zh-CN" altLang="zh-CN" b="1" dirty="0"/>
              <a:t>．</a:t>
            </a:r>
            <a:r>
              <a:rPr lang="en-US" altLang="zh-CN" b="1" dirty="0"/>
              <a:t>DHCP Snooping</a:t>
            </a:r>
            <a:r>
              <a:rPr lang="zh-CN" altLang="zh-CN" b="1" dirty="0"/>
              <a:t>配置命令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Switch(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snooping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Switch(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snooping  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注：在</a:t>
            </a:r>
            <a:r>
              <a:rPr lang="en-US" altLang="zh-CN" dirty="0"/>
              <a:t>Vlan10</a:t>
            </a:r>
            <a:r>
              <a:rPr lang="zh-CN" altLang="zh-CN" dirty="0"/>
              <a:t>启用</a:t>
            </a:r>
            <a:r>
              <a:rPr lang="en-US" altLang="zh-CN" dirty="0" err="1"/>
              <a:t>dhcp</a:t>
            </a:r>
            <a:r>
              <a:rPr lang="en-US" altLang="zh-CN" dirty="0"/>
              <a:t> snooping</a:t>
            </a:r>
            <a:r>
              <a:rPr lang="zh-CN" altLang="zh-CN" dirty="0"/>
              <a:t>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Switch(</a:t>
            </a:r>
            <a:r>
              <a:rPr lang="en-US" altLang="zh-CN" dirty="0" err="1"/>
              <a:t>config</a:t>
            </a:r>
            <a:r>
              <a:rPr lang="en-US" altLang="zh-CN" dirty="0"/>
              <a:t> -if)#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snooping  limit  rate 10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</a:t>
            </a:r>
            <a:r>
              <a:rPr lang="en-US" altLang="zh-CN" dirty="0" err="1"/>
              <a:t>dhcp</a:t>
            </a:r>
            <a:r>
              <a:rPr lang="zh-CN" altLang="zh-CN" dirty="0"/>
              <a:t>包的</a:t>
            </a:r>
            <a:r>
              <a:rPr lang="en-US" altLang="zh-CN" dirty="0"/>
              <a:t>转发速率</a:t>
            </a:r>
            <a:r>
              <a:rPr lang="zh-CN" altLang="zh-CN" dirty="0"/>
              <a:t>，超过后接口就</a:t>
            </a:r>
            <a:r>
              <a:rPr lang="en-US" altLang="zh-CN" dirty="0"/>
              <a:t>shutdown</a:t>
            </a:r>
            <a:r>
              <a:rPr lang="zh-CN" altLang="zh-CN" dirty="0"/>
              <a:t>，默认不限制。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Switch(</a:t>
            </a:r>
            <a:r>
              <a:rPr lang="en-US" altLang="zh-CN" dirty="0" err="1"/>
              <a:t>config</a:t>
            </a:r>
            <a:r>
              <a:rPr lang="en-US" altLang="zh-CN" dirty="0"/>
              <a:t> -if)#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snooping  trust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注：这个端口设置为信任端口。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Switch(</a:t>
            </a:r>
            <a:r>
              <a:rPr lang="en-US" altLang="zh-CN" dirty="0" err="1"/>
              <a:t>config</a:t>
            </a:r>
            <a:r>
              <a:rPr lang="en-US" altLang="zh-CN" dirty="0"/>
              <a:t> -if)#no 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snooping  trust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注：这个端口设置为不信任端口。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Switch# show 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snooping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注：查看</a:t>
            </a:r>
            <a:r>
              <a:rPr lang="en-US" altLang="zh-CN" dirty="0" smtClean="0"/>
              <a:t>DHCP</a:t>
            </a:r>
            <a:r>
              <a:rPr lang="zh-CN" altLang="en-US" dirty="0" smtClean="0"/>
              <a:t>探测</a:t>
            </a:r>
            <a:r>
              <a:rPr lang="zh-CN" altLang="zh-CN" dirty="0" smtClean="0"/>
              <a:t>状态</a:t>
            </a:r>
            <a:r>
              <a:rPr lang="zh-CN" altLang="zh-CN" dirty="0"/>
              <a:t>。</a:t>
            </a:r>
          </a:p>
          <a:p>
            <a:pPr>
              <a:lnSpc>
                <a:spcPts val="2400"/>
              </a:lnSpc>
            </a:pPr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53704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十二 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200" b="1" dirty="0">
                <a:solidFill>
                  <a:schemeClr val="accent1"/>
                </a:solidFill>
              </a:rPr>
              <a:t>网络设备防范</a:t>
            </a:r>
            <a:r>
              <a:rPr lang="en-US" altLang="zh-CN" sz="2200" b="1" dirty="0">
                <a:solidFill>
                  <a:schemeClr val="accent1"/>
                </a:solidFill>
              </a:rPr>
              <a:t>DHCP </a:t>
            </a:r>
            <a:r>
              <a:rPr lang="zh-CN" altLang="zh-CN" sz="2200" b="1" dirty="0">
                <a:solidFill>
                  <a:schemeClr val="accent1"/>
                </a:solidFill>
              </a:rPr>
              <a:t>欺骗攻击</a:t>
            </a:r>
          </a:p>
        </p:txBody>
      </p:sp>
    </p:spTree>
    <p:extLst>
      <p:ext uri="{BB962C8B-B14F-4D97-AF65-F5344CB8AC3E}">
        <p14:creationId xmlns:p14="http://schemas.microsoft.com/office/powerpoint/2010/main" val="13732815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9128" y="1555717"/>
            <a:ext cx="4168896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．任务拓扑图及要求说明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已知</a:t>
            </a:r>
            <a:r>
              <a:rPr lang="zh-CN" altLang="zh-CN" dirty="0"/>
              <a:t>路由器上已配置</a:t>
            </a:r>
            <a:r>
              <a:rPr lang="en-US" altLang="zh-CN" dirty="0"/>
              <a:t>DHCP</a:t>
            </a:r>
            <a:r>
              <a:rPr lang="zh-CN" altLang="zh-CN" dirty="0"/>
              <a:t>服务，在三层交换机上配置了</a:t>
            </a:r>
            <a:r>
              <a:rPr lang="en-US" altLang="zh-CN" dirty="0"/>
              <a:t>DHCP</a:t>
            </a:r>
            <a:r>
              <a:rPr lang="zh-CN" altLang="zh-CN" dirty="0"/>
              <a:t>中继代理，已能给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r>
              <a:rPr lang="zh-CN" altLang="zh-CN" dirty="0"/>
              <a:t>内的用户分配</a:t>
            </a:r>
            <a:r>
              <a:rPr lang="en-US" altLang="zh-CN" dirty="0"/>
              <a:t>192.168.10.0</a:t>
            </a:r>
            <a:r>
              <a:rPr lang="zh-CN" altLang="zh-CN" dirty="0"/>
              <a:t>网段的</a:t>
            </a:r>
            <a:r>
              <a:rPr lang="en-US" altLang="zh-CN" dirty="0"/>
              <a:t>IP</a:t>
            </a:r>
            <a:r>
              <a:rPr lang="zh-CN" altLang="zh-CN" dirty="0"/>
              <a:t>地址，给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r>
              <a:rPr lang="zh-CN" altLang="zh-CN" dirty="0"/>
              <a:t>内的用户分配</a:t>
            </a:r>
            <a:r>
              <a:rPr lang="en-US" altLang="zh-CN" dirty="0"/>
              <a:t>192.168.20.0</a:t>
            </a:r>
            <a:r>
              <a:rPr lang="zh-CN" altLang="zh-CN" dirty="0"/>
              <a:t>网段的</a:t>
            </a:r>
            <a:r>
              <a:rPr lang="en-US" altLang="zh-CN" dirty="0"/>
              <a:t>IP</a:t>
            </a:r>
            <a:r>
              <a:rPr lang="zh-CN" altLang="zh-CN" dirty="0"/>
              <a:t>地址，拓扑结构如</a:t>
            </a:r>
            <a:r>
              <a:rPr lang="zh-CN" altLang="zh-CN" dirty="0" smtClean="0"/>
              <a:t>图所</a:t>
            </a:r>
            <a:r>
              <a:rPr lang="zh-CN" altLang="zh-CN" dirty="0"/>
              <a:t>示。本任务在交换机</a:t>
            </a:r>
            <a:r>
              <a:rPr lang="en-US" altLang="zh-CN" dirty="0"/>
              <a:t>B</a:t>
            </a:r>
            <a:r>
              <a:rPr lang="zh-CN" altLang="zh-CN" dirty="0"/>
              <a:t>和交换机</a:t>
            </a:r>
            <a:r>
              <a:rPr lang="en-US" altLang="zh-CN" dirty="0"/>
              <a:t>C</a:t>
            </a:r>
            <a:r>
              <a:rPr lang="zh-CN" altLang="zh-CN" dirty="0"/>
              <a:t>上启用</a:t>
            </a:r>
            <a:r>
              <a:rPr lang="en-US" altLang="zh-CN" dirty="0"/>
              <a:t>DHCP Snooping</a:t>
            </a:r>
            <a:r>
              <a:rPr lang="zh-CN" altLang="zh-CN" dirty="0"/>
              <a:t>功能，防止用户受到</a:t>
            </a:r>
            <a:r>
              <a:rPr lang="en-US" altLang="zh-CN" dirty="0"/>
              <a:t>DHCP</a:t>
            </a:r>
            <a:r>
              <a:rPr lang="zh-CN" altLang="zh-CN" dirty="0"/>
              <a:t>服务欺骗。</a:t>
            </a:r>
          </a:p>
        </p:txBody>
      </p:sp>
      <p:pic>
        <p:nvPicPr>
          <p:cNvPr id="21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4860421" y="1433124"/>
            <a:ext cx="3888043" cy="4012040"/>
            <a:chOff x="0" y="0"/>
            <a:chExt cx="3170555" cy="3432810"/>
          </a:xfrm>
        </p:grpSpPr>
        <p:sp>
          <p:nvSpPr>
            <p:cNvPr id="29" name="Text Box 18"/>
            <p:cNvSpPr txBox="1">
              <a:spLocks noChangeArrowheads="1"/>
            </p:cNvSpPr>
            <p:nvPr/>
          </p:nvSpPr>
          <p:spPr bwMode="auto">
            <a:xfrm>
              <a:off x="1550504" y="397566"/>
              <a:ext cx="510540" cy="2997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200" kern="100" dirty="0">
                  <a:effectLst/>
                  <a:latin typeface="Times New Roman"/>
                  <a:ea typeface="宋体"/>
                  <a:cs typeface="宋体"/>
                </a:rPr>
                <a:t>F 0/0</a:t>
              </a:r>
              <a:endParaRPr lang="zh-CN" sz="12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0" y="0"/>
              <a:ext cx="3170555" cy="3432810"/>
              <a:chOff x="0" y="0"/>
              <a:chExt cx="3170555" cy="3432810"/>
            </a:xfrm>
          </p:grpSpPr>
          <p:sp>
            <p:nvSpPr>
              <p:cNvPr id="32" name="Text Box 18"/>
              <p:cNvSpPr txBox="1">
                <a:spLocks noChangeArrowheads="1"/>
              </p:cNvSpPr>
              <p:nvPr/>
            </p:nvSpPr>
            <p:spPr bwMode="auto">
              <a:xfrm>
                <a:off x="1566406" y="659959"/>
                <a:ext cx="708780" cy="23939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F 0/24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0" y="0"/>
                <a:ext cx="3170555" cy="3432810"/>
                <a:chOff x="0" y="0"/>
                <a:chExt cx="3170555" cy="3432810"/>
              </a:xfrm>
            </p:grpSpPr>
            <p:sp>
              <p:nvSpPr>
                <p:cNvPr id="36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811033" y="1391479"/>
                  <a:ext cx="510540" cy="23939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200" kern="100" dirty="0">
                      <a:effectLst/>
                      <a:latin typeface="Times New Roman"/>
                      <a:ea typeface="宋体"/>
                      <a:cs typeface="宋体"/>
                    </a:rPr>
                    <a:t>F 0/22</a:t>
                  </a:r>
                  <a:endParaRPr lang="zh-CN" sz="1200" kern="100" dirty="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grpSp>
              <p:nvGrpSpPr>
                <p:cNvPr id="37" name="组合 36"/>
                <p:cNvGrpSpPr/>
                <p:nvPr/>
              </p:nvGrpSpPr>
              <p:grpSpPr>
                <a:xfrm>
                  <a:off x="0" y="0"/>
                  <a:ext cx="3170555" cy="3432810"/>
                  <a:chOff x="0" y="0"/>
                  <a:chExt cx="3170555" cy="3432810"/>
                </a:xfrm>
              </p:grpSpPr>
              <p:sp>
                <p:nvSpPr>
                  <p:cNvPr id="38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11033" y="1669774"/>
                    <a:ext cx="510540" cy="239395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 algn="just">
                      <a:spcAft>
                        <a:spcPts val="0"/>
                      </a:spcAft>
                    </a:pPr>
                    <a:r>
                      <a:rPr lang="en-US" sz="1200" kern="100" dirty="0">
                        <a:effectLst/>
                        <a:latin typeface="Times New Roman"/>
                        <a:ea typeface="宋体"/>
                        <a:cs typeface="宋体"/>
                      </a:rPr>
                      <a:t>F 0/22</a:t>
                    </a:r>
                    <a:endParaRPr lang="zh-CN" sz="1200" kern="100" dirty="0">
                      <a:effectLst/>
                      <a:latin typeface="Times New Roman"/>
                      <a:ea typeface="宋体"/>
                      <a:cs typeface="宋体"/>
                    </a:endParaRPr>
                  </a:p>
                </p:txBody>
              </p:sp>
              <p:grpSp>
                <p:nvGrpSpPr>
                  <p:cNvPr id="41" name="组合 40"/>
                  <p:cNvGrpSpPr/>
                  <p:nvPr/>
                </p:nvGrpSpPr>
                <p:grpSpPr>
                  <a:xfrm>
                    <a:off x="0" y="0"/>
                    <a:ext cx="3170555" cy="3432810"/>
                    <a:chOff x="0" y="0"/>
                    <a:chExt cx="3170555" cy="3432810"/>
                  </a:xfrm>
                </p:grpSpPr>
                <p:sp>
                  <p:nvSpPr>
                    <p:cNvPr id="42" name="Text Box 1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844702" y="1645920"/>
                      <a:ext cx="510540" cy="23939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algn="ctr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F 0/23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宋体"/>
                      </a:endParaRPr>
                    </a:p>
                  </p:txBody>
                </p:sp>
                <p:grpSp>
                  <p:nvGrpSpPr>
                    <p:cNvPr id="45" name="组合 44"/>
                    <p:cNvGrpSpPr/>
                    <p:nvPr/>
                  </p:nvGrpSpPr>
                  <p:grpSpPr>
                    <a:xfrm>
                      <a:off x="0" y="0"/>
                      <a:ext cx="3170555" cy="3432810"/>
                      <a:chOff x="0" y="0"/>
                      <a:chExt cx="3170555" cy="3432810"/>
                    </a:xfrm>
                  </p:grpSpPr>
                  <p:sp>
                    <p:nvSpPr>
                      <p:cNvPr id="46" name="Text Box 1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844702" y="1391479"/>
                        <a:ext cx="510540" cy="23939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0" vert="horz" wrap="square" lIns="91440" tIns="45720" rIns="91440" bIns="45720" anchor="t" anchorCtr="0" upright="1">
                        <a:noAutofit/>
                      </a:bodyPr>
                      <a:lstStyle/>
                      <a:p>
                        <a:pPr algn="just">
                          <a:spcAft>
                            <a:spcPts val="0"/>
                          </a:spcAft>
                        </a:pPr>
                        <a:r>
                          <a:rPr lang="en-US" sz="1200" kern="100" dirty="0">
                            <a:effectLst/>
                            <a:latin typeface="Times New Roman"/>
                            <a:ea typeface="宋体"/>
                            <a:cs typeface="宋体"/>
                          </a:rPr>
                          <a:t>F 0/23</a:t>
                        </a:r>
                        <a:endParaRPr lang="zh-CN" sz="1200" kern="100" dirty="0">
                          <a:effectLst/>
                          <a:latin typeface="Times New Roman"/>
                          <a:ea typeface="宋体"/>
                          <a:cs typeface="宋体"/>
                        </a:endParaRPr>
                      </a:p>
                    </p:txBody>
                  </p:sp>
                  <p:grpSp>
                    <p:nvGrpSpPr>
                      <p:cNvPr id="47" name="组合 46"/>
                      <p:cNvGrpSpPr/>
                      <p:nvPr/>
                    </p:nvGrpSpPr>
                    <p:grpSpPr>
                      <a:xfrm>
                        <a:off x="0" y="0"/>
                        <a:ext cx="3170555" cy="3432810"/>
                        <a:chOff x="0" y="0"/>
                        <a:chExt cx="3170555" cy="3432810"/>
                      </a:xfrm>
                    </p:grpSpPr>
                    <p:sp>
                      <p:nvSpPr>
                        <p:cNvPr id="48" name="Text Box 18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914400" y="2234317"/>
                          <a:ext cx="510540" cy="239395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 algn="ctr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rot="0" vert="horz" wrap="square" lIns="91440" tIns="45720" rIns="91440" bIns="45720" anchor="t" anchorCtr="0" upright="1">
                          <a:noAutofit/>
                        </a:bodyPr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en-US" sz="1200" kern="100" dirty="0">
                              <a:effectLst/>
                              <a:latin typeface="Times New Roman"/>
                              <a:ea typeface="宋体"/>
                              <a:cs typeface="宋体"/>
                            </a:rPr>
                            <a:t>F 0/1</a:t>
                          </a:r>
                          <a:endParaRPr lang="zh-CN" sz="1200" kern="100" dirty="0">
                            <a:effectLst/>
                            <a:latin typeface="Times New Roman"/>
                            <a:ea typeface="宋体"/>
                            <a:cs typeface="宋体"/>
                          </a:endParaRPr>
                        </a:p>
                      </p:txBody>
                    </p:sp>
                    <p:grpSp>
                      <p:nvGrpSpPr>
                        <p:cNvPr id="49" name="组合 48"/>
                        <p:cNvGrpSpPr/>
                        <p:nvPr/>
                      </p:nvGrpSpPr>
                      <p:grpSpPr>
                        <a:xfrm>
                          <a:off x="0" y="0"/>
                          <a:ext cx="3170555" cy="3432810"/>
                          <a:chOff x="0" y="0"/>
                          <a:chExt cx="3170555" cy="3432810"/>
                        </a:xfrm>
                      </p:grpSpPr>
                      <p:grpSp>
                        <p:nvGrpSpPr>
                          <p:cNvPr id="50" name="组合 49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0" y="0"/>
                            <a:ext cx="3170555" cy="3432810"/>
                            <a:chOff x="2546" y="7586"/>
                            <a:chExt cx="4993" cy="5406"/>
                          </a:xfrm>
                        </p:grpSpPr>
                        <p:pic>
                          <p:nvPicPr>
                            <p:cNvPr id="61" name="Picture 20" descr="pc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5" cstate="print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626" y="11582"/>
                              <a:ext cx="825" cy="82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  <p:pic>
                          <p:nvPicPr>
                            <p:cNvPr id="62" name="Picture 21" descr="pc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5" cstate="print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426" y="11482"/>
                              <a:ext cx="825" cy="82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  <p:sp>
                          <p:nvSpPr>
                            <p:cNvPr id="64" name="Text Box 23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3086" y="12507"/>
                              <a:ext cx="1800" cy="468"/>
                            </a:xfrm>
                            <a:prstGeom prst="rect">
                              <a:avLst/>
                            </a:prstGeom>
                            <a:solidFill>
                              <a:srgbClr val="FFFFFF">
                                <a:alpha val="0"/>
                              </a:srgbClr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 rot="0" vert="horz" wrap="square" lIns="91440" tIns="45720" rIns="91440" bIns="45720" anchor="t" anchorCtr="0" upright="1">
                              <a:noAutofit/>
                            </a:bodyPr>
                            <a:lstStyle/>
                            <a:p>
                              <a:pPr algn="just">
                                <a:spcAft>
                                  <a:spcPts val="0"/>
                                </a:spcAft>
                              </a:pPr>
                              <a:r>
                                <a:rPr lang="en-US" sz="1600" kern="100" dirty="0">
                                  <a:effectLst/>
                                  <a:latin typeface="Times New Roman"/>
                                  <a:ea typeface="宋体"/>
                                  <a:cs typeface="宋体"/>
                                </a:rPr>
                                <a:t>PC1  </a:t>
                              </a:r>
                              <a:r>
                                <a:rPr lang="en-US" sz="1600" kern="100" dirty="0" err="1">
                                  <a:effectLst/>
                                  <a:latin typeface="Times New Roman"/>
                                  <a:ea typeface="宋体"/>
                                  <a:cs typeface="宋体"/>
                                </a:rPr>
                                <a:t>Vlan</a:t>
                              </a:r>
                              <a:r>
                                <a:rPr lang="en-US" sz="1600" kern="100" dirty="0">
                                  <a:effectLst/>
                                  <a:latin typeface="Times New Roman"/>
                                  <a:ea typeface="宋体"/>
                                  <a:cs typeface="宋体"/>
                                </a:rPr>
                                <a:t> 10</a:t>
                              </a:r>
                              <a:endParaRPr lang="zh-CN" sz="1600" kern="100" dirty="0">
                                <a:effectLst/>
                                <a:latin typeface="Times New Roman"/>
                                <a:ea typeface="宋体"/>
                                <a:cs typeface="宋体"/>
                              </a:endParaRPr>
                            </a:p>
                          </p:txBody>
                        </p:sp>
                        <p:sp>
                          <p:nvSpPr>
                            <p:cNvPr id="65" name="Text Box 24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5246" y="12524"/>
                              <a:ext cx="1924" cy="468"/>
                            </a:xfrm>
                            <a:prstGeom prst="rect">
                              <a:avLst/>
                            </a:prstGeom>
                            <a:solidFill>
                              <a:srgbClr val="FFFFFF">
                                <a:alpha val="0"/>
                              </a:srgbClr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 rot="0" vert="horz" wrap="square" lIns="91440" tIns="45720" rIns="91440" bIns="45720" anchor="t" anchorCtr="0" upright="1">
                              <a:noAutofit/>
                            </a:bodyPr>
                            <a:lstStyle/>
                            <a:p>
                              <a:pPr algn="just">
                                <a:spcAft>
                                  <a:spcPts val="0"/>
                                </a:spcAft>
                              </a:pPr>
                              <a:r>
                                <a:rPr lang="en-US" sz="1600" kern="100" dirty="0">
                                  <a:effectLst/>
                                  <a:latin typeface="Times New Roman"/>
                                  <a:ea typeface="宋体"/>
                                  <a:cs typeface="宋体"/>
                                </a:rPr>
                                <a:t>PC2  </a:t>
                              </a:r>
                              <a:r>
                                <a:rPr lang="en-US" sz="1600" kern="100" dirty="0" err="1">
                                  <a:effectLst/>
                                  <a:latin typeface="Times New Roman"/>
                                  <a:ea typeface="宋体"/>
                                  <a:cs typeface="宋体"/>
                                </a:rPr>
                                <a:t>Vlan</a:t>
                              </a:r>
                              <a:r>
                                <a:rPr lang="en-US" sz="1600" kern="100" dirty="0">
                                  <a:effectLst/>
                                  <a:latin typeface="Times New Roman"/>
                                  <a:ea typeface="宋体"/>
                                  <a:cs typeface="宋体"/>
                                </a:rPr>
                                <a:t> 20</a:t>
                              </a:r>
                              <a:endParaRPr lang="zh-CN" sz="1600" kern="100" dirty="0">
                                <a:effectLst/>
                                <a:latin typeface="Times New Roman"/>
                                <a:ea typeface="宋体"/>
                                <a:cs typeface="宋体"/>
                              </a:endParaRPr>
                            </a:p>
                          </p:txBody>
                        </p:sp>
                        <p:pic>
                          <p:nvPicPr>
                            <p:cNvPr id="66" name="Picture 25" descr="C:\Documents and Settings\Administrator\Application Data\Tencent\Users\710901000\QQ\WinTemp\RichOle\Y_4X50_5PF`N_6RHJ@GHJ1L.jpg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6" r:link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446" y="10550"/>
                              <a:ext cx="1080" cy="49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  <p:cxnSp>
                          <p:nvCxnSpPr>
                            <p:cNvPr id="67" name="Line 26"/>
                            <p:cNvCxnSpPr/>
                            <p:nvPr/>
                          </p:nvCxnSpPr>
                          <p:spPr bwMode="auto">
                            <a:xfrm flipH="1">
                              <a:off x="4166" y="9770"/>
                              <a:ext cx="720" cy="78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</p:cxnSp>
                        <p:pic>
                          <p:nvPicPr>
                            <p:cNvPr id="68" name="Picture 27" descr="C:\Documents and Settings\Administrator\Application Data\Tencent\Users\710901000\QQ\WinTemp\RichOle\TIKZPLT}YKZ~N@%BHDR95RS.jpg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8" r:link="rId9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526" y="8990"/>
                              <a:ext cx="900" cy="881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  <p:sp>
                          <p:nvSpPr>
                            <p:cNvPr id="69" name="Text Box 28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5606" y="9166"/>
                              <a:ext cx="1012" cy="468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 rot="0" vert="horz" wrap="square" lIns="18000" tIns="45720" rIns="18000" bIns="45720" anchor="t" anchorCtr="0" upright="1">
                              <a:noAutofit/>
                            </a:bodyPr>
                            <a:lstStyle/>
                            <a:p>
                              <a:pPr algn="just">
                                <a:spcAft>
                                  <a:spcPts val="0"/>
                                </a:spcAft>
                              </a:pPr>
                              <a:r>
                                <a:rPr lang="en-US" sz="1600" kern="100" dirty="0" err="1">
                                  <a:effectLst/>
                                  <a:latin typeface="Times New Roman"/>
                                  <a:ea typeface="宋体"/>
                                  <a:cs typeface="宋体"/>
                                </a:rPr>
                                <a:t>SwitchA</a:t>
                              </a:r>
                              <a:endParaRPr lang="zh-CN" sz="1600" kern="100" dirty="0">
                                <a:effectLst/>
                                <a:latin typeface="Times New Roman"/>
                                <a:ea typeface="宋体"/>
                                <a:cs typeface="宋体"/>
                              </a:endParaRPr>
                            </a:p>
                          </p:txBody>
                        </p:sp>
                        <p:sp>
                          <p:nvSpPr>
                            <p:cNvPr id="70" name="Text Box 29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46" y="10550"/>
                              <a:ext cx="1080" cy="468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 rot="0" vert="horz" wrap="square" lIns="18000" tIns="45720" rIns="18000" bIns="45720" anchor="t" anchorCtr="0" upright="1">
                              <a:noAutofit/>
                            </a:bodyPr>
                            <a:lstStyle/>
                            <a:p>
                              <a:pPr algn="just">
                                <a:spcAft>
                                  <a:spcPts val="0"/>
                                </a:spcAft>
                              </a:pPr>
                              <a:r>
                                <a:rPr lang="en-US" sz="1600" kern="100" dirty="0" err="1">
                                  <a:effectLst/>
                                  <a:latin typeface="Times New Roman"/>
                                  <a:ea typeface="宋体"/>
                                  <a:cs typeface="宋体"/>
                                </a:rPr>
                                <a:t>SwitchB</a:t>
                              </a:r>
                              <a:endParaRPr lang="zh-CN" sz="1600" kern="100" dirty="0">
                                <a:effectLst/>
                                <a:latin typeface="Times New Roman"/>
                                <a:ea typeface="宋体"/>
                                <a:cs typeface="宋体"/>
                              </a:endParaRPr>
                            </a:p>
                          </p:txBody>
                        </p:sp>
                        <p:pic>
                          <p:nvPicPr>
                            <p:cNvPr id="71" name="Picture 30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346" y="7586"/>
                              <a:ext cx="1080" cy="631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  <p:cxnSp>
                          <p:nvCxnSpPr>
                            <p:cNvPr id="72" name="Line 31"/>
                            <p:cNvCxnSpPr/>
                            <p:nvPr/>
                          </p:nvCxnSpPr>
                          <p:spPr bwMode="auto">
                            <a:xfrm>
                              <a:off x="4886" y="8210"/>
                              <a:ext cx="0" cy="78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</p:cxnSp>
                        <p:sp>
                          <p:nvSpPr>
                            <p:cNvPr id="73" name="Text Box 32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5606" y="7586"/>
                              <a:ext cx="900" cy="468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 rot="0" vert="horz" wrap="square" lIns="18000" tIns="45720" rIns="18000" bIns="45720" anchor="t" anchorCtr="0" upright="1">
                              <a:noAutofit/>
                            </a:bodyPr>
                            <a:lstStyle/>
                            <a:p>
                              <a:pPr algn="just">
                                <a:spcAft>
                                  <a:spcPts val="0"/>
                                </a:spcAft>
                              </a:pPr>
                              <a:r>
                                <a:rPr lang="en-US" sz="1600" kern="100" dirty="0">
                                  <a:effectLst/>
                                  <a:latin typeface="Times New Roman"/>
                                  <a:ea typeface="宋体"/>
                                  <a:cs typeface="宋体"/>
                                </a:rPr>
                                <a:t>Router</a:t>
                              </a:r>
                              <a:endParaRPr lang="zh-CN" sz="1600" kern="100" dirty="0">
                                <a:effectLst/>
                                <a:latin typeface="Times New Roman"/>
                                <a:ea typeface="宋体"/>
                                <a:cs typeface="宋体"/>
                              </a:endParaRPr>
                            </a:p>
                          </p:txBody>
                        </p:sp>
                        <p:cxnSp>
                          <p:nvCxnSpPr>
                            <p:cNvPr id="74" name="Line 33"/>
                            <p:cNvCxnSpPr/>
                            <p:nvPr/>
                          </p:nvCxnSpPr>
                          <p:spPr bwMode="auto">
                            <a:xfrm>
                              <a:off x="3986" y="11018"/>
                              <a:ext cx="0" cy="78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</p:cxnSp>
                        <p:pic>
                          <p:nvPicPr>
                            <p:cNvPr id="75" name="Picture 34" descr="C:\Documents and Settings\Administrator\Application Data\Tencent\Users\710901000\QQ\WinTemp\RichOle\Y_4X50_5PF`N_6RHJ@GHJ1L.jpg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6" r:link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246" y="10550"/>
                              <a:ext cx="1080" cy="49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  <p:cxnSp>
                          <p:nvCxnSpPr>
                            <p:cNvPr id="76" name="Line 35"/>
                            <p:cNvCxnSpPr/>
                            <p:nvPr/>
                          </p:nvCxnSpPr>
                          <p:spPr bwMode="auto">
                            <a:xfrm>
                              <a:off x="5786" y="11043"/>
                              <a:ext cx="0" cy="599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</p:cxnSp>
                        <p:cxnSp>
                          <p:nvCxnSpPr>
                            <p:cNvPr id="77" name="Line 36"/>
                            <p:cNvCxnSpPr/>
                            <p:nvPr/>
                          </p:nvCxnSpPr>
                          <p:spPr bwMode="auto">
                            <a:xfrm>
                              <a:off x="4976" y="9871"/>
                              <a:ext cx="810" cy="679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</p:cxnSp>
                        <p:sp>
                          <p:nvSpPr>
                            <p:cNvPr id="78" name="Text Box 37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506" y="10550"/>
                              <a:ext cx="1033" cy="468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 rot="0" vert="horz" wrap="square" lIns="18000" tIns="45720" rIns="18000" bIns="45720" anchor="t" anchorCtr="0" upright="1">
                              <a:noAutofit/>
                            </a:bodyPr>
                            <a:lstStyle/>
                            <a:p>
                              <a:pPr algn="just">
                                <a:spcAft>
                                  <a:spcPts val="0"/>
                                </a:spcAft>
                              </a:pPr>
                              <a:r>
                                <a:rPr lang="en-US" sz="1600" kern="100" dirty="0" err="1">
                                  <a:effectLst/>
                                  <a:latin typeface="Times New Roman"/>
                                  <a:ea typeface="宋体"/>
                                  <a:cs typeface="宋体"/>
                                </a:rPr>
                                <a:t>SwitchC</a:t>
                              </a:r>
                              <a:endParaRPr lang="zh-CN" sz="1600" kern="100" dirty="0">
                                <a:effectLst/>
                                <a:latin typeface="Times New Roman"/>
                                <a:ea typeface="宋体"/>
                                <a:cs typeface="宋体"/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51" name="Text Box 18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075290" y="2234317"/>
                            <a:ext cx="510540" cy="239395"/>
                          </a:xfrm>
                          <a:prstGeom prst="rect">
                            <a:avLst/>
                          </a:prstGeom>
                          <a:solidFill>
                            <a:srgbClr val="FFFFFF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algn="ctr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rot="0" vert="horz" wrap="square" lIns="91440" tIns="45720" rIns="91440" bIns="45720" anchor="t" anchorCtr="0" upright="1">
                            <a:noAutofit/>
                          </a:bodyPr>
                          <a:lstStyle/>
                          <a:p>
                            <a:pPr algn="just">
                              <a:spcAft>
                                <a:spcPts val="0"/>
                              </a:spcAft>
                            </a:pPr>
                            <a:r>
                              <a:rPr lang="en-US" sz="1200" kern="100" dirty="0">
                                <a:effectLst/>
                                <a:latin typeface="Times New Roman"/>
                                <a:ea typeface="宋体"/>
                                <a:cs typeface="宋体"/>
                              </a:rPr>
                              <a:t>F 0/1</a:t>
                            </a:r>
                            <a:endParaRPr lang="zh-CN" sz="1200" kern="100" dirty="0">
                              <a:effectLst/>
                              <a:latin typeface="Times New Roman"/>
                              <a:ea typeface="宋体"/>
                              <a:cs typeface="宋体"/>
                            </a:endParaRPr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</p:grpSp>
      <p:sp>
        <p:nvSpPr>
          <p:cNvPr id="44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53704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十二 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200" b="1" dirty="0">
                <a:solidFill>
                  <a:schemeClr val="accent1"/>
                </a:solidFill>
              </a:rPr>
              <a:t>网络设备防范</a:t>
            </a:r>
            <a:r>
              <a:rPr lang="en-US" altLang="zh-CN" sz="2200" b="1" dirty="0">
                <a:solidFill>
                  <a:schemeClr val="accent1"/>
                </a:solidFill>
              </a:rPr>
              <a:t>DHCP </a:t>
            </a:r>
            <a:r>
              <a:rPr lang="zh-CN" altLang="zh-CN" sz="2200" b="1" dirty="0">
                <a:solidFill>
                  <a:schemeClr val="accent1"/>
                </a:solidFill>
              </a:rPr>
              <a:t>欺骗攻击</a:t>
            </a:r>
          </a:p>
        </p:txBody>
      </p:sp>
    </p:spTree>
    <p:extLst>
      <p:ext uri="{BB962C8B-B14F-4D97-AF65-F5344CB8AC3E}">
        <p14:creationId xmlns:p14="http://schemas.microsoft.com/office/powerpoint/2010/main" val="22846239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5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755576" y="980728"/>
            <a:ext cx="7776864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</a:t>
            </a:r>
            <a:r>
              <a:rPr lang="zh-CN" altLang="zh-CN" b="1" dirty="0"/>
              <a:t>．实施步骤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）路由器</a:t>
            </a:r>
            <a:r>
              <a:rPr lang="en-US" altLang="zh-CN" dirty="0"/>
              <a:t>Router</a:t>
            </a:r>
            <a:r>
              <a:rPr lang="zh-CN" altLang="zh-CN" dirty="0"/>
              <a:t>的配置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192.168.30.2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)#service  </a:t>
            </a:r>
            <a:r>
              <a:rPr lang="en-US" altLang="zh-CN" dirty="0" err="1"/>
              <a:t>dhcp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 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pool  vlan10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 (</a:t>
            </a:r>
            <a:r>
              <a:rPr lang="en-US" altLang="zh-CN" dirty="0" err="1"/>
              <a:t>dhcp-config</a:t>
            </a:r>
            <a:r>
              <a:rPr lang="en-US" altLang="zh-CN" dirty="0"/>
              <a:t>)#network  192.168.10.0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 (</a:t>
            </a:r>
            <a:r>
              <a:rPr lang="en-US" altLang="zh-CN" dirty="0" err="1"/>
              <a:t>dhcp-config</a:t>
            </a:r>
            <a:r>
              <a:rPr lang="en-US" altLang="zh-CN" dirty="0"/>
              <a:t>)#default-router  192.168.10.254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 (</a:t>
            </a:r>
            <a:r>
              <a:rPr lang="en-US" altLang="zh-CN" dirty="0" err="1"/>
              <a:t>dhcp-config</a:t>
            </a:r>
            <a:r>
              <a:rPr lang="en-US" altLang="zh-CN" dirty="0"/>
              <a:t>)#</a:t>
            </a:r>
            <a:r>
              <a:rPr lang="en-US" altLang="zh-CN" dirty="0" err="1"/>
              <a:t>dns</a:t>
            </a:r>
            <a:r>
              <a:rPr lang="en-US" altLang="zh-CN" dirty="0"/>
              <a:t>-server  211.70.1.6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 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pool  vlan20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 (</a:t>
            </a:r>
            <a:r>
              <a:rPr lang="en-US" altLang="zh-CN" dirty="0" err="1"/>
              <a:t>dhcp-config</a:t>
            </a:r>
            <a:r>
              <a:rPr lang="en-US" altLang="zh-CN" dirty="0"/>
              <a:t>)#network  192.168.20.0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 (</a:t>
            </a:r>
            <a:r>
              <a:rPr lang="en-US" altLang="zh-CN" dirty="0" err="1"/>
              <a:t>dhcp-config</a:t>
            </a:r>
            <a:r>
              <a:rPr lang="en-US" altLang="zh-CN" dirty="0"/>
              <a:t>)#default-router  192.168.20.254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 (</a:t>
            </a:r>
            <a:r>
              <a:rPr lang="en-US" altLang="zh-CN" dirty="0" err="1"/>
              <a:t>dhcp-config</a:t>
            </a:r>
            <a:r>
              <a:rPr lang="en-US" altLang="zh-CN" dirty="0"/>
              <a:t>)#</a:t>
            </a:r>
            <a:r>
              <a:rPr lang="en-US" altLang="zh-CN" dirty="0" err="1"/>
              <a:t>dns</a:t>
            </a:r>
            <a:r>
              <a:rPr lang="en-US" altLang="zh-CN" dirty="0"/>
              <a:t>-server  211.70.1.6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 (</a:t>
            </a:r>
            <a:r>
              <a:rPr lang="en-US" altLang="zh-CN" dirty="0" err="1"/>
              <a:t>config</a:t>
            </a:r>
            <a:r>
              <a:rPr lang="en-US" altLang="zh-CN" dirty="0"/>
              <a:t>)#router  rip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 </a:t>
            </a:r>
            <a:r>
              <a:rPr lang="en-US" altLang="zh-CN" dirty="0" smtClean="0"/>
              <a:t>192.168.30.0</a:t>
            </a:r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53704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十二 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200" b="1" dirty="0">
                <a:solidFill>
                  <a:schemeClr val="accent1"/>
                </a:solidFill>
              </a:rPr>
              <a:t>网络设备防范</a:t>
            </a:r>
            <a:r>
              <a:rPr lang="en-US" altLang="zh-CN" sz="2200" b="1" dirty="0">
                <a:solidFill>
                  <a:schemeClr val="accent1"/>
                </a:solidFill>
              </a:rPr>
              <a:t>DHCP </a:t>
            </a:r>
            <a:r>
              <a:rPr lang="zh-CN" altLang="zh-CN" sz="2200" b="1" dirty="0">
                <a:solidFill>
                  <a:schemeClr val="accent1"/>
                </a:solidFill>
              </a:rPr>
              <a:t>欺骗攻击</a:t>
            </a:r>
          </a:p>
        </p:txBody>
      </p:sp>
    </p:spTree>
    <p:extLst>
      <p:ext uri="{BB962C8B-B14F-4D97-AF65-F5344CB8AC3E}">
        <p14:creationId xmlns:p14="http://schemas.microsoft.com/office/powerpoint/2010/main" val="2891009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5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619128" y="908720"/>
            <a:ext cx="8201344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/>
              <a:t>2</a:t>
            </a:r>
            <a:r>
              <a:rPr lang="zh-CN" altLang="zh-CN" dirty="0"/>
              <a:t>）三层交换机</a:t>
            </a:r>
            <a:r>
              <a:rPr lang="en-US" altLang="zh-CN" dirty="0" err="1"/>
              <a:t>SwitchA</a:t>
            </a:r>
            <a:r>
              <a:rPr lang="zh-CN" altLang="zh-CN" dirty="0"/>
              <a:t>的配置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config-vlan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config-vlan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config-vlan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 30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192.168.10.254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192.168.20.254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192.168.30.1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0/24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access  </a:t>
            </a:r>
            <a:r>
              <a:rPr lang="en-US" altLang="zh-CN" dirty="0" err="1"/>
              <a:t>vlan</a:t>
            </a:r>
            <a:r>
              <a:rPr lang="en-US" altLang="zh-CN" dirty="0"/>
              <a:t> </a:t>
            </a:r>
            <a:r>
              <a:rPr lang="en-US" altLang="zh-CN" dirty="0" smtClean="0"/>
              <a:t>30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0/22-23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-if-range)#</a:t>
            </a:r>
            <a:r>
              <a:rPr lang="en-US" altLang="zh-CN" dirty="0" err="1"/>
              <a:t>switchport</a:t>
            </a:r>
            <a:r>
              <a:rPr lang="en-US" altLang="zh-CN" dirty="0"/>
              <a:t>  mode  trunk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ip</a:t>
            </a:r>
            <a:r>
              <a:rPr lang="en-US" altLang="zh-CN" dirty="0"/>
              <a:t>  routing</a:t>
            </a:r>
            <a:endParaRPr lang="zh-CN" altLang="zh-CN" dirty="0"/>
          </a:p>
          <a:p>
            <a:pPr lvl="1">
              <a:lnSpc>
                <a:spcPts val="2400"/>
              </a:lnSpc>
            </a:pPr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53704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十二 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200" b="1" dirty="0">
                <a:solidFill>
                  <a:schemeClr val="accent1"/>
                </a:solidFill>
              </a:rPr>
              <a:t>网络设备防范</a:t>
            </a:r>
            <a:r>
              <a:rPr lang="en-US" altLang="zh-CN" sz="2200" b="1" dirty="0">
                <a:solidFill>
                  <a:schemeClr val="accent1"/>
                </a:solidFill>
              </a:rPr>
              <a:t>DHCP </a:t>
            </a:r>
            <a:r>
              <a:rPr lang="zh-CN" altLang="zh-CN" sz="2200" b="1" dirty="0">
                <a:solidFill>
                  <a:schemeClr val="accent1"/>
                </a:solidFill>
              </a:rPr>
              <a:t>欺骗攻击</a:t>
            </a:r>
          </a:p>
        </p:txBody>
      </p:sp>
    </p:spTree>
    <p:extLst>
      <p:ext uri="{BB962C8B-B14F-4D97-AF65-F5344CB8AC3E}">
        <p14:creationId xmlns:p14="http://schemas.microsoft.com/office/powerpoint/2010/main" val="26537644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5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619128" y="908720"/>
            <a:ext cx="820134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 err="1" smtClean="0"/>
              <a:t>SwitchA</a:t>
            </a:r>
            <a:r>
              <a:rPr lang="en-US" altLang="zh-CN" dirty="0" smtClean="0"/>
              <a:t>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)#router rip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192.168.10.0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192.168.20.0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192.168.30.0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 smtClean="0"/>
              <a:t>SwitchA</a:t>
            </a:r>
            <a:r>
              <a:rPr lang="en-US" altLang="zh-CN" dirty="0" smtClean="0"/>
              <a:t>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)#service  </a:t>
            </a:r>
            <a:r>
              <a:rPr lang="en-US" altLang="zh-CN" dirty="0" err="1"/>
              <a:t>dhcp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 smtClean="0"/>
              <a:t>SwitchA</a:t>
            </a:r>
            <a:r>
              <a:rPr lang="en-US" altLang="zh-CN" dirty="0" smtClean="0"/>
              <a:t>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helper-address  192.168.30.2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helper-address  192.168.30.2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3</a:t>
            </a:r>
            <a:r>
              <a:rPr lang="zh-CN" altLang="zh-CN" dirty="0"/>
              <a:t>）二层交换机</a:t>
            </a:r>
            <a:r>
              <a:rPr lang="en-US" altLang="zh-CN" dirty="0" err="1"/>
              <a:t>SwitchB</a:t>
            </a:r>
            <a:r>
              <a:rPr lang="zh-CN" altLang="zh-CN" dirty="0"/>
              <a:t>的配置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 </a:t>
            </a:r>
            <a:r>
              <a:rPr lang="en-US" altLang="zh-CN" dirty="0" err="1"/>
              <a:t>vlan</a:t>
            </a:r>
            <a:r>
              <a:rPr lang="en-US" altLang="zh-CN" dirty="0"/>
              <a:t> 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0/22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mode  trunk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0/1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access  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snooping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snooping  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注：在</a:t>
            </a:r>
            <a:r>
              <a:rPr lang="en-US" altLang="zh-CN" dirty="0"/>
              <a:t>Vlan10</a:t>
            </a:r>
            <a:r>
              <a:rPr lang="zh-CN" altLang="zh-CN" dirty="0"/>
              <a:t>启用</a:t>
            </a:r>
            <a:r>
              <a:rPr lang="en-US" altLang="zh-CN" dirty="0" err="1"/>
              <a:t>dhcp</a:t>
            </a:r>
            <a:r>
              <a:rPr lang="en-US" altLang="zh-CN" dirty="0"/>
              <a:t> snooping</a:t>
            </a:r>
            <a:r>
              <a:rPr lang="zh-CN" altLang="zh-CN" dirty="0"/>
              <a:t>。</a:t>
            </a:r>
          </a:p>
          <a:p>
            <a:pPr lvl="1">
              <a:lnSpc>
                <a:spcPts val="2400"/>
              </a:lnSpc>
            </a:pPr>
            <a:endParaRPr lang="zh-CN" altLang="zh-CN" dirty="0"/>
          </a:p>
          <a:p>
            <a:pPr lvl="1">
              <a:lnSpc>
                <a:spcPts val="2400"/>
              </a:lnSpc>
            </a:pPr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53704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十二 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200" b="1" dirty="0">
                <a:solidFill>
                  <a:schemeClr val="accent1"/>
                </a:solidFill>
              </a:rPr>
              <a:t>网络设备防范</a:t>
            </a:r>
            <a:r>
              <a:rPr lang="en-US" altLang="zh-CN" sz="2200" b="1" dirty="0">
                <a:solidFill>
                  <a:schemeClr val="accent1"/>
                </a:solidFill>
              </a:rPr>
              <a:t>DHCP </a:t>
            </a:r>
            <a:r>
              <a:rPr lang="zh-CN" altLang="zh-CN" sz="2200" b="1" dirty="0">
                <a:solidFill>
                  <a:schemeClr val="accent1"/>
                </a:solidFill>
              </a:rPr>
              <a:t>欺骗攻击</a:t>
            </a:r>
          </a:p>
        </p:txBody>
      </p:sp>
    </p:spTree>
    <p:extLst>
      <p:ext uri="{BB962C8B-B14F-4D97-AF65-F5344CB8AC3E}">
        <p14:creationId xmlns:p14="http://schemas.microsoft.com/office/powerpoint/2010/main" val="8000582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5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619128" y="908720"/>
            <a:ext cx="8201344" cy="5611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snooping  trust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注：设置交换机</a:t>
            </a:r>
            <a:r>
              <a:rPr lang="en-US" altLang="zh-CN" dirty="0"/>
              <a:t>B</a:t>
            </a:r>
            <a:r>
              <a:rPr lang="zh-CN" altLang="zh-CN" dirty="0"/>
              <a:t>上联端口</a:t>
            </a:r>
            <a:r>
              <a:rPr lang="en-US" altLang="zh-CN" dirty="0"/>
              <a:t>F0/22</a:t>
            </a:r>
            <a:r>
              <a:rPr lang="zh-CN" altLang="zh-CN" dirty="0"/>
              <a:t>为信任端口。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0/1-21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-if-range)#no 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snooping  trust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0/23-24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-if-range)#no 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snooping  trust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注：交换机</a:t>
            </a:r>
            <a:r>
              <a:rPr lang="en-US" altLang="zh-CN" dirty="0"/>
              <a:t>B</a:t>
            </a:r>
            <a:r>
              <a:rPr lang="zh-CN" altLang="zh-CN" dirty="0"/>
              <a:t>除上联端口</a:t>
            </a:r>
            <a:r>
              <a:rPr lang="en-US" altLang="zh-CN" dirty="0"/>
              <a:t>F0/22</a:t>
            </a:r>
            <a:r>
              <a:rPr lang="zh-CN" altLang="zh-CN" dirty="0"/>
              <a:t>以外的其他端口设置为不信任端口。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4</a:t>
            </a:r>
            <a:r>
              <a:rPr lang="zh-CN" altLang="zh-CN" dirty="0"/>
              <a:t>）二层交换机</a:t>
            </a:r>
            <a:r>
              <a:rPr lang="en-US" altLang="zh-CN" dirty="0" err="1"/>
              <a:t>SwitchC</a:t>
            </a:r>
            <a:r>
              <a:rPr lang="zh-CN" altLang="zh-CN" dirty="0"/>
              <a:t>的配置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SwitchC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 </a:t>
            </a:r>
            <a:r>
              <a:rPr lang="en-US" altLang="zh-CN" dirty="0" err="1"/>
              <a:t>vlan</a:t>
            </a:r>
            <a:r>
              <a:rPr lang="en-US" altLang="zh-CN" dirty="0"/>
              <a:t> 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SwitchC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0/23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SwitchC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mode  trunk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SwitchC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0/1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SwitchC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access  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SwitchC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snooping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SwitchC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snooping  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注：在</a:t>
            </a:r>
            <a:r>
              <a:rPr lang="en-US" altLang="zh-CN" dirty="0"/>
              <a:t>Vlan20</a:t>
            </a:r>
            <a:r>
              <a:rPr lang="zh-CN" altLang="zh-CN" dirty="0"/>
              <a:t>启用</a:t>
            </a:r>
            <a:r>
              <a:rPr lang="en-US" altLang="zh-CN" dirty="0" err="1"/>
              <a:t>dhcp</a:t>
            </a:r>
            <a:r>
              <a:rPr lang="en-US" altLang="zh-CN" dirty="0"/>
              <a:t> snooping</a:t>
            </a:r>
            <a:r>
              <a:rPr lang="zh-CN" altLang="zh-CN" dirty="0"/>
              <a:t>。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SwitchC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snooping  trust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注：设置交换机</a:t>
            </a:r>
            <a:r>
              <a:rPr lang="en-US" altLang="zh-CN" dirty="0"/>
              <a:t>C</a:t>
            </a:r>
            <a:r>
              <a:rPr lang="zh-CN" altLang="zh-CN" dirty="0"/>
              <a:t>上联端口</a:t>
            </a:r>
            <a:r>
              <a:rPr lang="en-US" altLang="zh-CN" dirty="0"/>
              <a:t>F0/23</a:t>
            </a:r>
            <a:r>
              <a:rPr lang="zh-CN" altLang="zh-CN" dirty="0"/>
              <a:t>为信任端口。</a:t>
            </a:r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53704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十二 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200" b="1" dirty="0">
                <a:solidFill>
                  <a:schemeClr val="accent1"/>
                </a:solidFill>
              </a:rPr>
              <a:t>网络设备防范</a:t>
            </a:r>
            <a:r>
              <a:rPr lang="en-US" altLang="zh-CN" sz="2200" b="1" dirty="0">
                <a:solidFill>
                  <a:schemeClr val="accent1"/>
                </a:solidFill>
              </a:rPr>
              <a:t>DHCP </a:t>
            </a:r>
            <a:r>
              <a:rPr lang="zh-CN" altLang="zh-CN" sz="2200" b="1" dirty="0">
                <a:solidFill>
                  <a:schemeClr val="accent1"/>
                </a:solidFill>
              </a:rPr>
              <a:t>欺骗攻击</a:t>
            </a:r>
          </a:p>
        </p:txBody>
      </p:sp>
    </p:spTree>
    <p:extLst>
      <p:ext uri="{BB962C8B-B14F-4D97-AF65-F5344CB8AC3E}">
        <p14:creationId xmlns:p14="http://schemas.microsoft.com/office/powerpoint/2010/main" val="39064404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5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619128" y="908720"/>
            <a:ext cx="8201344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 err="1"/>
              <a:t>SwitchC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0/1-22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SwitchC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-if-range)#no 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snooping  trust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SwitchC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0/24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SwitchC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-if)#no 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snooping  trust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注：交换机</a:t>
            </a:r>
            <a:r>
              <a:rPr lang="en-US" altLang="zh-CN" dirty="0"/>
              <a:t>C</a:t>
            </a:r>
            <a:r>
              <a:rPr lang="zh-CN" altLang="zh-CN" dirty="0"/>
              <a:t>除上联端口</a:t>
            </a:r>
            <a:r>
              <a:rPr lang="en-US" altLang="zh-CN" dirty="0"/>
              <a:t>F0/23</a:t>
            </a:r>
            <a:r>
              <a:rPr lang="zh-CN" altLang="zh-CN" dirty="0"/>
              <a:t>以外的其他端口设置为不信任端口。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5</a:t>
            </a:r>
            <a:r>
              <a:rPr lang="zh-CN" altLang="zh-CN" dirty="0"/>
              <a:t>）测试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①</a:t>
            </a:r>
            <a:r>
              <a:rPr lang="en-US" altLang="zh-CN" dirty="0"/>
              <a:t>PC1</a:t>
            </a:r>
            <a:r>
              <a:rPr lang="zh-CN" altLang="zh-CN" dirty="0"/>
              <a:t>动态获取到</a:t>
            </a:r>
            <a:r>
              <a:rPr lang="en-US" altLang="zh-CN" dirty="0"/>
              <a:t>192.168.10.0</a:t>
            </a:r>
            <a:r>
              <a:rPr lang="zh-CN" altLang="zh-CN" dirty="0"/>
              <a:t>网段的</a:t>
            </a:r>
            <a:r>
              <a:rPr lang="en-US" altLang="zh-CN" dirty="0"/>
              <a:t>IP</a:t>
            </a:r>
            <a:r>
              <a:rPr lang="zh-CN" altLang="zh-CN" dirty="0"/>
              <a:t>地址。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②</a:t>
            </a:r>
            <a:r>
              <a:rPr lang="en-US" altLang="zh-CN" dirty="0"/>
              <a:t>PC2</a:t>
            </a:r>
            <a:r>
              <a:rPr lang="zh-CN" altLang="zh-CN" dirty="0"/>
              <a:t>动态获取到</a:t>
            </a:r>
            <a:r>
              <a:rPr lang="en-US" altLang="zh-CN" dirty="0"/>
              <a:t>192.168.20.0</a:t>
            </a:r>
            <a:r>
              <a:rPr lang="zh-CN" altLang="zh-CN" dirty="0"/>
              <a:t>网段的</a:t>
            </a:r>
            <a:r>
              <a:rPr lang="en-US" altLang="zh-CN" dirty="0"/>
              <a:t>IP</a:t>
            </a:r>
            <a:r>
              <a:rPr lang="zh-CN" altLang="zh-CN" dirty="0"/>
              <a:t>地址。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③使用命令把交换机</a:t>
            </a:r>
            <a:r>
              <a:rPr lang="en-US" altLang="zh-CN" dirty="0"/>
              <a:t>B</a:t>
            </a:r>
            <a:r>
              <a:rPr lang="zh-CN" altLang="zh-CN" dirty="0"/>
              <a:t>的</a:t>
            </a:r>
            <a:r>
              <a:rPr lang="en-US" altLang="zh-CN" dirty="0"/>
              <a:t>F0/22</a:t>
            </a:r>
            <a:r>
              <a:rPr lang="zh-CN" altLang="zh-CN" dirty="0"/>
              <a:t>端口设置为非信任端口，再重新获取</a:t>
            </a:r>
            <a:r>
              <a:rPr lang="en-US" altLang="zh-CN" dirty="0"/>
              <a:t>IP</a:t>
            </a:r>
            <a:r>
              <a:rPr lang="zh-CN" altLang="zh-CN" dirty="0"/>
              <a:t>地址等参数，发现不能正确获取</a:t>
            </a:r>
            <a:r>
              <a:rPr lang="en-US" altLang="zh-CN" dirty="0"/>
              <a:t>IP</a:t>
            </a:r>
            <a:r>
              <a:rPr lang="zh-CN" altLang="zh-CN" dirty="0"/>
              <a:t>地址了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3</a:t>
            </a:r>
            <a:r>
              <a:rPr lang="zh-CN" altLang="zh-CN" b="1" dirty="0"/>
              <a:t>、注意事项</a:t>
            </a:r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1</a:t>
            </a:r>
            <a:r>
              <a:rPr lang="zh-CN" altLang="zh-CN" dirty="0"/>
              <a:t>）先要把网络调通，再配置</a:t>
            </a:r>
            <a:r>
              <a:rPr lang="en-US" altLang="zh-CN" dirty="0"/>
              <a:t>DHCP</a:t>
            </a:r>
            <a:r>
              <a:rPr lang="zh-CN" altLang="zh-CN" dirty="0"/>
              <a:t>中继服务，让</a:t>
            </a:r>
            <a:r>
              <a:rPr lang="en-US" altLang="zh-CN" dirty="0"/>
              <a:t>PC1</a:t>
            </a:r>
            <a:r>
              <a:rPr lang="zh-CN" altLang="zh-CN" dirty="0"/>
              <a:t>和</a:t>
            </a:r>
            <a:r>
              <a:rPr lang="en-US" altLang="zh-CN" dirty="0"/>
              <a:t>PC2</a:t>
            </a:r>
            <a:r>
              <a:rPr lang="zh-CN" altLang="zh-CN" dirty="0"/>
              <a:t>都能正确获取地址参数。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2</a:t>
            </a:r>
            <a:r>
              <a:rPr lang="zh-CN" altLang="zh-CN" dirty="0"/>
              <a:t>）把交换机</a:t>
            </a:r>
            <a:r>
              <a:rPr lang="en-US" altLang="zh-CN" dirty="0"/>
              <a:t>B</a:t>
            </a:r>
            <a:r>
              <a:rPr lang="zh-CN" altLang="zh-CN" dirty="0"/>
              <a:t>的</a:t>
            </a:r>
            <a:r>
              <a:rPr lang="en-US" altLang="zh-CN" dirty="0"/>
              <a:t>F0/22</a:t>
            </a:r>
            <a:r>
              <a:rPr lang="zh-CN" altLang="zh-CN" dirty="0"/>
              <a:t>端口设置为非信任端口，再重新获取</a:t>
            </a:r>
            <a:r>
              <a:rPr lang="en-US" altLang="zh-CN" dirty="0"/>
              <a:t>IP</a:t>
            </a:r>
            <a:r>
              <a:rPr lang="zh-CN" altLang="zh-CN" dirty="0"/>
              <a:t>地址等参数，发现不能正确获取</a:t>
            </a:r>
            <a:r>
              <a:rPr lang="en-US" altLang="zh-CN" dirty="0"/>
              <a:t>IP</a:t>
            </a:r>
            <a:r>
              <a:rPr lang="zh-CN" altLang="zh-CN" dirty="0"/>
              <a:t>地址了。这是把上面</a:t>
            </a:r>
            <a:r>
              <a:rPr lang="en-US" altLang="zh-CN" dirty="0"/>
              <a:t>DHCP</a:t>
            </a:r>
            <a:r>
              <a:rPr lang="zh-CN" altLang="zh-CN" dirty="0"/>
              <a:t>服务器看成是非法的了，没法通过非信任端口给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r>
              <a:rPr lang="zh-CN" altLang="zh-CN" dirty="0"/>
              <a:t>内的用户分配</a:t>
            </a:r>
            <a:r>
              <a:rPr lang="en-US" altLang="zh-CN" dirty="0"/>
              <a:t>IP</a:t>
            </a:r>
            <a:r>
              <a:rPr lang="zh-CN" altLang="zh-CN" dirty="0"/>
              <a:t>地址等参数。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3</a:t>
            </a:r>
            <a:r>
              <a:rPr lang="zh-CN" altLang="zh-CN" dirty="0"/>
              <a:t>）本任务中已把交换机</a:t>
            </a:r>
            <a:r>
              <a:rPr lang="en-US" altLang="zh-CN" dirty="0"/>
              <a:t>B</a:t>
            </a:r>
            <a:r>
              <a:rPr lang="zh-CN" altLang="zh-CN" dirty="0"/>
              <a:t>的上联端口</a:t>
            </a:r>
            <a:r>
              <a:rPr lang="en-US" altLang="zh-CN" dirty="0"/>
              <a:t>F0/22</a:t>
            </a:r>
            <a:r>
              <a:rPr lang="zh-CN" altLang="zh-CN" dirty="0"/>
              <a:t>和交换机</a:t>
            </a:r>
            <a:r>
              <a:rPr lang="en-US" altLang="zh-CN" dirty="0"/>
              <a:t>C</a:t>
            </a:r>
            <a:r>
              <a:rPr lang="zh-CN" altLang="zh-CN" dirty="0"/>
              <a:t>的</a:t>
            </a:r>
            <a:r>
              <a:rPr lang="en-US" altLang="zh-CN" dirty="0"/>
              <a:t>F0/23</a:t>
            </a:r>
            <a:r>
              <a:rPr lang="zh-CN" altLang="zh-CN" dirty="0"/>
              <a:t>设为</a:t>
            </a:r>
            <a:r>
              <a:rPr lang="en-US" altLang="zh-CN" dirty="0"/>
              <a:t>trust</a:t>
            </a:r>
            <a:r>
              <a:rPr lang="zh-CN" altLang="zh-CN" dirty="0"/>
              <a:t>，其他端口都设为了</a:t>
            </a:r>
            <a:r>
              <a:rPr lang="en-US" altLang="zh-CN" dirty="0" err="1"/>
              <a:t>untrust</a:t>
            </a:r>
            <a:r>
              <a:rPr lang="zh-CN" altLang="zh-CN" dirty="0"/>
              <a:t>，这样就可以防止非法</a:t>
            </a:r>
            <a:r>
              <a:rPr lang="en-US" altLang="zh-CN" dirty="0"/>
              <a:t>DHCP</a:t>
            </a:r>
            <a:r>
              <a:rPr lang="zh-CN" altLang="zh-CN" dirty="0"/>
              <a:t>服务器的接入。 </a:t>
            </a:r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53704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十二 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200" b="1" dirty="0">
                <a:solidFill>
                  <a:schemeClr val="accent1"/>
                </a:solidFill>
              </a:rPr>
              <a:t>网络设备防范</a:t>
            </a:r>
            <a:r>
              <a:rPr lang="en-US" altLang="zh-CN" sz="2200" b="1" dirty="0">
                <a:solidFill>
                  <a:schemeClr val="accent1"/>
                </a:solidFill>
              </a:rPr>
              <a:t>DHCP </a:t>
            </a:r>
            <a:r>
              <a:rPr lang="zh-CN" altLang="zh-CN" sz="2200" b="1" dirty="0">
                <a:solidFill>
                  <a:schemeClr val="accent1"/>
                </a:solidFill>
              </a:rPr>
              <a:t>欺骗攻击</a:t>
            </a:r>
          </a:p>
        </p:txBody>
      </p:sp>
    </p:spTree>
    <p:extLst>
      <p:ext uri="{BB962C8B-B14F-4D97-AF65-F5344CB8AC3E}">
        <p14:creationId xmlns:p14="http://schemas.microsoft.com/office/powerpoint/2010/main" val="26302641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856</TotalTime>
  <Words>983</Words>
  <Application>Microsoft Office PowerPoint</Application>
  <PresentationFormat>全屏显示(4:3)</PresentationFormat>
  <Paragraphs>134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90</cp:revision>
  <dcterms:created xsi:type="dcterms:W3CDTF">2023-01-14T07:54:46Z</dcterms:created>
  <dcterms:modified xsi:type="dcterms:W3CDTF">2024-09-03T12:56:58Z</dcterms:modified>
</cp:coreProperties>
</file>