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67" r:id="rId4"/>
    <p:sldId id="26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zh-CN" altLang="zh-CN" dirty="0"/>
              <a:t>企业</a:t>
            </a:r>
            <a:r>
              <a:rPr lang="zh-CN" altLang="zh-CN" dirty="0" smtClean="0"/>
              <a:t>的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上</a:t>
            </a:r>
            <a:r>
              <a:rPr lang="zh-CN" altLang="zh-CN" dirty="0"/>
              <a:t>配置远程登录功能，在任何一个网络能通的地方都可以远程登录实现</a:t>
            </a:r>
            <a:r>
              <a:rPr lang="zh-CN" altLang="zh-CN" dirty="0" smtClean="0"/>
              <a:t>对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的配置</a:t>
            </a:r>
            <a:r>
              <a:rPr lang="zh-CN" altLang="en-US" dirty="0" smtClean="0"/>
              <a:t>与管理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242088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2996952"/>
            <a:ext cx="792088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 smtClean="0"/>
              <a:t>．登录</a:t>
            </a:r>
            <a:r>
              <a:rPr lang="zh-CN" altLang="zh-CN" b="1" dirty="0"/>
              <a:t>交换机的方式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登录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主要</a:t>
            </a:r>
            <a:r>
              <a:rPr lang="zh-CN" altLang="zh-CN" dirty="0"/>
              <a:t>有两种方式，一种是本地登录，另一种是远程登录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grpSp>
        <p:nvGrpSpPr>
          <p:cNvPr id="26" name="组合 25"/>
          <p:cNvGrpSpPr/>
          <p:nvPr/>
        </p:nvGrpSpPr>
        <p:grpSpPr>
          <a:xfrm>
            <a:off x="971600" y="4339156"/>
            <a:ext cx="3229504" cy="1071131"/>
            <a:chOff x="0" y="0"/>
            <a:chExt cx="2226365" cy="523875"/>
          </a:xfrm>
        </p:grpSpPr>
        <p:grpSp>
          <p:nvGrpSpPr>
            <p:cNvPr id="27" name="组合 26"/>
            <p:cNvGrpSpPr>
              <a:grpSpLocks/>
            </p:cNvGrpSpPr>
            <p:nvPr/>
          </p:nvGrpSpPr>
          <p:grpSpPr bwMode="auto">
            <a:xfrm>
              <a:off x="0" y="0"/>
              <a:ext cx="1651635" cy="523875"/>
              <a:chOff x="3479" y="7673"/>
              <a:chExt cx="2601" cy="825"/>
            </a:xfrm>
          </p:grpSpPr>
          <p:pic>
            <p:nvPicPr>
              <p:cNvPr id="34" name="Picture 17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9" y="7673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Text Box 19"/>
              <p:cNvSpPr txBox="1">
                <a:spLocks noChangeArrowheads="1"/>
              </p:cNvSpPr>
              <p:nvPr/>
            </p:nvSpPr>
            <p:spPr bwMode="auto">
              <a:xfrm>
                <a:off x="4280" y="7718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Com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口</a:t>
                </a:r>
              </a:p>
            </p:txBody>
          </p:sp>
          <p:sp>
            <p:nvSpPr>
              <p:cNvPr id="37" name="Text Box 20"/>
              <p:cNvSpPr txBox="1">
                <a:spLocks noChangeArrowheads="1"/>
              </p:cNvSpPr>
              <p:nvPr/>
            </p:nvSpPr>
            <p:spPr bwMode="auto">
              <a:xfrm>
                <a:off x="4820" y="8186"/>
                <a:ext cx="126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Console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口</a:t>
                </a:r>
              </a:p>
            </p:txBody>
          </p:sp>
          <p:cxnSp>
            <p:nvCxnSpPr>
              <p:cNvPr id="38" name="Line 21"/>
              <p:cNvCxnSpPr/>
              <p:nvPr/>
            </p:nvCxnSpPr>
            <p:spPr bwMode="auto">
              <a:xfrm>
                <a:off x="4280" y="8049"/>
                <a:ext cx="16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553" y="31805"/>
              <a:ext cx="683812" cy="3975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4803374" y="4159685"/>
            <a:ext cx="3080993" cy="1381012"/>
            <a:chOff x="4803375" y="4159685"/>
            <a:chExt cx="2862049" cy="1137075"/>
          </a:xfrm>
        </p:grpSpPr>
        <p:grpSp>
          <p:nvGrpSpPr>
            <p:cNvPr id="24" name="组合 23"/>
            <p:cNvGrpSpPr>
              <a:grpSpLocks/>
            </p:cNvGrpSpPr>
            <p:nvPr/>
          </p:nvGrpSpPr>
          <p:grpSpPr bwMode="auto">
            <a:xfrm>
              <a:off x="4803375" y="4159685"/>
              <a:ext cx="2418550" cy="1137075"/>
              <a:chOff x="3343" y="6840"/>
              <a:chExt cx="3162" cy="1137"/>
            </a:xfrm>
          </p:grpSpPr>
          <p:pic>
            <p:nvPicPr>
              <p:cNvPr id="25" name="Picture 35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3" y="7152"/>
                <a:ext cx="943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Freeform 38"/>
              <p:cNvSpPr>
                <a:spLocks/>
              </p:cNvSpPr>
              <p:nvPr/>
            </p:nvSpPr>
            <p:spPr bwMode="auto">
              <a:xfrm>
                <a:off x="4168" y="7189"/>
                <a:ext cx="1620" cy="338"/>
              </a:xfrm>
              <a:custGeom>
                <a:avLst/>
                <a:gdLst>
                  <a:gd name="T0" fmla="*/ 0 w 1620"/>
                  <a:gd name="T1" fmla="*/ 338 h 338"/>
                  <a:gd name="T2" fmla="*/ 720 w 1620"/>
                  <a:gd name="T3" fmla="*/ 26 h 338"/>
                  <a:gd name="T4" fmla="*/ 1620 w 1620"/>
                  <a:gd name="T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0" h="338">
                    <a:moveTo>
                      <a:pt x="0" y="338"/>
                    </a:moveTo>
                    <a:cubicBezTo>
                      <a:pt x="225" y="195"/>
                      <a:pt x="450" y="52"/>
                      <a:pt x="720" y="26"/>
                    </a:cubicBezTo>
                    <a:cubicBezTo>
                      <a:pt x="990" y="0"/>
                      <a:pt x="1470" y="156"/>
                      <a:pt x="1620" y="182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Text Box 39"/>
              <p:cNvSpPr txBox="1">
                <a:spLocks noChangeArrowheads="1"/>
              </p:cNvSpPr>
              <p:nvPr/>
            </p:nvSpPr>
            <p:spPr bwMode="auto">
              <a:xfrm>
                <a:off x="3985" y="6840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网卡接口</a:t>
                </a:r>
              </a:p>
            </p:txBody>
          </p:sp>
          <p:sp>
            <p:nvSpPr>
              <p:cNvPr id="30" name="Text Box 40"/>
              <p:cNvSpPr txBox="1">
                <a:spLocks noChangeArrowheads="1"/>
              </p:cNvSpPr>
              <p:nvPr/>
            </p:nvSpPr>
            <p:spPr bwMode="auto">
              <a:xfrm>
                <a:off x="5425" y="6840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 0/1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3507" y="4445274"/>
              <a:ext cx="991917" cy="7019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2. </a:t>
            </a:r>
            <a:r>
              <a:rPr lang="zh-CN" altLang="en-US" b="1" dirty="0" smtClean="0"/>
              <a:t>路由器</a:t>
            </a:r>
            <a:r>
              <a:rPr lang="zh-CN" altLang="zh-CN" b="1" dirty="0" smtClean="0"/>
              <a:t>远程登录</a:t>
            </a:r>
            <a:r>
              <a:rPr lang="zh-CN" altLang="zh-CN" b="1" dirty="0"/>
              <a:t>功能配置步骤和方法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1</a:t>
            </a:r>
            <a:r>
              <a:rPr lang="zh-CN" altLang="zh-CN" dirty="0"/>
              <a:t>）配置远程登录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 0/1 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192.168.1.1  255.255.255.0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 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zh-CN" altLang="zh-CN" dirty="0" smtClean="0"/>
              <a:t>配置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</a:t>
            </a:r>
            <a:r>
              <a:rPr lang="zh-CN" altLang="zh-CN" dirty="0"/>
              <a:t>远程登录密码，使用如下命令配置：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     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line  </a:t>
            </a:r>
            <a:r>
              <a:rPr lang="en-US" altLang="zh-CN" dirty="0" err="1"/>
              <a:t>vty</a:t>
            </a:r>
            <a:r>
              <a:rPr lang="en-US" altLang="zh-CN" dirty="0"/>
              <a:t>  0  4			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cisco 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-line)# login	</a:t>
            </a:r>
            <a:r>
              <a:rPr lang="en-US" altLang="zh-CN" dirty="0" smtClean="0"/>
              <a:t>·</a:t>
            </a:r>
            <a:r>
              <a:rPr lang="en-US" altLang="zh-CN" dirty="0"/>
              <a:t>	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3</a:t>
            </a:r>
            <a:r>
              <a:rPr lang="zh-CN" altLang="zh-CN" dirty="0"/>
              <a:t>）安全</a:t>
            </a:r>
            <a:r>
              <a:rPr lang="zh-CN" altLang="en-US" dirty="0"/>
              <a:t>考虑</a:t>
            </a:r>
            <a:r>
              <a:rPr lang="zh-CN" altLang="zh-CN" dirty="0"/>
              <a:t>，配置进入特权模式的口令或密码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  router (</a:t>
            </a:r>
            <a:r>
              <a:rPr lang="en-US" altLang="zh-CN" dirty="0" err="1"/>
              <a:t>config</a:t>
            </a:r>
            <a:r>
              <a:rPr lang="en-US" altLang="zh-CN" dirty="0"/>
              <a:t>)# enable  password  123456 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     </a:t>
            </a:r>
            <a:r>
              <a:rPr lang="zh-CN" altLang="zh-CN" dirty="0" smtClean="0"/>
              <a:t>或</a:t>
            </a:r>
            <a:r>
              <a:rPr lang="en-US" altLang="zh-CN" dirty="0"/>
              <a:t>router </a:t>
            </a:r>
            <a:r>
              <a:rPr lang="en-US" altLang="zh-CN" dirty="0" smtClean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enable  secret  123456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endParaRPr lang="zh-CN" altLang="zh-CN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381642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 smtClean="0"/>
              <a:t>1.  </a:t>
            </a:r>
            <a:r>
              <a:rPr lang="zh-CN" altLang="zh-CN" b="1" dirty="0" smtClean="0"/>
              <a:t>任务</a:t>
            </a:r>
            <a:r>
              <a:rPr lang="zh-CN" altLang="zh-CN" b="1" dirty="0"/>
              <a:t>拓扑图及要求说明</a:t>
            </a:r>
            <a:endParaRPr lang="zh-CN" altLang="zh-CN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altLang="zh-CN" dirty="0" smtClean="0"/>
              <a:t>         </a:t>
            </a:r>
            <a:r>
              <a:rPr lang="zh-CN" altLang="zh-CN" dirty="0"/>
              <a:t>通过</a:t>
            </a:r>
            <a:r>
              <a:rPr lang="en-US" altLang="zh-CN" dirty="0"/>
              <a:t>Com</a:t>
            </a:r>
            <a:r>
              <a:rPr lang="zh-CN" altLang="zh-CN" dirty="0"/>
              <a:t>口连接</a:t>
            </a:r>
            <a:r>
              <a:rPr lang="zh-CN" altLang="zh-CN" dirty="0" smtClean="0"/>
              <a:t>到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</a:t>
            </a:r>
            <a:r>
              <a:rPr lang="en-US" altLang="zh-CN" dirty="0"/>
              <a:t>console</a:t>
            </a:r>
            <a:r>
              <a:rPr lang="zh-CN" altLang="zh-CN" dirty="0"/>
              <a:t>口</a:t>
            </a:r>
            <a:r>
              <a:rPr lang="zh-CN" altLang="zh-CN" dirty="0" smtClean="0"/>
              <a:t>，</a:t>
            </a:r>
            <a:r>
              <a:rPr lang="zh-CN" altLang="en-US" dirty="0" smtClean="0"/>
              <a:t>接着</a:t>
            </a:r>
            <a:r>
              <a:rPr lang="zh-CN" altLang="zh-CN" dirty="0" smtClean="0"/>
              <a:t>使用</a:t>
            </a:r>
            <a:r>
              <a:rPr lang="en-US" altLang="zh-CN" dirty="0"/>
              <a:t>windows</a:t>
            </a:r>
            <a:r>
              <a:rPr lang="zh-CN" altLang="zh-CN" dirty="0"/>
              <a:t>下</a:t>
            </a:r>
            <a:r>
              <a:rPr lang="en-US" altLang="zh-CN" dirty="0"/>
              <a:t>“</a:t>
            </a:r>
            <a:r>
              <a:rPr lang="zh-CN" altLang="zh-CN" dirty="0"/>
              <a:t>超级终端</a:t>
            </a:r>
            <a:r>
              <a:rPr lang="en-US" altLang="zh-CN" dirty="0"/>
              <a:t>”</a:t>
            </a:r>
            <a:r>
              <a:rPr lang="zh-CN" altLang="zh-CN" dirty="0"/>
              <a:t>程序</a:t>
            </a:r>
            <a:r>
              <a:rPr lang="zh-CN" altLang="zh-CN" dirty="0" smtClean="0"/>
              <a:t>登录</a:t>
            </a:r>
            <a:r>
              <a:rPr lang="zh-CN" altLang="en-US" dirty="0" smtClean="0"/>
              <a:t>路由器进行</a:t>
            </a:r>
            <a:r>
              <a:rPr lang="zh-CN" altLang="en-US" dirty="0"/>
              <a:t>远程登录配置</a:t>
            </a:r>
            <a:r>
              <a:rPr lang="zh-CN" altLang="zh-CN" dirty="0"/>
              <a:t>，</a:t>
            </a:r>
            <a:r>
              <a:rPr lang="zh-CN" altLang="en-US" dirty="0"/>
              <a:t>然后</a:t>
            </a:r>
            <a:r>
              <a:rPr lang="zh-CN" altLang="zh-CN" dirty="0"/>
              <a:t>使用网线连接到交换机的</a:t>
            </a:r>
            <a:r>
              <a:rPr lang="en-US" altLang="zh-CN" dirty="0"/>
              <a:t>F 0/1</a:t>
            </a:r>
            <a:r>
              <a:rPr lang="zh-CN" altLang="zh-CN" dirty="0"/>
              <a:t>端口</a:t>
            </a:r>
            <a:r>
              <a:rPr lang="zh-CN" altLang="en-US" dirty="0"/>
              <a:t>，</a:t>
            </a:r>
            <a:r>
              <a:rPr lang="zh-CN" altLang="zh-CN" dirty="0"/>
              <a:t>进行远程登录验证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sp>
        <p:nvSpPr>
          <p:cNvPr id="2" name="矩形 1"/>
          <p:cNvSpPr/>
          <p:nvPr/>
        </p:nvSpPr>
        <p:spPr>
          <a:xfrm>
            <a:off x="755576" y="3645024"/>
            <a:ext cx="7992888" cy="3159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2</a:t>
            </a:r>
            <a:r>
              <a:rPr lang="en-US" altLang="zh-CN" b="1" dirty="0" smtClean="0"/>
              <a:t>.  </a:t>
            </a:r>
            <a:r>
              <a:rPr lang="zh-CN" altLang="zh-CN" b="1" dirty="0" smtClean="0"/>
              <a:t>实施</a:t>
            </a:r>
            <a:r>
              <a:rPr lang="zh-CN" altLang="zh-CN" b="1" dirty="0"/>
              <a:t>步骤</a:t>
            </a:r>
          </a:p>
          <a:p>
            <a:r>
              <a:rPr lang="en-US" altLang="zh-CN" dirty="0" smtClean="0"/>
              <a:t>      1</a:t>
            </a:r>
            <a:r>
              <a:rPr lang="zh-CN" altLang="zh-CN" dirty="0"/>
              <a:t>）使用</a:t>
            </a:r>
            <a:r>
              <a:rPr lang="en-US" altLang="zh-CN" dirty="0"/>
              <a:t>“</a:t>
            </a:r>
            <a:r>
              <a:rPr lang="zh-CN" altLang="zh-CN" dirty="0"/>
              <a:t>超级终端</a:t>
            </a:r>
            <a:r>
              <a:rPr lang="en-US" altLang="zh-CN" dirty="0"/>
              <a:t>”</a:t>
            </a:r>
            <a:r>
              <a:rPr lang="zh-CN" altLang="zh-CN" dirty="0"/>
              <a:t>软件</a:t>
            </a:r>
            <a:r>
              <a:rPr lang="zh-CN" altLang="zh-CN" dirty="0" smtClean="0"/>
              <a:t>本地登录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作</a:t>
            </a:r>
            <a:r>
              <a:rPr lang="zh-CN" altLang="zh-CN" dirty="0"/>
              <a:t>如下配置：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enable  password  123456	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router (</a:t>
            </a:r>
            <a:r>
              <a:rPr lang="en-US" altLang="zh-CN" dirty="0" err="1"/>
              <a:t>config</a:t>
            </a:r>
            <a:r>
              <a:rPr lang="en-US" altLang="zh-CN" dirty="0"/>
              <a:t>)# interface </a:t>
            </a:r>
            <a:r>
              <a:rPr lang="en-US" altLang="zh-CN" dirty="0" err="1"/>
              <a:t>fastethernet</a:t>
            </a:r>
            <a:r>
              <a:rPr lang="en-US" altLang="zh-CN" dirty="0"/>
              <a:t>  </a:t>
            </a:r>
            <a:r>
              <a:rPr lang="en-US" altLang="zh-CN" dirty="0" smtClean="0"/>
              <a:t>0/1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 smtClean="0"/>
              <a:t>       </a:t>
            </a:r>
            <a:r>
              <a:rPr lang="en-US" altLang="zh-CN" dirty="0"/>
              <a:t>router (</a:t>
            </a:r>
            <a:r>
              <a:rPr lang="en-US" altLang="zh-CN" dirty="0" err="1"/>
              <a:t>config</a:t>
            </a:r>
            <a:r>
              <a:rPr lang="en-US" altLang="zh-CN" dirty="0"/>
              <a:t>-if)# </a:t>
            </a:r>
            <a:r>
              <a:rPr lang="en-US" altLang="zh-CN" dirty="0" err="1"/>
              <a:t>ip</a:t>
            </a:r>
            <a:r>
              <a:rPr lang="en-US" altLang="zh-CN" dirty="0"/>
              <a:t>  address  192.168.1.200  255.255.255.0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-if)# no  shutdown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router (</a:t>
            </a:r>
            <a:r>
              <a:rPr lang="en-US" altLang="zh-CN" dirty="0" err="1"/>
              <a:t>config</a:t>
            </a:r>
            <a:r>
              <a:rPr lang="en-US" altLang="zh-CN" dirty="0"/>
              <a:t>)# line  </a:t>
            </a:r>
            <a:r>
              <a:rPr lang="en-US" altLang="zh-CN" dirty="0" err="1"/>
              <a:t>vty</a:t>
            </a:r>
            <a:r>
              <a:rPr lang="en-US" altLang="zh-CN" dirty="0"/>
              <a:t>  0 4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-line)# password  cisco</a:t>
            </a:r>
            <a:endParaRPr lang="zh-CN" altLang="zh-CN" dirty="0"/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altLang="zh-CN" dirty="0"/>
              <a:t>       router (</a:t>
            </a:r>
            <a:r>
              <a:rPr lang="en-US" altLang="zh-CN" dirty="0" err="1"/>
              <a:t>config</a:t>
            </a:r>
            <a:r>
              <a:rPr lang="en-US" altLang="zh-CN" dirty="0"/>
              <a:t>-line)# login</a:t>
            </a:r>
            <a:endParaRPr lang="zh-CN" altLang="zh-CN" dirty="0"/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8196" y="1555717"/>
            <a:ext cx="3094627" cy="1712953"/>
            <a:chOff x="4778196" y="1555717"/>
            <a:chExt cx="3094627" cy="1712953"/>
          </a:xfrm>
        </p:grpSpPr>
        <p:grpSp>
          <p:nvGrpSpPr>
            <p:cNvPr id="33" name="组合 32"/>
            <p:cNvGrpSpPr>
              <a:grpSpLocks/>
            </p:cNvGrpSpPr>
            <p:nvPr/>
          </p:nvGrpSpPr>
          <p:grpSpPr bwMode="auto">
            <a:xfrm>
              <a:off x="4778196" y="1555717"/>
              <a:ext cx="2896849" cy="1712953"/>
              <a:chOff x="3343" y="6840"/>
              <a:chExt cx="3274" cy="1521"/>
            </a:xfrm>
          </p:grpSpPr>
          <p:pic>
            <p:nvPicPr>
              <p:cNvPr id="34" name="Picture 35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3" y="7152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Text Box 36"/>
              <p:cNvSpPr txBox="1">
                <a:spLocks noChangeArrowheads="1"/>
              </p:cNvSpPr>
              <p:nvPr/>
            </p:nvSpPr>
            <p:spPr bwMode="auto">
              <a:xfrm>
                <a:off x="5062" y="7745"/>
                <a:ext cx="126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Console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口</a:t>
                </a:r>
              </a:p>
            </p:txBody>
          </p:sp>
          <p:sp>
            <p:nvSpPr>
              <p:cNvPr id="36" name="Text Box 37"/>
              <p:cNvSpPr txBox="1">
                <a:spLocks noChangeArrowheads="1"/>
              </p:cNvSpPr>
              <p:nvPr/>
            </p:nvSpPr>
            <p:spPr bwMode="auto">
              <a:xfrm>
                <a:off x="4097" y="7760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Com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口</a:t>
                </a:r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4168" y="7181"/>
                <a:ext cx="1620" cy="363"/>
              </a:xfrm>
              <a:custGeom>
                <a:avLst/>
                <a:gdLst>
                  <a:gd name="T0" fmla="*/ 0 w 1620"/>
                  <a:gd name="T1" fmla="*/ 338 h 338"/>
                  <a:gd name="T2" fmla="*/ 720 w 1620"/>
                  <a:gd name="T3" fmla="*/ 26 h 338"/>
                  <a:gd name="T4" fmla="*/ 1620 w 1620"/>
                  <a:gd name="T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0" h="338">
                    <a:moveTo>
                      <a:pt x="0" y="338"/>
                    </a:moveTo>
                    <a:cubicBezTo>
                      <a:pt x="225" y="195"/>
                      <a:pt x="450" y="52"/>
                      <a:pt x="720" y="26"/>
                    </a:cubicBezTo>
                    <a:cubicBezTo>
                      <a:pt x="990" y="0"/>
                      <a:pt x="1470" y="156"/>
                      <a:pt x="1620" y="182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Text Box 39"/>
              <p:cNvSpPr txBox="1">
                <a:spLocks noChangeArrowheads="1"/>
              </p:cNvSpPr>
              <p:nvPr/>
            </p:nvSpPr>
            <p:spPr bwMode="auto">
              <a:xfrm>
                <a:off x="3985" y="6840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网卡接口</a:t>
                </a:r>
              </a:p>
            </p:txBody>
          </p:sp>
          <p:sp>
            <p:nvSpPr>
              <p:cNvPr id="39" name="Text Box 40"/>
              <p:cNvSpPr txBox="1">
                <a:spLocks noChangeArrowheads="1"/>
              </p:cNvSpPr>
              <p:nvPr/>
            </p:nvSpPr>
            <p:spPr bwMode="auto">
              <a:xfrm>
                <a:off x="5425" y="6840"/>
                <a:ext cx="1080" cy="31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0" rIns="9144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200" kern="100" dirty="0">
                    <a:effectLst/>
                    <a:latin typeface="Times New Roman"/>
                    <a:ea typeface="宋体"/>
                    <a:cs typeface="宋体"/>
                  </a:rPr>
                  <a:t>F 0/1</a:t>
                </a:r>
                <a:endParaRPr lang="zh-CN" sz="1200" kern="100" dirty="0"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  <p:sp>
            <p:nvSpPr>
              <p:cNvPr id="40" name="Text Box 41"/>
              <p:cNvSpPr txBox="1">
                <a:spLocks noChangeArrowheads="1"/>
              </p:cNvSpPr>
              <p:nvPr/>
            </p:nvSpPr>
            <p:spPr bwMode="auto">
              <a:xfrm>
                <a:off x="4097" y="8127"/>
                <a:ext cx="2520" cy="23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200" kern="100" dirty="0" smtClean="0">
                    <a:effectLst/>
                    <a:latin typeface="Times New Roman"/>
                    <a:ea typeface="宋体"/>
                    <a:cs typeface="宋体"/>
                  </a:rPr>
                  <a:t>远程登录</a:t>
                </a:r>
                <a:r>
                  <a:rPr lang="zh-CN" altLang="en-US" sz="1200" kern="100" dirty="0" smtClean="0">
                    <a:effectLst/>
                    <a:latin typeface="Times New Roman"/>
                    <a:ea typeface="宋体"/>
                    <a:cs typeface="宋体"/>
                  </a:rPr>
                  <a:t>路由器</a:t>
                </a:r>
                <a:r>
                  <a:rPr lang="zh-CN" sz="1200" kern="100" dirty="0" smtClean="0">
                    <a:effectLst/>
                    <a:latin typeface="Times New Roman"/>
                    <a:ea typeface="宋体"/>
                    <a:cs typeface="宋体"/>
                  </a:rPr>
                  <a:t>配置</a:t>
                </a:r>
                <a:r>
                  <a:rPr lang="zh-CN" sz="1200" kern="100" dirty="0">
                    <a:effectLst/>
                    <a:latin typeface="Times New Roman"/>
                    <a:ea typeface="宋体"/>
                    <a:cs typeface="宋体"/>
                  </a:rPr>
                  <a:t>拓扑图</a:t>
                </a:r>
              </a:p>
            </p:txBody>
          </p:sp>
          <p:cxnSp>
            <p:nvCxnSpPr>
              <p:cNvPr id="41" name="Line 42"/>
              <p:cNvCxnSpPr/>
              <p:nvPr/>
            </p:nvCxnSpPr>
            <p:spPr bwMode="auto">
              <a:xfrm>
                <a:off x="4165" y="7589"/>
                <a:ext cx="16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24" name="Picture 2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1542" y="1996597"/>
              <a:ext cx="931281" cy="579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576" y="1059589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给</a:t>
            </a:r>
            <a:r>
              <a:rPr lang="en-US" altLang="zh-CN" dirty="0" smtClean="0"/>
              <a:t>PC</a:t>
            </a:r>
            <a:r>
              <a:rPr lang="zh-CN" altLang="en-US" dirty="0" smtClean="0"/>
              <a:t>配置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为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  <a:r>
              <a:rPr lang="en-US" altLang="zh-CN" dirty="0"/>
              <a:t>192.168.1.1</a:t>
            </a:r>
            <a:r>
              <a:rPr lang="zh-CN" altLang="zh-CN" dirty="0" smtClean="0"/>
              <a:t>，使用</a:t>
            </a:r>
            <a:r>
              <a:rPr lang="en-US" altLang="zh-CN" dirty="0"/>
              <a:t>Ping 192.168.1.200</a:t>
            </a:r>
            <a:r>
              <a:rPr lang="zh-CN" altLang="zh-CN" dirty="0"/>
              <a:t>命令测试</a:t>
            </a:r>
            <a:r>
              <a:rPr lang="zh-CN" altLang="zh-CN" dirty="0" smtClean="0"/>
              <a:t>到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的</a:t>
            </a:r>
            <a:r>
              <a:rPr lang="zh-CN" altLang="zh-CN" dirty="0"/>
              <a:t>连通性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         3</a:t>
            </a:r>
            <a:r>
              <a:rPr lang="zh-CN" altLang="zh-CN" dirty="0"/>
              <a:t>）验证</a:t>
            </a:r>
          </a:p>
          <a:p>
            <a:r>
              <a:rPr lang="en-US" altLang="zh-CN" dirty="0" smtClean="0"/>
              <a:t>         </a:t>
            </a:r>
            <a:r>
              <a:rPr lang="zh-CN" altLang="zh-CN" dirty="0" smtClean="0"/>
              <a:t>在</a:t>
            </a:r>
            <a:r>
              <a:rPr lang="en-US" altLang="zh-CN" dirty="0"/>
              <a:t>PC</a:t>
            </a:r>
            <a:r>
              <a:rPr lang="zh-CN" altLang="zh-CN" dirty="0"/>
              <a:t>的命令提示符下使用</a:t>
            </a:r>
            <a:r>
              <a:rPr lang="en-US" altLang="zh-CN" dirty="0"/>
              <a:t>telnet 192.168.1.200</a:t>
            </a:r>
            <a:r>
              <a:rPr lang="zh-CN" altLang="zh-CN" dirty="0"/>
              <a:t>命令</a:t>
            </a:r>
            <a:r>
              <a:rPr lang="zh-CN" altLang="zh-CN" dirty="0" smtClean="0"/>
              <a:t>远程登录</a:t>
            </a:r>
            <a:r>
              <a:rPr lang="zh-CN" altLang="en-US" dirty="0" smtClean="0"/>
              <a:t>路由器</a:t>
            </a:r>
            <a:r>
              <a:rPr lang="zh-CN" altLang="zh-CN" dirty="0" smtClean="0"/>
              <a:t>，</a:t>
            </a:r>
            <a:r>
              <a:rPr lang="zh-CN" altLang="zh-CN" dirty="0"/>
              <a:t>进行验证测试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17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524" y="2924943"/>
            <a:ext cx="6048672" cy="353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188640"/>
            <a:ext cx="3664840" cy="434987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4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三  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远程登录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路由器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248</Words>
  <Application>Microsoft Office PowerPoint</Application>
  <PresentationFormat>全屏显示(4:3)</PresentationFormat>
  <Paragraphs>50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51</cp:revision>
  <dcterms:created xsi:type="dcterms:W3CDTF">2023-01-14T07:54:46Z</dcterms:created>
  <dcterms:modified xsi:type="dcterms:W3CDTF">2024-09-03T12:11:13Z</dcterms:modified>
</cp:coreProperties>
</file>