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7" r:id="rId4"/>
    <p:sldId id="263" r:id="rId5"/>
    <p:sldId id="264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file:///C:\Documents%20and%20Settings\Administrator\Application%20Data\Tencent\Users\710901000\QQ\WinTemp\RichOle\TIKZPLT%7dYKZ~N@%25BHDR95RS.jpg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学校一台三层交换机上连着学校的</a:t>
            </a:r>
            <a:r>
              <a:rPr lang="en-US" altLang="zh-CN" dirty="0"/>
              <a:t>WWW</a:t>
            </a:r>
            <a:r>
              <a:rPr lang="zh-CN" altLang="zh-CN" dirty="0"/>
              <a:t>和</a:t>
            </a:r>
            <a:r>
              <a:rPr lang="en-US" altLang="zh-CN" dirty="0"/>
              <a:t>FTP</a:t>
            </a:r>
            <a:r>
              <a:rPr lang="zh-CN" altLang="zh-CN" dirty="0"/>
              <a:t>的服务器，另外还连接着学生宿舍楼和教工宿舍楼，学校规定学生只能对</a:t>
            </a:r>
            <a:r>
              <a:rPr lang="en-US" altLang="zh-CN" dirty="0"/>
              <a:t>FTP</a:t>
            </a:r>
            <a:r>
              <a:rPr lang="zh-CN" altLang="zh-CN" dirty="0"/>
              <a:t>服务器进行访问，不能对</a:t>
            </a:r>
            <a:r>
              <a:rPr lang="en-US" altLang="zh-CN" dirty="0"/>
              <a:t>WWW</a:t>
            </a:r>
            <a:r>
              <a:rPr lang="zh-CN" altLang="zh-CN" dirty="0"/>
              <a:t>服务器进行访问，教工则没有限制</a:t>
            </a:r>
            <a:r>
              <a:rPr lang="zh-CN" altLang="en-US" dirty="0"/>
              <a:t>，请你给予支持。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56490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092475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．编号的扩展</a:t>
            </a:r>
            <a:r>
              <a:rPr lang="en-US" altLang="zh-CN" b="1" dirty="0"/>
              <a:t>ACL</a:t>
            </a:r>
            <a:endParaRPr lang="zh-CN" altLang="zh-CN" dirty="0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83574"/>
              </p:ext>
            </p:extLst>
          </p:nvPr>
        </p:nvGraphicFramePr>
        <p:xfrm>
          <a:off x="854767" y="3645024"/>
          <a:ext cx="7776864" cy="275617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41169"/>
                <a:gridCol w="463569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命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令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354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)#access-list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listnumber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{permit | deny} protocol source source-wildcard-mask  [operator operand] destination destination-wildcard-mask [operator operand]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Listnumber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：是规则序号，扩展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取值为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100-199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或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2000-2699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Permit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和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deny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：表示匹配条件的报文是通过还是阻止。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Protocol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：定义匹配的协议，具体协议看表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3-6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source-wildcard-mask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：源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地址和反掩码，与标准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相同。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destination-wildcard-mask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：目的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地址和反掩码，与标准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相同。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Operator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：源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\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目的端口号。可以用数字、助记符或者操作符与数字、助记符相结合的方法来指定端口或端口范围</a:t>
                      </a:r>
                      <a:r>
                        <a:rPr lang="zh-CN" sz="12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。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Router(config-if)#ip access-group id {in|out}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id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：扩展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的编号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in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：数据从路由器端口进入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out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：数据经路由器端口出去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93000"/>
              </p:ext>
            </p:extLst>
          </p:nvPr>
        </p:nvGraphicFramePr>
        <p:xfrm>
          <a:off x="867016" y="1124744"/>
          <a:ext cx="6585304" cy="25922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63619"/>
                <a:gridCol w="3621685"/>
              </a:tblGrid>
              <a:tr h="25316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描述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eigrp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Cisco eigrp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路由选择协议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gre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Gre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隧道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icmp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Internet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控制消息协议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任何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ipinip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隧道中的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nos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Ka9qnos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兼容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之上的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隧道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ospf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Ospf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路由协议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tcp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传输控制协议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99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utp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用户数据报协议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401760"/>
              </p:ext>
            </p:extLst>
          </p:nvPr>
        </p:nvGraphicFramePr>
        <p:xfrm>
          <a:off x="899592" y="4077071"/>
          <a:ext cx="6552728" cy="204040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48958"/>
                <a:gridCol w="3603770"/>
              </a:tblGrid>
              <a:tr h="3046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操作符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描述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95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eq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等于端口号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portnumber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95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gt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大于端口号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portnumber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95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it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小于端口号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portnumber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95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neq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不等于端口号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portnumber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192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range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介于端口号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portnumber1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和端口号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portnumber2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980728"/>
            <a:ext cx="205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．命名的扩展</a:t>
            </a:r>
            <a:r>
              <a:rPr lang="en-US" altLang="zh-CN" b="1" dirty="0"/>
              <a:t>ACL</a:t>
            </a:r>
            <a:endParaRPr lang="zh-CN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765213"/>
              </p:ext>
            </p:extLst>
          </p:nvPr>
        </p:nvGraphicFramePr>
        <p:xfrm>
          <a:off x="755576" y="1556792"/>
          <a:ext cx="7560840" cy="37899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08121"/>
                <a:gridCol w="3652719"/>
              </a:tblGrid>
              <a:tr h="23250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命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令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7066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)#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 access-list extended name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：扩展</a:t>
                      </a: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定义的名字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6476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config-ext-nacl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)#{permit | deny} protocol source source-wildcard-mask  [operator operand] destination destination-wildcard-mask [operator operand]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Permit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和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deny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：表示匹配条件的报文是通过还是阻止。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Protocol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：定义匹配的</a:t>
                      </a:r>
                      <a:r>
                        <a:rPr lang="zh-CN" sz="16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协议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source-wildcard-mask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：源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地址和反掩码，与标准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相同。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destination-wildcard-mask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：目的</a:t>
                      </a:r>
                      <a:r>
                        <a:rPr lang="en-US" sz="16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地址和反掩码，与标准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相同。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Operator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：源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目的端口号。可以用数字、助记符或者操作符与数字、助记符相结合的方法来指定端口或端口范围</a:t>
                      </a:r>
                      <a:r>
                        <a:rPr lang="zh-CN" sz="16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。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565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Router(config-if)#ip access-group id {in|out}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id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：扩展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的编号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in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：数据从路由器端口进入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out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：数据经路由器端口出去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454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此任务拓扑如图所示，一台三层交换机、一台服务器和两台</a:t>
            </a:r>
            <a:r>
              <a:rPr lang="en-US" altLang="zh-CN" dirty="0"/>
              <a:t>PC</a:t>
            </a:r>
            <a:r>
              <a:rPr lang="zh-CN" altLang="zh-CN" dirty="0"/>
              <a:t>通过三根直通线进行连接。</a:t>
            </a:r>
            <a:r>
              <a:rPr lang="en-US" altLang="zh-CN" dirty="0"/>
              <a:t>PC1</a:t>
            </a:r>
            <a:r>
              <a:rPr lang="zh-CN" altLang="zh-CN" dirty="0"/>
              <a:t>属于</a:t>
            </a:r>
            <a:r>
              <a:rPr lang="en-US" altLang="zh-CN" dirty="0"/>
              <a:t>VLAN 10</a:t>
            </a:r>
            <a:r>
              <a:rPr lang="zh-CN" altLang="zh-CN" dirty="0"/>
              <a:t>，</a:t>
            </a:r>
            <a:r>
              <a:rPr lang="en-US" altLang="zh-CN" dirty="0"/>
              <a:t>PC2</a:t>
            </a:r>
            <a:r>
              <a:rPr lang="zh-CN" altLang="zh-CN" dirty="0"/>
              <a:t>属于</a:t>
            </a:r>
            <a:r>
              <a:rPr lang="en-US" altLang="zh-CN" dirty="0"/>
              <a:t>VLAN 20</a:t>
            </a:r>
            <a:r>
              <a:rPr lang="zh-CN" altLang="zh-CN" dirty="0"/>
              <a:t>，服务器属于</a:t>
            </a:r>
            <a:r>
              <a:rPr lang="en-US" altLang="zh-CN" dirty="0"/>
              <a:t>VLAN30</a:t>
            </a:r>
            <a:r>
              <a:rPr lang="zh-CN" altLang="zh-CN" dirty="0"/>
              <a:t>，要求使用扩展</a:t>
            </a:r>
            <a:r>
              <a:rPr lang="en-US" altLang="zh-CN" dirty="0"/>
              <a:t>ACL</a:t>
            </a:r>
            <a:r>
              <a:rPr lang="zh-CN" altLang="zh-CN" dirty="0"/>
              <a:t>技术实现</a:t>
            </a:r>
            <a:r>
              <a:rPr lang="en-US" altLang="zh-CN" dirty="0"/>
              <a:t>PC1</a:t>
            </a:r>
            <a:r>
              <a:rPr lang="zh-CN" altLang="zh-CN" dirty="0"/>
              <a:t>可以访问服务器的</a:t>
            </a:r>
            <a:r>
              <a:rPr lang="en-US" altLang="zh-CN" dirty="0"/>
              <a:t>FTP</a:t>
            </a:r>
            <a:r>
              <a:rPr lang="zh-CN" altLang="zh-CN" dirty="0"/>
              <a:t>服务，但不能访问</a:t>
            </a:r>
            <a:r>
              <a:rPr lang="en-US" altLang="zh-CN" dirty="0"/>
              <a:t>WWW</a:t>
            </a:r>
            <a:r>
              <a:rPr lang="zh-CN" altLang="zh-CN" dirty="0"/>
              <a:t>服务，而</a:t>
            </a:r>
            <a:r>
              <a:rPr lang="en-US" altLang="zh-CN" dirty="0"/>
              <a:t>PC2</a:t>
            </a:r>
            <a:r>
              <a:rPr lang="zh-CN" altLang="zh-CN" dirty="0"/>
              <a:t>则可以访问服务器的</a:t>
            </a:r>
            <a:r>
              <a:rPr lang="en-US" altLang="zh-CN" dirty="0"/>
              <a:t>FTP</a:t>
            </a:r>
            <a:r>
              <a:rPr lang="zh-CN" altLang="zh-CN" dirty="0"/>
              <a:t>和</a:t>
            </a:r>
            <a:r>
              <a:rPr lang="en-US" altLang="zh-CN" dirty="0"/>
              <a:t>WWW</a:t>
            </a:r>
            <a:r>
              <a:rPr lang="zh-CN" altLang="zh-CN" dirty="0"/>
              <a:t>服务，并验证。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1907704" y="3717033"/>
            <a:ext cx="5184576" cy="2448272"/>
            <a:chOff x="2185" y="6604"/>
            <a:chExt cx="6059" cy="2123"/>
          </a:xfrm>
        </p:grpSpPr>
        <p:pic>
          <p:nvPicPr>
            <p:cNvPr id="33" name="Picture 128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" y="790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129" descr="服务器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3" y="6871"/>
              <a:ext cx="803" cy="1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" name="Group 130"/>
            <p:cNvGrpSpPr>
              <a:grpSpLocks/>
            </p:cNvGrpSpPr>
            <p:nvPr/>
          </p:nvGrpSpPr>
          <p:grpSpPr bwMode="auto">
            <a:xfrm>
              <a:off x="2185" y="6871"/>
              <a:ext cx="6059" cy="1710"/>
              <a:chOff x="2185" y="6871"/>
              <a:chExt cx="6059" cy="1710"/>
            </a:xfrm>
          </p:grpSpPr>
          <p:sp>
            <p:nvSpPr>
              <p:cNvPr id="42" name="Text Box 132"/>
              <p:cNvSpPr txBox="1">
                <a:spLocks noChangeArrowheads="1"/>
              </p:cNvSpPr>
              <p:nvPr/>
            </p:nvSpPr>
            <p:spPr bwMode="auto">
              <a:xfrm>
                <a:off x="2185" y="6871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3" name="Text Box 133"/>
              <p:cNvSpPr txBox="1">
                <a:spLocks noChangeArrowheads="1"/>
              </p:cNvSpPr>
              <p:nvPr/>
            </p:nvSpPr>
            <p:spPr bwMode="auto">
              <a:xfrm>
                <a:off x="2185" y="8272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4" name="Text Box 134"/>
              <p:cNvSpPr txBox="1">
                <a:spLocks noChangeArrowheads="1"/>
              </p:cNvSpPr>
              <p:nvPr/>
            </p:nvSpPr>
            <p:spPr bwMode="auto">
              <a:xfrm>
                <a:off x="4940" y="8036"/>
                <a:ext cx="126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L3-SW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7" name="Text Box 135"/>
              <p:cNvSpPr txBox="1">
                <a:spLocks noChangeArrowheads="1"/>
              </p:cNvSpPr>
              <p:nvPr/>
            </p:nvSpPr>
            <p:spPr bwMode="auto">
              <a:xfrm>
                <a:off x="7164" y="8191"/>
                <a:ext cx="1080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Server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58" name="Picture 17" descr="说明: C:\Documents and Settings\Administrator\Application Data\Tencent\Users\710901000\QQ\WinTemp\RichOle\TIKZPLT}YKZ~N@%BHDR95RS.jpg"/>
              <p:cNvPicPr>
                <a:picLocks noChangeAspect="1" noChangeArrowheads="1"/>
              </p:cNvPicPr>
              <p:nvPr/>
            </p:nvPicPr>
            <p:blipFill>
              <a:blip r:embed="rId7" r:link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0" y="7180"/>
                <a:ext cx="900" cy="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9" name="Line 137"/>
              <p:cNvCxnSpPr/>
              <p:nvPr/>
            </p:nvCxnSpPr>
            <p:spPr bwMode="auto">
              <a:xfrm>
                <a:off x="3625" y="7024"/>
                <a:ext cx="1267" cy="40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Line 138"/>
              <p:cNvCxnSpPr/>
              <p:nvPr/>
            </p:nvCxnSpPr>
            <p:spPr bwMode="auto">
              <a:xfrm flipV="1">
                <a:off x="3805" y="7801"/>
                <a:ext cx="1087" cy="4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Line 139"/>
              <p:cNvCxnSpPr/>
              <p:nvPr/>
            </p:nvCxnSpPr>
            <p:spPr bwMode="auto">
              <a:xfrm>
                <a:off x="5840" y="7492"/>
                <a:ext cx="15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2" name="Text Box 140"/>
              <p:cNvSpPr txBox="1">
                <a:spLocks noChangeArrowheads="1"/>
              </p:cNvSpPr>
              <p:nvPr/>
            </p:nvSpPr>
            <p:spPr bwMode="auto">
              <a:xfrm>
                <a:off x="4306" y="7724"/>
                <a:ext cx="9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F0/11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3" name="Text Box 141"/>
              <p:cNvSpPr txBox="1">
                <a:spLocks noChangeArrowheads="1"/>
              </p:cNvSpPr>
              <p:nvPr/>
            </p:nvSpPr>
            <p:spPr bwMode="auto">
              <a:xfrm>
                <a:off x="4306" y="7024"/>
                <a:ext cx="9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F0/6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4" name="Text Box 142"/>
              <p:cNvSpPr txBox="1">
                <a:spLocks noChangeArrowheads="1"/>
              </p:cNvSpPr>
              <p:nvPr/>
            </p:nvSpPr>
            <p:spPr bwMode="auto">
              <a:xfrm>
                <a:off x="5911" y="7180"/>
                <a:ext cx="9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F0/24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40" name="Picture 143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" y="660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）在三层交换上创建</a:t>
            </a:r>
            <a:r>
              <a:rPr lang="en-US" altLang="zh-CN" dirty="0"/>
              <a:t>VLAN</a:t>
            </a:r>
            <a:r>
              <a:rPr lang="zh-CN" altLang="zh-CN" dirty="0"/>
              <a:t>，配置</a:t>
            </a:r>
            <a:r>
              <a:rPr lang="en-US" altLang="zh-CN" dirty="0"/>
              <a:t>SVI</a:t>
            </a:r>
            <a:r>
              <a:rPr lang="zh-CN" altLang="zh-CN" dirty="0"/>
              <a:t>接口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30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-if-range)#switch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0/11-15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-if-range)#switch  access  </a:t>
            </a:r>
            <a:r>
              <a:rPr lang="en-US" altLang="zh-CN" dirty="0" err="1"/>
              <a:t>vlan</a:t>
            </a:r>
            <a:r>
              <a:rPr lang="en-US" altLang="zh-CN" dirty="0"/>
              <a:t>  20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0/20-24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-if-range)#switch  access  </a:t>
            </a:r>
            <a:r>
              <a:rPr lang="en-US" altLang="zh-CN" dirty="0" err="1"/>
              <a:t>vlan</a:t>
            </a:r>
            <a:r>
              <a:rPr lang="en-US" altLang="zh-CN" dirty="0"/>
              <a:t>  30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L3-SW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L3-SW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30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192.168.30.254  </a:t>
            </a:r>
            <a:r>
              <a:rPr lang="en-US" altLang="zh-CN" dirty="0" smtClean="0"/>
              <a:t>255.255.255.0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79853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</a:t>
            </a: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192.168.10.1</a:t>
            </a:r>
            <a:r>
              <a:rPr lang="zh-CN" altLang="zh-CN" dirty="0"/>
              <a:t>，网关为</a:t>
            </a:r>
            <a:r>
              <a:rPr lang="en-US" altLang="zh-CN" dirty="0"/>
              <a:t>192.168.10.254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</a:t>
            </a: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192.168.20.1</a:t>
            </a:r>
            <a:r>
              <a:rPr lang="zh-CN" altLang="zh-CN" dirty="0"/>
              <a:t>，网关为</a:t>
            </a:r>
            <a:r>
              <a:rPr lang="en-US" altLang="zh-CN" dirty="0"/>
              <a:t>192.168.20.254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给服务器</a:t>
            </a:r>
            <a:r>
              <a:rPr lang="en-US" altLang="zh-CN" dirty="0"/>
              <a:t>Server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192.168.30.1</a:t>
            </a:r>
            <a:r>
              <a:rPr lang="zh-CN" altLang="zh-CN" dirty="0"/>
              <a:t>，网关为</a:t>
            </a:r>
            <a:r>
              <a:rPr lang="en-US" altLang="zh-CN" dirty="0"/>
              <a:t>192.168.30.254</a:t>
            </a:r>
            <a:r>
              <a:rPr lang="zh-CN" altLang="zh-CN" dirty="0"/>
              <a:t>，并且配置一个</a:t>
            </a:r>
            <a:r>
              <a:rPr lang="en-US" altLang="zh-CN" dirty="0"/>
              <a:t>Web</a:t>
            </a:r>
            <a:r>
              <a:rPr lang="zh-CN" altLang="zh-CN" dirty="0"/>
              <a:t>服务器和一个</a:t>
            </a:r>
            <a:r>
              <a:rPr lang="en-US" altLang="zh-CN" dirty="0"/>
              <a:t>FTP</a:t>
            </a:r>
            <a:r>
              <a:rPr lang="zh-CN" altLang="zh-CN" dirty="0"/>
              <a:t>服务器。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）测试</a:t>
            </a:r>
            <a:r>
              <a:rPr lang="zh-CN" altLang="zh-CN" dirty="0" smtClean="0"/>
              <a:t>连通性</a:t>
            </a:r>
          </a:p>
          <a:p>
            <a:pPr lvl="1">
              <a:lnSpc>
                <a:spcPts val="2400"/>
              </a:lnSpc>
            </a:pPr>
            <a:r>
              <a:rPr lang="zh-CN" altLang="zh-CN" dirty="0" smtClean="0"/>
              <a:t>使用</a:t>
            </a:r>
            <a:r>
              <a:rPr lang="en-US" altLang="zh-CN" dirty="0" smtClean="0"/>
              <a:t>Ping</a:t>
            </a:r>
            <a:r>
              <a:rPr lang="zh-CN" altLang="zh-CN" dirty="0" smtClean="0"/>
              <a:t>命令测试与服务器的连通性，并观察访问</a:t>
            </a:r>
            <a:r>
              <a:rPr lang="en-US" altLang="zh-CN" dirty="0" smtClean="0"/>
              <a:t>Web</a:t>
            </a:r>
            <a:r>
              <a:rPr lang="zh-CN" altLang="zh-CN" dirty="0" smtClean="0"/>
              <a:t>和</a:t>
            </a:r>
            <a:r>
              <a:rPr lang="en-US" altLang="zh-CN" dirty="0" smtClean="0"/>
              <a:t>FTP</a:t>
            </a:r>
            <a:r>
              <a:rPr lang="zh-CN" altLang="zh-CN" dirty="0" smtClean="0"/>
              <a:t>服务器的情况。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4</a:t>
            </a:r>
            <a:r>
              <a:rPr lang="zh-CN" altLang="zh-CN" dirty="0"/>
              <a:t>）在交换机上配置扩展</a:t>
            </a:r>
            <a:r>
              <a:rPr lang="en-US" altLang="zh-CN" dirty="0"/>
              <a:t>IP</a:t>
            </a:r>
            <a:r>
              <a:rPr lang="zh-CN" altLang="zh-CN" dirty="0"/>
              <a:t>访问列表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access-list 110 deny </a:t>
            </a:r>
            <a:r>
              <a:rPr lang="en-US" altLang="zh-CN" dirty="0" err="1"/>
              <a:t>tcp</a:t>
            </a:r>
            <a:r>
              <a:rPr lang="en-US" altLang="zh-CN" dirty="0"/>
              <a:t> 192.168.10.0 0.0.0.255 192.168.30.0 0.0.0.255 </a:t>
            </a:r>
            <a:r>
              <a:rPr lang="en-US" altLang="zh-CN" dirty="0" err="1"/>
              <a:t>eq</a:t>
            </a:r>
            <a:r>
              <a:rPr lang="en-US" altLang="zh-CN" dirty="0"/>
              <a:t> www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注：拒绝</a:t>
            </a:r>
            <a:r>
              <a:rPr lang="en-US" altLang="zh-CN" dirty="0"/>
              <a:t>192.168.10.0</a:t>
            </a:r>
            <a:r>
              <a:rPr lang="zh-CN" altLang="zh-CN" dirty="0"/>
              <a:t>网段去访问</a:t>
            </a:r>
            <a:r>
              <a:rPr lang="en-US" altLang="zh-CN" dirty="0"/>
              <a:t>192.168.30.0</a:t>
            </a:r>
            <a:r>
              <a:rPr lang="zh-CN" altLang="zh-CN" dirty="0"/>
              <a:t>网段的</a:t>
            </a:r>
            <a:r>
              <a:rPr lang="en-US" altLang="zh-CN" dirty="0"/>
              <a:t>WWW</a:t>
            </a:r>
            <a:r>
              <a:rPr lang="zh-CN" altLang="zh-CN" dirty="0"/>
              <a:t>服务。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access-list 110 permit  </a:t>
            </a:r>
            <a:r>
              <a:rPr lang="en-US" altLang="zh-CN" dirty="0" err="1"/>
              <a:t>ip</a:t>
            </a:r>
            <a:r>
              <a:rPr lang="en-US" altLang="zh-CN" dirty="0"/>
              <a:t> any </a:t>
            </a:r>
            <a:r>
              <a:rPr lang="en-US" altLang="zh-CN" dirty="0" err="1"/>
              <a:t>any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注：开放其他所有的流量。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access-group 110  in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</a:t>
            </a:r>
            <a:r>
              <a:rPr lang="en-US" altLang="zh-CN" dirty="0"/>
              <a:t>ACL</a:t>
            </a:r>
            <a:r>
              <a:rPr lang="zh-CN" altLang="zh-CN" dirty="0"/>
              <a:t>绑定在虚接口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的入口方向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>
              <a:lnSpc>
                <a:spcPts val="2400"/>
              </a:lnSpc>
            </a:pPr>
            <a:r>
              <a:rPr lang="en-US" altLang="zh-CN" dirty="0"/>
              <a:t>6</a:t>
            </a:r>
            <a:r>
              <a:rPr lang="zh-CN" altLang="zh-CN" dirty="0"/>
              <a:t>）验证测试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从分别从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访问服务器</a:t>
            </a:r>
            <a:r>
              <a:rPr lang="en-US" altLang="zh-CN" dirty="0"/>
              <a:t>Server</a:t>
            </a:r>
            <a:r>
              <a:rPr lang="zh-CN" altLang="zh-CN" dirty="0"/>
              <a:t>上的</a:t>
            </a:r>
            <a:r>
              <a:rPr lang="en-US" altLang="zh-CN" dirty="0"/>
              <a:t>Web</a:t>
            </a:r>
            <a:r>
              <a:rPr lang="zh-CN" altLang="zh-CN" dirty="0"/>
              <a:t>和</a:t>
            </a:r>
            <a:r>
              <a:rPr lang="en-US" altLang="zh-CN" dirty="0"/>
              <a:t>FTP</a:t>
            </a:r>
            <a:r>
              <a:rPr lang="zh-CN" altLang="zh-CN" dirty="0"/>
              <a:t>应用，观察访问</a:t>
            </a:r>
            <a:r>
              <a:rPr lang="zh-CN" altLang="zh-CN" dirty="0" smtClean="0"/>
              <a:t>情况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七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IP</a:t>
            </a:r>
            <a:r>
              <a:rPr lang="zh-CN" altLang="zh-CN" sz="2200" b="1" dirty="0">
                <a:solidFill>
                  <a:schemeClr val="accent1"/>
                </a:solidFill>
              </a:rPr>
              <a:t>扩展访问列表限制对服务的访问</a:t>
            </a: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923</Words>
  <Application>Microsoft Office PowerPoint</Application>
  <PresentationFormat>全屏显示(4:3)</PresentationFormat>
  <Paragraphs>119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57</cp:revision>
  <dcterms:created xsi:type="dcterms:W3CDTF">2023-01-14T07:54:46Z</dcterms:created>
  <dcterms:modified xsi:type="dcterms:W3CDTF">2024-09-03T12:52:43Z</dcterms:modified>
</cp:coreProperties>
</file>