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60" r:id="rId3"/>
    <p:sldId id="263" r:id="rId4"/>
    <p:sldId id="264" r:id="rId5"/>
    <p:sldId id="266" r:id="rId6"/>
    <p:sldId id="267" r:id="rId7"/>
    <p:sldId id="268" r:id="rId8"/>
    <p:sldId id="269" r:id="rId9"/>
    <p:sldId id="270" r:id="rId10"/>
    <p:sldId id="271"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04E369-A53E-411F-8A9B-68DF21010FE5}" type="datetimeFigureOut">
              <a:rPr lang="zh-CN" altLang="en-US" smtClean="0"/>
              <a:t>2024/9/3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7D8C0-1EFE-41D1-A12E-A4D2836D6910}" type="slidenum">
              <a:rPr lang="zh-CN" altLang="en-US" smtClean="0"/>
              <a:t>‹#›</a:t>
            </a:fld>
            <a:endParaRPr lang="zh-CN" altLang="en-US"/>
          </a:p>
        </p:txBody>
      </p:sp>
    </p:spTree>
    <p:extLst>
      <p:ext uri="{BB962C8B-B14F-4D97-AF65-F5344CB8AC3E}">
        <p14:creationId xmlns:p14="http://schemas.microsoft.com/office/powerpoint/2010/main" val="1991916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a:t>
            </a:fld>
            <a:endParaRPr lang="zh-CN" altLang="en-US" noProof="1"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10</a:t>
            </a:fld>
            <a:endParaRPr lang="zh-CN" altLang="en-US" noProof="1"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2</a:t>
            </a:fld>
            <a:endParaRPr lang="zh-CN" altLang="en-US" noProof="1"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3</a:t>
            </a:fld>
            <a:endParaRPr lang="zh-CN" altLang="en-US" noProof="1"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4</a:t>
            </a:fld>
            <a:endParaRPr lang="zh-CN" altLang="en-US" noProof="1"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5</a:t>
            </a:fld>
            <a:endParaRPr lang="zh-CN" altLang="en-US" noProof="1"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6</a:t>
            </a:fld>
            <a:endParaRPr lang="zh-CN" altLang="en-US" noProof="1"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7</a:t>
            </a:fld>
            <a:endParaRPr lang="zh-CN" altLang="en-US" noProof="1"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8</a:t>
            </a:fld>
            <a:endParaRPr lang="zh-CN" altLang="en-US" noProof="1"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9</a:t>
            </a:fld>
            <a:endParaRPr lang="zh-CN" altLang="en-US" noProof="1"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993243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4133462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885773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9D0738B-E92E-4B82-94DD-D4C30B1B4F1E}" type="slidenum">
              <a:rPr lang="zh-CN" altLang="en-US"/>
              <a:pPr>
                <a:defRPr/>
              </a:pPr>
              <a:t>‹#›</a:t>
            </a:fld>
            <a:endParaRPr lang="zh-CN" altLang="en-US"/>
          </a:p>
        </p:txBody>
      </p:sp>
    </p:spTree>
    <p:extLst>
      <p:ext uri="{BB962C8B-B14F-4D97-AF65-F5344CB8AC3E}">
        <p14:creationId xmlns:p14="http://schemas.microsoft.com/office/powerpoint/2010/main" val="3147633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10768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084115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24254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371907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699003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826205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898835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018228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858928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file:///C:\Documents%20and%20Settings\Administrator\Application%20Data\Tencent\Users\710901000\QQ\WinTemp\RichOle\Y_4X50_5PF%60N_6RHJ@GHJ1L.jpg" TargetMode="External"/><Relationship Id="rId11" Type="http://schemas.openxmlformats.org/officeDocument/2006/relationships/image" Target="../media/image8.png"/><Relationship Id="rId5" Type="http://schemas.openxmlformats.org/officeDocument/2006/relationships/image" Target="../media/image3.jpe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619128" y="908720"/>
            <a:ext cx="1210588" cy="400110"/>
          </a:xfrm>
          <a:prstGeom prst="rect">
            <a:avLst/>
          </a:prstGeom>
        </p:spPr>
        <p:txBody>
          <a:bodyPr wrap="none">
            <a:spAutoFit/>
          </a:bodyPr>
          <a:lstStyle/>
          <a:p>
            <a:r>
              <a:rPr lang="zh-CN" altLang="en-US" sz="2000" b="1" dirty="0">
                <a:solidFill>
                  <a:schemeClr val="accent6">
                    <a:lumMod val="50000"/>
                  </a:schemeClr>
                </a:solidFill>
                <a:latin typeface="华文彩云" pitchFamily="2" charset="-122"/>
                <a:ea typeface="华文彩云" pitchFamily="2" charset="-122"/>
              </a:rPr>
              <a:t>任务描述</a:t>
            </a:r>
            <a:endParaRPr lang="zh-CN" altLang="zh-CN" sz="2000" b="1" dirty="0">
              <a:solidFill>
                <a:schemeClr val="accent6">
                  <a:lumMod val="50000"/>
                </a:schemeClr>
              </a:solidFill>
              <a:latin typeface="华文彩云" pitchFamily="2" charset="-122"/>
              <a:ea typeface="华文彩云" pitchFamily="2" charset="-122"/>
            </a:endParaRPr>
          </a:p>
        </p:txBody>
      </p:sp>
      <p:sp>
        <p:nvSpPr>
          <p:cNvPr id="9" name="矩形 8"/>
          <p:cNvSpPr/>
          <p:nvPr/>
        </p:nvSpPr>
        <p:spPr>
          <a:xfrm>
            <a:off x="755576" y="1412776"/>
            <a:ext cx="7776864" cy="3477875"/>
          </a:xfrm>
          <a:prstGeom prst="rect">
            <a:avLst/>
          </a:prstGeom>
        </p:spPr>
        <p:txBody>
          <a:bodyPr wrap="square">
            <a:spAutoFit/>
          </a:bodyPr>
          <a:lstStyle/>
          <a:p>
            <a:pPr>
              <a:lnSpc>
                <a:spcPts val="2400"/>
              </a:lnSpc>
            </a:pPr>
            <a:r>
              <a:rPr lang="en-US" altLang="zh-CN" dirty="0" smtClean="0"/>
              <a:t>        </a:t>
            </a:r>
            <a:r>
              <a:rPr lang="zh-CN" altLang="zh-CN" dirty="0" smtClean="0"/>
              <a:t>某</a:t>
            </a:r>
            <a:r>
              <a:rPr lang="zh-CN" altLang="zh-CN" dirty="0"/>
              <a:t>园区网络上已使用</a:t>
            </a:r>
            <a:r>
              <a:rPr lang="en-US" altLang="zh-CN" dirty="0"/>
              <a:t>VLAN</a:t>
            </a:r>
            <a:r>
              <a:rPr lang="zh-CN" altLang="zh-CN" dirty="0"/>
              <a:t>技术实现了多个部门子网之间的隔离，</a:t>
            </a:r>
            <a:r>
              <a:rPr lang="en-US" altLang="zh-CN" dirty="0" err="1"/>
              <a:t>vlan</a:t>
            </a:r>
            <a:r>
              <a:rPr lang="en-US" altLang="zh-CN" dirty="0"/>
              <a:t> 10</a:t>
            </a:r>
            <a:r>
              <a:rPr lang="zh-CN" altLang="zh-CN" dirty="0"/>
              <a:t>经理室、</a:t>
            </a:r>
            <a:r>
              <a:rPr lang="en-US" altLang="zh-CN" dirty="0" err="1"/>
              <a:t>vlan</a:t>
            </a:r>
            <a:r>
              <a:rPr lang="en-US" altLang="zh-CN" dirty="0"/>
              <a:t> 20</a:t>
            </a:r>
            <a:r>
              <a:rPr lang="zh-CN" altLang="zh-CN" dirty="0"/>
              <a:t>财务部、</a:t>
            </a:r>
            <a:r>
              <a:rPr lang="en-US" altLang="zh-CN" dirty="0" err="1"/>
              <a:t>vlan</a:t>
            </a:r>
            <a:r>
              <a:rPr lang="en-US" altLang="zh-CN" dirty="0"/>
              <a:t> 30</a:t>
            </a:r>
            <a:r>
              <a:rPr lang="zh-CN" altLang="zh-CN" dirty="0"/>
              <a:t>技术部等，由于网络规模较大，使用路由器和三层交换机实现互联，网络拓扑如图</a:t>
            </a:r>
            <a:r>
              <a:rPr lang="en-US" altLang="zh-CN" dirty="0"/>
              <a:t>3-33</a:t>
            </a:r>
            <a:r>
              <a:rPr lang="zh-CN" altLang="zh-CN" dirty="0"/>
              <a:t>所示。</a:t>
            </a:r>
            <a:r>
              <a:rPr lang="zh-CN" altLang="zh-CN" dirty="0" smtClean="0"/>
              <a:t>本</a:t>
            </a:r>
            <a:r>
              <a:rPr lang="zh-CN" altLang="en-US" dirty="0"/>
              <a:t>任务</a:t>
            </a:r>
            <a:r>
              <a:rPr lang="zh-CN" altLang="zh-CN" dirty="0" smtClean="0"/>
              <a:t>拓扑</a:t>
            </a:r>
            <a:r>
              <a:rPr lang="zh-CN" altLang="en-US" dirty="0" smtClean="0"/>
              <a:t>如</a:t>
            </a:r>
            <a:r>
              <a:rPr lang="zh-CN" altLang="zh-CN" dirty="0" smtClean="0"/>
              <a:t>图</a:t>
            </a:r>
            <a:r>
              <a:rPr lang="zh-CN" altLang="en-US" dirty="0" smtClean="0"/>
              <a:t>所示。</a:t>
            </a:r>
            <a:r>
              <a:rPr lang="zh-CN" altLang="zh-CN" dirty="0" smtClean="0"/>
              <a:t>在</a:t>
            </a:r>
            <a:r>
              <a:rPr lang="zh-CN" altLang="zh-CN" dirty="0"/>
              <a:t>任务</a:t>
            </a:r>
            <a:r>
              <a:rPr lang="en-US" altLang="zh-CN" dirty="0"/>
              <a:t>2.11</a:t>
            </a:r>
            <a:r>
              <a:rPr lang="zh-CN" altLang="zh-CN" dirty="0"/>
              <a:t>的项目实训中，全网已采用</a:t>
            </a:r>
            <a:r>
              <a:rPr lang="en-US" altLang="zh-CN" dirty="0"/>
              <a:t>OSPF</a:t>
            </a:r>
            <a:r>
              <a:rPr lang="zh-CN" altLang="zh-CN" dirty="0"/>
              <a:t>动态路由协议实现各子网互联互通。本</a:t>
            </a:r>
            <a:r>
              <a:rPr lang="zh-CN" altLang="zh-CN" dirty="0" smtClean="0"/>
              <a:t>任务</a:t>
            </a:r>
            <a:r>
              <a:rPr lang="zh-CN" altLang="en-US" dirty="0" smtClean="0"/>
              <a:t>需要</a:t>
            </a:r>
            <a:r>
              <a:rPr lang="zh-CN" altLang="zh-CN" dirty="0" smtClean="0"/>
              <a:t>进一步</a:t>
            </a:r>
            <a:r>
              <a:rPr lang="zh-CN" altLang="en-US" dirty="0"/>
              <a:t>在</a:t>
            </a:r>
            <a:r>
              <a:rPr lang="zh-CN" altLang="zh-CN" dirty="0" smtClean="0"/>
              <a:t>安全方面</a:t>
            </a:r>
            <a:r>
              <a:rPr lang="zh-CN" altLang="en-US" dirty="0" smtClean="0"/>
              <a:t>进行</a:t>
            </a:r>
            <a:r>
              <a:rPr lang="zh-CN" altLang="zh-CN" dirty="0" smtClean="0"/>
              <a:t>配置</a:t>
            </a:r>
            <a:r>
              <a:rPr lang="zh-CN" altLang="zh-CN" dirty="0"/>
              <a:t>，具体要求如下：</a:t>
            </a:r>
          </a:p>
          <a:p>
            <a:pPr lvl="1">
              <a:lnSpc>
                <a:spcPts val="2400"/>
              </a:lnSpc>
            </a:pPr>
            <a:r>
              <a:rPr lang="en-US" altLang="zh-CN" dirty="0"/>
              <a:t>1</a:t>
            </a:r>
            <a:r>
              <a:rPr lang="zh-CN" altLang="zh-CN" dirty="0"/>
              <a:t>）出于安全性考虑，二层交换机所有端口启用端口安全功能，每个端口最大安全地址数最大</a:t>
            </a:r>
            <a:r>
              <a:rPr lang="en-US" altLang="zh-CN" dirty="0"/>
              <a:t>1 </a:t>
            </a:r>
            <a:r>
              <a:rPr lang="zh-CN" altLang="zh-CN" dirty="0"/>
              <a:t>个，给交换机</a:t>
            </a:r>
            <a:r>
              <a:rPr lang="en-US" altLang="zh-CN" dirty="0"/>
              <a:t>L2-sw2</a:t>
            </a:r>
            <a:r>
              <a:rPr lang="zh-CN" altLang="zh-CN" dirty="0"/>
              <a:t>的端口</a:t>
            </a:r>
            <a:r>
              <a:rPr lang="en-US" altLang="zh-CN" dirty="0"/>
              <a:t>F0/1</a:t>
            </a:r>
            <a:r>
              <a:rPr lang="zh-CN" altLang="zh-CN" dirty="0"/>
              <a:t>添加安全地址为：</a:t>
            </a:r>
            <a:r>
              <a:rPr lang="en-US" altLang="zh-CN" dirty="0"/>
              <a:t>1.1.1</a:t>
            </a:r>
            <a:r>
              <a:rPr lang="zh-CN" altLang="zh-CN" dirty="0"/>
              <a:t>。</a:t>
            </a:r>
          </a:p>
          <a:p>
            <a:pPr lvl="1">
              <a:lnSpc>
                <a:spcPts val="2400"/>
              </a:lnSpc>
            </a:pPr>
            <a:r>
              <a:rPr lang="en-US" altLang="zh-CN" dirty="0"/>
              <a:t>2</a:t>
            </a:r>
            <a:r>
              <a:rPr lang="zh-CN" altLang="zh-CN" dirty="0"/>
              <a:t>）出于安全考虑</a:t>
            </a:r>
            <a:r>
              <a:rPr lang="en-US" altLang="zh-CN" dirty="0"/>
              <a:t>VLAN20</a:t>
            </a:r>
            <a:r>
              <a:rPr lang="zh-CN" altLang="zh-CN" dirty="0"/>
              <a:t>（财务部）的用户只能访问外网的</a:t>
            </a:r>
            <a:r>
              <a:rPr lang="en-US" altLang="zh-CN" dirty="0"/>
              <a:t>FTP</a:t>
            </a:r>
            <a:r>
              <a:rPr lang="zh-CN" altLang="zh-CN" dirty="0"/>
              <a:t>服务，但其他</a:t>
            </a:r>
            <a:r>
              <a:rPr lang="en-US" altLang="zh-CN" dirty="0"/>
              <a:t>VLAN</a:t>
            </a:r>
            <a:r>
              <a:rPr lang="zh-CN" altLang="zh-CN" dirty="0"/>
              <a:t>用户不受此限制。</a:t>
            </a:r>
          </a:p>
          <a:p>
            <a:pPr lvl="1">
              <a:lnSpc>
                <a:spcPts val="2400"/>
              </a:lnSpc>
            </a:pPr>
            <a:r>
              <a:rPr lang="en-US" altLang="zh-CN" dirty="0"/>
              <a:t>3</a:t>
            </a:r>
            <a:r>
              <a:rPr lang="zh-CN" altLang="zh-CN" dirty="0"/>
              <a:t>）</a:t>
            </a:r>
            <a:r>
              <a:rPr lang="en-US" altLang="zh-CN" dirty="0" err="1"/>
              <a:t>Vlan</a:t>
            </a:r>
            <a:r>
              <a:rPr lang="en-US" altLang="zh-CN" dirty="0"/>
              <a:t> 20</a:t>
            </a:r>
            <a:r>
              <a:rPr lang="zh-CN" altLang="zh-CN" dirty="0"/>
              <a:t>和</a:t>
            </a:r>
            <a:r>
              <a:rPr lang="en-US" altLang="zh-CN" dirty="0" err="1"/>
              <a:t>Vlan</a:t>
            </a:r>
            <a:r>
              <a:rPr lang="en-US" altLang="zh-CN" dirty="0"/>
              <a:t> 30</a:t>
            </a:r>
            <a:r>
              <a:rPr lang="zh-CN" altLang="zh-CN" dirty="0"/>
              <a:t>不能互访，其他</a:t>
            </a:r>
            <a:r>
              <a:rPr lang="en-US" altLang="zh-CN" dirty="0" err="1"/>
              <a:t>Vlan</a:t>
            </a:r>
            <a:r>
              <a:rPr lang="zh-CN" altLang="zh-CN" dirty="0"/>
              <a:t>间不受限制。</a:t>
            </a:r>
          </a:p>
        </p:txBody>
      </p:sp>
      <p:sp>
        <p:nvSpPr>
          <p:cNvPr id="17"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spTree>
    <p:extLst>
      <p:ext uri="{BB962C8B-B14F-4D97-AF65-F5344CB8AC3E}">
        <p14:creationId xmlns:p14="http://schemas.microsoft.com/office/powerpoint/2010/main" val="831419840"/>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19128" y="908720"/>
            <a:ext cx="8201344" cy="5786199"/>
          </a:xfrm>
          <a:prstGeom prst="rect">
            <a:avLst/>
          </a:prstGeom>
        </p:spPr>
        <p:txBody>
          <a:bodyPr wrap="square">
            <a:spAutoFit/>
          </a:bodyPr>
          <a:lstStyle/>
          <a:p>
            <a:pPr lvl="1">
              <a:lnSpc>
                <a:spcPts val="2400"/>
              </a:lnSpc>
            </a:pPr>
            <a:r>
              <a:rPr lang="en-US" altLang="zh-CN" dirty="0"/>
              <a:t>3</a:t>
            </a:r>
            <a:r>
              <a:rPr lang="zh-CN" altLang="zh-CN" dirty="0"/>
              <a:t>）测试服务访问及</a:t>
            </a:r>
            <a:r>
              <a:rPr lang="en-US" altLang="zh-CN" dirty="0" err="1"/>
              <a:t>Vlan</a:t>
            </a:r>
            <a:r>
              <a:rPr lang="zh-CN" altLang="zh-CN" dirty="0"/>
              <a:t>之间的互访情况</a:t>
            </a:r>
          </a:p>
          <a:p>
            <a:pPr lvl="1">
              <a:lnSpc>
                <a:spcPts val="2400"/>
              </a:lnSpc>
            </a:pPr>
            <a:r>
              <a:rPr lang="zh-CN" altLang="zh-CN" dirty="0"/>
              <a:t>①在</a:t>
            </a:r>
            <a:r>
              <a:rPr lang="en-US" altLang="zh-CN" dirty="0"/>
              <a:t>PC2</a:t>
            </a:r>
            <a:r>
              <a:rPr lang="zh-CN" altLang="zh-CN" dirty="0"/>
              <a:t>上访问</a:t>
            </a:r>
            <a:r>
              <a:rPr lang="en-US" altLang="zh-CN" dirty="0"/>
              <a:t>Server</a:t>
            </a:r>
            <a:r>
              <a:rPr lang="zh-CN" altLang="zh-CN" dirty="0"/>
              <a:t>上</a:t>
            </a:r>
            <a:r>
              <a:rPr lang="en-US" altLang="zh-CN" dirty="0"/>
              <a:t>FTP</a:t>
            </a:r>
            <a:r>
              <a:rPr lang="zh-CN" altLang="zh-CN" dirty="0"/>
              <a:t>服务，如图</a:t>
            </a:r>
            <a:r>
              <a:rPr lang="en-US" altLang="zh-CN" dirty="0"/>
              <a:t>3-34</a:t>
            </a:r>
            <a:r>
              <a:rPr lang="zh-CN" altLang="zh-CN" dirty="0"/>
              <a:t>所示，表明</a:t>
            </a:r>
            <a:r>
              <a:rPr lang="en-US" altLang="zh-CN" dirty="0" err="1"/>
              <a:t>Vlan</a:t>
            </a:r>
            <a:r>
              <a:rPr lang="en-US" altLang="zh-CN" dirty="0"/>
              <a:t> 20</a:t>
            </a:r>
            <a:r>
              <a:rPr lang="zh-CN" altLang="zh-CN" dirty="0"/>
              <a:t>财务部的用户可以访问外网的</a:t>
            </a:r>
            <a:r>
              <a:rPr lang="en-US" altLang="zh-CN" dirty="0"/>
              <a:t>FTP</a:t>
            </a:r>
            <a:r>
              <a:rPr lang="zh-CN" altLang="zh-CN" dirty="0"/>
              <a:t>服务</a:t>
            </a:r>
            <a:r>
              <a:rPr lang="zh-CN" altLang="en-US" dirty="0"/>
              <a:t>；</a:t>
            </a:r>
            <a:endParaRPr lang="en-US" altLang="zh-CN" dirty="0"/>
          </a:p>
          <a:p>
            <a:pPr lvl="1">
              <a:lnSpc>
                <a:spcPts val="2400"/>
              </a:lnSpc>
            </a:pPr>
            <a:r>
              <a:rPr lang="zh-CN" altLang="zh-CN" dirty="0"/>
              <a:t>②在</a:t>
            </a:r>
            <a:r>
              <a:rPr lang="en-US" altLang="zh-CN" dirty="0"/>
              <a:t>PC2</a:t>
            </a:r>
            <a:r>
              <a:rPr lang="zh-CN" altLang="zh-CN" dirty="0"/>
              <a:t>上访问</a:t>
            </a:r>
            <a:r>
              <a:rPr lang="en-US" altLang="zh-CN" dirty="0"/>
              <a:t>Server</a:t>
            </a:r>
            <a:r>
              <a:rPr lang="zh-CN" altLang="zh-CN" dirty="0"/>
              <a:t>上</a:t>
            </a:r>
            <a:r>
              <a:rPr lang="en-US" altLang="zh-CN" dirty="0"/>
              <a:t>WWW</a:t>
            </a:r>
            <a:r>
              <a:rPr lang="zh-CN" altLang="zh-CN" dirty="0"/>
              <a:t>服务，如图</a:t>
            </a:r>
            <a:r>
              <a:rPr lang="en-US" altLang="zh-CN" dirty="0"/>
              <a:t>3-35</a:t>
            </a:r>
            <a:r>
              <a:rPr lang="zh-CN" altLang="zh-CN" dirty="0"/>
              <a:t>所示，表明</a:t>
            </a:r>
            <a:r>
              <a:rPr lang="en-US" altLang="zh-CN" dirty="0" err="1"/>
              <a:t>Vlan</a:t>
            </a:r>
            <a:r>
              <a:rPr lang="en-US" altLang="zh-CN" dirty="0"/>
              <a:t> 20</a:t>
            </a:r>
            <a:r>
              <a:rPr lang="zh-CN" altLang="zh-CN" dirty="0"/>
              <a:t>财务部的用户不可以访问外网的</a:t>
            </a:r>
            <a:r>
              <a:rPr lang="en-US" altLang="zh-CN" dirty="0"/>
              <a:t>WWW</a:t>
            </a:r>
            <a:r>
              <a:rPr lang="zh-CN" altLang="zh-CN" dirty="0"/>
              <a:t>等其他服务；</a:t>
            </a:r>
            <a:endParaRPr lang="en-US" altLang="zh-CN" dirty="0"/>
          </a:p>
          <a:p>
            <a:pPr lvl="1">
              <a:lnSpc>
                <a:spcPts val="2400"/>
              </a:lnSpc>
            </a:pPr>
            <a:r>
              <a:rPr lang="zh-CN" altLang="zh-CN" dirty="0"/>
              <a:t>③其他用户各种服务都可以访问；</a:t>
            </a:r>
          </a:p>
          <a:p>
            <a:pPr lvl="1">
              <a:lnSpc>
                <a:spcPts val="2400"/>
              </a:lnSpc>
            </a:pPr>
            <a:r>
              <a:rPr lang="zh-CN" altLang="zh-CN" dirty="0"/>
              <a:t>④</a:t>
            </a:r>
            <a:r>
              <a:rPr lang="en-US" altLang="zh-CN" dirty="0"/>
              <a:t>PC2</a:t>
            </a:r>
            <a:r>
              <a:rPr lang="zh-CN" altLang="zh-CN" dirty="0"/>
              <a:t>与</a:t>
            </a:r>
            <a:r>
              <a:rPr lang="en-US" altLang="zh-CN" dirty="0"/>
              <a:t> PC3</a:t>
            </a:r>
            <a:r>
              <a:rPr lang="zh-CN" altLang="zh-CN" dirty="0"/>
              <a:t>之间</a:t>
            </a:r>
            <a:r>
              <a:rPr lang="en-US" altLang="zh-CN" dirty="0"/>
              <a:t>Ping</a:t>
            </a:r>
            <a:r>
              <a:rPr lang="zh-CN" altLang="zh-CN" dirty="0"/>
              <a:t>不通，其他</a:t>
            </a:r>
            <a:r>
              <a:rPr lang="en-US" altLang="zh-CN" dirty="0"/>
              <a:t>PC</a:t>
            </a:r>
            <a:r>
              <a:rPr lang="zh-CN" altLang="zh-CN" dirty="0"/>
              <a:t>之间可以</a:t>
            </a:r>
            <a:r>
              <a:rPr lang="en-US" altLang="zh-CN" dirty="0"/>
              <a:t>Ping</a:t>
            </a:r>
            <a:r>
              <a:rPr lang="zh-CN" altLang="zh-CN" dirty="0"/>
              <a:t>通。</a:t>
            </a:r>
          </a:p>
          <a:p>
            <a:pPr marL="0" lvl="1">
              <a:lnSpc>
                <a:spcPts val="2400"/>
              </a:lnSpc>
              <a:spcBef>
                <a:spcPts val="600"/>
              </a:spcBef>
              <a:spcAft>
                <a:spcPts val="600"/>
              </a:spcAft>
            </a:pPr>
            <a:r>
              <a:rPr lang="en-US" altLang="zh-CN" b="1" dirty="0"/>
              <a:t>3.  </a:t>
            </a:r>
            <a:r>
              <a:rPr lang="zh-CN" altLang="zh-CN" b="1" dirty="0"/>
              <a:t>注意事项</a:t>
            </a:r>
          </a:p>
          <a:p>
            <a:pPr lvl="1">
              <a:lnSpc>
                <a:spcPts val="2400"/>
              </a:lnSpc>
            </a:pPr>
            <a:r>
              <a:rPr lang="en-US" altLang="zh-CN" dirty="0"/>
              <a:t>1</a:t>
            </a:r>
            <a:r>
              <a:rPr lang="zh-CN" altLang="zh-CN" dirty="0"/>
              <a:t>）由于二层交换机</a:t>
            </a:r>
            <a:r>
              <a:rPr lang="en-US" altLang="zh-CN" dirty="0"/>
              <a:t>L2-sw1</a:t>
            </a:r>
            <a:r>
              <a:rPr lang="zh-CN" altLang="zh-CN" dirty="0"/>
              <a:t>上只有一个部门，并且直接与路由器相连，所以可以不创建</a:t>
            </a:r>
            <a:r>
              <a:rPr lang="en-US" altLang="zh-CN" dirty="0" err="1"/>
              <a:t>Vlan</a:t>
            </a:r>
            <a:r>
              <a:rPr lang="en-US" altLang="zh-CN" dirty="0"/>
              <a:t> 10</a:t>
            </a:r>
            <a:r>
              <a:rPr lang="zh-CN" altLang="zh-CN" dirty="0"/>
              <a:t>，如果有多个</a:t>
            </a:r>
            <a:r>
              <a:rPr lang="en-US" altLang="zh-CN" dirty="0" err="1"/>
              <a:t>Vlan</a:t>
            </a:r>
            <a:r>
              <a:rPr lang="zh-CN" altLang="zh-CN" dirty="0"/>
              <a:t>，与路由器</a:t>
            </a:r>
            <a:r>
              <a:rPr lang="en-US" altLang="zh-CN" dirty="0"/>
              <a:t>RB</a:t>
            </a:r>
            <a:r>
              <a:rPr lang="zh-CN" altLang="zh-CN" dirty="0"/>
              <a:t>之间可以使用单臂路由技术实现通信。</a:t>
            </a:r>
          </a:p>
          <a:p>
            <a:pPr lvl="1">
              <a:lnSpc>
                <a:spcPts val="2400"/>
              </a:lnSpc>
            </a:pPr>
            <a:r>
              <a:rPr lang="en-US" altLang="zh-CN" dirty="0"/>
              <a:t>2</a:t>
            </a:r>
            <a:r>
              <a:rPr lang="zh-CN" altLang="zh-CN" dirty="0"/>
              <a:t>）三层交换机</a:t>
            </a:r>
            <a:r>
              <a:rPr lang="en-US" altLang="zh-CN" dirty="0"/>
              <a:t>L3-sw</a:t>
            </a:r>
            <a:r>
              <a:rPr lang="zh-CN" altLang="zh-CN" dirty="0"/>
              <a:t>与路由器</a:t>
            </a:r>
            <a:r>
              <a:rPr lang="en-US" altLang="zh-CN" dirty="0"/>
              <a:t>RC</a:t>
            </a:r>
            <a:r>
              <a:rPr lang="zh-CN" altLang="zh-CN" dirty="0"/>
              <a:t>连接有两种方法，配置方法有所不同。一是使用三层交换机的</a:t>
            </a:r>
            <a:r>
              <a:rPr lang="en-US" altLang="zh-CN" dirty="0"/>
              <a:t>SVI</a:t>
            </a:r>
            <a:r>
              <a:rPr lang="zh-CN" altLang="zh-CN" dirty="0"/>
              <a:t>接口（</a:t>
            </a:r>
            <a:r>
              <a:rPr lang="en-US" altLang="zh-CN" dirty="0" err="1"/>
              <a:t>Vlan</a:t>
            </a:r>
            <a:r>
              <a:rPr lang="en-US" altLang="zh-CN" dirty="0"/>
              <a:t> 40</a:t>
            </a:r>
            <a:r>
              <a:rPr lang="zh-CN" altLang="zh-CN" dirty="0"/>
              <a:t>），上面任务实施中使用了第一种方法；另一种是使用三层交换机的物理接口来实现，启用三层端口功能。 这两种实现方法都要求大家能掌握。</a:t>
            </a:r>
          </a:p>
          <a:p>
            <a:pPr lvl="1">
              <a:lnSpc>
                <a:spcPts val="2400"/>
              </a:lnSpc>
            </a:pPr>
            <a:r>
              <a:rPr lang="en-US" altLang="zh-CN" dirty="0"/>
              <a:t>3</a:t>
            </a:r>
            <a:r>
              <a:rPr lang="zh-CN" altLang="zh-CN" dirty="0" smtClean="0"/>
              <a:t>）访问</a:t>
            </a:r>
            <a:r>
              <a:rPr lang="zh-CN" altLang="zh-CN" dirty="0"/>
              <a:t>控制列表可以定义并应用在路由器</a:t>
            </a:r>
            <a:r>
              <a:rPr lang="en-US" altLang="zh-CN" dirty="0"/>
              <a:t>RA</a:t>
            </a:r>
            <a:r>
              <a:rPr lang="zh-CN" altLang="zh-CN" dirty="0"/>
              <a:t>或</a:t>
            </a:r>
            <a:r>
              <a:rPr lang="en-US" altLang="zh-CN" dirty="0"/>
              <a:t>RC</a:t>
            </a:r>
            <a:r>
              <a:rPr lang="zh-CN" altLang="zh-CN" dirty="0"/>
              <a:t>上，但对于有明确访问目标的扩展访问控制列表一般应用在离源比较近的设备上，如本任务中的三层交换机上。</a:t>
            </a:r>
          </a:p>
        </p:txBody>
      </p:sp>
      <p:sp>
        <p:nvSpPr>
          <p:cNvPr id="9"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spTree>
    <p:extLst>
      <p:ext uri="{BB962C8B-B14F-4D97-AF65-F5344CB8AC3E}">
        <p14:creationId xmlns:p14="http://schemas.microsoft.com/office/powerpoint/2010/main" val="268477260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3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grpSp>
        <p:nvGrpSpPr>
          <p:cNvPr id="13" name="组合 12"/>
          <p:cNvGrpSpPr/>
          <p:nvPr/>
        </p:nvGrpSpPr>
        <p:grpSpPr>
          <a:xfrm>
            <a:off x="3707904" y="939968"/>
            <a:ext cx="5328592" cy="5480430"/>
            <a:chOff x="0" y="0"/>
            <a:chExt cx="4285613" cy="5196700"/>
          </a:xfrm>
        </p:grpSpPr>
        <p:grpSp>
          <p:nvGrpSpPr>
            <p:cNvPr id="15" name="组合 14"/>
            <p:cNvGrpSpPr/>
            <p:nvPr/>
          </p:nvGrpSpPr>
          <p:grpSpPr>
            <a:xfrm>
              <a:off x="0" y="0"/>
              <a:ext cx="4285613" cy="5196700"/>
              <a:chOff x="0" y="0"/>
              <a:chExt cx="4285613" cy="5196700"/>
            </a:xfrm>
          </p:grpSpPr>
          <p:grpSp>
            <p:nvGrpSpPr>
              <p:cNvPr id="18" name="组合 17"/>
              <p:cNvGrpSpPr/>
              <p:nvPr/>
            </p:nvGrpSpPr>
            <p:grpSpPr>
              <a:xfrm>
                <a:off x="0" y="278296"/>
                <a:ext cx="4285613" cy="4918404"/>
                <a:chOff x="0" y="0"/>
                <a:chExt cx="4285613" cy="4918404"/>
              </a:xfrm>
            </p:grpSpPr>
            <p:sp>
              <p:nvSpPr>
                <p:cNvPr id="20" name="Text Box 254"/>
                <p:cNvSpPr txBox="1">
                  <a:spLocks noChangeArrowheads="1"/>
                </p:cNvSpPr>
                <p:nvPr/>
              </p:nvSpPr>
              <p:spPr bwMode="auto">
                <a:xfrm>
                  <a:off x="2019631" y="0"/>
                  <a:ext cx="555625" cy="1981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F 0/0</a:t>
                  </a:r>
                  <a:endParaRPr lang="zh-CN" sz="1200" kern="100" dirty="0">
                    <a:effectLst/>
                    <a:latin typeface="Times New Roman"/>
                    <a:ea typeface="宋体"/>
                    <a:cs typeface="宋体"/>
                  </a:endParaRPr>
                </a:p>
              </p:txBody>
            </p:sp>
            <p:grpSp>
              <p:nvGrpSpPr>
                <p:cNvPr id="23" name="组合 22"/>
                <p:cNvGrpSpPr/>
                <p:nvPr/>
              </p:nvGrpSpPr>
              <p:grpSpPr>
                <a:xfrm>
                  <a:off x="0" y="0"/>
                  <a:ext cx="4285613" cy="4918404"/>
                  <a:chOff x="0" y="0"/>
                  <a:chExt cx="4686521" cy="5508356"/>
                </a:xfrm>
              </p:grpSpPr>
              <p:sp>
                <p:nvSpPr>
                  <p:cNvPr id="24" name="Text Box 264"/>
                  <p:cNvSpPr txBox="1">
                    <a:spLocks noChangeArrowheads="1"/>
                  </p:cNvSpPr>
                  <p:nvPr/>
                </p:nvSpPr>
                <p:spPr bwMode="auto">
                  <a:xfrm>
                    <a:off x="2775006" y="1120194"/>
                    <a:ext cx="779228" cy="22263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en-US" sz="1200" kern="100" dirty="0">
                        <a:effectLst/>
                        <a:latin typeface="Times New Roman"/>
                        <a:ea typeface="宋体"/>
                        <a:cs typeface="宋体"/>
                      </a:rPr>
                      <a:t>Serial 3/0</a:t>
                    </a:r>
                    <a:endParaRPr lang="zh-CN" sz="1200" kern="100" dirty="0">
                      <a:effectLst/>
                      <a:latin typeface="Times New Roman"/>
                      <a:ea typeface="宋体"/>
                      <a:cs typeface="宋体"/>
                    </a:endParaRPr>
                  </a:p>
                </p:txBody>
              </p:sp>
              <p:grpSp>
                <p:nvGrpSpPr>
                  <p:cNvPr id="25" name="组合 24"/>
                  <p:cNvGrpSpPr/>
                  <p:nvPr/>
                </p:nvGrpSpPr>
                <p:grpSpPr>
                  <a:xfrm>
                    <a:off x="0" y="0"/>
                    <a:ext cx="4686521" cy="5508356"/>
                    <a:chOff x="0" y="0"/>
                    <a:chExt cx="4686521" cy="5508356"/>
                  </a:xfrm>
                </p:grpSpPr>
                <p:sp>
                  <p:nvSpPr>
                    <p:cNvPr id="26" name="Text Box 24"/>
                    <p:cNvSpPr txBox="1">
                      <a:spLocks noChangeArrowheads="1"/>
                    </p:cNvSpPr>
                    <p:nvPr/>
                  </p:nvSpPr>
                  <p:spPr bwMode="auto">
                    <a:xfrm>
                      <a:off x="1200647" y="1971923"/>
                      <a:ext cx="556260" cy="17589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F0/0</a:t>
                      </a:r>
                      <a:endParaRPr lang="zh-CN" sz="1200" kern="100" dirty="0">
                        <a:effectLst/>
                        <a:latin typeface="Times New Roman"/>
                        <a:ea typeface="宋体"/>
                        <a:cs typeface="宋体"/>
                      </a:endParaRPr>
                    </a:p>
                  </p:txBody>
                </p:sp>
                <p:grpSp>
                  <p:nvGrpSpPr>
                    <p:cNvPr id="27" name="组合 26"/>
                    <p:cNvGrpSpPr/>
                    <p:nvPr/>
                  </p:nvGrpSpPr>
                  <p:grpSpPr>
                    <a:xfrm>
                      <a:off x="0" y="0"/>
                      <a:ext cx="4686521" cy="5508356"/>
                      <a:chOff x="0" y="0"/>
                      <a:chExt cx="4686521" cy="5508356"/>
                    </a:xfrm>
                  </p:grpSpPr>
                  <p:sp>
                    <p:nvSpPr>
                      <p:cNvPr id="29" name="Text Box 24"/>
                      <p:cNvSpPr txBox="1">
                        <a:spLocks noChangeArrowheads="1"/>
                      </p:cNvSpPr>
                      <p:nvPr/>
                    </p:nvSpPr>
                    <p:spPr bwMode="auto">
                      <a:xfrm>
                        <a:off x="1200647" y="2313829"/>
                        <a:ext cx="556260" cy="17589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F0/24</a:t>
                        </a:r>
                        <a:endParaRPr lang="zh-CN" sz="1200" kern="100" dirty="0">
                          <a:effectLst/>
                          <a:latin typeface="Times New Roman"/>
                          <a:ea typeface="宋体"/>
                          <a:cs typeface="宋体"/>
                        </a:endParaRPr>
                      </a:p>
                    </p:txBody>
                  </p:sp>
                  <p:grpSp>
                    <p:nvGrpSpPr>
                      <p:cNvPr id="30" name="组合 29"/>
                      <p:cNvGrpSpPr/>
                      <p:nvPr/>
                    </p:nvGrpSpPr>
                    <p:grpSpPr>
                      <a:xfrm>
                        <a:off x="0" y="0"/>
                        <a:ext cx="4686521" cy="5508356"/>
                        <a:chOff x="0" y="0"/>
                        <a:chExt cx="4686521" cy="5508356"/>
                      </a:xfrm>
                    </p:grpSpPr>
                    <p:sp>
                      <p:nvSpPr>
                        <p:cNvPr id="32" name="Text Box 15"/>
                        <p:cNvSpPr txBox="1">
                          <a:spLocks noChangeArrowheads="1"/>
                        </p:cNvSpPr>
                        <p:nvPr/>
                      </p:nvSpPr>
                      <p:spPr bwMode="auto">
                        <a:xfrm>
                          <a:off x="1208599" y="3053301"/>
                          <a:ext cx="513080" cy="17589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F0/1</a:t>
                          </a:r>
                          <a:endParaRPr lang="zh-CN" sz="1200" kern="100" dirty="0">
                            <a:effectLst/>
                            <a:latin typeface="Times New Roman"/>
                            <a:ea typeface="宋体"/>
                            <a:cs typeface="宋体"/>
                          </a:endParaRPr>
                        </a:p>
                      </p:txBody>
                    </p:sp>
                    <p:grpSp>
                      <p:nvGrpSpPr>
                        <p:cNvPr id="33" name="组合 32"/>
                        <p:cNvGrpSpPr/>
                        <p:nvPr/>
                      </p:nvGrpSpPr>
                      <p:grpSpPr>
                        <a:xfrm>
                          <a:off x="0" y="0"/>
                          <a:ext cx="4686521" cy="5508356"/>
                          <a:chOff x="0" y="0"/>
                          <a:chExt cx="4686521" cy="5508356"/>
                        </a:xfrm>
                      </p:grpSpPr>
                      <p:sp>
                        <p:nvSpPr>
                          <p:cNvPr id="35" name="Text Box 266"/>
                          <p:cNvSpPr txBox="1">
                            <a:spLocks noChangeArrowheads="1"/>
                          </p:cNvSpPr>
                          <p:nvPr/>
                        </p:nvSpPr>
                        <p:spPr bwMode="auto">
                          <a:xfrm>
                            <a:off x="2289976" y="1184745"/>
                            <a:ext cx="440138" cy="32525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RC</a:t>
                            </a:r>
                            <a:endParaRPr lang="zh-CN" sz="1600" kern="100" dirty="0">
                              <a:effectLst/>
                              <a:latin typeface="Times New Roman"/>
                              <a:ea typeface="宋体"/>
                              <a:cs typeface="宋体"/>
                            </a:endParaRPr>
                          </a:p>
                        </p:txBody>
                      </p:sp>
                      <p:grpSp>
                        <p:nvGrpSpPr>
                          <p:cNvPr id="36" name="组合 35"/>
                          <p:cNvGrpSpPr/>
                          <p:nvPr/>
                        </p:nvGrpSpPr>
                        <p:grpSpPr>
                          <a:xfrm>
                            <a:off x="0" y="0"/>
                            <a:ext cx="4686521" cy="5508356"/>
                            <a:chOff x="0" y="0"/>
                            <a:chExt cx="4686521" cy="5508356"/>
                          </a:xfrm>
                        </p:grpSpPr>
                        <p:cxnSp>
                          <p:nvCxnSpPr>
                            <p:cNvPr id="37" name="Line 21"/>
                            <p:cNvCxnSpPr/>
                            <p:nvPr/>
                          </p:nvCxnSpPr>
                          <p:spPr bwMode="auto">
                            <a:xfrm>
                              <a:off x="2973788" y="3991554"/>
                              <a:ext cx="699135" cy="8420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Line 267"/>
                            <p:cNvCxnSpPr/>
                            <p:nvPr/>
                          </p:nvCxnSpPr>
                          <p:spPr bwMode="auto">
                            <a:xfrm flipV="1">
                              <a:off x="2170707" y="3983603"/>
                              <a:ext cx="523875" cy="78676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9" name="组合 38"/>
                            <p:cNvGrpSpPr/>
                            <p:nvPr/>
                          </p:nvGrpSpPr>
                          <p:grpSpPr>
                            <a:xfrm>
                              <a:off x="0" y="0"/>
                              <a:ext cx="4686521" cy="5508356"/>
                              <a:chOff x="0" y="0"/>
                              <a:chExt cx="4686521" cy="5508356"/>
                            </a:xfrm>
                          </p:grpSpPr>
                          <p:sp>
                            <p:nvSpPr>
                              <p:cNvPr id="40" name="Text Box 20"/>
                              <p:cNvSpPr txBox="1">
                                <a:spLocks noChangeArrowheads="1"/>
                              </p:cNvSpPr>
                              <p:nvPr/>
                            </p:nvSpPr>
                            <p:spPr bwMode="auto">
                              <a:xfrm>
                                <a:off x="2170708" y="4079020"/>
                                <a:ext cx="454273" cy="17462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F0/1</a:t>
                                </a:r>
                                <a:endParaRPr lang="zh-CN" sz="1200" kern="100" dirty="0">
                                  <a:effectLst/>
                                  <a:latin typeface="Times New Roman"/>
                                  <a:ea typeface="宋体"/>
                                  <a:cs typeface="宋体"/>
                                </a:endParaRPr>
                              </a:p>
                            </p:txBody>
                          </p:sp>
                          <p:grpSp>
                            <p:nvGrpSpPr>
                              <p:cNvPr id="41" name="组合 40"/>
                              <p:cNvGrpSpPr/>
                              <p:nvPr/>
                            </p:nvGrpSpPr>
                            <p:grpSpPr>
                              <a:xfrm>
                                <a:off x="0" y="0"/>
                                <a:ext cx="4686521" cy="5508356"/>
                                <a:chOff x="0" y="0"/>
                                <a:chExt cx="4686521" cy="5508356"/>
                              </a:xfrm>
                            </p:grpSpPr>
                            <p:sp>
                              <p:nvSpPr>
                                <p:cNvPr id="42" name="Text Box 6"/>
                                <p:cNvSpPr txBox="1">
                                  <a:spLocks noChangeArrowheads="1"/>
                                </p:cNvSpPr>
                                <p:nvPr/>
                              </p:nvSpPr>
                              <p:spPr bwMode="auto">
                                <a:xfrm>
                                  <a:off x="906449" y="4190337"/>
                                  <a:ext cx="476886" cy="1739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PC1</a:t>
                                  </a:r>
                                  <a:endParaRPr lang="zh-CN" sz="1600" kern="100" dirty="0">
                                    <a:effectLst/>
                                    <a:latin typeface="Times New Roman"/>
                                    <a:ea typeface="宋体"/>
                                    <a:cs typeface="宋体"/>
                                  </a:endParaRPr>
                                </a:p>
                              </p:txBody>
                            </p:sp>
                            <p:grpSp>
                              <p:nvGrpSpPr>
                                <p:cNvPr id="43" name="组合 42"/>
                                <p:cNvGrpSpPr/>
                                <p:nvPr/>
                              </p:nvGrpSpPr>
                              <p:grpSpPr>
                                <a:xfrm>
                                  <a:off x="0" y="0"/>
                                  <a:ext cx="4686521" cy="5508356"/>
                                  <a:chOff x="0" y="0"/>
                                  <a:chExt cx="4686521" cy="5508356"/>
                                </a:xfrm>
                              </p:grpSpPr>
                              <p:sp>
                                <p:nvSpPr>
                                  <p:cNvPr id="44" name="Text Box 265"/>
                                  <p:cNvSpPr txBox="1">
                                    <a:spLocks noChangeArrowheads="1"/>
                                  </p:cNvSpPr>
                                  <p:nvPr/>
                                </p:nvSpPr>
                                <p:spPr bwMode="auto">
                                  <a:xfrm>
                                    <a:off x="1820849" y="0"/>
                                    <a:ext cx="469127" cy="18224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RA</a:t>
                                    </a:r>
                                    <a:endParaRPr lang="zh-CN" sz="1200" kern="100" dirty="0">
                                      <a:effectLst/>
                                      <a:latin typeface="Times New Roman"/>
                                      <a:ea typeface="宋体"/>
                                      <a:cs typeface="宋体"/>
                                    </a:endParaRPr>
                                  </a:p>
                                </p:txBody>
                              </p:sp>
                              <p:grpSp>
                                <p:nvGrpSpPr>
                                  <p:cNvPr id="45" name="组合 44"/>
                                  <p:cNvGrpSpPr/>
                                  <p:nvPr/>
                                </p:nvGrpSpPr>
                                <p:grpSpPr>
                                  <a:xfrm>
                                    <a:off x="0" y="0"/>
                                    <a:ext cx="4686521" cy="5508356"/>
                                    <a:chOff x="0" y="-174928"/>
                                    <a:chExt cx="4686521" cy="5508356"/>
                                  </a:xfrm>
                                </p:grpSpPr>
                                <p:sp>
                                  <p:nvSpPr>
                                    <p:cNvPr id="46" name="Text Box 23"/>
                                    <p:cNvSpPr txBox="1">
                                      <a:spLocks noChangeArrowheads="1"/>
                                    </p:cNvSpPr>
                                    <p:nvPr/>
                                  </p:nvSpPr>
                                  <p:spPr bwMode="auto">
                                    <a:xfrm>
                                      <a:off x="3554234" y="5017272"/>
                                      <a:ext cx="515084" cy="316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PC3</a:t>
                                      </a:r>
                                      <a:endParaRPr lang="zh-CN" sz="1600" kern="100" dirty="0">
                                        <a:effectLst/>
                                        <a:latin typeface="Times New Roman"/>
                                        <a:ea typeface="宋体"/>
                                        <a:cs typeface="宋体"/>
                                      </a:endParaRPr>
                                    </a:p>
                                  </p:txBody>
                                </p:sp>
                                <p:grpSp>
                                  <p:nvGrpSpPr>
                                    <p:cNvPr id="47" name="组合 46"/>
                                    <p:cNvGrpSpPr/>
                                    <p:nvPr/>
                                  </p:nvGrpSpPr>
                                  <p:grpSpPr>
                                    <a:xfrm>
                                      <a:off x="0" y="-174928"/>
                                      <a:ext cx="4686521" cy="5508356"/>
                                      <a:chOff x="0" y="-174928"/>
                                      <a:chExt cx="4686521" cy="5508356"/>
                                    </a:xfrm>
                                  </p:grpSpPr>
                                  <p:sp>
                                    <p:nvSpPr>
                                      <p:cNvPr id="48" name="Text Box 7"/>
                                      <p:cNvSpPr txBox="1">
                                        <a:spLocks noChangeArrowheads="1"/>
                                      </p:cNvSpPr>
                                      <p:nvPr/>
                                    </p:nvSpPr>
                                    <p:spPr bwMode="auto">
                                      <a:xfrm>
                                        <a:off x="1940119" y="5088833"/>
                                        <a:ext cx="516834" cy="2445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PC2</a:t>
                                        </a:r>
                                        <a:endParaRPr lang="zh-CN" sz="1600" kern="100" dirty="0">
                                          <a:effectLst/>
                                          <a:latin typeface="Times New Roman"/>
                                          <a:ea typeface="宋体"/>
                                          <a:cs typeface="宋体"/>
                                        </a:endParaRPr>
                                      </a:p>
                                    </p:txBody>
                                  </p:sp>
                                  <p:grpSp>
                                    <p:nvGrpSpPr>
                                      <p:cNvPr id="49" name="组合 48"/>
                                      <p:cNvGrpSpPr/>
                                      <p:nvPr/>
                                    </p:nvGrpSpPr>
                                    <p:grpSpPr>
                                      <a:xfrm>
                                        <a:off x="0" y="-174928"/>
                                        <a:ext cx="4686521" cy="5192201"/>
                                        <a:chOff x="0" y="-174928"/>
                                        <a:chExt cx="4686521" cy="5192201"/>
                                      </a:xfrm>
                                    </p:grpSpPr>
                                    <p:sp>
                                      <p:nvSpPr>
                                        <p:cNvPr id="50" name="Text Box 12"/>
                                        <p:cNvSpPr txBox="1">
                                          <a:spLocks noChangeArrowheads="1"/>
                                        </p:cNvSpPr>
                                        <p:nvPr/>
                                      </p:nvSpPr>
                                      <p:spPr bwMode="auto">
                                        <a:xfrm>
                                          <a:off x="2433100" y="4683319"/>
                                          <a:ext cx="718820" cy="1758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VLAN 20</a:t>
                                          </a:r>
                                          <a:endParaRPr lang="zh-CN" sz="1200" kern="100" dirty="0">
                                            <a:effectLst/>
                                            <a:latin typeface="Times New Roman"/>
                                            <a:ea typeface="宋体"/>
                                            <a:cs typeface="宋体"/>
                                          </a:endParaRPr>
                                        </a:p>
                                      </p:txBody>
                                    </p:sp>
                                    <p:grpSp>
                                      <p:nvGrpSpPr>
                                        <p:cNvPr id="51" name="组合 50"/>
                                        <p:cNvGrpSpPr/>
                                        <p:nvPr/>
                                      </p:nvGrpSpPr>
                                      <p:grpSpPr>
                                        <a:xfrm>
                                          <a:off x="0" y="-174928"/>
                                          <a:ext cx="4686521" cy="5192201"/>
                                          <a:chOff x="0" y="-174928"/>
                                          <a:chExt cx="4686521" cy="5192201"/>
                                        </a:xfrm>
                                      </p:grpSpPr>
                                      <p:sp>
                                        <p:nvSpPr>
                                          <p:cNvPr id="52" name="Text Box 12"/>
                                          <p:cNvSpPr txBox="1">
                                            <a:spLocks noChangeArrowheads="1"/>
                                          </p:cNvSpPr>
                                          <p:nvPr/>
                                        </p:nvSpPr>
                                        <p:spPr bwMode="auto">
                                          <a:xfrm>
                                            <a:off x="3967701" y="4659465"/>
                                            <a:ext cx="718820" cy="1758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VLAN 30</a:t>
                                            </a:r>
                                            <a:endParaRPr lang="zh-CN" sz="1200" kern="100" dirty="0">
                                              <a:effectLst/>
                                              <a:latin typeface="Times New Roman"/>
                                              <a:ea typeface="宋体"/>
                                              <a:cs typeface="宋体"/>
                                            </a:endParaRPr>
                                          </a:p>
                                        </p:txBody>
                                      </p:sp>
                                      <p:grpSp>
                                        <p:nvGrpSpPr>
                                          <p:cNvPr id="53" name="组合 52"/>
                                          <p:cNvGrpSpPr/>
                                          <p:nvPr/>
                                        </p:nvGrpSpPr>
                                        <p:grpSpPr>
                                          <a:xfrm>
                                            <a:off x="0" y="-174928"/>
                                            <a:ext cx="3896140" cy="5192201"/>
                                            <a:chOff x="0" y="-174928"/>
                                            <a:chExt cx="3896140" cy="5192201"/>
                                          </a:xfrm>
                                        </p:grpSpPr>
                                        <p:grpSp>
                                          <p:nvGrpSpPr>
                                            <p:cNvPr id="54" name="组合 53"/>
                                            <p:cNvGrpSpPr/>
                                            <p:nvPr/>
                                          </p:nvGrpSpPr>
                                          <p:grpSpPr>
                                            <a:xfrm>
                                              <a:off x="0" y="-174928"/>
                                              <a:ext cx="3896140" cy="5192201"/>
                                              <a:chOff x="0" y="-174928"/>
                                              <a:chExt cx="3896140" cy="5192201"/>
                                            </a:xfrm>
                                          </p:grpSpPr>
                                          <p:sp>
                                            <p:nvSpPr>
                                              <p:cNvPr id="56" name="Text Box 10"/>
                                              <p:cNvSpPr txBox="1">
                                                <a:spLocks noChangeArrowheads="1"/>
                                              </p:cNvSpPr>
                                              <p:nvPr/>
                                            </p:nvSpPr>
                                            <p:spPr bwMode="auto">
                                              <a:xfrm>
                                                <a:off x="0" y="3633746"/>
                                                <a:ext cx="718185" cy="1758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VLAN 10</a:t>
                                                </a:r>
                                                <a:endParaRPr lang="zh-CN" sz="1200" kern="100" dirty="0">
                                                  <a:effectLst/>
                                                  <a:latin typeface="Times New Roman"/>
                                                  <a:ea typeface="宋体"/>
                                                  <a:cs typeface="宋体"/>
                                                </a:endParaRPr>
                                              </a:p>
                                            </p:txBody>
                                          </p:sp>
                                          <p:grpSp>
                                            <p:nvGrpSpPr>
                                              <p:cNvPr id="57" name="组合 56"/>
                                              <p:cNvGrpSpPr/>
                                              <p:nvPr/>
                                            </p:nvGrpSpPr>
                                            <p:grpSpPr>
                                              <a:xfrm>
                                                <a:off x="723569" y="-174928"/>
                                                <a:ext cx="3172571" cy="5192201"/>
                                                <a:chOff x="0" y="-174928"/>
                                                <a:chExt cx="3172571" cy="5192201"/>
                                              </a:xfrm>
                                            </p:grpSpPr>
                                            <p:sp>
                                              <p:nvSpPr>
                                                <p:cNvPr id="58" name="Text Box 261"/>
                                                <p:cNvSpPr txBox="1">
                                                  <a:spLocks noChangeArrowheads="1"/>
                                                </p:cNvSpPr>
                                                <p:nvPr/>
                                              </p:nvSpPr>
                                              <p:spPr bwMode="auto">
                                                <a:xfrm>
                                                  <a:off x="2433099" y="3904091"/>
                                                  <a:ext cx="392430" cy="18224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en-US" sz="1200" kern="100" dirty="0">
                                                      <a:effectLst/>
                                                      <a:latin typeface="Times New Roman"/>
                                                      <a:ea typeface="宋体"/>
                                                      <a:cs typeface="宋体"/>
                                                    </a:rPr>
                                                    <a:t>F0/6</a:t>
                                                  </a:r>
                                                  <a:endParaRPr lang="zh-CN" sz="1200" kern="100" dirty="0">
                                                    <a:effectLst/>
                                                    <a:latin typeface="Times New Roman"/>
                                                    <a:ea typeface="宋体"/>
                                                    <a:cs typeface="宋体"/>
                                                  </a:endParaRPr>
                                                </a:p>
                                              </p:txBody>
                                            </p:sp>
                                            <p:grpSp>
                                              <p:nvGrpSpPr>
                                                <p:cNvPr id="59" name="组合 58"/>
                                                <p:cNvGrpSpPr/>
                                                <p:nvPr/>
                                              </p:nvGrpSpPr>
                                              <p:grpSpPr>
                                                <a:xfrm>
                                                  <a:off x="0" y="-174928"/>
                                                  <a:ext cx="3172571" cy="5192201"/>
                                                  <a:chOff x="0" y="-174928"/>
                                                  <a:chExt cx="3172571" cy="5192201"/>
                                                </a:xfrm>
                                              </p:grpSpPr>
                                              <p:sp>
                                                <p:nvSpPr>
                                                  <p:cNvPr id="60" name="Text Box 17"/>
                                                  <p:cNvSpPr txBox="1">
                                                    <a:spLocks noChangeArrowheads="1"/>
                                                  </p:cNvSpPr>
                                                  <p:nvPr/>
                                                </p:nvSpPr>
                                                <p:spPr bwMode="auto">
                                                  <a:xfrm>
                                                    <a:off x="2496709" y="3570136"/>
                                                    <a:ext cx="675861" cy="17652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900" kern="100">
                                                        <a:effectLst/>
                                                        <a:latin typeface="Times New Roman"/>
                                                        <a:ea typeface="宋体"/>
                                                        <a:cs typeface="宋体"/>
                                                      </a:rPr>
                                                      <a:t>L2-SW2</a:t>
                                                    </a:r>
                                                    <a:endParaRPr lang="zh-CN" sz="1050" kern="100">
                                                      <a:effectLst/>
                                                      <a:latin typeface="Times New Roman"/>
                                                      <a:ea typeface="宋体"/>
                                                      <a:cs typeface="宋体"/>
                                                    </a:endParaRPr>
                                                  </a:p>
                                                </p:txBody>
                                              </p:sp>
                                              <p:grpSp>
                                                <p:nvGrpSpPr>
                                                  <p:cNvPr id="61" name="组合 60"/>
                                                  <p:cNvGrpSpPr/>
                                                  <p:nvPr/>
                                                </p:nvGrpSpPr>
                                                <p:grpSpPr>
                                                  <a:xfrm>
                                                    <a:off x="0" y="-174928"/>
                                                    <a:ext cx="3172571" cy="5192201"/>
                                                    <a:chOff x="0" y="-174928"/>
                                                    <a:chExt cx="3172571" cy="5192201"/>
                                                  </a:xfrm>
                                                </p:grpSpPr>
                                                <p:sp>
                                                  <p:nvSpPr>
                                                    <p:cNvPr id="62" name="Text Box 24"/>
                                                    <p:cNvSpPr txBox="1">
                                                      <a:spLocks noChangeArrowheads="1"/>
                                                    </p:cNvSpPr>
                                                    <p:nvPr/>
                                                  </p:nvSpPr>
                                                  <p:spPr bwMode="auto">
                                                    <a:xfrm>
                                                      <a:off x="2115047" y="3275938"/>
                                                      <a:ext cx="556260" cy="17589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900" kern="100">
                                                          <a:effectLst/>
                                                          <a:latin typeface="Times New Roman"/>
                                                          <a:ea typeface="宋体"/>
                                                          <a:cs typeface="宋体"/>
                                                        </a:rPr>
                                                        <a:t>F0/24</a:t>
                                                      </a:r>
                                                      <a:endParaRPr lang="zh-CN" sz="1050" kern="100">
                                                        <a:effectLst/>
                                                        <a:latin typeface="Times New Roman"/>
                                                        <a:ea typeface="宋体"/>
                                                        <a:cs typeface="宋体"/>
                                                      </a:endParaRPr>
                                                    </a:p>
                                                  </p:txBody>
                                                </p:sp>
                                                <p:grpSp>
                                                  <p:nvGrpSpPr>
                                                    <p:cNvPr id="63" name="组合 62"/>
                                                    <p:cNvGrpSpPr/>
                                                    <p:nvPr/>
                                                  </p:nvGrpSpPr>
                                                  <p:grpSpPr>
                                                    <a:xfrm>
                                                      <a:off x="0" y="-174928"/>
                                                      <a:ext cx="3172571" cy="5192201"/>
                                                      <a:chOff x="0" y="-174928"/>
                                                      <a:chExt cx="3172571" cy="5192201"/>
                                                    </a:xfrm>
                                                  </p:grpSpPr>
                                                  <p:sp>
                                                    <p:nvSpPr>
                                                      <p:cNvPr id="64" name="Text Box 24"/>
                                                      <p:cNvSpPr txBox="1">
                                                        <a:spLocks noChangeArrowheads="1"/>
                                                      </p:cNvSpPr>
                                                      <p:nvPr/>
                                                    </p:nvSpPr>
                                                    <p:spPr bwMode="auto">
                                                      <a:xfrm>
                                                        <a:off x="2122998" y="2878373"/>
                                                        <a:ext cx="556260" cy="17589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F0/24</a:t>
                                                        </a:r>
                                                        <a:endParaRPr lang="zh-CN" sz="1200" kern="100" dirty="0">
                                                          <a:effectLst/>
                                                          <a:latin typeface="Times New Roman"/>
                                                          <a:ea typeface="宋体"/>
                                                          <a:cs typeface="宋体"/>
                                                        </a:endParaRPr>
                                                      </a:p>
                                                    </p:txBody>
                                                  </p:sp>
                                                  <p:grpSp>
                                                    <p:nvGrpSpPr>
                                                      <p:cNvPr id="65" name="组合 64"/>
                                                      <p:cNvGrpSpPr/>
                                                      <p:nvPr/>
                                                    </p:nvGrpSpPr>
                                                    <p:grpSpPr>
                                                      <a:xfrm>
                                                        <a:off x="0" y="-174928"/>
                                                        <a:ext cx="3172571" cy="5192201"/>
                                                        <a:chOff x="0" y="-174928"/>
                                                        <a:chExt cx="3172571" cy="5192201"/>
                                                      </a:xfrm>
                                                    </p:grpSpPr>
                                                    <p:sp>
                                                      <p:nvSpPr>
                                                        <p:cNvPr id="66" name="Text Box 16"/>
                                                        <p:cNvSpPr txBox="1">
                                                          <a:spLocks noChangeArrowheads="1"/>
                                                        </p:cNvSpPr>
                                                        <p:nvPr/>
                                                      </p:nvSpPr>
                                                      <p:spPr bwMode="auto">
                                                        <a:xfrm>
                                                          <a:off x="2441050" y="2385391"/>
                                                          <a:ext cx="730672" cy="38961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L3-SW</a:t>
                                                          </a:r>
                                                          <a:endParaRPr lang="zh-CN" sz="1600" kern="100" dirty="0">
                                                            <a:effectLst/>
                                                            <a:latin typeface="Times New Roman"/>
                                                            <a:ea typeface="宋体"/>
                                                            <a:cs typeface="宋体"/>
                                                          </a:endParaRPr>
                                                        </a:p>
                                                      </p:txBody>
                                                    </p:sp>
                                                    <p:grpSp>
                                                      <p:nvGrpSpPr>
                                                        <p:cNvPr id="67" name="组合 66"/>
                                                        <p:cNvGrpSpPr/>
                                                        <p:nvPr/>
                                                      </p:nvGrpSpPr>
                                                      <p:grpSpPr>
                                                        <a:xfrm>
                                                          <a:off x="0" y="-174928"/>
                                                          <a:ext cx="3172571" cy="5192201"/>
                                                          <a:chOff x="0" y="-174928"/>
                                                          <a:chExt cx="3172571" cy="5192201"/>
                                                        </a:xfrm>
                                                      </p:grpSpPr>
                                                      <p:sp>
                                                        <p:nvSpPr>
                                                          <p:cNvPr id="68" name="Text Box 266"/>
                                                          <p:cNvSpPr txBox="1">
                                                            <a:spLocks noChangeArrowheads="1"/>
                                                          </p:cNvSpPr>
                                                          <p:nvPr/>
                                                        </p:nvSpPr>
                                                        <p:spPr bwMode="auto">
                                                          <a:xfrm>
                                                            <a:off x="828969" y="1073426"/>
                                                            <a:ext cx="516835" cy="26164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RB</a:t>
                                                            </a:r>
                                                            <a:endParaRPr lang="zh-CN" sz="1600" kern="100" dirty="0">
                                                              <a:effectLst/>
                                                              <a:latin typeface="Times New Roman"/>
                                                              <a:ea typeface="宋体"/>
                                                              <a:cs typeface="宋体"/>
                                                            </a:endParaRPr>
                                                          </a:p>
                                                        </p:txBody>
                                                      </p:sp>
                                                      <p:grpSp>
                                                        <p:nvGrpSpPr>
                                                          <p:cNvPr id="69" name="组合 68"/>
                                                          <p:cNvGrpSpPr/>
                                                          <p:nvPr/>
                                                        </p:nvGrpSpPr>
                                                        <p:grpSpPr>
                                                          <a:xfrm>
                                                            <a:off x="0" y="-174928"/>
                                                            <a:ext cx="3172571" cy="5192201"/>
                                                            <a:chOff x="0" y="-174928"/>
                                                            <a:chExt cx="3172571" cy="5192201"/>
                                                          </a:xfrm>
                                                        </p:grpSpPr>
                                                        <p:sp>
                                                          <p:nvSpPr>
                                                            <p:cNvPr id="70" name="Text Box 264"/>
                                                            <p:cNvSpPr txBox="1">
                                                              <a:spLocks noChangeArrowheads="1"/>
                                                            </p:cNvSpPr>
                                                            <p:nvPr/>
                                                          </p:nvSpPr>
                                                          <p:spPr bwMode="auto">
                                                            <a:xfrm>
                                                              <a:off x="0" y="993913"/>
                                                              <a:ext cx="659765" cy="1739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66675" indent="-66675" algn="just">
                                                                <a:spcAft>
                                                                  <a:spcPts val="0"/>
                                                                </a:spcAft>
                                                              </a:pPr>
                                                              <a:r>
                                                                <a:rPr lang="en-US" sz="1200" kern="100" dirty="0">
                                                                  <a:effectLst/>
                                                                  <a:latin typeface="Times New Roman"/>
                                                                  <a:ea typeface="宋体"/>
                                                                  <a:cs typeface="宋体"/>
                                                                </a:rPr>
                                                                <a:t>Serial 2/0</a:t>
                                                              </a:r>
                                                              <a:endParaRPr lang="zh-CN" sz="1200" kern="100" dirty="0">
                                                                <a:effectLst/>
                                                                <a:latin typeface="Times New Roman"/>
                                                                <a:ea typeface="宋体"/>
                                                                <a:cs typeface="宋体"/>
                                                              </a:endParaRPr>
                                                            </a:p>
                                                          </p:txBody>
                                                        </p:sp>
                                                        <p:grpSp>
                                                          <p:nvGrpSpPr>
                                                            <p:cNvPr id="71" name="组合 70"/>
                                                            <p:cNvGrpSpPr/>
                                                            <p:nvPr/>
                                                          </p:nvGrpSpPr>
                                                          <p:grpSpPr>
                                                            <a:xfrm>
                                                              <a:off x="135172" y="-174928"/>
                                                              <a:ext cx="3037399" cy="5192201"/>
                                                              <a:chOff x="0" y="-174928"/>
                                                              <a:chExt cx="3037399" cy="5192201"/>
                                                            </a:xfrm>
                                                          </p:grpSpPr>
                                                          <p:grpSp>
                                                            <p:nvGrpSpPr>
                                                              <p:cNvPr id="72" name="组合 71"/>
                                                              <p:cNvGrpSpPr/>
                                                              <p:nvPr/>
                                                            </p:nvGrpSpPr>
                                                            <p:grpSpPr>
                                                              <a:xfrm>
                                                                <a:off x="0" y="-174928"/>
                                                                <a:ext cx="3037399" cy="5192201"/>
                                                                <a:chOff x="0" y="-174928"/>
                                                                <a:chExt cx="3037399" cy="5192201"/>
                                                              </a:xfrm>
                                                            </p:grpSpPr>
                                                            <p:grpSp>
                                                              <p:nvGrpSpPr>
                                                                <p:cNvPr id="74" name="组合 73"/>
                                                                <p:cNvGrpSpPr/>
                                                                <p:nvPr/>
                                                              </p:nvGrpSpPr>
                                                              <p:grpSpPr>
                                                                <a:xfrm>
                                                                  <a:off x="0" y="-174928"/>
                                                                  <a:ext cx="3037399" cy="5192201"/>
                                                                  <a:chOff x="0" y="-174928"/>
                                                                  <a:chExt cx="3037399" cy="5192201"/>
                                                                </a:xfrm>
                                                              </p:grpSpPr>
                                                              <p:cxnSp>
                                                                <p:nvCxnSpPr>
                                                                  <p:cNvPr id="76" name="Line 8"/>
                                                                  <p:cNvCxnSpPr/>
                                                                  <p:nvPr/>
                                                                </p:nvCxnSpPr>
                                                                <p:spPr bwMode="auto">
                                                                  <a:xfrm flipV="1">
                                                                    <a:off x="349858" y="1669774"/>
                                                                    <a:ext cx="0" cy="7632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pic>
                                                                <p:nvPicPr>
                                                                  <p:cNvPr id="77" name="Picture 18" descr="C:\Documents and Settings\Administrator\Application Data\Tencent\Users\710901000\QQ\WinTemp\RichOle\Y_4X50_5PF`N_6RHJ@GHJ1L.jpg"/>
                                                                  <p:cNvPicPr>
                                                                    <a:picLocks noChangeAspect="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1598213" y="3458818"/>
                                                                    <a:ext cx="787179" cy="35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25" descr="未标题-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653872" y="2138901"/>
                                                                    <a:ext cx="652007" cy="652007"/>
                                                                  </a:xfrm>
                                                                  <a:prstGeom prst="rect">
                                                                    <a:avLst/>
                                                                  </a:prstGeom>
                                                                  <a:noFill/>
                                                                  <a:ln>
                                                                    <a:noFill/>
                                                                  </a:ln>
                                                                  <a:extLst/>
                                                                </p:spPr>
                                                              </p:pic>
                                                              <p:pic>
                                                                <p:nvPicPr>
                                                                  <p:cNvPr id="79" name="Picture 26" descr="pc"/>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3403159"/>
                                                                    <a:ext cx="524786" cy="524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0" name="Line 27"/>
                                                                  <p:cNvCxnSpPr/>
                                                                  <p:nvPr/>
                                                                </p:nvCxnSpPr>
                                                                <p:spPr bwMode="auto">
                                                                  <a:xfrm flipH="1">
                                                                    <a:off x="1995778" y="2790908"/>
                                                                    <a:ext cx="2540" cy="6673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pic>
                                                                <p:nvPicPr>
                                                                  <p:cNvPr id="81" name="Picture 30" descr="pc"/>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01865" y="4492487"/>
                                                                    <a:ext cx="524786" cy="524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25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7708" y="1256306"/>
                                                                    <a:ext cx="731520" cy="4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3" name="Line 260"/>
                                                                  <p:cNvCxnSpPr/>
                                                                  <p:nvPr/>
                                                                </p:nvCxnSpPr>
                                                                <p:spPr bwMode="auto">
                                                                  <a:xfrm flipH="1" flipV="1">
                                                                    <a:off x="1995778" y="1590261"/>
                                                                    <a:ext cx="0" cy="5480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pic>
                                                                <p:nvPicPr>
                                                                  <p:cNvPr id="84" name="Picture 26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717482" y="1129086"/>
                                                                    <a:ext cx="731520" cy="4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5" name="Line 270"/>
                                                                  <p:cNvCxnSpPr/>
                                                                  <p:nvPr/>
                                                                </p:nvCxnSpPr>
                                                                <p:spPr bwMode="auto">
                                                                  <a:xfrm flipV="1">
                                                                    <a:off x="349858" y="2775006"/>
                                                                    <a:ext cx="0" cy="6902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pic>
                                                                <p:nvPicPr>
                                                                  <p:cNvPr id="86" name="Picture 273" descr="pc"/>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44418" y="4444779"/>
                                                                    <a:ext cx="492981" cy="52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25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87179" y="0"/>
                                                                    <a:ext cx="731520" cy="4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18" descr="C:\Documents and Settings\Administrator\Application Data\Tencent\Users\710901000\QQ\WinTemp\RichOle\Y_4X50_5PF`N_6RHJ@GHJ1L.jpg"/>
                                                                  <p:cNvPicPr>
                                                                    <a:picLocks noChangeAspect="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0" y="2385392"/>
                                                                    <a:ext cx="787179" cy="35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任意多边形 88"/>
                                                                  <p:cNvSpPr/>
                                                                  <p:nvPr/>
                                                                </p:nvSpPr>
                                                                <p:spPr>
                                                                  <a:xfrm>
                                                                    <a:off x="524786" y="357809"/>
                                                                    <a:ext cx="433070" cy="977265"/>
                                                                  </a:xfrm>
                                                                  <a:custGeom>
                                                                    <a:avLst/>
                                                                    <a:gdLst>
                                                                      <a:gd name="connsiteX0" fmla="*/ 461175 w 461175"/>
                                                                      <a:gd name="connsiteY0" fmla="*/ 0 h 882595"/>
                                                                      <a:gd name="connsiteX1" fmla="*/ 31805 w 461175"/>
                                                                      <a:gd name="connsiteY1" fmla="*/ 373711 h 882595"/>
                                                                      <a:gd name="connsiteX2" fmla="*/ 190831 w 461175"/>
                                                                      <a:gd name="connsiteY2" fmla="*/ 699715 h 882595"/>
                                                                      <a:gd name="connsiteX3" fmla="*/ 0 w 461175"/>
                                                                      <a:gd name="connsiteY3" fmla="*/ 882595 h 882595"/>
                                                                    </a:gdLst>
                                                                    <a:ahLst/>
                                                                    <a:cxnLst>
                                                                      <a:cxn ang="0">
                                                                        <a:pos x="connsiteX0" y="connsiteY0"/>
                                                                      </a:cxn>
                                                                      <a:cxn ang="0">
                                                                        <a:pos x="connsiteX1" y="connsiteY1"/>
                                                                      </a:cxn>
                                                                      <a:cxn ang="0">
                                                                        <a:pos x="connsiteX2" y="connsiteY2"/>
                                                                      </a:cxn>
                                                                      <a:cxn ang="0">
                                                                        <a:pos x="connsiteX3" y="connsiteY3"/>
                                                                      </a:cxn>
                                                                    </a:cxnLst>
                                                                    <a:rect l="l" t="t" r="r" b="b"/>
                                                                    <a:pathLst>
                                                                      <a:path w="461175" h="882595">
                                                                        <a:moveTo>
                                                                          <a:pt x="461175" y="0"/>
                                                                        </a:moveTo>
                                                                        <a:cubicBezTo>
                                                                          <a:pt x="269018" y="128546"/>
                                                                          <a:pt x="76862" y="257092"/>
                                                                          <a:pt x="31805" y="373711"/>
                                                                        </a:cubicBezTo>
                                                                        <a:cubicBezTo>
                                                                          <a:pt x="-13252" y="490330"/>
                                                                          <a:pt x="196132" y="614901"/>
                                                                          <a:pt x="190831" y="699715"/>
                                                                        </a:cubicBezTo>
                                                                        <a:cubicBezTo>
                                                                          <a:pt x="185530" y="784529"/>
                                                                          <a:pt x="29155" y="854766"/>
                                                                          <a:pt x="0" y="882595"/>
                                                                        </a:cubicBezTo>
                                                                      </a:path>
                                                                    </a:pathLst>
                                                                  </a:custGeom>
                                                                  <a:ln w="635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90" name="任意多边形 89"/>
                                                                  <p:cNvSpPr/>
                                                                  <p:nvPr/>
                                                                </p:nvSpPr>
                                                                <p:spPr>
                                                                  <a:xfrm>
                                                                    <a:off x="1351722" y="381663"/>
                                                                    <a:ext cx="636104" cy="811033"/>
                                                                  </a:xfrm>
                                                                  <a:custGeom>
                                                                    <a:avLst/>
                                                                    <a:gdLst>
                                                                      <a:gd name="connsiteX0" fmla="*/ 0 w 636104"/>
                                                                      <a:gd name="connsiteY0" fmla="*/ 0 h 811033"/>
                                                                      <a:gd name="connsiteX1" fmla="*/ 461176 w 636104"/>
                                                                      <a:gd name="connsiteY1" fmla="*/ 254442 h 811033"/>
                                                                      <a:gd name="connsiteX2" fmla="*/ 405517 w 636104"/>
                                                                      <a:gd name="connsiteY2" fmla="*/ 548640 h 811033"/>
                                                                      <a:gd name="connsiteX3" fmla="*/ 636104 w 636104"/>
                                                                      <a:gd name="connsiteY3" fmla="*/ 811033 h 811033"/>
                                                                    </a:gdLst>
                                                                    <a:ahLst/>
                                                                    <a:cxnLst>
                                                                      <a:cxn ang="0">
                                                                        <a:pos x="connsiteX0" y="connsiteY0"/>
                                                                      </a:cxn>
                                                                      <a:cxn ang="0">
                                                                        <a:pos x="connsiteX1" y="connsiteY1"/>
                                                                      </a:cxn>
                                                                      <a:cxn ang="0">
                                                                        <a:pos x="connsiteX2" y="connsiteY2"/>
                                                                      </a:cxn>
                                                                      <a:cxn ang="0">
                                                                        <a:pos x="connsiteX3" y="connsiteY3"/>
                                                                      </a:cxn>
                                                                    </a:cxnLst>
                                                                    <a:rect l="l" t="t" r="r" b="b"/>
                                                                    <a:pathLst>
                                                                      <a:path w="636104" h="811033">
                                                                        <a:moveTo>
                                                                          <a:pt x="0" y="0"/>
                                                                        </a:moveTo>
                                                                        <a:cubicBezTo>
                                                                          <a:pt x="196795" y="81501"/>
                                                                          <a:pt x="393590" y="163002"/>
                                                                          <a:pt x="461176" y="254442"/>
                                                                        </a:cubicBezTo>
                                                                        <a:cubicBezTo>
                                                                          <a:pt x="528762" y="345882"/>
                                                                          <a:pt x="376362" y="455875"/>
                                                                          <a:pt x="405517" y="548640"/>
                                                                        </a:cubicBezTo>
                                                                        <a:cubicBezTo>
                                                                          <a:pt x="434672" y="641405"/>
                                                                          <a:pt x="598998" y="775252"/>
                                                                          <a:pt x="636104" y="811033"/>
                                                                        </a:cubicBezTo>
                                                                      </a:path>
                                                                    </a:pathLst>
                                                                  </a:custGeom>
                                                                  <a:ln w="635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91" name="Line 8"/>
                                                                  <p:cNvCxnSpPr/>
                                                                  <p:nvPr/>
                                                                </p:nvCxnSpPr>
                                                                <p:spPr bwMode="auto">
                                                                  <a:xfrm flipV="1">
                                                                    <a:off x="1462186" y="-174928"/>
                                                                    <a:ext cx="986816" cy="2808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75" name="Text Box 264"/>
                                                                <p:cNvSpPr txBox="1">
                                                                  <a:spLocks noChangeArrowheads="1"/>
                                                                </p:cNvSpPr>
                                                                <p:nvPr/>
                                                              </p:nvSpPr>
                                                              <p:spPr bwMode="auto">
                                                                <a:xfrm>
                                                                  <a:off x="127221" y="206733"/>
                                                                  <a:ext cx="659765" cy="25444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66675" indent="-66675" algn="just">
                                                                    <a:spcAft>
                                                                      <a:spcPts val="0"/>
                                                                    </a:spcAft>
                                                                  </a:pPr>
                                                                  <a:r>
                                                                    <a:rPr lang="en-US" sz="1200" kern="100" dirty="0">
                                                                      <a:effectLst/>
                                                                      <a:latin typeface="Times New Roman"/>
                                                                      <a:ea typeface="宋体"/>
                                                                      <a:cs typeface="宋体"/>
                                                                    </a:rPr>
                                                                    <a:t>Serial 2/0</a:t>
                                                                  </a:r>
                                                                  <a:endParaRPr lang="zh-CN" sz="1200" kern="100" dirty="0">
                                                                    <a:effectLst/>
                                                                    <a:latin typeface="Times New Roman"/>
                                                                    <a:ea typeface="宋体"/>
                                                                    <a:cs typeface="宋体"/>
                                                                  </a:endParaRPr>
                                                                </a:p>
                                                              </p:txBody>
                                                            </p:sp>
                                                          </p:grpSp>
                                                          <p:sp>
                                                            <p:nvSpPr>
                                                              <p:cNvPr id="73" name="Text Box 264"/>
                                                              <p:cNvSpPr txBox="1">
                                                                <a:spLocks noChangeArrowheads="1"/>
                                                              </p:cNvSpPr>
                                                              <p:nvPr/>
                                                            </p:nvSpPr>
                                                            <p:spPr bwMode="auto">
                                                              <a:xfrm>
                                                                <a:off x="1510748" y="222637"/>
                                                                <a:ext cx="659765" cy="1739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66675" indent="-66675" algn="just">
                                                                  <a:spcAft>
                                                                    <a:spcPts val="0"/>
                                                                  </a:spcAft>
                                                                </a:pPr>
                                                                <a:r>
                                                                  <a:rPr lang="en-US" sz="1200" kern="100" dirty="0">
                                                                    <a:effectLst/>
                                                                    <a:latin typeface="Times New Roman"/>
                                                                    <a:ea typeface="宋体"/>
                                                                    <a:cs typeface="宋体"/>
                                                                  </a:rPr>
                                                                  <a:t>Serial 3/0</a:t>
                                                                </a:r>
                                                                <a:endParaRPr lang="zh-CN" sz="1200" kern="100" dirty="0">
                                                                  <a:effectLst/>
                                                                  <a:latin typeface="Times New Roman"/>
                                                                  <a:ea typeface="宋体"/>
                                                                  <a:cs typeface="宋体"/>
                                                                </a:endParaRPr>
                                                              </a:p>
                                                            </p:txBody>
                                                          </p:sp>
                                                        </p:grpSp>
                                                      </p:grpSp>
                                                    </p:grpSp>
                                                  </p:grpSp>
                                                </p:grpSp>
                                              </p:grpSp>
                                            </p:grpSp>
                                          </p:grpSp>
                                        </p:grpSp>
                                        <p:sp>
                                          <p:nvSpPr>
                                            <p:cNvPr id="55" name="Text Box 17"/>
                                            <p:cNvSpPr txBox="1">
                                              <a:spLocks noChangeArrowheads="1"/>
                                            </p:cNvSpPr>
                                            <p:nvPr/>
                                          </p:nvSpPr>
                                          <p:spPr bwMode="auto">
                                            <a:xfrm>
                                              <a:off x="121728" y="2568271"/>
                                              <a:ext cx="784722" cy="39804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L2-SW1</a:t>
                                              </a:r>
                                              <a:endParaRPr lang="zh-CN" sz="1600" kern="100" dirty="0">
                                                <a:effectLst/>
                                                <a:latin typeface="Times New Roman"/>
                                                <a:ea typeface="宋体"/>
                                                <a:cs typeface="宋体"/>
                                              </a:endParaRPr>
                                            </a:p>
                                          </p:txBody>
                                        </p:sp>
                                      </p:grpSp>
                                    </p:grpSp>
                                  </p:grpSp>
                                </p:grpSp>
                              </p:grpSp>
                            </p:grpSp>
                          </p:grpSp>
                        </p:grpSp>
                      </p:grpSp>
                    </p:grpSp>
                  </p:grpSp>
                  <p:sp>
                    <p:nvSpPr>
                      <p:cNvPr id="31" name="Text Box 24"/>
                      <p:cNvSpPr txBox="1">
                        <a:spLocks noChangeArrowheads="1"/>
                      </p:cNvSpPr>
                      <p:nvPr/>
                    </p:nvSpPr>
                    <p:spPr bwMode="auto">
                      <a:xfrm>
                        <a:off x="2846567" y="2147818"/>
                        <a:ext cx="556260" cy="17589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F0/23</a:t>
                        </a:r>
                        <a:endParaRPr lang="zh-CN" sz="1200" kern="100" dirty="0">
                          <a:effectLst/>
                          <a:latin typeface="Times New Roman"/>
                          <a:ea typeface="宋体"/>
                          <a:cs typeface="宋体"/>
                        </a:endParaRPr>
                      </a:p>
                    </p:txBody>
                  </p:sp>
                </p:grpSp>
                <p:sp>
                  <p:nvSpPr>
                    <p:cNvPr id="28" name="Text Box 24"/>
                    <p:cNvSpPr txBox="1">
                      <a:spLocks noChangeArrowheads="1"/>
                    </p:cNvSpPr>
                    <p:nvPr/>
                  </p:nvSpPr>
                  <p:spPr bwMode="auto">
                    <a:xfrm>
                      <a:off x="2861345" y="1793592"/>
                      <a:ext cx="556260" cy="17589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200" kern="100" dirty="0">
                          <a:effectLst/>
                          <a:latin typeface="Times New Roman"/>
                          <a:ea typeface="宋体"/>
                          <a:cs typeface="宋体"/>
                        </a:rPr>
                        <a:t>F0/0</a:t>
                      </a:r>
                      <a:endParaRPr lang="zh-CN" sz="1200" kern="100" dirty="0">
                        <a:effectLst/>
                        <a:latin typeface="Times New Roman"/>
                        <a:ea typeface="宋体"/>
                        <a:cs typeface="宋体"/>
                      </a:endParaRPr>
                    </a:p>
                  </p:txBody>
                </p:sp>
              </p:grpSp>
            </p:grpSp>
          </p:grpSp>
          <p:pic>
            <p:nvPicPr>
              <p:cNvPr id="19" name="Picture 250" descr="服务器"/>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965836" y="0"/>
                <a:ext cx="492981" cy="69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 Box 254"/>
            <p:cNvSpPr txBox="1">
              <a:spLocks noChangeArrowheads="1"/>
            </p:cNvSpPr>
            <p:nvPr/>
          </p:nvSpPr>
          <p:spPr bwMode="auto">
            <a:xfrm>
              <a:off x="3427011" y="238539"/>
              <a:ext cx="639514" cy="2378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600" kern="100" dirty="0">
                  <a:effectLst/>
                  <a:latin typeface="Times New Roman"/>
                  <a:ea typeface="宋体"/>
                  <a:cs typeface="宋体"/>
                </a:rPr>
                <a:t>Server</a:t>
              </a:r>
              <a:endParaRPr lang="zh-CN" sz="1600" kern="100" dirty="0">
                <a:effectLst/>
                <a:latin typeface="Times New Roman"/>
                <a:ea typeface="宋体"/>
                <a:cs typeface="宋体"/>
              </a:endParaRPr>
            </a:p>
          </p:txBody>
        </p:sp>
      </p:grpSp>
      <p:sp>
        <p:nvSpPr>
          <p:cNvPr id="92" name="矩形 91"/>
          <p:cNvSpPr/>
          <p:nvPr/>
        </p:nvSpPr>
        <p:spPr>
          <a:xfrm>
            <a:off x="619128" y="908720"/>
            <a:ext cx="1210588" cy="400110"/>
          </a:xfrm>
          <a:prstGeom prst="rect">
            <a:avLst/>
          </a:prstGeom>
        </p:spPr>
        <p:txBody>
          <a:bodyPr wrap="none">
            <a:spAutoFit/>
          </a:bodyPr>
          <a:lstStyle/>
          <a:p>
            <a:r>
              <a:rPr lang="zh-CN" altLang="en-US" sz="2000" b="1" dirty="0" smtClean="0">
                <a:solidFill>
                  <a:schemeClr val="accent6">
                    <a:lumMod val="50000"/>
                  </a:schemeClr>
                </a:solidFill>
                <a:latin typeface="华文彩云" pitchFamily="2" charset="-122"/>
                <a:ea typeface="华文彩云" pitchFamily="2" charset="-122"/>
              </a:rPr>
              <a:t>任务实施</a:t>
            </a:r>
            <a:endParaRPr lang="zh-CN" altLang="zh-CN" sz="2000" b="1" dirty="0">
              <a:solidFill>
                <a:schemeClr val="accent6">
                  <a:lumMod val="50000"/>
                </a:schemeClr>
              </a:solidFill>
              <a:latin typeface="华文彩云" pitchFamily="2" charset="-122"/>
              <a:ea typeface="华文彩云" pitchFamily="2" charset="-122"/>
            </a:endParaRPr>
          </a:p>
        </p:txBody>
      </p:sp>
      <p:sp>
        <p:nvSpPr>
          <p:cNvPr id="93" name="矩形 92"/>
          <p:cNvSpPr/>
          <p:nvPr/>
        </p:nvSpPr>
        <p:spPr>
          <a:xfrm>
            <a:off x="619127" y="1555718"/>
            <a:ext cx="2872753" cy="3524042"/>
          </a:xfrm>
          <a:prstGeom prst="rect">
            <a:avLst/>
          </a:prstGeom>
        </p:spPr>
        <p:txBody>
          <a:bodyPr wrap="square">
            <a:spAutoFit/>
          </a:bodyPr>
          <a:lstStyle/>
          <a:p>
            <a:pPr>
              <a:lnSpc>
                <a:spcPts val="2400"/>
              </a:lnSpc>
              <a:spcBef>
                <a:spcPts val="600"/>
              </a:spcBef>
              <a:spcAft>
                <a:spcPts val="600"/>
              </a:spcAft>
            </a:pPr>
            <a:r>
              <a:rPr lang="en-US" altLang="zh-CN" b="1" dirty="0"/>
              <a:t>1</a:t>
            </a:r>
            <a:r>
              <a:rPr lang="zh-CN" altLang="zh-CN" b="1" dirty="0"/>
              <a:t>．任务拓扑图及要求说明</a:t>
            </a:r>
          </a:p>
          <a:p>
            <a:r>
              <a:rPr lang="en-US" altLang="zh-CN" dirty="0" smtClean="0"/>
              <a:t>         </a:t>
            </a:r>
            <a:r>
              <a:rPr lang="zh-CN" altLang="zh-CN" dirty="0" smtClean="0"/>
              <a:t>任务</a:t>
            </a:r>
            <a:r>
              <a:rPr lang="zh-CN" altLang="zh-CN" dirty="0"/>
              <a:t>拓扑</a:t>
            </a:r>
            <a:r>
              <a:rPr lang="zh-CN" altLang="zh-CN" dirty="0" smtClean="0"/>
              <a:t>如</a:t>
            </a:r>
            <a:r>
              <a:rPr lang="zh-CN" altLang="en-US" dirty="0" smtClean="0"/>
              <a:t>右</a:t>
            </a:r>
            <a:r>
              <a:rPr lang="zh-CN" altLang="zh-CN" dirty="0" smtClean="0"/>
              <a:t>图</a:t>
            </a:r>
            <a:r>
              <a:rPr lang="zh-CN" altLang="en-US" dirty="0" smtClean="0"/>
              <a:t>所示</a:t>
            </a:r>
            <a:r>
              <a:rPr lang="zh-CN" altLang="zh-CN" dirty="0" smtClean="0"/>
              <a:t>，</a:t>
            </a:r>
            <a:r>
              <a:rPr lang="zh-CN" altLang="zh-CN" dirty="0"/>
              <a:t>各端口编号已在图中标出，各设备及接口的地址规划</a:t>
            </a:r>
            <a:r>
              <a:rPr lang="zh-CN" altLang="zh-CN" dirty="0" smtClean="0"/>
              <a:t>如</a:t>
            </a:r>
            <a:r>
              <a:rPr lang="zh-CN" altLang="en-US" dirty="0" smtClean="0"/>
              <a:t>下</a:t>
            </a:r>
            <a:r>
              <a:rPr lang="zh-CN" altLang="zh-CN" dirty="0" smtClean="0"/>
              <a:t>表所</a:t>
            </a:r>
            <a:r>
              <a:rPr lang="zh-CN" altLang="zh-CN" dirty="0"/>
              <a:t>示。三台路由器都选用</a:t>
            </a:r>
            <a:r>
              <a:rPr lang="en-US" altLang="zh-CN" dirty="0"/>
              <a:t>Cisco </a:t>
            </a:r>
            <a:r>
              <a:rPr lang="zh-CN" altLang="zh-CN" dirty="0"/>
              <a:t>的</a:t>
            </a:r>
            <a:r>
              <a:rPr lang="en-US" altLang="zh-CN" dirty="0"/>
              <a:t>Router-PT</a:t>
            </a:r>
            <a:r>
              <a:rPr lang="zh-CN" altLang="zh-CN" dirty="0"/>
              <a:t>，三层交换机选用</a:t>
            </a:r>
            <a:r>
              <a:rPr lang="en-US" altLang="zh-CN" dirty="0"/>
              <a:t>Cisco </a:t>
            </a:r>
            <a:r>
              <a:rPr lang="zh-CN" altLang="zh-CN" dirty="0"/>
              <a:t>的</a:t>
            </a:r>
            <a:r>
              <a:rPr lang="en-US" altLang="zh-CN" dirty="0"/>
              <a:t>3560-24PS</a:t>
            </a:r>
            <a:r>
              <a:rPr lang="zh-CN" altLang="zh-CN" dirty="0"/>
              <a:t>，二层交换机选用</a:t>
            </a:r>
            <a:r>
              <a:rPr lang="en-US" altLang="zh-CN" dirty="0"/>
              <a:t>Cisco </a:t>
            </a:r>
            <a:r>
              <a:rPr lang="zh-CN" altLang="zh-CN" dirty="0"/>
              <a:t>的</a:t>
            </a:r>
            <a:r>
              <a:rPr lang="en-US" altLang="zh-CN" dirty="0"/>
              <a:t>2950-24</a:t>
            </a:r>
            <a:r>
              <a:rPr lang="zh-CN" altLang="zh-CN" dirty="0"/>
              <a:t>，三台</a:t>
            </a:r>
            <a:r>
              <a:rPr lang="en-US" altLang="zh-CN" dirty="0"/>
              <a:t>PC</a:t>
            </a:r>
            <a:r>
              <a:rPr lang="zh-CN" altLang="zh-CN" dirty="0"/>
              <a:t>机选用</a:t>
            </a:r>
            <a:r>
              <a:rPr lang="en-US" altLang="zh-CN" dirty="0"/>
              <a:t>PC-PT</a:t>
            </a:r>
            <a:r>
              <a:rPr lang="zh-CN" altLang="zh-CN" dirty="0"/>
              <a:t>。路由器</a:t>
            </a:r>
            <a:r>
              <a:rPr lang="en-US" altLang="zh-CN" dirty="0"/>
              <a:t>RA</a:t>
            </a:r>
            <a:r>
              <a:rPr lang="zh-CN" altLang="zh-CN" dirty="0"/>
              <a:t>与外网</a:t>
            </a:r>
            <a:r>
              <a:rPr lang="en-US" altLang="zh-CN" dirty="0"/>
              <a:t>Internet</a:t>
            </a:r>
            <a:r>
              <a:rPr lang="zh-CN" altLang="zh-CN" dirty="0"/>
              <a:t>的一台服务器相连。</a:t>
            </a:r>
          </a:p>
        </p:txBody>
      </p:sp>
    </p:spTree>
    <p:extLst>
      <p:ext uri="{BB962C8B-B14F-4D97-AF65-F5344CB8AC3E}">
        <p14:creationId xmlns:p14="http://schemas.microsoft.com/office/powerpoint/2010/main" val="137328155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1"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52"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graphicFrame>
        <p:nvGraphicFramePr>
          <p:cNvPr id="2" name="表格 1"/>
          <p:cNvGraphicFramePr>
            <a:graphicFrameLocks noGrp="1"/>
          </p:cNvGraphicFramePr>
          <p:nvPr>
            <p:extLst>
              <p:ext uri="{D42A27DB-BD31-4B8C-83A1-F6EECF244321}">
                <p14:modId xmlns:p14="http://schemas.microsoft.com/office/powerpoint/2010/main" val="1416981481"/>
              </p:ext>
            </p:extLst>
          </p:nvPr>
        </p:nvGraphicFramePr>
        <p:xfrm>
          <a:off x="1043607" y="1124746"/>
          <a:ext cx="7056785" cy="4824530"/>
        </p:xfrm>
        <a:graphic>
          <a:graphicData uri="http://schemas.openxmlformats.org/drawingml/2006/table">
            <a:tbl>
              <a:tblPr/>
              <a:tblGrid>
                <a:gridCol w="1249731"/>
                <a:gridCol w="1456910"/>
                <a:gridCol w="1456910"/>
                <a:gridCol w="1390345"/>
                <a:gridCol w="1502889"/>
              </a:tblGrid>
              <a:tr h="344610">
                <a:tc>
                  <a:txBody>
                    <a:bodyPr/>
                    <a:lstStyle/>
                    <a:p>
                      <a:pPr algn="ctr">
                        <a:lnSpc>
                          <a:spcPts val="1800"/>
                        </a:lnSpc>
                        <a:spcAft>
                          <a:spcPts val="0"/>
                        </a:spcAft>
                      </a:pPr>
                      <a:r>
                        <a:rPr lang="zh-CN" sz="1600" b="1" kern="100" dirty="0">
                          <a:effectLst/>
                          <a:latin typeface="Times New Roman"/>
                          <a:ea typeface="宋体"/>
                          <a:cs typeface="Times New Roman"/>
                        </a:rPr>
                        <a:t>设备名称</a:t>
                      </a:r>
                      <a:endParaRPr lang="zh-CN" sz="1600" kern="100" dirty="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ts val="1800"/>
                        </a:lnSpc>
                        <a:spcAft>
                          <a:spcPts val="0"/>
                        </a:spcAft>
                      </a:pPr>
                      <a:r>
                        <a:rPr lang="zh-CN" sz="1600" b="1" kern="100">
                          <a:effectLst/>
                          <a:latin typeface="Times New Roman"/>
                          <a:ea typeface="宋体"/>
                          <a:cs typeface="Times New Roman"/>
                        </a:rPr>
                        <a:t>接口编号</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ts val="1800"/>
                        </a:lnSpc>
                        <a:spcAft>
                          <a:spcPts val="0"/>
                        </a:spcAft>
                      </a:pPr>
                      <a:r>
                        <a:rPr lang="en-US" sz="1600" b="1" kern="100">
                          <a:effectLst/>
                          <a:latin typeface="Times New Roman"/>
                          <a:ea typeface="宋体"/>
                          <a:cs typeface="Times New Roman"/>
                        </a:rPr>
                        <a:t>IP</a:t>
                      </a:r>
                      <a:r>
                        <a:rPr lang="zh-CN" sz="1600" b="1" kern="100">
                          <a:effectLst/>
                          <a:latin typeface="Times New Roman"/>
                          <a:ea typeface="宋体"/>
                          <a:cs typeface="Times New Roman"/>
                        </a:rPr>
                        <a:t>地址</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ts val="1800"/>
                        </a:lnSpc>
                        <a:spcAft>
                          <a:spcPts val="0"/>
                        </a:spcAft>
                      </a:pPr>
                      <a:r>
                        <a:rPr lang="zh-CN" sz="1600" b="1" kern="100">
                          <a:effectLst/>
                          <a:latin typeface="Times New Roman"/>
                          <a:ea typeface="宋体"/>
                          <a:cs typeface="Times New Roman"/>
                        </a:rPr>
                        <a:t>子网掩码</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ts val="1800"/>
                        </a:lnSpc>
                        <a:spcAft>
                          <a:spcPts val="0"/>
                        </a:spcAft>
                      </a:pPr>
                      <a:r>
                        <a:rPr lang="zh-CN" sz="1600" b="1" kern="100">
                          <a:effectLst/>
                          <a:latin typeface="Times New Roman"/>
                          <a:ea typeface="宋体"/>
                          <a:cs typeface="Times New Roman"/>
                        </a:rPr>
                        <a:t>网关</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44610">
                <a:tc>
                  <a:txBody>
                    <a:bodyPr/>
                    <a:lstStyle/>
                    <a:p>
                      <a:pPr algn="ctr">
                        <a:lnSpc>
                          <a:spcPts val="1800"/>
                        </a:lnSpc>
                        <a:spcAft>
                          <a:spcPts val="0"/>
                        </a:spcAft>
                      </a:pPr>
                      <a:r>
                        <a:rPr lang="en-US" sz="1600" kern="100" dirty="0">
                          <a:effectLst/>
                          <a:latin typeface="Times New Roman"/>
                          <a:ea typeface="宋体"/>
                          <a:cs typeface="Times New Roman"/>
                        </a:rPr>
                        <a:t>PC1</a:t>
                      </a:r>
                      <a:endParaRPr lang="zh-CN" sz="1600" kern="100" dirty="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192.168.10.1</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192.168.10.254</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610">
                <a:tc>
                  <a:txBody>
                    <a:bodyPr/>
                    <a:lstStyle/>
                    <a:p>
                      <a:pPr algn="ctr">
                        <a:lnSpc>
                          <a:spcPts val="1800"/>
                        </a:lnSpc>
                        <a:spcAft>
                          <a:spcPts val="0"/>
                        </a:spcAft>
                      </a:pPr>
                      <a:r>
                        <a:rPr lang="en-US" sz="1600" kern="100">
                          <a:effectLst/>
                          <a:latin typeface="Times New Roman"/>
                          <a:ea typeface="宋体"/>
                          <a:cs typeface="Times New Roman"/>
                        </a:rPr>
                        <a:t>PC2</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192.168.20.1</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192.168.20.254</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610">
                <a:tc>
                  <a:txBody>
                    <a:bodyPr/>
                    <a:lstStyle/>
                    <a:p>
                      <a:pPr algn="ctr">
                        <a:lnSpc>
                          <a:spcPts val="1800"/>
                        </a:lnSpc>
                        <a:spcAft>
                          <a:spcPts val="0"/>
                        </a:spcAft>
                      </a:pPr>
                      <a:r>
                        <a:rPr lang="en-US" sz="1600" kern="100">
                          <a:effectLst/>
                          <a:latin typeface="Times New Roman"/>
                          <a:ea typeface="宋体"/>
                          <a:cs typeface="Times New Roman"/>
                        </a:rPr>
                        <a:t>PC3</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192.168.30.1</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192.168.30.254</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610">
                <a:tc>
                  <a:txBody>
                    <a:bodyPr/>
                    <a:lstStyle/>
                    <a:p>
                      <a:pPr algn="ctr">
                        <a:lnSpc>
                          <a:spcPts val="1800"/>
                        </a:lnSpc>
                        <a:spcAft>
                          <a:spcPts val="0"/>
                        </a:spcAft>
                      </a:pPr>
                      <a:r>
                        <a:rPr lang="en-US" sz="1600" kern="100">
                          <a:effectLst/>
                          <a:latin typeface="Times New Roman"/>
                          <a:ea typeface="宋体"/>
                          <a:cs typeface="Times New Roman"/>
                        </a:rPr>
                        <a:t>Server</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200.1.1.2</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200.1.1.1</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rowSpan="3">
                  <a:txBody>
                    <a:bodyPr/>
                    <a:lstStyle/>
                    <a:p>
                      <a:pPr algn="ctr">
                        <a:lnSpc>
                          <a:spcPts val="1800"/>
                        </a:lnSpc>
                        <a:spcAft>
                          <a:spcPts val="0"/>
                        </a:spcAft>
                      </a:pPr>
                      <a:r>
                        <a:rPr lang="en-US" sz="1600" kern="100">
                          <a:effectLst/>
                          <a:latin typeface="Times New Roman"/>
                          <a:ea typeface="宋体"/>
                          <a:cs typeface="Times New Roman"/>
                        </a:rPr>
                        <a:t>RA</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S 2/0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172.16.3.2</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vMerge="1">
                  <a:txBody>
                    <a:bodyPr/>
                    <a:lstStyle/>
                    <a:p>
                      <a:endParaRPr lang="zh-CN" altLang="en-US"/>
                    </a:p>
                  </a:txBody>
                  <a:tcPr/>
                </a:tc>
                <a:tc>
                  <a:txBody>
                    <a:bodyPr/>
                    <a:lstStyle/>
                    <a:p>
                      <a:pPr algn="ctr">
                        <a:lnSpc>
                          <a:spcPts val="1800"/>
                        </a:lnSpc>
                        <a:spcAft>
                          <a:spcPts val="0"/>
                        </a:spcAft>
                      </a:pPr>
                      <a:r>
                        <a:rPr lang="en-US" sz="1600" kern="100">
                          <a:effectLst/>
                          <a:latin typeface="Times New Roman"/>
                          <a:ea typeface="宋体"/>
                          <a:cs typeface="Times New Roman"/>
                        </a:rPr>
                        <a:t>S 3/0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172.16.2.2</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vMerge="1">
                  <a:txBody>
                    <a:bodyPr/>
                    <a:lstStyle/>
                    <a:p>
                      <a:endParaRPr lang="zh-CN" altLang="en-US"/>
                    </a:p>
                  </a:txBody>
                  <a:tcPr/>
                </a:tc>
                <a:tc>
                  <a:txBody>
                    <a:bodyPr/>
                    <a:lstStyle/>
                    <a:p>
                      <a:pPr algn="ctr">
                        <a:lnSpc>
                          <a:spcPts val="1800"/>
                        </a:lnSpc>
                        <a:spcAft>
                          <a:spcPts val="0"/>
                        </a:spcAft>
                      </a:pPr>
                      <a:r>
                        <a:rPr lang="en-US" sz="1600" kern="100">
                          <a:effectLst/>
                          <a:latin typeface="Times New Roman"/>
                          <a:ea typeface="宋体"/>
                          <a:cs typeface="Times New Roman"/>
                        </a:rPr>
                        <a:t>F 0/0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200.1.1.1</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rowSpan="2">
                  <a:txBody>
                    <a:bodyPr/>
                    <a:lstStyle/>
                    <a:p>
                      <a:pPr algn="ctr">
                        <a:lnSpc>
                          <a:spcPts val="1800"/>
                        </a:lnSpc>
                        <a:spcAft>
                          <a:spcPts val="0"/>
                        </a:spcAft>
                      </a:pPr>
                      <a:r>
                        <a:rPr lang="en-US" sz="1600" kern="100">
                          <a:effectLst/>
                          <a:latin typeface="Times New Roman"/>
                          <a:ea typeface="宋体"/>
                          <a:cs typeface="Times New Roman"/>
                        </a:rPr>
                        <a:t>RB</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F 0/0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192.168.10.254</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255.255.255.0</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vMerge="1">
                  <a:txBody>
                    <a:bodyPr/>
                    <a:lstStyle/>
                    <a:p>
                      <a:endParaRPr lang="zh-CN" altLang="en-US"/>
                    </a:p>
                  </a:txBody>
                  <a:tcPr/>
                </a:tc>
                <a:tc>
                  <a:txBody>
                    <a:bodyPr/>
                    <a:lstStyle/>
                    <a:p>
                      <a:pPr algn="ctr">
                        <a:lnSpc>
                          <a:spcPts val="1800"/>
                        </a:lnSpc>
                        <a:spcAft>
                          <a:spcPts val="0"/>
                        </a:spcAft>
                      </a:pPr>
                      <a:r>
                        <a:rPr lang="en-US" sz="1600" kern="100">
                          <a:effectLst/>
                          <a:latin typeface="Times New Roman"/>
                          <a:ea typeface="宋体"/>
                          <a:cs typeface="Times New Roman"/>
                        </a:rPr>
                        <a:t>S 2/0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172.16.3.1</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255.255.255.0</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rowSpan="2">
                  <a:txBody>
                    <a:bodyPr/>
                    <a:lstStyle/>
                    <a:p>
                      <a:pPr algn="ctr">
                        <a:lnSpc>
                          <a:spcPts val="1800"/>
                        </a:lnSpc>
                        <a:spcAft>
                          <a:spcPts val="0"/>
                        </a:spcAft>
                      </a:pPr>
                      <a:r>
                        <a:rPr lang="en-US" sz="1600" kern="100">
                          <a:effectLst/>
                          <a:latin typeface="Times New Roman"/>
                          <a:ea typeface="宋体"/>
                          <a:cs typeface="Times New Roman"/>
                        </a:rPr>
                        <a:t>RC</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F 0/0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192.168.40.2</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255.255.255.0</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vMerge="1">
                  <a:txBody>
                    <a:bodyPr/>
                    <a:lstStyle/>
                    <a:p>
                      <a:endParaRPr lang="zh-CN" altLang="en-US"/>
                    </a:p>
                  </a:txBody>
                  <a:tcPr/>
                </a:tc>
                <a:tc>
                  <a:txBody>
                    <a:bodyPr/>
                    <a:lstStyle/>
                    <a:p>
                      <a:pPr algn="ctr">
                        <a:lnSpc>
                          <a:spcPts val="1800"/>
                        </a:lnSpc>
                        <a:spcAft>
                          <a:spcPts val="0"/>
                        </a:spcAft>
                      </a:pPr>
                      <a:r>
                        <a:rPr lang="en-US" sz="1600" kern="100">
                          <a:effectLst/>
                          <a:latin typeface="Times New Roman"/>
                          <a:ea typeface="宋体"/>
                          <a:cs typeface="Times New Roman"/>
                        </a:rPr>
                        <a:t>S 3/0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172.16.2.1</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255.255.255.0</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rowSpan="3">
                  <a:txBody>
                    <a:bodyPr/>
                    <a:lstStyle/>
                    <a:p>
                      <a:pPr algn="ctr">
                        <a:lnSpc>
                          <a:spcPts val="1800"/>
                        </a:lnSpc>
                        <a:spcAft>
                          <a:spcPts val="0"/>
                        </a:spcAft>
                      </a:pPr>
                      <a:r>
                        <a:rPr lang="en-US" sz="1600" kern="100">
                          <a:effectLst/>
                          <a:latin typeface="Times New Roman"/>
                          <a:ea typeface="宋体"/>
                          <a:cs typeface="Times New Roman"/>
                        </a:rPr>
                        <a:t>L3-SW</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Vlan 20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192.168.20.254</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vMerge="1">
                  <a:txBody>
                    <a:bodyPr/>
                    <a:lstStyle/>
                    <a:p>
                      <a:endParaRPr lang="zh-CN" altLang="en-US"/>
                    </a:p>
                  </a:txBody>
                  <a:tcPr/>
                </a:tc>
                <a:tc>
                  <a:txBody>
                    <a:bodyPr/>
                    <a:lstStyle/>
                    <a:p>
                      <a:pPr algn="ctr">
                        <a:lnSpc>
                          <a:spcPts val="1800"/>
                        </a:lnSpc>
                        <a:spcAft>
                          <a:spcPts val="0"/>
                        </a:spcAft>
                      </a:pPr>
                      <a:r>
                        <a:rPr lang="en-US" sz="1600" kern="100">
                          <a:effectLst/>
                          <a:latin typeface="Times New Roman"/>
                          <a:ea typeface="宋体"/>
                          <a:cs typeface="Times New Roman"/>
                        </a:rPr>
                        <a:t>Vlan 30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192.168.30.254</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148">
                <a:tc vMerge="1">
                  <a:txBody>
                    <a:bodyPr/>
                    <a:lstStyle/>
                    <a:p>
                      <a:endParaRPr lang="zh-CN" altLang="en-US"/>
                    </a:p>
                  </a:txBody>
                  <a:tcPr/>
                </a:tc>
                <a:tc>
                  <a:txBody>
                    <a:bodyPr/>
                    <a:lstStyle/>
                    <a:p>
                      <a:pPr algn="ctr">
                        <a:lnSpc>
                          <a:spcPts val="1800"/>
                        </a:lnSpc>
                        <a:spcAft>
                          <a:spcPts val="0"/>
                        </a:spcAft>
                      </a:pPr>
                      <a:r>
                        <a:rPr lang="en-US" sz="1600" kern="100">
                          <a:effectLst/>
                          <a:latin typeface="Times New Roman"/>
                          <a:ea typeface="宋体"/>
                          <a:cs typeface="Times New Roman"/>
                        </a:rPr>
                        <a:t>Vlan 40</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192.168.40.1</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a:effectLst/>
                          <a:latin typeface="Times New Roman"/>
                          <a:ea typeface="宋体"/>
                          <a:cs typeface="Times New Roman"/>
                        </a:rPr>
                        <a:t>255.255.255.0</a:t>
                      </a:r>
                      <a:endParaRPr lang="zh-CN" sz="1600" kern="10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8462391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755576" y="980728"/>
            <a:ext cx="7776864" cy="6017032"/>
          </a:xfrm>
          <a:prstGeom prst="rect">
            <a:avLst/>
          </a:prstGeom>
        </p:spPr>
        <p:txBody>
          <a:bodyPr wrap="square">
            <a:spAutoFit/>
          </a:bodyPr>
          <a:lstStyle/>
          <a:p>
            <a:pPr>
              <a:lnSpc>
                <a:spcPts val="2400"/>
              </a:lnSpc>
              <a:spcBef>
                <a:spcPts val="600"/>
              </a:spcBef>
              <a:spcAft>
                <a:spcPts val="600"/>
              </a:spcAft>
            </a:pPr>
            <a:r>
              <a:rPr lang="en-US" altLang="zh-CN" b="1" dirty="0"/>
              <a:t>2</a:t>
            </a:r>
            <a:r>
              <a:rPr lang="zh-CN" altLang="zh-CN" b="1" dirty="0"/>
              <a:t>．实施步骤</a:t>
            </a:r>
          </a:p>
          <a:p>
            <a:pPr lvl="1">
              <a:lnSpc>
                <a:spcPts val="2400"/>
              </a:lnSpc>
            </a:pPr>
            <a:r>
              <a:rPr lang="en-US" altLang="zh-CN" dirty="0"/>
              <a:t>1</a:t>
            </a:r>
            <a:r>
              <a:rPr lang="zh-CN" altLang="zh-CN" dirty="0"/>
              <a:t>）网络连通性配置</a:t>
            </a:r>
          </a:p>
          <a:p>
            <a:pPr lvl="1">
              <a:lnSpc>
                <a:spcPts val="2400"/>
              </a:lnSpc>
            </a:pPr>
            <a:r>
              <a:rPr lang="zh-CN" altLang="zh-CN" dirty="0"/>
              <a:t>①二层交换机</a:t>
            </a:r>
            <a:r>
              <a:rPr lang="en-US" altLang="zh-CN" dirty="0"/>
              <a:t>L2-sw1</a:t>
            </a:r>
            <a:r>
              <a:rPr lang="zh-CN" altLang="zh-CN" dirty="0"/>
              <a:t>的配置</a:t>
            </a:r>
          </a:p>
          <a:p>
            <a:pPr lvl="1">
              <a:lnSpc>
                <a:spcPts val="2400"/>
              </a:lnSpc>
            </a:pPr>
            <a:r>
              <a:rPr lang="en-US" altLang="zh-CN" dirty="0"/>
              <a:t>L2-sw1(</a:t>
            </a:r>
            <a:r>
              <a:rPr lang="en-US" altLang="zh-CN" dirty="0" err="1"/>
              <a:t>config</a:t>
            </a:r>
            <a:r>
              <a:rPr lang="en-US" altLang="zh-CN" dirty="0"/>
              <a:t>)#</a:t>
            </a:r>
            <a:r>
              <a:rPr lang="en-US" altLang="zh-CN" dirty="0" err="1"/>
              <a:t>Vlan</a:t>
            </a:r>
            <a:r>
              <a:rPr lang="en-US" altLang="zh-CN" dirty="0"/>
              <a:t> 10</a:t>
            </a:r>
            <a:endParaRPr lang="zh-CN" altLang="zh-CN" dirty="0"/>
          </a:p>
          <a:p>
            <a:pPr lvl="1">
              <a:lnSpc>
                <a:spcPts val="2400"/>
              </a:lnSpc>
            </a:pPr>
            <a:r>
              <a:rPr lang="en-US" altLang="zh-CN" dirty="0"/>
              <a:t>L2- sw1 (</a:t>
            </a:r>
            <a:r>
              <a:rPr lang="en-US" altLang="zh-CN" dirty="0" err="1"/>
              <a:t>config</a:t>
            </a:r>
            <a:r>
              <a:rPr lang="en-US" altLang="zh-CN" dirty="0"/>
              <a:t>)#interface  range  </a:t>
            </a:r>
            <a:r>
              <a:rPr lang="en-US" altLang="zh-CN" dirty="0" err="1"/>
              <a:t>fastethernet</a:t>
            </a:r>
            <a:r>
              <a:rPr lang="en-US" altLang="zh-CN" dirty="0"/>
              <a:t>  0/1-24 </a:t>
            </a:r>
            <a:endParaRPr lang="zh-CN" altLang="zh-CN" dirty="0"/>
          </a:p>
          <a:p>
            <a:pPr lvl="1">
              <a:lnSpc>
                <a:spcPts val="2400"/>
              </a:lnSpc>
            </a:pPr>
            <a:r>
              <a:rPr lang="en-US" altLang="zh-CN" dirty="0"/>
              <a:t>L2- sw1 (</a:t>
            </a:r>
            <a:r>
              <a:rPr lang="en-US" altLang="zh-CN" dirty="0" err="1"/>
              <a:t>config</a:t>
            </a:r>
            <a:r>
              <a:rPr lang="en-US" altLang="zh-CN" dirty="0"/>
              <a:t>-if-range)#</a:t>
            </a:r>
            <a:r>
              <a:rPr lang="en-US" altLang="zh-CN" dirty="0" err="1"/>
              <a:t>switchport</a:t>
            </a:r>
            <a:r>
              <a:rPr lang="en-US" altLang="zh-CN" dirty="0"/>
              <a:t>  mode  access</a:t>
            </a:r>
            <a:endParaRPr lang="zh-CN" altLang="zh-CN" dirty="0"/>
          </a:p>
          <a:p>
            <a:pPr lvl="1">
              <a:lnSpc>
                <a:spcPts val="2400"/>
              </a:lnSpc>
            </a:pPr>
            <a:r>
              <a:rPr lang="en-US" altLang="zh-CN" dirty="0"/>
              <a:t>L2- sw1 (</a:t>
            </a:r>
            <a:r>
              <a:rPr lang="en-US" altLang="zh-CN" dirty="0" err="1"/>
              <a:t>config</a:t>
            </a:r>
            <a:r>
              <a:rPr lang="en-US" altLang="zh-CN" dirty="0"/>
              <a:t>-if-range)#</a:t>
            </a:r>
            <a:r>
              <a:rPr lang="en-US" altLang="zh-CN" dirty="0" err="1"/>
              <a:t>switchport</a:t>
            </a:r>
            <a:r>
              <a:rPr lang="en-US" altLang="zh-CN" dirty="0"/>
              <a:t>  access  </a:t>
            </a:r>
            <a:r>
              <a:rPr lang="en-US" altLang="zh-CN" dirty="0" err="1"/>
              <a:t>vlan</a:t>
            </a:r>
            <a:r>
              <a:rPr lang="en-US" altLang="zh-CN" dirty="0"/>
              <a:t> 10 </a:t>
            </a:r>
            <a:endParaRPr lang="zh-CN" altLang="zh-CN" dirty="0"/>
          </a:p>
          <a:p>
            <a:pPr lvl="1">
              <a:lnSpc>
                <a:spcPts val="2400"/>
              </a:lnSpc>
            </a:pPr>
            <a:r>
              <a:rPr lang="zh-CN" altLang="zh-CN" dirty="0"/>
              <a:t>②二层交换机</a:t>
            </a:r>
            <a:r>
              <a:rPr lang="en-US" altLang="zh-CN" dirty="0"/>
              <a:t>L2-sw2</a:t>
            </a:r>
            <a:r>
              <a:rPr lang="zh-CN" altLang="zh-CN" dirty="0"/>
              <a:t>的配置</a:t>
            </a:r>
          </a:p>
          <a:p>
            <a:pPr lvl="1">
              <a:lnSpc>
                <a:spcPts val="2400"/>
              </a:lnSpc>
            </a:pPr>
            <a:r>
              <a:rPr lang="en-US" altLang="zh-CN" dirty="0"/>
              <a:t>L2-sw2(</a:t>
            </a:r>
            <a:r>
              <a:rPr lang="en-US" altLang="zh-CN" dirty="0" err="1"/>
              <a:t>config</a:t>
            </a:r>
            <a:r>
              <a:rPr lang="en-US" altLang="zh-CN" dirty="0"/>
              <a:t>)#</a:t>
            </a:r>
            <a:r>
              <a:rPr lang="en-US" altLang="zh-CN" dirty="0" err="1"/>
              <a:t>Vlan</a:t>
            </a:r>
            <a:r>
              <a:rPr lang="en-US" altLang="zh-CN" dirty="0"/>
              <a:t>  20</a:t>
            </a:r>
            <a:endParaRPr lang="zh-CN" altLang="zh-CN" dirty="0"/>
          </a:p>
          <a:p>
            <a:pPr lvl="1">
              <a:lnSpc>
                <a:spcPts val="2400"/>
              </a:lnSpc>
            </a:pPr>
            <a:r>
              <a:rPr lang="en-US" altLang="zh-CN" dirty="0"/>
              <a:t>L2-sw2(</a:t>
            </a:r>
            <a:r>
              <a:rPr lang="en-US" altLang="zh-CN" dirty="0" err="1"/>
              <a:t>config</a:t>
            </a:r>
            <a:r>
              <a:rPr lang="en-US" altLang="zh-CN" dirty="0"/>
              <a:t>)#</a:t>
            </a:r>
            <a:r>
              <a:rPr lang="en-US" altLang="zh-CN" dirty="0" err="1"/>
              <a:t>Vlan</a:t>
            </a:r>
            <a:r>
              <a:rPr lang="en-US" altLang="zh-CN" dirty="0"/>
              <a:t>  30</a:t>
            </a:r>
            <a:endParaRPr lang="zh-CN" altLang="zh-CN" dirty="0"/>
          </a:p>
          <a:p>
            <a:pPr lvl="1">
              <a:lnSpc>
                <a:spcPts val="2400"/>
              </a:lnSpc>
            </a:pPr>
            <a:r>
              <a:rPr lang="en-US" altLang="zh-CN" dirty="0"/>
              <a:t>L2- sw2 (</a:t>
            </a:r>
            <a:r>
              <a:rPr lang="en-US" altLang="zh-CN" dirty="0" err="1"/>
              <a:t>config</a:t>
            </a:r>
            <a:r>
              <a:rPr lang="en-US" altLang="zh-CN" dirty="0"/>
              <a:t>)#interface  range  </a:t>
            </a:r>
            <a:r>
              <a:rPr lang="en-US" altLang="zh-CN" dirty="0" err="1"/>
              <a:t>fastethernet</a:t>
            </a:r>
            <a:r>
              <a:rPr lang="en-US" altLang="zh-CN" dirty="0"/>
              <a:t>  0/1-5 </a:t>
            </a:r>
            <a:endParaRPr lang="zh-CN" altLang="zh-CN" dirty="0"/>
          </a:p>
          <a:p>
            <a:pPr lvl="1">
              <a:lnSpc>
                <a:spcPts val="2400"/>
              </a:lnSpc>
            </a:pPr>
            <a:r>
              <a:rPr lang="en-US" altLang="zh-CN" dirty="0"/>
              <a:t>L2- sw2 (</a:t>
            </a:r>
            <a:r>
              <a:rPr lang="en-US" altLang="zh-CN" dirty="0" err="1"/>
              <a:t>config</a:t>
            </a:r>
            <a:r>
              <a:rPr lang="en-US" altLang="zh-CN" dirty="0"/>
              <a:t>-if-range)#</a:t>
            </a:r>
            <a:r>
              <a:rPr lang="en-US" altLang="zh-CN" dirty="0" err="1"/>
              <a:t>switchport</a:t>
            </a:r>
            <a:r>
              <a:rPr lang="en-US" altLang="zh-CN" dirty="0"/>
              <a:t>  mode  access</a:t>
            </a:r>
            <a:endParaRPr lang="zh-CN" altLang="zh-CN" dirty="0"/>
          </a:p>
          <a:p>
            <a:pPr lvl="1">
              <a:lnSpc>
                <a:spcPts val="2400"/>
              </a:lnSpc>
            </a:pPr>
            <a:r>
              <a:rPr lang="en-US" altLang="zh-CN" dirty="0"/>
              <a:t>L2- sw2 (</a:t>
            </a:r>
            <a:r>
              <a:rPr lang="en-US" altLang="zh-CN" dirty="0" err="1"/>
              <a:t>config</a:t>
            </a:r>
            <a:r>
              <a:rPr lang="en-US" altLang="zh-CN" dirty="0"/>
              <a:t>-if-range)#</a:t>
            </a:r>
            <a:r>
              <a:rPr lang="en-US" altLang="zh-CN" dirty="0" err="1"/>
              <a:t>switchport</a:t>
            </a:r>
            <a:r>
              <a:rPr lang="en-US" altLang="zh-CN" dirty="0"/>
              <a:t>  access  </a:t>
            </a:r>
            <a:r>
              <a:rPr lang="en-US" altLang="zh-CN" dirty="0" err="1"/>
              <a:t>vlan</a:t>
            </a:r>
            <a:r>
              <a:rPr lang="en-US" altLang="zh-CN" dirty="0"/>
              <a:t> 20 </a:t>
            </a:r>
            <a:endParaRPr lang="zh-CN" altLang="zh-CN" dirty="0"/>
          </a:p>
          <a:p>
            <a:pPr lvl="1">
              <a:lnSpc>
                <a:spcPts val="2400"/>
              </a:lnSpc>
            </a:pPr>
            <a:r>
              <a:rPr lang="en-US" altLang="zh-CN" dirty="0"/>
              <a:t>L2- sw2 (</a:t>
            </a:r>
            <a:r>
              <a:rPr lang="en-US" altLang="zh-CN" dirty="0" err="1"/>
              <a:t>config</a:t>
            </a:r>
            <a:r>
              <a:rPr lang="en-US" altLang="zh-CN" dirty="0"/>
              <a:t>)#interface  range  </a:t>
            </a:r>
            <a:r>
              <a:rPr lang="en-US" altLang="zh-CN" dirty="0" err="1"/>
              <a:t>fastethernet</a:t>
            </a:r>
            <a:r>
              <a:rPr lang="en-US" altLang="zh-CN" dirty="0"/>
              <a:t>  0/6-10 </a:t>
            </a:r>
            <a:endParaRPr lang="zh-CN" altLang="zh-CN" dirty="0"/>
          </a:p>
          <a:p>
            <a:pPr lvl="1">
              <a:lnSpc>
                <a:spcPts val="2400"/>
              </a:lnSpc>
            </a:pPr>
            <a:r>
              <a:rPr lang="en-US" altLang="zh-CN" dirty="0"/>
              <a:t>L2- sw2 (</a:t>
            </a:r>
            <a:r>
              <a:rPr lang="en-US" altLang="zh-CN" dirty="0" err="1"/>
              <a:t>config</a:t>
            </a:r>
            <a:r>
              <a:rPr lang="en-US" altLang="zh-CN" dirty="0"/>
              <a:t>-if-range)#</a:t>
            </a:r>
            <a:r>
              <a:rPr lang="en-US" altLang="zh-CN" dirty="0" err="1"/>
              <a:t>switchport</a:t>
            </a:r>
            <a:r>
              <a:rPr lang="en-US" altLang="zh-CN" dirty="0"/>
              <a:t>  mode  access</a:t>
            </a:r>
            <a:endParaRPr lang="zh-CN" altLang="zh-CN" dirty="0"/>
          </a:p>
          <a:p>
            <a:pPr lvl="1">
              <a:lnSpc>
                <a:spcPts val="2400"/>
              </a:lnSpc>
            </a:pPr>
            <a:r>
              <a:rPr lang="en-US" altLang="zh-CN" dirty="0"/>
              <a:t>L2- sw2 (</a:t>
            </a:r>
            <a:r>
              <a:rPr lang="en-US" altLang="zh-CN" dirty="0" err="1"/>
              <a:t>config</a:t>
            </a:r>
            <a:r>
              <a:rPr lang="en-US" altLang="zh-CN" dirty="0"/>
              <a:t>-if-range)#</a:t>
            </a:r>
            <a:r>
              <a:rPr lang="en-US" altLang="zh-CN" dirty="0" err="1"/>
              <a:t>switchport</a:t>
            </a:r>
            <a:r>
              <a:rPr lang="en-US" altLang="zh-CN" dirty="0"/>
              <a:t>  access  </a:t>
            </a:r>
            <a:r>
              <a:rPr lang="en-US" altLang="zh-CN" dirty="0" err="1"/>
              <a:t>vlan</a:t>
            </a:r>
            <a:r>
              <a:rPr lang="en-US" altLang="zh-CN" dirty="0"/>
              <a:t> 30 </a:t>
            </a:r>
            <a:endParaRPr lang="en-US" altLang="zh-CN" dirty="0" smtClean="0"/>
          </a:p>
          <a:p>
            <a:pPr lvl="1">
              <a:lnSpc>
                <a:spcPts val="2400"/>
              </a:lnSpc>
            </a:pPr>
            <a:r>
              <a:rPr lang="en-US" altLang="zh-CN" dirty="0"/>
              <a:t>L2- sw2 (</a:t>
            </a:r>
            <a:r>
              <a:rPr lang="en-US" altLang="zh-CN" dirty="0" err="1"/>
              <a:t>config</a:t>
            </a:r>
            <a:r>
              <a:rPr lang="en-US" altLang="zh-CN" dirty="0"/>
              <a:t>)#interface  </a:t>
            </a:r>
            <a:r>
              <a:rPr lang="en-US" altLang="zh-CN" dirty="0" err="1"/>
              <a:t>fastethernet</a:t>
            </a:r>
            <a:r>
              <a:rPr lang="en-US" altLang="zh-CN" dirty="0"/>
              <a:t>  0/24</a:t>
            </a:r>
            <a:endParaRPr lang="zh-CN" altLang="zh-CN" dirty="0"/>
          </a:p>
          <a:p>
            <a:pPr lvl="1">
              <a:lnSpc>
                <a:spcPts val="2400"/>
              </a:lnSpc>
            </a:pPr>
            <a:r>
              <a:rPr lang="en-US" altLang="zh-CN" dirty="0"/>
              <a:t>L2- sw2 (</a:t>
            </a:r>
            <a:r>
              <a:rPr lang="en-US" altLang="zh-CN" dirty="0" err="1"/>
              <a:t>config</a:t>
            </a:r>
            <a:r>
              <a:rPr lang="en-US" altLang="zh-CN" dirty="0"/>
              <a:t>-if)# </a:t>
            </a:r>
            <a:r>
              <a:rPr lang="en-US" altLang="zh-CN" dirty="0" err="1"/>
              <a:t>switchport</a:t>
            </a:r>
            <a:r>
              <a:rPr lang="en-US" altLang="zh-CN" dirty="0"/>
              <a:t>  mode  trunk</a:t>
            </a:r>
            <a:endParaRPr lang="zh-CN" altLang="zh-CN" dirty="0"/>
          </a:p>
          <a:p>
            <a:pPr lvl="1">
              <a:lnSpc>
                <a:spcPts val="2400"/>
              </a:lnSpc>
            </a:pPr>
            <a:endParaRPr lang="zh-CN" altLang="zh-CN" dirty="0"/>
          </a:p>
        </p:txBody>
      </p:sp>
      <p:sp>
        <p:nvSpPr>
          <p:cNvPr id="13"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spTree>
    <p:extLst>
      <p:ext uri="{BB962C8B-B14F-4D97-AF65-F5344CB8AC3E}">
        <p14:creationId xmlns:p14="http://schemas.microsoft.com/office/powerpoint/2010/main" val="289100960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19128" y="908720"/>
            <a:ext cx="8201344" cy="6231834"/>
          </a:xfrm>
          <a:prstGeom prst="rect">
            <a:avLst/>
          </a:prstGeom>
        </p:spPr>
        <p:txBody>
          <a:bodyPr wrap="square">
            <a:spAutoFit/>
          </a:bodyPr>
          <a:lstStyle/>
          <a:p>
            <a:pPr lvl="1">
              <a:lnSpc>
                <a:spcPts val="2400"/>
              </a:lnSpc>
            </a:pPr>
            <a:r>
              <a:rPr lang="zh-CN" altLang="zh-CN" dirty="0"/>
              <a:t>③三层交换机</a:t>
            </a:r>
            <a:r>
              <a:rPr lang="en-US" altLang="zh-CN" dirty="0"/>
              <a:t>L3-sw</a:t>
            </a:r>
            <a:r>
              <a:rPr lang="zh-CN" altLang="zh-CN" dirty="0"/>
              <a:t>的配置</a:t>
            </a:r>
          </a:p>
          <a:p>
            <a:pPr lvl="1">
              <a:lnSpc>
                <a:spcPts val="2400"/>
              </a:lnSpc>
            </a:pPr>
            <a:r>
              <a:rPr lang="en-US" altLang="zh-CN" dirty="0"/>
              <a:t>L3-sw (</a:t>
            </a:r>
            <a:r>
              <a:rPr lang="en-US" altLang="zh-CN" dirty="0" err="1"/>
              <a:t>config</a:t>
            </a:r>
            <a:r>
              <a:rPr lang="en-US" altLang="zh-CN" dirty="0"/>
              <a:t>)#</a:t>
            </a:r>
            <a:r>
              <a:rPr lang="en-US" altLang="zh-CN" dirty="0" err="1"/>
              <a:t>Vlan</a:t>
            </a:r>
            <a:r>
              <a:rPr lang="en-US" altLang="zh-CN" dirty="0"/>
              <a:t>  20</a:t>
            </a:r>
            <a:endParaRPr lang="zh-CN" altLang="zh-CN" dirty="0"/>
          </a:p>
          <a:p>
            <a:pPr lvl="1">
              <a:lnSpc>
                <a:spcPts val="2400"/>
              </a:lnSpc>
            </a:pPr>
            <a:r>
              <a:rPr lang="en-US" altLang="zh-CN" dirty="0"/>
              <a:t>L3-sw (</a:t>
            </a:r>
            <a:r>
              <a:rPr lang="en-US" altLang="zh-CN" dirty="0" err="1"/>
              <a:t>config</a:t>
            </a:r>
            <a:r>
              <a:rPr lang="en-US" altLang="zh-CN" dirty="0"/>
              <a:t>)#</a:t>
            </a:r>
            <a:r>
              <a:rPr lang="en-US" altLang="zh-CN" dirty="0" err="1"/>
              <a:t>Vlan</a:t>
            </a:r>
            <a:r>
              <a:rPr lang="en-US" altLang="zh-CN" dirty="0"/>
              <a:t>  30</a:t>
            </a:r>
            <a:endParaRPr lang="zh-CN" altLang="zh-CN" dirty="0"/>
          </a:p>
          <a:p>
            <a:pPr lvl="1">
              <a:lnSpc>
                <a:spcPts val="2400"/>
              </a:lnSpc>
            </a:pPr>
            <a:r>
              <a:rPr lang="en-US" altLang="zh-CN" dirty="0"/>
              <a:t>L3-sw (</a:t>
            </a:r>
            <a:r>
              <a:rPr lang="en-US" altLang="zh-CN" dirty="0" err="1"/>
              <a:t>config</a:t>
            </a:r>
            <a:r>
              <a:rPr lang="en-US" altLang="zh-CN" dirty="0"/>
              <a:t>)#</a:t>
            </a:r>
            <a:r>
              <a:rPr lang="en-US" altLang="zh-CN" dirty="0" err="1"/>
              <a:t>Vlan</a:t>
            </a:r>
            <a:r>
              <a:rPr lang="en-US" altLang="zh-CN" dirty="0"/>
              <a:t>  40</a:t>
            </a:r>
            <a:endParaRPr lang="zh-CN" altLang="zh-CN" dirty="0"/>
          </a:p>
          <a:p>
            <a:pPr lvl="1">
              <a:lnSpc>
                <a:spcPts val="2400"/>
              </a:lnSpc>
            </a:pPr>
            <a:r>
              <a:rPr lang="en-US" altLang="zh-CN" dirty="0"/>
              <a:t>L3-sw(</a:t>
            </a:r>
            <a:r>
              <a:rPr lang="en-US" altLang="zh-CN" dirty="0" err="1"/>
              <a:t>config</a:t>
            </a:r>
            <a:r>
              <a:rPr lang="en-US" altLang="zh-CN" dirty="0"/>
              <a:t>)#interface  </a:t>
            </a:r>
            <a:r>
              <a:rPr lang="en-US" altLang="zh-CN" dirty="0" err="1"/>
              <a:t>vlan</a:t>
            </a:r>
            <a:r>
              <a:rPr lang="en-US" altLang="zh-CN" dirty="0"/>
              <a:t>  20</a:t>
            </a:r>
            <a:endParaRPr lang="zh-CN" altLang="zh-CN" dirty="0"/>
          </a:p>
          <a:p>
            <a:pPr lvl="1">
              <a:lnSpc>
                <a:spcPts val="2400"/>
              </a:lnSpc>
            </a:pPr>
            <a:r>
              <a:rPr lang="en-US" altLang="zh-CN" dirty="0"/>
              <a:t>L3-sw(</a:t>
            </a:r>
            <a:r>
              <a:rPr lang="en-US" altLang="zh-CN" dirty="0" err="1"/>
              <a:t>config</a:t>
            </a:r>
            <a:r>
              <a:rPr lang="en-US" altLang="zh-CN" dirty="0"/>
              <a:t>-if)#</a:t>
            </a:r>
            <a:r>
              <a:rPr lang="en-US" altLang="zh-CN" dirty="0" err="1"/>
              <a:t>ip</a:t>
            </a:r>
            <a:r>
              <a:rPr lang="en-US" altLang="zh-CN" dirty="0"/>
              <a:t>  address 192.168.20.254  255.255.255.0</a:t>
            </a:r>
            <a:endParaRPr lang="zh-CN" altLang="zh-CN" dirty="0"/>
          </a:p>
          <a:p>
            <a:pPr lvl="1">
              <a:lnSpc>
                <a:spcPts val="2400"/>
              </a:lnSpc>
            </a:pPr>
            <a:r>
              <a:rPr lang="en-US" altLang="zh-CN" dirty="0"/>
              <a:t>L3-sw(</a:t>
            </a:r>
            <a:r>
              <a:rPr lang="en-US" altLang="zh-CN" dirty="0" err="1"/>
              <a:t>config</a:t>
            </a:r>
            <a:r>
              <a:rPr lang="en-US" altLang="zh-CN" dirty="0"/>
              <a:t>)#interface  </a:t>
            </a:r>
            <a:r>
              <a:rPr lang="en-US" altLang="zh-CN" dirty="0" err="1"/>
              <a:t>vlan</a:t>
            </a:r>
            <a:r>
              <a:rPr lang="en-US" altLang="zh-CN" dirty="0"/>
              <a:t>  30</a:t>
            </a:r>
            <a:endParaRPr lang="zh-CN" altLang="zh-CN" dirty="0"/>
          </a:p>
          <a:p>
            <a:pPr lvl="1">
              <a:lnSpc>
                <a:spcPts val="2400"/>
              </a:lnSpc>
            </a:pPr>
            <a:r>
              <a:rPr lang="en-US" altLang="zh-CN" dirty="0"/>
              <a:t>L3-sw(</a:t>
            </a:r>
            <a:r>
              <a:rPr lang="en-US" altLang="zh-CN" dirty="0" err="1"/>
              <a:t>config</a:t>
            </a:r>
            <a:r>
              <a:rPr lang="en-US" altLang="zh-CN" dirty="0"/>
              <a:t>-if)#</a:t>
            </a:r>
            <a:r>
              <a:rPr lang="en-US" altLang="zh-CN" dirty="0" err="1"/>
              <a:t>ip</a:t>
            </a:r>
            <a:r>
              <a:rPr lang="en-US" altLang="zh-CN" dirty="0"/>
              <a:t>  address 192.168.30.254  255.255.255.0</a:t>
            </a:r>
            <a:endParaRPr lang="zh-CN" altLang="zh-CN" dirty="0"/>
          </a:p>
          <a:p>
            <a:pPr lvl="1">
              <a:lnSpc>
                <a:spcPts val="2400"/>
              </a:lnSpc>
            </a:pPr>
            <a:r>
              <a:rPr lang="en-US" altLang="zh-CN" dirty="0"/>
              <a:t>L3-sw(</a:t>
            </a:r>
            <a:r>
              <a:rPr lang="en-US" altLang="zh-CN" dirty="0" err="1"/>
              <a:t>config</a:t>
            </a:r>
            <a:r>
              <a:rPr lang="en-US" altLang="zh-CN" dirty="0"/>
              <a:t>)#interface  </a:t>
            </a:r>
            <a:r>
              <a:rPr lang="en-US" altLang="zh-CN" dirty="0" err="1"/>
              <a:t>vlan</a:t>
            </a:r>
            <a:r>
              <a:rPr lang="en-US" altLang="zh-CN" dirty="0"/>
              <a:t>  40</a:t>
            </a:r>
            <a:endParaRPr lang="zh-CN" altLang="zh-CN" dirty="0"/>
          </a:p>
          <a:p>
            <a:pPr lvl="1">
              <a:lnSpc>
                <a:spcPts val="2400"/>
              </a:lnSpc>
            </a:pPr>
            <a:r>
              <a:rPr lang="en-US" altLang="zh-CN" dirty="0"/>
              <a:t>L3-sw(</a:t>
            </a:r>
            <a:r>
              <a:rPr lang="en-US" altLang="zh-CN" dirty="0" err="1"/>
              <a:t>config</a:t>
            </a:r>
            <a:r>
              <a:rPr lang="en-US" altLang="zh-CN" dirty="0"/>
              <a:t>-if)#</a:t>
            </a:r>
            <a:r>
              <a:rPr lang="en-US" altLang="zh-CN" dirty="0" err="1"/>
              <a:t>ip</a:t>
            </a:r>
            <a:r>
              <a:rPr lang="en-US" altLang="zh-CN" dirty="0"/>
              <a:t>  address 192.168.40.1  255.255.255.0</a:t>
            </a:r>
            <a:endParaRPr lang="zh-CN" altLang="zh-CN" dirty="0"/>
          </a:p>
          <a:p>
            <a:pPr lvl="1">
              <a:lnSpc>
                <a:spcPts val="2400"/>
              </a:lnSpc>
            </a:pPr>
            <a:r>
              <a:rPr lang="en-US" altLang="zh-CN" dirty="0"/>
              <a:t>L3- </a:t>
            </a:r>
            <a:r>
              <a:rPr lang="en-US" altLang="zh-CN" dirty="0" err="1"/>
              <a:t>sw</a:t>
            </a:r>
            <a:r>
              <a:rPr lang="en-US" altLang="zh-CN" dirty="0"/>
              <a:t> (</a:t>
            </a:r>
            <a:r>
              <a:rPr lang="en-US" altLang="zh-CN" dirty="0" err="1"/>
              <a:t>config</a:t>
            </a:r>
            <a:r>
              <a:rPr lang="en-US" altLang="zh-CN" dirty="0"/>
              <a:t>)#interface  </a:t>
            </a:r>
            <a:r>
              <a:rPr lang="en-US" altLang="zh-CN" dirty="0" err="1"/>
              <a:t>fastethernet</a:t>
            </a:r>
            <a:r>
              <a:rPr lang="en-US" altLang="zh-CN" dirty="0"/>
              <a:t>  0/24</a:t>
            </a:r>
            <a:endParaRPr lang="zh-CN" altLang="zh-CN" dirty="0"/>
          </a:p>
          <a:p>
            <a:pPr lvl="1">
              <a:lnSpc>
                <a:spcPts val="2400"/>
              </a:lnSpc>
            </a:pPr>
            <a:r>
              <a:rPr lang="en-US" altLang="zh-CN" dirty="0"/>
              <a:t>L3-sw(</a:t>
            </a:r>
            <a:r>
              <a:rPr lang="en-US" altLang="zh-CN" dirty="0" err="1"/>
              <a:t>config</a:t>
            </a:r>
            <a:r>
              <a:rPr lang="en-US" altLang="zh-CN" dirty="0"/>
              <a:t>-if)#</a:t>
            </a:r>
            <a:r>
              <a:rPr lang="en-US" altLang="zh-CN" dirty="0" err="1"/>
              <a:t>switchport</a:t>
            </a:r>
            <a:r>
              <a:rPr lang="en-US" altLang="zh-CN" dirty="0"/>
              <a:t>  mode  trunk</a:t>
            </a:r>
            <a:endParaRPr lang="zh-CN" altLang="zh-CN" dirty="0"/>
          </a:p>
          <a:p>
            <a:pPr lvl="1">
              <a:lnSpc>
                <a:spcPts val="2400"/>
              </a:lnSpc>
            </a:pPr>
            <a:r>
              <a:rPr lang="en-US" altLang="zh-CN" dirty="0"/>
              <a:t>L3- </a:t>
            </a:r>
            <a:r>
              <a:rPr lang="en-US" altLang="zh-CN" dirty="0" err="1"/>
              <a:t>sw</a:t>
            </a:r>
            <a:r>
              <a:rPr lang="en-US" altLang="zh-CN" dirty="0"/>
              <a:t> (</a:t>
            </a:r>
            <a:r>
              <a:rPr lang="en-US" altLang="zh-CN" dirty="0" err="1"/>
              <a:t>config</a:t>
            </a:r>
            <a:r>
              <a:rPr lang="en-US" altLang="zh-CN" dirty="0"/>
              <a:t>)#interface  </a:t>
            </a:r>
            <a:r>
              <a:rPr lang="en-US" altLang="zh-CN" dirty="0" err="1"/>
              <a:t>fastethernet</a:t>
            </a:r>
            <a:r>
              <a:rPr lang="en-US" altLang="zh-CN" dirty="0"/>
              <a:t>  0/23</a:t>
            </a:r>
            <a:endParaRPr lang="zh-CN" altLang="zh-CN" dirty="0"/>
          </a:p>
          <a:p>
            <a:pPr lvl="1">
              <a:lnSpc>
                <a:spcPts val="2400"/>
              </a:lnSpc>
            </a:pPr>
            <a:r>
              <a:rPr lang="en-US" altLang="zh-CN" dirty="0"/>
              <a:t>L3-sw(</a:t>
            </a:r>
            <a:r>
              <a:rPr lang="en-US" altLang="zh-CN" dirty="0" err="1"/>
              <a:t>config</a:t>
            </a:r>
            <a:r>
              <a:rPr lang="en-US" altLang="zh-CN" dirty="0"/>
              <a:t>-if)#</a:t>
            </a:r>
            <a:r>
              <a:rPr lang="en-US" altLang="zh-CN" dirty="0" err="1"/>
              <a:t>switchport</a:t>
            </a:r>
            <a:r>
              <a:rPr lang="en-US" altLang="zh-CN" dirty="0"/>
              <a:t>  mode  access</a:t>
            </a:r>
            <a:endParaRPr lang="zh-CN" altLang="zh-CN" dirty="0"/>
          </a:p>
          <a:p>
            <a:pPr lvl="1">
              <a:lnSpc>
                <a:spcPts val="2400"/>
              </a:lnSpc>
            </a:pPr>
            <a:r>
              <a:rPr lang="en-US" altLang="zh-CN" dirty="0"/>
              <a:t>L3-sw(</a:t>
            </a:r>
            <a:r>
              <a:rPr lang="en-US" altLang="zh-CN" dirty="0" err="1"/>
              <a:t>config</a:t>
            </a:r>
            <a:r>
              <a:rPr lang="en-US" altLang="zh-CN" dirty="0"/>
              <a:t>-if)#</a:t>
            </a:r>
            <a:r>
              <a:rPr lang="en-US" altLang="zh-CN" dirty="0" err="1"/>
              <a:t>switchport</a:t>
            </a:r>
            <a:r>
              <a:rPr lang="en-US" altLang="zh-CN" dirty="0"/>
              <a:t>  access  </a:t>
            </a:r>
            <a:r>
              <a:rPr lang="en-US" altLang="zh-CN" dirty="0" err="1"/>
              <a:t>vlan</a:t>
            </a:r>
            <a:r>
              <a:rPr lang="en-US" altLang="zh-CN" dirty="0"/>
              <a:t>  40</a:t>
            </a:r>
            <a:endParaRPr lang="zh-CN" altLang="zh-CN" dirty="0"/>
          </a:p>
          <a:p>
            <a:pPr lvl="1">
              <a:lnSpc>
                <a:spcPts val="2400"/>
              </a:lnSpc>
            </a:pPr>
            <a:r>
              <a:rPr lang="en-US" altLang="zh-CN" dirty="0"/>
              <a:t>L3-sw(</a:t>
            </a:r>
            <a:r>
              <a:rPr lang="en-US" altLang="zh-CN" dirty="0" err="1"/>
              <a:t>config</a:t>
            </a:r>
            <a:r>
              <a:rPr lang="en-US" altLang="zh-CN" dirty="0"/>
              <a:t>)#</a:t>
            </a:r>
            <a:r>
              <a:rPr lang="en-US" altLang="zh-CN" dirty="0" err="1"/>
              <a:t>ip</a:t>
            </a:r>
            <a:r>
              <a:rPr lang="en-US" altLang="zh-CN" dirty="0"/>
              <a:t>  routing</a:t>
            </a:r>
            <a:endParaRPr lang="zh-CN" altLang="zh-CN" dirty="0"/>
          </a:p>
          <a:p>
            <a:pPr lvl="1">
              <a:lnSpc>
                <a:spcPts val="2400"/>
              </a:lnSpc>
            </a:pPr>
            <a:r>
              <a:rPr lang="en-US" altLang="zh-CN" dirty="0"/>
              <a:t>L3-sw(</a:t>
            </a:r>
            <a:r>
              <a:rPr lang="en-US" altLang="zh-CN" dirty="0" err="1"/>
              <a:t>config</a:t>
            </a:r>
            <a:r>
              <a:rPr lang="en-US" altLang="zh-CN" dirty="0"/>
              <a:t>)#router  </a:t>
            </a:r>
            <a:r>
              <a:rPr lang="en-US" altLang="zh-CN" dirty="0" err="1"/>
              <a:t>ospf</a:t>
            </a:r>
            <a:r>
              <a:rPr lang="en-US" altLang="zh-CN" dirty="0"/>
              <a:t>  1</a:t>
            </a:r>
            <a:endParaRPr lang="zh-CN" altLang="zh-CN" dirty="0"/>
          </a:p>
          <a:p>
            <a:pPr lvl="1">
              <a:lnSpc>
                <a:spcPts val="2400"/>
              </a:lnSpc>
            </a:pPr>
            <a:r>
              <a:rPr lang="en-US" altLang="zh-CN" dirty="0"/>
              <a:t>L3-sw(</a:t>
            </a:r>
            <a:r>
              <a:rPr lang="en-US" altLang="zh-CN" dirty="0" err="1"/>
              <a:t>config</a:t>
            </a:r>
            <a:r>
              <a:rPr lang="en-US" altLang="zh-CN" dirty="0"/>
              <a:t>-router)#network  192.168.20.0  0.0.0.255  area 0</a:t>
            </a:r>
            <a:endParaRPr lang="zh-CN" altLang="zh-CN" dirty="0"/>
          </a:p>
          <a:p>
            <a:pPr lvl="1">
              <a:lnSpc>
                <a:spcPts val="2400"/>
              </a:lnSpc>
            </a:pPr>
            <a:endParaRPr lang="zh-CN" altLang="zh-CN" dirty="0"/>
          </a:p>
          <a:p>
            <a:pPr lvl="1">
              <a:lnSpc>
                <a:spcPts val="2400"/>
              </a:lnSpc>
            </a:pPr>
            <a:endParaRPr lang="zh-CN" altLang="zh-CN" dirty="0"/>
          </a:p>
        </p:txBody>
      </p:sp>
      <p:sp>
        <p:nvSpPr>
          <p:cNvPr id="9"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spTree>
    <p:extLst>
      <p:ext uri="{BB962C8B-B14F-4D97-AF65-F5344CB8AC3E}">
        <p14:creationId xmlns:p14="http://schemas.microsoft.com/office/powerpoint/2010/main" val="265376449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19128" y="908720"/>
            <a:ext cx="8201344" cy="5324535"/>
          </a:xfrm>
          <a:prstGeom prst="rect">
            <a:avLst/>
          </a:prstGeom>
        </p:spPr>
        <p:txBody>
          <a:bodyPr wrap="square">
            <a:spAutoFit/>
          </a:bodyPr>
          <a:lstStyle/>
          <a:p>
            <a:pPr lvl="1">
              <a:lnSpc>
                <a:spcPts val="2400"/>
              </a:lnSpc>
            </a:pPr>
            <a:r>
              <a:rPr lang="en-US" altLang="zh-CN" dirty="0"/>
              <a:t>L3-sw(</a:t>
            </a:r>
            <a:r>
              <a:rPr lang="en-US" altLang="zh-CN" dirty="0" err="1"/>
              <a:t>config</a:t>
            </a:r>
            <a:r>
              <a:rPr lang="en-US" altLang="zh-CN" dirty="0"/>
              <a:t>-router)#network  192.168.30.0  0.0.0.255  area 0</a:t>
            </a:r>
            <a:endParaRPr lang="zh-CN" altLang="zh-CN" dirty="0"/>
          </a:p>
          <a:p>
            <a:pPr lvl="1">
              <a:lnSpc>
                <a:spcPts val="2400"/>
              </a:lnSpc>
            </a:pPr>
            <a:r>
              <a:rPr lang="en-US" altLang="zh-CN" dirty="0"/>
              <a:t>L3-sw(</a:t>
            </a:r>
            <a:r>
              <a:rPr lang="en-US" altLang="zh-CN" dirty="0" err="1"/>
              <a:t>config</a:t>
            </a:r>
            <a:r>
              <a:rPr lang="en-US" altLang="zh-CN" dirty="0"/>
              <a:t>-router)#network  192.168.40.0  0.0.0.255  area </a:t>
            </a:r>
            <a:r>
              <a:rPr lang="en-US" altLang="zh-CN" dirty="0" smtClean="0"/>
              <a:t>0</a:t>
            </a:r>
          </a:p>
          <a:p>
            <a:pPr lvl="1">
              <a:lnSpc>
                <a:spcPts val="2400"/>
              </a:lnSpc>
            </a:pPr>
            <a:r>
              <a:rPr lang="zh-CN" altLang="zh-CN" dirty="0"/>
              <a:t>④路由器</a:t>
            </a:r>
            <a:r>
              <a:rPr lang="en-US" altLang="zh-CN" dirty="0"/>
              <a:t>RA</a:t>
            </a:r>
            <a:r>
              <a:rPr lang="zh-CN" altLang="zh-CN" dirty="0"/>
              <a:t>的配置</a:t>
            </a:r>
          </a:p>
          <a:p>
            <a:pPr lvl="1">
              <a:lnSpc>
                <a:spcPts val="2400"/>
              </a:lnSpc>
            </a:pPr>
            <a:r>
              <a:rPr lang="en-US" altLang="zh-CN" dirty="0"/>
              <a:t>RA(</a:t>
            </a:r>
            <a:r>
              <a:rPr lang="en-US" altLang="zh-CN" dirty="0" err="1"/>
              <a:t>config</a:t>
            </a:r>
            <a:r>
              <a:rPr lang="en-US" altLang="zh-CN" dirty="0"/>
              <a:t>)# interface  </a:t>
            </a:r>
            <a:r>
              <a:rPr lang="en-US" altLang="zh-CN" dirty="0" err="1"/>
              <a:t>fastethernet</a:t>
            </a:r>
            <a:r>
              <a:rPr lang="en-US" altLang="zh-CN" dirty="0"/>
              <a:t>  0/0</a:t>
            </a:r>
            <a:endParaRPr lang="zh-CN" altLang="zh-CN" dirty="0"/>
          </a:p>
          <a:p>
            <a:pPr lvl="1">
              <a:lnSpc>
                <a:spcPts val="2400"/>
              </a:lnSpc>
            </a:pPr>
            <a:r>
              <a:rPr lang="en-US" altLang="zh-CN" dirty="0"/>
              <a:t>RA(</a:t>
            </a:r>
            <a:r>
              <a:rPr lang="en-US" altLang="zh-CN" dirty="0" err="1"/>
              <a:t>config</a:t>
            </a:r>
            <a:r>
              <a:rPr lang="en-US" altLang="zh-CN" dirty="0"/>
              <a:t>-if)#</a:t>
            </a:r>
            <a:r>
              <a:rPr lang="en-US" altLang="zh-CN" dirty="0" err="1"/>
              <a:t>ip</a:t>
            </a:r>
            <a:r>
              <a:rPr lang="en-US" altLang="zh-CN" dirty="0"/>
              <a:t>  address  200.1.1.1  255.255.255.0	</a:t>
            </a:r>
            <a:endParaRPr lang="zh-CN" altLang="zh-CN" dirty="0"/>
          </a:p>
          <a:p>
            <a:pPr lvl="1">
              <a:lnSpc>
                <a:spcPts val="2400"/>
              </a:lnSpc>
            </a:pPr>
            <a:r>
              <a:rPr lang="en-US" altLang="zh-CN" dirty="0"/>
              <a:t>RA(</a:t>
            </a:r>
            <a:r>
              <a:rPr lang="en-US" altLang="zh-CN" dirty="0" err="1"/>
              <a:t>config</a:t>
            </a:r>
            <a:r>
              <a:rPr lang="en-US" altLang="zh-CN" dirty="0"/>
              <a:t>)# interface  serial  2/0</a:t>
            </a:r>
            <a:endParaRPr lang="zh-CN" altLang="zh-CN" dirty="0"/>
          </a:p>
          <a:p>
            <a:pPr lvl="1">
              <a:lnSpc>
                <a:spcPts val="2400"/>
              </a:lnSpc>
            </a:pPr>
            <a:r>
              <a:rPr lang="en-US" altLang="zh-CN" dirty="0"/>
              <a:t>RA(</a:t>
            </a:r>
            <a:r>
              <a:rPr lang="en-US" altLang="zh-CN" dirty="0" err="1"/>
              <a:t>config</a:t>
            </a:r>
            <a:r>
              <a:rPr lang="en-US" altLang="zh-CN" dirty="0"/>
              <a:t>-if)#clock  rate  64000	</a:t>
            </a:r>
            <a:endParaRPr lang="zh-CN" altLang="zh-CN" dirty="0"/>
          </a:p>
          <a:p>
            <a:pPr lvl="1">
              <a:lnSpc>
                <a:spcPts val="2400"/>
              </a:lnSpc>
            </a:pPr>
            <a:r>
              <a:rPr lang="en-US" altLang="zh-CN" dirty="0"/>
              <a:t>RA(</a:t>
            </a:r>
            <a:r>
              <a:rPr lang="en-US" altLang="zh-CN" dirty="0" err="1"/>
              <a:t>config</a:t>
            </a:r>
            <a:r>
              <a:rPr lang="en-US" altLang="zh-CN" dirty="0"/>
              <a:t>-if)#</a:t>
            </a:r>
            <a:r>
              <a:rPr lang="en-US" altLang="zh-CN" dirty="0" err="1"/>
              <a:t>ip</a:t>
            </a:r>
            <a:r>
              <a:rPr lang="en-US" altLang="zh-CN" dirty="0"/>
              <a:t>  address  172.16.3.2  255.255.255.0	</a:t>
            </a:r>
            <a:endParaRPr lang="zh-CN" altLang="zh-CN" dirty="0"/>
          </a:p>
          <a:p>
            <a:pPr lvl="1">
              <a:lnSpc>
                <a:spcPts val="2400"/>
              </a:lnSpc>
            </a:pPr>
            <a:r>
              <a:rPr lang="en-US" altLang="zh-CN" dirty="0"/>
              <a:t>RA(</a:t>
            </a:r>
            <a:r>
              <a:rPr lang="en-US" altLang="zh-CN" dirty="0" err="1"/>
              <a:t>config</a:t>
            </a:r>
            <a:r>
              <a:rPr lang="en-US" altLang="zh-CN" dirty="0"/>
              <a:t>-if)#no  shutdown</a:t>
            </a:r>
            <a:endParaRPr lang="zh-CN" altLang="zh-CN" dirty="0"/>
          </a:p>
          <a:p>
            <a:pPr lvl="1">
              <a:lnSpc>
                <a:spcPts val="2400"/>
              </a:lnSpc>
            </a:pPr>
            <a:r>
              <a:rPr lang="en-US" altLang="zh-CN" dirty="0"/>
              <a:t>RA(</a:t>
            </a:r>
            <a:r>
              <a:rPr lang="en-US" altLang="zh-CN" dirty="0" err="1"/>
              <a:t>config</a:t>
            </a:r>
            <a:r>
              <a:rPr lang="en-US" altLang="zh-CN" dirty="0"/>
              <a:t>)# interface  serial  3/0</a:t>
            </a:r>
            <a:endParaRPr lang="zh-CN" altLang="zh-CN" dirty="0"/>
          </a:p>
          <a:p>
            <a:pPr lvl="1">
              <a:lnSpc>
                <a:spcPts val="2400"/>
              </a:lnSpc>
            </a:pPr>
            <a:r>
              <a:rPr lang="en-US" altLang="zh-CN" dirty="0"/>
              <a:t>RA(</a:t>
            </a:r>
            <a:r>
              <a:rPr lang="en-US" altLang="zh-CN" dirty="0" err="1"/>
              <a:t>config</a:t>
            </a:r>
            <a:r>
              <a:rPr lang="en-US" altLang="zh-CN" dirty="0"/>
              <a:t>-if)#clock  rate  64000	</a:t>
            </a:r>
            <a:endParaRPr lang="zh-CN" altLang="zh-CN" dirty="0"/>
          </a:p>
          <a:p>
            <a:pPr lvl="1">
              <a:lnSpc>
                <a:spcPts val="2400"/>
              </a:lnSpc>
            </a:pPr>
            <a:r>
              <a:rPr lang="en-US" altLang="zh-CN" dirty="0"/>
              <a:t>RA(</a:t>
            </a:r>
            <a:r>
              <a:rPr lang="en-US" altLang="zh-CN" dirty="0" err="1"/>
              <a:t>config</a:t>
            </a:r>
            <a:r>
              <a:rPr lang="en-US" altLang="zh-CN" dirty="0"/>
              <a:t>-if)#</a:t>
            </a:r>
            <a:r>
              <a:rPr lang="en-US" altLang="zh-CN" dirty="0" err="1"/>
              <a:t>ip</a:t>
            </a:r>
            <a:r>
              <a:rPr lang="en-US" altLang="zh-CN" dirty="0"/>
              <a:t>  address  172.16.2.2  255.255.255.0	</a:t>
            </a:r>
            <a:endParaRPr lang="zh-CN" altLang="zh-CN" dirty="0"/>
          </a:p>
          <a:p>
            <a:pPr lvl="1">
              <a:lnSpc>
                <a:spcPts val="2400"/>
              </a:lnSpc>
            </a:pPr>
            <a:r>
              <a:rPr lang="en-US" altLang="zh-CN" dirty="0"/>
              <a:t>RA(</a:t>
            </a:r>
            <a:r>
              <a:rPr lang="en-US" altLang="zh-CN" dirty="0" err="1"/>
              <a:t>config</a:t>
            </a:r>
            <a:r>
              <a:rPr lang="en-US" altLang="zh-CN" dirty="0"/>
              <a:t>-if)#no  shutdown</a:t>
            </a:r>
            <a:endParaRPr lang="zh-CN" altLang="zh-CN" dirty="0"/>
          </a:p>
          <a:p>
            <a:pPr lvl="1">
              <a:lnSpc>
                <a:spcPts val="2400"/>
              </a:lnSpc>
            </a:pPr>
            <a:r>
              <a:rPr lang="en-US" altLang="zh-CN" dirty="0"/>
              <a:t>RA (</a:t>
            </a:r>
            <a:r>
              <a:rPr lang="en-US" altLang="zh-CN" dirty="0" err="1"/>
              <a:t>config</a:t>
            </a:r>
            <a:r>
              <a:rPr lang="en-US" altLang="zh-CN" dirty="0"/>
              <a:t>)#router  </a:t>
            </a:r>
            <a:r>
              <a:rPr lang="en-US" altLang="zh-CN" dirty="0" err="1"/>
              <a:t>ospf</a:t>
            </a:r>
            <a:r>
              <a:rPr lang="en-US" altLang="zh-CN" dirty="0"/>
              <a:t>  1</a:t>
            </a:r>
            <a:endParaRPr lang="zh-CN" altLang="zh-CN" dirty="0"/>
          </a:p>
          <a:p>
            <a:pPr lvl="1">
              <a:lnSpc>
                <a:spcPts val="2400"/>
              </a:lnSpc>
            </a:pPr>
            <a:r>
              <a:rPr lang="en-US" altLang="zh-CN" dirty="0"/>
              <a:t>RA(</a:t>
            </a:r>
            <a:r>
              <a:rPr lang="en-US" altLang="zh-CN" dirty="0" err="1"/>
              <a:t>config</a:t>
            </a:r>
            <a:r>
              <a:rPr lang="en-US" altLang="zh-CN" dirty="0"/>
              <a:t>-router)#network  172.16.2.0  0.0.0.255  area  0</a:t>
            </a:r>
            <a:endParaRPr lang="zh-CN" altLang="zh-CN" dirty="0"/>
          </a:p>
          <a:p>
            <a:pPr lvl="1">
              <a:lnSpc>
                <a:spcPts val="2400"/>
              </a:lnSpc>
            </a:pPr>
            <a:r>
              <a:rPr lang="en-US" altLang="zh-CN" dirty="0"/>
              <a:t>RA(</a:t>
            </a:r>
            <a:r>
              <a:rPr lang="en-US" altLang="zh-CN" dirty="0" err="1"/>
              <a:t>config</a:t>
            </a:r>
            <a:r>
              <a:rPr lang="en-US" altLang="zh-CN" dirty="0"/>
              <a:t>-router)#network  172.16.3.0  0.0.0.255  area  0</a:t>
            </a:r>
            <a:endParaRPr lang="zh-CN" altLang="zh-CN" dirty="0"/>
          </a:p>
          <a:p>
            <a:pPr lvl="1">
              <a:lnSpc>
                <a:spcPts val="2400"/>
              </a:lnSpc>
            </a:pPr>
            <a:r>
              <a:rPr lang="en-US" altLang="zh-CN" dirty="0"/>
              <a:t>RA(</a:t>
            </a:r>
            <a:r>
              <a:rPr lang="en-US" altLang="zh-CN" dirty="0" err="1"/>
              <a:t>config</a:t>
            </a:r>
            <a:r>
              <a:rPr lang="en-US" altLang="zh-CN" dirty="0"/>
              <a:t>-router)#network  200.1.1.0  0.0.0.255  area  0</a:t>
            </a:r>
            <a:endParaRPr lang="zh-CN" altLang="zh-CN" dirty="0"/>
          </a:p>
        </p:txBody>
      </p:sp>
      <p:sp>
        <p:nvSpPr>
          <p:cNvPr id="9"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spTree>
    <p:extLst>
      <p:ext uri="{BB962C8B-B14F-4D97-AF65-F5344CB8AC3E}">
        <p14:creationId xmlns:p14="http://schemas.microsoft.com/office/powerpoint/2010/main" val="80005820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19128" y="908720"/>
            <a:ext cx="8201344" cy="5616281"/>
          </a:xfrm>
          <a:prstGeom prst="rect">
            <a:avLst/>
          </a:prstGeom>
        </p:spPr>
        <p:txBody>
          <a:bodyPr wrap="square">
            <a:spAutoFit/>
          </a:bodyPr>
          <a:lstStyle/>
          <a:p>
            <a:pPr lvl="1">
              <a:lnSpc>
                <a:spcPts val="2400"/>
              </a:lnSpc>
            </a:pPr>
            <a:r>
              <a:rPr lang="zh-CN" altLang="zh-CN" dirty="0"/>
              <a:t>⑤路由器</a:t>
            </a:r>
            <a:r>
              <a:rPr lang="en-US" altLang="zh-CN" dirty="0"/>
              <a:t>RB</a:t>
            </a:r>
            <a:r>
              <a:rPr lang="zh-CN" altLang="zh-CN" dirty="0"/>
              <a:t>的配置</a:t>
            </a:r>
          </a:p>
          <a:p>
            <a:pPr lvl="1">
              <a:lnSpc>
                <a:spcPts val="2400"/>
              </a:lnSpc>
            </a:pPr>
            <a:r>
              <a:rPr lang="en-US" altLang="zh-CN" dirty="0"/>
              <a:t>RB(</a:t>
            </a:r>
            <a:r>
              <a:rPr lang="en-US" altLang="zh-CN" dirty="0" err="1"/>
              <a:t>config</a:t>
            </a:r>
            <a:r>
              <a:rPr lang="en-US" altLang="zh-CN" dirty="0"/>
              <a:t>)# interface  serial  2/0</a:t>
            </a:r>
            <a:endParaRPr lang="zh-CN" altLang="zh-CN" dirty="0"/>
          </a:p>
          <a:p>
            <a:pPr lvl="1">
              <a:lnSpc>
                <a:spcPts val="2400"/>
              </a:lnSpc>
            </a:pPr>
            <a:r>
              <a:rPr lang="en-US" altLang="zh-CN" dirty="0"/>
              <a:t>RB(</a:t>
            </a:r>
            <a:r>
              <a:rPr lang="en-US" altLang="zh-CN" dirty="0" err="1"/>
              <a:t>config</a:t>
            </a:r>
            <a:r>
              <a:rPr lang="en-US" altLang="zh-CN" dirty="0"/>
              <a:t>-if)#</a:t>
            </a:r>
            <a:r>
              <a:rPr lang="en-US" altLang="zh-CN" dirty="0" err="1"/>
              <a:t>ip</a:t>
            </a:r>
            <a:r>
              <a:rPr lang="en-US" altLang="zh-CN" dirty="0"/>
              <a:t>  address  172.16.3.1  255.255.255.0	</a:t>
            </a:r>
            <a:endParaRPr lang="zh-CN" altLang="zh-CN" dirty="0"/>
          </a:p>
          <a:p>
            <a:pPr lvl="1">
              <a:lnSpc>
                <a:spcPts val="2400"/>
              </a:lnSpc>
            </a:pPr>
            <a:r>
              <a:rPr lang="en-US" altLang="zh-CN" dirty="0"/>
              <a:t>RB(</a:t>
            </a:r>
            <a:r>
              <a:rPr lang="en-US" altLang="zh-CN" dirty="0" err="1"/>
              <a:t>config</a:t>
            </a:r>
            <a:r>
              <a:rPr lang="en-US" altLang="zh-CN" dirty="0"/>
              <a:t>-if)#no  shutdown</a:t>
            </a:r>
            <a:endParaRPr lang="zh-CN" altLang="zh-CN" dirty="0"/>
          </a:p>
          <a:p>
            <a:pPr lvl="1">
              <a:lnSpc>
                <a:spcPts val="2400"/>
              </a:lnSpc>
            </a:pPr>
            <a:r>
              <a:rPr lang="en-US" altLang="zh-CN" dirty="0"/>
              <a:t>RB(</a:t>
            </a:r>
            <a:r>
              <a:rPr lang="en-US" altLang="zh-CN" dirty="0" err="1"/>
              <a:t>config</a:t>
            </a:r>
            <a:r>
              <a:rPr lang="en-US" altLang="zh-CN" dirty="0"/>
              <a:t>)# interface  </a:t>
            </a:r>
            <a:r>
              <a:rPr lang="en-US" altLang="zh-CN" dirty="0" err="1"/>
              <a:t>fastethernet</a:t>
            </a:r>
            <a:r>
              <a:rPr lang="en-US" altLang="zh-CN" dirty="0"/>
              <a:t>  0/0</a:t>
            </a:r>
            <a:endParaRPr lang="zh-CN" altLang="zh-CN" dirty="0"/>
          </a:p>
          <a:p>
            <a:pPr lvl="1">
              <a:lnSpc>
                <a:spcPts val="2400"/>
              </a:lnSpc>
            </a:pPr>
            <a:r>
              <a:rPr lang="en-US" altLang="zh-CN" dirty="0"/>
              <a:t>RB(</a:t>
            </a:r>
            <a:r>
              <a:rPr lang="en-US" altLang="zh-CN" dirty="0" err="1"/>
              <a:t>config</a:t>
            </a:r>
            <a:r>
              <a:rPr lang="en-US" altLang="zh-CN" dirty="0"/>
              <a:t>-if)#</a:t>
            </a:r>
            <a:r>
              <a:rPr lang="en-US" altLang="zh-CN" dirty="0" err="1"/>
              <a:t>ip</a:t>
            </a:r>
            <a:r>
              <a:rPr lang="en-US" altLang="zh-CN" dirty="0"/>
              <a:t>  address  192.168.10.254  255.255.255.0	</a:t>
            </a:r>
            <a:endParaRPr lang="zh-CN" altLang="zh-CN" dirty="0"/>
          </a:p>
          <a:p>
            <a:pPr lvl="1">
              <a:lnSpc>
                <a:spcPts val="2400"/>
              </a:lnSpc>
            </a:pPr>
            <a:r>
              <a:rPr lang="en-US" altLang="zh-CN" dirty="0"/>
              <a:t>RB(</a:t>
            </a:r>
            <a:r>
              <a:rPr lang="en-US" altLang="zh-CN" dirty="0" err="1"/>
              <a:t>config</a:t>
            </a:r>
            <a:r>
              <a:rPr lang="en-US" altLang="zh-CN" dirty="0"/>
              <a:t>-if)#no  shutdown</a:t>
            </a:r>
            <a:endParaRPr lang="zh-CN" altLang="zh-CN" dirty="0"/>
          </a:p>
          <a:p>
            <a:pPr lvl="1">
              <a:lnSpc>
                <a:spcPts val="2400"/>
              </a:lnSpc>
            </a:pPr>
            <a:r>
              <a:rPr lang="en-US" altLang="zh-CN" dirty="0"/>
              <a:t>RB (</a:t>
            </a:r>
            <a:r>
              <a:rPr lang="en-US" altLang="zh-CN" dirty="0" err="1"/>
              <a:t>config</a:t>
            </a:r>
            <a:r>
              <a:rPr lang="en-US" altLang="zh-CN" dirty="0"/>
              <a:t>)#router  </a:t>
            </a:r>
            <a:r>
              <a:rPr lang="en-US" altLang="zh-CN" dirty="0" err="1"/>
              <a:t>ospf</a:t>
            </a:r>
            <a:r>
              <a:rPr lang="en-US" altLang="zh-CN" dirty="0"/>
              <a:t>  1</a:t>
            </a:r>
            <a:endParaRPr lang="zh-CN" altLang="zh-CN" dirty="0"/>
          </a:p>
          <a:p>
            <a:pPr lvl="1">
              <a:lnSpc>
                <a:spcPts val="2400"/>
              </a:lnSpc>
            </a:pPr>
            <a:r>
              <a:rPr lang="en-US" altLang="zh-CN" dirty="0"/>
              <a:t>RB(</a:t>
            </a:r>
            <a:r>
              <a:rPr lang="en-US" altLang="zh-CN" dirty="0" err="1"/>
              <a:t>config</a:t>
            </a:r>
            <a:r>
              <a:rPr lang="en-US" altLang="zh-CN" dirty="0"/>
              <a:t>-router)#network  192.168.10.0  0.0.0.255  area  0</a:t>
            </a:r>
            <a:endParaRPr lang="zh-CN" altLang="zh-CN" dirty="0"/>
          </a:p>
          <a:p>
            <a:pPr lvl="1">
              <a:lnSpc>
                <a:spcPts val="2400"/>
              </a:lnSpc>
            </a:pPr>
            <a:r>
              <a:rPr lang="en-US" altLang="zh-CN" dirty="0"/>
              <a:t>RB(</a:t>
            </a:r>
            <a:r>
              <a:rPr lang="en-US" altLang="zh-CN" dirty="0" err="1"/>
              <a:t>config</a:t>
            </a:r>
            <a:r>
              <a:rPr lang="en-US" altLang="zh-CN" dirty="0"/>
              <a:t>-router)#network  172.16.3.0  0.0.0.255  area  0</a:t>
            </a:r>
            <a:endParaRPr lang="zh-CN" altLang="zh-CN" dirty="0"/>
          </a:p>
          <a:p>
            <a:pPr lvl="1">
              <a:lnSpc>
                <a:spcPts val="2400"/>
              </a:lnSpc>
            </a:pPr>
            <a:r>
              <a:rPr lang="zh-CN" altLang="zh-CN" dirty="0"/>
              <a:t>⑥路由器</a:t>
            </a:r>
            <a:r>
              <a:rPr lang="en-US" altLang="zh-CN" dirty="0"/>
              <a:t>RC</a:t>
            </a:r>
            <a:r>
              <a:rPr lang="zh-CN" altLang="zh-CN" dirty="0"/>
              <a:t>的配置</a:t>
            </a:r>
          </a:p>
          <a:p>
            <a:pPr lvl="1">
              <a:lnSpc>
                <a:spcPts val="2400"/>
              </a:lnSpc>
            </a:pPr>
            <a:r>
              <a:rPr lang="en-US" altLang="zh-CN" dirty="0"/>
              <a:t>RC(</a:t>
            </a:r>
            <a:r>
              <a:rPr lang="en-US" altLang="zh-CN" dirty="0" err="1"/>
              <a:t>config</a:t>
            </a:r>
            <a:r>
              <a:rPr lang="en-US" altLang="zh-CN" dirty="0"/>
              <a:t>)# interface  serial  3/0</a:t>
            </a:r>
            <a:endParaRPr lang="zh-CN" altLang="zh-CN" dirty="0"/>
          </a:p>
          <a:p>
            <a:pPr lvl="1">
              <a:lnSpc>
                <a:spcPts val="2400"/>
              </a:lnSpc>
            </a:pPr>
            <a:r>
              <a:rPr lang="en-US" altLang="zh-CN" dirty="0"/>
              <a:t>RC(</a:t>
            </a:r>
            <a:r>
              <a:rPr lang="en-US" altLang="zh-CN" dirty="0" err="1"/>
              <a:t>config</a:t>
            </a:r>
            <a:r>
              <a:rPr lang="en-US" altLang="zh-CN" dirty="0"/>
              <a:t>-if)#</a:t>
            </a:r>
            <a:r>
              <a:rPr lang="en-US" altLang="zh-CN" dirty="0" err="1"/>
              <a:t>ip</a:t>
            </a:r>
            <a:r>
              <a:rPr lang="en-US" altLang="zh-CN" dirty="0"/>
              <a:t>  address  172.16.2.1  255.255.255.0	</a:t>
            </a:r>
            <a:endParaRPr lang="zh-CN" altLang="zh-CN" dirty="0"/>
          </a:p>
          <a:p>
            <a:pPr lvl="1">
              <a:lnSpc>
                <a:spcPts val="2400"/>
              </a:lnSpc>
            </a:pPr>
            <a:r>
              <a:rPr lang="en-US" altLang="zh-CN" dirty="0"/>
              <a:t>RC(</a:t>
            </a:r>
            <a:r>
              <a:rPr lang="en-US" altLang="zh-CN" dirty="0" err="1"/>
              <a:t>config</a:t>
            </a:r>
            <a:r>
              <a:rPr lang="en-US" altLang="zh-CN" dirty="0"/>
              <a:t>-if)#no  shutdown</a:t>
            </a:r>
            <a:endParaRPr lang="zh-CN" altLang="zh-CN" dirty="0"/>
          </a:p>
          <a:p>
            <a:pPr lvl="1">
              <a:lnSpc>
                <a:spcPts val="2400"/>
              </a:lnSpc>
            </a:pPr>
            <a:r>
              <a:rPr lang="en-US" altLang="zh-CN" dirty="0"/>
              <a:t>RC(</a:t>
            </a:r>
            <a:r>
              <a:rPr lang="en-US" altLang="zh-CN" dirty="0" err="1"/>
              <a:t>config</a:t>
            </a:r>
            <a:r>
              <a:rPr lang="en-US" altLang="zh-CN" dirty="0"/>
              <a:t>)# interface  </a:t>
            </a:r>
            <a:r>
              <a:rPr lang="en-US" altLang="zh-CN" dirty="0" err="1"/>
              <a:t>fastethernet</a:t>
            </a:r>
            <a:r>
              <a:rPr lang="en-US" altLang="zh-CN" dirty="0"/>
              <a:t>  0/0</a:t>
            </a:r>
            <a:endParaRPr lang="zh-CN" altLang="zh-CN" dirty="0"/>
          </a:p>
          <a:p>
            <a:pPr lvl="1">
              <a:lnSpc>
                <a:spcPts val="2400"/>
              </a:lnSpc>
            </a:pPr>
            <a:r>
              <a:rPr lang="en-US" altLang="zh-CN" dirty="0"/>
              <a:t>RC(</a:t>
            </a:r>
            <a:r>
              <a:rPr lang="en-US" altLang="zh-CN" dirty="0" err="1"/>
              <a:t>config</a:t>
            </a:r>
            <a:r>
              <a:rPr lang="en-US" altLang="zh-CN" dirty="0"/>
              <a:t>-if)#</a:t>
            </a:r>
            <a:r>
              <a:rPr lang="en-US" altLang="zh-CN" dirty="0" err="1"/>
              <a:t>ip</a:t>
            </a:r>
            <a:r>
              <a:rPr lang="en-US" altLang="zh-CN" dirty="0"/>
              <a:t>  address  192.168.40.2  255.255.255.0	</a:t>
            </a:r>
            <a:endParaRPr lang="zh-CN" altLang="zh-CN" dirty="0"/>
          </a:p>
          <a:p>
            <a:pPr lvl="1">
              <a:lnSpc>
                <a:spcPts val="2400"/>
              </a:lnSpc>
            </a:pPr>
            <a:r>
              <a:rPr lang="en-US" altLang="zh-CN" dirty="0"/>
              <a:t>RC(</a:t>
            </a:r>
            <a:r>
              <a:rPr lang="en-US" altLang="zh-CN" dirty="0" err="1"/>
              <a:t>config</a:t>
            </a:r>
            <a:r>
              <a:rPr lang="en-US" altLang="zh-CN" dirty="0"/>
              <a:t>-if)#no  shutdown</a:t>
            </a:r>
            <a:endParaRPr lang="zh-CN" altLang="zh-CN" dirty="0"/>
          </a:p>
          <a:p>
            <a:pPr lvl="1">
              <a:lnSpc>
                <a:spcPts val="2400"/>
              </a:lnSpc>
            </a:pPr>
            <a:endParaRPr lang="zh-CN" altLang="zh-CN" dirty="0"/>
          </a:p>
        </p:txBody>
      </p:sp>
      <p:sp>
        <p:nvSpPr>
          <p:cNvPr id="9"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spTree>
    <p:extLst>
      <p:ext uri="{BB962C8B-B14F-4D97-AF65-F5344CB8AC3E}">
        <p14:creationId xmlns:p14="http://schemas.microsoft.com/office/powerpoint/2010/main" val="390644042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19128" y="908720"/>
            <a:ext cx="8201344" cy="4985980"/>
          </a:xfrm>
          <a:prstGeom prst="rect">
            <a:avLst/>
          </a:prstGeom>
        </p:spPr>
        <p:txBody>
          <a:bodyPr wrap="square">
            <a:spAutoFit/>
          </a:bodyPr>
          <a:lstStyle/>
          <a:p>
            <a:pPr lvl="1">
              <a:lnSpc>
                <a:spcPts val="2400"/>
              </a:lnSpc>
            </a:pPr>
            <a:r>
              <a:rPr lang="en-US" altLang="zh-CN" dirty="0"/>
              <a:t>RC (</a:t>
            </a:r>
            <a:r>
              <a:rPr lang="en-US" altLang="zh-CN" dirty="0" err="1"/>
              <a:t>config</a:t>
            </a:r>
            <a:r>
              <a:rPr lang="en-US" altLang="zh-CN" dirty="0"/>
              <a:t>)#router  </a:t>
            </a:r>
            <a:r>
              <a:rPr lang="en-US" altLang="zh-CN" dirty="0" err="1"/>
              <a:t>ospf</a:t>
            </a:r>
            <a:r>
              <a:rPr lang="en-US" altLang="zh-CN" dirty="0"/>
              <a:t>  1</a:t>
            </a:r>
            <a:endParaRPr lang="zh-CN" altLang="zh-CN" dirty="0"/>
          </a:p>
          <a:p>
            <a:pPr lvl="1">
              <a:lnSpc>
                <a:spcPts val="2400"/>
              </a:lnSpc>
            </a:pPr>
            <a:r>
              <a:rPr lang="en-US" altLang="zh-CN" dirty="0"/>
              <a:t>RC(</a:t>
            </a:r>
            <a:r>
              <a:rPr lang="en-US" altLang="zh-CN" dirty="0" err="1"/>
              <a:t>config</a:t>
            </a:r>
            <a:r>
              <a:rPr lang="en-US" altLang="zh-CN" dirty="0"/>
              <a:t>-router)#network  192.168.40.0  0.0.0.255  area  0</a:t>
            </a:r>
            <a:endParaRPr lang="zh-CN" altLang="zh-CN" dirty="0"/>
          </a:p>
          <a:p>
            <a:pPr lvl="1">
              <a:lnSpc>
                <a:spcPts val="2400"/>
              </a:lnSpc>
            </a:pPr>
            <a:r>
              <a:rPr lang="en-US" altLang="zh-CN" dirty="0"/>
              <a:t>RC(</a:t>
            </a:r>
            <a:r>
              <a:rPr lang="en-US" altLang="zh-CN" dirty="0" err="1"/>
              <a:t>config</a:t>
            </a:r>
            <a:r>
              <a:rPr lang="en-US" altLang="zh-CN" dirty="0"/>
              <a:t>-router)#network  172.16.2.0  0.0.0.255  area  0</a:t>
            </a:r>
          </a:p>
          <a:p>
            <a:pPr lvl="1">
              <a:lnSpc>
                <a:spcPts val="2400"/>
              </a:lnSpc>
            </a:pPr>
            <a:r>
              <a:rPr lang="zh-CN" altLang="zh-CN" dirty="0"/>
              <a:t>⑦按表给</a:t>
            </a:r>
            <a:r>
              <a:rPr lang="en-US" altLang="zh-CN" dirty="0"/>
              <a:t>PC</a:t>
            </a:r>
            <a:r>
              <a:rPr lang="zh-CN" altLang="zh-CN" dirty="0"/>
              <a:t>机服务器</a:t>
            </a:r>
            <a:r>
              <a:rPr lang="en-US" altLang="zh-CN" dirty="0"/>
              <a:t>Server</a:t>
            </a:r>
            <a:r>
              <a:rPr lang="zh-CN" altLang="zh-CN" dirty="0"/>
              <a:t>配置</a:t>
            </a:r>
            <a:r>
              <a:rPr lang="en-US" altLang="zh-CN" dirty="0"/>
              <a:t>IP</a:t>
            </a:r>
            <a:r>
              <a:rPr lang="zh-CN" altLang="zh-CN" dirty="0"/>
              <a:t>地址</a:t>
            </a:r>
          </a:p>
          <a:p>
            <a:pPr lvl="1">
              <a:lnSpc>
                <a:spcPts val="2400"/>
              </a:lnSpc>
            </a:pPr>
            <a:r>
              <a:rPr lang="zh-CN" altLang="zh-CN" dirty="0"/>
              <a:t>⑧测试各主机连通性</a:t>
            </a:r>
          </a:p>
          <a:p>
            <a:pPr lvl="1">
              <a:lnSpc>
                <a:spcPts val="2400"/>
              </a:lnSpc>
            </a:pPr>
            <a:r>
              <a:rPr lang="zh-CN" altLang="zh-CN" dirty="0"/>
              <a:t>使用</a:t>
            </a:r>
            <a:r>
              <a:rPr lang="en-US" altLang="zh-CN" dirty="0"/>
              <a:t>Ping</a:t>
            </a:r>
            <a:r>
              <a:rPr lang="zh-CN" altLang="zh-CN" dirty="0"/>
              <a:t>命令测试</a:t>
            </a:r>
            <a:r>
              <a:rPr lang="en-US" altLang="zh-CN" dirty="0"/>
              <a:t>PC1</a:t>
            </a:r>
            <a:r>
              <a:rPr lang="zh-CN" altLang="zh-CN" dirty="0"/>
              <a:t>与</a:t>
            </a:r>
            <a:r>
              <a:rPr lang="en-US" altLang="zh-CN" dirty="0"/>
              <a:t>PC2</a:t>
            </a:r>
            <a:r>
              <a:rPr lang="zh-CN" altLang="zh-CN" dirty="0"/>
              <a:t>、</a:t>
            </a:r>
            <a:r>
              <a:rPr lang="en-US" altLang="zh-CN" dirty="0"/>
              <a:t>PC3</a:t>
            </a:r>
            <a:r>
              <a:rPr lang="zh-CN" altLang="zh-CN" dirty="0"/>
              <a:t>、</a:t>
            </a:r>
            <a:r>
              <a:rPr lang="en-US" altLang="zh-CN" dirty="0"/>
              <a:t>Server</a:t>
            </a:r>
            <a:r>
              <a:rPr lang="zh-CN" altLang="zh-CN" dirty="0"/>
              <a:t>间的连通性，正常情况网络应该是连通的。</a:t>
            </a:r>
          </a:p>
          <a:p>
            <a:pPr lvl="1">
              <a:lnSpc>
                <a:spcPts val="2400"/>
              </a:lnSpc>
            </a:pPr>
            <a:r>
              <a:rPr lang="en-US" altLang="zh-CN" dirty="0"/>
              <a:t>2</a:t>
            </a:r>
            <a:r>
              <a:rPr lang="zh-CN" altLang="zh-CN" dirty="0"/>
              <a:t>）网络安全性配置</a:t>
            </a:r>
          </a:p>
          <a:p>
            <a:pPr lvl="1">
              <a:lnSpc>
                <a:spcPts val="2400"/>
              </a:lnSpc>
            </a:pPr>
            <a:r>
              <a:rPr lang="zh-CN" altLang="zh-CN" dirty="0"/>
              <a:t>①二层交换机</a:t>
            </a:r>
            <a:r>
              <a:rPr lang="en-US" altLang="zh-CN" dirty="0"/>
              <a:t>L2-sw1</a:t>
            </a:r>
            <a:r>
              <a:rPr lang="zh-CN" altLang="zh-CN" dirty="0"/>
              <a:t>的端口安全配置</a:t>
            </a:r>
          </a:p>
          <a:p>
            <a:pPr lvl="1">
              <a:lnSpc>
                <a:spcPts val="2400"/>
              </a:lnSpc>
            </a:pPr>
            <a:r>
              <a:rPr lang="en-US" altLang="zh-CN" dirty="0"/>
              <a:t>L2- sw1 (</a:t>
            </a:r>
            <a:r>
              <a:rPr lang="en-US" altLang="zh-CN" dirty="0" err="1"/>
              <a:t>config</a:t>
            </a:r>
            <a:r>
              <a:rPr lang="en-US" altLang="zh-CN" dirty="0"/>
              <a:t>)#interface  range  </a:t>
            </a:r>
            <a:r>
              <a:rPr lang="en-US" altLang="zh-CN" dirty="0" err="1"/>
              <a:t>fastethernet</a:t>
            </a:r>
            <a:r>
              <a:rPr lang="en-US" altLang="zh-CN" dirty="0"/>
              <a:t>  0/1-24 </a:t>
            </a:r>
            <a:endParaRPr lang="zh-CN" altLang="zh-CN" dirty="0"/>
          </a:p>
          <a:p>
            <a:pPr lvl="1">
              <a:lnSpc>
                <a:spcPts val="2400"/>
              </a:lnSpc>
            </a:pPr>
            <a:r>
              <a:rPr lang="en-US" altLang="zh-CN" dirty="0"/>
              <a:t>L2- sw1 (</a:t>
            </a:r>
            <a:r>
              <a:rPr lang="en-US" altLang="zh-CN" dirty="0" err="1"/>
              <a:t>config</a:t>
            </a:r>
            <a:r>
              <a:rPr lang="en-US" altLang="zh-CN" dirty="0"/>
              <a:t>-if-range)#</a:t>
            </a:r>
            <a:r>
              <a:rPr lang="en-US" altLang="zh-CN" dirty="0" err="1"/>
              <a:t>switchport</a:t>
            </a:r>
            <a:r>
              <a:rPr lang="en-US" altLang="zh-CN" dirty="0"/>
              <a:t>  mode  access</a:t>
            </a:r>
            <a:endParaRPr lang="zh-CN" altLang="zh-CN" dirty="0"/>
          </a:p>
          <a:p>
            <a:pPr lvl="1">
              <a:lnSpc>
                <a:spcPts val="2400"/>
              </a:lnSpc>
            </a:pPr>
            <a:r>
              <a:rPr lang="en-US" altLang="zh-CN" dirty="0"/>
              <a:t>L2-sw1(</a:t>
            </a:r>
            <a:r>
              <a:rPr lang="en-US" altLang="zh-CN" dirty="0" err="1"/>
              <a:t>config</a:t>
            </a:r>
            <a:r>
              <a:rPr lang="en-US" altLang="zh-CN" dirty="0"/>
              <a:t>-if-range)#</a:t>
            </a:r>
            <a:r>
              <a:rPr lang="en-US" altLang="zh-CN" dirty="0" err="1"/>
              <a:t>switchport</a:t>
            </a:r>
            <a:r>
              <a:rPr lang="en-US" altLang="zh-CN" dirty="0"/>
              <a:t>  port-security</a:t>
            </a:r>
            <a:endParaRPr lang="zh-CN" altLang="zh-CN" dirty="0"/>
          </a:p>
          <a:p>
            <a:pPr lvl="1">
              <a:lnSpc>
                <a:spcPts val="2400"/>
              </a:lnSpc>
            </a:pPr>
            <a:r>
              <a:rPr lang="zh-CN" altLang="zh-CN" dirty="0"/>
              <a:t>注：所有端口启用端口安全功能。</a:t>
            </a:r>
          </a:p>
          <a:p>
            <a:pPr lvl="1">
              <a:lnSpc>
                <a:spcPts val="2400"/>
              </a:lnSpc>
            </a:pPr>
            <a:r>
              <a:rPr lang="en-US" altLang="zh-CN" dirty="0"/>
              <a:t>L2-sw1(</a:t>
            </a:r>
            <a:r>
              <a:rPr lang="en-US" altLang="zh-CN" dirty="0" err="1"/>
              <a:t>config</a:t>
            </a:r>
            <a:r>
              <a:rPr lang="en-US" altLang="zh-CN" dirty="0"/>
              <a:t>-if-range)#</a:t>
            </a:r>
            <a:r>
              <a:rPr lang="en-US" altLang="zh-CN" dirty="0" err="1"/>
              <a:t>switchport</a:t>
            </a:r>
            <a:r>
              <a:rPr lang="en-US" altLang="zh-CN" dirty="0"/>
              <a:t>  port-security  maximum 1</a:t>
            </a:r>
            <a:endParaRPr lang="zh-CN" altLang="zh-CN" dirty="0"/>
          </a:p>
          <a:p>
            <a:pPr lvl="1">
              <a:lnSpc>
                <a:spcPts val="2400"/>
              </a:lnSpc>
            </a:pPr>
            <a:r>
              <a:rPr lang="zh-CN" altLang="zh-CN" dirty="0"/>
              <a:t>注：每个端口设置最大安全地址数最大</a:t>
            </a:r>
            <a:r>
              <a:rPr lang="en-US" altLang="zh-CN" dirty="0"/>
              <a:t>1 </a:t>
            </a:r>
            <a:r>
              <a:rPr lang="zh-CN" altLang="zh-CN" dirty="0"/>
              <a:t>个。</a:t>
            </a:r>
          </a:p>
          <a:p>
            <a:endParaRPr lang="zh-CN" altLang="zh-CN" dirty="0"/>
          </a:p>
        </p:txBody>
      </p:sp>
      <p:sp>
        <p:nvSpPr>
          <p:cNvPr id="9"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spTree>
    <p:extLst>
      <p:ext uri="{BB962C8B-B14F-4D97-AF65-F5344CB8AC3E}">
        <p14:creationId xmlns:p14="http://schemas.microsoft.com/office/powerpoint/2010/main" val="263026419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15"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843808"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19128" y="908720"/>
            <a:ext cx="8201344" cy="5632311"/>
          </a:xfrm>
          <a:prstGeom prst="rect">
            <a:avLst/>
          </a:prstGeom>
        </p:spPr>
        <p:txBody>
          <a:bodyPr wrap="square">
            <a:spAutoFit/>
          </a:bodyPr>
          <a:lstStyle/>
          <a:p>
            <a:pPr lvl="1">
              <a:lnSpc>
                <a:spcPts val="2400"/>
              </a:lnSpc>
            </a:pPr>
            <a:r>
              <a:rPr lang="zh-CN" altLang="zh-CN" dirty="0"/>
              <a:t>②二层交换机</a:t>
            </a:r>
            <a:r>
              <a:rPr lang="en-US" altLang="zh-CN" dirty="0"/>
              <a:t>L2-sw2</a:t>
            </a:r>
            <a:r>
              <a:rPr lang="zh-CN" altLang="zh-CN" dirty="0"/>
              <a:t>的端口安全配置</a:t>
            </a:r>
          </a:p>
          <a:p>
            <a:pPr lvl="1">
              <a:lnSpc>
                <a:spcPts val="2400"/>
              </a:lnSpc>
            </a:pPr>
            <a:r>
              <a:rPr lang="en-US" altLang="zh-CN" dirty="0"/>
              <a:t>L2- sw2 (</a:t>
            </a:r>
            <a:r>
              <a:rPr lang="en-US" altLang="zh-CN" dirty="0" err="1"/>
              <a:t>config</a:t>
            </a:r>
            <a:r>
              <a:rPr lang="en-US" altLang="zh-CN" dirty="0"/>
              <a:t>)#interface  range  </a:t>
            </a:r>
            <a:r>
              <a:rPr lang="en-US" altLang="zh-CN" dirty="0" err="1"/>
              <a:t>fastethernet</a:t>
            </a:r>
            <a:r>
              <a:rPr lang="en-US" altLang="zh-CN" dirty="0"/>
              <a:t>  0/1-23 </a:t>
            </a:r>
            <a:endParaRPr lang="zh-CN" altLang="zh-CN" dirty="0"/>
          </a:p>
          <a:p>
            <a:pPr lvl="1">
              <a:lnSpc>
                <a:spcPts val="2400"/>
              </a:lnSpc>
            </a:pPr>
            <a:r>
              <a:rPr lang="en-US" altLang="zh-CN" dirty="0"/>
              <a:t>L2-sw2(</a:t>
            </a:r>
            <a:r>
              <a:rPr lang="en-US" altLang="zh-CN" dirty="0" err="1"/>
              <a:t>config</a:t>
            </a:r>
            <a:r>
              <a:rPr lang="en-US" altLang="zh-CN" dirty="0"/>
              <a:t>-if-range)#</a:t>
            </a:r>
            <a:r>
              <a:rPr lang="en-US" altLang="zh-CN" dirty="0" err="1"/>
              <a:t>switchport</a:t>
            </a:r>
            <a:r>
              <a:rPr lang="en-US" altLang="zh-CN" dirty="0"/>
              <a:t>  port-security</a:t>
            </a:r>
            <a:endParaRPr lang="zh-CN" altLang="zh-CN" dirty="0"/>
          </a:p>
          <a:p>
            <a:pPr lvl="1">
              <a:lnSpc>
                <a:spcPts val="2400"/>
              </a:lnSpc>
            </a:pPr>
            <a:r>
              <a:rPr lang="zh-CN" altLang="zh-CN" dirty="0"/>
              <a:t>注：除</a:t>
            </a:r>
            <a:r>
              <a:rPr lang="en-US" altLang="zh-CN" dirty="0"/>
              <a:t>F0/24</a:t>
            </a:r>
            <a:r>
              <a:rPr lang="zh-CN" altLang="zh-CN" dirty="0"/>
              <a:t>外，其他所有端口启用端口安全功能。</a:t>
            </a:r>
          </a:p>
          <a:p>
            <a:pPr lvl="1">
              <a:lnSpc>
                <a:spcPts val="2400"/>
              </a:lnSpc>
            </a:pPr>
            <a:r>
              <a:rPr lang="en-US" altLang="zh-CN" dirty="0"/>
              <a:t>L2-sw2(</a:t>
            </a:r>
            <a:r>
              <a:rPr lang="en-US" altLang="zh-CN" dirty="0" err="1"/>
              <a:t>config</a:t>
            </a:r>
            <a:r>
              <a:rPr lang="en-US" altLang="zh-CN" dirty="0"/>
              <a:t>-if-range)#</a:t>
            </a:r>
            <a:r>
              <a:rPr lang="en-US" altLang="zh-CN" dirty="0" err="1"/>
              <a:t>switchport</a:t>
            </a:r>
            <a:r>
              <a:rPr lang="en-US" altLang="zh-CN" dirty="0"/>
              <a:t>  port-security  maximum 1</a:t>
            </a:r>
            <a:endParaRPr lang="zh-CN" altLang="zh-CN" dirty="0"/>
          </a:p>
          <a:p>
            <a:pPr lvl="1">
              <a:lnSpc>
                <a:spcPts val="2400"/>
              </a:lnSpc>
            </a:pPr>
            <a:r>
              <a:rPr lang="en-US" altLang="zh-CN" dirty="0"/>
              <a:t>L2- sw2 (</a:t>
            </a:r>
            <a:r>
              <a:rPr lang="en-US" altLang="zh-CN" dirty="0" err="1"/>
              <a:t>config</a:t>
            </a:r>
            <a:r>
              <a:rPr lang="en-US" altLang="zh-CN" dirty="0"/>
              <a:t>)#interface  </a:t>
            </a:r>
            <a:r>
              <a:rPr lang="en-US" altLang="zh-CN" dirty="0" err="1"/>
              <a:t>fastethernet</a:t>
            </a:r>
            <a:r>
              <a:rPr lang="en-US" altLang="zh-CN" dirty="0"/>
              <a:t>  0/1 </a:t>
            </a:r>
            <a:endParaRPr lang="zh-CN" altLang="zh-CN" dirty="0"/>
          </a:p>
          <a:p>
            <a:pPr lvl="1">
              <a:lnSpc>
                <a:spcPts val="2400"/>
              </a:lnSpc>
            </a:pPr>
            <a:r>
              <a:rPr lang="en-US" altLang="zh-CN" dirty="0"/>
              <a:t>L2-sw2(</a:t>
            </a:r>
            <a:r>
              <a:rPr lang="en-US" altLang="zh-CN" dirty="0" err="1"/>
              <a:t>config</a:t>
            </a:r>
            <a:r>
              <a:rPr lang="en-US" altLang="zh-CN" dirty="0"/>
              <a:t>-if)#</a:t>
            </a:r>
            <a:r>
              <a:rPr lang="en-US" altLang="zh-CN" dirty="0" err="1"/>
              <a:t>switchport</a:t>
            </a:r>
            <a:r>
              <a:rPr lang="en-US" altLang="zh-CN" dirty="0"/>
              <a:t>  port-security  mac-address  1.1.1</a:t>
            </a:r>
            <a:endParaRPr lang="zh-CN" altLang="zh-CN" dirty="0"/>
          </a:p>
          <a:p>
            <a:pPr lvl="1">
              <a:lnSpc>
                <a:spcPts val="2400"/>
              </a:lnSpc>
            </a:pPr>
            <a:r>
              <a:rPr lang="zh-CN" altLang="zh-CN" dirty="0" smtClean="0"/>
              <a:t>③</a:t>
            </a:r>
            <a:r>
              <a:rPr lang="zh-CN" altLang="zh-CN" dirty="0"/>
              <a:t>三层交换机上配置访问控制列表</a:t>
            </a:r>
            <a:r>
              <a:rPr lang="en-US" altLang="zh-CN" dirty="0"/>
              <a:t>ACL</a:t>
            </a:r>
            <a:endParaRPr lang="zh-CN" altLang="zh-CN" dirty="0"/>
          </a:p>
          <a:p>
            <a:pPr lvl="1">
              <a:lnSpc>
                <a:spcPts val="2400"/>
              </a:lnSpc>
            </a:pPr>
            <a:r>
              <a:rPr lang="en-US" altLang="zh-CN" dirty="0"/>
              <a:t>L3-sw(</a:t>
            </a:r>
            <a:r>
              <a:rPr lang="en-US" altLang="zh-CN" dirty="0" err="1"/>
              <a:t>config</a:t>
            </a:r>
            <a:r>
              <a:rPr lang="en-US" altLang="zh-CN" dirty="0"/>
              <a:t>)#access-list  100  permit  </a:t>
            </a:r>
            <a:r>
              <a:rPr lang="en-US" altLang="zh-CN" dirty="0" err="1"/>
              <a:t>tcp</a:t>
            </a:r>
            <a:r>
              <a:rPr lang="en-US" altLang="zh-CN" dirty="0"/>
              <a:t>  192.168.20.0  0.0.0.255  any  </a:t>
            </a:r>
            <a:r>
              <a:rPr lang="en-US" altLang="zh-CN" dirty="0" err="1"/>
              <a:t>eq</a:t>
            </a:r>
            <a:r>
              <a:rPr lang="en-US" altLang="zh-CN" dirty="0"/>
              <a:t>  ftp</a:t>
            </a:r>
            <a:endParaRPr lang="zh-CN" altLang="zh-CN" dirty="0"/>
          </a:p>
          <a:p>
            <a:pPr lvl="1">
              <a:lnSpc>
                <a:spcPts val="2400"/>
              </a:lnSpc>
            </a:pPr>
            <a:r>
              <a:rPr lang="en-US" altLang="zh-CN" dirty="0"/>
              <a:t>L3-sw(</a:t>
            </a:r>
            <a:r>
              <a:rPr lang="en-US" altLang="zh-CN" dirty="0" err="1"/>
              <a:t>config</a:t>
            </a:r>
            <a:r>
              <a:rPr lang="en-US" altLang="zh-CN" dirty="0"/>
              <a:t>)#access-list  100  deny  </a:t>
            </a:r>
            <a:r>
              <a:rPr lang="en-US" altLang="zh-CN" dirty="0" err="1"/>
              <a:t>tcp</a:t>
            </a:r>
            <a:r>
              <a:rPr lang="en-US" altLang="zh-CN" dirty="0"/>
              <a:t>  192.168.20.0  0.0.0.255  any  </a:t>
            </a:r>
            <a:r>
              <a:rPr lang="en-US" altLang="zh-CN" dirty="0" err="1"/>
              <a:t>neq</a:t>
            </a:r>
            <a:r>
              <a:rPr lang="en-US" altLang="zh-CN" dirty="0"/>
              <a:t>  ftp</a:t>
            </a:r>
            <a:endParaRPr lang="zh-CN" altLang="zh-CN" dirty="0"/>
          </a:p>
          <a:p>
            <a:pPr lvl="1">
              <a:lnSpc>
                <a:spcPts val="2400"/>
              </a:lnSpc>
            </a:pPr>
            <a:r>
              <a:rPr lang="en-US" altLang="zh-CN" dirty="0"/>
              <a:t>L3-sw(</a:t>
            </a:r>
            <a:r>
              <a:rPr lang="en-US" altLang="zh-CN" dirty="0" err="1"/>
              <a:t>config</a:t>
            </a:r>
            <a:r>
              <a:rPr lang="en-US" altLang="zh-CN" dirty="0"/>
              <a:t>)#access-list  100  permit  </a:t>
            </a:r>
            <a:r>
              <a:rPr lang="en-US" altLang="zh-CN" dirty="0" err="1"/>
              <a:t>ip</a:t>
            </a:r>
            <a:r>
              <a:rPr lang="en-US" altLang="zh-CN" dirty="0"/>
              <a:t>  any  </a:t>
            </a:r>
            <a:r>
              <a:rPr lang="en-US" altLang="zh-CN" dirty="0" err="1"/>
              <a:t>any</a:t>
            </a:r>
            <a:endParaRPr lang="zh-CN" altLang="zh-CN" dirty="0"/>
          </a:p>
          <a:p>
            <a:pPr lvl="1">
              <a:lnSpc>
                <a:spcPts val="2400"/>
              </a:lnSpc>
            </a:pPr>
            <a:r>
              <a:rPr lang="en-US" altLang="zh-CN" dirty="0"/>
              <a:t>L3-sw(</a:t>
            </a:r>
            <a:r>
              <a:rPr lang="en-US" altLang="zh-CN" dirty="0" err="1"/>
              <a:t>config</a:t>
            </a:r>
            <a:r>
              <a:rPr lang="en-US" altLang="zh-CN" dirty="0"/>
              <a:t>)#interface  </a:t>
            </a:r>
            <a:r>
              <a:rPr lang="en-US" altLang="zh-CN" dirty="0" err="1"/>
              <a:t>vlan</a:t>
            </a:r>
            <a:r>
              <a:rPr lang="en-US" altLang="zh-CN" dirty="0"/>
              <a:t>  20</a:t>
            </a:r>
            <a:endParaRPr lang="zh-CN" altLang="zh-CN" dirty="0"/>
          </a:p>
          <a:p>
            <a:pPr lvl="1">
              <a:lnSpc>
                <a:spcPts val="2400"/>
              </a:lnSpc>
            </a:pPr>
            <a:r>
              <a:rPr lang="en-US" altLang="zh-CN" dirty="0"/>
              <a:t>L3-sw(</a:t>
            </a:r>
            <a:r>
              <a:rPr lang="en-US" altLang="zh-CN" dirty="0" err="1"/>
              <a:t>config</a:t>
            </a:r>
            <a:r>
              <a:rPr lang="en-US" altLang="zh-CN" dirty="0"/>
              <a:t>-if)#</a:t>
            </a:r>
            <a:r>
              <a:rPr lang="en-US" altLang="zh-CN" dirty="0" err="1"/>
              <a:t>ip</a:t>
            </a:r>
            <a:r>
              <a:rPr lang="en-US" altLang="zh-CN" dirty="0"/>
              <a:t>  access-group  100  in</a:t>
            </a:r>
            <a:endParaRPr lang="zh-CN" altLang="zh-CN" dirty="0"/>
          </a:p>
          <a:p>
            <a:pPr lvl="1">
              <a:lnSpc>
                <a:spcPts val="2400"/>
              </a:lnSpc>
            </a:pPr>
            <a:r>
              <a:rPr lang="en-US" altLang="zh-CN" dirty="0" smtClean="0"/>
              <a:t>L3-sw(</a:t>
            </a:r>
            <a:r>
              <a:rPr lang="en-US" altLang="zh-CN" dirty="0" err="1" smtClean="0"/>
              <a:t>config</a:t>
            </a:r>
            <a:r>
              <a:rPr lang="en-US" altLang="zh-CN" dirty="0"/>
              <a:t>)#access-list 101 deny </a:t>
            </a:r>
            <a:r>
              <a:rPr lang="en-US" altLang="zh-CN" dirty="0" err="1"/>
              <a:t>ip</a:t>
            </a:r>
            <a:r>
              <a:rPr lang="en-US" altLang="zh-CN" dirty="0"/>
              <a:t>  192.168.20.0  0.0.0.255  192.168.30.0  0.0.0.255</a:t>
            </a:r>
            <a:endParaRPr lang="zh-CN" altLang="zh-CN" dirty="0"/>
          </a:p>
          <a:p>
            <a:pPr lvl="1">
              <a:lnSpc>
                <a:spcPts val="2400"/>
              </a:lnSpc>
            </a:pPr>
            <a:r>
              <a:rPr lang="en-US" altLang="zh-CN" dirty="0"/>
              <a:t>L3-sw(</a:t>
            </a:r>
            <a:r>
              <a:rPr lang="en-US" altLang="zh-CN" dirty="0" err="1"/>
              <a:t>config</a:t>
            </a:r>
            <a:r>
              <a:rPr lang="en-US" altLang="zh-CN" dirty="0"/>
              <a:t>)#access-list  101  permit  </a:t>
            </a:r>
            <a:r>
              <a:rPr lang="en-US" altLang="zh-CN" dirty="0" err="1"/>
              <a:t>ip</a:t>
            </a:r>
            <a:r>
              <a:rPr lang="en-US" altLang="zh-CN" dirty="0"/>
              <a:t>  any  </a:t>
            </a:r>
            <a:r>
              <a:rPr lang="en-US" altLang="zh-CN" dirty="0" err="1"/>
              <a:t>any</a:t>
            </a:r>
            <a:endParaRPr lang="zh-CN" altLang="zh-CN" dirty="0"/>
          </a:p>
          <a:p>
            <a:pPr lvl="1">
              <a:lnSpc>
                <a:spcPts val="2400"/>
              </a:lnSpc>
            </a:pPr>
            <a:r>
              <a:rPr lang="en-US" altLang="zh-CN" dirty="0"/>
              <a:t>L3-sw(</a:t>
            </a:r>
            <a:r>
              <a:rPr lang="en-US" altLang="zh-CN" dirty="0" err="1"/>
              <a:t>config</a:t>
            </a:r>
            <a:r>
              <a:rPr lang="en-US" altLang="zh-CN" dirty="0"/>
              <a:t>)#interface  </a:t>
            </a:r>
            <a:r>
              <a:rPr lang="en-US" altLang="zh-CN" dirty="0" err="1"/>
              <a:t>vlan</a:t>
            </a:r>
            <a:r>
              <a:rPr lang="en-US" altLang="zh-CN" dirty="0"/>
              <a:t>  30</a:t>
            </a:r>
            <a:endParaRPr lang="zh-CN" altLang="zh-CN" dirty="0"/>
          </a:p>
          <a:p>
            <a:pPr lvl="1">
              <a:lnSpc>
                <a:spcPts val="2400"/>
              </a:lnSpc>
            </a:pPr>
            <a:r>
              <a:rPr lang="en-US" altLang="zh-CN" dirty="0"/>
              <a:t>L3-sw(</a:t>
            </a:r>
            <a:r>
              <a:rPr lang="en-US" altLang="zh-CN" dirty="0" err="1"/>
              <a:t>config</a:t>
            </a:r>
            <a:r>
              <a:rPr lang="en-US" altLang="zh-CN" dirty="0"/>
              <a:t>-if)#</a:t>
            </a:r>
            <a:r>
              <a:rPr lang="en-US" altLang="zh-CN" dirty="0" err="1"/>
              <a:t>ip</a:t>
            </a:r>
            <a:r>
              <a:rPr lang="en-US" altLang="zh-CN" dirty="0"/>
              <a:t>  access-group  101  out</a:t>
            </a:r>
            <a:endParaRPr lang="zh-CN" altLang="zh-CN" dirty="0"/>
          </a:p>
        </p:txBody>
      </p:sp>
      <p:sp>
        <p:nvSpPr>
          <p:cNvPr id="9" name="文本框 12"/>
          <p:cNvSpPr txBox="1">
            <a:spLocks noChangeArrowheads="1"/>
          </p:cNvSpPr>
          <p:nvPr/>
        </p:nvSpPr>
        <p:spPr bwMode="auto">
          <a:xfrm>
            <a:off x="619128" y="216479"/>
            <a:ext cx="5537048" cy="404209"/>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en-US" altLang="zh-CN" sz="2200" b="1" dirty="0" smtClean="0">
                <a:solidFill>
                  <a:schemeClr val="accent1"/>
                </a:solidFill>
              </a:rPr>
              <a:t>  </a:t>
            </a:r>
            <a:r>
              <a:rPr lang="zh-CN" altLang="zh-CN" sz="2200" b="1" dirty="0" smtClean="0">
                <a:solidFill>
                  <a:schemeClr val="accent1"/>
                </a:solidFill>
              </a:rPr>
              <a:t>项目</a:t>
            </a:r>
            <a:r>
              <a:rPr lang="zh-CN" altLang="zh-CN" sz="2200" b="1" dirty="0">
                <a:solidFill>
                  <a:schemeClr val="accent1"/>
                </a:solidFill>
              </a:rPr>
              <a:t>实训：组建安全的园区网络</a:t>
            </a:r>
          </a:p>
        </p:txBody>
      </p:sp>
    </p:spTree>
    <p:extLst>
      <p:ext uri="{BB962C8B-B14F-4D97-AF65-F5344CB8AC3E}">
        <p14:creationId xmlns:p14="http://schemas.microsoft.com/office/powerpoint/2010/main" val="280660633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884</TotalTime>
  <Words>1118</Words>
  <Application>Microsoft Office PowerPoint</Application>
  <PresentationFormat>全屏显示(4:3)</PresentationFormat>
  <Paragraphs>234</Paragraphs>
  <Slides>10</Slides>
  <Notes>10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Windows 用户</cp:lastModifiedBy>
  <cp:revision>95</cp:revision>
  <dcterms:created xsi:type="dcterms:W3CDTF">2023-01-14T07:54:46Z</dcterms:created>
  <dcterms:modified xsi:type="dcterms:W3CDTF">2024-09-03T12:57:58Z</dcterms:modified>
</cp:coreProperties>
</file>