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60" r:id="rId3"/>
    <p:sldId id="270" r:id="rId4"/>
    <p:sldId id="272" r:id="rId5"/>
    <p:sldId id="267" r:id="rId6"/>
    <p:sldId id="269" r:id="rId7"/>
    <p:sldId id="27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7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五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跨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交换机实现</a:t>
            </a:r>
            <a:r>
              <a:rPr lang="en-US" altLang="zh-CN" sz="2400" b="1" dirty="0">
                <a:solidFill>
                  <a:schemeClr val="accent1"/>
                </a:solidFill>
              </a:rPr>
              <a:t>VLAN</a:t>
            </a:r>
            <a:r>
              <a:rPr lang="zh-CN" altLang="zh-CN" sz="2400" b="1" dirty="0">
                <a:solidFill>
                  <a:schemeClr val="accent1"/>
                </a:solidFill>
              </a:rPr>
              <a:t>内部通信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412776"/>
            <a:ext cx="77768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en-US" dirty="0" smtClean="0"/>
              <a:t>某</a:t>
            </a:r>
            <a:r>
              <a:rPr lang="zh-CN" altLang="zh-CN" dirty="0" smtClean="0"/>
              <a:t>企业</a:t>
            </a:r>
            <a:r>
              <a:rPr lang="zh-CN" altLang="zh-CN" dirty="0"/>
              <a:t>有二个主要部门：销售部和技术部，其中销售部门</a:t>
            </a:r>
            <a:r>
              <a:rPr lang="zh-CN" altLang="zh-CN" dirty="0" smtClean="0"/>
              <a:t>的计算机连接</a:t>
            </a:r>
            <a:r>
              <a:rPr lang="zh-CN" altLang="zh-CN" dirty="0"/>
              <a:t>在不同的交换机上，</a:t>
            </a:r>
            <a:r>
              <a:rPr lang="zh-CN" altLang="zh-CN" dirty="0" smtClean="0"/>
              <a:t>为了安全</a:t>
            </a:r>
            <a:r>
              <a:rPr lang="zh-CN" altLang="zh-CN" dirty="0"/>
              <a:t>起见，销售部和技术部需要进行相互隔离</a:t>
            </a:r>
            <a:r>
              <a:rPr lang="zh-CN" altLang="zh-CN" dirty="0" smtClean="0"/>
              <a:t>。</a:t>
            </a:r>
            <a:r>
              <a:rPr lang="zh-CN" altLang="en-US" dirty="0"/>
              <a:t>请</a:t>
            </a:r>
            <a:r>
              <a:rPr lang="zh-CN" altLang="zh-CN" dirty="0" smtClean="0"/>
              <a:t>小王在</a:t>
            </a:r>
            <a:r>
              <a:rPr lang="zh-CN" altLang="zh-CN" dirty="0"/>
              <a:t>交换机上做适当配置，按部门把计算机划分</a:t>
            </a:r>
            <a:r>
              <a:rPr lang="zh-CN" altLang="zh-CN" dirty="0" smtClean="0"/>
              <a:t>到</a:t>
            </a:r>
            <a:r>
              <a:rPr lang="zh-CN" altLang="en-US" dirty="0" smtClean="0"/>
              <a:t>相</a:t>
            </a:r>
            <a:r>
              <a:rPr lang="zh-CN" altLang="zh-CN" dirty="0" smtClean="0"/>
              <a:t>应</a:t>
            </a:r>
            <a:r>
              <a:rPr lang="en-US" altLang="zh-CN" dirty="0"/>
              <a:t>VLAN</a:t>
            </a:r>
            <a:r>
              <a:rPr lang="zh-CN" altLang="zh-CN" dirty="0"/>
              <a:t>中，实现同一个</a:t>
            </a:r>
            <a:r>
              <a:rPr lang="en-US" altLang="zh-CN" dirty="0"/>
              <a:t>VLAN</a:t>
            </a:r>
            <a:r>
              <a:rPr lang="zh-CN" altLang="zh-CN" dirty="0"/>
              <a:t>内的计算机能跨交换机进行相互通信，而在不同</a:t>
            </a:r>
            <a:r>
              <a:rPr lang="en-US" altLang="zh-CN" dirty="0"/>
              <a:t>VLAN</a:t>
            </a:r>
            <a:r>
              <a:rPr lang="zh-CN" altLang="zh-CN" dirty="0"/>
              <a:t>里的计算机不能进行相互通信。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19128" y="3140968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3" name="矩形 2"/>
          <p:cNvSpPr/>
          <p:nvPr/>
        </p:nvSpPr>
        <p:spPr>
          <a:xfrm>
            <a:off x="783633" y="3645024"/>
            <a:ext cx="7920880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/>
              <a:t>         VLAN</a:t>
            </a:r>
            <a:r>
              <a:rPr lang="zh-CN" altLang="zh-CN" dirty="0"/>
              <a:t>是对连接到的第二层交换机端口的网络用户的逻辑分段，不受网络用户的物理位置限制</a:t>
            </a:r>
            <a:r>
              <a:rPr lang="zh-CN" altLang="en-US" dirty="0"/>
              <a:t>，</a:t>
            </a:r>
            <a:r>
              <a:rPr lang="zh-CN" altLang="zh-CN" dirty="0"/>
              <a:t>而</a:t>
            </a:r>
            <a:r>
              <a:rPr lang="zh-CN" altLang="en-US" dirty="0"/>
              <a:t>是</a:t>
            </a:r>
            <a:r>
              <a:rPr lang="zh-CN" altLang="zh-CN" dirty="0"/>
              <a:t>根据用户需求进行</a:t>
            </a:r>
            <a:r>
              <a:rPr lang="zh-CN" altLang="en-US" dirty="0"/>
              <a:t>的</a:t>
            </a:r>
            <a:r>
              <a:rPr lang="zh-CN" altLang="zh-CN" dirty="0"/>
              <a:t>网络分段。一个</a:t>
            </a:r>
            <a:r>
              <a:rPr lang="en-US" altLang="zh-CN" dirty="0"/>
              <a:t>VLAN</a:t>
            </a:r>
            <a:r>
              <a:rPr lang="zh-CN" altLang="zh-CN" dirty="0"/>
              <a:t>可以在一个交换机或者跨交换机上实现。</a:t>
            </a:r>
            <a:endParaRPr lang="en-US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b="1" dirty="0"/>
              <a:t>1</a:t>
            </a:r>
            <a:r>
              <a:rPr lang="zh-CN" altLang="zh-CN" b="1" dirty="0"/>
              <a:t>．</a:t>
            </a:r>
            <a:r>
              <a:rPr lang="en-US" altLang="zh-CN" b="1" dirty="0"/>
              <a:t>VLAN Trunk</a:t>
            </a:r>
            <a:endParaRPr lang="zh-CN" altLang="zh-CN" b="1" dirty="0"/>
          </a:p>
          <a:p>
            <a:pPr>
              <a:lnSpc>
                <a:spcPts val="2400"/>
              </a:lnSpc>
            </a:pPr>
            <a:r>
              <a:rPr lang="en-US" altLang="zh-CN" dirty="0"/>
              <a:t>        </a:t>
            </a:r>
            <a:r>
              <a:rPr lang="zh-CN" altLang="zh-CN" dirty="0"/>
              <a:t>交换机上的二层</a:t>
            </a:r>
            <a:r>
              <a:rPr lang="zh-CN" altLang="zh-CN" dirty="0" smtClean="0"/>
              <a:t>接口可以</a:t>
            </a:r>
            <a:r>
              <a:rPr lang="zh-CN" altLang="zh-CN" dirty="0"/>
              <a:t>是一个</a:t>
            </a:r>
            <a:r>
              <a:rPr lang="en-US" altLang="zh-CN" dirty="0"/>
              <a:t>Access</a:t>
            </a:r>
            <a:r>
              <a:rPr lang="zh-CN" altLang="zh-CN" dirty="0"/>
              <a:t>接口（</a:t>
            </a:r>
            <a:r>
              <a:rPr lang="en-US" altLang="zh-CN" dirty="0" err="1"/>
              <a:t>UnTagged</a:t>
            </a:r>
            <a:r>
              <a:rPr lang="zh-CN" altLang="zh-CN" dirty="0"/>
              <a:t>接口）；或是一个</a:t>
            </a:r>
            <a:r>
              <a:rPr lang="en-US" altLang="zh-CN" dirty="0"/>
              <a:t>Trunk</a:t>
            </a:r>
            <a:r>
              <a:rPr lang="zh-CN" altLang="zh-CN" dirty="0"/>
              <a:t>接口（</a:t>
            </a:r>
            <a:r>
              <a:rPr lang="en-US" altLang="zh-CN" dirty="0"/>
              <a:t>Tag Aware</a:t>
            </a:r>
            <a:r>
              <a:rPr lang="zh-CN" altLang="zh-CN" dirty="0"/>
              <a:t>透传模式），即干道接口。</a:t>
            </a:r>
            <a:r>
              <a:rPr lang="en-US" altLang="zh-CN" dirty="0"/>
              <a:t>Trunk</a:t>
            </a:r>
            <a:r>
              <a:rPr lang="zh-CN" altLang="zh-CN" dirty="0"/>
              <a:t>接口可以允许多个</a:t>
            </a:r>
            <a:r>
              <a:rPr lang="en-US" altLang="zh-CN" dirty="0"/>
              <a:t>VLAN</a:t>
            </a:r>
            <a:r>
              <a:rPr lang="zh-CN" altLang="zh-CN" dirty="0"/>
              <a:t>帧通过，它发出的帧一般是带有</a:t>
            </a:r>
            <a:r>
              <a:rPr lang="en-US" altLang="zh-CN" dirty="0"/>
              <a:t>VLAN</a:t>
            </a:r>
            <a:r>
              <a:rPr lang="zh-CN" altLang="zh-CN" dirty="0"/>
              <a:t>标签的，所以可以接收和发送多个</a:t>
            </a:r>
            <a:r>
              <a:rPr lang="en-US" altLang="zh-CN" dirty="0"/>
              <a:t>VLAN</a:t>
            </a:r>
            <a:r>
              <a:rPr lang="zh-CN" altLang="zh-CN" dirty="0"/>
              <a:t>的报文，一般用于交换机之间连接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Switch(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</a:t>
            </a:r>
            <a:r>
              <a:rPr lang="en-US" altLang="zh-CN" dirty="0"/>
              <a:t>)#</a:t>
            </a:r>
            <a:r>
              <a:rPr lang="en-US" altLang="zh-CN" dirty="0" err="1"/>
              <a:t>switchport</a:t>
            </a:r>
            <a:r>
              <a:rPr lang="en-US" altLang="zh-CN" dirty="0"/>
              <a:t>  mode  trunk	</a:t>
            </a:r>
            <a:endParaRPr lang="zh-CN" altLang="zh-CN" dirty="0"/>
          </a:p>
          <a:p>
            <a:pPr>
              <a:lnSpc>
                <a:spcPts val="2400"/>
              </a:lnSpc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9288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</a:t>
            </a:r>
            <a:r>
              <a:rPr lang="zh-CN" altLang="zh-CN" b="1" dirty="0"/>
              <a:t>．</a:t>
            </a:r>
            <a:r>
              <a:rPr lang="en-US" altLang="zh-CN" b="1" dirty="0"/>
              <a:t>Native VLAN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  </a:t>
            </a:r>
            <a:r>
              <a:rPr lang="zh-CN" altLang="zh-CN" dirty="0"/>
              <a:t>默认</a:t>
            </a:r>
            <a:r>
              <a:rPr lang="en-US" altLang="zh-CN" dirty="0"/>
              <a:t>VLAN</a:t>
            </a:r>
            <a:r>
              <a:rPr lang="zh-CN" altLang="zh-CN" dirty="0"/>
              <a:t>，也被称为</a:t>
            </a:r>
            <a:r>
              <a:rPr lang="en-US" altLang="zh-CN" dirty="0"/>
              <a:t>Native VLAN</a:t>
            </a:r>
            <a:r>
              <a:rPr lang="zh-CN" altLang="en-US" dirty="0"/>
              <a:t>，</a:t>
            </a:r>
            <a:r>
              <a:rPr lang="zh-CN" altLang="zh-CN" dirty="0"/>
              <a:t>属于默认</a:t>
            </a:r>
            <a:r>
              <a:rPr lang="en-US" altLang="zh-CN" dirty="0"/>
              <a:t>VLAN</a:t>
            </a:r>
            <a:r>
              <a:rPr lang="zh-CN" altLang="zh-CN" dirty="0"/>
              <a:t>的帧通过</a:t>
            </a:r>
            <a:r>
              <a:rPr lang="en-US" altLang="zh-CN" dirty="0"/>
              <a:t>Trunk</a:t>
            </a:r>
            <a:r>
              <a:rPr lang="zh-CN" altLang="zh-CN" dirty="0"/>
              <a:t>口时不需添加</a:t>
            </a:r>
            <a:r>
              <a:rPr lang="en-US" altLang="zh-CN" dirty="0"/>
              <a:t>4</a:t>
            </a:r>
            <a:r>
              <a:rPr lang="zh-CN" altLang="zh-CN" dirty="0"/>
              <a:t>字节的标签信息</a:t>
            </a:r>
            <a:r>
              <a:rPr lang="zh-CN" altLang="en-US" dirty="0"/>
              <a:t>。</a:t>
            </a:r>
            <a:r>
              <a:rPr lang="zh-CN" altLang="zh-CN" dirty="0"/>
              <a:t>常把交换信息量大的</a:t>
            </a:r>
            <a:r>
              <a:rPr lang="en-US" altLang="zh-CN" dirty="0"/>
              <a:t>VLAN</a:t>
            </a:r>
            <a:r>
              <a:rPr lang="zh-CN" altLang="zh-CN" dirty="0"/>
              <a:t>设为默认</a:t>
            </a:r>
            <a:r>
              <a:rPr lang="en-US" altLang="zh-CN" dirty="0"/>
              <a:t>VLAN</a:t>
            </a:r>
            <a:r>
              <a:rPr lang="zh-CN" altLang="zh-CN" dirty="0"/>
              <a:t>，用于提高传输效率。</a:t>
            </a:r>
            <a:endParaRPr lang="en-US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          Switch(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trunk  native  </a:t>
            </a:r>
            <a:r>
              <a:rPr lang="en-US" altLang="zh-CN" dirty="0" err="1"/>
              <a:t>vlan</a:t>
            </a:r>
            <a:r>
              <a:rPr lang="en-US" altLang="zh-CN" dirty="0"/>
              <a:t>  </a:t>
            </a:r>
            <a:r>
              <a:rPr lang="en-US" altLang="zh-CN" dirty="0" err="1"/>
              <a:t>vlan</a:t>
            </a:r>
            <a:r>
              <a:rPr lang="en-US" altLang="zh-CN" dirty="0"/>
              <a:t>-id	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b="1" dirty="0" smtClean="0"/>
              <a:t>          </a:t>
            </a:r>
            <a:r>
              <a:rPr lang="zh-CN" altLang="zh-CN" b="1" dirty="0" smtClean="0">
                <a:solidFill>
                  <a:srgbClr val="FF0000"/>
                </a:solidFill>
              </a:rPr>
              <a:t>注意</a:t>
            </a:r>
            <a:r>
              <a:rPr lang="zh-CN" altLang="en-US" b="1" dirty="0" smtClean="0">
                <a:solidFill>
                  <a:srgbClr val="FF0000"/>
                </a:solidFill>
              </a:rPr>
              <a:t>：</a:t>
            </a:r>
            <a:r>
              <a:rPr lang="en-US" altLang="zh-CN" dirty="0" smtClean="0"/>
              <a:t>Trunk</a:t>
            </a:r>
            <a:r>
              <a:rPr lang="zh-CN" altLang="zh-CN" dirty="0"/>
              <a:t>链路两端的</a:t>
            </a:r>
            <a:r>
              <a:rPr lang="en-US" altLang="zh-CN" dirty="0"/>
              <a:t>Trunk</a:t>
            </a:r>
            <a:r>
              <a:rPr lang="zh-CN" altLang="zh-CN" dirty="0"/>
              <a:t>接口的默认</a:t>
            </a:r>
            <a:r>
              <a:rPr lang="en-US" altLang="zh-CN" dirty="0"/>
              <a:t>VLAN</a:t>
            </a:r>
            <a:r>
              <a:rPr lang="zh-CN" altLang="zh-CN" dirty="0"/>
              <a:t>一定要保持一致，否则可能会造成</a:t>
            </a:r>
            <a:r>
              <a:rPr lang="en-US" altLang="zh-CN" dirty="0"/>
              <a:t>Trunk</a:t>
            </a:r>
            <a:r>
              <a:rPr lang="zh-CN" altLang="zh-CN" dirty="0"/>
              <a:t>链路不能正常通信。</a:t>
            </a:r>
            <a:r>
              <a:rPr lang="en-US" altLang="zh-CN" dirty="0"/>
              <a:t>	       </a:t>
            </a:r>
          </a:p>
          <a:p>
            <a:r>
              <a:rPr lang="en-US" altLang="zh-CN" b="1" dirty="0"/>
              <a:t>3</a:t>
            </a:r>
            <a:r>
              <a:rPr lang="zh-CN" altLang="zh-CN" b="1" dirty="0"/>
              <a:t>．</a:t>
            </a:r>
            <a:r>
              <a:rPr lang="en-US" altLang="zh-CN" b="1" dirty="0"/>
              <a:t>Trunk</a:t>
            </a:r>
            <a:r>
              <a:rPr lang="zh-CN" altLang="zh-CN" b="1" dirty="0"/>
              <a:t>接口的访问许可列表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zh-CN" altLang="zh-CN" dirty="0"/>
              <a:t>为了减轻设备的负载，减少对带宽的浪费，可通过设置</a:t>
            </a:r>
            <a:r>
              <a:rPr lang="en-US" altLang="zh-CN" dirty="0"/>
              <a:t>VLAN</a:t>
            </a:r>
            <a:r>
              <a:rPr lang="zh-CN" altLang="zh-CN" dirty="0"/>
              <a:t>访问许可列表来限制</a:t>
            </a:r>
            <a:r>
              <a:rPr lang="en-US" altLang="zh-CN" dirty="0"/>
              <a:t>Trunk</a:t>
            </a:r>
            <a:r>
              <a:rPr lang="zh-CN" altLang="zh-CN" dirty="0"/>
              <a:t>接口传输哪些</a:t>
            </a:r>
            <a:r>
              <a:rPr lang="en-US" altLang="zh-CN" dirty="0"/>
              <a:t>VLAN</a:t>
            </a:r>
            <a:r>
              <a:rPr lang="zh-CN" altLang="zh-CN" dirty="0"/>
              <a:t>的帧</a:t>
            </a:r>
            <a:r>
              <a:rPr lang="zh-CN" altLang="en-US" dirty="0"/>
              <a:t>。</a:t>
            </a:r>
            <a:endParaRPr lang="en-US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Switch(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</a:t>
            </a:r>
            <a:r>
              <a:rPr lang="en-US" altLang="zh-CN" dirty="0"/>
              <a:t>)#</a:t>
            </a:r>
            <a:r>
              <a:rPr lang="en-US" altLang="zh-CN" dirty="0" err="1"/>
              <a:t>switchport</a:t>
            </a:r>
            <a:r>
              <a:rPr lang="en-US" altLang="zh-CN" dirty="0"/>
              <a:t> trunk allowed </a:t>
            </a:r>
            <a:r>
              <a:rPr lang="en-US" altLang="zh-CN" dirty="0" err="1"/>
              <a:t>vlan</a:t>
            </a:r>
            <a:r>
              <a:rPr lang="en-US" altLang="zh-CN" dirty="0"/>
              <a:t> {all | [ add | remove |except ] } </a:t>
            </a:r>
            <a:r>
              <a:rPr lang="en-US" altLang="zh-CN" dirty="0" err="1"/>
              <a:t>vlan</a:t>
            </a:r>
            <a:r>
              <a:rPr lang="en-US" altLang="zh-CN" dirty="0"/>
              <a:t>-list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all</a:t>
            </a:r>
            <a:r>
              <a:rPr lang="zh-CN" altLang="zh-CN" dirty="0"/>
              <a:t>的含义是许可列表包含所有支持的</a:t>
            </a:r>
            <a:r>
              <a:rPr lang="en-US" altLang="zh-CN" dirty="0"/>
              <a:t>VLAN</a:t>
            </a:r>
            <a:r>
              <a:rPr lang="zh-CN" altLang="zh-CN" dirty="0"/>
              <a:t>。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add</a:t>
            </a:r>
            <a:r>
              <a:rPr lang="zh-CN" altLang="zh-CN" dirty="0"/>
              <a:t>表示将指定的</a:t>
            </a:r>
            <a:r>
              <a:rPr lang="en-US" altLang="zh-CN" dirty="0"/>
              <a:t>VLAN</a:t>
            </a:r>
            <a:r>
              <a:rPr lang="zh-CN" altLang="zh-CN" dirty="0"/>
              <a:t>列表加入许可</a:t>
            </a:r>
            <a:r>
              <a:rPr lang="en-US" altLang="zh-CN" dirty="0"/>
              <a:t>VLAN</a:t>
            </a:r>
            <a:r>
              <a:rPr lang="zh-CN" altLang="zh-CN" dirty="0"/>
              <a:t>列表。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remove</a:t>
            </a:r>
            <a:r>
              <a:rPr lang="zh-CN" altLang="zh-CN" dirty="0"/>
              <a:t>表示将指定的</a:t>
            </a:r>
            <a:r>
              <a:rPr lang="en-US" altLang="zh-CN" dirty="0"/>
              <a:t>VLAN</a:t>
            </a:r>
            <a:r>
              <a:rPr lang="zh-CN" altLang="zh-CN" dirty="0"/>
              <a:t>列表从许可</a:t>
            </a:r>
            <a:r>
              <a:rPr lang="en-US" altLang="zh-CN" dirty="0"/>
              <a:t>VLAN</a:t>
            </a:r>
            <a:r>
              <a:rPr lang="zh-CN" altLang="zh-CN" dirty="0"/>
              <a:t>列表中删除。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except</a:t>
            </a:r>
            <a:r>
              <a:rPr lang="zh-CN" altLang="zh-CN" dirty="0"/>
              <a:t>表示将除列出的</a:t>
            </a:r>
            <a:r>
              <a:rPr lang="en-US" altLang="zh-CN" dirty="0"/>
              <a:t>VLAN</a:t>
            </a:r>
            <a:r>
              <a:rPr lang="zh-CN" altLang="zh-CN" dirty="0"/>
              <a:t>列表外的所有</a:t>
            </a:r>
            <a:r>
              <a:rPr lang="en-US" altLang="zh-CN" dirty="0"/>
              <a:t>VLAN</a:t>
            </a:r>
            <a:r>
              <a:rPr lang="zh-CN" altLang="zh-CN" dirty="0"/>
              <a:t>加入许可</a:t>
            </a:r>
            <a:r>
              <a:rPr lang="en-US" altLang="zh-CN" dirty="0"/>
              <a:t>VLAN</a:t>
            </a:r>
            <a:r>
              <a:rPr lang="zh-CN" altLang="zh-CN" dirty="0"/>
              <a:t>列表中。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五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跨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交换机实现</a:t>
            </a:r>
            <a:r>
              <a:rPr lang="en-US" altLang="zh-CN" sz="2400" b="1" dirty="0">
                <a:solidFill>
                  <a:schemeClr val="accent1"/>
                </a:solidFill>
              </a:rPr>
              <a:t>VLAN</a:t>
            </a:r>
            <a:r>
              <a:rPr lang="zh-CN" altLang="zh-CN" sz="2400" b="1" dirty="0">
                <a:solidFill>
                  <a:schemeClr val="accent1"/>
                </a:solidFill>
              </a:rPr>
              <a:t>内部通信</a:t>
            </a:r>
          </a:p>
        </p:txBody>
      </p:sp>
    </p:spTree>
    <p:extLst>
      <p:ext uri="{BB962C8B-B14F-4D97-AF65-F5344CB8AC3E}">
        <p14:creationId xmlns:p14="http://schemas.microsoft.com/office/powerpoint/2010/main" val="3318860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4" y="980728"/>
            <a:ext cx="7920882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4</a:t>
            </a:r>
            <a:r>
              <a:rPr lang="zh-CN" altLang="zh-CN" b="1" dirty="0"/>
              <a:t>．接口处理</a:t>
            </a:r>
            <a:r>
              <a:rPr lang="en-US" altLang="zh-CN" b="1" dirty="0"/>
              <a:t>802.1Q</a:t>
            </a:r>
            <a:r>
              <a:rPr lang="zh-CN" altLang="zh-CN" b="1" dirty="0"/>
              <a:t>帧的过程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1</a:t>
            </a:r>
            <a:r>
              <a:rPr lang="zh-CN" altLang="zh-CN" dirty="0"/>
              <a:t>）</a:t>
            </a:r>
            <a:r>
              <a:rPr lang="en-US" altLang="zh-CN" dirty="0"/>
              <a:t>Access</a:t>
            </a:r>
            <a:r>
              <a:rPr lang="zh-CN" altLang="zh-CN" dirty="0" smtClean="0"/>
              <a:t>接口</a:t>
            </a:r>
            <a:endParaRPr lang="en-US" altLang="zh-CN" dirty="0" smtClean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Access</a:t>
            </a:r>
            <a:r>
              <a:rPr lang="zh-CN" altLang="zh-CN" dirty="0"/>
              <a:t>接口发送出的数据帧是不</a:t>
            </a:r>
            <a:r>
              <a:rPr lang="zh-CN" altLang="zh-CN" dirty="0" smtClean="0"/>
              <a:t>带标签</a:t>
            </a:r>
            <a:r>
              <a:rPr lang="zh-CN" altLang="zh-CN" dirty="0"/>
              <a:t>的</a:t>
            </a:r>
            <a:r>
              <a:rPr lang="zh-CN" altLang="zh-CN" dirty="0" smtClean="0"/>
              <a:t>，只能</a:t>
            </a:r>
            <a:r>
              <a:rPr lang="zh-CN" altLang="zh-CN" dirty="0"/>
              <a:t>接收以下</a:t>
            </a:r>
            <a:r>
              <a:rPr lang="en-US" altLang="zh-CN" dirty="0"/>
              <a:t>3</a:t>
            </a:r>
            <a:r>
              <a:rPr lang="zh-CN" altLang="zh-CN" dirty="0"/>
              <a:t>种格式的帧：</a:t>
            </a:r>
          </a:p>
          <a:p>
            <a:pPr lvl="0"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</a:t>
            </a:r>
            <a:r>
              <a:rPr lang="zh-CN" altLang="zh-CN" dirty="0"/>
              <a:t>①</a:t>
            </a:r>
            <a:r>
              <a:rPr lang="en-US" altLang="zh-CN" dirty="0" smtClean="0"/>
              <a:t>Untagged</a:t>
            </a:r>
            <a:r>
              <a:rPr lang="zh-CN" altLang="zh-CN" dirty="0" smtClean="0"/>
              <a:t>帧；</a:t>
            </a:r>
          </a:p>
          <a:p>
            <a:pPr lvl="0"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</a:t>
            </a:r>
            <a:r>
              <a:rPr lang="zh-CN" altLang="zh-CN" dirty="0"/>
              <a:t>②</a:t>
            </a:r>
            <a:r>
              <a:rPr lang="en-US" altLang="zh-CN" dirty="0" smtClean="0"/>
              <a:t>VLAN </a:t>
            </a:r>
            <a:r>
              <a:rPr lang="en-US" altLang="zh-CN" dirty="0"/>
              <a:t>ID</a:t>
            </a:r>
            <a:r>
              <a:rPr lang="zh-CN" altLang="zh-CN" dirty="0"/>
              <a:t>为</a:t>
            </a:r>
            <a:r>
              <a:rPr lang="en-US" altLang="zh-CN" dirty="0"/>
              <a:t>Access</a:t>
            </a:r>
            <a:r>
              <a:rPr lang="zh-CN" altLang="zh-CN" dirty="0"/>
              <a:t>接口默认</a:t>
            </a:r>
            <a:r>
              <a:rPr lang="en-US" altLang="zh-CN" dirty="0"/>
              <a:t>VLAN</a:t>
            </a:r>
            <a:r>
              <a:rPr lang="zh-CN" altLang="zh-CN" dirty="0"/>
              <a:t>的</a:t>
            </a:r>
            <a:r>
              <a:rPr lang="en-US" altLang="zh-CN" dirty="0"/>
              <a:t>Tagged</a:t>
            </a:r>
            <a:r>
              <a:rPr lang="zh-CN" altLang="zh-CN" dirty="0"/>
              <a:t>帧；</a:t>
            </a:r>
          </a:p>
          <a:p>
            <a:pPr lvl="0"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</a:t>
            </a:r>
            <a:r>
              <a:rPr lang="zh-CN" altLang="zh-CN" dirty="0"/>
              <a:t>③</a:t>
            </a:r>
            <a:r>
              <a:rPr lang="en-US" altLang="zh-CN" dirty="0" smtClean="0"/>
              <a:t>VLAN </a:t>
            </a:r>
            <a:r>
              <a:rPr lang="en-US" altLang="zh-CN" dirty="0"/>
              <a:t>ID</a:t>
            </a:r>
            <a:r>
              <a:rPr lang="zh-CN" altLang="zh-CN" dirty="0"/>
              <a:t>为</a:t>
            </a:r>
            <a:r>
              <a:rPr lang="en-US" altLang="zh-CN" dirty="0"/>
              <a:t>0</a:t>
            </a:r>
            <a:r>
              <a:rPr lang="zh-CN" altLang="zh-CN" dirty="0"/>
              <a:t>的</a:t>
            </a:r>
            <a:r>
              <a:rPr lang="en-US" altLang="zh-CN" dirty="0"/>
              <a:t>Tagged</a:t>
            </a:r>
            <a:r>
              <a:rPr lang="zh-CN" altLang="zh-CN" dirty="0"/>
              <a:t>帧。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</a:t>
            </a:r>
            <a:r>
              <a:rPr lang="zh-CN" altLang="zh-CN" b="1" dirty="0" smtClean="0">
                <a:solidFill>
                  <a:srgbClr val="FF0000"/>
                </a:solidFill>
              </a:rPr>
              <a:t>收发</a:t>
            </a:r>
            <a:r>
              <a:rPr lang="en-US" altLang="zh-CN" b="1" dirty="0">
                <a:solidFill>
                  <a:srgbClr val="FF0000"/>
                </a:solidFill>
              </a:rPr>
              <a:t>Untagged</a:t>
            </a:r>
            <a:r>
              <a:rPr lang="zh-CN" altLang="zh-CN" b="1" dirty="0">
                <a:solidFill>
                  <a:srgbClr val="FF0000"/>
                </a:solidFill>
              </a:rPr>
              <a:t>帧：</a:t>
            </a:r>
          </a:p>
          <a:p>
            <a:pPr lvl="0"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>
                <a:solidFill>
                  <a:srgbClr val="FF0000"/>
                </a:solidFill>
              </a:rPr>
              <a:t>       </a:t>
            </a:r>
            <a:r>
              <a:rPr lang="zh-CN" altLang="zh-CN" dirty="0"/>
              <a:t>接收：</a:t>
            </a:r>
            <a:r>
              <a:rPr lang="en-US" altLang="zh-CN" dirty="0"/>
              <a:t>Access</a:t>
            </a:r>
            <a:r>
              <a:rPr lang="zh-CN" altLang="zh-CN" dirty="0"/>
              <a:t>接口接收不</a:t>
            </a:r>
            <a:r>
              <a:rPr lang="zh-CN" altLang="zh-CN" dirty="0" smtClean="0"/>
              <a:t>带标签</a:t>
            </a:r>
            <a:r>
              <a:rPr lang="zh-CN" altLang="zh-CN" dirty="0"/>
              <a:t>的帧，并为无标签帧添加默认</a:t>
            </a:r>
            <a:r>
              <a:rPr lang="en-US" altLang="zh-CN" dirty="0"/>
              <a:t>VLAN</a:t>
            </a:r>
            <a:r>
              <a:rPr lang="zh-CN" altLang="zh-CN" dirty="0"/>
              <a:t>的标签，然后发送出去。</a:t>
            </a:r>
          </a:p>
          <a:p>
            <a:pPr lvl="0"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</a:t>
            </a:r>
            <a:r>
              <a:rPr lang="zh-CN" altLang="zh-CN" dirty="0"/>
              <a:t>发送：发送帧前，先去掉帧上附带的</a:t>
            </a:r>
            <a:r>
              <a:rPr lang="en-US" altLang="zh-CN" dirty="0"/>
              <a:t>VLAN</a:t>
            </a:r>
            <a:r>
              <a:rPr lang="zh-CN" altLang="zh-CN" dirty="0"/>
              <a:t>标签，再发送。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  <a:r>
              <a:rPr lang="zh-CN" altLang="zh-CN" b="1" dirty="0">
                <a:solidFill>
                  <a:srgbClr val="FF0000"/>
                </a:solidFill>
              </a:rPr>
              <a:t>收发</a:t>
            </a:r>
            <a:r>
              <a:rPr lang="en-US" altLang="zh-CN" b="1" dirty="0">
                <a:solidFill>
                  <a:srgbClr val="FF0000"/>
                </a:solidFill>
              </a:rPr>
              <a:t>Tagged</a:t>
            </a:r>
            <a:r>
              <a:rPr lang="zh-CN" altLang="zh-CN" b="1" dirty="0">
                <a:solidFill>
                  <a:srgbClr val="FF0000"/>
                </a:solidFill>
              </a:rPr>
              <a:t>帧：</a:t>
            </a:r>
          </a:p>
          <a:p>
            <a:pPr lvl="0"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  <a:r>
              <a:rPr lang="zh-CN" altLang="zh-CN" dirty="0" smtClean="0"/>
              <a:t>①当</a:t>
            </a:r>
            <a:r>
              <a:rPr lang="zh-CN" altLang="zh-CN" dirty="0"/>
              <a:t>标签的</a:t>
            </a:r>
            <a:r>
              <a:rPr lang="en-US" altLang="zh-CN" dirty="0"/>
              <a:t>VLAN ID</a:t>
            </a:r>
            <a:r>
              <a:rPr lang="zh-CN" altLang="zh-CN" dirty="0"/>
              <a:t>与</a:t>
            </a:r>
            <a:r>
              <a:rPr lang="zh-CN" altLang="zh-CN" dirty="0" smtClean="0"/>
              <a:t>默认相同</a:t>
            </a:r>
            <a:r>
              <a:rPr lang="zh-CN" altLang="zh-CN" dirty="0"/>
              <a:t>时，接收该数据帧</a:t>
            </a:r>
            <a:r>
              <a:rPr lang="zh-CN" altLang="zh-CN" dirty="0" smtClean="0"/>
              <a:t>，发送</a:t>
            </a:r>
            <a:r>
              <a:rPr lang="zh-CN" altLang="zh-CN" dirty="0"/>
              <a:t>时去掉</a:t>
            </a:r>
            <a:r>
              <a:rPr lang="en-US" altLang="zh-CN" dirty="0"/>
              <a:t>VLAN</a:t>
            </a:r>
            <a:r>
              <a:rPr lang="zh-CN" altLang="zh-CN" dirty="0" smtClean="0"/>
              <a:t>标签发送</a:t>
            </a:r>
            <a:r>
              <a:rPr lang="zh-CN" altLang="zh-CN" dirty="0"/>
              <a:t>。</a:t>
            </a:r>
          </a:p>
          <a:p>
            <a:pPr lvl="0"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</a:t>
            </a:r>
            <a:r>
              <a:rPr lang="zh-CN" altLang="zh-CN" dirty="0" smtClean="0"/>
              <a:t>②当</a:t>
            </a:r>
            <a:r>
              <a:rPr lang="zh-CN" altLang="zh-CN" dirty="0"/>
              <a:t>标签的</a:t>
            </a:r>
            <a:r>
              <a:rPr lang="en-US" altLang="zh-CN" dirty="0"/>
              <a:t>VLAN ID</a:t>
            </a:r>
            <a:r>
              <a:rPr lang="zh-CN" altLang="zh-CN" dirty="0"/>
              <a:t>为</a:t>
            </a:r>
            <a:r>
              <a:rPr lang="en-US" altLang="zh-CN" dirty="0"/>
              <a:t>0</a:t>
            </a:r>
            <a:r>
              <a:rPr lang="zh-CN" altLang="zh-CN" dirty="0"/>
              <a:t>时，接收该数据帧</a:t>
            </a:r>
            <a:r>
              <a:rPr lang="zh-CN" altLang="zh-CN" dirty="0" smtClean="0"/>
              <a:t>。</a:t>
            </a:r>
            <a:r>
              <a:rPr lang="en-US" altLang="zh-CN" dirty="0" smtClean="0"/>
              <a:t>VLAN </a:t>
            </a:r>
            <a:r>
              <a:rPr lang="en-US" altLang="zh-CN" dirty="0"/>
              <a:t>ID=0</a:t>
            </a:r>
            <a:r>
              <a:rPr lang="zh-CN" altLang="zh-CN" dirty="0"/>
              <a:t>用于识别帧优先级。</a:t>
            </a:r>
          </a:p>
          <a:p>
            <a:pPr lvl="0"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</a:t>
            </a:r>
            <a:r>
              <a:rPr lang="zh-CN" altLang="zh-CN" dirty="0" smtClean="0"/>
              <a:t>③当</a:t>
            </a:r>
            <a:r>
              <a:rPr lang="zh-CN" altLang="zh-CN" dirty="0"/>
              <a:t>标签的</a:t>
            </a:r>
            <a:r>
              <a:rPr lang="en-US" altLang="zh-CN" dirty="0"/>
              <a:t>VLAN ID</a:t>
            </a:r>
            <a:r>
              <a:rPr lang="zh-CN" altLang="zh-CN" dirty="0"/>
              <a:t>与默认</a:t>
            </a:r>
            <a:r>
              <a:rPr lang="en-US" altLang="zh-CN" dirty="0"/>
              <a:t>VLAN ID</a:t>
            </a:r>
            <a:r>
              <a:rPr lang="zh-CN" altLang="zh-CN" dirty="0"/>
              <a:t>不同且不为</a:t>
            </a:r>
            <a:r>
              <a:rPr lang="en-US" altLang="zh-CN" dirty="0"/>
              <a:t>0</a:t>
            </a:r>
            <a:r>
              <a:rPr lang="zh-CN" altLang="zh-CN" dirty="0"/>
              <a:t>时，丢弃该帧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五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跨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交换机实现</a:t>
            </a:r>
            <a:r>
              <a:rPr lang="en-US" altLang="zh-CN" sz="2400" b="1" dirty="0">
                <a:solidFill>
                  <a:schemeClr val="accent1"/>
                </a:solidFill>
              </a:rPr>
              <a:t>VLAN</a:t>
            </a:r>
            <a:r>
              <a:rPr lang="zh-CN" altLang="zh-CN" sz="2400" b="1" dirty="0">
                <a:solidFill>
                  <a:schemeClr val="accent1"/>
                </a:solidFill>
              </a:rPr>
              <a:t>内部通信</a:t>
            </a:r>
          </a:p>
        </p:txBody>
      </p:sp>
    </p:spTree>
    <p:extLst>
      <p:ext uri="{BB962C8B-B14F-4D97-AF65-F5344CB8AC3E}">
        <p14:creationId xmlns:p14="http://schemas.microsoft.com/office/powerpoint/2010/main" val="17321568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4" y="980728"/>
            <a:ext cx="7920882" cy="5304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/>
              <a:t>Trunk</a:t>
            </a:r>
            <a:r>
              <a:rPr lang="zh-CN" altLang="zh-CN" dirty="0"/>
              <a:t>接口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 Trunk</a:t>
            </a:r>
            <a:r>
              <a:rPr lang="zh-CN" altLang="zh-CN" dirty="0"/>
              <a:t>接口可接收</a:t>
            </a:r>
            <a:r>
              <a:rPr lang="en-US" altLang="zh-CN" dirty="0"/>
              <a:t>Untagged</a:t>
            </a:r>
            <a:r>
              <a:rPr lang="zh-CN" altLang="zh-CN" dirty="0"/>
              <a:t>帧和接口允许</a:t>
            </a:r>
            <a:r>
              <a:rPr lang="en-US" altLang="zh-CN" dirty="0"/>
              <a:t>VLAN</a:t>
            </a:r>
            <a:r>
              <a:rPr lang="zh-CN" altLang="zh-CN" dirty="0"/>
              <a:t>范围内的</a:t>
            </a:r>
            <a:r>
              <a:rPr lang="en-US" altLang="zh-CN" dirty="0"/>
              <a:t>Tagged</a:t>
            </a:r>
            <a:r>
              <a:rPr lang="zh-CN" altLang="zh-CN" dirty="0"/>
              <a:t>帧。</a:t>
            </a:r>
            <a:r>
              <a:rPr lang="en-US" altLang="zh-CN" dirty="0"/>
              <a:t>Trunk</a:t>
            </a:r>
            <a:r>
              <a:rPr lang="zh-CN" altLang="zh-CN" dirty="0"/>
              <a:t>接口发送的非默认</a:t>
            </a:r>
            <a:r>
              <a:rPr lang="en-US" altLang="zh-CN" dirty="0"/>
              <a:t>VLAN</a:t>
            </a:r>
            <a:r>
              <a:rPr lang="zh-CN" altLang="zh-CN" dirty="0"/>
              <a:t>的帧都是带标签的，而发送的默认</a:t>
            </a:r>
            <a:r>
              <a:rPr lang="en-US" altLang="zh-CN" dirty="0"/>
              <a:t>VLAN</a:t>
            </a:r>
            <a:r>
              <a:rPr lang="zh-CN" altLang="zh-CN" dirty="0"/>
              <a:t>的帧都不带标签。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 </a:t>
            </a:r>
            <a:r>
              <a:rPr lang="zh-CN" altLang="zh-CN" dirty="0">
                <a:solidFill>
                  <a:srgbClr val="FF0000"/>
                </a:solidFill>
              </a:rPr>
              <a:t>收发</a:t>
            </a:r>
            <a:r>
              <a:rPr lang="en-US" altLang="zh-CN" dirty="0">
                <a:solidFill>
                  <a:srgbClr val="FF0000"/>
                </a:solidFill>
              </a:rPr>
              <a:t>Untagged</a:t>
            </a:r>
            <a:r>
              <a:rPr lang="zh-CN" altLang="zh-CN" dirty="0">
                <a:solidFill>
                  <a:srgbClr val="FF0000"/>
                </a:solidFill>
              </a:rPr>
              <a:t>帧：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若</a:t>
            </a:r>
            <a:r>
              <a:rPr lang="en-US" altLang="zh-CN" dirty="0"/>
              <a:t>Trunk</a:t>
            </a:r>
            <a:r>
              <a:rPr lang="zh-CN" altLang="zh-CN" dirty="0"/>
              <a:t>接口接收到不带</a:t>
            </a:r>
            <a:r>
              <a:rPr lang="en-US" altLang="zh-CN" dirty="0"/>
              <a:t>IEEE802.1Q</a:t>
            </a:r>
            <a:r>
              <a:rPr lang="zh-CN" altLang="zh-CN" dirty="0"/>
              <a:t>标签的帧，那么帧将在这个接口的默认</a:t>
            </a:r>
            <a:r>
              <a:rPr lang="en-US" altLang="zh-CN" dirty="0"/>
              <a:t>VLAN</a:t>
            </a:r>
            <a:r>
              <a:rPr lang="zh-CN" altLang="zh-CN" dirty="0"/>
              <a:t>中传输。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>
                <a:solidFill>
                  <a:srgbClr val="FF0000"/>
                </a:solidFill>
              </a:rPr>
              <a:t>         </a:t>
            </a:r>
            <a:r>
              <a:rPr lang="zh-CN" altLang="zh-CN" dirty="0" smtClean="0">
                <a:solidFill>
                  <a:srgbClr val="FF0000"/>
                </a:solidFill>
              </a:rPr>
              <a:t>收发</a:t>
            </a:r>
            <a:r>
              <a:rPr lang="en-US" altLang="zh-CN" dirty="0">
                <a:solidFill>
                  <a:srgbClr val="FF0000"/>
                </a:solidFill>
              </a:rPr>
              <a:t>Tagged</a:t>
            </a:r>
            <a:r>
              <a:rPr lang="zh-CN" altLang="zh-CN" dirty="0">
                <a:solidFill>
                  <a:srgbClr val="FF0000"/>
                </a:solidFill>
              </a:rPr>
              <a:t>帧：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若</a:t>
            </a:r>
            <a:r>
              <a:rPr lang="en-US" altLang="zh-CN" dirty="0"/>
              <a:t>Trunk</a:t>
            </a:r>
            <a:r>
              <a:rPr lang="zh-CN" altLang="zh-CN" dirty="0"/>
              <a:t>接口接收到的数据帧带有</a:t>
            </a:r>
            <a:r>
              <a:rPr lang="en-US" altLang="zh-CN" dirty="0"/>
              <a:t>VLAN</a:t>
            </a:r>
            <a:r>
              <a:rPr lang="zh-CN" altLang="zh-CN" dirty="0"/>
              <a:t>标签时，将按照以下条件进行处理。</a:t>
            </a:r>
          </a:p>
          <a:p>
            <a:pPr lvl="0"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①当</a:t>
            </a:r>
            <a:r>
              <a:rPr lang="en-US" altLang="zh-CN" dirty="0"/>
              <a:t>Trunk</a:t>
            </a:r>
            <a:r>
              <a:rPr lang="zh-CN" altLang="zh-CN" dirty="0"/>
              <a:t>接口接收到的帧所带的标签的</a:t>
            </a:r>
            <a:r>
              <a:rPr lang="en-US" altLang="zh-CN" dirty="0"/>
              <a:t>VLAN ID</a:t>
            </a:r>
            <a:r>
              <a:rPr lang="zh-CN" altLang="zh-CN" dirty="0"/>
              <a:t>等于该</a:t>
            </a:r>
            <a:r>
              <a:rPr lang="en-US" altLang="zh-CN" dirty="0"/>
              <a:t>Trunk</a:t>
            </a:r>
            <a:r>
              <a:rPr lang="zh-CN" altLang="zh-CN" dirty="0"/>
              <a:t>接口的默认</a:t>
            </a:r>
            <a:r>
              <a:rPr lang="en-US" altLang="zh-CN" dirty="0"/>
              <a:t>VLAN</a:t>
            </a:r>
            <a:r>
              <a:rPr lang="zh-CN" altLang="zh-CN" dirty="0"/>
              <a:t>时，允许接收该数据帧；在发送帧时，将去掉标签后再发送。 </a:t>
            </a:r>
          </a:p>
          <a:p>
            <a:pPr lvl="0"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②当</a:t>
            </a:r>
            <a:r>
              <a:rPr lang="en-US" altLang="zh-CN" dirty="0"/>
              <a:t>Trunk</a:t>
            </a:r>
            <a:r>
              <a:rPr lang="zh-CN" altLang="zh-CN" dirty="0"/>
              <a:t>接口接收到的帧所带的标签的</a:t>
            </a:r>
            <a:r>
              <a:rPr lang="en-US" altLang="zh-CN" dirty="0"/>
              <a:t>VLAN ID</a:t>
            </a:r>
            <a:r>
              <a:rPr lang="zh-CN" altLang="zh-CN" dirty="0"/>
              <a:t>不等于该</a:t>
            </a:r>
            <a:r>
              <a:rPr lang="en-US" altLang="zh-CN" dirty="0"/>
              <a:t>Trunk</a:t>
            </a:r>
            <a:r>
              <a:rPr lang="zh-CN" altLang="zh-CN" dirty="0"/>
              <a:t>接口的默认</a:t>
            </a:r>
            <a:r>
              <a:rPr lang="en-US" altLang="zh-CN" dirty="0"/>
              <a:t>VLAN</a:t>
            </a:r>
            <a:r>
              <a:rPr lang="zh-CN" altLang="zh-CN" dirty="0"/>
              <a:t>，但</a:t>
            </a:r>
            <a:r>
              <a:rPr lang="en-US" altLang="zh-CN" dirty="0"/>
              <a:t>VLAN ID</a:t>
            </a:r>
            <a:r>
              <a:rPr lang="zh-CN" altLang="zh-CN" dirty="0"/>
              <a:t>是该接口允许通过的</a:t>
            </a:r>
            <a:r>
              <a:rPr lang="en-US" altLang="zh-CN" dirty="0"/>
              <a:t>VLAN ID</a:t>
            </a:r>
            <a:r>
              <a:rPr lang="zh-CN" altLang="zh-CN" dirty="0"/>
              <a:t>时，接收该数据帧；发送时，将保持原有标签。</a:t>
            </a:r>
          </a:p>
          <a:p>
            <a:pPr lvl="0"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③当</a:t>
            </a:r>
            <a:r>
              <a:rPr lang="en-US" altLang="zh-CN" dirty="0"/>
              <a:t>Trunk</a:t>
            </a:r>
            <a:r>
              <a:rPr lang="zh-CN" altLang="zh-CN" dirty="0"/>
              <a:t>接口接收到的帧所带的标签的</a:t>
            </a:r>
            <a:r>
              <a:rPr lang="en-US" altLang="zh-CN" dirty="0"/>
              <a:t>VLAN ID</a:t>
            </a:r>
            <a:r>
              <a:rPr lang="zh-CN" altLang="zh-CN" dirty="0"/>
              <a:t>不等于该</a:t>
            </a:r>
            <a:r>
              <a:rPr lang="en-US" altLang="zh-CN" dirty="0"/>
              <a:t>Trunk</a:t>
            </a:r>
            <a:r>
              <a:rPr lang="zh-CN" altLang="zh-CN" dirty="0"/>
              <a:t>接口的默认</a:t>
            </a:r>
            <a:r>
              <a:rPr lang="en-US" altLang="zh-CN" dirty="0"/>
              <a:t>VLAN</a:t>
            </a:r>
            <a:r>
              <a:rPr lang="zh-CN" altLang="zh-CN" dirty="0"/>
              <a:t>，且</a:t>
            </a:r>
            <a:r>
              <a:rPr lang="en-US" altLang="zh-CN" dirty="0"/>
              <a:t>VLAN ID</a:t>
            </a:r>
            <a:r>
              <a:rPr lang="zh-CN" altLang="zh-CN" dirty="0"/>
              <a:t>是该接口不允许通过的</a:t>
            </a:r>
            <a:r>
              <a:rPr lang="en-US" altLang="zh-CN" dirty="0"/>
              <a:t>VLAN ID</a:t>
            </a:r>
            <a:r>
              <a:rPr lang="zh-CN" altLang="zh-CN" dirty="0"/>
              <a:t>时，丢弃该报文。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五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跨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交换机实现</a:t>
            </a:r>
            <a:r>
              <a:rPr lang="en-US" altLang="zh-CN" sz="2400" b="1" dirty="0">
                <a:solidFill>
                  <a:schemeClr val="accent1"/>
                </a:solidFill>
              </a:rPr>
              <a:t>VLAN</a:t>
            </a:r>
            <a:r>
              <a:rPr lang="zh-CN" altLang="zh-CN" sz="2400" b="1" dirty="0">
                <a:solidFill>
                  <a:schemeClr val="accent1"/>
                </a:solidFill>
              </a:rPr>
              <a:t>内部通信</a:t>
            </a:r>
          </a:p>
        </p:txBody>
      </p:sp>
    </p:spTree>
    <p:extLst>
      <p:ext uri="{BB962C8B-B14F-4D97-AF65-F5344CB8AC3E}">
        <p14:creationId xmlns:p14="http://schemas.microsoft.com/office/powerpoint/2010/main" val="396700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9128" y="1555717"/>
            <a:ext cx="812933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b="1" dirty="0" smtClean="0"/>
              <a:t>1.  </a:t>
            </a:r>
            <a:r>
              <a:rPr lang="zh-CN" altLang="zh-CN" b="1" dirty="0" smtClean="0"/>
              <a:t>任务</a:t>
            </a:r>
            <a:r>
              <a:rPr lang="zh-CN" altLang="zh-CN" b="1" dirty="0"/>
              <a:t>拓扑图及要求说明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Vlan</a:t>
            </a:r>
            <a:r>
              <a:rPr lang="en-US" altLang="zh-CN" dirty="0" smtClean="0"/>
              <a:t> </a:t>
            </a:r>
            <a:r>
              <a:rPr lang="en-US" altLang="zh-CN" dirty="0"/>
              <a:t>10</a:t>
            </a:r>
            <a:r>
              <a:rPr lang="zh-CN" altLang="zh-CN" dirty="0"/>
              <a:t>是财务部</a:t>
            </a:r>
            <a:r>
              <a:rPr lang="en-US" altLang="zh-CN" dirty="0" err="1"/>
              <a:t>Vlan</a:t>
            </a:r>
            <a:r>
              <a:rPr lang="zh-CN" altLang="zh-CN" dirty="0"/>
              <a:t>，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r>
              <a:rPr lang="zh-CN" altLang="zh-CN" dirty="0"/>
              <a:t>是生产部</a:t>
            </a:r>
            <a:r>
              <a:rPr lang="en-US" altLang="zh-CN" dirty="0" err="1"/>
              <a:t>Vlan</a:t>
            </a:r>
            <a:r>
              <a:rPr lang="zh-CN" altLang="zh-CN" dirty="0"/>
              <a:t>。交换机</a:t>
            </a:r>
            <a:r>
              <a:rPr lang="en-US" altLang="zh-CN" dirty="0"/>
              <a:t>A</a:t>
            </a:r>
            <a:r>
              <a:rPr lang="zh-CN" altLang="zh-CN" dirty="0"/>
              <a:t>和交换机</a:t>
            </a:r>
            <a:r>
              <a:rPr lang="en-US" altLang="zh-CN" dirty="0"/>
              <a:t>B</a:t>
            </a:r>
            <a:r>
              <a:rPr lang="zh-CN" altLang="zh-CN" dirty="0"/>
              <a:t>的端口</a:t>
            </a:r>
            <a:r>
              <a:rPr lang="en-US" altLang="zh-CN" dirty="0"/>
              <a:t>F0/6</a:t>
            </a:r>
            <a:r>
              <a:rPr lang="zh-CN" altLang="zh-CN" dirty="0"/>
              <a:t>属于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r>
              <a:rPr lang="zh-CN" altLang="zh-CN" dirty="0"/>
              <a:t>，</a:t>
            </a:r>
            <a:r>
              <a:rPr lang="en-US" altLang="zh-CN" dirty="0"/>
              <a:t>F0/11</a:t>
            </a:r>
            <a:r>
              <a:rPr lang="zh-CN" altLang="zh-CN" dirty="0"/>
              <a:t>属于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r>
              <a:rPr lang="zh-CN" altLang="zh-CN" dirty="0"/>
              <a:t>。财务部</a:t>
            </a:r>
            <a:r>
              <a:rPr lang="en-US" altLang="zh-CN" dirty="0"/>
              <a:t>VLAN</a:t>
            </a:r>
            <a:r>
              <a:rPr lang="zh-CN" altLang="zh-CN" dirty="0"/>
              <a:t>中接入两台主机</a:t>
            </a:r>
            <a:r>
              <a:rPr lang="en-US" altLang="zh-CN" dirty="0"/>
              <a:t>PC1</a:t>
            </a:r>
            <a:r>
              <a:rPr lang="zh-CN" altLang="zh-CN" dirty="0"/>
              <a:t>和</a:t>
            </a:r>
            <a:r>
              <a:rPr lang="en-US" altLang="zh-CN" dirty="0"/>
              <a:t>PC3</a:t>
            </a:r>
            <a:r>
              <a:rPr lang="zh-CN" altLang="zh-CN" dirty="0" smtClean="0"/>
              <a:t>，配置</a:t>
            </a:r>
            <a:r>
              <a:rPr lang="en-US" altLang="zh-CN" dirty="0"/>
              <a:t>192.168.10.0</a:t>
            </a:r>
            <a:r>
              <a:rPr lang="zh-CN" altLang="zh-CN" dirty="0"/>
              <a:t>网段</a:t>
            </a:r>
            <a:r>
              <a:rPr lang="en-US" altLang="zh-CN" dirty="0"/>
              <a:t>IP</a:t>
            </a:r>
            <a:r>
              <a:rPr lang="zh-CN" altLang="zh-CN" dirty="0"/>
              <a:t>地址；生产部</a:t>
            </a:r>
            <a:r>
              <a:rPr lang="en-US" altLang="zh-CN" dirty="0"/>
              <a:t>VLAN</a:t>
            </a:r>
            <a:r>
              <a:rPr lang="zh-CN" altLang="zh-CN" dirty="0"/>
              <a:t>中接入一台主</a:t>
            </a:r>
            <a:r>
              <a:rPr lang="en-US" altLang="zh-CN" dirty="0"/>
              <a:t>PC3</a:t>
            </a:r>
            <a:r>
              <a:rPr lang="zh-CN" altLang="zh-CN" dirty="0" smtClean="0"/>
              <a:t>，配置</a:t>
            </a:r>
            <a:r>
              <a:rPr lang="en-US" altLang="zh-CN" dirty="0" smtClean="0"/>
              <a:t>192.168.20.0 </a:t>
            </a:r>
            <a:r>
              <a:rPr lang="zh-CN" altLang="zh-CN" dirty="0" smtClean="0"/>
              <a:t>网</a:t>
            </a:r>
            <a:r>
              <a:rPr lang="zh-CN" altLang="zh-CN" dirty="0"/>
              <a:t>段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  <a:r>
              <a:rPr lang="zh-CN" altLang="zh-CN" dirty="0" smtClean="0"/>
              <a:t>。要求</a:t>
            </a:r>
            <a:r>
              <a:rPr lang="zh-CN" altLang="zh-CN" dirty="0"/>
              <a:t>能实现跨交换机</a:t>
            </a:r>
            <a:r>
              <a:rPr lang="en-US" altLang="zh-CN" dirty="0"/>
              <a:t>VLAN</a:t>
            </a:r>
            <a:r>
              <a:rPr lang="zh-CN" altLang="zh-CN" dirty="0"/>
              <a:t>通信，即</a:t>
            </a:r>
            <a:r>
              <a:rPr lang="en-US" altLang="zh-CN" dirty="0"/>
              <a:t>PC1</a:t>
            </a:r>
            <a:r>
              <a:rPr lang="zh-CN" altLang="zh-CN" dirty="0"/>
              <a:t>和</a:t>
            </a:r>
            <a:r>
              <a:rPr lang="en-US" altLang="zh-CN" dirty="0"/>
              <a:t>PC3</a:t>
            </a:r>
            <a:r>
              <a:rPr lang="zh-CN" altLang="zh-CN" dirty="0"/>
              <a:t>能通信，而</a:t>
            </a:r>
            <a:r>
              <a:rPr lang="en-US" altLang="zh-CN" dirty="0"/>
              <a:t>PC2</a:t>
            </a:r>
            <a:r>
              <a:rPr lang="zh-CN" altLang="zh-CN" dirty="0"/>
              <a:t>则不能跟</a:t>
            </a:r>
            <a:r>
              <a:rPr lang="en-US" altLang="zh-CN" dirty="0"/>
              <a:t>PC1</a:t>
            </a:r>
            <a:r>
              <a:rPr lang="zh-CN" altLang="zh-CN" dirty="0"/>
              <a:t>和</a:t>
            </a:r>
            <a:r>
              <a:rPr lang="en-US" altLang="zh-CN" dirty="0"/>
              <a:t>PC3</a:t>
            </a:r>
            <a:r>
              <a:rPr lang="zh-CN" altLang="zh-CN" dirty="0"/>
              <a:t>通信。</a:t>
            </a: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五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跨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交换机实现</a:t>
            </a:r>
            <a:r>
              <a:rPr lang="en-US" altLang="zh-CN" sz="2400" b="1" dirty="0">
                <a:solidFill>
                  <a:schemeClr val="accent1"/>
                </a:solidFill>
              </a:rPr>
              <a:t>VLAN</a:t>
            </a:r>
            <a:r>
              <a:rPr lang="zh-CN" altLang="zh-CN" sz="2400" b="1" dirty="0">
                <a:solidFill>
                  <a:schemeClr val="accent1"/>
                </a:solidFill>
              </a:rPr>
              <a:t>内部通信</a:t>
            </a:r>
          </a:p>
        </p:txBody>
      </p:sp>
      <p:grpSp>
        <p:nvGrpSpPr>
          <p:cNvPr id="39" name="Group 4"/>
          <p:cNvGrpSpPr>
            <a:grpSpLocks/>
          </p:cNvGrpSpPr>
          <p:nvPr/>
        </p:nvGrpSpPr>
        <p:grpSpPr bwMode="auto">
          <a:xfrm>
            <a:off x="1043608" y="3635204"/>
            <a:ext cx="7488832" cy="2746124"/>
            <a:chOff x="1286" y="5523"/>
            <a:chExt cx="8070" cy="3658"/>
          </a:xfrm>
        </p:grpSpPr>
        <p:pic>
          <p:nvPicPr>
            <p:cNvPr id="40" name="Picture 5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0" y="6692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" name="Group 6"/>
            <p:cNvGrpSpPr>
              <a:grpSpLocks/>
            </p:cNvGrpSpPr>
            <p:nvPr/>
          </p:nvGrpSpPr>
          <p:grpSpPr bwMode="auto">
            <a:xfrm>
              <a:off x="1286" y="5523"/>
              <a:ext cx="8070" cy="3658"/>
              <a:chOff x="1286" y="5887"/>
              <a:chExt cx="8070" cy="3658"/>
            </a:xfrm>
          </p:grpSpPr>
          <p:sp>
            <p:nvSpPr>
              <p:cNvPr id="56" name="Text Box 7"/>
              <p:cNvSpPr txBox="1">
                <a:spLocks noChangeArrowheads="1"/>
              </p:cNvSpPr>
              <p:nvPr/>
            </p:nvSpPr>
            <p:spPr bwMode="auto">
              <a:xfrm>
                <a:off x="2112" y="5900"/>
                <a:ext cx="827" cy="41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0">
                    <a:effectLst/>
                    <a:latin typeface="Times New Roman"/>
                    <a:ea typeface="宋体"/>
                    <a:cs typeface="宋体"/>
                  </a:rPr>
                  <a:t>Vlan 10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7" name="Text Box 8"/>
              <p:cNvSpPr txBox="1">
                <a:spLocks noChangeArrowheads="1"/>
              </p:cNvSpPr>
              <p:nvPr/>
            </p:nvSpPr>
            <p:spPr bwMode="auto">
              <a:xfrm>
                <a:off x="2112" y="9181"/>
                <a:ext cx="992" cy="3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0">
                    <a:effectLst/>
                    <a:latin typeface="Times New Roman"/>
                    <a:ea typeface="宋体"/>
                    <a:cs typeface="宋体"/>
                  </a:rPr>
                  <a:t>Vlan 20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 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8" name="Text Box 9"/>
              <p:cNvSpPr txBox="1">
                <a:spLocks noChangeArrowheads="1"/>
              </p:cNvSpPr>
              <p:nvPr/>
            </p:nvSpPr>
            <p:spPr bwMode="auto">
              <a:xfrm>
                <a:off x="8034" y="5887"/>
                <a:ext cx="826" cy="41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0">
                    <a:effectLst/>
                    <a:latin typeface="Times New Roman"/>
                    <a:ea typeface="宋体"/>
                    <a:cs typeface="宋体"/>
                  </a:rPr>
                  <a:t>Vlan 10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60" name="Text Box 11"/>
              <p:cNvSpPr txBox="1">
                <a:spLocks noChangeArrowheads="1"/>
              </p:cNvSpPr>
              <p:nvPr/>
            </p:nvSpPr>
            <p:spPr bwMode="auto">
              <a:xfrm>
                <a:off x="6547" y="8232"/>
                <a:ext cx="826" cy="3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0">
                    <a:effectLst/>
                    <a:latin typeface="Times New Roman"/>
                    <a:ea typeface="宋体"/>
                    <a:cs typeface="宋体"/>
                  </a:rPr>
                  <a:t>Switch B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61" name="Text Box 12"/>
              <p:cNvSpPr txBox="1">
                <a:spLocks noChangeArrowheads="1"/>
              </p:cNvSpPr>
              <p:nvPr/>
            </p:nvSpPr>
            <p:spPr bwMode="auto">
              <a:xfrm>
                <a:off x="3434" y="6665"/>
                <a:ext cx="661" cy="39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indent="66675" algn="just">
                  <a:spcAft>
                    <a:spcPts val="0"/>
                  </a:spcAft>
                </a:pPr>
                <a:r>
                  <a:rPr lang="en-US" sz="1050" kern="0">
                    <a:effectLst/>
                    <a:latin typeface="Times New Roman"/>
                    <a:ea typeface="宋体"/>
                    <a:cs typeface="宋体"/>
                  </a:rPr>
                  <a:t>Fa 0/6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62" name="Text Box 13"/>
              <p:cNvSpPr txBox="1">
                <a:spLocks noChangeArrowheads="1"/>
              </p:cNvSpPr>
              <p:nvPr/>
            </p:nvSpPr>
            <p:spPr bwMode="auto">
              <a:xfrm>
                <a:off x="3600" y="7957"/>
                <a:ext cx="661" cy="3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0">
                    <a:effectLst/>
                    <a:latin typeface="Times New Roman"/>
                    <a:ea typeface="宋体"/>
                    <a:cs typeface="宋体"/>
                  </a:rPr>
                  <a:t>Fa 0/11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63" name="Text Box 14"/>
              <p:cNvSpPr txBox="1">
                <a:spLocks noChangeArrowheads="1"/>
              </p:cNvSpPr>
              <p:nvPr/>
            </p:nvSpPr>
            <p:spPr bwMode="auto">
              <a:xfrm>
                <a:off x="5059" y="7080"/>
                <a:ext cx="496" cy="55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0">
                    <a:effectLst/>
                    <a:latin typeface="Times New Roman"/>
                    <a:ea typeface="宋体"/>
                    <a:cs typeface="宋体"/>
                  </a:rPr>
                  <a:t>Fa0/1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pic>
            <p:nvPicPr>
              <p:cNvPr id="64" name="Picture 15" descr="C:\Documents and Settings\Administrator\Application Data\Tencent\Users\710901000\QQ\WinTemp\RichOle\Y_4X50_5PF`N_6RHJ@GHJ1L.jpg"/>
              <p:cNvPicPr>
                <a:picLocks noChangeAspect="1" noChangeArrowheads="1"/>
              </p:cNvPicPr>
              <p:nvPr/>
            </p:nvPicPr>
            <p:blipFill>
              <a:blip r:embed="rId6" r:link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7" y="7080"/>
                <a:ext cx="1267" cy="7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65" name="Line 16"/>
              <p:cNvCxnSpPr/>
              <p:nvPr/>
            </p:nvCxnSpPr>
            <p:spPr bwMode="auto">
              <a:xfrm flipV="1">
                <a:off x="4894" y="7444"/>
                <a:ext cx="1487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6" name="Oval 17"/>
              <p:cNvSpPr>
                <a:spLocks noChangeArrowheads="1"/>
              </p:cNvSpPr>
              <p:nvPr/>
            </p:nvSpPr>
            <p:spPr bwMode="auto">
              <a:xfrm rot="473624">
                <a:off x="1782" y="6471"/>
                <a:ext cx="2148" cy="973"/>
              </a:xfrm>
              <a:prstGeom prst="ellipse">
                <a:avLst/>
              </a:prstGeom>
              <a:solidFill>
                <a:srgbClr val="C0C0C0">
                  <a:alpha val="3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18"/>
              <p:cNvSpPr>
                <a:spLocks noChangeArrowheads="1"/>
              </p:cNvSpPr>
              <p:nvPr/>
            </p:nvSpPr>
            <p:spPr bwMode="auto">
              <a:xfrm>
                <a:off x="7538" y="6860"/>
                <a:ext cx="1818" cy="974"/>
              </a:xfrm>
              <a:prstGeom prst="ellipse">
                <a:avLst/>
              </a:prstGeom>
              <a:solidFill>
                <a:srgbClr val="C0C0C0">
                  <a:alpha val="3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" name="Oval 19"/>
              <p:cNvSpPr>
                <a:spLocks noChangeArrowheads="1"/>
              </p:cNvSpPr>
              <p:nvPr/>
            </p:nvSpPr>
            <p:spPr bwMode="auto">
              <a:xfrm rot="-1415905">
                <a:off x="1947" y="7631"/>
                <a:ext cx="2148" cy="1169"/>
              </a:xfrm>
              <a:prstGeom prst="ellipse">
                <a:avLst/>
              </a:prstGeom>
              <a:solidFill>
                <a:srgbClr val="C0C0C0">
                  <a:alpha val="3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pic>
            <p:nvPicPr>
              <p:cNvPr id="69" name="Picture 20" descr="C:\Documents and Settings\Administrator\Application Data\Tencent\Users\710901000\QQ\WinTemp\RichOle\Y_4X50_5PF`N_6RHJ@GHJ1L.jpg"/>
              <p:cNvPicPr>
                <a:picLocks noChangeAspect="1" noChangeArrowheads="1"/>
              </p:cNvPicPr>
              <p:nvPr/>
            </p:nvPicPr>
            <p:blipFill>
              <a:blip r:embed="rId6" r:link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81" y="7055"/>
                <a:ext cx="1267" cy="7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0" name="Text Box 21"/>
              <p:cNvSpPr txBox="1">
                <a:spLocks noChangeArrowheads="1"/>
              </p:cNvSpPr>
              <p:nvPr/>
            </p:nvSpPr>
            <p:spPr bwMode="auto">
              <a:xfrm>
                <a:off x="5886" y="7055"/>
                <a:ext cx="661" cy="38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0">
                    <a:effectLst/>
                    <a:latin typeface="Times New Roman"/>
                    <a:ea typeface="宋体"/>
                    <a:cs typeface="宋体"/>
                  </a:rPr>
                  <a:t>Fa 0/1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71" name="Text Box 22"/>
              <p:cNvSpPr txBox="1">
                <a:spLocks noChangeArrowheads="1"/>
              </p:cNvSpPr>
              <p:nvPr/>
            </p:nvSpPr>
            <p:spPr bwMode="auto">
              <a:xfrm>
                <a:off x="1286" y="6860"/>
                <a:ext cx="496" cy="41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0">
                    <a:effectLst/>
                    <a:latin typeface="Times New Roman"/>
                    <a:ea typeface="宋体"/>
                    <a:cs typeface="宋体"/>
                  </a:rPr>
                  <a:t>PC1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72" name="Text Box 23"/>
              <p:cNvSpPr txBox="1">
                <a:spLocks noChangeArrowheads="1"/>
              </p:cNvSpPr>
              <p:nvPr/>
            </p:nvSpPr>
            <p:spPr bwMode="auto">
              <a:xfrm>
                <a:off x="1286" y="8350"/>
                <a:ext cx="496" cy="4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0">
                    <a:effectLst/>
                    <a:latin typeface="Times New Roman"/>
                    <a:ea typeface="宋体"/>
                    <a:cs typeface="宋体"/>
                  </a:rPr>
                  <a:t>PC2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73" name="Text Box 24"/>
              <p:cNvSpPr txBox="1">
                <a:spLocks noChangeArrowheads="1"/>
              </p:cNvSpPr>
              <p:nvPr/>
            </p:nvSpPr>
            <p:spPr bwMode="auto">
              <a:xfrm>
                <a:off x="8530" y="8223"/>
                <a:ext cx="495" cy="41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0">
                    <a:effectLst/>
                    <a:latin typeface="Times New Roman"/>
                    <a:ea typeface="宋体"/>
                    <a:cs typeface="宋体"/>
                  </a:rPr>
                  <a:t>PC3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cxnSp>
            <p:nvCxnSpPr>
              <p:cNvPr id="74" name="Line 25"/>
              <p:cNvCxnSpPr/>
              <p:nvPr/>
            </p:nvCxnSpPr>
            <p:spPr bwMode="auto">
              <a:xfrm>
                <a:off x="2773" y="6885"/>
                <a:ext cx="1130" cy="3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5" name="Line 26"/>
              <p:cNvCxnSpPr/>
              <p:nvPr/>
            </p:nvCxnSpPr>
            <p:spPr bwMode="auto">
              <a:xfrm flipV="1">
                <a:off x="2939" y="7733"/>
                <a:ext cx="826" cy="5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6" name="Line 27"/>
              <p:cNvCxnSpPr/>
              <p:nvPr/>
            </p:nvCxnSpPr>
            <p:spPr bwMode="auto">
              <a:xfrm>
                <a:off x="7538" y="7444"/>
                <a:ext cx="82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7" name="Text Box 28"/>
              <p:cNvSpPr txBox="1">
                <a:spLocks noChangeArrowheads="1"/>
              </p:cNvSpPr>
              <p:nvPr/>
            </p:nvSpPr>
            <p:spPr bwMode="auto">
              <a:xfrm>
                <a:off x="7703" y="7059"/>
                <a:ext cx="661" cy="389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0">
                    <a:effectLst/>
                    <a:latin typeface="Times New Roman"/>
                    <a:ea typeface="宋体"/>
                    <a:cs typeface="宋体"/>
                  </a:rPr>
                  <a:t>Fa 0/6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59" name="Text Box 10"/>
              <p:cNvSpPr txBox="1">
                <a:spLocks noChangeArrowheads="1"/>
              </p:cNvSpPr>
              <p:nvPr/>
            </p:nvSpPr>
            <p:spPr bwMode="auto">
              <a:xfrm>
                <a:off x="4095" y="8248"/>
                <a:ext cx="826" cy="41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0" dirty="0">
                    <a:effectLst/>
                    <a:latin typeface="Times New Roman"/>
                    <a:ea typeface="宋体"/>
                    <a:cs typeface="宋体"/>
                  </a:rPr>
                  <a:t>Switch A</a:t>
                </a:r>
                <a:endParaRPr lang="zh-CN" sz="105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p:grpSp>
        <p:pic>
          <p:nvPicPr>
            <p:cNvPr id="42" name="Picture 29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1" y="6085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30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2" y="7593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381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五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跨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交换机实现</a:t>
            </a:r>
            <a:r>
              <a:rPr lang="en-US" altLang="zh-CN" sz="2400" b="1" dirty="0">
                <a:solidFill>
                  <a:schemeClr val="accent1"/>
                </a:solidFill>
              </a:rPr>
              <a:t>VLAN</a:t>
            </a:r>
            <a:r>
              <a:rPr lang="zh-CN" altLang="zh-CN" sz="2400" b="1" dirty="0">
                <a:solidFill>
                  <a:schemeClr val="accent1"/>
                </a:solidFill>
              </a:rPr>
              <a:t>内部通信</a:t>
            </a:r>
          </a:p>
        </p:txBody>
      </p:sp>
      <p:sp>
        <p:nvSpPr>
          <p:cNvPr id="17" name="矩形 16"/>
          <p:cNvSpPr/>
          <p:nvPr/>
        </p:nvSpPr>
        <p:spPr>
          <a:xfrm>
            <a:off x="619128" y="980727"/>
            <a:ext cx="812933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</a:t>
            </a:r>
            <a:r>
              <a:rPr lang="en-US" altLang="zh-CN" b="1" dirty="0" smtClean="0"/>
              <a:t>.  </a:t>
            </a:r>
            <a:r>
              <a:rPr lang="zh-CN" altLang="zh-CN" b="1" dirty="0" smtClean="0"/>
              <a:t>实施</a:t>
            </a:r>
            <a:r>
              <a:rPr lang="zh-CN" altLang="zh-CN" b="1" dirty="0"/>
              <a:t>步骤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1</a:t>
            </a:r>
            <a:r>
              <a:rPr lang="zh-CN" altLang="zh-CN" dirty="0"/>
              <a:t>）交换机配置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SwitchA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 smtClean="0"/>
              <a:t>)# </a:t>
            </a:r>
            <a:r>
              <a:rPr lang="en-US" altLang="zh-CN" dirty="0" err="1"/>
              <a:t>vlan</a:t>
            </a:r>
            <a:r>
              <a:rPr lang="en-US" altLang="zh-CN" dirty="0"/>
              <a:t> 10 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SwitchA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 smtClean="0"/>
              <a:t>)# </a:t>
            </a:r>
            <a:r>
              <a:rPr lang="en-US" altLang="zh-CN" dirty="0" err="1"/>
              <a:t>vlan</a:t>
            </a:r>
            <a:r>
              <a:rPr lang="en-US" altLang="zh-CN" dirty="0"/>
              <a:t> 20 </a:t>
            </a:r>
            <a:endParaRPr lang="zh-CN" altLang="zh-CN" dirty="0"/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altLang="zh-CN" dirty="0" err="1" smtClean="0"/>
              <a:t>SwitchA</a:t>
            </a:r>
            <a:r>
              <a:rPr lang="en-US" altLang="zh-CN" dirty="0" smtClean="0"/>
              <a:t> 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)#interface  </a:t>
            </a:r>
            <a:r>
              <a:rPr lang="en-US" altLang="zh-CN" dirty="0" err="1" smtClean="0"/>
              <a:t>fastethernet</a:t>
            </a:r>
            <a:r>
              <a:rPr lang="en-US" altLang="zh-CN" dirty="0" smtClean="0"/>
              <a:t>  0/6 	 </a:t>
            </a:r>
            <a:endParaRPr lang="zh-CN" altLang="zh-CN" dirty="0" smtClean="0"/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altLang="zh-CN" dirty="0" err="1" smtClean="0"/>
              <a:t>SwitchS</a:t>
            </a:r>
            <a:r>
              <a:rPr lang="en-US" altLang="zh-CN" dirty="0" smtClean="0"/>
              <a:t> 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-if)#</a:t>
            </a:r>
            <a:r>
              <a:rPr lang="en-US" altLang="zh-CN" dirty="0" err="1" smtClean="0"/>
              <a:t>switchport</a:t>
            </a:r>
            <a:r>
              <a:rPr lang="en-US" altLang="zh-CN" dirty="0" smtClean="0"/>
              <a:t>  access  </a:t>
            </a:r>
            <a:r>
              <a:rPr lang="en-US" altLang="zh-CN" dirty="0" err="1" smtClean="0"/>
              <a:t>vlan</a:t>
            </a:r>
            <a:r>
              <a:rPr lang="en-US" altLang="zh-CN" dirty="0" smtClean="0"/>
              <a:t> 10 	</a:t>
            </a:r>
            <a:endParaRPr lang="zh-CN" altLang="zh-CN" dirty="0" smtClean="0"/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Switch A(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)#interface  </a:t>
            </a:r>
            <a:r>
              <a:rPr lang="en-US" altLang="zh-CN" dirty="0" err="1" smtClean="0"/>
              <a:t>fastethernet</a:t>
            </a:r>
            <a:r>
              <a:rPr lang="en-US" altLang="zh-CN" dirty="0" smtClean="0"/>
              <a:t>  0/11 	</a:t>
            </a:r>
            <a:endParaRPr lang="zh-CN" altLang="zh-CN" dirty="0" smtClean="0"/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altLang="zh-CN" dirty="0" err="1" smtClean="0"/>
              <a:t>SwitchA</a:t>
            </a:r>
            <a:r>
              <a:rPr lang="en-US" altLang="zh-CN" dirty="0" smtClean="0"/>
              <a:t> 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-if)#</a:t>
            </a:r>
            <a:r>
              <a:rPr lang="en-US" altLang="zh-CN" dirty="0" err="1" smtClean="0"/>
              <a:t>switchport</a:t>
            </a:r>
            <a:r>
              <a:rPr lang="en-US" altLang="zh-CN" dirty="0" smtClean="0"/>
              <a:t> access  </a:t>
            </a:r>
            <a:r>
              <a:rPr lang="en-US" altLang="zh-CN" dirty="0" err="1" smtClean="0"/>
              <a:t>vlan</a:t>
            </a:r>
            <a:r>
              <a:rPr lang="en-US" altLang="zh-CN" dirty="0" smtClean="0"/>
              <a:t>  20 </a:t>
            </a:r>
            <a:endParaRPr lang="zh-CN" altLang="zh-CN" dirty="0" smtClean="0"/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altLang="zh-CN" dirty="0" err="1" smtClean="0"/>
              <a:t>SwitchA</a:t>
            </a:r>
            <a:r>
              <a:rPr lang="en-US" altLang="zh-CN" dirty="0" smtClean="0"/>
              <a:t> 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)# interface  </a:t>
            </a:r>
            <a:r>
              <a:rPr lang="en-US" altLang="zh-CN" dirty="0" err="1" smtClean="0"/>
              <a:t>fastethernet</a:t>
            </a:r>
            <a:r>
              <a:rPr lang="en-US" altLang="zh-CN" dirty="0" smtClean="0"/>
              <a:t>  0/1 </a:t>
            </a:r>
            <a:endParaRPr lang="zh-CN" altLang="zh-CN" dirty="0" smtClean="0"/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Switch A(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-if)#</a:t>
            </a:r>
            <a:r>
              <a:rPr lang="en-US" altLang="zh-CN" dirty="0" err="1" smtClean="0"/>
              <a:t>switchport</a:t>
            </a:r>
            <a:r>
              <a:rPr lang="en-US" altLang="zh-CN" dirty="0" smtClean="0"/>
              <a:t>  mode  trunk	</a:t>
            </a:r>
            <a:endParaRPr lang="zh-CN" altLang="zh-CN" dirty="0" smtClean="0"/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altLang="zh-CN" dirty="0" err="1" smtClean="0"/>
              <a:t>SwitchB</a:t>
            </a:r>
            <a:r>
              <a:rPr lang="en-US" altLang="zh-CN" dirty="0" smtClean="0"/>
              <a:t> 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)# </a:t>
            </a:r>
            <a:r>
              <a:rPr lang="en-US" altLang="zh-CN" dirty="0" err="1" smtClean="0"/>
              <a:t>vlan</a:t>
            </a:r>
            <a:r>
              <a:rPr lang="en-US" altLang="zh-CN" dirty="0" smtClean="0"/>
              <a:t> 10 </a:t>
            </a:r>
            <a:endParaRPr lang="zh-CN" altLang="zh-CN" dirty="0" smtClean="0"/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altLang="zh-CN" dirty="0" err="1" smtClean="0"/>
              <a:t>SwitchB</a:t>
            </a:r>
            <a:r>
              <a:rPr lang="en-US" altLang="zh-CN" dirty="0" smtClean="0"/>
              <a:t> 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)#interface  </a:t>
            </a:r>
            <a:r>
              <a:rPr lang="en-US" altLang="zh-CN" dirty="0" err="1" smtClean="0"/>
              <a:t>fastethernet</a:t>
            </a:r>
            <a:r>
              <a:rPr lang="en-US" altLang="zh-CN" dirty="0" smtClean="0"/>
              <a:t>  0/6 	</a:t>
            </a:r>
            <a:endParaRPr lang="zh-CN" altLang="zh-CN" dirty="0" smtClean="0"/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altLang="zh-CN" dirty="0" err="1" smtClean="0"/>
              <a:t>SwitchB</a:t>
            </a:r>
            <a:r>
              <a:rPr lang="en-US" altLang="zh-CN" dirty="0" smtClean="0"/>
              <a:t> 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-if)#</a:t>
            </a:r>
            <a:r>
              <a:rPr lang="en-US" altLang="zh-CN" dirty="0" err="1" smtClean="0"/>
              <a:t>switchport</a:t>
            </a:r>
            <a:r>
              <a:rPr lang="en-US" altLang="zh-CN" dirty="0" smtClean="0"/>
              <a:t>  access  </a:t>
            </a:r>
            <a:r>
              <a:rPr lang="en-US" altLang="zh-CN" dirty="0" err="1" smtClean="0"/>
              <a:t>vlan</a:t>
            </a:r>
            <a:r>
              <a:rPr lang="en-US" altLang="zh-CN" dirty="0" smtClean="0"/>
              <a:t> 10 	</a:t>
            </a:r>
            <a:endParaRPr lang="zh-CN" altLang="zh-CN" dirty="0" smtClean="0"/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altLang="zh-CN" dirty="0" err="1" smtClean="0"/>
              <a:t>SwitchB</a:t>
            </a:r>
            <a:r>
              <a:rPr lang="en-US" altLang="zh-CN" dirty="0" smtClean="0"/>
              <a:t> 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)#interface  </a:t>
            </a:r>
            <a:r>
              <a:rPr lang="en-US" altLang="zh-CN" dirty="0" err="1" smtClean="0"/>
              <a:t>fastethernet</a:t>
            </a:r>
            <a:r>
              <a:rPr lang="en-US" altLang="zh-CN" dirty="0" smtClean="0"/>
              <a:t>  0/1	</a:t>
            </a:r>
            <a:endParaRPr lang="zh-CN" altLang="zh-CN" dirty="0" smtClean="0"/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Switch 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-if)# </a:t>
            </a:r>
            <a:r>
              <a:rPr lang="en-US" altLang="zh-CN" dirty="0" err="1" smtClean="0"/>
              <a:t>switchport</a:t>
            </a:r>
            <a:r>
              <a:rPr lang="en-US" altLang="zh-CN" dirty="0" smtClean="0"/>
              <a:t>  mode  trunk	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31209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5576" y="1059589"/>
            <a:ext cx="7776864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2</a:t>
            </a:r>
            <a:r>
              <a:rPr lang="zh-CN" altLang="zh-CN" dirty="0"/>
              <a:t>）配置主机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zh-CN" altLang="zh-CN" dirty="0"/>
              <a:t>主机</a:t>
            </a:r>
            <a:r>
              <a:rPr lang="en-US" altLang="zh-CN" dirty="0"/>
              <a:t>PC1</a:t>
            </a:r>
            <a:r>
              <a:rPr lang="zh-CN" altLang="zh-CN" dirty="0"/>
              <a:t>：</a:t>
            </a:r>
            <a:r>
              <a:rPr lang="en-US" altLang="zh-CN" dirty="0"/>
              <a:t>192.168.10.1 </a:t>
            </a:r>
            <a:r>
              <a:rPr lang="zh-CN" altLang="zh-CN" dirty="0"/>
              <a:t>，子网掩码为</a:t>
            </a:r>
            <a:r>
              <a:rPr lang="en-US" altLang="zh-CN" dirty="0"/>
              <a:t>255.255.255.0</a:t>
            </a:r>
            <a:r>
              <a:rPr lang="zh-CN" altLang="zh-CN" dirty="0"/>
              <a:t>；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zh-CN" altLang="zh-CN" dirty="0"/>
              <a:t>主机</a:t>
            </a:r>
            <a:r>
              <a:rPr lang="en-US" altLang="zh-CN" dirty="0"/>
              <a:t>PC2</a:t>
            </a:r>
            <a:r>
              <a:rPr lang="zh-CN" altLang="zh-CN" dirty="0"/>
              <a:t>：</a:t>
            </a:r>
            <a:r>
              <a:rPr lang="en-US" altLang="zh-CN" dirty="0"/>
              <a:t>192.168.20.1 </a:t>
            </a:r>
            <a:r>
              <a:rPr lang="zh-CN" altLang="zh-CN" dirty="0"/>
              <a:t>，子网掩码为</a:t>
            </a:r>
            <a:r>
              <a:rPr lang="en-US" altLang="zh-CN" dirty="0"/>
              <a:t>255.255.255.0</a:t>
            </a:r>
            <a:r>
              <a:rPr lang="zh-CN" altLang="zh-CN" dirty="0"/>
              <a:t>。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zh-CN" altLang="zh-CN" dirty="0"/>
              <a:t>主机</a:t>
            </a:r>
            <a:r>
              <a:rPr lang="en-US" altLang="zh-CN" dirty="0"/>
              <a:t>PC3</a:t>
            </a:r>
            <a:r>
              <a:rPr lang="zh-CN" altLang="zh-CN" dirty="0"/>
              <a:t>：</a:t>
            </a:r>
            <a:r>
              <a:rPr lang="en-US" altLang="zh-CN" dirty="0"/>
              <a:t>192.168.10.2 </a:t>
            </a:r>
            <a:r>
              <a:rPr lang="zh-CN" altLang="zh-CN" dirty="0"/>
              <a:t>，子网掩码为</a:t>
            </a:r>
            <a:r>
              <a:rPr lang="en-US" altLang="zh-CN" dirty="0"/>
              <a:t>255.255.255.0</a:t>
            </a:r>
            <a:r>
              <a:rPr lang="zh-CN" altLang="zh-CN" dirty="0"/>
              <a:t>。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zh-CN" altLang="zh-CN" dirty="0" smtClean="0"/>
              <a:t>验证</a:t>
            </a:r>
            <a:endParaRPr lang="en-US" altLang="zh-CN" dirty="0" smtClean="0"/>
          </a:p>
          <a:p>
            <a:pPr marL="0" lvl="1">
              <a:lnSpc>
                <a:spcPts val="2400"/>
              </a:lnSpc>
              <a:spcBef>
                <a:spcPts val="600"/>
              </a:spcBef>
            </a:pPr>
            <a:r>
              <a:rPr lang="en-US" altLang="zh-CN"/>
              <a:t> </a:t>
            </a:r>
            <a:r>
              <a:rPr lang="en-US" altLang="zh-CN" smtClean="0"/>
              <a:t>        </a:t>
            </a:r>
            <a:r>
              <a:rPr lang="zh-CN" altLang="zh-CN" smtClean="0"/>
              <a:t>使用</a:t>
            </a:r>
            <a:r>
              <a:rPr lang="en-US" altLang="zh-CN" dirty="0"/>
              <a:t>Ping</a:t>
            </a:r>
            <a:r>
              <a:rPr lang="zh-CN" altLang="zh-CN" dirty="0"/>
              <a:t>命令从主机</a:t>
            </a:r>
            <a:r>
              <a:rPr lang="en-US" altLang="zh-CN" dirty="0"/>
              <a:t>PC1 </a:t>
            </a:r>
            <a:r>
              <a:rPr lang="zh-CN" altLang="zh-CN" dirty="0"/>
              <a:t>能</a:t>
            </a:r>
            <a:r>
              <a:rPr lang="en-US" altLang="zh-CN" dirty="0"/>
              <a:t>Ping</a:t>
            </a:r>
            <a:r>
              <a:rPr lang="zh-CN" altLang="zh-CN" dirty="0"/>
              <a:t>通主机</a:t>
            </a:r>
            <a:r>
              <a:rPr lang="en-US" altLang="zh-CN" dirty="0"/>
              <a:t>PC3</a:t>
            </a:r>
            <a:r>
              <a:rPr lang="zh-CN" altLang="zh-CN" dirty="0"/>
              <a:t>；而从主机</a:t>
            </a:r>
            <a:r>
              <a:rPr lang="en-US" altLang="zh-CN" dirty="0"/>
              <a:t>PC1</a:t>
            </a:r>
            <a:r>
              <a:rPr lang="zh-CN" altLang="zh-CN" dirty="0"/>
              <a:t>不能</a:t>
            </a:r>
            <a:r>
              <a:rPr lang="en-US" altLang="zh-CN" dirty="0"/>
              <a:t>Ping</a:t>
            </a:r>
            <a:r>
              <a:rPr lang="zh-CN" altLang="zh-CN" dirty="0"/>
              <a:t>通主机</a:t>
            </a:r>
            <a:r>
              <a:rPr lang="en-US" altLang="zh-CN" dirty="0"/>
              <a:t>PC2</a:t>
            </a:r>
            <a:r>
              <a:rPr lang="zh-CN" altLang="zh-CN" dirty="0"/>
              <a:t>。</a:t>
            </a:r>
          </a:p>
        </p:txBody>
      </p:sp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五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跨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交换机实现</a:t>
            </a:r>
            <a:r>
              <a:rPr lang="en-US" altLang="zh-CN" sz="2400" b="1" dirty="0">
                <a:solidFill>
                  <a:schemeClr val="accent1"/>
                </a:solidFill>
              </a:rPr>
              <a:t>VLAN</a:t>
            </a:r>
            <a:r>
              <a:rPr lang="zh-CN" altLang="zh-CN" sz="2400" b="1" dirty="0">
                <a:solidFill>
                  <a:schemeClr val="accent1"/>
                </a:solidFill>
              </a:rPr>
              <a:t>内部通信</a:t>
            </a:r>
          </a:p>
        </p:txBody>
      </p:sp>
    </p:spTree>
    <p:extLst>
      <p:ext uri="{BB962C8B-B14F-4D97-AF65-F5344CB8AC3E}">
        <p14:creationId xmlns:p14="http://schemas.microsoft.com/office/powerpoint/2010/main" val="4190694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985</Words>
  <Application>Microsoft Office PowerPoint</Application>
  <PresentationFormat>全屏显示(4:3)</PresentationFormat>
  <Paragraphs>92</Paragraphs>
  <Slides>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71</cp:revision>
  <dcterms:created xsi:type="dcterms:W3CDTF">2023-01-14T07:54:46Z</dcterms:created>
  <dcterms:modified xsi:type="dcterms:W3CDTF">2024-09-02T08:52:08Z</dcterms:modified>
</cp:coreProperties>
</file>