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60" r:id="rId3"/>
    <p:sldId id="267" r:id="rId4"/>
    <p:sldId id="268" r:id="rId5"/>
    <p:sldId id="270" r:id="rId6"/>
    <p:sldId id="269" r:id="rId7"/>
    <p:sldId id="263" r:id="rId8"/>
    <p:sldId id="264" r:id="rId9"/>
    <p:sldId id="266" r:id="rId10"/>
    <p:sldId id="271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10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6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7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8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9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file:///C:\Documents%20and%20Settings\Administrator\Application%20Data\Tencent\Users\710901000\QQ\WinTemp\RichOle\81BN)GA0I9ME%60~RGRR(J9QT.jpg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576" y="1412776"/>
            <a:ext cx="7776864" cy="995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zh-CN" altLang="zh-CN" dirty="0"/>
              <a:t>某公司只向</a:t>
            </a:r>
            <a:r>
              <a:rPr lang="en-US" altLang="zh-CN" dirty="0"/>
              <a:t>ISP</a:t>
            </a:r>
            <a:r>
              <a:rPr lang="zh-CN" altLang="zh-CN" dirty="0"/>
              <a:t>申请了五个公网</a:t>
            </a:r>
            <a:r>
              <a:rPr lang="en-US" altLang="zh-CN" dirty="0"/>
              <a:t>IP</a:t>
            </a:r>
            <a:r>
              <a:rPr lang="zh-CN" altLang="zh-CN" dirty="0"/>
              <a:t>地址，希望全公司的主机都能访问外网，请你在路由器上做适当配置实现些功能。本任务利用</a:t>
            </a:r>
            <a:r>
              <a:rPr lang="zh-CN" altLang="en-US" dirty="0"/>
              <a:t>动态</a:t>
            </a:r>
            <a:r>
              <a:rPr lang="en-US" altLang="zh-CN" dirty="0"/>
              <a:t>NAT</a:t>
            </a:r>
            <a:r>
              <a:rPr lang="zh-CN" altLang="zh-CN" dirty="0"/>
              <a:t>技术，实现了使用五个公网</a:t>
            </a:r>
            <a:r>
              <a:rPr lang="en-US" altLang="zh-CN" dirty="0"/>
              <a:t>IP</a:t>
            </a:r>
            <a:r>
              <a:rPr lang="zh-CN" altLang="zh-CN" dirty="0"/>
              <a:t>地址让所有公司主机访问外网的需求。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19128" y="2564904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15" name="矩形 14"/>
          <p:cNvSpPr/>
          <p:nvPr/>
        </p:nvSpPr>
        <p:spPr>
          <a:xfrm>
            <a:off x="827584" y="3092475"/>
            <a:ext cx="792088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．</a:t>
            </a:r>
            <a:r>
              <a:rPr lang="en-US" altLang="zh-CN" b="1" dirty="0"/>
              <a:t>NAT</a:t>
            </a:r>
            <a:r>
              <a:rPr lang="zh-CN" altLang="zh-CN" b="1" dirty="0"/>
              <a:t>概念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/>
              <a:t>网络地址转换（</a:t>
            </a:r>
            <a:r>
              <a:rPr lang="en-US" altLang="zh-CN" dirty="0" err="1"/>
              <a:t>NAT,Network</a:t>
            </a:r>
            <a:r>
              <a:rPr lang="en-US" altLang="zh-CN" dirty="0"/>
              <a:t> Address Translation</a:t>
            </a:r>
            <a:r>
              <a:rPr lang="zh-CN" altLang="zh-CN" dirty="0"/>
              <a:t>）是将一种地址空间转化为另一种地址空间的技术，它被广泛应用于各种类型</a:t>
            </a:r>
            <a:r>
              <a:rPr lang="en-US" altLang="zh-CN" dirty="0"/>
              <a:t>Internet</a:t>
            </a:r>
            <a:r>
              <a:rPr lang="zh-CN" altLang="zh-CN" dirty="0"/>
              <a:t>接入方式和各种类型的网络中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</a:t>
            </a:r>
            <a:r>
              <a:rPr lang="zh-CN" altLang="zh-CN" b="1" dirty="0"/>
              <a:t>．</a:t>
            </a:r>
            <a:r>
              <a:rPr lang="en-US" altLang="zh-CN" b="1" dirty="0"/>
              <a:t>NAT</a:t>
            </a:r>
            <a:r>
              <a:rPr lang="zh-CN" altLang="zh-CN" b="1" dirty="0"/>
              <a:t>用途</a:t>
            </a:r>
            <a:endParaRPr lang="en-US" altLang="zh-CN" b="1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en-US" altLang="zh-CN" dirty="0"/>
              <a:t>NAT</a:t>
            </a:r>
            <a:r>
              <a:rPr lang="zh-CN" altLang="zh-CN" dirty="0"/>
              <a:t>不仅完美地解决了</a:t>
            </a:r>
            <a:r>
              <a:rPr lang="en-US" altLang="zh-CN" dirty="0" err="1"/>
              <a:t>lP</a:t>
            </a:r>
            <a:r>
              <a:rPr lang="zh-CN" altLang="zh-CN" dirty="0"/>
              <a:t>地址不足的问题，而且还能够有效地避免来自网络外部的攻击，隐藏并保护内部网络的主机或服务器。</a:t>
            </a:r>
          </a:p>
        </p:txBody>
      </p:sp>
      <p:sp>
        <p:nvSpPr>
          <p:cNvPr id="17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八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动态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NAT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高效</a:t>
            </a:r>
            <a:r>
              <a:rPr lang="zh-CN" altLang="zh-CN" sz="2200" b="1" dirty="0">
                <a:solidFill>
                  <a:schemeClr val="accent1"/>
                </a:solidFill>
              </a:rPr>
              <a:t>安全地访问</a:t>
            </a:r>
            <a:r>
              <a:rPr lang="en-US" altLang="zh-CN" sz="2200" b="1" dirty="0">
                <a:solidFill>
                  <a:schemeClr val="accent1"/>
                </a:solidFill>
              </a:rPr>
              <a:t>Internet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5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503240" y="908720"/>
            <a:ext cx="83172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/>
              <a:t>7</a:t>
            </a:r>
            <a:r>
              <a:rPr lang="zh-CN" altLang="zh-CN" dirty="0"/>
              <a:t>）验证测试</a:t>
            </a:r>
            <a:endParaRPr lang="en-US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在</a:t>
            </a:r>
            <a:r>
              <a:rPr lang="en-US" altLang="zh-CN" dirty="0"/>
              <a:t>PC1</a:t>
            </a:r>
            <a:r>
              <a:rPr lang="zh-CN" altLang="zh-CN" dirty="0"/>
              <a:t>上访问外网</a:t>
            </a:r>
            <a:r>
              <a:rPr lang="en-US" altLang="zh-CN" dirty="0"/>
              <a:t>Server</a:t>
            </a:r>
            <a:r>
              <a:rPr lang="zh-CN" altLang="zh-CN" dirty="0"/>
              <a:t>上的</a:t>
            </a:r>
            <a:r>
              <a:rPr lang="en-US" altLang="zh-CN" dirty="0"/>
              <a:t>Web</a:t>
            </a:r>
            <a:r>
              <a:rPr lang="zh-CN" altLang="zh-CN" dirty="0"/>
              <a:t>服务，然后在</a:t>
            </a:r>
            <a:r>
              <a:rPr lang="en-US" altLang="zh-CN" dirty="0" err="1"/>
              <a:t>Lan</a:t>
            </a:r>
            <a:r>
              <a:rPr lang="en-US" altLang="zh-CN" dirty="0"/>
              <a:t>-router </a:t>
            </a:r>
            <a:r>
              <a:rPr lang="zh-CN" altLang="zh-CN" dirty="0"/>
              <a:t>上查看</a:t>
            </a:r>
            <a:r>
              <a:rPr lang="en-US" altLang="zh-CN" dirty="0"/>
              <a:t>NAT</a:t>
            </a:r>
            <a:r>
              <a:rPr lang="zh-CN" altLang="zh-CN" dirty="0"/>
              <a:t>映射关系。</a:t>
            </a:r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八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动态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NAT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高效</a:t>
            </a:r>
            <a:r>
              <a:rPr lang="zh-CN" altLang="zh-CN" sz="2200" b="1" dirty="0">
                <a:solidFill>
                  <a:schemeClr val="accent1"/>
                </a:solidFill>
              </a:rPr>
              <a:t>安全地访问</a:t>
            </a:r>
            <a:r>
              <a:rPr lang="en-US" altLang="zh-CN" sz="2200" b="1" dirty="0">
                <a:solidFill>
                  <a:schemeClr val="accent1"/>
                </a:solidFill>
              </a:rPr>
              <a:t>Internet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pic>
        <p:nvPicPr>
          <p:cNvPr id="9" name="图片 8" descr="C:\Documents and Settings\Administrator\Application Data\Tencent\Users\710901000\QQ\WinTemp\RichOle\81BN)GA0I9ME`~RGRR(J9QT.jpg"/>
          <p:cNvPicPr/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960" y="1700808"/>
            <a:ext cx="6632384" cy="108012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619128" y="2828836"/>
            <a:ext cx="62388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 smtClean="0"/>
              <a:t>3</a:t>
            </a:r>
            <a:r>
              <a:rPr lang="zh-CN" altLang="zh-CN" b="1" dirty="0" smtClean="0"/>
              <a:t>、</a:t>
            </a:r>
            <a:r>
              <a:rPr lang="zh-CN" altLang="zh-CN" b="1" dirty="0"/>
              <a:t>注意事项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）不要把</a:t>
            </a:r>
            <a:r>
              <a:rPr lang="en-US" altLang="zh-CN" dirty="0"/>
              <a:t>Inside</a:t>
            </a:r>
            <a:r>
              <a:rPr lang="zh-CN" altLang="zh-CN" dirty="0"/>
              <a:t>和</a:t>
            </a:r>
            <a:r>
              <a:rPr lang="en-US" altLang="zh-CN" dirty="0"/>
              <a:t>Outside</a:t>
            </a:r>
            <a:r>
              <a:rPr lang="zh-CN" altLang="zh-CN" dirty="0"/>
              <a:t>应用的接口弄错；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2</a:t>
            </a:r>
            <a:r>
              <a:rPr lang="zh-CN" altLang="zh-CN" dirty="0"/>
              <a:t>）要加上能使数据包向外转发的路由，比如默认路由。</a:t>
            </a:r>
          </a:p>
        </p:txBody>
      </p:sp>
    </p:spTree>
    <p:extLst>
      <p:ext uri="{BB962C8B-B14F-4D97-AF65-F5344CB8AC3E}">
        <p14:creationId xmlns:p14="http://schemas.microsoft.com/office/powerpoint/2010/main" val="20245718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34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八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动态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NAT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高效</a:t>
            </a:r>
            <a:r>
              <a:rPr lang="zh-CN" altLang="zh-CN" sz="2200" b="1" dirty="0">
                <a:solidFill>
                  <a:schemeClr val="accent1"/>
                </a:solidFill>
              </a:rPr>
              <a:t>安全地访问</a:t>
            </a:r>
            <a:r>
              <a:rPr lang="en-US" altLang="zh-CN" sz="2200" b="1" dirty="0">
                <a:solidFill>
                  <a:schemeClr val="accent1"/>
                </a:solidFill>
              </a:rPr>
              <a:t>Internet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1052736"/>
            <a:ext cx="792088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3</a:t>
            </a:r>
            <a:r>
              <a:rPr lang="zh-CN" altLang="zh-CN" b="1" dirty="0"/>
              <a:t>．</a:t>
            </a:r>
            <a:r>
              <a:rPr lang="en-US" altLang="zh-CN" b="1" dirty="0"/>
              <a:t> NAT</a:t>
            </a:r>
            <a:r>
              <a:rPr lang="zh-CN" altLang="zh-CN" b="1" dirty="0"/>
              <a:t>分类</a:t>
            </a:r>
            <a:endParaRPr lang="zh-CN" altLang="zh-CN" dirty="0"/>
          </a:p>
          <a:p>
            <a:r>
              <a:rPr lang="en-US" altLang="zh-CN" dirty="0" smtClean="0"/>
              <a:t>         NAT</a:t>
            </a:r>
            <a:r>
              <a:rPr lang="zh-CN" altLang="zh-CN" dirty="0"/>
              <a:t>的实现方式有四种，即静态转换</a:t>
            </a:r>
            <a:r>
              <a:rPr lang="en-US" altLang="zh-CN" dirty="0"/>
              <a:t>Static Nat</a:t>
            </a:r>
            <a:r>
              <a:rPr lang="zh-CN" altLang="zh-CN" dirty="0"/>
              <a:t>、动态转换</a:t>
            </a:r>
            <a:r>
              <a:rPr lang="en-US" altLang="zh-CN" dirty="0"/>
              <a:t>Dynamic Nat</a:t>
            </a:r>
            <a:r>
              <a:rPr lang="zh-CN" altLang="zh-CN" dirty="0"/>
              <a:t>、静态网络地址端口转换</a:t>
            </a:r>
            <a:r>
              <a:rPr lang="en-US" altLang="zh-CN" dirty="0"/>
              <a:t>NAPT</a:t>
            </a:r>
            <a:r>
              <a:rPr lang="zh-CN" altLang="zh-CN" dirty="0"/>
              <a:t>和动态网络地址端口转换</a:t>
            </a:r>
            <a:r>
              <a:rPr lang="en-US" altLang="zh-CN" dirty="0"/>
              <a:t>NAPT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4</a:t>
            </a:r>
            <a:r>
              <a:rPr lang="zh-CN" altLang="zh-CN" b="1" dirty="0"/>
              <a:t>．</a:t>
            </a:r>
            <a:r>
              <a:rPr lang="en-US" altLang="zh-CN" b="1" dirty="0"/>
              <a:t>NAT</a:t>
            </a:r>
            <a:r>
              <a:rPr lang="zh-CN" altLang="zh-CN" b="1" dirty="0"/>
              <a:t>术语</a:t>
            </a:r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179425"/>
              </p:ext>
            </p:extLst>
          </p:nvPr>
        </p:nvGraphicFramePr>
        <p:xfrm>
          <a:off x="1115616" y="2614550"/>
          <a:ext cx="7056784" cy="218260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2504"/>
                <a:gridCol w="5204280"/>
              </a:tblGrid>
              <a:tr h="35725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命</a:t>
                      </a: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    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令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功能说明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57250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内部本地</a:t>
                      </a: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地址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分配给内部网络中的主机的</a:t>
                      </a: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地址，通常这种地址为私有地址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53702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>
                          <a:solidFill>
                            <a:schemeClr val="tx1"/>
                          </a:solidFill>
                          <a:effectLst/>
                        </a:rPr>
                        <a:t>内部全局</a:t>
                      </a:r>
                      <a:r>
                        <a:rPr lang="en-US" sz="1600" kern="100" baseline="0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600" kern="100" baseline="0">
                          <a:solidFill>
                            <a:schemeClr val="tx1"/>
                          </a:solidFill>
                          <a:effectLst/>
                        </a:rPr>
                        <a:t>地址</a:t>
                      </a:r>
                      <a:endParaRPr lang="zh-CN" sz="1600" kern="1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对外代表一个或多个内部本地</a:t>
                      </a: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地址，通常这种地址是全局唯一的公有地址，通常是</a:t>
                      </a: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ISP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提供的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57250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>
                          <a:solidFill>
                            <a:schemeClr val="tx1"/>
                          </a:solidFill>
                          <a:effectLst/>
                        </a:rPr>
                        <a:t>外部本地</a:t>
                      </a:r>
                      <a:r>
                        <a:rPr lang="en-US" sz="1600" kern="100" baseline="0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600" kern="100" baseline="0">
                          <a:solidFill>
                            <a:schemeClr val="tx1"/>
                          </a:solidFill>
                          <a:effectLst/>
                        </a:rPr>
                        <a:t>地址</a:t>
                      </a:r>
                      <a:endParaRPr lang="zh-CN" sz="1600" kern="1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外部网络中的主机</a:t>
                      </a: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地址，通常是全局可路由地址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57250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>
                          <a:solidFill>
                            <a:schemeClr val="tx1"/>
                          </a:solidFill>
                          <a:effectLst/>
                        </a:rPr>
                        <a:t>外部全局</a:t>
                      </a:r>
                      <a:r>
                        <a:rPr lang="en-US" sz="1600" kern="100" baseline="0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600" kern="100" baseline="0">
                          <a:solidFill>
                            <a:schemeClr val="tx1"/>
                          </a:solidFill>
                          <a:effectLst/>
                        </a:rPr>
                        <a:t>地址</a:t>
                      </a:r>
                      <a:endParaRPr lang="zh-CN" sz="1600" kern="1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外部网络主机的合法</a:t>
                      </a: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。公网上机器在内网上所显示的</a:t>
                      </a:r>
                      <a:r>
                        <a:rPr lang="en-US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600" kern="100" baseline="0" dirty="0">
                          <a:solidFill>
                            <a:schemeClr val="tx1"/>
                          </a:solidFill>
                          <a:effectLst/>
                        </a:rPr>
                        <a:t>地址</a:t>
                      </a:r>
                      <a:endParaRPr lang="zh-CN" sz="16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32815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34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八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动态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NAT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高效</a:t>
            </a:r>
            <a:r>
              <a:rPr lang="zh-CN" altLang="zh-CN" sz="2200" b="1" dirty="0">
                <a:solidFill>
                  <a:schemeClr val="accent1"/>
                </a:solidFill>
              </a:rPr>
              <a:t>安全地访问</a:t>
            </a:r>
            <a:r>
              <a:rPr lang="en-US" altLang="zh-CN" sz="2200" b="1" dirty="0">
                <a:solidFill>
                  <a:schemeClr val="accent1"/>
                </a:solidFill>
              </a:rPr>
              <a:t>Internet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971601" y="1196752"/>
            <a:ext cx="6047372" cy="3708623"/>
            <a:chOff x="1360" y="1332"/>
            <a:chExt cx="7707" cy="4650"/>
          </a:xfrm>
        </p:grpSpPr>
        <p:grpSp>
          <p:nvGrpSpPr>
            <p:cNvPr id="15" name="Group 148"/>
            <p:cNvGrpSpPr>
              <a:grpSpLocks/>
            </p:cNvGrpSpPr>
            <p:nvPr/>
          </p:nvGrpSpPr>
          <p:grpSpPr bwMode="auto">
            <a:xfrm>
              <a:off x="1360" y="1332"/>
              <a:ext cx="7707" cy="4650"/>
              <a:chOff x="1360" y="1332"/>
              <a:chExt cx="7707" cy="4650"/>
            </a:xfrm>
          </p:grpSpPr>
          <p:sp>
            <p:nvSpPr>
              <p:cNvPr id="20" name="Text Box 149"/>
              <p:cNvSpPr txBox="1">
                <a:spLocks noChangeArrowheads="1"/>
              </p:cNvSpPr>
              <p:nvPr/>
            </p:nvSpPr>
            <p:spPr bwMode="auto">
              <a:xfrm>
                <a:off x="3272" y="5537"/>
                <a:ext cx="3878" cy="445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none" lIns="91440" tIns="45720" rIns="91440" bIns="45720" anchor="t" anchorCtr="0" upright="1">
                <a:noAutofit/>
              </a:bodyPr>
              <a:lstStyle/>
              <a:p>
                <a:pPr indent="276225" algn="ctr">
                  <a:spcAft>
                    <a:spcPts val="0"/>
                  </a:spcAft>
                </a:pPr>
                <a:r>
                  <a:rPr lang="en-US" sz="1600" kern="100" dirty="0" smtClean="0">
                    <a:effectLst/>
                    <a:latin typeface="Times New Roman"/>
                    <a:ea typeface="宋体"/>
                    <a:cs typeface="宋体"/>
                  </a:rPr>
                  <a:t>NAT</a:t>
                </a: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技术对于地址可以双向隐藏</a:t>
                </a:r>
              </a:p>
            </p:txBody>
          </p:sp>
          <p:pic>
            <p:nvPicPr>
              <p:cNvPr id="21" name="Picture 20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36" y="3140"/>
                <a:ext cx="1080" cy="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Text Box 151"/>
              <p:cNvSpPr txBox="1">
                <a:spLocks noChangeArrowheads="1"/>
              </p:cNvSpPr>
              <p:nvPr/>
            </p:nvSpPr>
            <p:spPr bwMode="auto">
              <a:xfrm>
                <a:off x="1783" y="3935"/>
                <a:ext cx="2562" cy="394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indent="66675"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PC1</a:t>
                </a:r>
                <a:r>
                  <a:rPr lang="zh-CN" sz="1200" kern="100" dirty="0">
                    <a:effectLst/>
                    <a:latin typeface="Times New Roman"/>
                    <a:ea typeface="宋体"/>
                    <a:cs typeface="宋体"/>
                  </a:rPr>
                  <a:t>：</a:t>
                </a: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192.158.1.100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23" name="Text Box 152"/>
              <p:cNvSpPr txBox="1">
                <a:spLocks noChangeArrowheads="1"/>
              </p:cNvSpPr>
              <p:nvPr/>
            </p:nvSpPr>
            <p:spPr bwMode="auto">
              <a:xfrm>
                <a:off x="6805" y="4023"/>
                <a:ext cx="2262" cy="306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indent="66675"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PC2</a:t>
                </a:r>
                <a:r>
                  <a:rPr lang="zh-CN" sz="1200" kern="100" dirty="0">
                    <a:effectLst/>
                    <a:latin typeface="Times New Roman"/>
                    <a:ea typeface="宋体"/>
                    <a:cs typeface="宋体"/>
                  </a:rPr>
                  <a:t>：</a:t>
                </a: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192.16.2.50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24" name="AutoShape 153"/>
              <p:cNvCxnSpPr>
                <a:cxnSpLocks noChangeShapeType="1"/>
              </p:cNvCxnSpPr>
              <p:nvPr/>
            </p:nvCxnSpPr>
            <p:spPr bwMode="auto">
              <a:xfrm>
                <a:off x="5230" y="2427"/>
                <a:ext cx="45" cy="2325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prstDash val="dash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5" name="Text Box 154"/>
              <p:cNvSpPr txBox="1">
                <a:spLocks noChangeArrowheads="1"/>
              </p:cNvSpPr>
              <p:nvPr/>
            </p:nvSpPr>
            <p:spPr bwMode="auto">
              <a:xfrm>
                <a:off x="3760" y="2577"/>
                <a:ext cx="1275" cy="36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200" kern="100" dirty="0">
                    <a:effectLst/>
                    <a:latin typeface="Times New Roman"/>
                    <a:ea typeface="宋体"/>
                    <a:cs typeface="宋体"/>
                  </a:rPr>
                  <a:t>内部网络</a:t>
                </a:r>
              </a:p>
            </p:txBody>
          </p:sp>
          <p:sp>
            <p:nvSpPr>
              <p:cNvPr id="26" name="Text Box 155"/>
              <p:cNvSpPr txBox="1">
                <a:spLocks noChangeArrowheads="1"/>
              </p:cNvSpPr>
              <p:nvPr/>
            </p:nvSpPr>
            <p:spPr bwMode="auto">
              <a:xfrm>
                <a:off x="5545" y="2577"/>
                <a:ext cx="1605" cy="36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200" kern="100" dirty="0">
                    <a:effectLst/>
                    <a:latin typeface="Times New Roman"/>
                    <a:ea typeface="宋体"/>
                    <a:cs typeface="宋体"/>
                  </a:rPr>
                  <a:t>外部网络</a:t>
                </a:r>
              </a:p>
            </p:txBody>
          </p:sp>
          <p:sp>
            <p:nvSpPr>
              <p:cNvPr id="27" name="Text Box 156"/>
              <p:cNvSpPr txBox="1">
                <a:spLocks noChangeArrowheads="1"/>
              </p:cNvSpPr>
              <p:nvPr/>
            </p:nvSpPr>
            <p:spPr bwMode="auto">
              <a:xfrm>
                <a:off x="1360" y="1332"/>
                <a:ext cx="2490" cy="109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 err="1">
                    <a:effectLst/>
                    <a:latin typeface="Times New Roman"/>
                    <a:ea typeface="宋体"/>
                    <a:cs typeface="宋体"/>
                  </a:rPr>
                  <a:t>Parket</a:t>
                </a: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 1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sz="1200" kern="100" dirty="0">
                    <a:effectLst/>
                    <a:latin typeface="Times New Roman"/>
                    <a:ea typeface="宋体"/>
                    <a:cs typeface="宋体"/>
                  </a:rPr>
                  <a:t>源地址：</a:t>
                </a: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192.168.1.100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sz="1200" kern="100" dirty="0">
                    <a:effectLst/>
                    <a:latin typeface="Times New Roman"/>
                    <a:ea typeface="宋体"/>
                    <a:cs typeface="宋体"/>
                  </a:rPr>
                  <a:t>目的地址：</a:t>
                </a: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203.4.5.6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28" name="Text Box 157"/>
              <p:cNvSpPr txBox="1">
                <a:spLocks noChangeArrowheads="1"/>
              </p:cNvSpPr>
              <p:nvPr/>
            </p:nvSpPr>
            <p:spPr bwMode="auto">
              <a:xfrm>
                <a:off x="1465" y="4437"/>
                <a:ext cx="2490" cy="109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Parket2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sz="1200" kern="100" dirty="0">
                    <a:effectLst/>
                    <a:latin typeface="Times New Roman"/>
                    <a:ea typeface="宋体"/>
                    <a:cs typeface="宋体"/>
                  </a:rPr>
                  <a:t>源地址：</a:t>
                </a: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203.4.5.6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sz="1200" kern="100" dirty="0">
                    <a:effectLst/>
                    <a:latin typeface="Times New Roman"/>
                    <a:ea typeface="宋体"/>
                    <a:cs typeface="宋体"/>
                  </a:rPr>
                  <a:t>目的地址：</a:t>
                </a: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192.158.1.100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29" name="Text Box 158"/>
              <p:cNvSpPr txBox="1">
                <a:spLocks noChangeArrowheads="1"/>
              </p:cNvSpPr>
              <p:nvPr/>
            </p:nvSpPr>
            <p:spPr bwMode="auto">
              <a:xfrm>
                <a:off x="6100" y="1482"/>
                <a:ext cx="2490" cy="109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 err="1">
                    <a:effectLst/>
                    <a:latin typeface="Times New Roman"/>
                    <a:ea typeface="宋体"/>
                    <a:cs typeface="宋体"/>
                  </a:rPr>
                  <a:t>Parket</a:t>
                </a: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 1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sz="1200" kern="100" dirty="0">
                    <a:effectLst/>
                    <a:latin typeface="Times New Roman"/>
                    <a:ea typeface="宋体"/>
                    <a:cs typeface="宋体"/>
                  </a:rPr>
                  <a:t>源地址：</a:t>
                </a: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202.1.2.3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sz="1200" kern="100" dirty="0">
                    <a:effectLst/>
                    <a:latin typeface="Times New Roman"/>
                    <a:ea typeface="宋体"/>
                    <a:cs typeface="宋体"/>
                  </a:rPr>
                  <a:t>目的地址：</a:t>
                </a: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203.4.5.6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30" name="Text Box 159"/>
              <p:cNvSpPr txBox="1">
                <a:spLocks noChangeArrowheads="1"/>
              </p:cNvSpPr>
              <p:nvPr/>
            </p:nvSpPr>
            <p:spPr bwMode="auto">
              <a:xfrm>
                <a:off x="5995" y="4329"/>
                <a:ext cx="2490" cy="109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 err="1">
                    <a:effectLst/>
                    <a:latin typeface="Times New Roman"/>
                    <a:ea typeface="宋体"/>
                    <a:cs typeface="宋体"/>
                  </a:rPr>
                  <a:t>Parket</a:t>
                </a: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 2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sz="1200" kern="100" dirty="0">
                    <a:effectLst/>
                    <a:latin typeface="Times New Roman"/>
                    <a:ea typeface="宋体"/>
                    <a:cs typeface="宋体"/>
                  </a:rPr>
                  <a:t>源地址：</a:t>
                </a: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192.16.2.50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sz="1200" kern="100" dirty="0">
                    <a:effectLst/>
                    <a:latin typeface="Times New Roman"/>
                    <a:ea typeface="宋体"/>
                    <a:cs typeface="宋体"/>
                  </a:rPr>
                  <a:t>目的地址：</a:t>
                </a: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202.1.2.3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31" name="AutoShape 160"/>
              <p:cNvCxnSpPr>
                <a:cxnSpLocks noChangeShapeType="1"/>
              </p:cNvCxnSpPr>
              <p:nvPr/>
            </p:nvCxnSpPr>
            <p:spPr bwMode="auto">
              <a:xfrm>
                <a:off x="2908" y="3252"/>
                <a:ext cx="1587" cy="0"/>
              </a:xfrm>
              <a:prstGeom prst="straightConnector1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28398" dir="3806097" algn="ctr" rotWithShape="0">
                        <a:srgbClr val="7F7F7F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2" name="AutoShape 161"/>
              <p:cNvCxnSpPr>
                <a:cxnSpLocks noChangeShapeType="1"/>
              </p:cNvCxnSpPr>
              <p:nvPr/>
            </p:nvCxnSpPr>
            <p:spPr bwMode="auto">
              <a:xfrm>
                <a:off x="5995" y="3252"/>
                <a:ext cx="1587" cy="0"/>
              </a:xfrm>
              <a:prstGeom prst="straightConnector1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28398" dir="3806097" algn="ctr" rotWithShape="0">
                        <a:srgbClr val="7F7F7F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3" name="AutoShape 162"/>
              <p:cNvCxnSpPr>
                <a:cxnSpLocks noChangeShapeType="1"/>
              </p:cNvCxnSpPr>
              <p:nvPr/>
            </p:nvCxnSpPr>
            <p:spPr bwMode="auto">
              <a:xfrm>
                <a:off x="2908" y="3657"/>
                <a:ext cx="1587" cy="0"/>
              </a:xfrm>
              <a:prstGeom prst="straightConnector1">
                <a:avLst/>
              </a:prstGeom>
              <a:noFill/>
              <a:ln w="38100">
                <a:solidFill>
                  <a:srgbClr val="000000"/>
                </a:solidFill>
                <a:round/>
                <a:headEnd type="arrow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28398" dir="3806097" algn="ctr" rotWithShape="0">
                        <a:srgbClr val="7F7F7F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5" name="AutoShape 163"/>
              <p:cNvCxnSpPr>
                <a:cxnSpLocks noChangeShapeType="1"/>
              </p:cNvCxnSpPr>
              <p:nvPr/>
            </p:nvCxnSpPr>
            <p:spPr bwMode="auto">
              <a:xfrm>
                <a:off x="5995" y="3657"/>
                <a:ext cx="1587" cy="0"/>
              </a:xfrm>
              <a:prstGeom prst="straightConnector1">
                <a:avLst/>
              </a:prstGeom>
              <a:noFill/>
              <a:ln w="38100">
                <a:solidFill>
                  <a:srgbClr val="000000"/>
                </a:solidFill>
                <a:round/>
                <a:headEnd type="arrow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28398" dir="3806097" algn="ctr" rotWithShape="0">
                        <a:srgbClr val="7F7F7F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</p:cxnSp>
          <p:sp>
            <p:nvSpPr>
              <p:cNvPr id="36" name="Text Box 164"/>
              <p:cNvSpPr txBox="1">
                <a:spLocks noChangeArrowheads="1"/>
              </p:cNvSpPr>
              <p:nvPr/>
            </p:nvSpPr>
            <p:spPr bwMode="auto">
              <a:xfrm>
                <a:off x="4495" y="3935"/>
                <a:ext cx="1500" cy="50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NAT</a:t>
                </a:r>
                <a:r>
                  <a:rPr lang="zh-CN" sz="1200" kern="100" dirty="0">
                    <a:effectLst/>
                    <a:latin typeface="Times New Roman"/>
                    <a:ea typeface="宋体"/>
                    <a:cs typeface="宋体"/>
                  </a:rPr>
                  <a:t>路由器</a:t>
                </a:r>
              </a:p>
            </p:txBody>
          </p:sp>
        </p:grpSp>
        <p:pic>
          <p:nvPicPr>
            <p:cNvPr id="18" name="Picture 165" descr="pc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3" y="3005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66" descr="pc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82" y="2942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944545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34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八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动态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NAT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高效</a:t>
            </a:r>
            <a:r>
              <a:rPr lang="zh-CN" altLang="zh-CN" sz="2200" b="1" dirty="0">
                <a:solidFill>
                  <a:schemeClr val="accent1"/>
                </a:solidFill>
              </a:rPr>
              <a:t>安全地访问</a:t>
            </a:r>
            <a:r>
              <a:rPr lang="en-US" altLang="zh-CN" sz="2200" b="1" dirty="0">
                <a:solidFill>
                  <a:schemeClr val="accent1"/>
                </a:solidFill>
              </a:rPr>
              <a:t>Internet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1052736"/>
            <a:ext cx="20838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5</a:t>
            </a:r>
            <a:r>
              <a:rPr lang="zh-CN" altLang="zh-CN" b="1" dirty="0"/>
              <a:t>．</a:t>
            </a:r>
            <a:r>
              <a:rPr lang="en-US" altLang="zh-CN" b="1" dirty="0"/>
              <a:t>NAT</a:t>
            </a:r>
            <a:r>
              <a:rPr lang="zh-CN" altLang="zh-CN" b="1" dirty="0"/>
              <a:t>的工作过程</a:t>
            </a:r>
            <a:endParaRPr lang="zh-CN" altLang="zh-CN" dirty="0"/>
          </a:p>
        </p:txBody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1591339" y="1617932"/>
            <a:ext cx="5228714" cy="2221437"/>
            <a:chOff x="1467" y="9399"/>
            <a:chExt cx="7503" cy="2433"/>
          </a:xfrm>
        </p:grpSpPr>
        <p:pic>
          <p:nvPicPr>
            <p:cNvPr id="38" name="Picture 168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0" y="9712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9" name="Group 169"/>
            <p:cNvGrpSpPr>
              <a:grpSpLocks/>
            </p:cNvGrpSpPr>
            <p:nvPr/>
          </p:nvGrpSpPr>
          <p:grpSpPr bwMode="auto">
            <a:xfrm>
              <a:off x="1467" y="9399"/>
              <a:ext cx="7503" cy="2433"/>
              <a:chOff x="1467" y="9399"/>
              <a:chExt cx="7503" cy="2433"/>
            </a:xfrm>
          </p:grpSpPr>
          <p:sp>
            <p:nvSpPr>
              <p:cNvPr id="41" name="Text Box 170"/>
              <p:cNvSpPr txBox="1">
                <a:spLocks noChangeArrowheads="1"/>
              </p:cNvSpPr>
              <p:nvPr/>
            </p:nvSpPr>
            <p:spPr bwMode="auto">
              <a:xfrm>
                <a:off x="4185" y="11461"/>
                <a:ext cx="2643" cy="371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none" lIns="91440" tIns="45720" rIns="91440" bIns="45720" anchor="t" anchorCtr="0" upright="1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900" kern="100" dirty="0" smtClean="0">
                    <a:effectLst/>
                    <a:latin typeface="Times New Roman"/>
                    <a:ea typeface="宋体"/>
                    <a:cs typeface="宋体"/>
                  </a:rPr>
                  <a:t> </a:t>
                </a: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静态</a:t>
                </a: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NAT</a:t>
                </a: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工作过程</a:t>
                </a:r>
              </a:p>
            </p:txBody>
          </p:sp>
          <p:cxnSp>
            <p:nvCxnSpPr>
              <p:cNvPr id="42" name="AutoShape 171"/>
              <p:cNvCxnSpPr>
                <a:cxnSpLocks noChangeShapeType="1"/>
              </p:cNvCxnSpPr>
              <p:nvPr/>
            </p:nvCxnSpPr>
            <p:spPr bwMode="auto">
              <a:xfrm>
                <a:off x="6605" y="10119"/>
                <a:ext cx="72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pic>
            <p:nvPicPr>
              <p:cNvPr id="43" name="Picture 20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26" y="9776"/>
                <a:ext cx="1080" cy="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4" name="Text Box 173"/>
              <p:cNvSpPr txBox="1">
                <a:spLocks noChangeArrowheads="1"/>
              </p:cNvSpPr>
              <p:nvPr/>
            </p:nvSpPr>
            <p:spPr bwMode="auto">
              <a:xfrm>
                <a:off x="1467" y="10674"/>
                <a:ext cx="6699" cy="715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内部本地地址：</a:t>
                </a: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10.1.1.1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内部全局地址：</a:t>
                </a: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172.2.2.2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grpSp>
            <p:nvGrpSpPr>
              <p:cNvPr id="45" name="Group 23"/>
              <p:cNvGrpSpPr>
                <a:grpSpLocks/>
              </p:cNvGrpSpPr>
              <p:nvPr/>
            </p:nvGrpSpPr>
            <p:grpSpPr bwMode="auto">
              <a:xfrm>
                <a:off x="5676" y="9816"/>
                <a:ext cx="1080" cy="640"/>
                <a:chOff x="7380" y="660"/>
                <a:chExt cx="1260" cy="722"/>
              </a:xfrm>
            </p:grpSpPr>
            <p:pic>
              <p:nvPicPr>
                <p:cNvPr id="51" name="Picture 24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80" y="660"/>
                  <a:ext cx="1260" cy="7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2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7560" y="816"/>
                  <a:ext cx="900" cy="312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0" tIns="0" rIns="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b="1" kern="100">
                      <a:effectLst/>
                      <a:latin typeface="Times New Roman"/>
                      <a:ea typeface="宋体"/>
                      <a:cs typeface="宋体"/>
                    </a:rPr>
                    <a:t> 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</p:grpSp>
          <p:cxnSp>
            <p:nvCxnSpPr>
              <p:cNvPr id="46" name="AutoShape 177"/>
              <p:cNvCxnSpPr>
                <a:cxnSpLocks noChangeShapeType="1"/>
              </p:cNvCxnSpPr>
              <p:nvPr/>
            </p:nvCxnSpPr>
            <p:spPr bwMode="auto">
              <a:xfrm>
                <a:off x="2691" y="10058"/>
                <a:ext cx="1082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7" name="AutoShape 178"/>
              <p:cNvCxnSpPr>
                <a:cxnSpLocks noChangeShapeType="1"/>
              </p:cNvCxnSpPr>
              <p:nvPr/>
            </p:nvCxnSpPr>
            <p:spPr bwMode="auto">
              <a:xfrm>
                <a:off x="4806" y="10058"/>
                <a:ext cx="96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48" name="Text Box 179"/>
              <p:cNvSpPr txBox="1">
                <a:spLocks noChangeArrowheads="1"/>
              </p:cNvSpPr>
              <p:nvPr/>
            </p:nvSpPr>
            <p:spPr bwMode="auto">
              <a:xfrm>
                <a:off x="4091" y="9399"/>
                <a:ext cx="1680" cy="41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172.2.2.2/24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49" name="Text Box 180"/>
              <p:cNvSpPr txBox="1">
                <a:spLocks noChangeArrowheads="1"/>
              </p:cNvSpPr>
              <p:nvPr/>
            </p:nvSpPr>
            <p:spPr bwMode="auto">
              <a:xfrm>
                <a:off x="1467" y="9490"/>
                <a:ext cx="2190" cy="41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HostA:10.1.1.1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50" name="Text Box 181"/>
              <p:cNvSpPr txBox="1">
                <a:spLocks noChangeArrowheads="1"/>
              </p:cNvSpPr>
              <p:nvPr/>
            </p:nvSpPr>
            <p:spPr bwMode="auto">
              <a:xfrm>
                <a:off x="6780" y="9448"/>
                <a:ext cx="2190" cy="41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HostB:1.1.1.3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</p:grpSp>
        <p:pic>
          <p:nvPicPr>
            <p:cNvPr id="40" name="Picture 182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0" y="9712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1527528" y="4190006"/>
            <a:ext cx="5564752" cy="2148874"/>
            <a:chOff x="1468" y="4850"/>
            <a:chExt cx="7503" cy="2593"/>
          </a:xfrm>
        </p:grpSpPr>
        <p:pic>
          <p:nvPicPr>
            <p:cNvPr id="54" name="Picture 184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" y="5155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5" name="Group 185"/>
            <p:cNvGrpSpPr>
              <a:grpSpLocks/>
            </p:cNvGrpSpPr>
            <p:nvPr/>
          </p:nvGrpSpPr>
          <p:grpSpPr bwMode="auto">
            <a:xfrm>
              <a:off x="1468" y="4850"/>
              <a:ext cx="7503" cy="2593"/>
              <a:chOff x="1468" y="4850"/>
              <a:chExt cx="7503" cy="2593"/>
            </a:xfrm>
          </p:grpSpPr>
          <p:sp>
            <p:nvSpPr>
              <p:cNvPr id="57" name="Text Box 186"/>
              <p:cNvSpPr txBox="1">
                <a:spLocks noChangeArrowheads="1"/>
              </p:cNvSpPr>
              <p:nvPr/>
            </p:nvSpPr>
            <p:spPr bwMode="auto">
              <a:xfrm>
                <a:off x="4235" y="6894"/>
                <a:ext cx="2453" cy="549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none" lIns="91440" tIns="45720" rIns="91440" bIns="4572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sz="1600" kern="100" dirty="0" smtClean="0">
                    <a:effectLst/>
                    <a:latin typeface="Times New Roman"/>
                    <a:ea typeface="宋体"/>
                    <a:cs typeface="宋体"/>
                  </a:rPr>
                  <a:t>动态</a:t>
                </a: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NAT</a:t>
                </a: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工作过程</a:t>
                </a:r>
              </a:p>
            </p:txBody>
          </p:sp>
          <p:cxnSp>
            <p:nvCxnSpPr>
              <p:cNvPr id="58" name="AutoShape 187"/>
              <p:cNvCxnSpPr>
                <a:cxnSpLocks noChangeShapeType="1"/>
              </p:cNvCxnSpPr>
              <p:nvPr/>
            </p:nvCxnSpPr>
            <p:spPr bwMode="auto">
              <a:xfrm>
                <a:off x="6606" y="5570"/>
                <a:ext cx="72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pic>
            <p:nvPicPr>
              <p:cNvPr id="59" name="Picture 20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27" y="5227"/>
                <a:ext cx="1080" cy="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0" name="Text Box 189"/>
              <p:cNvSpPr txBox="1">
                <a:spLocks noChangeArrowheads="1"/>
              </p:cNvSpPr>
              <p:nvPr/>
            </p:nvSpPr>
            <p:spPr bwMode="auto">
              <a:xfrm>
                <a:off x="1468" y="6125"/>
                <a:ext cx="7503" cy="715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内部本地地址：</a:t>
                </a: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10.1.1.1      </a:t>
                </a:r>
                <a:r>
                  <a:rPr lang="zh-CN" sz="1600" kern="100" dirty="0" smtClean="0">
                    <a:effectLst/>
                    <a:latin typeface="Times New Roman"/>
                    <a:ea typeface="宋体"/>
                    <a:cs typeface="宋体"/>
                  </a:rPr>
                  <a:t>地址</a:t>
                </a: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池：</a:t>
                </a: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172.2.2.2</a:t>
                </a: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、</a:t>
                </a: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172.2.2.3</a:t>
                </a: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、</a:t>
                </a:r>
                <a:r>
                  <a:rPr lang="en-US" sz="1600" kern="100" dirty="0" smtClean="0">
                    <a:effectLst/>
                    <a:latin typeface="Times New Roman"/>
                    <a:ea typeface="宋体"/>
                    <a:cs typeface="宋体"/>
                  </a:rPr>
                  <a:t>…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sz="1600" kern="100" dirty="0">
                    <a:effectLst/>
                    <a:latin typeface="Times New Roman"/>
                    <a:ea typeface="宋体"/>
                    <a:cs typeface="宋体"/>
                  </a:rPr>
                  <a:t>内部全局地址：</a:t>
                </a: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172.2.2.2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grpSp>
            <p:nvGrpSpPr>
              <p:cNvPr id="61" name="Group 23"/>
              <p:cNvGrpSpPr>
                <a:grpSpLocks/>
              </p:cNvGrpSpPr>
              <p:nvPr/>
            </p:nvGrpSpPr>
            <p:grpSpPr bwMode="auto">
              <a:xfrm>
                <a:off x="5677" y="5267"/>
                <a:ext cx="1080" cy="640"/>
                <a:chOff x="7380" y="660"/>
                <a:chExt cx="1260" cy="722"/>
              </a:xfrm>
            </p:grpSpPr>
            <p:pic>
              <p:nvPicPr>
                <p:cNvPr id="67" name="Picture 24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80" y="660"/>
                  <a:ext cx="1260" cy="7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8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7560" y="816"/>
                  <a:ext cx="900" cy="312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0" tIns="0" rIns="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b="1" kern="100">
                      <a:effectLst/>
                      <a:latin typeface="Times New Roman"/>
                      <a:ea typeface="宋体"/>
                      <a:cs typeface="宋体"/>
                    </a:rPr>
                    <a:t> 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</p:grpSp>
          <p:cxnSp>
            <p:nvCxnSpPr>
              <p:cNvPr id="62" name="AutoShape 193"/>
              <p:cNvCxnSpPr>
                <a:cxnSpLocks noChangeShapeType="1"/>
              </p:cNvCxnSpPr>
              <p:nvPr/>
            </p:nvCxnSpPr>
            <p:spPr bwMode="auto">
              <a:xfrm>
                <a:off x="2692" y="5509"/>
                <a:ext cx="1082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3" name="AutoShape 194"/>
              <p:cNvCxnSpPr>
                <a:cxnSpLocks noChangeShapeType="1"/>
              </p:cNvCxnSpPr>
              <p:nvPr/>
            </p:nvCxnSpPr>
            <p:spPr bwMode="auto">
              <a:xfrm>
                <a:off x="4807" y="5509"/>
                <a:ext cx="96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64" name="Text Box 195"/>
              <p:cNvSpPr txBox="1">
                <a:spLocks noChangeArrowheads="1"/>
              </p:cNvSpPr>
              <p:nvPr/>
            </p:nvSpPr>
            <p:spPr bwMode="auto">
              <a:xfrm>
                <a:off x="4108" y="4850"/>
                <a:ext cx="1664" cy="41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172.2.2.2/24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65" name="Text Box 196"/>
              <p:cNvSpPr txBox="1">
                <a:spLocks noChangeArrowheads="1"/>
              </p:cNvSpPr>
              <p:nvPr/>
            </p:nvSpPr>
            <p:spPr bwMode="auto">
              <a:xfrm>
                <a:off x="1468" y="4941"/>
                <a:ext cx="2190" cy="41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HostA:10.1.1.1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66" name="Text Box 197"/>
              <p:cNvSpPr txBox="1">
                <a:spLocks noChangeArrowheads="1"/>
              </p:cNvSpPr>
              <p:nvPr/>
            </p:nvSpPr>
            <p:spPr bwMode="auto">
              <a:xfrm>
                <a:off x="6781" y="4899"/>
                <a:ext cx="2190" cy="41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600" kern="100" dirty="0">
                    <a:effectLst/>
                    <a:latin typeface="Times New Roman"/>
                    <a:ea typeface="宋体"/>
                    <a:cs typeface="宋体"/>
                  </a:rPr>
                  <a:t>HostB:1.1.1.3</a:t>
                </a:r>
                <a:endParaRPr lang="zh-CN" sz="16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</p:grpSp>
        <p:pic>
          <p:nvPicPr>
            <p:cNvPr id="56" name="Picture 198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7" y="5219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868141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34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八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动态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NAT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高效</a:t>
            </a:r>
            <a:r>
              <a:rPr lang="zh-CN" altLang="zh-CN" sz="2200" b="1" dirty="0">
                <a:solidFill>
                  <a:schemeClr val="accent1"/>
                </a:solidFill>
              </a:rPr>
              <a:t>安全地访问</a:t>
            </a:r>
            <a:r>
              <a:rPr lang="en-US" altLang="zh-CN" sz="2200" b="1" dirty="0">
                <a:solidFill>
                  <a:schemeClr val="accent1"/>
                </a:solidFill>
              </a:rPr>
              <a:t>Internet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1052736"/>
            <a:ext cx="3456384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/>
              <a:t>6</a:t>
            </a:r>
            <a:r>
              <a:rPr lang="zh-CN" altLang="zh-CN" b="1" dirty="0"/>
              <a:t>．</a:t>
            </a:r>
            <a:r>
              <a:rPr lang="en-US" altLang="zh-CN" b="1" dirty="0"/>
              <a:t>NAT</a:t>
            </a:r>
            <a:r>
              <a:rPr lang="zh-CN" altLang="zh-CN" b="1" dirty="0"/>
              <a:t>的配置方法</a:t>
            </a:r>
            <a:endParaRPr lang="zh-CN" altLang="zh-CN" dirty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1</a:t>
            </a:r>
            <a:r>
              <a:rPr lang="zh-CN" altLang="zh-CN" dirty="0"/>
              <a:t>）静态</a:t>
            </a:r>
            <a:r>
              <a:rPr lang="en-US" altLang="zh-CN" dirty="0"/>
              <a:t>NAT</a:t>
            </a:r>
            <a:r>
              <a:rPr lang="zh-CN" altLang="zh-CN" dirty="0"/>
              <a:t>配置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464078"/>
              </p:ext>
            </p:extLst>
          </p:nvPr>
        </p:nvGraphicFramePr>
        <p:xfrm>
          <a:off x="1115616" y="1844824"/>
          <a:ext cx="6840760" cy="18288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340243"/>
                <a:gridCol w="3500517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命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    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令</a:t>
                      </a:r>
                      <a:endParaRPr lang="zh-CN" sz="12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baseline="0">
                          <a:solidFill>
                            <a:schemeClr val="tx1"/>
                          </a:solidFill>
                          <a:effectLst/>
                        </a:rPr>
                        <a:t>功能说明</a:t>
                      </a:r>
                      <a:endParaRPr lang="zh-CN" sz="1200" kern="1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Router(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config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-if)#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nat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 {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inside|outside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}</a:t>
                      </a:r>
                      <a:endParaRPr lang="zh-CN" sz="12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>
                          <a:solidFill>
                            <a:schemeClr val="tx1"/>
                          </a:solidFill>
                          <a:effectLst/>
                        </a:rPr>
                        <a:t>Inside:</a:t>
                      </a:r>
                      <a:r>
                        <a:rPr lang="zh-CN" sz="1200" kern="100" baseline="0">
                          <a:solidFill>
                            <a:schemeClr val="tx1"/>
                          </a:solidFill>
                          <a:effectLst/>
                        </a:rPr>
                        <a:t>指定接口为</a:t>
                      </a:r>
                      <a:r>
                        <a:rPr lang="en-US" sz="1200" kern="100" baseline="0">
                          <a:solidFill>
                            <a:schemeClr val="tx1"/>
                          </a:solidFill>
                          <a:effectLst/>
                        </a:rPr>
                        <a:t>NAT</a:t>
                      </a:r>
                      <a:r>
                        <a:rPr lang="zh-CN" sz="1200" kern="100" baseline="0">
                          <a:solidFill>
                            <a:schemeClr val="tx1"/>
                          </a:solidFill>
                          <a:effectLst/>
                        </a:rPr>
                        <a:t>内部接口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>
                          <a:solidFill>
                            <a:schemeClr val="tx1"/>
                          </a:solidFill>
                          <a:effectLst/>
                        </a:rPr>
                        <a:t>Outside</a:t>
                      </a:r>
                      <a:r>
                        <a:rPr lang="zh-CN" sz="1200" kern="100" baseline="0">
                          <a:solidFill>
                            <a:schemeClr val="tx1"/>
                          </a:solidFill>
                          <a:effectLst/>
                        </a:rPr>
                        <a:t>：指定接口为</a:t>
                      </a:r>
                      <a:r>
                        <a:rPr lang="en-US" sz="1200" kern="100" baseline="0">
                          <a:solidFill>
                            <a:schemeClr val="tx1"/>
                          </a:solidFill>
                          <a:effectLst/>
                        </a:rPr>
                        <a:t>NAT</a:t>
                      </a:r>
                      <a:r>
                        <a:rPr lang="zh-CN" sz="1200" kern="100" baseline="0">
                          <a:solidFill>
                            <a:schemeClr val="tx1"/>
                          </a:solidFill>
                          <a:effectLst/>
                        </a:rPr>
                        <a:t>外部接口</a:t>
                      </a:r>
                      <a:endParaRPr lang="zh-CN" sz="1200" kern="1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Router(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config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)#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nat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 inside source static local-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 {interface 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interface|global-ip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}</a:t>
                      </a:r>
                      <a:endParaRPr lang="zh-CN" sz="12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local-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: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分配给内部网络中的主机的本地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200" kern="100" baseline="0" dirty="0" smtClean="0">
                          <a:solidFill>
                            <a:schemeClr val="tx1"/>
                          </a:solidFill>
                          <a:effectLst/>
                        </a:rPr>
                        <a:t>地址。</a:t>
                      </a:r>
                      <a:endParaRPr lang="zh-CN" sz="1200" kern="100" baseline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interface: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路由器本地接口。如果指定该参数，路由器将使用该接口的地址进行转换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global-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: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外部主机看到的内部主机的全局唯一的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200" kern="100" baseline="0" dirty="0" smtClean="0">
                          <a:solidFill>
                            <a:schemeClr val="tx1"/>
                          </a:solidFill>
                          <a:effectLst/>
                        </a:rPr>
                        <a:t>地址</a:t>
                      </a:r>
                      <a:endParaRPr lang="zh-CN" sz="12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187624" y="3861048"/>
            <a:ext cx="18321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</a:t>
            </a:r>
            <a:r>
              <a:rPr lang="zh-CN" altLang="zh-CN" dirty="0"/>
              <a:t>）动态</a:t>
            </a:r>
            <a:r>
              <a:rPr lang="en-US" altLang="zh-CN" dirty="0"/>
              <a:t>NAT</a:t>
            </a:r>
            <a:r>
              <a:rPr lang="zh-CN" altLang="zh-CN" dirty="0"/>
              <a:t>配置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112601"/>
              </p:ext>
            </p:extLst>
          </p:nvPr>
        </p:nvGraphicFramePr>
        <p:xfrm>
          <a:off x="1149893" y="4365104"/>
          <a:ext cx="6912768" cy="20574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422107"/>
                <a:gridCol w="349066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命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    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令</a:t>
                      </a:r>
                      <a:endParaRPr lang="zh-CN" sz="12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baseline="0">
                          <a:solidFill>
                            <a:schemeClr val="tx1"/>
                          </a:solidFill>
                          <a:effectLst/>
                        </a:rPr>
                        <a:t>功能说明</a:t>
                      </a:r>
                      <a:endParaRPr lang="zh-CN" sz="1200" kern="1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Router(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config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-if)#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nat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 {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inside|outside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}</a:t>
                      </a:r>
                      <a:endParaRPr lang="zh-CN" sz="12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>
                          <a:solidFill>
                            <a:schemeClr val="tx1"/>
                          </a:solidFill>
                          <a:effectLst/>
                        </a:rPr>
                        <a:t>Inside:</a:t>
                      </a:r>
                      <a:r>
                        <a:rPr lang="zh-CN" sz="1200" kern="100" baseline="0">
                          <a:solidFill>
                            <a:schemeClr val="tx1"/>
                          </a:solidFill>
                          <a:effectLst/>
                        </a:rPr>
                        <a:t>指定接口为</a:t>
                      </a:r>
                      <a:r>
                        <a:rPr lang="en-US" sz="1200" kern="100" baseline="0">
                          <a:solidFill>
                            <a:schemeClr val="tx1"/>
                          </a:solidFill>
                          <a:effectLst/>
                        </a:rPr>
                        <a:t>NAT</a:t>
                      </a:r>
                      <a:r>
                        <a:rPr lang="zh-CN" sz="1200" kern="100" baseline="0">
                          <a:solidFill>
                            <a:schemeClr val="tx1"/>
                          </a:solidFill>
                          <a:effectLst/>
                        </a:rPr>
                        <a:t>内部接口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>
                          <a:solidFill>
                            <a:schemeClr val="tx1"/>
                          </a:solidFill>
                          <a:effectLst/>
                        </a:rPr>
                        <a:t>Outside</a:t>
                      </a:r>
                      <a:r>
                        <a:rPr lang="zh-CN" sz="1200" kern="100" baseline="0">
                          <a:solidFill>
                            <a:schemeClr val="tx1"/>
                          </a:solidFill>
                          <a:effectLst/>
                        </a:rPr>
                        <a:t>：指定接口为</a:t>
                      </a:r>
                      <a:r>
                        <a:rPr lang="en-US" sz="1200" kern="100" baseline="0">
                          <a:solidFill>
                            <a:schemeClr val="tx1"/>
                          </a:solidFill>
                          <a:effectLst/>
                        </a:rPr>
                        <a:t>NAT</a:t>
                      </a:r>
                      <a:r>
                        <a:rPr lang="zh-CN" sz="1200" kern="100" baseline="0">
                          <a:solidFill>
                            <a:schemeClr val="tx1"/>
                          </a:solidFill>
                          <a:effectLst/>
                        </a:rPr>
                        <a:t>外部接口</a:t>
                      </a:r>
                      <a:endParaRPr lang="zh-CN" sz="1200" kern="1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Router(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config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)#access-list 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listnumber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 {permit | deny} address [wildcard-mask]</a:t>
                      </a:r>
                      <a:endParaRPr lang="zh-CN" sz="12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Listnumber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：是规则序号，标准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ACL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取值为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effectLst/>
                        </a:rPr>
                        <a:t>1-99</a:t>
                      </a:r>
                      <a:endParaRPr lang="zh-CN" sz="1200" kern="100" baseline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Permit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和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deny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：表示匹配条件的报文是通过还是阻止。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address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：数据包的源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地址，也可以配合通配符屏蔽码（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wildcard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）表示一组源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地址。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Wildcard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：通配符屏蔽码</a:t>
                      </a:r>
                      <a:r>
                        <a:rPr lang="zh-CN" sz="1200" kern="100" baseline="0" dirty="0" smtClean="0">
                          <a:solidFill>
                            <a:schemeClr val="tx1"/>
                          </a:solidFill>
                          <a:effectLst/>
                        </a:rPr>
                        <a:t>，反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掩码。</a:t>
                      </a:r>
                      <a:endParaRPr lang="zh-CN" sz="12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89077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34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八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动态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NAT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高效</a:t>
            </a:r>
            <a:r>
              <a:rPr lang="zh-CN" altLang="zh-CN" sz="2200" b="1" dirty="0">
                <a:solidFill>
                  <a:schemeClr val="accent1"/>
                </a:solidFill>
              </a:rPr>
              <a:t>安全地访问</a:t>
            </a:r>
            <a:r>
              <a:rPr lang="en-US" altLang="zh-CN" sz="2200" b="1" dirty="0">
                <a:solidFill>
                  <a:schemeClr val="accent1"/>
                </a:solidFill>
              </a:rPr>
              <a:t>Internet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889095"/>
              </p:ext>
            </p:extLst>
          </p:nvPr>
        </p:nvGraphicFramePr>
        <p:xfrm>
          <a:off x="1043608" y="1196752"/>
          <a:ext cx="7283476" cy="29718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254234"/>
                <a:gridCol w="3029242"/>
              </a:tblGrid>
              <a:tr h="2055304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Router(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config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)#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nat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 pool pool-name start-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 end-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 {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netmask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netmask|prefix-length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 prefix-length}</a:t>
                      </a:r>
                      <a:endParaRPr lang="zh-CN" sz="12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pool-name: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地址池的名称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start-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：全局地址池包含的地址范围中的第一个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地址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end-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：全局地址池包含的地址范围中的最后一个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地址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netmask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：地址池中地址的子网掩码（不是反掩码）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prefix-length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：一个数字，指出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netmask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中有几个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，即网络前缀长度</a:t>
                      </a:r>
                      <a:endParaRPr lang="zh-CN" sz="12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97024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Router(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config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)#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ip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nat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 inside source list access-list-number {interface </a:t>
                      </a: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interface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 |pool pool-name}</a:t>
                      </a:r>
                      <a:endParaRPr lang="zh-CN" sz="12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 err="1">
                          <a:solidFill>
                            <a:schemeClr val="tx1"/>
                          </a:solidFill>
                          <a:effectLst/>
                        </a:rPr>
                        <a:t>Access-list-number:IP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访问列表的编号。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interface: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路由器本地接口。如果指定该参数，路由器将使用该接口的地址进行转换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Pool-name:</a:t>
                      </a:r>
                      <a:r>
                        <a:rPr lang="zh-CN" sz="1200" kern="100" baseline="0" dirty="0">
                          <a:solidFill>
                            <a:schemeClr val="tx1"/>
                          </a:solidFill>
                          <a:effectLst/>
                        </a:rPr>
                        <a:t>地址池的名称</a:t>
                      </a:r>
                      <a:endParaRPr lang="zh-CN" sz="1200" kern="1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17223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576" y="1555717"/>
            <a:ext cx="777686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．任务拓扑图及要求说明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此</a:t>
            </a:r>
            <a:r>
              <a:rPr lang="zh-CN" altLang="zh-CN" dirty="0"/>
              <a:t>任务拓扑如</a:t>
            </a:r>
            <a:r>
              <a:rPr lang="zh-CN" altLang="zh-CN" dirty="0" smtClean="0"/>
              <a:t>图所</a:t>
            </a:r>
            <a:r>
              <a:rPr lang="zh-CN" altLang="zh-CN" dirty="0"/>
              <a:t>示，一台</a:t>
            </a:r>
            <a:r>
              <a:rPr lang="en-US" altLang="zh-CN" dirty="0"/>
              <a:t>PC</a:t>
            </a:r>
            <a:r>
              <a:rPr lang="zh-CN" altLang="zh-CN" dirty="0"/>
              <a:t>模拟客户机、一台</a:t>
            </a:r>
            <a:r>
              <a:rPr lang="en-US" altLang="zh-CN" dirty="0"/>
              <a:t>PC</a:t>
            </a:r>
            <a:r>
              <a:rPr lang="zh-CN" altLang="zh-CN" dirty="0"/>
              <a:t>模拟服务器、一台路由器模拟局域网路由器、一台路由器模拟互联网路由器。</a:t>
            </a:r>
            <a:r>
              <a:rPr lang="en-US" altLang="zh-CN" dirty="0"/>
              <a:t>PC</a:t>
            </a:r>
            <a:r>
              <a:rPr lang="zh-CN" altLang="zh-CN" dirty="0"/>
              <a:t>机用直通线连到路由器，路由器之间用串口线连接，要求在局域网路由器上配置动态</a:t>
            </a:r>
            <a:r>
              <a:rPr lang="en-US" altLang="zh-CN" dirty="0"/>
              <a:t>NAT</a:t>
            </a:r>
            <a:r>
              <a:rPr lang="zh-CN" altLang="zh-CN" dirty="0"/>
              <a:t>，实现</a:t>
            </a:r>
            <a:r>
              <a:rPr lang="en-US" altLang="zh-CN" dirty="0"/>
              <a:t>PC1</a:t>
            </a:r>
            <a:r>
              <a:rPr lang="zh-CN" altLang="zh-CN" dirty="0"/>
              <a:t>访问服务器并验证。</a:t>
            </a:r>
          </a:p>
        </p:txBody>
      </p:sp>
      <p:pic>
        <p:nvPicPr>
          <p:cNvPr id="21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八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动态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NAT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高效</a:t>
            </a:r>
            <a:r>
              <a:rPr lang="zh-CN" altLang="zh-CN" sz="2200" b="1" dirty="0">
                <a:solidFill>
                  <a:schemeClr val="accent1"/>
                </a:solidFill>
              </a:rPr>
              <a:t>安全地访问</a:t>
            </a:r>
            <a:r>
              <a:rPr lang="en-US" altLang="zh-CN" sz="2200" b="1" dirty="0">
                <a:solidFill>
                  <a:schemeClr val="accent1"/>
                </a:solidFill>
              </a:rPr>
              <a:t>Internet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1452696" y="3745154"/>
            <a:ext cx="6192688" cy="1459458"/>
            <a:chOff x="1270" y="4492"/>
            <a:chExt cx="8189" cy="1405"/>
          </a:xfrm>
        </p:grpSpPr>
        <p:pic>
          <p:nvPicPr>
            <p:cNvPr id="28" name="Picture 200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0" y="4700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01" descr="服务器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5" y="4492"/>
              <a:ext cx="803" cy="1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2" name="Group 203"/>
            <p:cNvGrpSpPr>
              <a:grpSpLocks/>
            </p:cNvGrpSpPr>
            <p:nvPr/>
          </p:nvGrpSpPr>
          <p:grpSpPr bwMode="auto">
            <a:xfrm>
              <a:off x="1359" y="4649"/>
              <a:ext cx="8100" cy="1248"/>
              <a:chOff x="1359" y="4649"/>
              <a:chExt cx="8100" cy="1248"/>
            </a:xfrm>
          </p:grpSpPr>
          <p:sp>
            <p:nvSpPr>
              <p:cNvPr id="34" name="Text Box 204"/>
              <p:cNvSpPr txBox="1">
                <a:spLocks noChangeArrowheads="1"/>
              </p:cNvSpPr>
              <p:nvPr/>
            </p:nvSpPr>
            <p:spPr bwMode="auto">
              <a:xfrm>
                <a:off x="1359" y="5585"/>
                <a:ext cx="720" cy="30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PC1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pic>
            <p:nvPicPr>
              <p:cNvPr id="36" name="Picture 205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79" y="4649"/>
                <a:ext cx="1335" cy="7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7" name="Text Box 206"/>
              <p:cNvSpPr txBox="1">
                <a:spLocks noChangeArrowheads="1"/>
              </p:cNvSpPr>
              <p:nvPr/>
            </p:nvSpPr>
            <p:spPr bwMode="auto">
              <a:xfrm>
                <a:off x="8559" y="4961"/>
                <a:ext cx="900" cy="3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Server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38" name="Line 207"/>
              <p:cNvCxnSpPr/>
              <p:nvPr/>
            </p:nvCxnSpPr>
            <p:spPr bwMode="auto">
              <a:xfrm>
                <a:off x="6939" y="5117"/>
                <a:ext cx="9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1" name="Text Box 208"/>
              <p:cNvSpPr txBox="1">
                <a:spLocks noChangeArrowheads="1"/>
              </p:cNvSpPr>
              <p:nvPr/>
            </p:nvSpPr>
            <p:spPr bwMode="auto">
              <a:xfrm>
                <a:off x="6939" y="4805"/>
                <a:ext cx="720" cy="309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F0/0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45" name="Line 209"/>
              <p:cNvCxnSpPr/>
              <p:nvPr/>
            </p:nvCxnSpPr>
            <p:spPr bwMode="auto">
              <a:xfrm>
                <a:off x="2079" y="5117"/>
                <a:ext cx="9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46" name="Picture 210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79" y="4649"/>
                <a:ext cx="1335" cy="7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7" name="Freeform 211"/>
              <p:cNvSpPr>
                <a:spLocks/>
              </p:cNvSpPr>
              <p:nvPr/>
            </p:nvSpPr>
            <p:spPr bwMode="auto">
              <a:xfrm>
                <a:off x="4239" y="4935"/>
                <a:ext cx="1440" cy="364"/>
              </a:xfrm>
              <a:custGeom>
                <a:avLst/>
                <a:gdLst>
                  <a:gd name="T0" fmla="*/ 0 w 1440"/>
                  <a:gd name="T1" fmla="*/ 182 h 364"/>
                  <a:gd name="T2" fmla="*/ 540 w 1440"/>
                  <a:gd name="T3" fmla="*/ 26 h 364"/>
                  <a:gd name="T4" fmla="*/ 720 w 1440"/>
                  <a:gd name="T5" fmla="*/ 338 h 364"/>
                  <a:gd name="T6" fmla="*/ 1440 w 1440"/>
                  <a:gd name="T7" fmla="*/ 182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0" h="364">
                    <a:moveTo>
                      <a:pt x="0" y="182"/>
                    </a:moveTo>
                    <a:cubicBezTo>
                      <a:pt x="210" y="91"/>
                      <a:pt x="420" y="0"/>
                      <a:pt x="540" y="26"/>
                    </a:cubicBezTo>
                    <a:cubicBezTo>
                      <a:pt x="660" y="52"/>
                      <a:pt x="570" y="312"/>
                      <a:pt x="720" y="338"/>
                    </a:cubicBezTo>
                    <a:cubicBezTo>
                      <a:pt x="870" y="364"/>
                      <a:pt x="1320" y="208"/>
                      <a:pt x="1440" y="182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Text Box 212"/>
              <p:cNvSpPr txBox="1">
                <a:spLocks noChangeArrowheads="1"/>
              </p:cNvSpPr>
              <p:nvPr/>
            </p:nvSpPr>
            <p:spPr bwMode="auto">
              <a:xfrm>
                <a:off x="2259" y="4805"/>
                <a:ext cx="720" cy="309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F0/0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49" name="Text Box 213"/>
              <p:cNvSpPr txBox="1">
                <a:spLocks noChangeArrowheads="1"/>
              </p:cNvSpPr>
              <p:nvPr/>
            </p:nvSpPr>
            <p:spPr bwMode="auto">
              <a:xfrm>
                <a:off x="4779" y="4805"/>
                <a:ext cx="900" cy="309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Serial 2/0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50" name="Text Box 214"/>
              <p:cNvSpPr txBox="1">
                <a:spLocks noChangeArrowheads="1"/>
              </p:cNvSpPr>
              <p:nvPr/>
            </p:nvSpPr>
            <p:spPr bwMode="auto">
              <a:xfrm>
                <a:off x="2979" y="5585"/>
                <a:ext cx="144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b="1" kern="100" dirty="0" err="1">
                    <a:effectLst/>
                    <a:latin typeface="Times New Roman"/>
                    <a:ea typeface="宋体"/>
                    <a:cs typeface="宋体"/>
                  </a:rPr>
                  <a:t>Lan</a:t>
                </a:r>
                <a:r>
                  <a:rPr lang="en-US" sz="1200" b="1" kern="100" dirty="0">
                    <a:effectLst/>
                    <a:latin typeface="Times New Roman"/>
                    <a:ea typeface="宋体"/>
                    <a:cs typeface="宋体"/>
                  </a:rPr>
                  <a:t>-router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sz="1050" kern="100" dirty="0">
                    <a:effectLst/>
                    <a:latin typeface="Times New Roman"/>
                    <a:ea typeface="宋体"/>
                    <a:cs typeface="宋体"/>
                  </a:rPr>
                  <a:t> </a:t>
                </a:r>
                <a:endParaRPr lang="zh-CN" sz="105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51" name="Text Box 215"/>
              <p:cNvSpPr txBox="1">
                <a:spLocks noChangeArrowheads="1"/>
              </p:cNvSpPr>
              <p:nvPr/>
            </p:nvSpPr>
            <p:spPr bwMode="auto">
              <a:xfrm>
                <a:off x="5499" y="5585"/>
                <a:ext cx="180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b="1" kern="100" dirty="0">
                    <a:effectLst/>
                    <a:latin typeface="Times New Roman"/>
                    <a:ea typeface="宋体"/>
                    <a:cs typeface="宋体"/>
                  </a:rPr>
                  <a:t>Internet-router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sz="1050" kern="100" dirty="0">
                    <a:effectLst/>
                    <a:latin typeface="Times New Roman"/>
                    <a:ea typeface="宋体"/>
                    <a:cs typeface="宋体"/>
                  </a:rPr>
                  <a:t> </a:t>
                </a:r>
                <a:endParaRPr lang="zh-CN" sz="105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46239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5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755576" y="980728"/>
            <a:ext cx="7776864" cy="5370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</a:t>
            </a:r>
            <a:r>
              <a:rPr lang="zh-CN" altLang="zh-CN" b="1" dirty="0"/>
              <a:t>．实施步骤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）在内网路由器</a:t>
            </a:r>
            <a:r>
              <a:rPr lang="en-US" altLang="zh-CN" dirty="0" err="1"/>
              <a:t>Lan</a:t>
            </a:r>
            <a:r>
              <a:rPr lang="en-US" altLang="zh-CN" dirty="0"/>
              <a:t>-router</a:t>
            </a:r>
            <a:r>
              <a:rPr lang="zh-CN" altLang="zh-CN" dirty="0"/>
              <a:t>上配置路由器的名称、接口</a:t>
            </a:r>
            <a:r>
              <a:rPr lang="en-US" altLang="zh-CN" dirty="0"/>
              <a:t>IP</a:t>
            </a:r>
            <a:r>
              <a:rPr lang="zh-CN" altLang="zh-CN" dirty="0"/>
              <a:t>地址和时钟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0/0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172.16.1.254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serial  2/0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-if)#clock  rate  64000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200.1.8.1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2</a:t>
            </a:r>
            <a:r>
              <a:rPr lang="zh-CN" altLang="zh-CN" dirty="0"/>
              <a:t>）在外网路由器</a:t>
            </a:r>
            <a:r>
              <a:rPr lang="en-US" altLang="zh-CN" dirty="0"/>
              <a:t>Internet-router</a:t>
            </a:r>
            <a:r>
              <a:rPr lang="zh-CN" altLang="zh-CN" dirty="0"/>
              <a:t>上配置路由器的名称、接口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Internet-router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Internet-router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61.19.6.254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Internet-router 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Internet-router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serial  2/0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Internet-router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200.1.8.2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Internet-router 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八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动态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NAT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高效</a:t>
            </a:r>
            <a:r>
              <a:rPr lang="zh-CN" altLang="zh-CN" sz="2200" b="1" dirty="0">
                <a:solidFill>
                  <a:schemeClr val="accent1"/>
                </a:solidFill>
              </a:rPr>
              <a:t>安全地访问</a:t>
            </a:r>
            <a:r>
              <a:rPr lang="en-US" altLang="zh-CN" sz="2200" b="1" dirty="0">
                <a:solidFill>
                  <a:schemeClr val="accent1"/>
                </a:solidFill>
              </a:rPr>
              <a:t>Internet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009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5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619128" y="908720"/>
            <a:ext cx="820134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/>
              <a:t>3</a:t>
            </a:r>
            <a:r>
              <a:rPr lang="zh-CN" altLang="zh-CN" dirty="0"/>
              <a:t>）在两台路由器上配置默认路由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ip</a:t>
            </a:r>
            <a:r>
              <a:rPr lang="en-US" altLang="zh-CN" dirty="0"/>
              <a:t>  route  0.0.0.0  0.0.0.0  200.1.8.2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Internet-router 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ip</a:t>
            </a:r>
            <a:r>
              <a:rPr lang="en-US" altLang="zh-CN" dirty="0"/>
              <a:t>  route  0.0.0.0  0.0.0.0  200.1.8.1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4</a:t>
            </a:r>
            <a:r>
              <a:rPr lang="zh-CN" altLang="zh-CN" dirty="0"/>
              <a:t>）给</a:t>
            </a:r>
            <a:r>
              <a:rPr lang="en-US" altLang="zh-CN" dirty="0"/>
              <a:t>PC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给</a:t>
            </a:r>
            <a:r>
              <a:rPr lang="en-US" altLang="zh-CN" dirty="0"/>
              <a:t>PC1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地址为</a:t>
            </a:r>
            <a:r>
              <a:rPr lang="en-US" altLang="zh-CN" dirty="0"/>
              <a:t>172.16.1.1</a:t>
            </a:r>
            <a:r>
              <a:rPr lang="zh-CN" altLang="zh-CN" dirty="0"/>
              <a:t>，网关为</a:t>
            </a:r>
            <a:r>
              <a:rPr lang="en-US" altLang="zh-CN" dirty="0"/>
              <a:t>172.16.1.254</a:t>
            </a:r>
            <a:r>
              <a:rPr lang="zh-CN" altLang="zh-CN" dirty="0"/>
              <a:t>；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给服务器</a:t>
            </a:r>
            <a:r>
              <a:rPr lang="en-US" altLang="zh-CN" dirty="0"/>
              <a:t>Server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地址为</a:t>
            </a:r>
            <a:r>
              <a:rPr lang="en-US" altLang="zh-CN" dirty="0"/>
              <a:t>61.19.6.1</a:t>
            </a:r>
            <a:r>
              <a:rPr lang="zh-CN" altLang="zh-CN" dirty="0"/>
              <a:t>，网关为</a:t>
            </a:r>
            <a:r>
              <a:rPr lang="en-US" altLang="zh-CN" dirty="0"/>
              <a:t>61.19.6.254</a:t>
            </a:r>
            <a:r>
              <a:rPr lang="zh-CN" altLang="zh-CN" dirty="0"/>
              <a:t>，并配置</a:t>
            </a:r>
            <a:r>
              <a:rPr lang="en-US" altLang="zh-CN" dirty="0"/>
              <a:t>Web</a:t>
            </a:r>
            <a:r>
              <a:rPr lang="zh-CN" altLang="zh-CN" dirty="0"/>
              <a:t>服务。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5</a:t>
            </a:r>
            <a:r>
              <a:rPr lang="zh-CN" altLang="zh-CN" dirty="0"/>
              <a:t>）测试连通性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使用</a:t>
            </a:r>
            <a:r>
              <a:rPr lang="en-US" altLang="zh-CN" dirty="0"/>
              <a:t>Ping</a:t>
            </a:r>
            <a:r>
              <a:rPr lang="zh-CN" altLang="zh-CN" dirty="0"/>
              <a:t>命令测试</a:t>
            </a:r>
            <a:r>
              <a:rPr lang="en-US" altLang="zh-CN" dirty="0"/>
              <a:t>PC1</a:t>
            </a:r>
            <a:r>
              <a:rPr lang="zh-CN" altLang="zh-CN" dirty="0"/>
              <a:t>与服务器</a:t>
            </a:r>
            <a:r>
              <a:rPr lang="en-US" altLang="zh-CN" dirty="0"/>
              <a:t>Server</a:t>
            </a:r>
            <a:r>
              <a:rPr lang="zh-CN" altLang="zh-CN" dirty="0"/>
              <a:t>之间的连通性。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6</a:t>
            </a:r>
            <a:r>
              <a:rPr lang="zh-CN" altLang="zh-CN" dirty="0"/>
              <a:t>）在内网路由器</a:t>
            </a:r>
            <a:r>
              <a:rPr lang="en-US" altLang="zh-CN" dirty="0" err="1"/>
              <a:t>Lan</a:t>
            </a:r>
            <a:r>
              <a:rPr lang="en-US" altLang="zh-CN" dirty="0"/>
              <a:t>-router </a:t>
            </a:r>
            <a:r>
              <a:rPr lang="zh-CN" altLang="zh-CN" dirty="0"/>
              <a:t>上配置动态</a:t>
            </a:r>
            <a:r>
              <a:rPr lang="en-US" altLang="zh-CN" dirty="0"/>
              <a:t>NAT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nat</a:t>
            </a:r>
            <a:r>
              <a:rPr lang="en-US" altLang="zh-CN" dirty="0"/>
              <a:t>  inside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Serial  2/0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nat</a:t>
            </a:r>
            <a:r>
              <a:rPr lang="en-US" altLang="zh-CN" dirty="0"/>
              <a:t>  outside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)#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nat</a:t>
            </a:r>
            <a:r>
              <a:rPr lang="en-US" altLang="zh-CN" dirty="0"/>
              <a:t>  pool  </a:t>
            </a:r>
            <a:r>
              <a:rPr lang="en-US" altLang="zh-CN" dirty="0" err="1"/>
              <a:t>to_internet</a:t>
            </a:r>
            <a:r>
              <a:rPr lang="en-US" altLang="zh-CN" dirty="0"/>
              <a:t> 200.1.8.1 200.1.8.5 </a:t>
            </a:r>
            <a:r>
              <a:rPr lang="en-US" altLang="zh-CN" dirty="0" err="1"/>
              <a:t>netmask</a:t>
            </a:r>
            <a:r>
              <a:rPr lang="en-US" altLang="zh-CN" dirty="0"/>
              <a:t>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)# access-list  10  permit  172.16.1.0  0.0.0.255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Lan</a:t>
            </a:r>
            <a:r>
              <a:rPr lang="en-US" altLang="zh-CN" dirty="0"/>
              <a:t>-router (</a:t>
            </a:r>
            <a:r>
              <a:rPr lang="en-US" altLang="zh-CN" dirty="0" err="1"/>
              <a:t>config</a:t>
            </a:r>
            <a:r>
              <a:rPr lang="en-US" altLang="zh-CN" dirty="0"/>
              <a:t>)#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nat</a:t>
            </a:r>
            <a:r>
              <a:rPr lang="en-US" altLang="zh-CN" dirty="0"/>
              <a:t>  inside  source  list 10  pool  </a:t>
            </a:r>
            <a:r>
              <a:rPr lang="en-US" altLang="zh-CN" dirty="0" err="1"/>
              <a:t>to_internet</a:t>
            </a:r>
            <a:r>
              <a:rPr lang="en-US" altLang="zh-CN" dirty="0"/>
              <a:t> </a:t>
            </a:r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八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动态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NAT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高效</a:t>
            </a:r>
            <a:r>
              <a:rPr lang="zh-CN" altLang="zh-CN" sz="2200" b="1" dirty="0">
                <a:solidFill>
                  <a:schemeClr val="accent1"/>
                </a:solidFill>
              </a:rPr>
              <a:t>安全地访问</a:t>
            </a:r>
            <a:r>
              <a:rPr lang="en-US" altLang="zh-CN" sz="2200" b="1" dirty="0">
                <a:solidFill>
                  <a:schemeClr val="accent1"/>
                </a:solidFill>
              </a:rPr>
              <a:t>Internet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7644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1228</Words>
  <Application>Microsoft Office PowerPoint</Application>
  <PresentationFormat>全屏显示(4:3)</PresentationFormat>
  <Paragraphs>154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68</cp:revision>
  <dcterms:created xsi:type="dcterms:W3CDTF">2023-01-14T07:54:46Z</dcterms:created>
  <dcterms:modified xsi:type="dcterms:W3CDTF">2024-09-03T12:53:33Z</dcterms:modified>
</cp:coreProperties>
</file>