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9" r:id="rId2"/>
    <p:sldId id="266" r:id="rId3"/>
    <p:sldId id="258" r:id="rId4"/>
    <p:sldId id="257" r:id="rId5"/>
    <p:sldId id="260" r:id="rId6"/>
    <p:sldId id="261" r:id="rId7"/>
    <p:sldId id="262" r:id="rId8"/>
    <p:sldId id="263" r:id="rId9"/>
    <p:sldId id="264" r:id="rId10"/>
    <p:sldId id="265"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04E369-A53E-411F-8A9B-68DF21010FE5}" type="datetimeFigureOut">
              <a:rPr lang="zh-CN" altLang="en-US" smtClean="0"/>
              <a:t>2024/9/3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7D8C0-1EFE-41D1-A12E-A4D2836D6910}" type="slidenum">
              <a:rPr lang="zh-CN" altLang="en-US" smtClean="0"/>
              <a:t>‹#›</a:t>
            </a:fld>
            <a:endParaRPr lang="zh-CN" altLang="en-US"/>
          </a:p>
        </p:txBody>
      </p:sp>
    </p:spTree>
    <p:extLst>
      <p:ext uri="{BB962C8B-B14F-4D97-AF65-F5344CB8AC3E}">
        <p14:creationId xmlns:p14="http://schemas.microsoft.com/office/powerpoint/2010/main" val="1991916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a:t>
            </a:fld>
            <a:endParaRPr lang="zh-CN" altLang="en-US" noProof="1" smtClean="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10</a:t>
            </a:fld>
            <a:endParaRPr lang="zh-CN" altLang="en-US" noProof="1"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2</a:t>
            </a:fld>
            <a:endParaRPr lang="zh-CN" altLang="en-US" noProof="1"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3</a:t>
            </a:fld>
            <a:endParaRPr lang="zh-CN" altLang="en-US" noProof="1"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4</a:t>
            </a:fld>
            <a:endParaRPr lang="zh-CN" altLang="en-US" noProof="1"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5</a:t>
            </a:fld>
            <a:endParaRPr lang="zh-CN" altLang="en-US" noProof="1"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6</a:t>
            </a:fld>
            <a:endParaRPr lang="zh-CN" altLang="en-US" noProof="1"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7</a:t>
            </a:fld>
            <a:endParaRPr lang="zh-CN" altLang="en-US" noProof="1"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8</a:t>
            </a:fld>
            <a:endParaRPr lang="zh-CN" altLang="en-US" noProof="1"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85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5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Char char="•"/>
            </a:pPr>
            <a:fld id="{50D568A7-6193-4F31-AC53-4173B00E68F4}" type="slidenum">
              <a:rPr altLang="en-US" noProof="1" smtClean="0">
                <a:latin typeface="Calibri" pitchFamily="34" charset="0"/>
              </a:rPr>
              <a:pPr eaLnBrk="1" hangingPunct="1">
                <a:buFont typeface="Arial" pitchFamily="34" charset="0"/>
                <a:buChar char="•"/>
              </a:pPr>
              <a:t>9</a:t>
            </a:fld>
            <a:endParaRPr lang="zh-CN" altLang="en-US" noProof="1"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993243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4133462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885773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9D0738B-E92E-4B82-94DD-D4C30B1B4F1E}" type="slidenum">
              <a:rPr lang="zh-CN" altLang="en-US"/>
              <a:pPr>
                <a:defRPr/>
              </a:pPr>
              <a:t>‹#›</a:t>
            </a:fld>
            <a:endParaRPr lang="zh-CN" altLang="en-US"/>
          </a:p>
        </p:txBody>
      </p:sp>
    </p:spTree>
    <p:extLst>
      <p:ext uri="{BB962C8B-B14F-4D97-AF65-F5344CB8AC3E}">
        <p14:creationId xmlns:p14="http://schemas.microsoft.com/office/powerpoint/2010/main" val="31476331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107682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084115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24254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371907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2699003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3826205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898835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1484A2-F082-4842-8D5E-DADFC7CEACDC}" type="datetimeFigureOut">
              <a:rPr lang="zh-CN" altLang="en-US" smtClean="0"/>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3018228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484A2-F082-4842-8D5E-DADFC7CEACDC}" type="datetimeFigureOut">
              <a:rPr lang="zh-CN" altLang="en-US" smtClean="0"/>
              <a:t>2024/9/3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072D8-B5C1-4658-9B3A-FBFB98EE60F0}" type="slidenum">
              <a:rPr lang="zh-CN" altLang="en-US" smtClean="0"/>
              <a:t>‹#›</a:t>
            </a:fld>
            <a:endParaRPr lang="zh-CN" altLang="en-US"/>
          </a:p>
        </p:txBody>
      </p:sp>
    </p:spTree>
    <p:extLst>
      <p:ext uri="{BB962C8B-B14F-4D97-AF65-F5344CB8AC3E}">
        <p14:creationId xmlns:p14="http://schemas.microsoft.com/office/powerpoint/2010/main" val="1858928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3.jpeg"/><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8" Type="http://schemas.openxmlformats.org/officeDocument/2006/relationships/image" Target="http://bbs.cfanclub.net/data/attachment/forum/Mon_0707/15_19117_77972e6ce32e014.jpg" TargetMode="External"/><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http://bbs.cfanclub.net/data/attachment/forum/Mon_0707/15_19117_b43cb29fafc2bdf.jpg" TargetMode="External"/><Relationship Id="rId5" Type="http://schemas.openxmlformats.org/officeDocument/2006/relationships/image" Target="../media/image5.jpeg"/><Relationship Id="rId10" Type="http://schemas.openxmlformats.org/officeDocument/2006/relationships/image" Target="http://bbs.cfanclub.net/data/attachment/forum/Mon_0707/15_19117_cb085829179272f.jpg" TargetMode="External"/><Relationship Id="rId4" Type="http://schemas.openxmlformats.org/officeDocument/2006/relationships/image" Target="../media/image1.jpeg"/><Relationship Id="rId9"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http://bbs.cfanclub.net/data/attachment/forum/Mon_0707/15_19117_c327a7b6834baa8.jpg" TargetMode="External"/><Relationship Id="rId5" Type="http://schemas.openxmlformats.org/officeDocument/2006/relationships/image" Target="../media/image8.jpe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050"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1800" y="135625"/>
            <a:ext cx="2851803" cy="595921"/>
          </a:xfrm>
          <a:prstGeom prst="rect">
            <a:avLst/>
          </a:prstGeom>
          <a:noFill/>
          <a:extLst>
            <a:ext uri="{909E8E84-426E-40DD-AFC4-6F175D3DCCD1}">
              <a14:hiddenFill xmlns:a14="http://schemas.microsoft.com/office/drawing/2010/main">
                <a:solidFill>
                  <a:srgbClr val="FFFFFF"/>
                </a:solidFill>
              </a14:hiddenFill>
            </a:ext>
          </a:extLst>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sp>
        <p:nvSpPr>
          <p:cNvPr id="3" name="矩形 2"/>
          <p:cNvSpPr/>
          <p:nvPr/>
        </p:nvSpPr>
        <p:spPr>
          <a:xfrm>
            <a:off x="619128" y="1402892"/>
            <a:ext cx="7985320" cy="1654107"/>
          </a:xfrm>
          <a:prstGeom prst="rect">
            <a:avLst/>
          </a:prstGeom>
        </p:spPr>
        <p:txBody>
          <a:bodyPr wrap="square">
            <a:spAutoFit/>
          </a:bodyPr>
          <a:lstStyle/>
          <a:p>
            <a:pPr>
              <a:lnSpc>
                <a:spcPts val="2500"/>
              </a:lnSpc>
            </a:pPr>
            <a:r>
              <a:rPr lang="en-US" altLang="zh-CN" dirty="0" smtClean="0"/>
              <a:t>         </a:t>
            </a:r>
            <a:r>
              <a:rPr lang="zh-CN" altLang="zh-CN" b="1" dirty="0" smtClean="0"/>
              <a:t>在</a:t>
            </a:r>
            <a:r>
              <a:rPr lang="zh-CN" altLang="zh-CN" b="1" dirty="0"/>
              <a:t>一个园区网络的建设与管理中，除了交换机是常用设备外，还有路由设备的应用也占据很重要的位置。子网与子网之间的互联，网络策略的优化，网络安全、网络出口连接等方面都与路由器设备息息相关。</a:t>
            </a:r>
            <a:r>
              <a:rPr lang="zh-CN" altLang="zh-CN" b="1" dirty="0" smtClean="0"/>
              <a:t>因此</a:t>
            </a:r>
            <a:r>
              <a:rPr lang="zh-CN" altLang="en-US" b="1" dirty="0"/>
              <a:t>需要</a:t>
            </a:r>
            <a:r>
              <a:rPr lang="zh-CN" altLang="zh-CN" b="1" dirty="0" smtClean="0"/>
              <a:t>掌握</a:t>
            </a:r>
            <a:r>
              <a:rPr lang="zh-CN" altLang="zh-CN" b="1" dirty="0"/>
              <a:t>路由器的配置、管理命令。在路由器的配置与网络管理中最常使用的技术是静态路由、动态路由、路由</a:t>
            </a:r>
            <a:r>
              <a:rPr lang="zh-CN" altLang="zh-CN" b="1" dirty="0" smtClean="0"/>
              <a:t>策略等</a:t>
            </a:r>
            <a:r>
              <a:rPr lang="zh-CN" altLang="zh-CN" b="1" dirty="0"/>
              <a:t>。</a:t>
            </a:r>
            <a:endParaRPr lang="zh-CN" altLang="en-US" b="1" dirty="0">
              <a:latin typeface="+mj-ea"/>
              <a:ea typeface="+mj-ea"/>
            </a:endParaRPr>
          </a:p>
        </p:txBody>
      </p:sp>
      <p:sp>
        <p:nvSpPr>
          <p:cNvPr id="4" name="矩形 3"/>
          <p:cNvSpPr/>
          <p:nvPr/>
        </p:nvSpPr>
        <p:spPr>
          <a:xfrm>
            <a:off x="619128" y="908720"/>
            <a:ext cx="1210588" cy="400110"/>
          </a:xfrm>
          <a:prstGeom prst="rect">
            <a:avLst/>
          </a:prstGeom>
        </p:spPr>
        <p:txBody>
          <a:bodyPr wrap="none">
            <a:spAutoFit/>
          </a:bodyPr>
          <a:lstStyle/>
          <a:p>
            <a:r>
              <a:rPr lang="zh-CN" altLang="zh-CN" sz="2000" b="1" dirty="0">
                <a:solidFill>
                  <a:schemeClr val="accent6">
                    <a:lumMod val="50000"/>
                  </a:schemeClr>
                </a:solidFill>
                <a:latin typeface="华文彩云" pitchFamily="2" charset="-122"/>
                <a:ea typeface="华文彩云" pitchFamily="2" charset="-122"/>
              </a:rPr>
              <a:t>项目</a:t>
            </a:r>
            <a:r>
              <a:rPr lang="zh-CN" altLang="zh-CN" sz="2000" b="1" dirty="0" smtClean="0">
                <a:solidFill>
                  <a:schemeClr val="accent6">
                    <a:lumMod val="50000"/>
                  </a:schemeClr>
                </a:solidFill>
                <a:latin typeface="华文彩云" pitchFamily="2" charset="-122"/>
                <a:ea typeface="华文彩云" pitchFamily="2" charset="-122"/>
              </a:rPr>
              <a:t>导读</a:t>
            </a:r>
            <a:endParaRPr lang="zh-CN" altLang="zh-CN" sz="2000" b="1" dirty="0">
              <a:solidFill>
                <a:schemeClr val="accent6">
                  <a:lumMod val="50000"/>
                </a:schemeClr>
              </a:solidFill>
              <a:latin typeface="华文彩云" pitchFamily="2" charset="-122"/>
              <a:ea typeface="华文彩云" pitchFamily="2" charset="-122"/>
            </a:endParaRPr>
          </a:p>
        </p:txBody>
      </p:sp>
      <p:sp>
        <p:nvSpPr>
          <p:cNvPr id="5" name="矩形 4"/>
          <p:cNvSpPr/>
          <p:nvPr/>
        </p:nvSpPr>
        <p:spPr>
          <a:xfrm>
            <a:off x="611560" y="3341565"/>
            <a:ext cx="1210588" cy="400110"/>
          </a:xfrm>
          <a:prstGeom prst="rect">
            <a:avLst/>
          </a:prstGeom>
        </p:spPr>
        <p:txBody>
          <a:bodyPr wrap="none">
            <a:spAutoFit/>
          </a:bodyPr>
          <a:lstStyle/>
          <a:p>
            <a:r>
              <a:rPr lang="zh-CN" altLang="en-US" sz="2000" b="1" dirty="0" smtClean="0">
                <a:solidFill>
                  <a:schemeClr val="accent6">
                    <a:lumMod val="50000"/>
                  </a:schemeClr>
                </a:solidFill>
                <a:latin typeface="华文彩云" pitchFamily="2" charset="-122"/>
                <a:ea typeface="华文彩云" pitchFamily="2" charset="-122"/>
              </a:rPr>
              <a:t>知识</a:t>
            </a:r>
            <a:r>
              <a:rPr lang="zh-CN" altLang="zh-CN" sz="2000" b="1" dirty="0" smtClean="0">
                <a:solidFill>
                  <a:schemeClr val="accent6">
                    <a:lumMod val="50000"/>
                  </a:schemeClr>
                </a:solidFill>
                <a:latin typeface="华文彩云" pitchFamily="2" charset="-122"/>
                <a:ea typeface="华文彩云" pitchFamily="2" charset="-122"/>
              </a:rPr>
              <a:t>目标</a:t>
            </a:r>
            <a:endParaRPr lang="zh-CN" altLang="en-US" sz="2000" b="1" dirty="0">
              <a:solidFill>
                <a:schemeClr val="accent6">
                  <a:lumMod val="50000"/>
                </a:schemeClr>
              </a:solidFill>
              <a:latin typeface="华文彩云" pitchFamily="2" charset="-122"/>
              <a:ea typeface="华文彩云" pitchFamily="2" charset="-122"/>
            </a:endParaRPr>
          </a:p>
        </p:txBody>
      </p:sp>
      <p:sp>
        <p:nvSpPr>
          <p:cNvPr id="6" name="矩形 5"/>
          <p:cNvSpPr/>
          <p:nvPr/>
        </p:nvSpPr>
        <p:spPr>
          <a:xfrm>
            <a:off x="827584" y="3773613"/>
            <a:ext cx="6690117" cy="1671611"/>
          </a:xfrm>
          <a:prstGeom prst="rect">
            <a:avLst/>
          </a:prstGeom>
        </p:spPr>
        <p:txBody>
          <a:bodyPr wrap="square">
            <a:spAutoFit/>
          </a:bodyPr>
          <a:lstStyle/>
          <a:p>
            <a:pPr marL="285750" lvl="0" indent="-285750">
              <a:lnSpc>
                <a:spcPts val="2500"/>
              </a:lnSpc>
              <a:buFont typeface="Wingdings" pitchFamily="2" charset="2"/>
              <a:buChar char="Ø"/>
            </a:pPr>
            <a:r>
              <a:rPr lang="zh-CN" altLang="zh-CN" b="1" dirty="0"/>
              <a:t>了解路由器的功能、分类、作用、外观及性能参数等； </a:t>
            </a:r>
          </a:p>
          <a:p>
            <a:pPr marL="285750" lvl="0" indent="-285750">
              <a:lnSpc>
                <a:spcPts val="2500"/>
              </a:lnSpc>
              <a:buFont typeface="Wingdings" pitchFamily="2" charset="2"/>
              <a:buChar char="Ø"/>
            </a:pPr>
            <a:r>
              <a:rPr lang="zh-CN" altLang="zh-CN" b="1" dirty="0"/>
              <a:t>了解路由器的登录方式，掌握登录路由器的配置方法；</a:t>
            </a:r>
          </a:p>
          <a:p>
            <a:pPr marL="285750" lvl="0" indent="-285750">
              <a:lnSpc>
                <a:spcPts val="2500"/>
              </a:lnSpc>
              <a:buFont typeface="Wingdings" pitchFamily="2" charset="2"/>
              <a:buChar char="Ø"/>
            </a:pPr>
            <a:r>
              <a:rPr lang="zh-CN" altLang="zh-CN" b="1" dirty="0"/>
              <a:t>掌握路由器的工作原理及常用配置命令；</a:t>
            </a:r>
          </a:p>
          <a:p>
            <a:pPr marL="285750" lvl="0" indent="-285750">
              <a:lnSpc>
                <a:spcPts val="2500"/>
              </a:lnSpc>
              <a:buFont typeface="Wingdings" pitchFamily="2" charset="2"/>
              <a:buChar char="Ø"/>
            </a:pPr>
            <a:r>
              <a:rPr lang="zh-CN" altLang="zh-CN" b="1" dirty="0"/>
              <a:t>弄清路由、路由算法、静态路由、动态路由及直连路由等概念；</a:t>
            </a:r>
          </a:p>
          <a:p>
            <a:pPr marL="285750" lvl="0" indent="-285750">
              <a:lnSpc>
                <a:spcPts val="2500"/>
              </a:lnSpc>
              <a:buFont typeface="Wingdings" pitchFamily="2" charset="2"/>
              <a:buChar char="Ø"/>
            </a:pPr>
            <a:r>
              <a:rPr lang="zh-CN" altLang="zh-CN" b="1" dirty="0"/>
              <a:t>掌握静态路由、动态路由（</a:t>
            </a:r>
            <a:r>
              <a:rPr lang="en-US" altLang="zh-CN" b="1" dirty="0"/>
              <a:t>Rip</a:t>
            </a:r>
            <a:r>
              <a:rPr lang="zh-CN" altLang="zh-CN" b="1" dirty="0"/>
              <a:t>、</a:t>
            </a:r>
            <a:r>
              <a:rPr lang="en-US" altLang="zh-CN" b="1" dirty="0" err="1"/>
              <a:t>Ospf</a:t>
            </a:r>
            <a:r>
              <a:rPr lang="zh-CN" altLang="zh-CN" b="1" dirty="0"/>
              <a:t>等）的配置方法及应用。</a:t>
            </a:r>
          </a:p>
        </p:txBody>
      </p:sp>
      <p:sp>
        <p:nvSpPr>
          <p:cNvPr id="15" name="文本框 12"/>
          <p:cNvSpPr txBox="1">
            <a:spLocks noChangeArrowheads="1"/>
          </p:cNvSpPr>
          <p:nvPr/>
        </p:nvSpPr>
        <p:spPr bwMode="auto">
          <a:xfrm>
            <a:off x="619128" y="199979"/>
            <a:ext cx="4672952"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项目</a:t>
            </a:r>
            <a:r>
              <a:rPr lang="zh-CN" altLang="en-US" sz="2400" b="1" dirty="0" smtClean="0">
                <a:solidFill>
                  <a:schemeClr val="accent1"/>
                </a:solidFill>
              </a:rPr>
              <a:t>二  </a:t>
            </a:r>
            <a:r>
              <a:rPr lang="en-US" altLang="zh-CN" sz="2400" b="1" dirty="0" smtClean="0">
                <a:solidFill>
                  <a:schemeClr val="accent1"/>
                </a:solidFill>
              </a:rPr>
              <a:t> </a:t>
            </a:r>
            <a:r>
              <a:rPr lang="zh-CN" altLang="zh-CN" sz="2400" b="1" dirty="0" smtClean="0">
                <a:solidFill>
                  <a:schemeClr val="accent1"/>
                </a:solidFill>
              </a:rPr>
              <a:t>路由器</a:t>
            </a:r>
            <a:r>
              <a:rPr lang="zh-CN" altLang="zh-CN" sz="2400" b="1" dirty="0">
                <a:solidFill>
                  <a:schemeClr val="accent1"/>
                </a:solidFill>
              </a:rPr>
              <a:t>基础配置与</a:t>
            </a:r>
            <a:r>
              <a:rPr lang="zh-CN" altLang="zh-CN" sz="2400" b="1" dirty="0" smtClean="0">
                <a:solidFill>
                  <a:schemeClr val="accent1"/>
                </a:solidFill>
              </a:rPr>
              <a:t>应用</a:t>
            </a:r>
            <a:endParaRPr lang="zh-CN" altLang="zh-CN" sz="2400" b="1" dirty="0">
              <a:solidFill>
                <a:schemeClr val="accent1"/>
              </a:solidFill>
            </a:endParaRPr>
          </a:p>
        </p:txBody>
      </p:sp>
    </p:spTree>
    <p:extLst>
      <p:ext uri="{BB962C8B-B14F-4D97-AF65-F5344CB8AC3E}">
        <p14:creationId xmlns:p14="http://schemas.microsoft.com/office/powerpoint/2010/main" val="552879531"/>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35625"/>
            <a:ext cx="2859435" cy="595921"/>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619128" y="908720"/>
            <a:ext cx="1210588" cy="400110"/>
          </a:xfrm>
          <a:prstGeom prst="rect">
            <a:avLst/>
          </a:prstGeom>
        </p:spPr>
        <p:txBody>
          <a:bodyPr wrap="none">
            <a:spAutoFit/>
          </a:bodyPr>
          <a:lstStyle/>
          <a:p>
            <a:r>
              <a:rPr lang="zh-CN" altLang="en-US" sz="2000" b="1" dirty="0" smtClean="0">
                <a:solidFill>
                  <a:schemeClr val="accent6">
                    <a:lumMod val="50000"/>
                  </a:schemeClr>
                </a:solidFill>
                <a:latin typeface="华文彩云" pitchFamily="2" charset="-122"/>
                <a:ea typeface="华文彩云" pitchFamily="2" charset="-122"/>
              </a:rPr>
              <a:t>任务实施</a:t>
            </a:r>
            <a:endParaRPr lang="zh-CN" altLang="zh-CN" sz="2000" b="1" dirty="0">
              <a:solidFill>
                <a:schemeClr val="accent6">
                  <a:lumMod val="50000"/>
                </a:schemeClr>
              </a:solidFill>
              <a:latin typeface="华文彩云" pitchFamily="2" charset="-122"/>
              <a:ea typeface="华文彩云" pitchFamily="2" charset="-122"/>
            </a:endParaRPr>
          </a:p>
        </p:txBody>
      </p:sp>
      <p:sp>
        <p:nvSpPr>
          <p:cNvPr id="15" name="矩形 14"/>
          <p:cNvSpPr/>
          <p:nvPr/>
        </p:nvSpPr>
        <p:spPr>
          <a:xfrm>
            <a:off x="619128" y="1426685"/>
            <a:ext cx="7913312" cy="5247590"/>
          </a:xfrm>
          <a:prstGeom prst="rect">
            <a:avLst/>
          </a:prstGeom>
        </p:spPr>
        <p:txBody>
          <a:bodyPr wrap="square">
            <a:spAutoFit/>
          </a:bodyPr>
          <a:lstStyle/>
          <a:p>
            <a:pPr marL="0" lvl="1">
              <a:lnSpc>
                <a:spcPts val="2400"/>
              </a:lnSpc>
              <a:spcBef>
                <a:spcPts val="600"/>
              </a:spcBef>
              <a:spcAft>
                <a:spcPts val="600"/>
              </a:spcAft>
            </a:pPr>
            <a:r>
              <a:rPr lang="en-US" altLang="zh-CN" b="1" dirty="0"/>
              <a:t>1. </a:t>
            </a:r>
            <a:r>
              <a:rPr lang="zh-CN" altLang="zh-CN" b="1" dirty="0"/>
              <a:t>选择品牌</a:t>
            </a:r>
          </a:p>
          <a:p>
            <a:pPr>
              <a:lnSpc>
                <a:spcPts val="2400"/>
              </a:lnSpc>
            </a:pPr>
            <a:r>
              <a:rPr lang="en-US" altLang="zh-CN" dirty="0"/>
              <a:t>         </a:t>
            </a:r>
            <a:r>
              <a:rPr lang="zh-CN" altLang="zh-CN" dirty="0"/>
              <a:t>路由器的品牌主要有国外和国内品牌，国外著名的以</a:t>
            </a:r>
            <a:r>
              <a:rPr lang="en-US" altLang="zh-CN" dirty="0"/>
              <a:t>Cisco</a:t>
            </a:r>
            <a:r>
              <a:rPr lang="zh-CN" altLang="zh-CN" dirty="0"/>
              <a:t>居多，国内主要有锐捷、神州数码、华为、新华三等。</a:t>
            </a:r>
          </a:p>
          <a:p>
            <a:pPr marL="0" lvl="1">
              <a:lnSpc>
                <a:spcPts val="2400"/>
              </a:lnSpc>
              <a:spcBef>
                <a:spcPts val="600"/>
              </a:spcBef>
              <a:spcAft>
                <a:spcPts val="600"/>
              </a:spcAft>
            </a:pPr>
            <a:r>
              <a:rPr lang="en-US" altLang="zh-CN" b="1" dirty="0"/>
              <a:t>2. </a:t>
            </a:r>
            <a:r>
              <a:rPr lang="zh-CN" altLang="zh-CN" b="1" dirty="0"/>
              <a:t>选择型号</a:t>
            </a:r>
          </a:p>
          <a:p>
            <a:pPr>
              <a:lnSpc>
                <a:spcPts val="2400"/>
              </a:lnSpc>
            </a:pPr>
            <a:r>
              <a:rPr lang="en-US" altLang="zh-CN" dirty="0" smtClean="0"/>
              <a:t>        1</a:t>
            </a:r>
            <a:r>
              <a:rPr lang="zh-CN" altLang="zh-CN" dirty="0"/>
              <a:t>）由于路由器安装在机柜，所以选择机架式；</a:t>
            </a:r>
          </a:p>
          <a:p>
            <a:pPr>
              <a:lnSpc>
                <a:spcPts val="2400"/>
              </a:lnSpc>
            </a:pPr>
            <a:r>
              <a:rPr lang="en-US" altLang="zh-CN" dirty="0" smtClean="0"/>
              <a:t>        2</a:t>
            </a:r>
            <a:r>
              <a:rPr lang="zh-CN" altLang="zh-CN" dirty="0"/>
              <a:t>）考虑到企业网络的规模和后期公司的发展，选用</a:t>
            </a:r>
            <a:r>
              <a:rPr lang="en-US" altLang="zh-CN" dirty="0"/>
              <a:t>2G</a:t>
            </a:r>
            <a:r>
              <a:rPr lang="zh-CN" altLang="zh-CN" dirty="0"/>
              <a:t>出口带宽（</a:t>
            </a:r>
            <a:r>
              <a:rPr lang="en-US" altLang="zh-CN" dirty="0"/>
              <a:t>2GE</a:t>
            </a:r>
            <a:r>
              <a:rPr lang="zh-CN" altLang="zh-CN" dirty="0"/>
              <a:t>电口</a:t>
            </a:r>
            <a:r>
              <a:rPr lang="en-US" altLang="zh-CN" dirty="0"/>
              <a:t>+2GE</a:t>
            </a:r>
            <a:r>
              <a:rPr lang="zh-CN" altLang="zh-CN" dirty="0"/>
              <a:t>光口）的企业级路由器，</a:t>
            </a:r>
            <a:r>
              <a:rPr lang="en-US" altLang="zh-CN" dirty="0"/>
              <a:t>24</a:t>
            </a:r>
            <a:r>
              <a:rPr lang="zh-CN" altLang="zh-CN" dirty="0"/>
              <a:t>个</a:t>
            </a:r>
            <a:r>
              <a:rPr lang="en-US" altLang="zh-CN" dirty="0"/>
              <a:t>1G</a:t>
            </a:r>
            <a:r>
              <a:rPr lang="zh-CN" altLang="zh-CN" dirty="0"/>
              <a:t>带宽局域网口（电口）；</a:t>
            </a:r>
          </a:p>
          <a:p>
            <a:pPr>
              <a:lnSpc>
                <a:spcPts val="2400"/>
              </a:lnSpc>
            </a:pPr>
            <a:r>
              <a:rPr lang="en-US" altLang="zh-CN" dirty="0" smtClean="0"/>
              <a:t>        3</a:t>
            </a:r>
            <a:r>
              <a:rPr lang="zh-CN" altLang="zh-CN" dirty="0"/>
              <a:t>）同时考虑可维护性，要求路由器支持网络管理方式支持</a:t>
            </a:r>
            <a:r>
              <a:rPr lang="en-US" altLang="zh-CN" dirty="0"/>
              <a:t>console</a:t>
            </a:r>
            <a:r>
              <a:rPr lang="zh-CN" altLang="zh-CN" dirty="0"/>
              <a:t>、</a:t>
            </a:r>
            <a:r>
              <a:rPr lang="en-US" altLang="zh-CN" dirty="0"/>
              <a:t>telnet</a:t>
            </a:r>
            <a:r>
              <a:rPr lang="zh-CN" altLang="zh-CN" dirty="0"/>
              <a:t>、</a:t>
            </a:r>
            <a:r>
              <a:rPr lang="en-US" altLang="zh-CN" dirty="0" err="1"/>
              <a:t>ssh</a:t>
            </a:r>
            <a:r>
              <a:rPr lang="zh-CN" altLang="zh-CN" dirty="0"/>
              <a:t>、</a:t>
            </a:r>
            <a:r>
              <a:rPr lang="en-US" altLang="zh-CN" dirty="0"/>
              <a:t>web</a:t>
            </a:r>
            <a:r>
              <a:rPr lang="zh-CN" altLang="zh-CN" dirty="0"/>
              <a:t>、</a:t>
            </a:r>
            <a:r>
              <a:rPr lang="en-US" altLang="zh-CN" dirty="0" err="1"/>
              <a:t>snmp</a:t>
            </a:r>
            <a:r>
              <a:rPr lang="zh-CN" altLang="zh-CN" dirty="0"/>
              <a:t>等管理方式；</a:t>
            </a:r>
          </a:p>
          <a:p>
            <a:pPr>
              <a:lnSpc>
                <a:spcPts val="2400"/>
              </a:lnSpc>
            </a:pPr>
            <a:r>
              <a:rPr lang="en-US" altLang="zh-CN" dirty="0" smtClean="0"/>
              <a:t>        4</a:t>
            </a:r>
            <a:r>
              <a:rPr lang="zh-CN" altLang="zh-CN" dirty="0"/>
              <a:t>）支持静态路由、</a:t>
            </a:r>
            <a:r>
              <a:rPr lang="en-US" altLang="zh-CN" dirty="0"/>
              <a:t>RIP v1/v2</a:t>
            </a:r>
            <a:r>
              <a:rPr lang="zh-CN" altLang="zh-CN" dirty="0"/>
              <a:t>、</a:t>
            </a:r>
            <a:r>
              <a:rPr lang="en-US" altLang="zh-CN" dirty="0"/>
              <a:t>OSPF</a:t>
            </a:r>
            <a:r>
              <a:rPr lang="zh-CN" altLang="zh-CN" dirty="0"/>
              <a:t>、</a:t>
            </a:r>
            <a:r>
              <a:rPr lang="en-US" altLang="zh-CN" dirty="0"/>
              <a:t>BGP</a:t>
            </a:r>
            <a:r>
              <a:rPr lang="zh-CN" altLang="zh-CN" dirty="0"/>
              <a:t>、策略路由等；</a:t>
            </a:r>
          </a:p>
          <a:p>
            <a:pPr>
              <a:lnSpc>
                <a:spcPts val="2400"/>
              </a:lnSpc>
            </a:pPr>
            <a:r>
              <a:rPr lang="en-US" altLang="zh-CN" dirty="0" smtClean="0"/>
              <a:t>        5</a:t>
            </a:r>
            <a:r>
              <a:rPr lang="zh-CN" altLang="zh-CN" dirty="0"/>
              <a:t>）支持静态</a:t>
            </a:r>
            <a:r>
              <a:rPr lang="en-US" altLang="zh-CN" dirty="0"/>
              <a:t>/</a:t>
            </a:r>
            <a:r>
              <a:rPr lang="zh-CN" altLang="zh-CN" dirty="0"/>
              <a:t>动态</a:t>
            </a:r>
            <a:r>
              <a:rPr lang="en-US" altLang="zh-CN" dirty="0"/>
              <a:t>NAT</a:t>
            </a:r>
            <a:r>
              <a:rPr lang="zh-CN" altLang="zh-CN" dirty="0"/>
              <a:t>、静态</a:t>
            </a:r>
            <a:r>
              <a:rPr lang="en-US" altLang="zh-CN" dirty="0"/>
              <a:t>/</a:t>
            </a:r>
            <a:r>
              <a:rPr lang="zh-CN" altLang="zh-CN" dirty="0"/>
              <a:t>动态</a:t>
            </a:r>
            <a:r>
              <a:rPr lang="en-US" altLang="zh-CN" dirty="0"/>
              <a:t>NAPT</a:t>
            </a:r>
            <a:r>
              <a:rPr lang="zh-CN" altLang="zh-CN" dirty="0"/>
              <a:t>；</a:t>
            </a:r>
          </a:p>
          <a:p>
            <a:pPr>
              <a:lnSpc>
                <a:spcPts val="2400"/>
              </a:lnSpc>
            </a:pPr>
            <a:r>
              <a:rPr lang="en-US" altLang="zh-CN" dirty="0" smtClean="0"/>
              <a:t>        6</a:t>
            </a:r>
            <a:r>
              <a:rPr lang="zh-CN" altLang="zh-CN" dirty="0"/>
              <a:t>）支持标准</a:t>
            </a:r>
            <a:r>
              <a:rPr lang="en-US" altLang="zh-CN" dirty="0"/>
              <a:t>ACL</a:t>
            </a:r>
            <a:r>
              <a:rPr lang="zh-CN" altLang="zh-CN" dirty="0"/>
              <a:t>、扩展</a:t>
            </a:r>
            <a:r>
              <a:rPr lang="en-US" altLang="zh-CN" dirty="0"/>
              <a:t>ACL</a:t>
            </a:r>
            <a:r>
              <a:rPr lang="zh-CN" altLang="zh-CN" dirty="0"/>
              <a:t>、专家级</a:t>
            </a:r>
            <a:r>
              <a:rPr lang="en-US" altLang="zh-CN" dirty="0"/>
              <a:t>ACL</a:t>
            </a:r>
            <a:r>
              <a:rPr lang="zh-CN" altLang="zh-CN" dirty="0"/>
              <a:t>等；</a:t>
            </a:r>
          </a:p>
          <a:p>
            <a:pPr>
              <a:lnSpc>
                <a:spcPts val="2400"/>
              </a:lnSpc>
            </a:pPr>
            <a:r>
              <a:rPr lang="en-US" altLang="zh-CN" dirty="0" smtClean="0"/>
              <a:t>        7</a:t>
            </a:r>
            <a:r>
              <a:rPr lang="zh-CN" altLang="zh-CN" dirty="0"/>
              <a:t>）支持登录认证、口令安全等；</a:t>
            </a:r>
          </a:p>
          <a:p>
            <a:pPr>
              <a:lnSpc>
                <a:spcPts val="2400"/>
              </a:lnSpc>
            </a:pPr>
            <a:r>
              <a:rPr lang="en-US" altLang="zh-CN" dirty="0" smtClean="0"/>
              <a:t>        8</a:t>
            </a:r>
            <a:r>
              <a:rPr lang="zh-CN" altLang="zh-CN" dirty="0"/>
              <a:t>）支持</a:t>
            </a:r>
            <a:r>
              <a:rPr lang="en-US" altLang="zh-CN" dirty="0"/>
              <a:t>DHCP server/relay</a:t>
            </a:r>
            <a:r>
              <a:rPr lang="zh-CN" altLang="zh-CN" dirty="0"/>
              <a:t>等</a:t>
            </a:r>
          </a:p>
          <a:p>
            <a:pPr>
              <a:lnSpc>
                <a:spcPts val="2400"/>
              </a:lnSpc>
            </a:pPr>
            <a:r>
              <a:rPr lang="en-US" altLang="zh-CN" dirty="0" smtClean="0"/>
              <a:t>        9</a:t>
            </a:r>
            <a:r>
              <a:rPr lang="zh-CN" altLang="zh-CN" dirty="0"/>
              <a:t>）支持</a:t>
            </a:r>
            <a:r>
              <a:rPr lang="en-US" altLang="zh-CN" dirty="0"/>
              <a:t>QOS</a:t>
            </a:r>
            <a:r>
              <a:rPr lang="zh-CN" altLang="zh-CN" dirty="0"/>
              <a:t>、</a:t>
            </a:r>
            <a:r>
              <a:rPr lang="en-US" altLang="zh-CN" dirty="0"/>
              <a:t>IPV6</a:t>
            </a:r>
            <a:r>
              <a:rPr lang="zh-CN" altLang="zh-CN" dirty="0"/>
              <a:t>等。</a:t>
            </a:r>
          </a:p>
          <a:p>
            <a:pPr>
              <a:lnSpc>
                <a:spcPts val="2400"/>
              </a:lnSpc>
            </a:pPr>
            <a:r>
              <a:rPr lang="en-US" altLang="zh-CN" dirty="0" smtClean="0"/>
              <a:t>       </a:t>
            </a:r>
            <a:r>
              <a:rPr lang="zh-CN" altLang="zh-CN" dirty="0" smtClean="0"/>
              <a:t>锐</a:t>
            </a:r>
            <a:r>
              <a:rPr lang="zh-CN" altLang="zh-CN" dirty="0"/>
              <a:t>捷</a:t>
            </a:r>
            <a:r>
              <a:rPr lang="en-US" altLang="zh-CN" dirty="0"/>
              <a:t> RG-RSR20-X-28L</a:t>
            </a:r>
            <a:r>
              <a:rPr lang="zh-CN" altLang="zh-CN" dirty="0"/>
              <a:t>多业务企业级接入</a:t>
            </a:r>
            <a:r>
              <a:rPr lang="zh-CN" altLang="zh-CN" dirty="0" smtClean="0"/>
              <a:t>路由器能</a:t>
            </a:r>
            <a:r>
              <a:rPr lang="zh-CN" altLang="zh-CN" dirty="0"/>
              <a:t>满足实际要求。</a:t>
            </a:r>
          </a:p>
        </p:txBody>
      </p:sp>
      <p:sp>
        <p:nvSpPr>
          <p:cNvPr id="17" name="文本框 12"/>
          <p:cNvSpPr txBox="1">
            <a:spLocks noChangeArrowheads="1"/>
          </p:cNvSpPr>
          <p:nvPr/>
        </p:nvSpPr>
        <p:spPr bwMode="auto">
          <a:xfrm>
            <a:off x="619128" y="164654"/>
            <a:ext cx="3088779"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一  </a:t>
            </a:r>
            <a:r>
              <a:rPr lang="zh-CN" altLang="zh-CN" sz="2400" b="1" dirty="0" smtClean="0">
                <a:solidFill>
                  <a:schemeClr val="accent1"/>
                </a:solidFill>
              </a:rPr>
              <a:t>认识</a:t>
            </a:r>
            <a:r>
              <a:rPr lang="zh-CN" altLang="zh-CN" sz="2400" b="1" dirty="0">
                <a:solidFill>
                  <a:schemeClr val="accent1"/>
                </a:solidFill>
              </a:rPr>
              <a:t>路由器</a:t>
            </a:r>
          </a:p>
        </p:txBody>
      </p:sp>
    </p:spTree>
    <p:extLst>
      <p:ext uri="{BB962C8B-B14F-4D97-AF65-F5344CB8AC3E}">
        <p14:creationId xmlns:p14="http://schemas.microsoft.com/office/powerpoint/2010/main" val="120242363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050"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1800" y="135625"/>
            <a:ext cx="2851803" cy="595921"/>
          </a:xfrm>
          <a:prstGeom prst="rect">
            <a:avLst/>
          </a:prstGeom>
          <a:noFill/>
          <a:extLst>
            <a:ext uri="{909E8E84-426E-40DD-AFC4-6F175D3DCCD1}">
              <a14:hiddenFill xmlns:a14="http://schemas.microsoft.com/office/drawing/2010/main">
                <a:solidFill>
                  <a:srgbClr val="FFFFFF"/>
                </a:solidFill>
              </a14:hiddenFill>
            </a:ext>
          </a:extLst>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sp>
        <p:nvSpPr>
          <p:cNvPr id="3" name="矩形 2"/>
          <p:cNvSpPr/>
          <p:nvPr/>
        </p:nvSpPr>
        <p:spPr>
          <a:xfrm>
            <a:off x="827584" y="3286725"/>
            <a:ext cx="7776864" cy="709810"/>
          </a:xfrm>
          <a:prstGeom prst="rect">
            <a:avLst/>
          </a:prstGeom>
        </p:spPr>
        <p:txBody>
          <a:bodyPr wrap="square">
            <a:spAutoFit/>
          </a:bodyPr>
          <a:lstStyle/>
          <a:p>
            <a:pPr marL="285750" indent="-285750">
              <a:lnSpc>
                <a:spcPts val="2500"/>
              </a:lnSpc>
              <a:buFont typeface="Wingdings" pitchFamily="2" charset="2"/>
              <a:buChar char="Ø"/>
            </a:pPr>
            <a:r>
              <a:rPr lang="zh-CN" altLang="zh-CN" b="1" dirty="0"/>
              <a:t>明确人生目标、坚定理想信念；</a:t>
            </a:r>
          </a:p>
          <a:p>
            <a:pPr marL="285750" indent="-285750">
              <a:lnSpc>
                <a:spcPts val="2500"/>
              </a:lnSpc>
              <a:buFont typeface="Wingdings" pitchFamily="2" charset="2"/>
              <a:buChar char="Ø"/>
            </a:pPr>
            <a:r>
              <a:rPr lang="zh-CN" altLang="zh-CN" b="1" dirty="0"/>
              <a:t>培养勇于突破与创新精神。</a:t>
            </a:r>
          </a:p>
        </p:txBody>
      </p:sp>
      <p:sp>
        <p:nvSpPr>
          <p:cNvPr id="4" name="矩形 3"/>
          <p:cNvSpPr/>
          <p:nvPr/>
        </p:nvSpPr>
        <p:spPr>
          <a:xfrm>
            <a:off x="619128" y="2792553"/>
            <a:ext cx="1210588" cy="400110"/>
          </a:xfrm>
          <a:prstGeom prst="rect">
            <a:avLst/>
          </a:prstGeom>
        </p:spPr>
        <p:txBody>
          <a:bodyPr wrap="none">
            <a:spAutoFit/>
          </a:bodyPr>
          <a:lstStyle/>
          <a:p>
            <a:r>
              <a:rPr lang="zh-CN" altLang="en-US" sz="2000" b="1" dirty="0" smtClean="0">
                <a:solidFill>
                  <a:schemeClr val="accent6">
                    <a:lumMod val="50000"/>
                  </a:schemeClr>
                </a:solidFill>
                <a:latin typeface="华文彩云" pitchFamily="2" charset="-122"/>
                <a:ea typeface="华文彩云" pitchFamily="2" charset="-122"/>
              </a:rPr>
              <a:t>素质目标</a:t>
            </a:r>
            <a:endParaRPr lang="zh-CN" altLang="zh-CN" sz="2000" b="1" dirty="0">
              <a:solidFill>
                <a:schemeClr val="accent6">
                  <a:lumMod val="50000"/>
                </a:schemeClr>
              </a:solidFill>
              <a:latin typeface="华文彩云" pitchFamily="2" charset="-122"/>
              <a:ea typeface="华文彩云" pitchFamily="2" charset="-122"/>
            </a:endParaRPr>
          </a:p>
        </p:txBody>
      </p:sp>
      <p:sp>
        <p:nvSpPr>
          <p:cNvPr id="15" name="文本框 12"/>
          <p:cNvSpPr txBox="1">
            <a:spLocks noChangeArrowheads="1"/>
          </p:cNvSpPr>
          <p:nvPr/>
        </p:nvSpPr>
        <p:spPr bwMode="auto">
          <a:xfrm>
            <a:off x="619128" y="199979"/>
            <a:ext cx="4672952"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项目</a:t>
            </a:r>
            <a:r>
              <a:rPr lang="zh-CN" altLang="en-US" sz="2400" b="1" dirty="0" smtClean="0">
                <a:solidFill>
                  <a:schemeClr val="accent1"/>
                </a:solidFill>
              </a:rPr>
              <a:t>二 </a:t>
            </a:r>
            <a:r>
              <a:rPr lang="en-US" altLang="zh-CN" sz="2400" b="1" dirty="0" smtClean="0">
                <a:solidFill>
                  <a:schemeClr val="accent1"/>
                </a:solidFill>
              </a:rPr>
              <a:t>  </a:t>
            </a:r>
            <a:r>
              <a:rPr lang="zh-CN" altLang="zh-CN" sz="2400" b="1" dirty="0" smtClean="0">
                <a:solidFill>
                  <a:schemeClr val="accent1"/>
                </a:solidFill>
              </a:rPr>
              <a:t>路由器</a:t>
            </a:r>
            <a:r>
              <a:rPr lang="zh-CN" altLang="zh-CN" sz="2400" b="1" dirty="0">
                <a:solidFill>
                  <a:schemeClr val="accent1"/>
                </a:solidFill>
              </a:rPr>
              <a:t>基础配置与</a:t>
            </a:r>
            <a:r>
              <a:rPr lang="zh-CN" altLang="zh-CN" sz="2400" b="1" dirty="0" smtClean="0">
                <a:solidFill>
                  <a:schemeClr val="accent1"/>
                </a:solidFill>
              </a:rPr>
              <a:t>应用</a:t>
            </a:r>
            <a:endParaRPr lang="zh-CN" altLang="zh-CN" sz="2400" b="1" dirty="0">
              <a:solidFill>
                <a:schemeClr val="accent1"/>
              </a:solidFill>
            </a:endParaRPr>
          </a:p>
        </p:txBody>
      </p:sp>
      <p:sp>
        <p:nvSpPr>
          <p:cNvPr id="16" name="矩形 15"/>
          <p:cNvSpPr/>
          <p:nvPr/>
        </p:nvSpPr>
        <p:spPr>
          <a:xfrm>
            <a:off x="611560" y="1124744"/>
            <a:ext cx="1210588" cy="400110"/>
          </a:xfrm>
          <a:prstGeom prst="rect">
            <a:avLst/>
          </a:prstGeom>
        </p:spPr>
        <p:txBody>
          <a:bodyPr wrap="none">
            <a:spAutoFit/>
          </a:bodyPr>
          <a:lstStyle/>
          <a:p>
            <a:r>
              <a:rPr lang="zh-CN" altLang="en-US" sz="2000" b="1" dirty="0" smtClean="0">
                <a:solidFill>
                  <a:schemeClr val="accent6">
                    <a:lumMod val="50000"/>
                  </a:schemeClr>
                </a:solidFill>
                <a:latin typeface="华文彩云" pitchFamily="2" charset="-122"/>
                <a:ea typeface="华文彩云" pitchFamily="2" charset="-122"/>
              </a:rPr>
              <a:t>能力</a:t>
            </a:r>
            <a:r>
              <a:rPr lang="zh-CN" altLang="zh-CN" sz="2000" b="1" dirty="0" smtClean="0">
                <a:solidFill>
                  <a:schemeClr val="accent6">
                    <a:lumMod val="50000"/>
                  </a:schemeClr>
                </a:solidFill>
                <a:latin typeface="华文彩云" pitchFamily="2" charset="-122"/>
                <a:ea typeface="华文彩云" pitchFamily="2" charset="-122"/>
              </a:rPr>
              <a:t>目标</a:t>
            </a:r>
            <a:endParaRPr lang="zh-CN" altLang="en-US" sz="2000" b="1" dirty="0">
              <a:solidFill>
                <a:schemeClr val="accent6">
                  <a:lumMod val="50000"/>
                </a:schemeClr>
              </a:solidFill>
              <a:latin typeface="华文彩云" pitchFamily="2" charset="-122"/>
              <a:ea typeface="华文彩云" pitchFamily="2" charset="-122"/>
            </a:endParaRPr>
          </a:p>
        </p:txBody>
      </p:sp>
      <p:sp>
        <p:nvSpPr>
          <p:cNvPr id="17" name="矩形 16"/>
          <p:cNvSpPr/>
          <p:nvPr/>
        </p:nvSpPr>
        <p:spPr>
          <a:xfrm>
            <a:off x="827584" y="1628800"/>
            <a:ext cx="6768752" cy="1030410"/>
          </a:xfrm>
          <a:prstGeom prst="rect">
            <a:avLst/>
          </a:prstGeom>
        </p:spPr>
        <p:txBody>
          <a:bodyPr wrap="square">
            <a:spAutoFit/>
          </a:bodyPr>
          <a:lstStyle/>
          <a:p>
            <a:pPr marL="285750" indent="-285750">
              <a:lnSpc>
                <a:spcPts val="2500"/>
              </a:lnSpc>
              <a:buFont typeface="Wingdings" pitchFamily="2" charset="2"/>
              <a:buChar char="Ø"/>
            </a:pPr>
            <a:r>
              <a:rPr lang="zh-CN" altLang="zh-CN" b="1" dirty="0"/>
              <a:t>具有管理路由器的能力；</a:t>
            </a:r>
          </a:p>
          <a:p>
            <a:pPr marL="285750" indent="-285750">
              <a:lnSpc>
                <a:spcPts val="2500"/>
              </a:lnSpc>
              <a:buFont typeface="Wingdings" pitchFamily="2" charset="2"/>
              <a:buChar char="Ø"/>
            </a:pPr>
            <a:r>
              <a:rPr lang="zh-CN" altLang="zh-CN" b="1" dirty="0"/>
              <a:t>具有综合运用单臂路由技术、静态路由技术、多种动态路由技术（</a:t>
            </a:r>
            <a:r>
              <a:rPr lang="en-US" altLang="zh-CN" b="1" dirty="0"/>
              <a:t>Rip</a:t>
            </a:r>
            <a:r>
              <a:rPr lang="zh-CN" altLang="zh-CN" b="1" dirty="0"/>
              <a:t>、</a:t>
            </a:r>
            <a:r>
              <a:rPr lang="en-US" altLang="zh-CN" b="1" dirty="0" err="1"/>
              <a:t>Ospf</a:t>
            </a:r>
            <a:r>
              <a:rPr lang="zh-CN" altLang="zh-CN" b="1" dirty="0"/>
              <a:t>等）来解决子网互连互通的能力；</a:t>
            </a:r>
          </a:p>
        </p:txBody>
      </p:sp>
    </p:spTree>
    <p:extLst>
      <p:ext uri="{BB962C8B-B14F-4D97-AF65-F5344CB8AC3E}">
        <p14:creationId xmlns:p14="http://schemas.microsoft.com/office/powerpoint/2010/main" val="458627700"/>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3" name="文本框 12"/>
          <p:cNvSpPr txBox="1">
            <a:spLocks noChangeArrowheads="1"/>
          </p:cNvSpPr>
          <p:nvPr/>
        </p:nvSpPr>
        <p:spPr bwMode="auto">
          <a:xfrm>
            <a:off x="619128" y="199979"/>
            <a:ext cx="4312912"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项目</a:t>
            </a:r>
            <a:r>
              <a:rPr lang="zh-CN" altLang="en-US" sz="2400" b="1" dirty="0" smtClean="0">
                <a:solidFill>
                  <a:schemeClr val="accent1"/>
                </a:solidFill>
              </a:rPr>
              <a:t>二</a:t>
            </a:r>
            <a:r>
              <a:rPr lang="en-US" altLang="zh-CN" sz="2400" b="1" dirty="0" smtClean="0">
                <a:solidFill>
                  <a:schemeClr val="accent1"/>
                </a:solidFill>
              </a:rPr>
              <a:t>  </a:t>
            </a:r>
            <a:r>
              <a:rPr lang="zh-CN" altLang="zh-CN" sz="2400" b="1" dirty="0" smtClean="0">
                <a:solidFill>
                  <a:schemeClr val="accent1"/>
                </a:solidFill>
              </a:rPr>
              <a:t>路由器</a:t>
            </a:r>
            <a:r>
              <a:rPr lang="zh-CN" altLang="zh-CN" sz="2400" b="1" dirty="0">
                <a:solidFill>
                  <a:schemeClr val="accent1"/>
                </a:solidFill>
              </a:rPr>
              <a:t>基础配置与</a:t>
            </a:r>
            <a:r>
              <a:rPr lang="zh-CN" altLang="zh-CN" sz="2400" b="1" dirty="0" smtClean="0">
                <a:solidFill>
                  <a:schemeClr val="accent1"/>
                </a:solidFill>
              </a:rPr>
              <a:t>应用</a:t>
            </a:r>
            <a:endParaRPr lang="zh-CN" altLang="zh-CN" sz="2400" b="1" dirty="0">
              <a:solidFill>
                <a:schemeClr val="accent1"/>
              </a:solidFill>
            </a:endParaRP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050" name="Picture 2" descr="C:\Users\Administrator\Desktop\图片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135625"/>
            <a:ext cx="2787427" cy="59592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0350" y="889469"/>
            <a:ext cx="3071490" cy="5903801"/>
            <a:chOff x="12" y="29633"/>
            <a:chExt cx="3649663" cy="5143500"/>
          </a:xfrm>
        </p:grpSpPr>
        <p:sp>
          <p:nvSpPr>
            <p:cNvPr id="9" name="任意多边形 8"/>
            <p:cNvSpPr/>
            <p:nvPr/>
          </p:nvSpPr>
          <p:spPr>
            <a:xfrm>
              <a:off x="34927" y="196851"/>
              <a:ext cx="3481388" cy="4946650"/>
            </a:xfrm>
            <a:custGeom>
              <a:avLst/>
              <a:gdLst>
                <a:gd name="connsiteX0" fmla="*/ 0 w 4092551"/>
                <a:gd name="connsiteY0" fmla="*/ 0 h 7232650"/>
                <a:gd name="connsiteX1" fmla="*/ 3970644 w 4092551"/>
                <a:gd name="connsiteY1" fmla="*/ 0 h 7232650"/>
                <a:gd name="connsiteX2" fmla="*/ 3901482 w 4092551"/>
                <a:gd name="connsiteY2" fmla="*/ 83956 h 7232650"/>
                <a:gd name="connsiteX3" fmla="*/ 3775778 w 4092551"/>
                <a:gd name="connsiteY3" fmla="*/ 271197 h 7232650"/>
                <a:gd name="connsiteX4" fmla="*/ 3665160 w 4092551"/>
                <a:gd name="connsiteY4" fmla="*/ 462568 h 7232650"/>
                <a:gd name="connsiteX5" fmla="*/ 3577168 w 4092551"/>
                <a:gd name="connsiteY5" fmla="*/ 656692 h 7232650"/>
                <a:gd name="connsiteX6" fmla="*/ 3501746 w 4092551"/>
                <a:gd name="connsiteY6" fmla="*/ 857702 h 7232650"/>
                <a:gd name="connsiteX7" fmla="*/ 3448950 w 4092551"/>
                <a:gd name="connsiteY7" fmla="*/ 1060085 h 7232650"/>
                <a:gd name="connsiteX8" fmla="*/ 3406211 w 4092551"/>
                <a:gd name="connsiteY8" fmla="*/ 1265224 h 7232650"/>
                <a:gd name="connsiteX9" fmla="*/ 3378556 w 4092551"/>
                <a:gd name="connsiteY9" fmla="*/ 1474493 h 7232650"/>
                <a:gd name="connsiteX10" fmla="*/ 3365985 w 4092551"/>
                <a:gd name="connsiteY10" fmla="*/ 1686516 h 7232650"/>
                <a:gd name="connsiteX11" fmla="*/ 3365985 w 4092551"/>
                <a:gd name="connsiteY11" fmla="*/ 1901292 h 7232650"/>
                <a:gd name="connsiteX12" fmla="*/ 3373529 w 4092551"/>
                <a:gd name="connsiteY12" fmla="*/ 2117444 h 7232650"/>
                <a:gd name="connsiteX13" fmla="*/ 3396154 w 4092551"/>
                <a:gd name="connsiteY13" fmla="*/ 2337728 h 7232650"/>
                <a:gd name="connsiteX14" fmla="*/ 3423810 w 4092551"/>
                <a:gd name="connsiteY14" fmla="*/ 2556633 h 7232650"/>
                <a:gd name="connsiteX15" fmla="*/ 3459007 w 4092551"/>
                <a:gd name="connsiteY15" fmla="*/ 2781047 h 7232650"/>
                <a:gd name="connsiteX16" fmla="*/ 3496718 w 4092551"/>
                <a:gd name="connsiteY16" fmla="*/ 3005461 h 7232650"/>
                <a:gd name="connsiteX17" fmla="*/ 3546999 w 4092551"/>
                <a:gd name="connsiteY17" fmla="*/ 3231249 h 7232650"/>
                <a:gd name="connsiteX18" fmla="*/ 3594766 w 4092551"/>
                <a:gd name="connsiteY18" fmla="*/ 3458416 h 7232650"/>
                <a:gd name="connsiteX19" fmla="*/ 3647561 w 4092551"/>
                <a:gd name="connsiteY19" fmla="*/ 3684206 h 7232650"/>
                <a:gd name="connsiteX20" fmla="*/ 3705385 w 4092551"/>
                <a:gd name="connsiteY20" fmla="*/ 3914125 h 7232650"/>
                <a:gd name="connsiteX21" fmla="*/ 3758180 w 4092551"/>
                <a:gd name="connsiteY21" fmla="*/ 4142670 h 7232650"/>
                <a:gd name="connsiteX22" fmla="*/ 3813489 w 4092551"/>
                <a:gd name="connsiteY22" fmla="*/ 4371213 h 7232650"/>
                <a:gd name="connsiteX23" fmla="*/ 3866285 w 4092551"/>
                <a:gd name="connsiteY23" fmla="*/ 4603887 h 7232650"/>
                <a:gd name="connsiteX24" fmla="*/ 3916566 w 4092551"/>
                <a:gd name="connsiteY24" fmla="*/ 4832430 h 7232650"/>
                <a:gd name="connsiteX25" fmla="*/ 3964334 w 4092551"/>
                <a:gd name="connsiteY25" fmla="*/ 5060974 h 7232650"/>
                <a:gd name="connsiteX26" fmla="*/ 4004558 w 4092551"/>
                <a:gd name="connsiteY26" fmla="*/ 5288141 h 7232650"/>
                <a:gd name="connsiteX27" fmla="*/ 4039755 w 4092551"/>
                <a:gd name="connsiteY27" fmla="*/ 5513930 h 7232650"/>
                <a:gd name="connsiteX28" fmla="*/ 4064896 w 4092551"/>
                <a:gd name="connsiteY28" fmla="*/ 5741097 h 7232650"/>
                <a:gd name="connsiteX29" fmla="*/ 4082494 w 4092551"/>
                <a:gd name="connsiteY29" fmla="*/ 5968264 h 7232650"/>
                <a:gd name="connsiteX30" fmla="*/ 4092551 w 4092551"/>
                <a:gd name="connsiteY30" fmla="*/ 6189924 h 7232650"/>
                <a:gd name="connsiteX31" fmla="*/ 4092551 w 4092551"/>
                <a:gd name="connsiteY31" fmla="*/ 6411583 h 7232650"/>
                <a:gd name="connsiteX32" fmla="*/ 4077466 w 4092551"/>
                <a:gd name="connsiteY32" fmla="*/ 6630490 h 7232650"/>
                <a:gd name="connsiteX33" fmla="*/ 4052325 w 4092551"/>
                <a:gd name="connsiteY33" fmla="*/ 6849396 h 7232650"/>
                <a:gd name="connsiteX34" fmla="*/ 4012101 w 4092551"/>
                <a:gd name="connsiteY34" fmla="*/ 7064172 h 7232650"/>
                <a:gd name="connsiteX35" fmla="*/ 3966153 w 4092551"/>
                <a:gd name="connsiteY35" fmla="*/ 7232650 h 7232650"/>
                <a:gd name="connsiteX36" fmla="*/ 3317841 w 4092551"/>
                <a:gd name="connsiteY36" fmla="*/ 7232650 h 7232650"/>
                <a:gd name="connsiteX37" fmla="*/ 3372178 w 4092551"/>
                <a:gd name="connsiteY37" fmla="*/ 7038402 h 7232650"/>
                <a:gd name="connsiteX38" fmla="*/ 3409977 w 4092551"/>
                <a:gd name="connsiteY38" fmla="*/ 6841630 h 7232650"/>
                <a:gd name="connsiteX39" fmla="*/ 3433602 w 4092551"/>
                <a:gd name="connsiteY39" fmla="*/ 6641073 h 7232650"/>
                <a:gd name="connsiteX40" fmla="*/ 3447778 w 4092551"/>
                <a:gd name="connsiteY40" fmla="*/ 6440516 h 7232650"/>
                <a:gd name="connsiteX41" fmla="*/ 3447778 w 4092551"/>
                <a:gd name="connsiteY41" fmla="*/ 6237437 h 7232650"/>
                <a:gd name="connsiteX42" fmla="*/ 3438327 w 4092551"/>
                <a:gd name="connsiteY42" fmla="*/ 6034358 h 7232650"/>
                <a:gd name="connsiteX43" fmla="*/ 3421790 w 4092551"/>
                <a:gd name="connsiteY43" fmla="*/ 5826233 h 7232650"/>
                <a:gd name="connsiteX44" fmla="*/ 3398165 w 4092551"/>
                <a:gd name="connsiteY44" fmla="*/ 5618108 h 7232650"/>
                <a:gd name="connsiteX45" fmla="*/ 3365090 w 4092551"/>
                <a:gd name="connsiteY45" fmla="*/ 5411245 h 7232650"/>
                <a:gd name="connsiteX46" fmla="*/ 3327290 w 4092551"/>
                <a:gd name="connsiteY46" fmla="*/ 5203120 h 7232650"/>
                <a:gd name="connsiteX47" fmla="*/ 3282402 w 4092551"/>
                <a:gd name="connsiteY47" fmla="*/ 4993734 h 7232650"/>
                <a:gd name="connsiteX48" fmla="*/ 3235153 w 4092551"/>
                <a:gd name="connsiteY48" fmla="*/ 4784348 h 7232650"/>
                <a:gd name="connsiteX49" fmla="*/ 3185540 w 4092551"/>
                <a:gd name="connsiteY49" fmla="*/ 4571178 h 7232650"/>
                <a:gd name="connsiteX50" fmla="*/ 3133565 w 4092551"/>
                <a:gd name="connsiteY50" fmla="*/ 4361792 h 7232650"/>
                <a:gd name="connsiteX51" fmla="*/ 3083953 w 4092551"/>
                <a:gd name="connsiteY51" fmla="*/ 4152405 h 7232650"/>
                <a:gd name="connsiteX52" fmla="*/ 3029615 w 4092551"/>
                <a:gd name="connsiteY52" fmla="*/ 3941758 h 7232650"/>
                <a:gd name="connsiteX53" fmla="*/ 2980003 w 4092551"/>
                <a:gd name="connsiteY53" fmla="*/ 3734895 h 7232650"/>
                <a:gd name="connsiteX54" fmla="*/ 2935115 w 4092551"/>
                <a:gd name="connsiteY54" fmla="*/ 3526770 h 7232650"/>
                <a:gd name="connsiteX55" fmla="*/ 2887865 w 4092551"/>
                <a:gd name="connsiteY55" fmla="*/ 3319907 h 7232650"/>
                <a:gd name="connsiteX56" fmla="*/ 2852428 w 4092551"/>
                <a:gd name="connsiteY56" fmla="*/ 3114306 h 7232650"/>
                <a:gd name="connsiteX57" fmla="*/ 2819353 w 4092551"/>
                <a:gd name="connsiteY57" fmla="*/ 2908704 h 7232650"/>
                <a:gd name="connsiteX58" fmla="*/ 2793365 w 4092551"/>
                <a:gd name="connsiteY58" fmla="*/ 2708147 h 7232650"/>
                <a:gd name="connsiteX59" fmla="*/ 2772103 w 4092551"/>
                <a:gd name="connsiteY59" fmla="*/ 2506328 h 7232650"/>
                <a:gd name="connsiteX60" fmla="*/ 2765015 w 4092551"/>
                <a:gd name="connsiteY60" fmla="*/ 2308294 h 7232650"/>
                <a:gd name="connsiteX61" fmla="*/ 2765015 w 4092551"/>
                <a:gd name="connsiteY61" fmla="*/ 2111522 h 7232650"/>
                <a:gd name="connsiteX62" fmla="*/ 2776827 w 4092551"/>
                <a:gd name="connsiteY62" fmla="*/ 1917273 h 7232650"/>
                <a:gd name="connsiteX63" fmla="*/ 2802815 w 4092551"/>
                <a:gd name="connsiteY63" fmla="*/ 1725546 h 7232650"/>
                <a:gd name="connsiteX64" fmla="*/ 2842978 w 4092551"/>
                <a:gd name="connsiteY64" fmla="*/ 1537603 h 7232650"/>
                <a:gd name="connsiteX65" fmla="*/ 2892590 w 4092551"/>
                <a:gd name="connsiteY65" fmla="*/ 1352182 h 7232650"/>
                <a:gd name="connsiteX66" fmla="*/ 2963465 w 4092551"/>
                <a:gd name="connsiteY66" fmla="*/ 1168023 h 7232650"/>
                <a:gd name="connsiteX67" fmla="*/ 3046152 w 4092551"/>
                <a:gd name="connsiteY67" fmla="*/ 990172 h 7232650"/>
                <a:gd name="connsiteX68" fmla="*/ 3150102 w 4092551"/>
                <a:gd name="connsiteY68" fmla="*/ 814841 h 7232650"/>
                <a:gd name="connsiteX69" fmla="*/ 3268228 w 4092551"/>
                <a:gd name="connsiteY69" fmla="*/ 643297 h 7232650"/>
                <a:gd name="connsiteX70" fmla="*/ 3409977 w 4092551"/>
                <a:gd name="connsiteY70" fmla="*/ 475536 h 7232650"/>
                <a:gd name="connsiteX71" fmla="*/ 3570627 w 4092551"/>
                <a:gd name="connsiteY71" fmla="*/ 314081 h 7232650"/>
                <a:gd name="connsiteX72" fmla="*/ 3752540 w 4092551"/>
                <a:gd name="connsiteY72" fmla="*/ 155149 h 7232650"/>
                <a:gd name="connsiteX73" fmla="*/ 3960440 w 4092551"/>
                <a:gd name="connsiteY73" fmla="*/ 2 h 7232650"/>
                <a:gd name="connsiteX74" fmla="*/ 2301446 w 4092551"/>
                <a:gd name="connsiteY74" fmla="*/ 2 h 7232650"/>
                <a:gd name="connsiteX75" fmla="*/ 2301446 w 4092551"/>
                <a:gd name="connsiteY75" fmla="*/ 0 h 7232650"/>
                <a:gd name="connsiteX76" fmla="*/ 0 w 4092551"/>
                <a:gd name="connsiteY76" fmla="*/ 0 h 723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4092551" h="7232650">
                  <a:moveTo>
                    <a:pt x="0" y="0"/>
                  </a:moveTo>
                  <a:lnTo>
                    <a:pt x="3970644" y="0"/>
                  </a:lnTo>
                  <a:lnTo>
                    <a:pt x="3901482" y="83956"/>
                  </a:lnTo>
                  <a:lnTo>
                    <a:pt x="3775778" y="271197"/>
                  </a:lnTo>
                  <a:lnTo>
                    <a:pt x="3665160" y="462568"/>
                  </a:lnTo>
                  <a:lnTo>
                    <a:pt x="3577168" y="656692"/>
                  </a:lnTo>
                  <a:lnTo>
                    <a:pt x="3501746" y="857702"/>
                  </a:lnTo>
                  <a:lnTo>
                    <a:pt x="3448950" y="1060085"/>
                  </a:lnTo>
                  <a:lnTo>
                    <a:pt x="3406211" y="1265224"/>
                  </a:lnTo>
                  <a:lnTo>
                    <a:pt x="3378556" y="1474493"/>
                  </a:lnTo>
                  <a:lnTo>
                    <a:pt x="3365985" y="1686516"/>
                  </a:lnTo>
                  <a:lnTo>
                    <a:pt x="3365985" y="1901292"/>
                  </a:lnTo>
                  <a:lnTo>
                    <a:pt x="3373529" y="2117444"/>
                  </a:lnTo>
                  <a:lnTo>
                    <a:pt x="3396154" y="2337728"/>
                  </a:lnTo>
                  <a:lnTo>
                    <a:pt x="3423810" y="2556633"/>
                  </a:lnTo>
                  <a:lnTo>
                    <a:pt x="3459007" y="2781047"/>
                  </a:lnTo>
                  <a:lnTo>
                    <a:pt x="3496718" y="3005461"/>
                  </a:lnTo>
                  <a:lnTo>
                    <a:pt x="3546999" y="3231249"/>
                  </a:lnTo>
                  <a:lnTo>
                    <a:pt x="3594766" y="3458416"/>
                  </a:lnTo>
                  <a:lnTo>
                    <a:pt x="3647561" y="3684206"/>
                  </a:lnTo>
                  <a:lnTo>
                    <a:pt x="3705385" y="3914125"/>
                  </a:lnTo>
                  <a:lnTo>
                    <a:pt x="3758180" y="4142670"/>
                  </a:lnTo>
                  <a:lnTo>
                    <a:pt x="3813489" y="4371213"/>
                  </a:lnTo>
                  <a:lnTo>
                    <a:pt x="3866285" y="4603887"/>
                  </a:lnTo>
                  <a:lnTo>
                    <a:pt x="3916566" y="4832430"/>
                  </a:lnTo>
                  <a:lnTo>
                    <a:pt x="3964334" y="5060974"/>
                  </a:lnTo>
                  <a:lnTo>
                    <a:pt x="4004558" y="5288141"/>
                  </a:lnTo>
                  <a:lnTo>
                    <a:pt x="4039755" y="5513930"/>
                  </a:lnTo>
                  <a:lnTo>
                    <a:pt x="4064896" y="5741097"/>
                  </a:lnTo>
                  <a:lnTo>
                    <a:pt x="4082494" y="5968264"/>
                  </a:lnTo>
                  <a:lnTo>
                    <a:pt x="4092551" y="6189924"/>
                  </a:lnTo>
                  <a:lnTo>
                    <a:pt x="4092551" y="6411583"/>
                  </a:lnTo>
                  <a:lnTo>
                    <a:pt x="4077466" y="6630490"/>
                  </a:lnTo>
                  <a:lnTo>
                    <a:pt x="4052325" y="6849396"/>
                  </a:lnTo>
                  <a:lnTo>
                    <a:pt x="4012101" y="7064172"/>
                  </a:lnTo>
                  <a:lnTo>
                    <a:pt x="3966153" y="7232650"/>
                  </a:lnTo>
                  <a:lnTo>
                    <a:pt x="3317841" y="7232650"/>
                  </a:lnTo>
                  <a:lnTo>
                    <a:pt x="3372178" y="7038402"/>
                  </a:lnTo>
                  <a:lnTo>
                    <a:pt x="3409977" y="6841630"/>
                  </a:lnTo>
                  <a:lnTo>
                    <a:pt x="3433602" y="6641073"/>
                  </a:lnTo>
                  <a:lnTo>
                    <a:pt x="3447778" y="6440516"/>
                  </a:lnTo>
                  <a:lnTo>
                    <a:pt x="3447778" y="6237437"/>
                  </a:lnTo>
                  <a:lnTo>
                    <a:pt x="3438327" y="6034358"/>
                  </a:lnTo>
                  <a:lnTo>
                    <a:pt x="3421790" y="5826233"/>
                  </a:lnTo>
                  <a:lnTo>
                    <a:pt x="3398165" y="5618108"/>
                  </a:lnTo>
                  <a:lnTo>
                    <a:pt x="3365090" y="5411245"/>
                  </a:lnTo>
                  <a:lnTo>
                    <a:pt x="3327290" y="5203120"/>
                  </a:lnTo>
                  <a:lnTo>
                    <a:pt x="3282402" y="4993734"/>
                  </a:lnTo>
                  <a:lnTo>
                    <a:pt x="3235153" y="4784348"/>
                  </a:lnTo>
                  <a:lnTo>
                    <a:pt x="3185540" y="4571178"/>
                  </a:lnTo>
                  <a:lnTo>
                    <a:pt x="3133565" y="4361792"/>
                  </a:lnTo>
                  <a:lnTo>
                    <a:pt x="3083953" y="4152405"/>
                  </a:lnTo>
                  <a:lnTo>
                    <a:pt x="3029615" y="3941758"/>
                  </a:lnTo>
                  <a:lnTo>
                    <a:pt x="2980003" y="3734895"/>
                  </a:lnTo>
                  <a:lnTo>
                    <a:pt x="2935115" y="3526770"/>
                  </a:lnTo>
                  <a:lnTo>
                    <a:pt x="2887865" y="3319907"/>
                  </a:lnTo>
                  <a:lnTo>
                    <a:pt x="2852428" y="3114306"/>
                  </a:lnTo>
                  <a:lnTo>
                    <a:pt x="2819353" y="2908704"/>
                  </a:lnTo>
                  <a:lnTo>
                    <a:pt x="2793365" y="2708147"/>
                  </a:lnTo>
                  <a:lnTo>
                    <a:pt x="2772103" y="2506328"/>
                  </a:lnTo>
                  <a:lnTo>
                    <a:pt x="2765015" y="2308294"/>
                  </a:lnTo>
                  <a:lnTo>
                    <a:pt x="2765015" y="2111522"/>
                  </a:lnTo>
                  <a:lnTo>
                    <a:pt x="2776827" y="1917273"/>
                  </a:lnTo>
                  <a:lnTo>
                    <a:pt x="2802815" y="1725546"/>
                  </a:lnTo>
                  <a:lnTo>
                    <a:pt x="2842978" y="1537603"/>
                  </a:lnTo>
                  <a:lnTo>
                    <a:pt x="2892590" y="1352182"/>
                  </a:lnTo>
                  <a:lnTo>
                    <a:pt x="2963465" y="1168023"/>
                  </a:lnTo>
                  <a:lnTo>
                    <a:pt x="3046152" y="990172"/>
                  </a:lnTo>
                  <a:lnTo>
                    <a:pt x="3150102" y="814841"/>
                  </a:lnTo>
                  <a:lnTo>
                    <a:pt x="3268228" y="643297"/>
                  </a:lnTo>
                  <a:lnTo>
                    <a:pt x="3409977" y="475536"/>
                  </a:lnTo>
                  <a:lnTo>
                    <a:pt x="3570627" y="314081"/>
                  </a:lnTo>
                  <a:lnTo>
                    <a:pt x="3752540" y="155149"/>
                  </a:lnTo>
                  <a:lnTo>
                    <a:pt x="3960440" y="2"/>
                  </a:lnTo>
                  <a:lnTo>
                    <a:pt x="2301446" y="2"/>
                  </a:lnTo>
                  <a:lnTo>
                    <a:pt x="2301446" y="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4985" tIns="32510" rIns="64985" bIns="32510" anchor="ctr"/>
            <a:lstStyle/>
            <a:p>
              <a:pPr algn="ctr" defTabSz="912860" fontAlgn="auto">
                <a:spcBef>
                  <a:spcPts val="0"/>
                </a:spcBef>
                <a:spcAft>
                  <a:spcPts val="0"/>
                </a:spcAft>
                <a:defRPr/>
              </a:pPr>
              <a:endParaRPr lang="zh-CN" altLang="en-US"/>
            </a:p>
          </p:txBody>
        </p:sp>
        <p:sp>
          <p:nvSpPr>
            <p:cNvPr id="12" name="任意多边形 11"/>
            <p:cNvSpPr/>
            <p:nvPr/>
          </p:nvSpPr>
          <p:spPr>
            <a:xfrm>
              <a:off x="12" y="29633"/>
              <a:ext cx="3649663" cy="5143500"/>
            </a:xfrm>
            <a:custGeom>
              <a:avLst/>
              <a:gdLst>
                <a:gd name="connsiteX0" fmla="*/ 0 w 5137382"/>
                <a:gd name="connsiteY0" fmla="*/ 0 h 7232652"/>
                <a:gd name="connsiteX1" fmla="*/ 3477047 w 5137382"/>
                <a:gd name="connsiteY1" fmla="*/ 0 h 7232652"/>
                <a:gd name="connsiteX2" fmla="*/ 3477047 w 5137382"/>
                <a:gd name="connsiteY2" fmla="*/ 2 h 7232652"/>
                <a:gd name="connsiteX3" fmla="*/ 5137382 w 5137382"/>
                <a:gd name="connsiteY3" fmla="*/ 2 h 7232652"/>
                <a:gd name="connsiteX4" fmla="*/ 4929314 w 5137382"/>
                <a:gd name="connsiteY4" fmla="*/ 155149 h 7232652"/>
                <a:gd name="connsiteX5" fmla="*/ 4747254 w 5137382"/>
                <a:gd name="connsiteY5" fmla="*/ 314081 h 7232652"/>
                <a:gd name="connsiteX6" fmla="*/ 4586474 w 5137382"/>
                <a:gd name="connsiteY6" fmla="*/ 475535 h 7232652"/>
                <a:gd name="connsiteX7" fmla="*/ 4444610 w 5137382"/>
                <a:gd name="connsiteY7" fmla="*/ 643296 h 7232652"/>
                <a:gd name="connsiteX8" fmla="*/ 4326389 w 5137382"/>
                <a:gd name="connsiteY8" fmla="*/ 814841 h 7232652"/>
                <a:gd name="connsiteX9" fmla="*/ 4222355 w 5137382"/>
                <a:gd name="connsiteY9" fmla="*/ 990171 h 7232652"/>
                <a:gd name="connsiteX10" fmla="*/ 4139601 w 5137382"/>
                <a:gd name="connsiteY10" fmla="*/ 1168023 h 7232652"/>
                <a:gd name="connsiteX11" fmla="*/ 4068669 w 5137382"/>
                <a:gd name="connsiteY11" fmla="*/ 1352182 h 7232652"/>
                <a:gd name="connsiteX12" fmla="*/ 4019016 w 5137382"/>
                <a:gd name="connsiteY12" fmla="*/ 1537602 h 7232652"/>
                <a:gd name="connsiteX13" fmla="*/ 3978821 w 5137382"/>
                <a:gd name="connsiteY13" fmla="*/ 1725545 h 7232652"/>
                <a:gd name="connsiteX14" fmla="*/ 3952812 w 5137382"/>
                <a:gd name="connsiteY14" fmla="*/ 1917272 h 7232652"/>
                <a:gd name="connsiteX15" fmla="*/ 3940990 w 5137382"/>
                <a:gd name="connsiteY15" fmla="*/ 2111522 h 7232652"/>
                <a:gd name="connsiteX16" fmla="*/ 3940990 w 5137382"/>
                <a:gd name="connsiteY16" fmla="*/ 2308294 h 7232652"/>
                <a:gd name="connsiteX17" fmla="*/ 3948084 w 5137382"/>
                <a:gd name="connsiteY17" fmla="*/ 2506328 h 7232652"/>
                <a:gd name="connsiteX18" fmla="*/ 3969363 w 5137382"/>
                <a:gd name="connsiteY18" fmla="*/ 2708146 h 7232652"/>
                <a:gd name="connsiteX19" fmla="*/ 3995372 w 5137382"/>
                <a:gd name="connsiteY19" fmla="*/ 2908703 h 7232652"/>
                <a:gd name="connsiteX20" fmla="*/ 4028474 w 5137382"/>
                <a:gd name="connsiteY20" fmla="*/ 3114305 h 7232652"/>
                <a:gd name="connsiteX21" fmla="*/ 4063940 w 5137382"/>
                <a:gd name="connsiteY21" fmla="*/ 3319907 h 7232652"/>
                <a:gd name="connsiteX22" fmla="*/ 4111228 w 5137382"/>
                <a:gd name="connsiteY22" fmla="*/ 3526770 h 7232652"/>
                <a:gd name="connsiteX23" fmla="*/ 4156152 w 5137382"/>
                <a:gd name="connsiteY23" fmla="*/ 3734895 h 7232652"/>
                <a:gd name="connsiteX24" fmla="*/ 4205804 w 5137382"/>
                <a:gd name="connsiteY24" fmla="*/ 3941758 h 7232652"/>
                <a:gd name="connsiteX25" fmla="*/ 4260186 w 5137382"/>
                <a:gd name="connsiteY25" fmla="*/ 4152405 h 7232652"/>
                <a:gd name="connsiteX26" fmla="*/ 4309838 w 5137382"/>
                <a:gd name="connsiteY26" fmla="*/ 4361792 h 7232652"/>
                <a:gd name="connsiteX27" fmla="*/ 4361855 w 5137382"/>
                <a:gd name="connsiteY27" fmla="*/ 4571178 h 7232652"/>
                <a:gd name="connsiteX28" fmla="*/ 4411508 w 5137382"/>
                <a:gd name="connsiteY28" fmla="*/ 4784348 h 7232652"/>
                <a:gd name="connsiteX29" fmla="*/ 4458796 w 5137382"/>
                <a:gd name="connsiteY29" fmla="*/ 4993734 h 7232652"/>
                <a:gd name="connsiteX30" fmla="*/ 4503720 w 5137382"/>
                <a:gd name="connsiteY30" fmla="*/ 5203120 h 7232652"/>
                <a:gd name="connsiteX31" fmla="*/ 4541550 w 5137382"/>
                <a:gd name="connsiteY31" fmla="*/ 5411245 h 7232652"/>
                <a:gd name="connsiteX32" fmla="*/ 4574652 w 5137382"/>
                <a:gd name="connsiteY32" fmla="*/ 5618108 h 7232652"/>
                <a:gd name="connsiteX33" fmla="*/ 4598296 w 5137382"/>
                <a:gd name="connsiteY33" fmla="*/ 5826233 h 7232652"/>
                <a:gd name="connsiteX34" fmla="*/ 4614847 w 5137382"/>
                <a:gd name="connsiteY34" fmla="*/ 6034358 h 7232652"/>
                <a:gd name="connsiteX35" fmla="*/ 4624305 w 5137382"/>
                <a:gd name="connsiteY35" fmla="*/ 6237437 h 7232652"/>
                <a:gd name="connsiteX36" fmla="*/ 4624305 w 5137382"/>
                <a:gd name="connsiteY36" fmla="*/ 6440516 h 7232652"/>
                <a:gd name="connsiteX37" fmla="*/ 4610118 w 5137382"/>
                <a:gd name="connsiteY37" fmla="*/ 6641073 h 7232652"/>
                <a:gd name="connsiteX38" fmla="*/ 4586474 w 5137382"/>
                <a:gd name="connsiteY38" fmla="*/ 6841630 h 7232652"/>
                <a:gd name="connsiteX39" fmla="*/ 4548644 w 5137382"/>
                <a:gd name="connsiteY39" fmla="*/ 7038402 h 7232652"/>
                <a:gd name="connsiteX40" fmla="*/ 4494262 w 5137382"/>
                <a:gd name="connsiteY40" fmla="*/ 7232652 h 7232652"/>
                <a:gd name="connsiteX41" fmla="*/ 3042515 w 5137382"/>
                <a:gd name="connsiteY41" fmla="*/ 7232652 h 7232652"/>
                <a:gd name="connsiteX42" fmla="*/ 3042515 w 5137382"/>
                <a:gd name="connsiteY42" fmla="*/ 7232650 h 7232652"/>
                <a:gd name="connsiteX43" fmla="*/ 0 w 5137382"/>
                <a:gd name="connsiteY43" fmla="*/ 7232650 h 723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137382" h="7232652">
                  <a:moveTo>
                    <a:pt x="0" y="0"/>
                  </a:moveTo>
                  <a:lnTo>
                    <a:pt x="3477047" y="0"/>
                  </a:lnTo>
                  <a:lnTo>
                    <a:pt x="3477047" y="2"/>
                  </a:lnTo>
                  <a:lnTo>
                    <a:pt x="5137382" y="2"/>
                  </a:lnTo>
                  <a:lnTo>
                    <a:pt x="4929314" y="155149"/>
                  </a:lnTo>
                  <a:lnTo>
                    <a:pt x="4747254" y="314081"/>
                  </a:lnTo>
                  <a:lnTo>
                    <a:pt x="4586474" y="475535"/>
                  </a:lnTo>
                  <a:lnTo>
                    <a:pt x="4444610" y="643296"/>
                  </a:lnTo>
                  <a:lnTo>
                    <a:pt x="4326389" y="814841"/>
                  </a:lnTo>
                  <a:lnTo>
                    <a:pt x="4222355" y="990171"/>
                  </a:lnTo>
                  <a:lnTo>
                    <a:pt x="4139601" y="1168023"/>
                  </a:lnTo>
                  <a:lnTo>
                    <a:pt x="4068669" y="1352182"/>
                  </a:lnTo>
                  <a:lnTo>
                    <a:pt x="4019016" y="1537602"/>
                  </a:lnTo>
                  <a:lnTo>
                    <a:pt x="3978821" y="1725545"/>
                  </a:lnTo>
                  <a:lnTo>
                    <a:pt x="3952812" y="1917272"/>
                  </a:lnTo>
                  <a:lnTo>
                    <a:pt x="3940990" y="2111522"/>
                  </a:lnTo>
                  <a:lnTo>
                    <a:pt x="3940990" y="2308294"/>
                  </a:lnTo>
                  <a:lnTo>
                    <a:pt x="3948084" y="2506328"/>
                  </a:lnTo>
                  <a:lnTo>
                    <a:pt x="3969363" y="2708146"/>
                  </a:lnTo>
                  <a:lnTo>
                    <a:pt x="3995372" y="2908703"/>
                  </a:lnTo>
                  <a:lnTo>
                    <a:pt x="4028474" y="3114305"/>
                  </a:lnTo>
                  <a:lnTo>
                    <a:pt x="4063940" y="3319907"/>
                  </a:lnTo>
                  <a:lnTo>
                    <a:pt x="4111228" y="3526770"/>
                  </a:lnTo>
                  <a:lnTo>
                    <a:pt x="4156152" y="3734895"/>
                  </a:lnTo>
                  <a:lnTo>
                    <a:pt x="4205804" y="3941758"/>
                  </a:lnTo>
                  <a:lnTo>
                    <a:pt x="4260186" y="4152405"/>
                  </a:lnTo>
                  <a:lnTo>
                    <a:pt x="4309838" y="4361792"/>
                  </a:lnTo>
                  <a:lnTo>
                    <a:pt x="4361855" y="4571178"/>
                  </a:lnTo>
                  <a:lnTo>
                    <a:pt x="4411508" y="4784348"/>
                  </a:lnTo>
                  <a:lnTo>
                    <a:pt x="4458796" y="4993734"/>
                  </a:lnTo>
                  <a:lnTo>
                    <a:pt x="4503720" y="5203120"/>
                  </a:lnTo>
                  <a:lnTo>
                    <a:pt x="4541550" y="5411245"/>
                  </a:lnTo>
                  <a:lnTo>
                    <a:pt x="4574652" y="5618108"/>
                  </a:lnTo>
                  <a:lnTo>
                    <a:pt x="4598296" y="5826233"/>
                  </a:lnTo>
                  <a:lnTo>
                    <a:pt x="4614847" y="6034358"/>
                  </a:lnTo>
                  <a:lnTo>
                    <a:pt x="4624305" y="6237437"/>
                  </a:lnTo>
                  <a:lnTo>
                    <a:pt x="4624305" y="6440516"/>
                  </a:lnTo>
                  <a:lnTo>
                    <a:pt x="4610118" y="6641073"/>
                  </a:lnTo>
                  <a:lnTo>
                    <a:pt x="4586474" y="6841630"/>
                  </a:lnTo>
                  <a:lnTo>
                    <a:pt x="4548644" y="7038402"/>
                  </a:lnTo>
                  <a:lnTo>
                    <a:pt x="4494262" y="7232652"/>
                  </a:lnTo>
                  <a:lnTo>
                    <a:pt x="3042515" y="7232652"/>
                  </a:lnTo>
                  <a:lnTo>
                    <a:pt x="3042515" y="7232650"/>
                  </a:lnTo>
                  <a:lnTo>
                    <a:pt x="0" y="723265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64985" tIns="32510" rIns="64985" bIns="32510" anchor="ctr"/>
            <a:lstStyle/>
            <a:p>
              <a:pPr algn="ctr" defTabSz="912860" fontAlgn="auto">
                <a:spcBef>
                  <a:spcPts val="0"/>
                </a:spcBef>
                <a:spcAft>
                  <a:spcPts val="0"/>
                </a:spcAft>
                <a:defRPr/>
              </a:pPr>
              <a:endParaRPr lang="zh-CN" altLang="en-US"/>
            </a:p>
          </p:txBody>
        </p:sp>
      </p:grpSp>
      <p:sp>
        <p:nvSpPr>
          <p:cNvPr id="15" name="MH_Others_1"/>
          <p:cNvSpPr txBox="1">
            <a:spLocks noChangeArrowheads="1"/>
          </p:cNvSpPr>
          <p:nvPr>
            <p:custDataLst>
              <p:tags r:id="rId1"/>
            </p:custDataLst>
          </p:nvPr>
        </p:nvSpPr>
        <p:spPr bwMode="auto">
          <a:xfrm>
            <a:off x="454140" y="2924944"/>
            <a:ext cx="1944462"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700" b="1" dirty="0">
                <a:solidFill>
                  <a:schemeClr val="bg1"/>
                </a:solidFill>
                <a:ea typeface="微软雅黑" pitchFamily="34" charset="-122"/>
                <a:sym typeface="Arial" pitchFamily="34" charset="0"/>
              </a:rPr>
              <a:t>目  录</a:t>
            </a:r>
          </a:p>
        </p:txBody>
      </p:sp>
      <p:sp>
        <p:nvSpPr>
          <p:cNvPr id="17" name="MH_Others_2"/>
          <p:cNvSpPr txBox="1">
            <a:spLocks noChangeArrowheads="1"/>
          </p:cNvSpPr>
          <p:nvPr>
            <p:custDataLst>
              <p:tags r:id="rId2"/>
            </p:custDataLst>
          </p:nvPr>
        </p:nvSpPr>
        <p:spPr bwMode="auto">
          <a:xfrm>
            <a:off x="438503" y="3849252"/>
            <a:ext cx="2024063"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1225"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000" b="1" dirty="0">
                <a:solidFill>
                  <a:schemeClr val="bg1"/>
                </a:solidFill>
                <a:ea typeface="微软雅黑" pitchFamily="34" charset="-122"/>
                <a:sym typeface="Arial" pitchFamily="34" charset="0"/>
              </a:rPr>
              <a:t>CONTENTS</a:t>
            </a:r>
            <a:endParaRPr lang="zh-CN" altLang="en-US" sz="2000" b="1" dirty="0">
              <a:solidFill>
                <a:schemeClr val="bg1"/>
              </a:solidFill>
              <a:ea typeface="微软雅黑" pitchFamily="34" charset="-122"/>
              <a:sym typeface="Arial" pitchFamily="34" charset="0"/>
            </a:endParaRPr>
          </a:p>
        </p:txBody>
      </p:sp>
      <p:sp>
        <p:nvSpPr>
          <p:cNvPr id="2" name="TextBox 1"/>
          <p:cNvSpPr txBox="1"/>
          <p:nvPr/>
        </p:nvSpPr>
        <p:spPr>
          <a:xfrm>
            <a:off x="3188876" y="1187460"/>
            <a:ext cx="4418049" cy="369332"/>
          </a:xfrm>
          <a:prstGeom prst="rect">
            <a:avLst/>
          </a:prstGeom>
          <a:noFill/>
        </p:spPr>
        <p:txBody>
          <a:bodyPr wrap="square" rtlCol="0">
            <a:spAutoFit/>
          </a:bodyPr>
          <a:lstStyle/>
          <a:p>
            <a:r>
              <a:rPr lang="zh-CN" altLang="zh-CN" b="1" dirty="0" smtClean="0">
                <a:latin typeface="微软雅黑" panose="020B0503020204020204" pitchFamily="34" charset="-122"/>
                <a:ea typeface="微软雅黑" panose="020B0503020204020204" pitchFamily="34" charset="-122"/>
              </a:rPr>
              <a:t>任务</a:t>
            </a:r>
            <a:r>
              <a:rPr lang="zh-CN" altLang="en-US" b="1" dirty="0" smtClean="0">
                <a:latin typeface="微软雅黑" panose="020B0503020204020204" pitchFamily="34" charset="-122"/>
                <a:ea typeface="微软雅黑" panose="020B0503020204020204" pitchFamily="34" charset="-122"/>
              </a:rPr>
              <a:t>一</a:t>
            </a:r>
            <a:r>
              <a:rPr lang="en-US" altLang="zh-CN" b="1" dirty="0" smtClean="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认识路由器</a:t>
            </a:r>
            <a:endParaRPr lang="zh-CN" altLang="en-US" b="1" dirty="0">
              <a:latin typeface="微软雅黑" panose="020B0503020204020204" pitchFamily="34" charset="-122"/>
              <a:ea typeface="微软雅黑" panose="020B0503020204020204" pitchFamily="34" charset="-122"/>
            </a:endParaRPr>
          </a:p>
        </p:txBody>
      </p:sp>
      <p:sp>
        <p:nvSpPr>
          <p:cNvPr id="18" name="TextBox 17"/>
          <p:cNvSpPr txBox="1"/>
          <p:nvPr/>
        </p:nvSpPr>
        <p:spPr>
          <a:xfrm>
            <a:off x="3188876" y="1763524"/>
            <a:ext cx="4418049" cy="369332"/>
          </a:xfrm>
          <a:prstGeom prst="rect">
            <a:avLst/>
          </a:prstGeom>
          <a:noFill/>
        </p:spPr>
        <p:txBody>
          <a:bodyPr wrap="square" rtlCol="0">
            <a:spAutoFit/>
          </a:bodyPr>
          <a:lstStyle/>
          <a:p>
            <a:r>
              <a:rPr lang="zh-CN" altLang="zh-CN" b="1" dirty="0" smtClean="0">
                <a:latin typeface="微软雅黑" panose="020B0503020204020204" pitchFamily="34" charset="-122"/>
                <a:ea typeface="微软雅黑" panose="020B0503020204020204" pitchFamily="34" charset="-122"/>
              </a:rPr>
              <a:t>任务</a:t>
            </a:r>
            <a:r>
              <a:rPr lang="zh-CN" altLang="en-US" b="1" dirty="0" smtClean="0">
                <a:latin typeface="微软雅黑" panose="020B0503020204020204" pitchFamily="34" charset="-122"/>
                <a:ea typeface="微软雅黑" panose="020B0503020204020204" pitchFamily="34" charset="-122"/>
              </a:rPr>
              <a:t>二</a:t>
            </a:r>
            <a:r>
              <a:rPr lang="en-US" altLang="zh-CN" b="1" dirty="0" smtClean="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路由器基本配置</a:t>
            </a:r>
            <a:endParaRPr lang="zh-CN" altLang="en-US" b="1" dirty="0">
              <a:latin typeface="微软雅黑" panose="020B0503020204020204" pitchFamily="34" charset="-122"/>
              <a:ea typeface="微软雅黑" panose="020B0503020204020204" pitchFamily="34" charset="-122"/>
            </a:endParaRPr>
          </a:p>
        </p:txBody>
      </p:sp>
      <p:sp>
        <p:nvSpPr>
          <p:cNvPr id="19" name="TextBox 18"/>
          <p:cNvSpPr txBox="1"/>
          <p:nvPr/>
        </p:nvSpPr>
        <p:spPr>
          <a:xfrm>
            <a:off x="3188876" y="2339588"/>
            <a:ext cx="4418049" cy="369332"/>
          </a:xfrm>
          <a:prstGeom prst="rect">
            <a:avLst/>
          </a:prstGeom>
          <a:noFill/>
        </p:spPr>
        <p:txBody>
          <a:bodyPr wrap="square" rtlCol="0">
            <a:spAutoFit/>
          </a:bodyPr>
          <a:lstStyle/>
          <a:p>
            <a:r>
              <a:rPr lang="zh-CN" altLang="zh-CN" b="1" dirty="0" smtClean="0">
                <a:latin typeface="微软雅黑" panose="020B0503020204020204" pitchFamily="34" charset="-122"/>
                <a:ea typeface="微软雅黑" panose="020B0503020204020204" pitchFamily="34" charset="-122"/>
              </a:rPr>
              <a:t>任务</a:t>
            </a:r>
            <a:r>
              <a:rPr lang="zh-CN" altLang="en-US" b="1" dirty="0" smtClean="0">
                <a:latin typeface="微软雅黑" panose="020B0503020204020204" pitchFamily="34" charset="-122"/>
                <a:ea typeface="微软雅黑" panose="020B0503020204020204" pitchFamily="34" charset="-122"/>
              </a:rPr>
              <a:t>三</a:t>
            </a:r>
            <a:r>
              <a:rPr lang="en-US" altLang="zh-CN" b="1" dirty="0" smtClean="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远程登录路由器</a:t>
            </a:r>
            <a:endParaRPr lang="zh-CN" altLang="en-US" b="1" dirty="0">
              <a:latin typeface="微软雅黑" panose="020B0503020204020204" pitchFamily="34" charset="-122"/>
              <a:ea typeface="微软雅黑" panose="020B0503020204020204" pitchFamily="34" charset="-122"/>
            </a:endParaRPr>
          </a:p>
        </p:txBody>
      </p:sp>
      <p:sp>
        <p:nvSpPr>
          <p:cNvPr id="20" name="TextBox 19"/>
          <p:cNvSpPr txBox="1"/>
          <p:nvPr/>
        </p:nvSpPr>
        <p:spPr>
          <a:xfrm>
            <a:off x="3188876" y="2915652"/>
            <a:ext cx="4716376" cy="369332"/>
          </a:xfrm>
          <a:prstGeom prst="rect">
            <a:avLst/>
          </a:prstGeom>
          <a:noFill/>
        </p:spPr>
        <p:txBody>
          <a:bodyPr wrap="square" rtlCol="0">
            <a:spAutoFit/>
          </a:bodyPr>
          <a:lstStyle/>
          <a:p>
            <a:r>
              <a:rPr lang="zh-CN" altLang="zh-CN" b="1" dirty="0" smtClean="0">
                <a:latin typeface="微软雅黑" panose="020B0503020204020204" pitchFamily="34" charset="-122"/>
                <a:ea typeface="微软雅黑" panose="020B0503020204020204" pitchFamily="34" charset="-122"/>
              </a:rPr>
              <a:t>任务</a:t>
            </a:r>
            <a:r>
              <a:rPr lang="zh-CN" altLang="en-US" b="1" dirty="0" smtClean="0">
                <a:latin typeface="微软雅黑" panose="020B0503020204020204" pitchFamily="34" charset="-122"/>
                <a:ea typeface="微软雅黑" panose="020B0503020204020204" pitchFamily="34" charset="-122"/>
              </a:rPr>
              <a:t>四</a:t>
            </a:r>
            <a:r>
              <a:rPr lang="en-US" altLang="zh-CN" b="1" dirty="0" smtClean="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配置单臂路由实现</a:t>
            </a:r>
            <a:r>
              <a:rPr lang="en-US" altLang="zh-CN" b="1" dirty="0">
                <a:latin typeface="微软雅黑" panose="020B0503020204020204" pitchFamily="34" charset="-122"/>
                <a:ea typeface="微软雅黑" panose="020B0503020204020204" pitchFamily="34" charset="-122"/>
              </a:rPr>
              <a:t>VLAN</a:t>
            </a:r>
            <a:r>
              <a:rPr lang="zh-CN" altLang="zh-CN" b="1" dirty="0">
                <a:latin typeface="微软雅黑" panose="020B0503020204020204" pitchFamily="34" charset="-122"/>
                <a:ea typeface="微软雅黑" panose="020B0503020204020204" pitchFamily="34" charset="-122"/>
              </a:rPr>
              <a:t>之间通信</a:t>
            </a:r>
            <a:endParaRPr lang="zh-CN" altLang="en-US" b="1" dirty="0">
              <a:latin typeface="微软雅黑" panose="020B0503020204020204" pitchFamily="34" charset="-122"/>
              <a:ea typeface="微软雅黑" panose="020B0503020204020204" pitchFamily="34" charset="-122"/>
            </a:endParaRPr>
          </a:p>
        </p:txBody>
      </p:sp>
      <p:sp>
        <p:nvSpPr>
          <p:cNvPr id="21" name="TextBox 20"/>
          <p:cNvSpPr txBox="1"/>
          <p:nvPr/>
        </p:nvSpPr>
        <p:spPr>
          <a:xfrm>
            <a:off x="3188876" y="3491716"/>
            <a:ext cx="4418049" cy="369332"/>
          </a:xfrm>
          <a:prstGeom prst="rect">
            <a:avLst/>
          </a:prstGeom>
          <a:noFill/>
        </p:spPr>
        <p:txBody>
          <a:bodyPr wrap="square" rtlCol="0">
            <a:spAutoFit/>
          </a:bodyPr>
          <a:lstStyle/>
          <a:p>
            <a:r>
              <a:rPr lang="zh-CN" altLang="zh-CN" b="1" dirty="0" smtClean="0">
                <a:latin typeface="微软雅黑" panose="020B0503020204020204" pitchFamily="34" charset="-122"/>
                <a:ea typeface="微软雅黑" panose="020B0503020204020204" pitchFamily="34" charset="-122"/>
              </a:rPr>
              <a:t>任务</a:t>
            </a:r>
            <a:r>
              <a:rPr lang="zh-CN" altLang="en-US" b="1" dirty="0" smtClean="0">
                <a:latin typeface="微软雅黑" panose="020B0503020204020204" pitchFamily="34" charset="-122"/>
                <a:ea typeface="微软雅黑" panose="020B0503020204020204" pitchFamily="34" charset="-122"/>
              </a:rPr>
              <a:t>五</a:t>
            </a:r>
            <a:r>
              <a:rPr lang="en-US" altLang="zh-CN" b="1" dirty="0" smtClean="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配置静态路由实现各子网互通</a:t>
            </a:r>
            <a:endParaRPr lang="zh-CN" altLang="en-US" b="1" dirty="0">
              <a:latin typeface="微软雅黑" panose="020B0503020204020204" pitchFamily="34" charset="-122"/>
              <a:ea typeface="微软雅黑" panose="020B0503020204020204" pitchFamily="34" charset="-122"/>
            </a:endParaRPr>
          </a:p>
        </p:txBody>
      </p:sp>
      <p:sp>
        <p:nvSpPr>
          <p:cNvPr id="22" name="TextBox 21"/>
          <p:cNvSpPr txBox="1"/>
          <p:nvPr/>
        </p:nvSpPr>
        <p:spPr>
          <a:xfrm>
            <a:off x="3188876" y="4067780"/>
            <a:ext cx="4418049" cy="369332"/>
          </a:xfrm>
          <a:prstGeom prst="rect">
            <a:avLst/>
          </a:prstGeom>
          <a:noFill/>
        </p:spPr>
        <p:txBody>
          <a:bodyPr wrap="square" rtlCol="0">
            <a:spAutoFit/>
          </a:bodyPr>
          <a:lstStyle/>
          <a:p>
            <a:r>
              <a:rPr lang="zh-CN" altLang="zh-CN" b="1" dirty="0" smtClean="0">
                <a:latin typeface="微软雅黑" panose="020B0503020204020204" pitchFamily="34" charset="-122"/>
                <a:ea typeface="微软雅黑" panose="020B0503020204020204" pitchFamily="34" charset="-122"/>
              </a:rPr>
              <a:t>任务</a:t>
            </a:r>
            <a:r>
              <a:rPr lang="zh-CN" altLang="en-US" b="1" dirty="0" smtClean="0">
                <a:latin typeface="微软雅黑" panose="020B0503020204020204" pitchFamily="34" charset="-122"/>
                <a:ea typeface="微软雅黑" panose="020B0503020204020204" pitchFamily="34" charset="-122"/>
              </a:rPr>
              <a:t>六</a:t>
            </a:r>
            <a:r>
              <a:rPr lang="en-US" altLang="zh-CN" b="1" dirty="0" smtClean="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配置</a:t>
            </a:r>
            <a:r>
              <a:rPr lang="en-US" altLang="zh-CN" b="1" dirty="0">
                <a:latin typeface="微软雅黑" panose="020B0503020204020204" pitchFamily="34" charset="-122"/>
                <a:ea typeface="微软雅黑" panose="020B0503020204020204" pitchFamily="34" charset="-122"/>
              </a:rPr>
              <a:t>RIP</a:t>
            </a:r>
            <a:r>
              <a:rPr lang="zh-CN" altLang="zh-CN" b="1" dirty="0">
                <a:latin typeface="微软雅黑" panose="020B0503020204020204" pitchFamily="34" charset="-122"/>
                <a:ea typeface="微软雅黑" panose="020B0503020204020204" pitchFamily="34" charset="-122"/>
              </a:rPr>
              <a:t>路由协议实现各子网互通</a:t>
            </a:r>
            <a:endParaRPr lang="zh-CN" altLang="en-US" b="1" dirty="0">
              <a:latin typeface="微软雅黑" panose="020B0503020204020204" pitchFamily="34" charset="-122"/>
              <a:ea typeface="微软雅黑" panose="020B0503020204020204" pitchFamily="34" charset="-122"/>
            </a:endParaRPr>
          </a:p>
        </p:txBody>
      </p:sp>
      <p:sp>
        <p:nvSpPr>
          <p:cNvPr id="23" name="TextBox 22"/>
          <p:cNvSpPr txBox="1"/>
          <p:nvPr/>
        </p:nvSpPr>
        <p:spPr>
          <a:xfrm>
            <a:off x="3188876" y="4643844"/>
            <a:ext cx="5148424" cy="369332"/>
          </a:xfrm>
          <a:prstGeom prst="rect">
            <a:avLst/>
          </a:prstGeom>
          <a:noFill/>
        </p:spPr>
        <p:txBody>
          <a:bodyPr wrap="square" rtlCol="0">
            <a:spAutoFit/>
          </a:bodyPr>
          <a:lstStyle/>
          <a:p>
            <a:r>
              <a:rPr lang="zh-CN" altLang="zh-CN" b="1" dirty="0" smtClean="0">
                <a:latin typeface="微软雅黑" panose="020B0503020204020204" pitchFamily="34" charset="-122"/>
                <a:ea typeface="微软雅黑" panose="020B0503020204020204" pitchFamily="34" charset="-122"/>
              </a:rPr>
              <a:t>任务</a:t>
            </a:r>
            <a:r>
              <a:rPr lang="zh-CN" altLang="en-US" b="1" dirty="0" smtClean="0">
                <a:latin typeface="微软雅黑" panose="020B0503020204020204" pitchFamily="34" charset="-122"/>
                <a:ea typeface="微软雅黑" panose="020B0503020204020204" pitchFamily="34" charset="-122"/>
              </a:rPr>
              <a:t>七</a:t>
            </a:r>
            <a:r>
              <a:rPr lang="en-US" altLang="zh-CN" b="1" dirty="0" smtClean="0">
                <a:latin typeface="微软雅黑" panose="020B0503020204020204" pitchFamily="34" charset="-122"/>
                <a:ea typeface="微软雅黑" panose="020B0503020204020204" pitchFamily="34" charset="-122"/>
              </a:rPr>
              <a:t> </a:t>
            </a:r>
            <a:r>
              <a:rPr lang="zh-CN" altLang="zh-CN" b="1" dirty="0" smtClean="0">
                <a:latin typeface="微软雅黑" panose="020B0503020204020204" pitchFamily="34" charset="-122"/>
                <a:ea typeface="微软雅黑" panose="020B0503020204020204" pitchFamily="34" charset="-122"/>
              </a:rPr>
              <a:t>配置</a:t>
            </a:r>
            <a:r>
              <a:rPr lang="en-US" altLang="zh-CN" b="1" dirty="0">
                <a:latin typeface="微软雅黑" panose="020B0503020204020204" pitchFamily="34" charset="-122"/>
                <a:ea typeface="微软雅黑" panose="020B0503020204020204" pitchFamily="34" charset="-122"/>
              </a:rPr>
              <a:t>OSPF</a:t>
            </a:r>
            <a:r>
              <a:rPr lang="zh-CN" altLang="zh-CN" b="1" dirty="0">
                <a:latin typeface="微软雅黑" panose="020B0503020204020204" pitchFamily="34" charset="-122"/>
                <a:ea typeface="微软雅黑" panose="020B0503020204020204" pitchFamily="34" charset="-122"/>
              </a:rPr>
              <a:t>动态路由协议实现各子网互通</a:t>
            </a:r>
            <a:endParaRPr lang="zh-CN" altLang="en-US" b="1" dirty="0">
              <a:latin typeface="微软雅黑" panose="020B0503020204020204" pitchFamily="34" charset="-122"/>
              <a:ea typeface="微软雅黑" panose="020B0503020204020204" pitchFamily="34" charset="-122"/>
            </a:endParaRPr>
          </a:p>
        </p:txBody>
      </p:sp>
      <p:sp>
        <p:nvSpPr>
          <p:cNvPr id="27" name="TextBox 26"/>
          <p:cNvSpPr txBox="1"/>
          <p:nvPr/>
        </p:nvSpPr>
        <p:spPr>
          <a:xfrm>
            <a:off x="3188876" y="5229200"/>
            <a:ext cx="5580472" cy="369332"/>
          </a:xfrm>
          <a:prstGeom prst="rect">
            <a:avLst/>
          </a:prstGeom>
          <a:noFill/>
        </p:spPr>
        <p:txBody>
          <a:bodyPr wrap="square" rtlCol="0">
            <a:spAutoFit/>
          </a:bodyPr>
          <a:lstStyle/>
          <a:p>
            <a:r>
              <a:rPr lang="zh-CN" altLang="zh-CN" b="1" dirty="0" smtClean="0">
                <a:latin typeface="微软雅黑" panose="020B0503020204020204" pitchFamily="34" charset="-122"/>
                <a:ea typeface="微软雅黑" panose="020B0503020204020204" pitchFamily="34" charset="-122"/>
              </a:rPr>
              <a:t>项目</a:t>
            </a:r>
            <a:r>
              <a:rPr lang="zh-CN" altLang="zh-CN" b="1" dirty="0">
                <a:latin typeface="微软雅黑" panose="020B0503020204020204" pitchFamily="34" charset="-122"/>
                <a:ea typeface="微软雅黑" panose="020B0503020204020204" pitchFamily="34" charset="-122"/>
              </a:rPr>
              <a:t>实训：组建中型园区网络</a:t>
            </a:r>
            <a:endParaRPr lang="zh-CN" altLang="en-US" b="1" dirty="0">
              <a:latin typeface="微软雅黑" panose="020B0503020204020204" pitchFamily="34" charset="-122"/>
              <a:ea typeface="微软雅黑" panose="020B0503020204020204" pitchFamily="34" charset="-122"/>
            </a:endParaRPr>
          </a:p>
        </p:txBody>
      </p:sp>
      <p:sp>
        <p:nvSpPr>
          <p:cNvPr id="28" name="TextBox 27"/>
          <p:cNvSpPr txBox="1"/>
          <p:nvPr/>
        </p:nvSpPr>
        <p:spPr>
          <a:xfrm>
            <a:off x="3188876" y="5723964"/>
            <a:ext cx="5580472" cy="369332"/>
          </a:xfrm>
          <a:prstGeom prst="rect">
            <a:avLst/>
          </a:prstGeom>
          <a:noFill/>
        </p:spPr>
        <p:txBody>
          <a:bodyPr wrap="square" rtlCol="0">
            <a:spAutoFit/>
          </a:bodyPr>
          <a:lstStyle/>
          <a:p>
            <a:r>
              <a:rPr lang="zh-CN" altLang="zh-CN" b="1" dirty="0">
                <a:latin typeface="微软雅黑" panose="020B0503020204020204" pitchFamily="34" charset="-122"/>
                <a:ea typeface="微软雅黑" panose="020B0503020204020204" pitchFamily="34" charset="-122"/>
              </a:rPr>
              <a:t>拓展训练：配置</a:t>
            </a:r>
            <a:r>
              <a:rPr lang="en-US" altLang="zh-CN" b="1" dirty="0">
                <a:latin typeface="微软雅黑" panose="020B0503020204020204" pitchFamily="34" charset="-122"/>
                <a:ea typeface="微软雅黑" panose="020B0503020204020204" pitchFamily="34" charset="-122"/>
              </a:rPr>
              <a:t>OSPF</a:t>
            </a:r>
            <a:r>
              <a:rPr lang="zh-CN" altLang="zh-CN" b="1" dirty="0">
                <a:latin typeface="微软雅黑" panose="020B0503020204020204" pitchFamily="34" charset="-122"/>
                <a:ea typeface="微软雅黑" panose="020B0503020204020204" pitchFamily="34" charset="-122"/>
              </a:rPr>
              <a:t>多区域互联</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141984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3" name="文本框 12"/>
          <p:cNvSpPr txBox="1">
            <a:spLocks noChangeArrowheads="1"/>
          </p:cNvSpPr>
          <p:nvPr/>
        </p:nvSpPr>
        <p:spPr bwMode="auto">
          <a:xfrm>
            <a:off x="619128" y="164654"/>
            <a:ext cx="3088779"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一  </a:t>
            </a:r>
            <a:r>
              <a:rPr lang="zh-CN" altLang="zh-CN" sz="2400" b="1" dirty="0" smtClean="0">
                <a:solidFill>
                  <a:schemeClr val="accent1"/>
                </a:solidFill>
              </a:rPr>
              <a:t>认识</a:t>
            </a:r>
            <a:r>
              <a:rPr lang="zh-CN" altLang="zh-CN" sz="2400" b="1" dirty="0">
                <a:solidFill>
                  <a:schemeClr val="accent1"/>
                </a:solidFill>
              </a:rPr>
              <a:t>路由器</a:t>
            </a: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787427" cy="59592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619128" y="908720"/>
            <a:ext cx="1210588" cy="400110"/>
          </a:xfrm>
          <a:prstGeom prst="rect">
            <a:avLst/>
          </a:prstGeom>
        </p:spPr>
        <p:txBody>
          <a:bodyPr wrap="none">
            <a:spAutoFit/>
          </a:bodyPr>
          <a:lstStyle/>
          <a:p>
            <a:r>
              <a:rPr lang="zh-CN" altLang="en-US" sz="2000" b="1" dirty="0">
                <a:solidFill>
                  <a:schemeClr val="accent6">
                    <a:lumMod val="50000"/>
                  </a:schemeClr>
                </a:solidFill>
                <a:latin typeface="华文彩云" pitchFamily="2" charset="-122"/>
                <a:ea typeface="华文彩云" pitchFamily="2" charset="-122"/>
              </a:rPr>
              <a:t>任务描述</a:t>
            </a:r>
            <a:endParaRPr lang="zh-CN" altLang="zh-CN" sz="2000" b="1" dirty="0">
              <a:solidFill>
                <a:schemeClr val="accent6">
                  <a:lumMod val="50000"/>
                </a:schemeClr>
              </a:solidFill>
              <a:latin typeface="华文彩云" pitchFamily="2" charset="-122"/>
              <a:ea typeface="华文彩云" pitchFamily="2" charset="-122"/>
            </a:endParaRPr>
          </a:p>
        </p:txBody>
      </p:sp>
      <p:sp>
        <p:nvSpPr>
          <p:cNvPr id="9" name="矩形 8"/>
          <p:cNvSpPr/>
          <p:nvPr/>
        </p:nvSpPr>
        <p:spPr>
          <a:xfrm>
            <a:off x="755576" y="1484784"/>
            <a:ext cx="7776864" cy="1610697"/>
          </a:xfrm>
          <a:prstGeom prst="rect">
            <a:avLst/>
          </a:prstGeom>
        </p:spPr>
        <p:txBody>
          <a:bodyPr wrap="square">
            <a:spAutoFit/>
          </a:bodyPr>
          <a:lstStyle/>
          <a:p>
            <a:pPr>
              <a:lnSpc>
                <a:spcPts val="2400"/>
              </a:lnSpc>
            </a:pPr>
            <a:r>
              <a:rPr lang="zh-CN" altLang="en-US" dirty="0" smtClean="0"/>
              <a:t>         某公司</a:t>
            </a:r>
            <a:r>
              <a:rPr lang="zh-CN" altLang="zh-CN" dirty="0" smtClean="0"/>
              <a:t>各个部门分布在不同大楼或同一幢楼的不同楼层，每个部门使用一个子网，使用</a:t>
            </a:r>
            <a:r>
              <a:rPr lang="en-US" altLang="zh-CN" dirty="0" err="1" smtClean="0"/>
              <a:t>Vlan</a:t>
            </a:r>
            <a:r>
              <a:rPr lang="zh-CN" altLang="zh-CN" dirty="0" smtClean="0"/>
              <a:t>技术实现部门之间的隔离，</a:t>
            </a:r>
            <a:r>
              <a:rPr lang="zh-CN" altLang="en-US" dirty="0" smtClean="0"/>
              <a:t>现在需要使用路由器实现各部门互联。</a:t>
            </a:r>
            <a:r>
              <a:rPr lang="zh-CN" altLang="zh-CN" dirty="0" smtClean="0"/>
              <a:t>小王</a:t>
            </a:r>
            <a:r>
              <a:rPr lang="zh-CN" altLang="en-US" dirty="0" smtClean="0"/>
              <a:t>要</a:t>
            </a:r>
            <a:r>
              <a:rPr lang="zh-CN" altLang="zh-CN" dirty="0" smtClean="0"/>
              <a:t>从</a:t>
            </a:r>
            <a:r>
              <a:rPr lang="zh-CN" altLang="en-US" dirty="0" smtClean="0"/>
              <a:t>路由器</a:t>
            </a:r>
            <a:r>
              <a:rPr lang="zh-CN" altLang="zh-CN" dirty="0" smtClean="0"/>
              <a:t>的品牌、选型、性价比、接口类型、功能、管理方式等方面作一个系统的学习，然后再到市场上去购买，买到性价比高的产品。</a:t>
            </a:r>
            <a:endParaRPr lang="zh-CN" altLang="zh-CN" dirty="0"/>
          </a:p>
        </p:txBody>
      </p:sp>
      <p:sp>
        <p:nvSpPr>
          <p:cNvPr id="12" name="矩形 11"/>
          <p:cNvSpPr/>
          <p:nvPr/>
        </p:nvSpPr>
        <p:spPr>
          <a:xfrm>
            <a:off x="619128" y="3220814"/>
            <a:ext cx="1217000" cy="400110"/>
          </a:xfrm>
          <a:prstGeom prst="rect">
            <a:avLst/>
          </a:prstGeom>
        </p:spPr>
        <p:txBody>
          <a:bodyPr wrap="none">
            <a:spAutoFit/>
          </a:bodyPr>
          <a:lstStyle/>
          <a:p>
            <a:r>
              <a:rPr lang="zh-CN" altLang="zh-CN" sz="2000" b="1" dirty="0">
                <a:solidFill>
                  <a:schemeClr val="accent6">
                    <a:lumMod val="50000"/>
                  </a:schemeClr>
                </a:solidFill>
                <a:latin typeface="华文彩云" pitchFamily="2" charset="-122"/>
                <a:ea typeface="华文彩云" pitchFamily="2" charset="-122"/>
              </a:rPr>
              <a:t>知识链接</a:t>
            </a:r>
          </a:p>
        </p:txBody>
      </p:sp>
      <p:sp>
        <p:nvSpPr>
          <p:cNvPr id="15" name="矩形 14"/>
          <p:cNvSpPr/>
          <p:nvPr/>
        </p:nvSpPr>
        <p:spPr>
          <a:xfrm>
            <a:off x="827584" y="3796878"/>
            <a:ext cx="7920880" cy="1369606"/>
          </a:xfrm>
          <a:prstGeom prst="rect">
            <a:avLst/>
          </a:prstGeom>
        </p:spPr>
        <p:txBody>
          <a:bodyPr wrap="square">
            <a:spAutoFit/>
          </a:bodyPr>
          <a:lstStyle/>
          <a:p>
            <a:pPr>
              <a:spcBef>
                <a:spcPts val="600"/>
              </a:spcBef>
              <a:spcAft>
                <a:spcPts val="600"/>
              </a:spcAft>
            </a:pPr>
            <a:r>
              <a:rPr lang="en-US" altLang="zh-CN" b="1" dirty="0"/>
              <a:t>1</a:t>
            </a:r>
            <a:r>
              <a:rPr lang="zh-CN" altLang="zh-CN" b="1" dirty="0" smtClean="0"/>
              <a:t>．路由器简介</a:t>
            </a:r>
            <a:endParaRPr lang="en-US" altLang="zh-CN" b="1" dirty="0" smtClean="0"/>
          </a:p>
          <a:p>
            <a:pPr>
              <a:lnSpc>
                <a:spcPts val="2400"/>
              </a:lnSpc>
            </a:pPr>
            <a:r>
              <a:rPr lang="zh-CN" altLang="en-US" dirty="0" smtClean="0"/>
              <a:t>         </a:t>
            </a:r>
            <a:r>
              <a:rPr lang="zh-CN" altLang="en-US" dirty="0"/>
              <a:t>路由器</a:t>
            </a:r>
            <a:r>
              <a:rPr lang="zh-CN" altLang="zh-CN" dirty="0"/>
              <a:t>是一种特殊功能</a:t>
            </a:r>
            <a:r>
              <a:rPr lang="zh-CN" altLang="en-US" dirty="0"/>
              <a:t>（路由、转发）</a:t>
            </a:r>
            <a:r>
              <a:rPr lang="zh-CN" altLang="zh-CN" dirty="0"/>
              <a:t>的计算机，内部有总线、</a:t>
            </a:r>
            <a:r>
              <a:rPr lang="en-US" altLang="zh-CN" dirty="0"/>
              <a:t>CPU</a:t>
            </a:r>
            <a:r>
              <a:rPr lang="zh-CN" altLang="zh-CN" dirty="0"/>
              <a:t>、</a:t>
            </a:r>
            <a:r>
              <a:rPr lang="en-US" altLang="zh-CN" dirty="0"/>
              <a:t>ROM</a:t>
            </a:r>
            <a:r>
              <a:rPr lang="zh-CN" altLang="zh-CN" dirty="0"/>
              <a:t>、</a:t>
            </a:r>
            <a:r>
              <a:rPr lang="en-US" altLang="zh-CN" dirty="0"/>
              <a:t>RAM</a:t>
            </a:r>
            <a:r>
              <a:rPr lang="zh-CN" altLang="zh-CN" dirty="0"/>
              <a:t>、</a:t>
            </a:r>
            <a:r>
              <a:rPr lang="en-US" altLang="zh-CN" dirty="0"/>
              <a:t>Flash</a:t>
            </a:r>
            <a:r>
              <a:rPr lang="zh-CN" altLang="zh-CN" dirty="0"/>
              <a:t>存储等，外部连有各种接口，如以太网接口、同步串口、</a:t>
            </a:r>
            <a:r>
              <a:rPr lang="en-US" altLang="zh-CN" dirty="0"/>
              <a:t>Console</a:t>
            </a:r>
            <a:r>
              <a:rPr lang="zh-CN" altLang="zh-CN" dirty="0"/>
              <a:t>端口等。</a:t>
            </a:r>
          </a:p>
        </p:txBody>
      </p:sp>
      <p:pic>
        <p:nvPicPr>
          <p:cNvPr id="19" name="Picture 3" descr="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2607" y="4867656"/>
            <a:ext cx="4507865" cy="145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878581" y="5078407"/>
            <a:ext cx="3397750" cy="1302921"/>
          </a:xfrm>
          <a:prstGeom prst="rect">
            <a:avLst/>
          </a:prstGeom>
        </p:spPr>
        <p:txBody>
          <a:bodyPr wrap="square">
            <a:spAutoFit/>
          </a:bodyPr>
          <a:lstStyle/>
          <a:p>
            <a:pPr>
              <a:lnSpc>
                <a:spcPts val="2400"/>
              </a:lnSpc>
            </a:pPr>
            <a:r>
              <a:rPr lang="en-US" altLang="zh-CN" dirty="0" smtClean="0"/>
              <a:t>       </a:t>
            </a:r>
            <a:r>
              <a:rPr lang="zh-CN" altLang="zh-CN" dirty="0"/>
              <a:t>把数据从一个地方传送到另一个地方</a:t>
            </a:r>
            <a:r>
              <a:rPr lang="zh-CN" altLang="en-US" dirty="0"/>
              <a:t>的设备，</a:t>
            </a:r>
            <a:r>
              <a:rPr lang="zh-CN" altLang="zh-CN" dirty="0"/>
              <a:t>英文名称为</a:t>
            </a:r>
            <a:r>
              <a:rPr lang="en-US" altLang="zh-CN" dirty="0"/>
              <a:t>Router</a:t>
            </a:r>
            <a:r>
              <a:rPr lang="zh-CN" altLang="zh-CN" dirty="0"/>
              <a:t>。它又称网关设备，用于连接多个逻辑上分开的网络</a:t>
            </a:r>
            <a:r>
              <a:rPr lang="zh-CN" altLang="en-US" dirty="0"/>
              <a:t>。</a:t>
            </a:r>
          </a:p>
        </p:txBody>
      </p:sp>
    </p:spTree>
    <p:extLst>
      <p:ext uri="{BB962C8B-B14F-4D97-AF65-F5344CB8AC3E}">
        <p14:creationId xmlns:p14="http://schemas.microsoft.com/office/powerpoint/2010/main" val="83141984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3" name="文本框 12"/>
          <p:cNvSpPr txBox="1">
            <a:spLocks noChangeArrowheads="1"/>
          </p:cNvSpPr>
          <p:nvPr/>
        </p:nvSpPr>
        <p:spPr bwMode="auto">
          <a:xfrm>
            <a:off x="619128" y="164654"/>
            <a:ext cx="3088779"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一  </a:t>
            </a:r>
            <a:r>
              <a:rPr lang="zh-CN" altLang="zh-CN" sz="2400" b="1" dirty="0" smtClean="0">
                <a:solidFill>
                  <a:schemeClr val="accent1"/>
                </a:solidFill>
              </a:rPr>
              <a:t>认识</a:t>
            </a:r>
            <a:r>
              <a:rPr lang="zh-CN" altLang="zh-CN" sz="2400" b="1" dirty="0">
                <a:solidFill>
                  <a:schemeClr val="accent1"/>
                </a:solidFill>
              </a:rPr>
              <a:t>路由器</a:t>
            </a: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787427" cy="595921"/>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611190" y="1052736"/>
            <a:ext cx="8137274" cy="5062924"/>
          </a:xfrm>
          <a:prstGeom prst="rect">
            <a:avLst/>
          </a:prstGeom>
        </p:spPr>
        <p:txBody>
          <a:bodyPr wrap="square">
            <a:spAutoFit/>
          </a:bodyPr>
          <a:lstStyle/>
          <a:p>
            <a:pPr>
              <a:spcBef>
                <a:spcPts val="600"/>
              </a:spcBef>
              <a:spcAft>
                <a:spcPts val="600"/>
              </a:spcAft>
            </a:pPr>
            <a:r>
              <a:rPr lang="en-US" altLang="zh-CN" b="1" dirty="0"/>
              <a:t>2. </a:t>
            </a:r>
            <a:r>
              <a:rPr lang="zh-CN" altLang="zh-CN" b="1" dirty="0"/>
              <a:t>路由器功能及作用</a:t>
            </a:r>
          </a:p>
          <a:p>
            <a:pPr>
              <a:lnSpc>
                <a:spcPts val="2400"/>
              </a:lnSpc>
            </a:pPr>
            <a:r>
              <a:rPr lang="en-US" altLang="zh-CN" dirty="0" smtClean="0"/>
              <a:t>          1</a:t>
            </a:r>
            <a:r>
              <a:rPr lang="zh-CN" altLang="zh-CN" dirty="0"/>
              <a:t>）连通不同的</a:t>
            </a:r>
            <a:r>
              <a:rPr lang="zh-CN" altLang="zh-CN" dirty="0" smtClean="0"/>
              <a:t>网络</a:t>
            </a:r>
            <a:endParaRPr lang="en-US" altLang="zh-CN" dirty="0" smtClean="0"/>
          </a:p>
          <a:p>
            <a:pPr>
              <a:lnSpc>
                <a:spcPts val="2400"/>
              </a:lnSpc>
            </a:pPr>
            <a:r>
              <a:rPr lang="en-US" altLang="zh-CN" dirty="0" smtClean="0"/>
              <a:t>         </a:t>
            </a:r>
            <a:r>
              <a:rPr lang="zh-CN" altLang="zh-CN" dirty="0" smtClean="0"/>
              <a:t>路由器</a:t>
            </a:r>
            <a:r>
              <a:rPr lang="zh-CN" altLang="zh-CN" dirty="0"/>
              <a:t>工作在网络层</a:t>
            </a:r>
            <a:r>
              <a:rPr lang="zh-CN" altLang="zh-CN" dirty="0" smtClean="0"/>
              <a:t>，能</a:t>
            </a:r>
            <a:r>
              <a:rPr lang="zh-CN" altLang="zh-CN" dirty="0"/>
              <a:t>将不同类型网络或网段之间的数据信息进行</a:t>
            </a:r>
            <a:r>
              <a:rPr lang="en-US" altLang="zh-CN" dirty="0"/>
              <a:t>“</a:t>
            </a:r>
            <a:r>
              <a:rPr lang="zh-CN" altLang="zh-CN" dirty="0"/>
              <a:t>翻译</a:t>
            </a:r>
            <a:r>
              <a:rPr lang="en-US" altLang="zh-CN" dirty="0"/>
              <a:t>”</a:t>
            </a:r>
            <a:r>
              <a:rPr lang="zh-CN" altLang="zh-CN" dirty="0"/>
              <a:t>，以使它们能够相互</a:t>
            </a:r>
            <a:r>
              <a:rPr lang="en-US" altLang="zh-CN" dirty="0"/>
              <a:t>“</a:t>
            </a:r>
            <a:r>
              <a:rPr lang="zh-CN" altLang="zh-CN" dirty="0"/>
              <a:t>读懂</a:t>
            </a:r>
            <a:r>
              <a:rPr lang="en-US" altLang="zh-CN" dirty="0"/>
              <a:t>”</a:t>
            </a:r>
            <a:r>
              <a:rPr lang="zh-CN" altLang="zh-CN" dirty="0"/>
              <a:t>对方的数据，从而构造成一个更大规模的网络</a:t>
            </a:r>
            <a:r>
              <a:rPr lang="zh-CN" altLang="zh-CN" dirty="0" smtClean="0"/>
              <a:t>。</a:t>
            </a:r>
            <a:endParaRPr lang="en-US" altLang="zh-CN" dirty="0" smtClean="0"/>
          </a:p>
          <a:p>
            <a:pPr>
              <a:lnSpc>
                <a:spcPts val="2400"/>
              </a:lnSpc>
            </a:pPr>
            <a:r>
              <a:rPr lang="en-US" altLang="zh-CN" dirty="0"/>
              <a:t>         2</a:t>
            </a:r>
            <a:r>
              <a:rPr lang="zh-CN" altLang="zh-CN" dirty="0"/>
              <a:t>）选择信息传送的线路</a:t>
            </a:r>
          </a:p>
          <a:p>
            <a:pPr>
              <a:lnSpc>
                <a:spcPts val="2400"/>
              </a:lnSpc>
            </a:pPr>
            <a:r>
              <a:rPr lang="en-US" altLang="zh-CN" dirty="0"/>
              <a:t>         </a:t>
            </a:r>
            <a:r>
              <a:rPr lang="zh-CN" altLang="zh-CN" dirty="0"/>
              <a:t>路由器的主要工作就是为经过路由器的每个数据包寻找一条最佳传输路径，并将该数据包有效地传送到目的站点。在路由器中保存着各种传输路径的相关数据</a:t>
            </a:r>
            <a:r>
              <a:rPr lang="en-US" altLang="zh-CN" dirty="0"/>
              <a:t>——</a:t>
            </a:r>
            <a:r>
              <a:rPr lang="zh-CN" altLang="zh-CN" dirty="0"/>
              <a:t>路由表（</a:t>
            </a:r>
            <a:r>
              <a:rPr lang="en-US" altLang="zh-CN" dirty="0"/>
              <a:t>Routing Table</a:t>
            </a:r>
            <a:r>
              <a:rPr lang="zh-CN" altLang="zh-CN" dirty="0"/>
              <a:t>），供路由选择时使用</a:t>
            </a:r>
            <a:r>
              <a:rPr lang="zh-CN" altLang="zh-CN" dirty="0" smtClean="0"/>
              <a:t>。</a:t>
            </a:r>
            <a:endParaRPr lang="en-US" altLang="zh-CN" dirty="0" smtClean="0"/>
          </a:p>
          <a:p>
            <a:pPr>
              <a:lnSpc>
                <a:spcPts val="2400"/>
              </a:lnSpc>
            </a:pPr>
            <a:r>
              <a:rPr lang="en-US" altLang="zh-CN" dirty="0"/>
              <a:t>         3</a:t>
            </a:r>
            <a:r>
              <a:rPr lang="zh-CN" altLang="zh-CN" dirty="0"/>
              <a:t>）实现子网隔离，限制广播风暴</a:t>
            </a:r>
          </a:p>
          <a:p>
            <a:pPr>
              <a:lnSpc>
                <a:spcPts val="2400"/>
              </a:lnSpc>
            </a:pPr>
            <a:r>
              <a:rPr lang="en-US" altLang="zh-CN" dirty="0"/>
              <a:t>         </a:t>
            </a:r>
            <a:r>
              <a:rPr lang="zh-CN" altLang="zh-CN" dirty="0"/>
              <a:t>路由器作为连接不同网段的设备，对子网实现了物理隔离</a:t>
            </a:r>
            <a:r>
              <a:rPr lang="zh-CN" altLang="en-US" dirty="0"/>
              <a:t>。</a:t>
            </a:r>
            <a:r>
              <a:rPr lang="zh-CN" altLang="zh-CN" dirty="0"/>
              <a:t>广播数据不会穿过路由器，从而限制了广播风暴的发生。</a:t>
            </a:r>
          </a:p>
          <a:p>
            <a:pPr>
              <a:lnSpc>
                <a:spcPts val="2400"/>
              </a:lnSpc>
            </a:pPr>
            <a:r>
              <a:rPr lang="en-US" altLang="zh-CN" dirty="0"/>
              <a:t>         4</a:t>
            </a:r>
            <a:r>
              <a:rPr lang="zh-CN" altLang="zh-CN" dirty="0"/>
              <a:t>）分段与组装</a:t>
            </a:r>
          </a:p>
          <a:p>
            <a:pPr>
              <a:lnSpc>
                <a:spcPts val="2400"/>
              </a:lnSpc>
            </a:pPr>
            <a:r>
              <a:rPr lang="en-US" altLang="zh-CN" dirty="0"/>
              <a:t>         </a:t>
            </a:r>
            <a:r>
              <a:rPr lang="zh-CN" altLang="zh-CN" dirty="0"/>
              <a:t>当多个网络通过路由器互连时，各个网络传输的数据分组大小可能不同（即支持的</a:t>
            </a:r>
            <a:r>
              <a:rPr lang="en-US" altLang="zh-CN" dirty="0"/>
              <a:t>MTU</a:t>
            </a:r>
            <a:r>
              <a:rPr lang="zh-CN" altLang="zh-CN" dirty="0"/>
              <a:t>大小不一样），这就需要路由器对分组进行分段和组装。</a:t>
            </a:r>
          </a:p>
          <a:p>
            <a:pPr>
              <a:lnSpc>
                <a:spcPts val="2400"/>
              </a:lnSpc>
            </a:pPr>
            <a:r>
              <a:rPr lang="en-US" altLang="zh-CN" dirty="0"/>
              <a:t>         </a:t>
            </a:r>
            <a:r>
              <a:rPr lang="zh-CN" altLang="zh-CN" dirty="0"/>
              <a:t>路由器还有流量控制、数据转发等功能。</a:t>
            </a:r>
          </a:p>
          <a:p>
            <a:pPr>
              <a:lnSpc>
                <a:spcPts val="2400"/>
              </a:lnSpc>
            </a:pPr>
            <a:endParaRPr lang="zh-CN" altLang="zh-CN" dirty="0"/>
          </a:p>
        </p:txBody>
      </p:sp>
    </p:spTree>
    <p:extLst>
      <p:ext uri="{BB962C8B-B14F-4D97-AF65-F5344CB8AC3E}">
        <p14:creationId xmlns:p14="http://schemas.microsoft.com/office/powerpoint/2010/main" val="5366988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3" name="文本框 12"/>
          <p:cNvSpPr txBox="1">
            <a:spLocks noChangeArrowheads="1"/>
          </p:cNvSpPr>
          <p:nvPr/>
        </p:nvSpPr>
        <p:spPr bwMode="auto">
          <a:xfrm>
            <a:off x="619128" y="164654"/>
            <a:ext cx="3088779"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一  </a:t>
            </a:r>
            <a:r>
              <a:rPr lang="zh-CN" altLang="zh-CN" sz="2400" b="1" dirty="0" smtClean="0">
                <a:solidFill>
                  <a:schemeClr val="accent1"/>
                </a:solidFill>
              </a:rPr>
              <a:t>认识</a:t>
            </a:r>
            <a:r>
              <a:rPr lang="zh-CN" altLang="zh-CN" sz="2400" b="1" dirty="0">
                <a:solidFill>
                  <a:schemeClr val="accent1"/>
                </a:solidFill>
              </a:rPr>
              <a:t>路由器</a:t>
            </a: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787427" cy="595921"/>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611190" y="1052736"/>
            <a:ext cx="8137274" cy="5493812"/>
          </a:xfrm>
          <a:prstGeom prst="rect">
            <a:avLst/>
          </a:prstGeom>
        </p:spPr>
        <p:txBody>
          <a:bodyPr wrap="square">
            <a:spAutoFit/>
          </a:bodyPr>
          <a:lstStyle/>
          <a:p>
            <a:pPr>
              <a:spcBef>
                <a:spcPts val="600"/>
              </a:spcBef>
              <a:spcAft>
                <a:spcPts val="600"/>
              </a:spcAft>
            </a:pPr>
            <a:r>
              <a:rPr lang="en-US" altLang="zh-CN" b="1" dirty="0"/>
              <a:t>3</a:t>
            </a:r>
            <a:r>
              <a:rPr lang="zh-CN" altLang="zh-CN" b="1" dirty="0"/>
              <a:t>．路由器的分类</a:t>
            </a:r>
          </a:p>
          <a:p>
            <a:pPr marL="0" lvl="1">
              <a:lnSpc>
                <a:spcPts val="2400"/>
              </a:lnSpc>
            </a:pPr>
            <a:r>
              <a:rPr lang="en-US" altLang="zh-CN" dirty="0" smtClean="0"/>
              <a:t>         1</a:t>
            </a:r>
            <a:r>
              <a:rPr lang="zh-CN" altLang="zh-CN" dirty="0"/>
              <a:t>）按性能档次分为高、中、低档路由器</a:t>
            </a:r>
            <a:endParaRPr lang="en-US" altLang="zh-CN" dirty="0"/>
          </a:p>
          <a:p>
            <a:pPr marL="0" lvl="1">
              <a:lnSpc>
                <a:spcPts val="2400"/>
              </a:lnSpc>
            </a:pPr>
            <a:r>
              <a:rPr lang="en-US" altLang="zh-CN" dirty="0" smtClean="0"/>
              <a:t>         </a:t>
            </a:r>
            <a:r>
              <a:rPr lang="zh-CN" altLang="zh-CN" dirty="0" smtClean="0"/>
              <a:t>吞吐量</a:t>
            </a:r>
            <a:r>
              <a:rPr lang="zh-CN" altLang="zh-CN" dirty="0"/>
              <a:t>大于</a:t>
            </a:r>
            <a:r>
              <a:rPr lang="en-US" altLang="zh-CN" dirty="0"/>
              <a:t>40Gbps</a:t>
            </a:r>
            <a:r>
              <a:rPr lang="zh-CN" altLang="zh-CN" dirty="0"/>
              <a:t>的路由器称为高档路由器，背吞吐量在</a:t>
            </a:r>
            <a:r>
              <a:rPr lang="en-US" altLang="zh-CN" dirty="0"/>
              <a:t>25Gbps~40Gbps</a:t>
            </a:r>
            <a:r>
              <a:rPr lang="zh-CN" altLang="zh-CN" dirty="0"/>
              <a:t>之间的路由器称为中档路由器，而将低于</a:t>
            </a:r>
            <a:r>
              <a:rPr lang="en-US" altLang="zh-CN" dirty="0"/>
              <a:t>25Gbps</a:t>
            </a:r>
            <a:r>
              <a:rPr lang="zh-CN" altLang="zh-CN" dirty="0"/>
              <a:t>的看作低档路由器。</a:t>
            </a:r>
            <a:endParaRPr lang="en-US" altLang="zh-CN" dirty="0"/>
          </a:p>
          <a:p>
            <a:pPr marL="0" lvl="1">
              <a:lnSpc>
                <a:spcPts val="2400"/>
              </a:lnSpc>
            </a:pPr>
            <a:r>
              <a:rPr lang="en-US" altLang="zh-CN" dirty="0" smtClean="0"/>
              <a:t>         2</a:t>
            </a:r>
            <a:r>
              <a:rPr lang="zh-CN" altLang="zh-CN" dirty="0"/>
              <a:t>）从结构上分为</a:t>
            </a:r>
            <a:r>
              <a:rPr lang="en-US" altLang="zh-CN" dirty="0"/>
              <a:t>“</a:t>
            </a:r>
            <a:r>
              <a:rPr lang="zh-CN" altLang="zh-CN" dirty="0"/>
              <a:t>模块化路由器</a:t>
            </a:r>
            <a:r>
              <a:rPr lang="en-US" altLang="zh-CN" dirty="0"/>
              <a:t>”</a:t>
            </a:r>
            <a:r>
              <a:rPr lang="zh-CN" altLang="zh-CN" dirty="0"/>
              <a:t>和</a:t>
            </a:r>
            <a:r>
              <a:rPr lang="en-US" altLang="zh-CN" dirty="0"/>
              <a:t>“</a:t>
            </a:r>
            <a:r>
              <a:rPr lang="zh-CN" altLang="zh-CN" dirty="0"/>
              <a:t>非模块化路由器</a:t>
            </a:r>
            <a:r>
              <a:rPr lang="en-US" altLang="zh-CN" dirty="0"/>
              <a:t>”</a:t>
            </a:r>
            <a:endParaRPr lang="zh-CN" altLang="zh-CN" dirty="0"/>
          </a:p>
          <a:p>
            <a:pPr marL="0" lvl="1">
              <a:lnSpc>
                <a:spcPts val="2400"/>
              </a:lnSpc>
            </a:pPr>
            <a:r>
              <a:rPr lang="en-US" altLang="zh-CN" dirty="0" smtClean="0"/>
              <a:t>         3</a:t>
            </a:r>
            <a:r>
              <a:rPr lang="zh-CN" altLang="zh-CN" dirty="0"/>
              <a:t>）从功能上划分，可将路由器分为</a:t>
            </a:r>
            <a:r>
              <a:rPr lang="en-US" altLang="zh-CN" dirty="0"/>
              <a:t>“</a:t>
            </a:r>
            <a:r>
              <a:rPr lang="zh-CN" altLang="zh-CN" dirty="0"/>
              <a:t>骨干级路由器</a:t>
            </a:r>
            <a:r>
              <a:rPr lang="en-US" altLang="zh-CN" dirty="0"/>
              <a:t>”</a:t>
            </a:r>
            <a:r>
              <a:rPr lang="zh-CN" altLang="zh-CN" dirty="0"/>
              <a:t>，</a:t>
            </a:r>
            <a:r>
              <a:rPr lang="en-US" altLang="zh-CN" dirty="0"/>
              <a:t>“</a:t>
            </a:r>
            <a:r>
              <a:rPr lang="zh-CN" altLang="zh-CN" dirty="0"/>
              <a:t>企业级路由器</a:t>
            </a:r>
            <a:r>
              <a:rPr lang="en-US" altLang="zh-CN" dirty="0"/>
              <a:t>”</a:t>
            </a:r>
            <a:r>
              <a:rPr lang="zh-CN" altLang="zh-CN" dirty="0"/>
              <a:t>和</a:t>
            </a:r>
            <a:r>
              <a:rPr lang="en-US" altLang="zh-CN" dirty="0"/>
              <a:t>“</a:t>
            </a:r>
            <a:r>
              <a:rPr lang="zh-CN" altLang="zh-CN" dirty="0"/>
              <a:t>接入级路由器</a:t>
            </a:r>
            <a:r>
              <a:rPr lang="en-US" altLang="zh-CN" dirty="0"/>
              <a:t>”</a:t>
            </a:r>
            <a:endParaRPr lang="zh-CN" altLang="zh-CN" dirty="0"/>
          </a:p>
          <a:p>
            <a:pPr marL="0" lvl="1">
              <a:lnSpc>
                <a:spcPts val="2400"/>
              </a:lnSpc>
            </a:pPr>
            <a:r>
              <a:rPr lang="en-US" altLang="zh-CN" dirty="0" smtClean="0"/>
              <a:t>         4</a:t>
            </a:r>
            <a:r>
              <a:rPr lang="zh-CN" altLang="zh-CN" dirty="0"/>
              <a:t>）按所处网络位置划分通常把路由器划分为</a:t>
            </a:r>
            <a:r>
              <a:rPr lang="en-US" altLang="zh-CN" dirty="0"/>
              <a:t>“</a:t>
            </a:r>
            <a:r>
              <a:rPr lang="zh-CN" altLang="zh-CN" dirty="0"/>
              <a:t>边界路由器</a:t>
            </a:r>
            <a:r>
              <a:rPr lang="en-US" altLang="zh-CN" dirty="0"/>
              <a:t>”</a:t>
            </a:r>
            <a:r>
              <a:rPr lang="zh-CN" altLang="zh-CN" dirty="0"/>
              <a:t>和</a:t>
            </a:r>
            <a:r>
              <a:rPr lang="en-US" altLang="zh-CN" dirty="0"/>
              <a:t>“</a:t>
            </a:r>
            <a:r>
              <a:rPr lang="zh-CN" altLang="zh-CN" dirty="0"/>
              <a:t>中间节点路由器</a:t>
            </a:r>
            <a:r>
              <a:rPr lang="en-US" altLang="zh-CN" dirty="0"/>
              <a:t>”</a:t>
            </a:r>
            <a:endParaRPr lang="zh-CN" altLang="zh-CN" dirty="0"/>
          </a:p>
          <a:p>
            <a:pPr marL="0" lvl="1">
              <a:lnSpc>
                <a:spcPts val="2400"/>
              </a:lnSpc>
            </a:pPr>
            <a:r>
              <a:rPr lang="en-US" altLang="zh-CN" dirty="0" smtClean="0"/>
              <a:t>         5</a:t>
            </a:r>
            <a:r>
              <a:rPr lang="zh-CN" altLang="zh-CN" dirty="0"/>
              <a:t>）从应用划分，路由器可分为通用路由器与专用</a:t>
            </a:r>
            <a:r>
              <a:rPr lang="zh-CN" altLang="zh-CN" dirty="0" smtClean="0"/>
              <a:t>路由器</a:t>
            </a:r>
            <a:endParaRPr lang="en-US" altLang="zh-CN" dirty="0" smtClean="0"/>
          </a:p>
          <a:p>
            <a:pPr>
              <a:spcBef>
                <a:spcPts val="600"/>
              </a:spcBef>
              <a:spcAft>
                <a:spcPts val="600"/>
              </a:spcAft>
            </a:pPr>
            <a:r>
              <a:rPr lang="en-US" altLang="zh-CN" b="1" dirty="0"/>
              <a:t>4</a:t>
            </a:r>
            <a:r>
              <a:rPr lang="zh-CN" altLang="zh-CN" b="1" dirty="0"/>
              <a:t>．路由器的选购与性能参数</a:t>
            </a:r>
          </a:p>
          <a:p>
            <a:pPr marL="0" lvl="1">
              <a:lnSpc>
                <a:spcPts val="2400"/>
              </a:lnSpc>
            </a:pPr>
            <a:r>
              <a:rPr lang="en-US" altLang="zh-CN" dirty="0" smtClean="0"/>
              <a:t>        1</a:t>
            </a:r>
            <a:r>
              <a:rPr lang="zh-CN" altLang="zh-CN" dirty="0"/>
              <a:t>）路由器的管理方式</a:t>
            </a:r>
          </a:p>
          <a:p>
            <a:pPr marL="0" lvl="1">
              <a:lnSpc>
                <a:spcPts val="2400"/>
              </a:lnSpc>
            </a:pPr>
            <a:r>
              <a:rPr lang="en-US" altLang="zh-CN" dirty="0" smtClean="0"/>
              <a:t>        2</a:t>
            </a:r>
            <a:r>
              <a:rPr lang="zh-CN" altLang="zh-CN" dirty="0"/>
              <a:t>）路由器所支持的路由协议</a:t>
            </a:r>
          </a:p>
          <a:p>
            <a:pPr marL="0" lvl="1">
              <a:lnSpc>
                <a:spcPts val="2400"/>
              </a:lnSpc>
            </a:pPr>
            <a:r>
              <a:rPr lang="en-US" altLang="zh-CN" dirty="0" smtClean="0"/>
              <a:t>        3</a:t>
            </a:r>
            <a:r>
              <a:rPr lang="zh-CN" altLang="zh-CN" dirty="0"/>
              <a:t>）路由器的安全性保障</a:t>
            </a:r>
          </a:p>
          <a:p>
            <a:pPr marL="0" lvl="1">
              <a:lnSpc>
                <a:spcPts val="2400"/>
              </a:lnSpc>
            </a:pPr>
            <a:r>
              <a:rPr lang="en-US" altLang="zh-CN" dirty="0" smtClean="0"/>
              <a:t>        4</a:t>
            </a:r>
            <a:r>
              <a:rPr lang="zh-CN" altLang="zh-CN" dirty="0"/>
              <a:t>）丢包率</a:t>
            </a:r>
          </a:p>
          <a:p>
            <a:pPr marL="0" lvl="1">
              <a:lnSpc>
                <a:spcPts val="2400"/>
              </a:lnSpc>
            </a:pPr>
            <a:r>
              <a:rPr lang="en-US" altLang="zh-CN" dirty="0" smtClean="0"/>
              <a:t>        5</a:t>
            </a:r>
            <a:r>
              <a:rPr lang="zh-CN" altLang="zh-CN" dirty="0"/>
              <a:t>）背板能力</a:t>
            </a:r>
          </a:p>
          <a:p>
            <a:pPr marL="0" lvl="1">
              <a:lnSpc>
                <a:spcPts val="2400"/>
              </a:lnSpc>
            </a:pPr>
            <a:r>
              <a:rPr lang="en-US" altLang="zh-CN" dirty="0" smtClean="0"/>
              <a:t>        6</a:t>
            </a:r>
            <a:r>
              <a:rPr lang="zh-CN" altLang="zh-CN" dirty="0"/>
              <a:t>）</a:t>
            </a:r>
            <a:r>
              <a:rPr lang="zh-CN" altLang="zh-CN" dirty="0" smtClean="0"/>
              <a:t>吞吐量</a:t>
            </a:r>
            <a:endParaRPr lang="zh-CN" altLang="zh-CN" dirty="0"/>
          </a:p>
        </p:txBody>
      </p:sp>
    </p:spTree>
    <p:extLst>
      <p:ext uri="{BB962C8B-B14F-4D97-AF65-F5344CB8AC3E}">
        <p14:creationId xmlns:p14="http://schemas.microsoft.com/office/powerpoint/2010/main" val="901987913"/>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3" name="文本框 12"/>
          <p:cNvSpPr txBox="1">
            <a:spLocks noChangeArrowheads="1"/>
          </p:cNvSpPr>
          <p:nvPr/>
        </p:nvSpPr>
        <p:spPr bwMode="auto">
          <a:xfrm>
            <a:off x="619128" y="164654"/>
            <a:ext cx="3088779"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一  </a:t>
            </a:r>
            <a:r>
              <a:rPr lang="zh-CN" altLang="zh-CN" sz="2400" b="1" dirty="0" smtClean="0">
                <a:solidFill>
                  <a:schemeClr val="accent1"/>
                </a:solidFill>
              </a:rPr>
              <a:t>认识</a:t>
            </a:r>
            <a:r>
              <a:rPr lang="zh-CN" altLang="zh-CN" sz="2400" b="1" dirty="0">
                <a:solidFill>
                  <a:schemeClr val="accent1"/>
                </a:solidFill>
              </a:rPr>
              <a:t>路由器</a:t>
            </a: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787427" cy="595921"/>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611190" y="1052736"/>
            <a:ext cx="3600770" cy="1785104"/>
          </a:xfrm>
          <a:prstGeom prst="rect">
            <a:avLst/>
          </a:prstGeom>
        </p:spPr>
        <p:txBody>
          <a:bodyPr wrap="square">
            <a:spAutoFit/>
          </a:bodyPr>
          <a:lstStyle/>
          <a:p>
            <a:pPr marL="0" lvl="1">
              <a:lnSpc>
                <a:spcPts val="2400"/>
              </a:lnSpc>
            </a:pPr>
            <a:r>
              <a:rPr lang="en-US" altLang="zh-CN" dirty="0" smtClean="0"/>
              <a:t>       7</a:t>
            </a:r>
            <a:r>
              <a:rPr lang="zh-CN" altLang="zh-CN" dirty="0"/>
              <a:t>）转发时延</a:t>
            </a:r>
            <a:endParaRPr lang="en-US" altLang="zh-CN" dirty="0"/>
          </a:p>
          <a:p>
            <a:pPr marL="0" lvl="1">
              <a:lnSpc>
                <a:spcPts val="2400"/>
              </a:lnSpc>
            </a:pPr>
            <a:r>
              <a:rPr lang="en-US" altLang="zh-CN" dirty="0" smtClean="0"/>
              <a:t>       8</a:t>
            </a:r>
            <a:r>
              <a:rPr lang="zh-CN" altLang="zh-CN" dirty="0"/>
              <a:t>）路由表容量</a:t>
            </a:r>
          </a:p>
          <a:p>
            <a:pPr marL="0" lvl="1">
              <a:lnSpc>
                <a:spcPts val="2400"/>
              </a:lnSpc>
            </a:pPr>
            <a:r>
              <a:rPr lang="en-US" altLang="zh-CN" dirty="0" smtClean="0"/>
              <a:t>       9</a:t>
            </a:r>
            <a:r>
              <a:rPr lang="zh-CN" altLang="zh-CN" dirty="0"/>
              <a:t>）可靠性</a:t>
            </a:r>
          </a:p>
          <a:p>
            <a:pPr marL="0" lvl="1">
              <a:lnSpc>
                <a:spcPts val="2400"/>
              </a:lnSpc>
              <a:spcBef>
                <a:spcPts val="600"/>
              </a:spcBef>
              <a:spcAft>
                <a:spcPts val="600"/>
              </a:spcAft>
            </a:pPr>
            <a:r>
              <a:rPr lang="en-US" altLang="zh-CN" b="1" dirty="0"/>
              <a:t>5</a:t>
            </a:r>
            <a:r>
              <a:rPr lang="zh-CN" altLang="zh-CN" b="1" dirty="0"/>
              <a:t>．路由器的工作原理</a:t>
            </a:r>
          </a:p>
          <a:p>
            <a:pPr marL="0" lvl="1">
              <a:lnSpc>
                <a:spcPts val="2400"/>
              </a:lnSpc>
            </a:pPr>
            <a:r>
              <a:rPr lang="en-US" altLang="zh-CN" dirty="0" smtClean="0"/>
              <a:t>      </a:t>
            </a:r>
            <a:r>
              <a:rPr lang="zh-CN" altLang="zh-CN" dirty="0" smtClean="0"/>
              <a:t>路由器</a:t>
            </a:r>
            <a:r>
              <a:rPr lang="zh-CN" altLang="zh-CN" dirty="0"/>
              <a:t>工作的核心是路由表。</a:t>
            </a:r>
          </a:p>
        </p:txBody>
      </p:sp>
      <p:graphicFrame>
        <p:nvGraphicFramePr>
          <p:cNvPr id="2" name="表格 1"/>
          <p:cNvGraphicFramePr>
            <a:graphicFrameLocks noGrp="1"/>
          </p:cNvGraphicFramePr>
          <p:nvPr>
            <p:extLst>
              <p:ext uri="{D42A27DB-BD31-4B8C-83A1-F6EECF244321}">
                <p14:modId xmlns:p14="http://schemas.microsoft.com/office/powerpoint/2010/main" val="931222470"/>
              </p:ext>
            </p:extLst>
          </p:nvPr>
        </p:nvGraphicFramePr>
        <p:xfrm>
          <a:off x="4515612" y="1027768"/>
          <a:ext cx="3960440" cy="1656184"/>
        </p:xfrm>
        <a:graphic>
          <a:graphicData uri="http://schemas.openxmlformats.org/drawingml/2006/table">
            <a:tbl>
              <a:tblPr>
                <a:tableStyleId>{5C22544A-7EE6-4342-B048-85BDC9FD1C3A}</a:tableStyleId>
              </a:tblPr>
              <a:tblGrid>
                <a:gridCol w="1265985"/>
                <a:gridCol w="1516228"/>
                <a:gridCol w="1178227"/>
              </a:tblGrid>
              <a:tr h="414046">
                <a:tc>
                  <a:txBody>
                    <a:bodyPr/>
                    <a:lstStyle/>
                    <a:p>
                      <a:pPr algn="ctr">
                        <a:lnSpc>
                          <a:spcPts val="1800"/>
                        </a:lnSpc>
                        <a:spcAft>
                          <a:spcPts val="0"/>
                        </a:spcAft>
                      </a:pPr>
                      <a:r>
                        <a:rPr lang="zh-CN" sz="1600" kern="100" dirty="0">
                          <a:effectLst/>
                        </a:rPr>
                        <a:t>目标网络</a:t>
                      </a:r>
                      <a:endParaRPr lang="zh-CN" sz="1600" kern="100" dirty="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zh-CN" sz="1600" kern="100" dirty="0">
                          <a:effectLst/>
                        </a:rPr>
                        <a:t>子网掩码</a:t>
                      </a:r>
                      <a:endParaRPr lang="zh-CN" sz="1600" kern="100" dirty="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zh-CN" sz="1600" kern="100">
                          <a:effectLst/>
                        </a:rPr>
                        <a:t>下一跳地址</a:t>
                      </a:r>
                      <a:endParaRPr lang="zh-CN" sz="1600" kern="100">
                        <a:effectLst/>
                        <a:latin typeface="Times New Roman"/>
                        <a:ea typeface="宋体"/>
                        <a:cs typeface="Times New Roman"/>
                      </a:endParaRPr>
                    </a:p>
                  </a:txBody>
                  <a:tcPr marL="0" marR="0" marT="0" marB="0" anchor="ctr"/>
                </a:tc>
              </a:tr>
              <a:tr h="414046">
                <a:tc>
                  <a:txBody>
                    <a:bodyPr/>
                    <a:lstStyle/>
                    <a:p>
                      <a:pPr algn="ctr">
                        <a:lnSpc>
                          <a:spcPts val="1800"/>
                        </a:lnSpc>
                        <a:spcAft>
                          <a:spcPts val="0"/>
                        </a:spcAft>
                      </a:pPr>
                      <a:r>
                        <a:rPr lang="en-US" sz="1600" kern="100" dirty="0">
                          <a:effectLst/>
                        </a:rPr>
                        <a:t>192.168.2.0</a:t>
                      </a:r>
                      <a:endParaRPr lang="zh-CN" sz="1600" kern="100" dirty="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600" kern="100" dirty="0">
                          <a:effectLst/>
                        </a:rPr>
                        <a:t>255.255.255.0</a:t>
                      </a:r>
                      <a:endParaRPr lang="zh-CN" sz="1600" kern="100" dirty="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600" kern="100">
                          <a:effectLst/>
                        </a:rPr>
                        <a:t>10.10.10.2</a:t>
                      </a:r>
                      <a:endParaRPr lang="zh-CN" sz="1600" kern="100">
                        <a:effectLst/>
                        <a:latin typeface="Times New Roman"/>
                        <a:ea typeface="宋体"/>
                        <a:cs typeface="Times New Roman"/>
                      </a:endParaRPr>
                    </a:p>
                  </a:txBody>
                  <a:tcPr marL="0" marR="0" marT="0" marB="0" anchor="ctr"/>
                </a:tc>
              </a:tr>
              <a:tr h="414046">
                <a:tc>
                  <a:txBody>
                    <a:bodyPr/>
                    <a:lstStyle/>
                    <a:p>
                      <a:pPr algn="ctr">
                        <a:lnSpc>
                          <a:spcPts val="1800"/>
                        </a:lnSpc>
                        <a:spcAft>
                          <a:spcPts val="0"/>
                        </a:spcAft>
                      </a:pPr>
                      <a:r>
                        <a:rPr lang="en-US" sz="1600" kern="100">
                          <a:effectLst/>
                        </a:rPr>
                        <a:t>192.168.1.0</a:t>
                      </a:r>
                      <a:endParaRPr lang="zh-CN" sz="1600" kern="10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600" kern="100" dirty="0">
                          <a:effectLst/>
                        </a:rPr>
                        <a:t>255.255.255.0</a:t>
                      </a:r>
                      <a:endParaRPr lang="zh-CN" sz="1600" kern="100" dirty="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zh-CN" sz="1600" kern="100" dirty="0">
                          <a:effectLst/>
                        </a:rPr>
                        <a:t>直接连接</a:t>
                      </a:r>
                      <a:endParaRPr lang="zh-CN" sz="1600" kern="100" dirty="0">
                        <a:effectLst/>
                        <a:latin typeface="Times New Roman"/>
                        <a:ea typeface="宋体"/>
                        <a:cs typeface="Times New Roman"/>
                      </a:endParaRPr>
                    </a:p>
                  </a:txBody>
                  <a:tcPr marL="0" marR="0" marT="0" marB="0" anchor="ctr"/>
                </a:tc>
              </a:tr>
              <a:tr h="414046">
                <a:tc>
                  <a:txBody>
                    <a:bodyPr/>
                    <a:lstStyle/>
                    <a:p>
                      <a:pPr algn="ctr">
                        <a:lnSpc>
                          <a:spcPts val="1800"/>
                        </a:lnSpc>
                        <a:spcAft>
                          <a:spcPts val="0"/>
                        </a:spcAft>
                      </a:pPr>
                      <a:r>
                        <a:rPr lang="en-US" sz="1600" kern="100">
                          <a:effectLst/>
                        </a:rPr>
                        <a:t>10.10.10.0</a:t>
                      </a:r>
                      <a:endParaRPr lang="zh-CN" sz="1600" kern="100">
                        <a:effectLst/>
                        <a:latin typeface="Times New Roman"/>
                        <a:ea typeface="宋体"/>
                        <a:cs typeface="Times New Roman"/>
                      </a:endParaRPr>
                    </a:p>
                  </a:txBody>
                  <a:tcPr marL="68580" marR="68580" marT="0" marB="0" anchor="ctr"/>
                </a:tc>
                <a:tc>
                  <a:txBody>
                    <a:bodyPr/>
                    <a:lstStyle/>
                    <a:p>
                      <a:pPr algn="ctr">
                        <a:lnSpc>
                          <a:spcPts val="1800"/>
                        </a:lnSpc>
                        <a:spcAft>
                          <a:spcPts val="0"/>
                        </a:spcAft>
                      </a:pPr>
                      <a:r>
                        <a:rPr lang="en-US" sz="1600" kern="100">
                          <a:effectLst/>
                        </a:rPr>
                        <a:t>255.255.255.0</a:t>
                      </a:r>
                      <a:endParaRPr lang="zh-CN" sz="1600" kern="100">
                        <a:effectLst/>
                        <a:latin typeface="Times New Roman"/>
                        <a:ea typeface="宋体"/>
                        <a:cs typeface="Times New Roman"/>
                      </a:endParaRPr>
                    </a:p>
                  </a:txBody>
                  <a:tcPr marL="0" marR="0" marT="0" marB="0" anchor="ctr"/>
                </a:tc>
                <a:tc>
                  <a:txBody>
                    <a:bodyPr/>
                    <a:lstStyle/>
                    <a:p>
                      <a:pPr algn="ctr">
                        <a:lnSpc>
                          <a:spcPts val="1800"/>
                        </a:lnSpc>
                        <a:spcAft>
                          <a:spcPts val="0"/>
                        </a:spcAft>
                      </a:pPr>
                      <a:r>
                        <a:rPr lang="zh-CN" sz="1600" kern="100" dirty="0">
                          <a:effectLst/>
                        </a:rPr>
                        <a:t>直接连接</a:t>
                      </a:r>
                      <a:endParaRPr lang="zh-CN" sz="1600" kern="100" dirty="0">
                        <a:effectLst/>
                        <a:latin typeface="Times New Roman"/>
                        <a:ea typeface="宋体"/>
                        <a:cs typeface="Times New Roman"/>
                      </a:endParaRPr>
                    </a:p>
                  </a:txBody>
                  <a:tcPr marL="0" marR="0" marT="0" marB="0" anchor="ctr"/>
                </a:tc>
              </a:tr>
            </a:tbl>
          </a:graphicData>
        </a:graphic>
      </p:graphicFrame>
      <p:pic>
        <p:nvPicPr>
          <p:cNvPr id="17" name="Picture 6" descr="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3648" y="2921852"/>
            <a:ext cx="6708635" cy="3531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149304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3" name="文本框 12"/>
          <p:cNvSpPr txBox="1">
            <a:spLocks noChangeArrowheads="1"/>
          </p:cNvSpPr>
          <p:nvPr/>
        </p:nvSpPr>
        <p:spPr bwMode="auto">
          <a:xfrm>
            <a:off x="619128" y="164654"/>
            <a:ext cx="3088779"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一  </a:t>
            </a:r>
            <a:r>
              <a:rPr lang="zh-CN" altLang="zh-CN" sz="2400" b="1" dirty="0" smtClean="0">
                <a:solidFill>
                  <a:schemeClr val="accent1"/>
                </a:solidFill>
              </a:rPr>
              <a:t>认识</a:t>
            </a:r>
            <a:r>
              <a:rPr lang="zh-CN" altLang="zh-CN" sz="2400" b="1" dirty="0">
                <a:solidFill>
                  <a:schemeClr val="accent1"/>
                </a:solidFill>
              </a:rPr>
              <a:t>路由器</a:t>
            </a: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787427" cy="595921"/>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611190" y="1052736"/>
            <a:ext cx="8137274" cy="1308050"/>
          </a:xfrm>
          <a:prstGeom prst="rect">
            <a:avLst/>
          </a:prstGeom>
        </p:spPr>
        <p:txBody>
          <a:bodyPr wrap="square">
            <a:spAutoFit/>
          </a:bodyPr>
          <a:lstStyle/>
          <a:p>
            <a:pPr marL="0" lvl="1">
              <a:lnSpc>
                <a:spcPts val="2400"/>
              </a:lnSpc>
              <a:spcBef>
                <a:spcPts val="600"/>
              </a:spcBef>
              <a:spcAft>
                <a:spcPts val="600"/>
              </a:spcAft>
            </a:pPr>
            <a:r>
              <a:rPr lang="en-US" altLang="zh-CN" b="1" dirty="0"/>
              <a:t>6. </a:t>
            </a:r>
            <a:r>
              <a:rPr lang="zh-CN" altLang="zh-CN" b="1" dirty="0"/>
              <a:t>路由器的接口及编号</a:t>
            </a:r>
          </a:p>
          <a:p>
            <a:r>
              <a:rPr lang="en-US" altLang="zh-CN" dirty="0" smtClean="0"/>
              <a:t>         </a:t>
            </a:r>
            <a:r>
              <a:rPr lang="zh-CN" altLang="zh-CN" dirty="0" smtClean="0"/>
              <a:t>路由有</a:t>
            </a:r>
            <a:r>
              <a:rPr lang="zh-CN" altLang="zh-CN" dirty="0"/>
              <a:t>多种类型的接口，常用的主要有配置口、以太网接口、同步串口、异步串口等。</a:t>
            </a:r>
          </a:p>
          <a:p>
            <a:r>
              <a:rPr lang="en-US" altLang="zh-CN" dirty="0" smtClean="0"/>
              <a:t>         1</a:t>
            </a:r>
            <a:r>
              <a:rPr lang="zh-CN" altLang="zh-CN" dirty="0"/>
              <a:t>）路由器配置口</a:t>
            </a:r>
          </a:p>
        </p:txBody>
      </p:sp>
      <p:grpSp>
        <p:nvGrpSpPr>
          <p:cNvPr id="9" name="组合 8"/>
          <p:cNvGrpSpPr>
            <a:grpSpLocks/>
          </p:cNvGrpSpPr>
          <p:nvPr/>
        </p:nvGrpSpPr>
        <p:grpSpPr bwMode="auto">
          <a:xfrm>
            <a:off x="4020623" y="1756948"/>
            <a:ext cx="3528392" cy="1800200"/>
            <a:chOff x="2546" y="11359"/>
            <a:chExt cx="5100" cy="2340"/>
          </a:xfrm>
          <a:scene3d>
            <a:camera prst="orthographicFront">
              <a:rot lat="0" lon="600000" rev="60000"/>
            </a:camera>
            <a:lightRig rig="threePt" dir="t"/>
          </a:scene3d>
        </p:grpSpPr>
        <p:pic>
          <p:nvPicPr>
            <p:cNvPr id="12" name="imgzoom_zoom" descr="http://bbs.cfanclub.net/data/attachment/forum/Mon_0707/15_19117_b43cb29fafc2bdf.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2546" y="11359"/>
              <a:ext cx="5100" cy="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16"/>
            <p:cNvSpPr txBox="1">
              <a:spLocks noChangeArrowheads="1"/>
            </p:cNvSpPr>
            <p:nvPr/>
          </p:nvSpPr>
          <p:spPr bwMode="auto">
            <a:xfrm>
              <a:off x="3806" y="13231"/>
              <a:ext cx="2880" cy="46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endParaRPr lang="zh-CN" sz="1050" kern="100" dirty="0">
                <a:effectLst/>
                <a:latin typeface="Times New Roman"/>
                <a:ea typeface="宋体"/>
                <a:cs typeface="宋体"/>
              </a:endParaRPr>
            </a:p>
          </p:txBody>
        </p:sp>
      </p:grpSp>
      <p:sp>
        <p:nvSpPr>
          <p:cNvPr id="2" name="矩形 1"/>
          <p:cNvSpPr/>
          <p:nvPr/>
        </p:nvSpPr>
        <p:spPr>
          <a:xfrm>
            <a:off x="1043608" y="3164778"/>
            <a:ext cx="1686680" cy="369332"/>
          </a:xfrm>
          <a:prstGeom prst="rect">
            <a:avLst/>
          </a:prstGeom>
        </p:spPr>
        <p:txBody>
          <a:bodyPr wrap="none">
            <a:spAutoFit/>
          </a:bodyPr>
          <a:lstStyle/>
          <a:p>
            <a:r>
              <a:rPr lang="en-US" altLang="zh-CN" dirty="0"/>
              <a:t>2</a:t>
            </a:r>
            <a:r>
              <a:rPr lang="zh-CN" altLang="zh-CN" dirty="0"/>
              <a:t>）以太网接口</a:t>
            </a:r>
            <a:endParaRPr lang="zh-CN" altLang="en-US" dirty="0"/>
          </a:p>
        </p:txBody>
      </p:sp>
      <p:pic>
        <p:nvPicPr>
          <p:cNvPr id="20" name="imgzoom_zoom" descr="http://bbs.cfanclub.net/data/attachment/forum/Mon_0707/15_19117_77972e6ce32e014.jpg"/>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4020624" y="3248915"/>
            <a:ext cx="3529266" cy="1296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67721" y="4797152"/>
            <a:ext cx="1686680" cy="369332"/>
          </a:xfrm>
          <a:prstGeom prst="rect">
            <a:avLst/>
          </a:prstGeom>
        </p:spPr>
        <p:txBody>
          <a:bodyPr wrap="none">
            <a:spAutoFit/>
          </a:bodyPr>
          <a:lstStyle/>
          <a:p>
            <a:r>
              <a:rPr lang="en-US" altLang="zh-CN" dirty="0"/>
              <a:t>3</a:t>
            </a:r>
            <a:r>
              <a:rPr lang="zh-CN" altLang="zh-CN" dirty="0"/>
              <a:t>）同步串行口</a:t>
            </a:r>
            <a:endParaRPr lang="zh-CN" altLang="en-US" dirty="0"/>
          </a:p>
        </p:txBody>
      </p:sp>
      <p:pic>
        <p:nvPicPr>
          <p:cNvPr id="22" name="imgzoom_zoom" descr="http://bbs.cfanclub.net/data/attachment/forum/Mon_0707/15_19117_cb085829179272f.jpg"/>
          <p:cNvPicPr>
            <a:picLocks noChangeAspect="1" noChangeArrowheads="1"/>
          </p:cNvPicPr>
          <p:nvPr/>
        </p:nvPicPr>
        <p:blipFill>
          <a:blip r:embed="rId9" r:link="rId10">
            <a:extLst>
              <a:ext uri="{28A0092B-C50C-407E-A947-70E740481C1C}">
                <a14:useLocalDpi xmlns:a14="http://schemas.microsoft.com/office/drawing/2010/main" val="0"/>
              </a:ext>
            </a:extLst>
          </a:blip>
          <a:srcRect/>
          <a:stretch>
            <a:fillRect/>
          </a:stretch>
        </p:blipFill>
        <p:spPr bwMode="auto">
          <a:xfrm>
            <a:off x="3941836" y="4797151"/>
            <a:ext cx="3608054" cy="129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552016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燕尾形 9"/>
          <p:cNvSpPr/>
          <p:nvPr/>
        </p:nvSpPr>
        <p:spPr>
          <a:xfrm>
            <a:off x="2428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1" name="燕尾形 10"/>
          <p:cNvSpPr/>
          <p:nvPr/>
        </p:nvSpPr>
        <p:spPr>
          <a:xfrm>
            <a:off x="395290" y="263071"/>
            <a:ext cx="215900" cy="38311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anchor="ctr"/>
          <a:lstStyle/>
          <a:p>
            <a:pPr algn="ctr" defTabSz="912860" fontAlgn="auto">
              <a:spcBef>
                <a:spcPts val="0"/>
              </a:spcBef>
              <a:spcAft>
                <a:spcPts val="0"/>
              </a:spcAft>
              <a:defRPr/>
            </a:pPr>
            <a:endParaRPr lang="zh-CN" altLang="en-US">
              <a:solidFill>
                <a:schemeClr val="tx1"/>
              </a:solidFill>
            </a:endParaRPr>
          </a:p>
        </p:txBody>
      </p:sp>
      <p:sp>
        <p:nvSpPr>
          <p:cNvPr id="13" name="文本框 12"/>
          <p:cNvSpPr txBox="1">
            <a:spLocks noChangeArrowheads="1"/>
          </p:cNvSpPr>
          <p:nvPr/>
        </p:nvSpPr>
        <p:spPr bwMode="auto">
          <a:xfrm>
            <a:off x="619128" y="164654"/>
            <a:ext cx="3088779" cy="434987"/>
          </a:xfrm>
          <a:prstGeom prst="rect">
            <a:avLst/>
          </a:prstGeom>
          <a:noFill/>
          <a:ln>
            <a:noFill/>
          </a:ln>
        </p:spPr>
        <p:txBody>
          <a:bodyPr wrap="square" lIns="64985" tIns="32510" rIns="64985" bIns="32510">
            <a:spAutoFit/>
          </a:bodyPr>
          <a:lstStyle>
            <a:lvl1pPr>
              <a:defRPr>
                <a:solidFill>
                  <a:schemeClr val="tx1"/>
                </a:solidFill>
                <a:latin typeface="Open Sans" pitchFamily="34" charset="0"/>
                <a:ea typeface="冬青黑体简体中文 W3" charset="-122"/>
              </a:defRPr>
            </a:lvl1pPr>
            <a:lvl2pPr marL="742950" indent="-285750">
              <a:defRPr>
                <a:solidFill>
                  <a:schemeClr val="tx1"/>
                </a:solidFill>
                <a:latin typeface="Open Sans" pitchFamily="34" charset="0"/>
                <a:ea typeface="冬青黑体简体中文 W3" charset="-122"/>
              </a:defRPr>
            </a:lvl2pPr>
            <a:lvl3pPr marL="1143000" indent="-228600">
              <a:defRPr>
                <a:solidFill>
                  <a:schemeClr val="tx1"/>
                </a:solidFill>
                <a:latin typeface="Open Sans" pitchFamily="34" charset="0"/>
                <a:ea typeface="冬青黑体简体中文 W3" charset="-122"/>
              </a:defRPr>
            </a:lvl3pPr>
            <a:lvl4pPr marL="1600200" indent="-228600">
              <a:defRPr>
                <a:solidFill>
                  <a:schemeClr val="tx1"/>
                </a:solidFill>
                <a:latin typeface="Open Sans" pitchFamily="34" charset="0"/>
                <a:ea typeface="冬青黑体简体中文 W3" charset="-122"/>
              </a:defRPr>
            </a:lvl4pPr>
            <a:lvl5pPr marL="2057400" indent="-228600">
              <a:defRPr>
                <a:solidFill>
                  <a:schemeClr val="tx1"/>
                </a:solidFill>
                <a:latin typeface="Open Sans" pitchFamily="34" charset="0"/>
                <a:ea typeface="冬青黑体简体中文 W3" charset="-122"/>
              </a:defRPr>
            </a:lvl5pPr>
            <a:lvl6pPr marL="2514600" indent="-228600" fontAlgn="base">
              <a:spcBef>
                <a:spcPct val="0"/>
              </a:spcBef>
              <a:spcAft>
                <a:spcPct val="0"/>
              </a:spcAft>
              <a:defRPr>
                <a:solidFill>
                  <a:schemeClr val="tx1"/>
                </a:solidFill>
                <a:latin typeface="Open Sans" pitchFamily="34" charset="0"/>
                <a:ea typeface="冬青黑体简体中文 W3" charset="-122"/>
              </a:defRPr>
            </a:lvl6pPr>
            <a:lvl7pPr marL="2971800" indent="-228600" fontAlgn="base">
              <a:spcBef>
                <a:spcPct val="0"/>
              </a:spcBef>
              <a:spcAft>
                <a:spcPct val="0"/>
              </a:spcAft>
              <a:defRPr>
                <a:solidFill>
                  <a:schemeClr val="tx1"/>
                </a:solidFill>
                <a:latin typeface="Open Sans" pitchFamily="34" charset="0"/>
                <a:ea typeface="冬青黑体简体中文 W3" charset="-122"/>
              </a:defRPr>
            </a:lvl7pPr>
            <a:lvl8pPr marL="3429000" indent="-228600" fontAlgn="base">
              <a:spcBef>
                <a:spcPct val="0"/>
              </a:spcBef>
              <a:spcAft>
                <a:spcPct val="0"/>
              </a:spcAft>
              <a:defRPr>
                <a:solidFill>
                  <a:schemeClr val="tx1"/>
                </a:solidFill>
                <a:latin typeface="Open Sans" pitchFamily="34" charset="0"/>
                <a:ea typeface="冬青黑体简体中文 W3" charset="-122"/>
              </a:defRPr>
            </a:lvl8pPr>
            <a:lvl9pPr marL="3886200" indent="-228600" fontAlgn="base">
              <a:spcBef>
                <a:spcPct val="0"/>
              </a:spcBef>
              <a:spcAft>
                <a:spcPct val="0"/>
              </a:spcAft>
              <a:defRPr>
                <a:solidFill>
                  <a:schemeClr val="tx1"/>
                </a:solidFill>
                <a:latin typeface="Open Sans" pitchFamily="34" charset="0"/>
                <a:ea typeface="冬青黑体简体中文 W3" charset="-122"/>
              </a:defRPr>
            </a:lvl9pPr>
          </a:lstStyle>
          <a:p>
            <a:r>
              <a:rPr lang="zh-CN" altLang="zh-CN" sz="2400" b="1" dirty="0" smtClean="0">
                <a:solidFill>
                  <a:schemeClr val="accent1"/>
                </a:solidFill>
              </a:rPr>
              <a:t>任务</a:t>
            </a:r>
            <a:r>
              <a:rPr lang="zh-CN" altLang="en-US" sz="2400" b="1" dirty="0" smtClean="0">
                <a:solidFill>
                  <a:schemeClr val="accent1"/>
                </a:solidFill>
              </a:rPr>
              <a:t>一  </a:t>
            </a:r>
            <a:r>
              <a:rPr lang="zh-CN" altLang="zh-CN" sz="2400" b="1" dirty="0" smtClean="0">
                <a:solidFill>
                  <a:schemeClr val="accent1"/>
                </a:solidFill>
              </a:rPr>
              <a:t>认识</a:t>
            </a:r>
            <a:r>
              <a:rPr lang="zh-CN" altLang="zh-CN" sz="2400" b="1" dirty="0">
                <a:solidFill>
                  <a:schemeClr val="accent1"/>
                </a:solidFill>
              </a:rPr>
              <a:t>路由器</a:t>
            </a:r>
          </a:p>
        </p:txBody>
      </p:sp>
      <p:cxnSp>
        <p:nvCxnSpPr>
          <p:cNvPr id="14" name="直接连接符 13"/>
          <p:cNvCxnSpPr/>
          <p:nvPr/>
        </p:nvCxnSpPr>
        <p:spPr>
          <a:xfrm>
            <a:off x="179388" y="776817"/>
            <a:ext cx="864108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4" y="6676406"/>
            <a:ext cx="9153000" cy="235407"/>
          </a:xfrm>
          <a:prstGeom prst="rect">
            <a:avLst/>
          </a:prstGeom>
        </p:spPr>
      </p:pic>
      <p:pic>
        <p:nvPicPr>
          <p:cNvPr id="2050"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35625"/>
            <a:ext cx="2787427" cy="5959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1097059" y="1196752"/>
            <a:ext cx="2538837" cy="369332"/>
          </a:xfrm>
          <a:prstGeom prst="rect">
            <a:avLst/>
          </a:prstGeom>
        </p:spPr>
        <p:txBody>
          <a:bodyPr wrap="none">
            <a:spAutoFit/>
          </a:bodyPr>
          <a:lstStyle/>
          <a:p>
            <a:r>
              <a:rPr lang="en-US" altLang="zh-CN" dirty="0"/>
              <a:t>4</a:t>
            </a:r>
            <a:r>
              <a:rPr lang="zh-CN" altLang="zh-CN" dirty="0"/>
              <a:t>）异步串口（</a:t>
            </a:r>
            <a:r>
              <a:rPr lang="en-US" altLang="zh-CN" dirty="0"/>
              <a:t>ASYNC</a:t>
            </a:r>
            <a:r>
              <a:rPr lang="zh-CN" altLang="zh-CN" dirty="0"/>
              <a:t>）</a:t>
            </a:r>
          </a:p>
        </p:txBody>
      </p:sp>
      <p:pic>
        <p:nvPicPr>
          <p:cNvPr id="24" name="imgzoom_zoom" descr="http://bbs.cfanclub.net/data/attachment/forum/Mon_0707/15_19117_c327a7b6834baa8.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067944" y="980728"/>
            <a:ext cx="4086154" cy="1466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679519" y="2452707"/>
            <a:ext cx="7777234" cy="1400383"/>
          </a:xfrm>
          <a:prstGeom prst="rect">
            <a:avLst/>
          </a:prstGeom>
        </p:spPr>
        <p:txBody>
          <a:bodyPr wrap="square">
            <a:spAutoFit/>
          </a:bodyPr>
          <a:lstStyle/>
          <a:p>
            <a:pPr marL="0" lvl="1">
              <a:lnSpc>
                <a:spcPts val="2400"/>
              </a:lnSpc>
              <a:spcBef>
                <a:spcPts val="600"/>
              </a:spcBef>
              <a:spcAft>
                <a:spcPts val="600"/>
              </a:spcAft>
            </a:pPr>
            <a:r>
              <a:rPr lang="en-US" altLang="zh-CN" b="1" dirty="0"/>
              <a:t>7</a:t>
            </a:r>
            <a:r>
              <a:rPr lang="zh-CN" altLang="zh-CN" b="1" dirty="0"/>
              <a:t>．路由器的访问方式</a:t>
            </a:r>
          </a:p>
          <a:p>
            <a:pPr>
              <a:lnSpc>
                <a:spcPts val="2400"/>
              </a:lnSpc>
            </a:pPr>
            <a:r>
              <a:rPr lang="en-US" altLang="zh-CN" dirty="0" smtClean="0"/>
              <a:t>       </a:t>
            </a:r>
            <a:r>
              <a:rPr lang="zh-CN" altLang="zh-CN" dirty="0" smtClean="0"/>
              <a:t>一类</a:t>
            </a:r>
            <a:r>
              <a:rPr lang="zh-CN" altLang="zh-CN" dirty="0"/>
              <a:t>是不使用网络带宽的，如通过</a:t>
            </a:r>
            <a:r>
              <a:rPr lang="en-US" altLang="zh-CN" dirty="0"/>
              <a:t>Console</a:t>
            </a:r>
            <a:r>
              <a:rPr lang="zh-CN" altLang="zh-CN" dirty="0"/>
              <a:t>本地登录，称为带外管理</a:t>
            </a:r>
            <a:r>
              <a:rPr lang="zh-CN" altLang="zh-CN" dirty="0" smtClean="0"/>
              <a:t>；</a:t>
            </a:r>
            <a:endParaRPr lang="en-US" altLang="zh-CN" dirty="0" smtClean="0"/>
          </a:p>
          <a:p>
            <a:pPr>
              <a:lnSpc>
                <a:spcPts val="2400"/>
              </a:lnSpc>
            </a:pPr>
            <a:r>
              <a:rPr lang="en-US" altLang="zh-CN" dirty="0"/>
              <a:t> </a:t>
            </a:r>
            <a:r>
              <a:rPr lang="en-US" altLang="zh-CN" dirty="0" smtClean="0"/>
              <a:t>      </a:t>
            </a:r>
            <a:r>
              <a:rPr lang="zh-CN" altLang="zh-CN" dirty="0" smtClean="0"/>
              <a:t>另</a:t>
            </a:r>
            <a:r>
              <a:rPr lang="zh-CN" altLang="zh-CN" dirty="0"/>
              <a:t>一类是使用网络带宽的，如</a:t>
            </a:r>
            <a:r>
              <a:rPr lang="en-US" altLang="zh-CN" dirty="0"/>
              <a:t>Telnet</a:t>
            </a:r>
            <a:r>
              <a:rPr lang="zh-CN" altLang="zh-CN" dirty="0"/>
              <a:t>、</a:t>
            </a:r>
            <a:r>
              <a:rPr lang="en-US" altLang="zh-CN" dirty="0"/>
              <a:t>Web</a:t>
            </a:r>
            <a:r>
              <a:rPr lang="zh-CN" altLang="zh-CN" dirty="0"/>
              <a:t>、</a:t>
            </a:r>
            <a:r>
              <a:rPr lang="en-US" altLang="zh-CN" dirty="0" err="1"/>
              <a:t>Snmp</a:t>
            </a:r>
            <a:r>
              <a:rPr lang="zh-CN" altLang="zh-CN" dirty="0"/>
              <a:t>几种方式，称为带内管理。</a:t>
            </a:r>
          </a:p>
        </p:txBody>
      </p:sp>
    </p:spTree>
    <p:extLst>
      <p:ext uri="{BB962C8B-B14F-4D97-AF65-F5344CB8AC3E}">
        <p14:creationId xmlns:p14="http://schemas.microsoft.com/office/powerpoint/2010/main" val="296516536"/>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277</TotalTime>
  <Words>1285</Words>
  <Application>Microsoft Office PowerPoint</Application>
  <PresentationFormat>全屏显示(4:3)</PresentationFormat>
  <Paragraphs>115</Paragraphs>
  <Slides>10</Slides>
  <Notes>10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Windows 用户</cp:lastModifiedBy>
  <cp:revision>21</cp:revision>
  <dcterms:created xsi:type="dcterms:W3CDTF">2023-01-14T07:54:46Z</dcterms:created>
  <dcterms:modified xsi:type="dcterms:W3CDTF">2024-09-03T12:08:01Z</dcterms:modified>
</cp:coreProperties>
</file>