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7" r:id="rId2"/>
    <p:sldId id="260" r:id="rId3"/>
    <p:sldId id="270" r:id="rId4"/>
    <p:sldId id="267" r:id="rId5"/>
    <p:sldId id="269" r:id="rId6"/>
    <p:sldId id="271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04E369-A53E-411F-8A9B-68DF21010FE5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07D8C0-1EFE-41D1-A12E-A4D2836D69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19169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1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2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3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4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5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6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2436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4626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57737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D0738B-E92E-4B82-94DD-D4C30B1B4F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76331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6828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41158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25457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907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90030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62054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88354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2286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928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file:///C:\Documents%20and%20Settings\Administrator\Application%20Data\Tencent\Users\710901000\QQ\WinTemp\RichOle\Y_4X50_5PF%60N_6RHJ@GHJ1L.jpg" TargetMode="Externa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file:///C:\Documents%20and%20Settings\Administrator\Application%20Data\Tencent\Users\710901000\QQ\WinTemp\RichOle\Y_4X50_5PF%60N_6RHJ@GHJ1L.jpg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jpeg"/><Relationship Id="rId5" Type="http://schemas.openxmlformats.org/officeDocument/2006/relationships/image" Target="../media/image4.png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619128" y="247256"/>
            <a:ext cx="5506016" cy="434987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400" b="1" dirty="0" smtClean="0">
                <a:solidFill>
                  <a:schemeClr val="accent1"/>
                </a:solidFill>
              </a:rPr>
              <a:t>七</a:t>
            </a:r>
            <a:r>
              <a:rPr lang="en-US" altLang="zh-CN" sz="2400" b="1" dirty="0" smtClean="0">
                <a:solidFill>
                  <a:schemeClr val="accent1"/>
                </a:solidFill>
              </a:rPr>
              <a:t>  </a:t>
            </a:r>
            <a:r>
              <a:rPr lang="zh-CN" altLang="zh-CN" sz="2400" b="1" dirty="0" smtClean="0">
                <a:solidFill>
                  <a:schemeClr val="accent1"/>
                </a:solidFill>
              </a:rPr>
              <a:t>交换网络</a:t>
            </a:r>
            <a:r>
              <a:rPr lang="zh-CN" altLang="zh-CN" sz="2400" b="1" dirty="0">
                <a:solidFill>
                  <a:schemeClr val="accent1"/>
                </a:solidFill>
              </a:rPr>
              <a:t>中应用端口聚合技术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35625"/>
            <a:ext cx="2859435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619128" y="908720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accent6">
                    <a:lumMod val="50000"/>
                  </a:schemeClr>
                </a:solidFill>
                <a:latin typeface="华文彩云" pitchFamily="2" charset="-122"/>
                <a:ea typeface="华文彩云" pitchFamily="2" charset="-122"/>
              </a:rPr>
              <a:t>任务描述</a:t>
            </a:r>
            <a:endParaRPr lang="zh-CN" altLang="zh-CN" sz="2000" b="1" dirty="0">
              <a:solidFill>
                <a:schemeClr val="accent6">
                  <a:lumMod val="50000"/>
                </a:schemeClr>
              </a:solidFill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55576" y="1412776"/>
            <a:ext cx="777686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dirty="0" smtClean="0"/>
              <a:t>         </a:t>
            </a:r>
            <a:r>
              <a:rPr lang="zh-CN" altLang="zh-CN" dirty="0" smtClean="0"/>
              <a:t>为了</a:t>
            </a:r>
            <a:r>
              <a:rPr lang="zh-CN" altLang="zh-CN" dirty="0"/>
              <a:t>保障校园网络能高效、稳定、可靠地运行，特别是让数据能在两台核心交换机之间进行快速交换，增强老师和同学们的上网体验，我们可以采用端口聚合技术来实现，即在两台核心交换机之间使用多条物理链路，提高交换机之间的传输带宽，并实现链路冗余备份和负载均衡。</a:t>
            </a:r>
          </a:p>
        </p:txBody>
      </p:sp>
      <p:sp>
        <p:nvSpPr>
          <p:cNvPr id="12" name="矩形 11"/>
          <p:cNvSpPr/>
          <p:nvPr/>
        </p:nvSpPr>
        <p:spPr>
          <a:xfrm>
            <a:off x="619128" y="2780928"/>
            <a:ext cx="12170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b="1" dirty="0">
                <a:solidFill>
                  <a:schemeClr val="accent6">
                    <a:lumMod val="50000"/>
                  </a:schemeClr>
                </a:solidFill>
                <a:latin typeface="华文彩云" pitchFamily="2" charset="-122"/>
                <a:ea typeface="华文彩云" pitchFamily="2" charset="-122"/>
              </a:rPr>
              <a:t>知识链接</a:t>
            </a:r>
          </a:p>
        </p:txBody>
      </p:sp>
      <p:sp>
        <p:nvSpPr>
          <p:cNvPr id="3" name="矩形 2"/>
          <p:cNvSpPr/>
          <p:nvPr/>
        </p:nvSpPr>
        <p:spPr>
          <a:xfrm>
            <a:off x="783633" y="3284984"/>
            <a:ext cx="7920880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/>
              <a:t>1</a:t>
            </a:r>
            <a:r>
              <a:rPr lang="zh-CN" altLang="zh-CN" b="1" dirty="0"/>
              <a:t>．端口聚合概念</a:t>
            </a:r>
            <a:endParaRPr lang="zh-CN" altLang="zh-CN" dirty="0"/>
          </a:p>
          <a:p>
            <a:pPr>
              <a:lnSpc>
                <a:spcPts val="2400"/>
              </a:lnSpc>
            </a:pPr>
            <a:r>
              <a:rPr lang="en-US" altLang="zh-CN" dirty="0" smtClean="0"/>
              <a:t>         </a:t>
            </a:r>
            <a:r>
              <a:rPr lang="zh-CN" altLang="zh-CN" dirty="0" smtClean="0"/>
              <a:t>端口</a:t>
            </a:r>
            <a:r>
              <a:rPr lang="zh-CN" altLang="zh-CN" dirty="0"/>
              <a:t>聚合也叫做链路聚合，是把一组物理端口组合成一个大的逻辑端口，这个逻辑端口我们称之为</a:t>
            </a:r>
            <a:r>
              <a:rPr lang="en-US" altLang="zh-CN" dirty="0"/>
              <a:t>Aggregate Port</a:t>
            </a:r>
            <a:r>
              <a:rPr lang="zh-CN" altLang="zh-CN" dirty="0"/>
              <a:t>（以下简称</a:t>
            </a:r>
            <a:r>
              <a:rPr lang="en-US" altLang="zh-CN" dirty="0"/>
              <a:t>AP</a:t>
            </a:r>
            <a:r>
              <a:rPr lang="zh-CN" altLang="zh-CN" dirty="0"/>
              <a:t>）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  <p:grpSp>
        <p:nvGrpSpPr>
          <p:cNvPr id="45" name="组合 44"/>
          <p:cNvGrpSpPr>
            <a:grpSpLocks/>
          </p:cNvGrpSpPr>
          <p:nvPr/>
        </p:nvGrpSpPr>
        <p:grpSpPr bwMode="auto">
          <a:xfrm>
            <a:off x="5827711" y="4146198"/>
            <a:ext cx="2919095" cy="2530208"/>
            <a:chOff x="2999" y="9102"/>
            <a:chExt cx="4597" cy="3394"/>
          </a:xfrm>
        </p:grpSpPr>
        <p:grpSp>
          <p:nvGrpSpPr>
            <p:cNvPr id="46" name="Group 5"/>
            <p:cNvGrpSpPr>
              <a:grpSpLocks/>
            </p:cNvGrpSpPr>
            <p:nvPr/>
          </p:nvGrpSpPr>
          <p:grpSpPr bwMode="auto">
            <a:xfrm>
              <a:off x="3607" y="9102"/>
              <a:ext cx="3989" cy="3394"/>
              <a:chOff x="3607" y="9102"/>
              <a:chExt cx="3989" cy="3394"/>
            </a:xfrm>
          </p:grpSpPr>
          <p:grpSp>
            <p:nvGrpSpPr>
              <p:cNvPr id="49" name="Group 7"/>
              <p:cNvGrpSpPr>
                <a:grpSpLocks/>
              </p:cNvGrpSpPr>
              <p:nvPr/>
            </p:nvGrpSpPr>
            <p:grpSpPr bwMode="auto">
              <a:xfrm>
                <a:off x="3607" y="9102"/>
                <a:ext cx="3989" cy="3118"/>
                <a:chOff x="3607" y="9102"/>
                <a:chExt cx="3989" cy="3118"/>
              </a:xfrm>
            </p:grpSpPr>
            <p:grpSp>
              <p:nvGrpSpPr>
                <p:cNvPr id="51" name="Group 8"/>
                <p:cNvGrpSpPr>
                  <a:grpSpLocks/>
                </p:cNvGrpSpPr>
                <p:nvPr/>
              </p:nvGrpSpPr>
              <p:grpSpPr bwMode="auto">
                <a:xfrm>
                  <a:off x="4009" y="10329"/>
                  <a:ext cx="1332" cy="459"/>
                  <a:chOff x="3145" y="7649"/>
                  <a:chExt cx="1332" cy="504"/>
                </a:xfrm>
              </p:grpSpPr>
              <p:grpSp>
                <p:nvGrpSpPr>
                  <p:cNvPr id="68" name="Group 9"/>
                  <p:cNvGrpSpPr>
                    <a:grpSpLocks/>
                  </p:cNvGrpSpPr>
                  <p:nvPr/>
                </p:nvGrpSpPr>
                <p:grpSpPr bwMode="auto">
                  <a:xfrm>
                    <a:off x="3199" y="7649"/>
                    <a:ext cx="1278" cy="498"/>
                    <a:chOff x="4641" y="3515"/>
                    <a:chExt cx="1307" cy="498"/>
                  </a:xfrm>
                </p:grpSpPr>
                <p:pic>
                  <p:nvPicPr>
                    <p:cNvPr id="70" name="Picture 10" descr="C:\Documents and Settings\Administrator\Application Data\Tencent\Users\710901000\QQ\WinTemp\RichOle\Y_4X50_5PF`N_6RHJ@GHJ1L.jpg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5" r:link="rId6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4641" y="3515"/>
                      <a:ext cx="1307" cy="48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  <p:sp>
                  <p:nvSpPr>
                    <p:cNvPr id="71" name="Text Box 11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4794" y="3581"/>
                      <a:ext cx="824" cy="432"/>
                    </a:xfrm>
                    <a:prstGeom prst="rect">
                      <a:avLst/>
                    </a:prstGeom>
                    <a:solidFill>
                      <a:srgbClr val="FFFFFF">
                        <a:alpha val="0"/>
                      </a:srgbClr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rot="0" vert="horz" wrap="square" lIns="91440" tIns="45720" rIns="91440" bIns="45720" anchor="t" anchorCtr="0" upright="1">
                      <a:noAutofit/>
                    </a:bodyPr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Times New Roman"/>
                          <a:ea typeface="宋体"/>
                          <a:cs typeface="宋体"/>
                        </a:rPr>
                        <a:t> 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  <a:cs typeface="宋体"/>
                      </a:endParaRPr>
                    </a:p>
                  </p:txBody>
                </p:sp>
              </p:grpSp>
              <p:sp>
                <p:nvSpPr>
                  <p:cNvPr id="69" name="Text Box 1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145" y="7763"/>
                    <a:ext cx="1155" cy="390"/>
                  </a:xfrm>
                  <a:prstGeom prst="rect">
                    <a:avLst/>
                  </a:prstGeom>
                  <a:solidFill>
                    <a:srgbClr val="FFFFFF">
                      <a:alpha val="0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pPr indent="133350" algn="just">
                      <a:spcAft>
                        <a:spcPts val="0"/>
                      </a:spcAft>
                    </a:pPr>
                    <a:r>
                      <a:rPr lang="en-US" sz="1050" kern="100">
                        <a:effectLst/>
                        <a:latin typeface="Times New Roman"/>
                        <a:ea typeface="宋体"/>
                        <a:cs typeface="宋体"/>
                      </a:rPr>
                      <a:t>SW2</a:t>
                    </a:r>
                    <a:endParaRPr lang="zh-CN" sz="1050" kern="100">
                      <a:effectLst/>
                      <a:latin typeface="Times New Roman"/>
                      <a:ea typeface="宋体"/>
                      <a:cs typeface="宋体"/>
                    </a:endParaRPr>
                  </a:p>
                </p:txBody>
              </p:sp>
            </p:grpSp>
            <p:sp>
              <p:nvSpPr>
                <p:cNvPr id="52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6396" y="9561"/>
                  <a:ext cx="1200" cy="3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/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pPr algn="just">
                    <a:spcAft>
                      <a:spcPts val="0"/>
                    </a:spcAft>
                  </a:pPr>
                  <a:r>
                    <a:rPr lang="en-US" sz="1050" kern="100">
                      <a:effectLst/>
                      <a:latin typeface="Times New Roman"/>
                      <a:ea typeface="宋体"/>
                      <a:cs typeface="宋体"/>
                    </a:rPr>
                    <a:t>AP</a:t>
                  </a:r>
                  <a:endParaRPr lang="zh-CN" sz="1050" kern="100">
                    <a:effectLst/>
                    <a:latin typeface="Times New Roman"/>
                    <a:ea typeface="宋体"/>
                    <a:cs typeface="宋体"/>
                  </a:endParaRPr>
                </a:p>
              </p:txBody>
            </p:sp>
            <p:cxnSp>
              <p:nvCxnSpPr>
                <p:cNvPr id="53" name="AutoShape 14"/>
                <p:cNvCxnSpPr>
                  <a:cxnSpLocks noChangeShapeType="1"/>
                </p:cNvCxnSpPr>
                <p:nvPr/>
              </p:nvCxnSpPr>
              <p:spPr bwMode="auto">
                <a:xfrm>
                  <a:off x="4341" y="9545"/>
                  <a:ext cx="0" cy="784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4" name="AutoShape 15"/>
                <p:cNvCxnSpPr>
                  <a:cxnSpLocks noChangeShapeType="1"/>
                </p:cNvCxnSpPr>
                <p:nvPr/>
              </p:nvCxnSpPr>
              <p:spPr bwMode="auto">
                <a:xfrm>
                  <a:off x="5047" y="9545"/>
                  <a:ext cx="0" cy="771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5" name="AutoShape 16"/>
                <p:cNvCxnSpPr>
                  <a:cxnSpLocks noChangeShapeType="1"/>
                </p:cNvCxnSpPr>
                <p:nvPr/>
              </p:nvCxnSpPr>
              <p:spPr bwMode="auto">
                <a:xfrm flipH="1">
                  <a:off x="3607" y="10783"/>
                  <a:ext cx="734" cy="960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6" name="AutoShape 17"/>
                <p:cNvCxnSpPr>
                  <a:cxnSpLocks noChangeShapeType="1"/>
                </p:cNvCxnSpPr>
                <p:nvPr/>
              </p:nvCxnSpPr>
              <p:spPr bwMode="auto">
                <a:xfrm>
                  <a:off x="4907" y="10783"/>
                  <a:ext cx="1339" cy="1005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sp>
              <p:nvSpPr>
                <p:cNvPr id="57" name="Text Box 18"/>
                <p:cNvSpPr txBox="1">
                  <a:spLocks noChangeArrowheads="1"/>
                </p:cNvSpPr>
                <p:nvPr/>
              </p:nvSpPr>
              <p:spPr bwMode="auto">
                <a:xfrm>
                  <a:off x="3673" y="11788"/>
                  <a:ext cx="668" cy="432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pPr algn="just">
                    <a:spcAft>
                      <a:spcPts val="0"/>
                    </a:spcAft>
                  </a:pPr>
                  <a:r>
                    <a:rPr lang="en-US" sz="1050" kern="100" dirty="0" smtClean="0">
                      <a:effectLst/>
                      <a:latin typeface="Times New Roman"/>
                      <a:ea typeface="宋体"/>
                      <a:cs typeface="宋体"/>
                    </a:rPr>
                    <a:t>PC1</a:t>
                  </a:r>
                  <a:endParaRPr lang="zh-CN" sz="1050" kern="100" dirty="0">
                    <a:effectLst/>
                    <a:latin typeface="Times New Roman"/>
                    <a:ea typeface="宋体"/>
                    <a:cs typeface="宋体"/>
                  </a:endParaRPr>
                </a:p>
              </p:txBody>
            </p:sp>
            <p:sp>
              <p:nvSpPr>
                <p:cNvPr id="58" name="Text Box 19"/>
                <p:cNvSpPr txBox="1">
                  <a:spLocks noChangeArrowheads="1"/>
                </p:cNvSpPr>
                <p:nvPr/>
              </p:nvSpPr>
              <p:spPr bwMode="auto">
                <a:xfrm>
                  <a:off x="6522" y="11788"/>
                  <a:ext cx="668" cy="432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pPr algn="just">
                    <a:spcAft>
                      <a:spcPts val="0"/>
                    </a:spcAft>
                  </a:pPr>
                  <a:r>
                    <a:rPr lang="en-US" sz="1050" kern="100" dirty="0" smtClean="0">
                      <a:effectLst/>
                      <a:latin typeface="Times New Roman"/>
                      <a:ea typeface="宋体"/>
                      <a:cs typeface="宋体"/>
                    </a:rPr>
                    <a:t>PC2</a:t>
                  </a:r>
                  <a:endParaRPr lang="zh-CN" sz="1050" kern="100" dirty="0">
                    <a:effectLst/>
                    <a:latin typeface="Times New Roman"/>
                    <a:ea typeface="宋体"/>
                    <a:cs typeface="宋体"/>
                  </a:endParaRPr>
                </a:p>
              </p:txBody>
            </p:sp>
            <p:cxnSp>
              <p:nvCxnSpPr>
                <p:cNvPr id="59" name="AutoShape 20"/>
                <p:cNvCxnSpPr>
                  <a:cxnSpLocks noChangeShapeType="1"/>
                </p:cNvCxnSpPr>
                <p:nvPr/>
              </p:nvCxnSpPr>
              <p:spPr bwMode="auto">
                <a:xfrm>
                  <a:off x="4581" y="9559"/>
                  <a:ext cx="0" cy="751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60" name="AutoShape 21"/>
                <p:cNvCxnSpPr>
                  <a:cxnSpLocks noChangeShapeType="1"/>
                </p:cNvCxnSpPr>
                <p:nvPr/>
              </p:nvCxnSpPr>
              <p:spPr bwMode="auto">
                <a:xfrm>
                  <a:off x="4821" y="9534"/>
                  <a:ext cx="1" cy="795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sp>
              <p:nvSpPr>
                <p:cNvPr id="61" name="Oval 22"/>
                <p:cNvSpPr>
                  <a:spLocks noChangeArrowheads="1"/>
                </p:cNvSpPr>
                <p:nvPr/>
              </p:nvSpPr>
              <p:spPr bwMode="auto">
                <a:xfrm>
                  <a:off x="4158" y="9780"/>
                  <a:ext cx="1134" cy="410"/>
                </a:xfrm>
                <a:prstGeom prst="ellipse">
                  <a:avLst/>
                </a:prstGeom>
                <a:noFill/>
                <a:ln w="952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zh-CN" altLang="en-US"/>
                </a:p>
              </p:txBody>
            </p:sp>
            <p:cxnSp>
              <p:nvCxnSpPr>
                <p:cNvPr id="62" name="AutoShape 23"/>
                <p:cNvCxnSpPr>
                  <a:cxnSpLocks noChangeShapeType="1"/>
                </p:cNvCxnSpPr>
                <p:nvPr/>
              </p:nvCxnSpPr>
              <p:spPr bwMode="auto">
                <a:xfrm flipH="1">
                  <a:off x="5307" y="9780"/>
                  <a:ext cx="1089" cy="191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cxnSp>
            <p:grpSp>
              <p:nvGrpSpPr>
                <p:cNvPr id="63" name="Group 24"/>
                <p:cNvGrpSpPr>
                  <a:grpSpLocks/>
                </p:cNvGrpSpPr>
                <p:nvPr/>
              </p:nvGrpSpPr>
              <p:grpSpPr bwMode="auto">
                <a:xfrm>
                  <a:off x="4089" y="9102"/>
                  <a:ext cx="1332" cy="458"/>
                  <a:chOff x="3145" y="7650"/>
                  <a:chExt cx="1332" cy="503"/>
                </a:xfrm>
              </p:grpSpPr>
              <p:grpSp>
                <p:nvGrpSpPr>
                  <p:cNvPr id="64" name="Group 25"/>
                  <p:cNvGrpSpPr>
                    <a:grpSpLocks/>
                  </p:cNvGrpSpPr>
                  <p:nvPr/>
                </p:nvGrpSpPr>
                <p:grpSpPr bwMode="auto">
                  <a:xfrm>
                    <a:off x="3199" y="7650"/>
                    <a:ext cx="1278" cy="497"/>
                    <a:chOff x="4641" y="3516"/>
                    <a:chExt cx="1307" cy="497"/>
                  </a:xfrm>
                </p:grpSpPr>
                <p:pic>
                  <p:nvPicPr>
                    <p:cNvPr id="66" name="Picture 26" descr="C:\Documents and Settings\Administrator\Application Data\Tencent\Users\710901000\QQ\WinTemp\RichOle\Y_4X50_5PF`N_6RHJ@GHJ1L.jpg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5" r:link="rId6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4641" y="3516"/>
                      <a:ext cx="1307" cy="48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  <p:sp>
                  <p:nvSpPr>
                    <p:cNvPr id="67" name="Text Box 27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4794" y="3581"/>
                      <a:ext cx="824" cy="432"/>
                    </a:xfrm>
                    <a:prstGeom prst="rect">
                      <a:avLst/>
                    </a:prstGeom>
                    <a:solidFill>
                      <a:srgbClr val="FFFFFF">
                        <a:alpha val="0"/>
                      </a:srgbClr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rot="0" vert="horz" wrap="square" lIns="91440" tIns="45720" rIns="91440" bIns="45720" anchor="t" anchorCtr="0" upright="1">
                      <a:noAutofit/>
                    </a:bodyPr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Times New Roman"/>
                          <a:ea typeface="宋体"/>
                          <a:cs typeface="宋体"/>
                        </a:rPr>
                        <a:t> 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  <a:cs typeface="宋体"/>
                      </a:endParaRPr>
                    </a:p>
                  </p:txBody>
                </p:sp>
              </p:grpSp>
              <p:sp>
                <p:nvSpPr>
                  <p:cNvPr id="65" name="Text Box 2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145" y="7763"/>
                    <a:ext cx="1155" cy="390"/>
                  </a:xfrm>
                  <a:prstGeom prst="rect">
                    <a:avLst/>
                  </a:prstGeom>
                  <a:solidFill>
                    <a:srgbClr val="FFFFFF">
                      <a:alpha val="0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pPr indent="133350" algn="just">
                      <a:spcAft>
                        <a:spcPts val="0"/>
                      </a:spcAft>
                    </a:pPr>
                    <a:r>
                      <a:rPr lang="en-US" sz="1050" kern="100">
                        <a:effectLst/>
                        <a:latin typeface="Times New Roman"/>
                        <a:ea typeface="宋体"/>
                        <a:cs typeface="宋体"/>
                      </a:rPr>
                      <a:t>SW1</a:t>
                    </a:r>
                    <a:endParaRPr lang="zh-CN" sz="1050" kern="100">
                      <a:effectLst/>
                      <a:latin typeface="Times New Roman"/>
                      <a:ea typeface="宋体"/>
                      <a:cs typeface="宋体"/>
                    </a:endParaRPr>
                  </a:p>
                </p:txBody>
              </p:sp>
            </p:grpSp>
          </p:grpSp>
          <p:pic>
            <p:nvPicPr>
              <p:cNvPr id="50" name="Picture 29" descr="pc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697" y="11671"/>
                <a:ext cx="825" cy="8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47" name="Picture 30" descr="pc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99" y="11632"/>
              <a:ext cx="825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" name="矩形 3"/>
          <p:cNvSpPr/>
          <p:nvPr/>
        </p:nvSpPr>
        <p:spPr>
          <a:xfrm>
            <a:off x="783633" y="4513714"/>
            <a:ext cx="504407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dirty="0" smtClean="0"/>
              <a:t>         AP</a:t>
            </a:r>
            <a:r>
              <a:rPr lang="zh-CN" altLang="zh-CN" dirty="0"/>
              <a:t>主要用于交换机之间的连接，</a:t>
            </a:r>
            <a:r>
              <a:rPr lang="en-US" altLang="zh-CN" dirty="0"/>
              <a:t>AP</a:t>
            </a:r>
            <a:r>
              <a:rPr lang="zh-CN" altLang="zh-CN" dirty="0"/>
              <a:t>可以把多个端口的带宽叠加起来使用，例如全双工快速以太网端口形成的</a:t>
            </a:r>
            <a:r>
              <a:rPr lang="en-US" altLang="zh-CN" dirty="0"/>
              <a:t>AP</a:t>
            </a:r>
            <a:r>
              <a:rPr lang="zh-CN" altLang="zh-CN" dirty="0"/>
              <a:t>最大可以达到</a:t>
            </a:r>
            <a:r>
              <a:rPr lang="en-US" altLang="zh-CN" dirty="0"/>
              <a:t>800Mbit/s</a:t>
            </a:r>
            <a:r>
              <a:rPr lang="zh-CN" altLang="zh-CN" dirty="0"/>
              <a:t>，或者千兆以太网端口形成的</a:t>
            </a:r>
            <a:r>
              <a:rPr lang="en-US" altLang="zh-CN" dirty="0"/>
              <a:t>AP</a:t>
            </a:r>
            <a:r>
              <a:rPr lang="zh-CN" altLang="zh-CN" dirty="0"/>
              <a:t>可以达到</a:t>
            </a:r>
            <a:r>
              <a:rPr lang="en-US" altLang="zh-CN" dirty="0"/>
              <a:t>8Gbit/s</a:t>
            </a:r>
            <a:r>
              <a:rPr lang="zh-CN" altLang="zh-CN" dirty="0"/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314198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35625"/>
            <a:ext cx="2859435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755576" y="980728"/>
            <a:ext cx="7992888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/>
              <a:t>2</a:t>
            </a:r>
            <a:r>
              <a:rPr lang="zh-CN" altLang="zh-CN" b="1" dirty="0"/>
              <a:t>．二层聚合端口与三层聚合端口</a:t>
            </a:r>
          </a:p>
          <a:p>
            <a:pPr>
              <a:lnSpc>
                <a:spcPts val="2400"/>
              </a:lnSpc>
            </a:pPr>
            <a:r>
              <a:rPr lang="en-US" altLang="zh-CN" dirty="0" smtClean="0"/>
              <a:t>        </a:t>
            </a:r>
            <a:r>
              <a:rPr lang="zh-CN" altLang="zh-CN" dirty="0"/>
              <a:t>多个二层端口聚合起来的逻辑端口称为二层聚合端口</a:t>
            </a:r>
            <a:r>
              <a:rPr lang="zh-CN" altLang="en-US" dirty="0"/>
              <a:t>；</a:t>
            </a:r>
            <a:r>
              <a:rPr lang="zh-CN" altLang="zh-CN" dirty="0"/>
              <a:t>多个三层端口聚合起来的逻辑端口称为三层聚合端口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/>
              <a:t>3</a:t>
            </a:r>
            <a:r>
              <a:rPr lang="zh-CN" altLang="zh-CN" b="1" dirty="0"/>
              <a:t>．流量平衡</a:t>
            </a:r>
          </a:p>
          <a:p>
            <a:pPr>
              <a:lnSpc>
                <a:spcPts val="2400"/>
              </a:lnSpc>
            </a:pPr>
            <a:r>
              <a:rPr lang="en-US" altLang="zh-CN" dirty="0" smtClean="0"/>
              <a:t>        AP</a:t>
            </a:r>
            <a:r>
              <a:rPr lang="zh-CN" altLang="zh-CN" dirty="0"/>
              <a:t>可以根据报文的源</a:t>
            </a:r>
            <a:r>
              <a:rPr lang="en-US" altLang="zh-CN" dirty="0"/>
              <a:t>MAC</a:t>
            </a:r>
            <a:r>
              <a:rPr lang="zh-CN" altLang="zh-CN" dirty="0"/>
              <a:t>地址、目的</a:t>
            </a:r>
            <a:r>
              <a:rPr lang="en-US" altLang="zh-CN" dirty="0"/>
              <a:t>MAC</a:t>
            </a:r>
            <a:r>
              <a:rPr lang="zh-CN" altLang="zh-CN" dirty="0"/>
              <a:t>地址或源</a:t>
            </a:r>
            <a:r>
              <a:rPr lang="en-US" altLang="zh-CN" dirty="0"/>
              <a:t>IP</a:t>
            </a:r>
            <a:r>
              <a:rPr lang="zh-CN" altLang="zh-CN" dirty="0"/>
              <a:t>地址</a:t>
            </a:r>
            <a:r>
              <a:rPr lang="en-US" altLang="zh-CN" dirty="0"/>
              <a:t>/</a:t>
            </a:r>
            <a:r>
              <a:rPr lang="zh-CN" altLang="zh-CN" dirty="0"/>
              <a:t>目的</a:t>
            </a:r>
            <a:r>
              <a:rPr lang="en-US" altLang="zh-CN" dirty="0"/>
              <a:t>IP</a:t>
            </a:r>
            <a:r>
              <a:rPr lang="zh-CN" altLang="zh-CN" dirty="0"/>
              <a:t>地址对进行流量平衡，即把流量平均地分配到</a:t>
            </a:r>
            <a:r>
              <a:rPr lang="en-US" altLang="zh-CN" dirty="0"/>
              <a:t>AP</a:t>
            </a:r>
            <a:r>
              <a:rPr lang="zh-CN" altLang="zh-CN" dirty="0"/>
              <a:t>的成员链路中去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/>
              <a:t>4</a:t>
            </a:r>
            <a:r>
              <a:rPr lang="zh-CN" altLang="zh-CN" b="1" dirty="0"/>
              <a:t>．聚合端口配置命令</a:t>
            </a:r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4817909"/>
              </p:ext>
            </p:extLst>
          </p:nvPr>
        </p:nvGraphicFramePr>
        <p:xfrm>
          <a:off x="1079612" y="3501008"/>
          <a:ext cx="7308812" cy="302433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176464"/>
                <a:gridCol w="3132348"/>
              </a:tblGrid>
              <a:tr h="54005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命</a:t>
                      </a:r>
                      <a:r>
                        <a:rPr lang="en-US" sz="1600" kern="100" dirty="0">
                          <a:effectLst/>
                        </a:rPr>
                        <a:t>    </a:t>
                      </a:r>
                      <a:r>
                        <a:rPr lang="zh-CN" sz="1600" kern="100" dirty="0">
                          <a:effectLst/>
                        </a:rPr>
                        <a:t>令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功能说明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83081"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switch</a:t>
                      </a:r>
                      <a:r>
                        <a:rPr lang="zh-CN" sz="1600" kern="100" dirty="0">
                          <a:effectLst/>
                        </a:rPr>
                        <a:t>（</a:t>
                      </a:r>
                      <a:r>
                        <a:rPr lang="en-US" sz="1600" kern="100" dirty="0" err="1">
                          <a:effectLst/>
                        </a:rPr>
                        <a:t>config</a:t>
                      </a:r>
                      <a:r>
                        <a:rPr lang="zh-CN" sz="1600" kern="100" dirty="0">
                          <a:effectLst/>
                        </a:rPr>
                        <a:t>）</a:t>
                      </a:r>
                      <a:r>
                        <a:rPr lang="en-US" sz="1600" kern="100" dirty="0">
                          <a:effectLst/>
                        </a:rPr>
                        <a:t># interface port-channel n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</a:rPr>
                        <a:t>创建一个</a:t>
                      </a:r>
                      <a:r>
                        <a:rPr lang="en-US" sz="1600" kern="0">
                          <a:effectLst/>
                        </a:rPr>
                        <a:t>AP</a:t>
                      </a:r>
                      <a:r>
                        <a:rPr lang="zh-CN" sz="1600" kern="0">
                          <a:effectLst/>
                        </a:rPr>
                        <a:t>，</a:t>
                      </a:r>
                      <a:r>
                        <a:rPr lang="en-US" sz="1600" kern="0">
                          <a:effectLst/>
                        </a:rPr>
                        <a:t>n</a:t>
                      </a:r>
                      <a:r>
                        <a:rPr lang="zh-CN" sz="1600" kern="0">
                          <a:effectLst/>
                        </a:rPr>
                        <a:t>为</a:t>
                      </a:r>
                      <a:r>
                        <a:rPr lang="en-US" sz="1600" kern="0">
                          <a:effectLst/>
                        </a:rPr>
                        <a:t>AP</a:t>
                      </a:r>
                      <a:r>
                        <a:rPr lang="zh-CN" sz="1600" kern="0">
                          <a:effectLst/>
                        </a:rPr>
                        <a:t>号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535049"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switch</a:t>
                      </a:r>
                      <a:r>
                        <a:rPr lang="zh-CN" sz="1600" kern="100" dirty="0">
                          <a:effectLst/>
                        </a:rPr>
                        <a:t>（</a:t>
                      </a:r>
                      <a:r>
                        <a:rPr lang="en-US" sz="1600" kern="100" dirty="0" err="1">
                          <a:effectLst/>
                        </a:rPr>
                        <a:t>config</a:t>
                      </a:r>
                      <a:r>
                        <a:rPr lang="en-US" sz="1600" kern="100" dirty="0">
                          <a:effectLst/>
                        </a:rPr>
                        <a:t>-if-range</a:t>
                      </a:r>
                      <a:r>
                        <a:rPr lang="zh-CN" sz="1600" kern="100" dirty="0">
                          <a:effectLst/>
                        </a:rPr>
                        <a:t>）</a:t>
                      </a:r>
                      <a:r>
                        <a:rPr lang="en-US" sz="1600" kern="100" dirty="0">
                          <a:effectLst/>
                        </a:rPr>
                        <a:t># channel-group n mode x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effectLst/>
                        </a:rPr>
                        <a:t>将多个物理端口加入一个</a:t>
                      </a:r>
                      <a:r>
                        <a:rPr lang="en-US" sz="1600" kern="0" dirty="0">
                          <a:effectLst/>
                        </a:rPr>
                        <a:t>AP</a:t>
                      </a:r>
                      <a:r>
                        <a:rPr lang="zh-CN" sz="1600" kern="0" dirty="0">
                          <a:effectLst/>
                        </a:rPr>
                        <a:t>，</a:t>
                      </a:r>
                      <a:r>
                        <a:rPr lang="en-US" sz="1600" kern="0" dirty="0">
                          <a:effectLst/>
                        </a:rPr>
                        <a:t>n</a:t>
                      </a:r>
                      <a:r>
                        <a:rPr lang="zh-CN" sz="1600" kern="0" dirty="0">
                          <a:effectLst/>
                        </a:rPr>
                        <a:t>为</a:t>
                      </a:r>
                      <a:r>
                        <a:rPr lang="en-US" sz="1600" kern="0" dirty="0">
                          <a:effectLst/>
                        </a:rPr>
                        <a:t>AP</a:t>
                      </a:r>
                      <a:r>
                        <a:rPr lang="zh-CN" sz="1600" kern="0" dirty="0">
                          <a:effectLst/>
                        </a:rPr>
                        <a:t>号，</a:t>
                      </a:r>
                      <a:r>
                        <a:rPr lang="en-US" sz="1600" kern="0" dirty="0">
                          <a:effectLst/>
                        </a:rPr>
                        <a:t>x</a:t>
                      </a:r>
                      <a:r>
                        <a:rPr lang="zh-CN" sz="1600" kern="0" dirty="0">
                          <a:effectLst/>
                        </a:rPr>
                        <a:t>为链路聚合控制协议，有多种选择，一般我们选</a:t>
                      </a:r>
                      <a:r>
                        <a:rPr lang="en-US" sz="1600" kern="0" dirty="0">
                          <a:effectLst/>
                        </a:rPr>
                        <a:t>”on”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66156"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switch</a:t>
                      </a:r>
                      <a:r>
                        <a:rPr lang="zh-CN" sz="1600" kern="100">
                          <a:effectLst/>
                        </a:rPr>
                        <a:t>（</a:t>
                      </a:r>
                      <a:r>
                        <a:rPr lang="en-US" sz="1600" kern="100">
                          <a:effectLst/>
                        </a:rPr>
                        <a:t>config-if-range</a:t>
                      </a:r>
                      <a:r>
                        <a:rPr lang="zh-CN" sz="1600" kern="100">
                          <a:effectLst/>
                        </a:rPr>
                        <a:t>）</a:t>
                      </a:r>
                      <a:r>
                        <a:rPr lang="en-US" sz="1600" kern="100">
                          <a:effectLst/>
                        </a:rPr>
                        <a:t>#no channel-group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effectLst/>
                        </a:rPr>
                        <a:t>将多个物理端口退出一个</a:t>
                      </a:r>
                      <a:r>
                        <a:rPr lang="en-US" sz="1600" kern="0" dirty="0">
                          <a:effectLst/>
                        </a:rPr>
                        <a:t>AP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619128" y="247256"/>
            <a:ext cx="5506016" cy="434987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400" b="1" dirty="0" smtClean="0">
                <a:solidFill>
                  <a:schemeClr val="accent1"/>
                </a:solidFill>
              </a:rPr>
              <a:t>七</a:t>
            </a:r>
            <a:r>
              <a:rPr lang="en-US" altLang="zh-CN" sz="2400" b="1" dirty="0" smtClean="0">
                <a:solidFill>
                  <a:schemeClr val="accent1"/>
                </a:solidFill>
              </a:rPr>
              <a:t>  </a:t>
            </a:r>
            <a:r>
              <a:rPr lang="zh-CN" altLang="zh-CN" sz="2400" b="1" dirty="0" smtClean="0">
                <a:solidFill>
                  <a:schemeClr val="accent1"/>
                </a:solidFill>
              </a:rPr>
              <a:t>交换网络</a:t>
            </a:r>
            <a:r>
              <a:rPr lang="zh-CN" altLang="zh-CN" sz="2400" b="1" dirty="0">
                <a:solidFill>
                  <a:schemeClr val="accent1"/>
                </a:solidFill>
              </a:rPr>
              <a:t>中应用端口聚合技术</a:t>
            </a:r>
          </a:p>
        </p:txBody>
      </p:sp>
    </p:spTree>
    <p:extLst>
      <p:ext uri="{BB962C8B-B14F-4D97-AF65-F5344CB8AC3E}">
        <p14:creationId xmlns:p14="http://schemas.microsoft.com/office/powerpoint/2010/main" val="33188603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35625"/>
            <a:ext cx="2859435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755574" y="980728"/>
            <a:ext cx="7920882" cy="18460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【</a:t>
            </a:r>
            <a:r>
              <a:rPr lang="zh-CN" altLang="zh-CN" dirty="0"/>
              <a:t>例</a:t>
            </a:r>
            <a:r>
              <a:rPr lang="en-US" altLang="zh-CN" dirty="0"/>
              <a:t>】</a:t>
            </a:r>
            <a:r>
              <a:rPr lang="zh-CN" altLang="zh-CN" dirty="0"/>
              <a:t>将二层的以太网接口</a:t>
            </a:r>
            <a:r>
              <a:rPr lang="en-US" altLang="zh-CN" dirty="0"/>
              <a:t>F0/1</a:t>
            </a:r>
            <a:r>
              <a:rPr lang="zh-CN" altLang="zh-CN" dirty="0"/>
              <a:t>和</a:t>
            </a:r>
            <a:r>
              <a:rPr lang="en-US" altLang="zh-CN" dirty="0"/>
              <a:t>F0/2</a:t>
            </a:r>
            <a:r>
              <a:rPr lang="zh-CN" altLang="zh-CN" dirty="0"/>
              <a:t>配置成</a:t>
            </a:r>
            <a:r>
              <a:rPr lang="en-US" altLang="zh-CN" dirty="0"/>
              <a:t>2</a:t>
            </a:r>
            <a:r>
              <a:rPr lang="zh-CN" altLang="zh-CN" dirty="0"/>
              <a:t>层</a:t>
            </a:r>
            <a:r>
              <a:rPr lang="en-US" altLang="zh-CN" dirty="0"/>
              <a:t>AP  5</a:t>
            </a:r>
            <a:r>
              <a:rPr lang="zh-CN" altLang="zh-CN" dirty="0"/>
              <a:t>成员。</a:t>
            </a:r>
          </a:p>
          <a:p>
            <a:pPr lvl="1"/>
            <a:r>
              <a:rPr lang="en-US" altLang="zh-CN" dirty="0"/>
              <a:t>switch</a:t>
            </a:r>
            <a:r>
              <a:rPr lang="zh-CN" altLang="zh-CN" dirty="0"/>
              <a:t>（</a:t>
            </a:r>
            <a:r>
              <a:rPr lang="en-US" altLang="zh-CN" dirty="0" err="1"/>
              <a:t>config</a:t>
            </a:r>
            <a:r>
              <a:rPr lang="zh-CN" altLang="zh-CN" dirty="0"/>
              <a:t>）</a:t>
            </a:r>
            <a:r>
              <a:rPr lang="en-US" altLang="zh-CN" dirty="0"/>
              <a:t>#interface  port-channel  5</a:t>
            </a:r>
            <a:endParaRPr lang="zh-CN" altLang="zh-CN" dirty="0"/>
          </a:p>
          <a:p>
            <a:pPr lvl="1"/>
            <a:r>
              <a:rPr lang="en-US" altLang="zh-CN" dirty="0"/>
              <a:t>switch</a:t>
            </a:r>
            <a:r>
              <a:rPr lang="zh-CN" altLang="zh-CN" dirty="0"/>
              <a:t>（</a:t>
            </a:r>
            <a:r>
              <a:rPr lang="en-US" altLang="zh-CN" dirty="0" err="1"/>
              <a:t>config</a:t>
            </a:r>
            <a:r>
              <a:rPr lang="en-US" altLang="zh-CN" dirty="0"/>
              <a:t>-if</a:t>
            </a:r>
            <a:r>
              <a:rPr lang="zh-CN" altLang="zh-CN" dirty="0"/>
              <a:t>）</a:t>
            </a:r>
            <a:r>
              <a:rPr lang="en-US" altLang="zh-CN" dirty="0"/>
              <a:t>#exit</a:t>
            </a:r>
            <a:endParaRPr lang="zh-CN" altLang="zh-CN" dirty="0"/>
          </a:p>
          <a:p>
            <a:pPr lvl="1"/>
            <a:r>
              <a:rPr lang="en-US" altLang="zh-CN" dirty="0"/>
              <a:t>switch</a:t>
            </a:r>
            <a:r>
              <a:rPr lang="zh-CN" altLang="zh-CN" dirty="0"/>
              <a:t>（</a:t>
            </a:r>
            <a:r>
              <a:rPr lang="en-US" altLang="zh-CN" dirty="0" err="1"/>
              <a:t>config</a:t>
            </a:r>
            <a:r>
              <a:rPr lang="zh-CN" altLang="zh-CN" dirty="0"/>
              <a:t>）</a:t>
            </a:r>
            <a:r>
              <a:rPr lang="en-US" altLang="zh-CN" dirty="0"/>
              <a:t>#interface  range  </a:t>
            </a:r>
            <a:r>
              <a:rPr lang="en-US" altLang="zh-CN" dirty="0" err="1"/>
              <a:t>fastethernet</a:t>
            </a:r>
            <a:r>
              <a:rPr lang="en-US" altLang="zh-CN" dirty="0"/>
              <a:t> 0/1-2</a:t>
            </a:r>
            <a:endParaRPr lang="zh-CN" altLang="zh-CN" dirty="0"/>
          </a:p>
          <a:p>
            <a:pPr lvl="1"/>
            <a:r>
              <a:rPr lang="en-US" altLang="zh-CN" dirty="0"/>
              <a:t>switch</a:t>
            </a:r>
            <a:r>
              <a:rPr lang="zh-CN" altLang="zh-CN" dirty="0"/>
              <a:t>（</a:t>
            </a:r>
            <a:r>
              <a:rPr lang="en-US" altLang="zh-CN" dirty="0" err="1"/>
              <a:t>config</a:t>
            </a:r>
            <a:r>
              <a:rPr lang="en-US" altLang="zh-CN" dirty="0"/>
              <a:t>-if-range</a:t>
            </a:r>
            <a:r>
              <a:rPr lang="zh-CN" altLang="zh-CN" dirty="0"/>
              <a:t>）</a:t>
            </a:r>
            <a:r>
              <a:rPr lang="en-US" altLang="zh-CN" dirty="0"/>
              <a:t># channel-group  5  mode  on</a:t>
            </a:r>
            <a:endParaRPr lang="zh-CN" altLang="zh-CN" dirty="0"/>
          </a:p>
          <a:p>
            <a:pPr marL="171450" lvl="2">
              <a:lnSpc>
                <a:spcPts val="2400"/>
              </a:lnSpc>
              <a:spcBef>
                <a:spcPts val="600"/>
              </a:spcBef>
            </a:pPr>
            <a:endParaRPr lang="zh-CN" altLang="zh-CN" dirty="0"/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619128" y="247256"/>
            <a:ext cx="5506016" cy="434987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400" b="1" dirty="0" smtClean="0">
                <a:solidFill>
                  <a:schemeClr val="accent1"/>
                </a:solidFill>
              </a:rPr>
              <a:t>七</a:t>
            </a:r>
            <a:r>
              <a:rPr lang="en-US" altLang="zh-CN" sz="2400" b="1" dirty="0" smtClean="0">
                <a:solidFill>
                  <a:schemeClr val="accent1"/>
                </a:solidFill>
              </a:rPr>
              <a:t>  </a:t>
            </a:r>
            <a:r>
              <a:rPr lang="zh-CN" altLang="zh-CN" sz="2400" b="1" dirty="0" smtClean="0">
                <a:solidFill>
                  <a:schemeClr val="accent1"/>
                </a:solidFill>
              </a:rPr>
              <a:t>交换网络</a:t>
            </a:r>
            <a:r>
              <a:rPr lang="zh-CN" altLang="zh-CN" sz="2400" b="1" dirty="0">
                <a:solidFill>
                  <a:schemeClr val="accent1"/>
                </a:solidFill>
              </a:rPr>
              <a:t>中应用端口聚合技术</a:t>
            </a:r>
          </a:p>
        </p:txBody>
      </p:sp>
    </p:spTree>
    <p:extLst>
      <p:ext uri="{BB962C8B-B14F-4D97-AF65-F5344CB8AC3E}">
        <p14:creationId xmlns:p14="http://schemas.microsoft.com/office/powerpoint/2010/main" val="17321568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35625"/>
            <a:ext cx="2859435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19128" y="908720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accent6">
                    <a:lumMod val="50000"/>
                  </a:schemeClr>
                </a:solidFill>
                <a:latin typeface="华文彩云" pitchFamily="2" charset="-122"/>
                <a:ea typeface="华文彩云" pitchFamily="2" charset="-122"/>
              </a:rPr>
              <a:t>任务实施</a:t>
            </a:r>
            <a:endParaRPr lang="zh-CN" altLang="zh-CN" sz="2000" b="1" dirty="0">
              <a:solidFill>
                <a:schemeClr val="accent6">
                  <a:lumMod val="50000"/>
                </a:schemeClr>
              </a:solidFill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19128" y="1555717"/>
            <a:ext cx="8129336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/>
              <a:t>1</a:t>
            </a:r>
            <a:r>
              <a:rPr lang="zh-CN" altLang="zh-CN" b="1" dirty="0"/>
              <a:t>．任务拓扑图及要求说明</a:t>
            </a:r>
            <a:endParaRPr lang="zh-CN" altLang="zh-CN" dirty="0"/>
          </a:p>
          <a:p>
            <a:pPr>
              <a:lnSpc>
                <a:spcPts val="2400"/>
              </a:lnSpc>
              <a:spcBef>
                <a:spcPts val="1200"/>
              </a:spcBef>
            </a:pPr>
            <a:r>
              <a:rPr lang="en-US" altLang="zh-CN" dirty="0" smtClean="0"/>
              <a:t>        </a:t>
            </a:r>
            <a:r>
              <a:rPr lang="zh-CN" altLang="zh-CN" dirty="0"/>
              <a:t>为提高链路带宽，两台交换之间采用双链路连接，不做其它配置的话必然产生广播风暴，现请在两台交换机上配置聚合端口并验证。</a:t>
            </a:r>
          </a:p>
        </p:txBody>
      </p:sp>
      <p:grpSp>
        <p:nvGrpSpPr>
          <p:cNvPr id="43" name="组合 42"/>
          <p:cNvGrpSpPr>
            <a:grpSpLocks/>
          </p:cNvGrpSpPr>
          <p:nvPr/>
        </p:nvGrpSpPr>
        <p:grpSpPr bwMode="auto">
          <a:xfrm>
            <a:off x="1587452" y="2802201"/>
            <a:ext cx="6192688" cy="1506623"/>
            <a:chOff x="1590" y="6129"/>
            <a:chExt cx="7278" cy="1404"/>
          </a:xfrm>
        </p:grpSpPr>
        <p:pic>
          <p:nvPicPr>
            <p:cNvPr id="45" name="Picture 349" descr="pc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90" y="6129"/>
              <a:ext cx="825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7" name="Text Box 351"/>
            <p:cNvSpPr txBox="1">
              <a:spLocks noChangeArrowheads="1"/>
            </p:cNvSpPr>
            <p:nvPr/>
          </p:nvSpPr>
          <p:spPr bwMode="auto">
            <a:xfrm>
              <a:off x="2748" y="6285"/>
              <a:ext cx="900" cy="312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0" rIns="91440" bIns="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US" sz="1050" kern="100">
                  <a:effectLst/>
                  <a:latin typeface="Times New Roman"/>
                  <a:ea typeface="宋体"/>
                  <a:cs typeface="宋体"/>
                </a:rPr>
                <a:t>F0/6</a:t>
              </a:r>
              <a:endParaRPr lang="zh-CN" sz="1050" kern="100">
                <a:effectLst/>
                <a:latin typeface="Times New Roman"/>
                <a:ea typeface="宋体"/>
                <a:cs typeface="宋体"/>
              </a:endParaRPr>
            </a:p>
          </p:txBody>
        </p:sp>
        <p:grpSp>
          <p:nvGrpSpPr>
            <p:cNvPr id="48" name="Group 352"/>
            <p:cNvGrpSpPr>
              <a:grpSpLocks/>
            </p:cNvGrpSpPr>
            <p:nvPr/>
          </p:nvGrpSpPr>
          <p:grpSpPr bwMode="auto">
            <a:xfrm>
              <a:off x="1668" y="6129"/>
              <a:ext cx="7200" cy="1404"/>
              <a:chOff x="1668" y="6129"/>
              <a:chExt cx="7200" cy="1404"/>
            </a:xfrm>
          </p:grpSpPr>
          <p:pic>
            <p:nvPicPr>
              <p:cNvPr id="50" name="Picture 353" descr="C:\Documents and Settings\Administrator\Application Data\Tencent\Users\710901000\QQ\WinTemp\RichOle\Y_4X50_5PF`N_6RHJ@GHJ1L.jpg"/>
              <p:cNvPicPr>
                <a:picLocks noChangeAspect="1" noChangeArrowheads="1"/>
              </p:cNvPicPr>
              <p:nvPr/>
            </p:nvPicPr>
            <p:blipFill>
              <a:blip r:embed="rId6" r:link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88" y="6285"/>
                <a:ext cx="1380" cy="6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1" name="Text Box 354"/>
              <p:cNvSpPr txBox="1">
                <a:spLocks noChangeArrowheads="1"/>
              </p:cNvSpPr>
              <p:nvPr/>
            </p:nvSpPr>
            <p:spPr bwMode="auto">
              <a:xfrm>
                <a:off x="1668" y="7221"/>
                <a:ext cx="720" cy="30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0" rIns="9144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050" kern="100">
                    <a:effectLst/>
                    <a:latin typeface="Times New Roman"/>
                    <a:ea typeface="宋体"/>
                    <a:cs typeface="宋体"/>
                  </a:rPr>
                  <a:t>PC1</a:t>
                </a:r>
                <a:endParaRPr lang="zh-CN" sz="1050" kern="10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sp>
            <p:nvSpPr>
              <p:cNvPr id="52" name="Text Box 355"/>
              <p:cNvSpPr txBox="1">
                <a:spLocks noChangeArrowheads="1"/>
              </p:cNvSpPr>
              <p:nvPr/>
            </p:nvSpPr>
            <p:spPr bwMode="auto">
              <a:xfrm>
                <a:off x="8148" y="7221"/>
                <a:ext cx="720" cy="30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0" rIns="9144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050" kern="100">
                    <a:effectLst/>
                    <a:latin typeface="Times New Roman"/>
                    <a:ea typeface="宋体"/>
                    <a:cs typeface="宋体"/>
                  </a:rPr>
                  <a:t>PC2</a:t>
                </a:r>
                <a:endParaRPr lang="zh-CN" sz="1050" kern="10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cxnSp>
            <p:nvCxnSpPr>
              <p:cNvPr id="53" name="Line 356"/>
              <p:cNvCxnSpPr/>
              <p:nvPr/>
            </p:nvCxnSpPr>
            <p:spPr bwMode="auto">
              <a:xfrm>
                <a:off x="4548" y="6597"/>
                <a:ext cx="126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54" name="Text Box 357"/>
              <p:cNvSpPr txBox="1">
                <a:spLocks noChangeArrowheads="1"/>
              </p:cNvSpPr>
              <p:nvPr/>
            </p:nvSpPr>
            <p:spPr bwMode="auto">
              <a:xfrm>
                <a:off x="4548" y="6129"/>
                <a:ext cx="720" cy="312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0" rIns="9144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050" kern="100">
                    <a:effectLst/>
                    <a:latin typeface="Times New Roman"/>
                    <a:ea typeface="宋体"/>
                    <a:cs typeface="宋体"/>
                  </a:rPr>
                  <a:t>F0/1</a:t>
                </a:r>
                <a:endParaRPr lang="zh-CN" sz="1050" kern="10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sp>
            <p:nvSpPr>
              <p:cNvPr id="55" name="Text Box 358"/>
              <p:cNvSpPr txBox="1">
                <a:spLocks noChangeArrowheads="1"/>
              </p:cNvSpPr>
              <p:nvPr/>
            </p:nvSpPr>
            <p:spPr bwMode="auto">
              <a:xfrm>
                <a:off x="3373" y="7218"/>
                <a:ext cx="1080" cy="312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0" rIns="9144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050" kern="100">
                    <a:effectLst/>
                    <a:latin typeface="Times New Roman"/>
                    <a:ea typeface="宋体"/>
                    <a:cs typeface="宋体"/>
                  </a:rPr>
                  <a:t>L3-SW</a:t>
                </a:r>
                <a:endParaRPr lang="zh-CN" sz="1050" kern="10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sp>
            <p:nvSpPr>
              <p:cNvPr id="78" name="Text Box 359"/>
              <p:cNvSpPr txBox="1">
                <a:spLocks noChangeArrowheads="1"/>
              </p:cNvSpPr>
              <p:nvPr/>
            </p:nvSpPr>
            <p:spPr bwMode="auto">
              <a:xfrm>
                <a:off x="5808" y="7221"/>
                <a:ext cx="1080" cy="312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0" rIns="9144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050" kern="100">
                    <a:effectLst/>
                    <a:latin typeface="Times New Roman"/>
                    <a:ea typeface="宋体"/>
                    <a:cs typeface="宋体"/>
                  </a:rPr>
                  <a:t>L2-SW</a:t>
                </a:r>
                <a:endParaRPr lang="zh-CN" sz="1050" kern="10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cxnSp>
            <p:nvCxnSpPr>
              <p:cNvPr id="79" name="Line 360"/>
              <p:cNvCxnSpPr/>
              <p:nvPr/>
            </p:nvCxnSpPr>
            <p:spPr bwMode="auto">
              <a:xfrm>
                <a:off x="2388" y="6597"/>
                <a:ext cx="90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pic>
            <p:nvPicPr>
              <p:cNvPr id="80" name="Picture 361" descr="C:\Documents and Settings\Administrator\Application Data\Tencent\Users\710901000\QQ\WinTemp\RichOle\Y_4X50_5PF`N_6RHJ@GHJ1L.jpg"/>
              <p:cNvPicPr>
                <a:picLocks noChangeAspect="1" noChangeArrowheads="1"/>
              </p:cNvPicPr>
              <p:nvPr/>
            </p:nvPicPr>
            <p:blipFill>
              <a:blip r:embed="rId6" r:link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628" y="6285"/>
                <a:ext cx="1380" cy="6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1" name="Text Box 362"/>
              <p:cNvSpPr txBox="1">
                <a:spLocks noChangeArrowheads="1"/>
              </p:cNvSpPr>
              <p:nvPr/>
            </p:nvSpPr>
            <p:spPr bwMode="auto">
              <a:xfrm>
                <a:off x="5088" y="6129"/>
                <a:ext cx="720" cy="309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0" rIns="9144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050" kern="100">
                    <a:effectLst/>
                    <a:latin typeface="Times New Roman"/>
                    <a:ea typeface="宋体"/>
                    <a:cs typeface="宋体"/>
                  </a:rPr>
                  <a:t>F0/1</a:t>
                </a:r>
                <a:endParaRPr lang="zh-CN" sz="1050" kern="10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cxnSp>
            <p:nvCxnSpPr>
              <p:cNvPr id="82" name="Line 363"/>
              <p:cNvCxnSpPr/>
              <p:nvPr/>
            </p:nvCxnSpPr>
            <p:spPr bwMode="auto">
              <a:xfrm>
                <a:off x="6888" y="6597"/>
                <a:ext cx="108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83" name="Text Box 364"/>
              <p:cNvSpPr txBox="1">
                <a:spLocks noChangeArrowheads="1"/>
              </p:cNvSpPr>
              <p:nvPr/>
            </p:nvSpPr>
            <p:spPr bwMode="auto">
              <a:xfrm>
                <a:off x="6888" y="6285"/>
                <a:ext cx="720" cy="312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0" rIns="9144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050" kern="100">
                    <a:effectLst/>
                    <a:latin typeface="Times New Roman"/>
                    <a:ea typeface="宋体"/>
                    <a:cs typeface="宋体"/>
                  </a:rPr>
                  <a:t>F0/6</a:t>
                </a:r>
                <a:endParaRPr lang="zh-CN" sz="1050" kern="10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cxnSp>
            <p:nvCxnSpPr>
              <p:cNvPr id="84" name="Line 365"/>
              <p:cNvCxnSpPr/>
              <p:nvPr/>
            </p:nvCxnSpPr>
            <p:spPr bwMode="auto">
              <a:xfrm>
                <a:off x="4548" y="6753"/>
                <a:ext cx="108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85" name="Text Box 366"/>
              <p:cNvSpPr txBox="1">
                <a:spLocks noChangeArrowheads="1"/>
              </p:cNvSpPr>
              <p:nvPr/>
            </p:nvSpPr>
            <p:spPr bwMode="auto">
              <a:xfrm>
                <a:off x="4548" y="6909"/>
                <a:ext cx="900" cy="312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0" rIns="9144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050" kern="100">
                    <a:effectLst/>
                    <a:latin typeface="Times New Roman"/>
                    <a:ea typeface="宋体"/>
                    <a:cs typeface="宋体"/>
                  </a:rPr>
                  <a:t>F0/2</a:t>
                </a:r>
                <a:endParaRPr lang="zh-CN" sz="1050" kern="10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sp>
            <p:nvSpPr>
              <p:cNvPr id="86" name="Text Box 367"/>
              <p:cNvSpPr txBox="1">
                <a:spLocks noChangeArrowheads="1"/>
              </p:cNvSpPr>
              <p:nvPr/>
            </p:nvSpPr>
            <p:spPr bwMode="auto">
              <a:xfrm>
                <a:off x="5088" y="6909"/>
                <a:ext cx="720" cy="309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0" rIns="9144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050" kern="100">
                    <a:effectLst/>
                    <a:latin typeface="Times New Roman"/>
                    <a:ea typeface="宋体"/>
                    <a:cs typeface="宋体"/>
                  </a:rPr>
                  <a:t>F0/2</a:t>
                </a:r>
                <a:endParaRPr lang="zh-CN" sz="1050" kern="10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</p:grpSp>
        <p:pic>
          <p:nvPicPr>
            <p:cNvPr id="49" name="Picture 368" descr="pc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44" y="6129"/>
              <a:ext cx="825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1" name="文本框 12"/>
          <p:cNvSpPr txBox="1">
            <a:spLocks noChangeArrowheads="1"/>
          </p:cNvSpPr>
          <p:nvPr/>
        </p:nvSpPr>
        <p:spPr bwMode="auto">
          <a:xfrm>
            <a:off x="619128" y="247256"/>
            <a:ext cx="5506016" cy="434987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400" b="1" dirty="0" smtClean="0">
                <a:solidFill>
                  <a:schemeClr val="accent1"/>
                </a:solidFill>
              </a:rPr>
              <a:t>七</a:t>
            </a:r>
            <a:r>
              <a:rPr lang="en-US" altLang="zh-CN" sz="2400" b="1" dirty="0" smtClean="0">
                <a:solidFill>
                  <a:schemeClr val="accent1"/>
                </a:solidFill>
              </a:rPr>
              <a:t>  </a:t>
            </a:r>
            <a:r>
              <a:rPr lang="zh-CN" altLang="zh-CN" sz="2400" b="1" dirty="0" smtClean="0">
                <a:solidFill>
                  <a:schemeClr val="accent1"/>
                </a:solidFill>
              </a:rPr>
              <a:t>交换网络</a:t>
            </a:r>
            <a:r>
              <a:rPr lang="zh-CN" altLang="zh-CN" sz="2400" b="1" dirty="0">
                <a:solidFill>
                  <a:schemeClr val="accent1"/>
                </a:solidFill>
              </a:rPr>
              <a:t>中应用端口聚合技术</a:t>
            </a:r>
          </a:p>
        </p:txBody>
      </p:sp>
    </p:spTree>
    <p:extLst>
      <p:ext uri="{BB962C8B-B14F-4D97-AF65-F5344CB8AC3E}">
        <p14:creationId xmlns:p14="http://schemas.microsoft.com/office/powerpoint/2010/main" val="423819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35625"/>
            <a:ext cx="2859435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19128" y="980727"/>
            <a:ext cx="8129336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/>
              <a:t>2</a:t>
            </a:r>
            <a:r>
              <a:rPr lang="en-US" altLang="zh-CN" b="1" dirty="0" smtClean="0"/>
              <a:t>.  </a:t>
            </a:r>
            <a:r>
              <a:rPr lang="zh-CN" altLang="zh-CN" b="1" dirty="0" smtClean="0"/>
              <a:t>实施</a:t>
            </a:r>
            <a:r>
              <a:rPr lang="zh-CN" altLang="zh-CN" b="1" dirty="0"/>
              <a:t>步骤</a:t>
            </a:r>
          </a:p>
          <a:p>
            <a:pPr marL="457200" lvl="3">
              <a:lnSpc>
                <a:spcPts val="2400"/>
              </a:lnSpc>
              <a:spcBef>
                <a:spcPts val="1200"/>
              </a:spcBef>
            </a:pPr>
            <a:r>
              <a:rPr lang="en-US" altLang="zh-CN" dirty="0"/>
              <a:t>1</a:t>
            </a:r>
            <a:r>
              <a:rPr lang="zh-CN" altLang="zh-CN" dirty="0"/>
              <a:t>）在三层交换机</a:t>
            </a:r>
            <a:r>
              <a:rPr lang="en-US" altLang="zh-CN" dirty="0"/>
              <a:t>L3-SW</a:t>
            </a:r>
            <a:r>
              <a:rPr lang="zh-CN" altLang="zh-CN" dirty="0"/>
              <a:t>上配置聚合端口</a:t>
            </a:r>
          </a:p>
          <a:p>
            <a:pPr marL="457200" lvl="3">
              <a:lnSpc>
                <a:spcPts val="2400"/>
              </a:lnSpc>
              <a:spcBef>
                <a:spcPts val="1200"/>
              </a:spcBef>
            </a:pPr>
            <a:r>
              <a:rPr lang="en-US" altLang="zh-CN" dirty="0"/>
              <a:t>L3-SW (</a:t>
            </a:r>
            <a:r>
              <a:rPr lang="en-US" altLang="zh-CN" dirty="0" err="1"/>
              <a:t>config</a:t>
            </a:r>
            <a:r>
              <a:rPr lang="en-US" altLang="zh-CN" dirty="0"/>
              <a:t>)#interface  range  </a:t>
            </a:r>
            <a:r>
              <a:rPr lang="en-US" altLang="zh-CN" dirty="0" err="1"/>
              <a:t>fastethernet</a:t>
            </a:r>
            <a:r>
              <a:rPr lang="en-US" altLang="zh-CN" dirty="0"/>
              <a:t>  0/1-2 </a:t>
            </a:r>
            <a:endParaRPr lang="zh-CN" altLang="zh-CN" dirty="0"/>
          </a:p>
          <a:p>
            <a:pPr marL="457200" lvl="3">
              <a:lnSpc>
                <a:spcPts val="2400"/>
              </a:lnSpc>
              <a:spcBef>
                <a:spcPts val="1200"/>
              </a:spcBef>
            </a:pPr>
            <a:r>
              <a:rPr lang="en-US" altLang="zh-CN" dirty="0"/>
              <a:t>L3-SW (</a:t>
            </a:r>
            <a:r>
              <a:rPr lang="en-US" altLang="zh-CN" dirty="0" err="1"/>
              <a:t>config</a:t>
            </a:r>
            <a:r>
              <a:rPr lang="en-US" altLang="zh-CN" dirty="0"/>
              <a:t>-if-range)#channel-group  1  mode  on </a:t>
            </a:r>
            <a:endParaRPr lang="zh-CN" altLang="zh-CN" dirty="0"/>
          </a:p>
          <a:p>
            <a:pPr marL="457200" lvl="3">
              <a:lnSpc>
                <a:spcPts val="2400"/>
              </a:lnSpc>
              <a:spcBef>
                <a:spcPts val="1200"/>
              </a:spcBef>
            </a:pPr>
            <a:r>
              <a:rPr lang="en-US" altLang="zh-CN" dirty="0"/>
              <a:t>L3-SW (</a:t>
            </a:r>
            <a:r>
              <a:rPr lang="en-US" altLang="zh-CN" dirty="0" err="1"/>
              <a:t>config</a:t>
            </a:r>
            <a:r>
              <a:rPr lang="en-US" altLang="zh-CN" dirty="0"/>
              <a:t>-if-range)#</a:t>
            </a:r>
            <a:r>
              <a:rPr lang="en-US" altLang="zh-CN" dirty="0" err="1"/>
              <a:t>switchport</a:t>
            </a:r>
            <a:r>
              <a:rPr lang="en-US" altLang="zh-CN" dirty="0"/>
              <a:t>  mode  trunk</a:t>
            </a:r>
            <a:endParaRPr lang="zh-CN" altLang="zh-CN" dirty="0"/>
          </a:p>
          <a:p>
            <a:pPr marL="457200" lvl="3">
              <a:lnSpc>
                <a:spcPts val="2400"/>
              </a:lnSpc>
              <a:spcBef>
                <a:spcPts val="1200"/>
              </a:spcBef>
            </a:pPr>
            <a:r>
              <a:rPr lang="en-US" altLang="zh-CN" dirty="0"/>
              <a:t>2</a:t>
            </a:r>
            <a:r>
              <a:rPr lang="zh-CN" altLang="zh-CN" dirty="0"/>
              <a:t>）在二层交换机</a:t>
            </a:r>
            <a:r>
              <a:rPr lang="en-US" altLang="zh-CN" dirty="0"/>
              <a:t> L2-SW</a:t>
            </a:r>
            <a:r>
              <a:rPr lang="zh-CN" altLang="zh-CN" dirty="0"/>
              <a:t>上配置聚合端口</a:t>
            </a:r>
          </a:p>
          <a:p>
            <a:pPr marL="457200" lvl="3">
              <a:lnSpc>
                <a:spcPts val="2400"/>
              </a:lnSpc>
              <a:spcBef>
                <a:spcPts val="1200"/>
              </a:spcBef>
            </a:pPr>
            <a:r>
              <a:rPr lang="en-US" altLang="zh-CN" dirty="0"/>
              <a:t>L2-SW (</a:t>
            </a:r>
            <a:r>
              <a:rPr lang="en-US" altLang="zh-CN" dirty="0" err="1"/>
              <a:t>config</a:t>
            </a:r>
            <a:r>
              <a:rPr lang="en-US" altLang="zh-CN" dirty="0"/>
              <a:t>)#interface  range  </a:t>
            </a:r>
            <a:r>
              <a:rPr lang="en-US" altLang="zh-CN" dirty="0" err="1"/>
              <a:t>fastethernet</a:t>
            </a:r>
            <a:r>
              <a:rPr lang="en-US" altLang="zh-CN" dirty="0"/>
              <a:t>  0/1-2 </a:t>
            </a:r>
            <a:endParaRPr lang="zh-CN" altLang="zh-CN" dirty="0"/>
          </a:p>
          <a:p>
            <a:pPr marL="457200" lvl="3">
              <a:lnSpc>
                <a:spcPts val="2400"/>
              </a:lnSpc>
              <a:spcBef>
                <a:spcPts val="1200"/>
              </a:spcBef>
            </a:pPr>
            <a:r>
              <a:rPr lang="en-US" altLang="zh-CN" dirty="0"/>
              <a:t>L2-SW (</a:t>
            </a:r>
            <a:r>
              <a:rPr lang="en-US" altLang="zh-CN" dirty="0" err="1"/>
              <a:t>config</a:t>
            </a:r>
            <a:r>
              <a:rPr lang="en-US" altLang="zh-CN" dirty="0"/>
              <a:t>-if-range)#channel-group  1  mode  on </a:t>
            </a:r>
            <a:endParaRPr lang="zh-CN" altLang="zh-CN" dirty="0"/>
          </a:p>
          <a:p>
            <a:pPr marL="457200" lvl="3">
              <a:lnSpc>
                <a:spcPts val="2400"/>
              </a:lnSpc>
              <a:spcBef>
                <a:spcPts val="1200"/>
              </a:spcBef>
            </a:pPr>
            <a:r>
              <a:rPr lang="en-US" altLang="zh-CN" dirty="0"/>
              <a:t>L2-SW (</a:t>
            </a:r>
            <a:r>
              <a:rPr lang="en-US" altLang="zh-CN" dirty="0" err="1"/>
              <a:t>config</a:t>
            </a:r>
            <a:r>
              <a:rPr lang="en-US" altLang="zh-CN" dirty="0"/>
              <a:t>-if-range)#</a:t>
            </a:r>
            <a:r>
              <a:rPr lang="en-US" altLang="zh-CN" dirty="0" err="1"/>
              <a:t>switchport</a:t>
            </a:r>
            <a:r>
              <a:rPr lang="en-US" altLang="zh-CN" dirty="0"/>
              <a:t>  mode  trunk</a:t>
            </a:r>
            <a:endParaRPr lang="zh-CN" altLang="zh-CN" dirty="0"/>
          </a:p>
          <a:p>
            <a:pPr marL="457200" lvl="3">
              <a:lnSpc>
                <a:spcPts val="2400"/>
              </a:lnSpc>
              <a:spcBef>
                <a:spcPts val="1200"/>
              </a:spcBef>
            </a:pPr>
            <a:r>
              <a:rPr lang="en-US" altLang="zh-CN" dirty="0"/>
              <a:t>3</a:t>
            </a:r>
            <a:r>
              <a:rPr lang="zh-CN" altLang="zh-CN" dirty="0"/>
              <a:t>）查看两台交换机的聚合端口的配置</a:t>
            </a:r>
          </a:p>
          <a:p>
            <a:pPr marL="457200" lvl="2">
              <a:lnSpc>
                <a:spcPts val="2400"/>
              </a:lnSpc>
              <a:spcBef>
                <a:spcPts val="1200"/>
              </a:spcBef>
            </a:pPr>
            <a:r>
              <a:rPr lang="en-US" altLang="zh-CN" dirty="0"/>
              <a:t>4</a:t>
            </a:r>
            <a:r>
              <a:rPr lang="zh-CN" altLang="zh-CN" dirty="0"/>
              <a:t>）给</a:t>
            </a:r>
            <a:r>
              <a:rPr lang="en-US" altLang="zh-CN" dirty="0"/>
              <a:t>PC</a:t>
            </a:r>
            <a:r>
              <a:rPr lang="zh-CN" altLang="zh-CN" dirty="0"/>
              <a:t>配置</a:t>
            </a:r>
            <a:r>
              <a:rPr lang="en-US" altLang="zh-CN" dirty="0"/>
              <a:t>IP</a:t>
            </a:r>
            <a:r>
              <a:rPr lang="zh-CN" altLang="zh-CN" dirty="0"/>
              <a:t>地址</a:t>
            </a:r>
            <a:endParaRPr lang="en-US" altLang="zh-CN" dirty="0"/>
          </a:p>
          <a:p>
            <a:pPr marL="457200" lvl="2">
              <a:lnSpc>
                <a:spcPts val="2400"/>
              </a:lnSpc>
              <a:spcBef>
                <a:spcPts val="1200"/>
              </a:spcBef>
            </a:pPr>
            <a:r>
              <a:rPr lang="en-US" altLang="zh-CN" dirty="0"/>
              <a:t>PC1</a:t>
            </a:r>
            <a:r>
              <a:rPr lang="zh-CN" altLang="zh-CN" dirty="0"/>
              <a:t>配置</a:t>
            </a:r>
            <a:r>
              <a:rPr lang="en-US" altLang="zh-CN" dirty="0"/>
              <a:t>IP</a:t>
            </a:r>
            <a:r>
              <a:rPr lang="zh-CN" altLang="zh-CN" dirty="0"/>
              <a:t>地址为</a:t>
            </a:r>
            <a:r>
              <a:rPr lang="en-US" altLang="zh-CN" dirty="0"/>
              <a:t>192.168.1.1</a:t>
            </a:r>
            <a:r>
              <a:rPr lang="zh-CN" altLang="zh-CN" dirty="0"/>
              <a:t>，</a:t>
            </a:r>
            <a:r>
              <a:rPr lang="en-US" altLang="zh-CN" dirty="0"/>
              <a:t>PC2</a:t>
            </a:r>
            <a:r>
              <a:rPr lang="zh-CN" altLang="zh-CN" dirty="0"/>
              <a:t>配置</a:t>
            </a:r>
            <a:r>
              <a:rPr lang="en-US" altLang="zh-CN" dirty="0"/>
              <a:t>IP</a:t>
            </a:r>
            <a:r>
              <a:rPr lang="zh-CN" altLang="zh-CN" dirty="0"/>
              <a:t>地址为</a:t>
            </a:r>
            <a:r>
              <a:rPr lang="en-US" altLang="zh-CN" dirty="0"/>
              <a:t>192.168.1.2</a:t>
            </a:r>
            <a:r>
              <a:rPr lang="zh-CN" altLang="zh-CN" dirty="0"/>
              <a:t>。</a:t>
            </a:r>
          </a:p>
          <a:p>
            <a:pPr marL="457200" lvl="2">
              <a:lnSpc>
                <a:spcPts val="2400"/>
              </a:lnSpc>
              <a:spcBef>
                <a:spcPts val="1200"/>
              </a:spcBef>
            </a:pPr>
            <a:endParaRPr lang="zh-CN" altLang="zh-CN" dirty="0"/>
          </a:p>
        </p:txBody>
      </p:sp>
      <p:sp>
        <p:nvSpPr>
          <p:cNvPr id="12" name="文本框 12"/>
          <p:cNvSpPr txBox="1">
            <a:spLocks noChangeArrowheads="1"/>
          </p:cNvSpPr>
          <p:nvPr/>
        </p:nvSpPr>
        <p:spPr bwMode="auto">
          <a:xfrm>
            <a:off x="619128" y="247256"/>
            <a:ext cx="5506016" cy="434987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400" b="1" dirty="0" smtClean="0">
                <a:solidFill>
                  <a:schemeClr val="accent1"/>
                </a:solidFill>
              </a:rPr>
              <a:t>七</a:t>
            </a:r>
            <a:r>
              <a:rPr lang="en-US" altLang="zh-CN" sz="2400" b="1" dirty="0" smtClean="0">
                <a:solidFill>
                  <a:schemeClr val="accent1"/>
                </a:solidFill>
              </a:rPr>
              <a:t>  </a:t>
            </a:r>
            <a:r>
              <a:rPr lang="zh-CN" altLang="zh-CN" sz="2400" b="1" dirty="0" smtClean="0">
                <a:solidFill>
                  <a:schemeClr val="accent1"/>
                </a:solidFill>
              </a:rPr>
              <a:t>交换网络</a:t>
            </a:r>
            <a:r>
              <a:rPr lang="zh-CN" altLang="zh-CN" sz="2400" b="1" dirty="0">
                <a:solidFill>
                  <a:schemeClr val="accent1"/>
                </a:solidFill>
              </a:rPr>
              <a:t>中应用端口聚合技术</a:t>
            </a:r>
          </a:p>
        </p:txBody>
      </p:sp>
    </p:spTree>
    <p:extLst>
      <p:ext uri="{BB962C8B-B14F-4D97-AF65-F5344CB8AC3E}">
        <p14:creationId xmlns:p14="http://schemas.microsoft.com/office/powerpoint/2010/main" val="4312091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35625"/>
            <a:ext cx="2859435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55576" y="1059589"/>
            <a:ext cx="7776864" cy="4226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  <a:spcBef>
                <a:spcPts val="1200"/>
              </a:spcBef>
            </a:pPr>
            <a:r>
              <a:rPr lang="en-US" altLang="zh-CN" dirty="0"/>
              <a:t>         5</a:t>
            </a:r>
            <a:r>
              <a:rPr lang="zh-CN" altLang="zh-CN" dirty="0"/>
              <a:t>）验证</a:t>
            </a:r>
          </a:p>
          <a:p>
            <a:pPr>
              <a:lnSpc>
                <a:spcPts val="2400"/>
              </a:lnSpc>
              <a:spcBef>
                <a:spcPts val="1200"/>
              </a:spcBef>
            </a:pPr>
            <a:r>
              <a:rPr lang="en-US" altLang="zh-CN" dirty="0" smtClean="0"/>
              <a:t>        </a:t>
            </a:r>
            <a:r>
              <a:rPr lang="zh-CN" altLang="zh-CN" dirty="0" smtClean="0"/>
              <a:t>使用</a:t>
            </a:r>
            <a:r>
              <a:rPr lang="en-US" altLang="zh-CN" dirty="0"/>
              <a:t>Ping</a:t>
            </a:r>
            <a:r>
              <a:rPr lang="zh-CN" altLang="zh-CN" dirty="0"/>
              <a:t>命令测试</a:t>
            </a:r>
            <a:r>
              <a:rPr lang="en-US" altLang="zh-CN" dirty="0"/>
              <a:t>PC1</a:t>
            </a:r>
            <a:r>
              <a:rPr lang="zh-CN" altLang="zh-CN" dirty="0"/>
              <a:t>与</a:t>
            </a:r>
            <a:r>
              <a:rPr lang="en-US" altLang="zh-CN" dirty="0"/>
              <a:t>PC2</a:t>
            </a:r>
            <a:r>
              <a:rPr lang="zh-CN" altLang="zh-CN" dirty="0"/>
              <a:t>间的连通性，如果能</a:t>
            </a:r>
            <a:r>
              <a:rPr lang="en-US" altLang="zh-CN" dirty="0"/>
              <a:t>Ping</a:t>
            </a:r>
            <a:r>
              <a:rPr lang="zh-CN" altLang="zh-CN" dirty="0"/>
              <a:t>通对方，接下来在</a:t>
            </a:r>
            <a:r>
              <a:rPr lang="en-US" altLang="zh-CN" dirty="0"/>
              <a:t>PC1</a:t>
            </a:r>
            <a:r>
              <a:rPr lang="zh-CN" altLang="zh-CN" dirty="0"/>
              <a:t>上执行</a:t>
            </a:r>
            <a:r>
              <a:rPr lang="en-US" altLang="zh-CN" dirty="0"/>
              <a:t>Ping –n 100 192.168.1.2</a:t>
            </a:r>
            <a:r>
              <a:rPr lang="zh-CN" altLang="zh-CN" dirty="0"/>
              <a:t>命令，同时断开端口</a:t>
            </a:r>
            <a:r>
              <a:rPr lang="en-US" altLang="zh-CN" dirty="0"/>
              <a:t>Fa0/1</a:t>
            </a:r>
            <a:r>
              <a:rPr lang="zh-CN" altLang="zh-CN" dirty="0"/>
              <a:t>上的网线，注意观察丢包的情况；重新连上端口</a:t>
            </a:r>
            <a:r>
              <a:rPr lang="en-US" altLang="zh-CN" dirty="0"/>
              <a:t>Fa0/1</a:t>
            </a:r>
            <a:r>
              <a:rPr lang="zh-CN" altLang="zh-CN" dirty="0"/>
              <a:t>上的网线，再断开端口</a:t>
            </a:r>
            <a:r>
              <a:rPr lang="en-US" altLang="zh-CN" dirty="0"/>
              <a:t>Fa0/2</a:t>
            </a:r>
            <a:r>
              <a:rPr lang="zh-CN" altLang="zh-CN" dirty="0"/>
              <a:t>上的网线的网线，观察丢包的情况。</a:t>
            </a:r>
          </a:p>
          <a:p>
            <a:pPr>
              <a:lnSpc>
                <a:spcPts val="2400"/>
              </a:lnSpc>
              <a:spcBef>
                <a:spcPts val="1200"/>
              </a:spcBef>
            </a:pPr>
            <a:r>
              <a:rPr lang="en-US" altLang="zh-CN" b="1" dirty="0"/>
              <a:t>3</a:t>
            </a:r>
            <a:r>
              <a:rPr lang="zh-CN" altLang="zh-CN" b="1" dirty="0"/>
              <a:t>．注意事项</a:t>
            </a:r>
          </a:p>
          <a:p>
            <a:pPr lvl="1">
              <a:lnSpc>
                <a:spcPts val="2400"/>
              </a:lnSpc>
              <a:spcBef>
                <a:spcPts val="1200"/>
              </a:spcBef>
            </a:pPr>
            <a:r>
              <a:rPr lang="en-US" altLang="zh-CN" dirty="0"/>
              <a:t>1</a:t>
            </a:r>
            <a:r>
              <a:rPr lang="zh-CN" altLang="zh-CN" dirty="0"/>
              <a:t>）两台交换机之间相连的端口应该设置为</a:t>
            </a:r>
            <a:r>
              <a:rPr lang="en-US" altLang="zh-CN" dirty="0"/>
              <a:t>tag </a:t>
            </a:r>
            <a:r>
              <a:rPr lang="en-US" altLang="zh-CN" dirty="0" err="1"/>
              <a:t>vlan</a:t>
            </a:r>
            <a:r>
              <a:rPr lang="zh-CN" altLang="zh-CN" dirty="0"/>
              <a:t>模式；</a:t>
            </a:r>
          </a:p>
          <a:p>
            <a:pPr lvl="1">
              <a:lnSpc>
                <a:spcPts val="2400"/>
              </a:lnSpc>
              <a:spcBef>
                <a:spcPts val="1200"/>
              </a:spcBef>
            </a:pPr>
            <a:r>
              <a:rPr lang="en-US" altLang="zh-CN" dirty="0"/>
              <a:t>2</a:t>
            </a:r>
            <a:r>
              <a:rPr lang="zh-CN" altLang="zh-CN" dirty="0"/>
              <a:t>）先在两台交换上配置聚合端口，然后再连线，否则会产生环路；</a:t>
            </a:r>
          </a:p>
          <a:p>
            <a:pPr lvl="1">
              <a:lnSpc>
                <a:spcPts val="2400"/>
              </a:lnSpc>
              <a:spcBef>
                <a:spcPts val="1200"/>
              </a:spcBef>
            </a:pPr>
            <a:r>
              <a:rPr lang="en-US" altLang="zh-CN" dirty="0"/>
              <a:t>3</a:t>
            </a:r>
            <a:r>
              <a:rPr lang="zh-CN" altLang="zh-CN" dirty="0"/>
              <a:t>）如果端口</a:t>
            </a:r>
            <a:r>
              <a:rPr lang="en-US" altLang="zh-CN" dirty="0"/>
              <a:t>fa0/1</a:t>
            </a:r>
            <a:r>
              <a:rPr lang="zh-CN" altLang="zh-CN" dirty="0"/>
              <a:t>上网络断掉时，</a:t>
            </a:r>
            <a:r>
              <a:rPr lang="en-US" altLang="zh-CN" dirty="0"/>
              <a:t>fa0/2</a:t>
            </a:r>
            <a:r>
              <a:rPr lang="zh-CN" altLang="zh-CN" dirty="0"/>
              <a:t>这根线是不会自己动连接上去的，这时端口聚合只是增加带宽，不会起到备用线路的作用（不同设备功能有点不同，锐捷设备则能起到冗余备份作用）。</a:t>
            </a: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619128" y="247256"/>
            <a:ext cx="5506016" cy="434987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smtClean="0">
                <a:solidFill>
                  <a:schemeClr val="accent1"/>
                </a:solidFill>
              </a:rPr>
              <a:t>任务</a:t>
            </a:r>
            <a:r>
              <a:rPr lang="zh-CN" altLang="en-US" sz="2400" b="1" smtClean="0">
                <a:solidFill>
                  <a:schemeClr val="accent1"/>
                </a:solidFill>
              </a:rPr>
              <a:t>七 </a:t>
            </a:r>
            <a:r>
              <a:rPr lang="en-US" altLang="zh-CN" sz="2400" b="1" smtClean="0">
                <a:solidFill>
                  <a:schemeClr val="accent1"/>
                </a:solidFill>
              </a:rPr>
              <a:t> </a:t>
            </a:r>
            <a:r>
              <a:rPr lang="zh-CN" altLang="zh-CN" sz="2400" b="1" dirty="0" smtClean="0">
                <a:solidFill>
                  <a:schemeClr val="accent1"/>
                </a:solidFill>
              </a:rPr>
              <a:t>交换网络</a:t>
            </a:r>
            <a:r>
              <a:rPr lang="zh-CN" altLang="zh-CN" sz="2400" b="1" dirty="0">
                <a:solidFill>
                  <a:schemeClr val="accent1"/>
                </a:solidFill>
              </a:rPr>
              <a:t>中应用端口聚合技术</a:t>
            </a:r>
          </a:p>
        </p:txBody>
      </p:sp>
    </p:spTree>
    <p:extLst>
      <p:ext uri="{BB962C8B-B14F-4D97-AF65-F5344CB8AC3E}">
        <p14:creationId xmlns:p14="http://schemas.microsoft.com/office/powerpoint/2010/main" val="41906946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699</TotalTime>
  <Words>780</Words>
  <Application>Microsoft Office PowerPoint</Application>
  <PresentationFormat>全屏显示(4:3)</PresentationFormat>
  <Paragraphs>74</Paragraphs>
  <Slides>6</Slides>
  <Notes>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Windows 用户</cp:lastModifiedBy>
  <cp:revision>93</cp:revision>
  <dcterms:created xsi:type="dcterms:W3CDTF">2023-01-14T07:54:46Z</dcterms:created>
  <dcterms:modified xsi:type="dcterms:W3CDTF">2024-09-03T11:53:51Z</dcterms:modified>
</cp:coreProperties>
</file>