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70" r:id="rId3"/>
    <p:sldId id="260" r:id="rId4"/>
    <p:sldId id="267" r:id="rId5"/>
    <p:sldId id="269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file:///C:\Documents%20and%20Settings\Administrator\Application%20Data\Tencent\Users\710901000\QQ\WinTemp\RichOle\Y_4X50_5PF%60N_6RHJ@GHJ1L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四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zh-CN" altLang="en-US" dirty="0" smtClean="0"/>
              <a:t>         </a:t>
            </a:r>
            <a:r>
              <a:rPr lang="zh-CN" altLang="en-US" dirty="0"/>
              <a:t>企业</a:t>
            </a:r>
            <a:r>
              <a:rPr lang="zh-CN" altLang="zh-CN" dirty="0"/>
              <a:t>网络规划时选用路由三级模式结构</a:t>
            </a:r>
            <a:r>
              <a:rPr lang="zh-CN" altLang="en-US" dirty="0"/>
              <a:t>，</a:t>
            </a:r>
            <a:r>
              <a:rPr lang="zh-CN" altLang="zh-CN" dirty="0"/>
              <a:t>局域网上使用</a:t>
            </a:r>
            <a:r>
              <a:rPr lang="en-US" altLang="zh-CN" dirty="0"/>
              <a:t>VLAN</a:t>
            </a:r>
            <a:r>
              <a:rPr lang="zh-CN" altLang="zh-CN" dirty="0"/>
              <a:t>技术实现多个部门子网之间的隔离，现在要使用路由器把各子网互相连通。由于路由器上以太网接口较少，所以要想办法使用少量的路由器端口实现与多个部门子网的连接。利用路由器的单臂路由技术</a:t>
            </a:r>
            <a:r>
              <a:rPr lang="zh-CN" altLang="en-US" dirty="0"/>
              <a:t>可以</a:t>
            </a:r>
            <a:r>
              <a:rPr lang="zh-CN" altLang="zh-CN" dirty="0"/>
              <a:t>实现</a:t>
            </a:r>
            <a:r>
              <a:rPr lang="en-US" altLang="zh-CN" dirty="0"/>
              <a:t>VLAN</a:t>
            </a:r>
            <a:r>
              <a:rPr lang="zh-CN" altLang="zh-CN" dirty="0"/>
              <a:t>之间的路由。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3106995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683059"/>
            <a:ext cx="2524064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．路由三级模式结构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企业局域网基于路由分层结构设计</a:t>
            </a:r>
            <a:r>
              <a:rPr lang="zh-CN" altLang="en-US" dirty="0"/>
              <a:t>，</a:t>
            </a:r>
            <a:r>
              <a:rPr lang="zh-CN" altLang="zh-CN" dirty="0"/>
              <a:t>核心层和汇聚层使用路由器，接入层使用交换机。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620522" y="3051048"/>
            <a:ext cx="4839910" cy="3220234"/>
            <a:chOff x="2025" y="8048"/>
            <a:chExt cx="6385" cy="3963"/>
          </a:xfrm>
        </p:grpSpPr>
        <p:sp>
          <p:nvSpPr>
            <p:cNvPr id="35" name="Text Box 53"/>
            <p:cNvSpPr txBox="1">
              <a:spLocks noChangeArrowheads="1"/>
            </p:cNvSpPr>
            <p:nvPr/>
          </p:nvSpPr>
          <p:spPr bwMode="auto">
            <a:xfrm>
              <a:off x="2092" y="8834"/>
              <a:ext cx="1225" cy="7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050" kern="100">
                  <a:effectLst/>
                  <a:latin typeface="Times New Roman"/>
                  <a:ea typeface="宋体"/>
                  <a:cs typeface="宋体"/>
                </a:rPr>
                <a:t>核心层</a:t>
              </a:r>
            </a:p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10G bps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0" name="Text Box 54"/>
            <p:cNvSpPr txBox="1">
              <a:spLocks noChangeArrowheads="1"/>
            </p:cNvSpPr>
            <p:nvPr/>
          </p:nvSpPr>
          <p:spPr bwMode="auto">
            <a:xfrm>
              <a:off x="2044" y="9736"/>
              <a:ext cx="1322" cy="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050" kern="100">
                  <a:effectLst/>
                  <a:latin typeface="Times New Roman"/>
                  <a:ea typeface="宋体"/>
                  <a:cs typeface="宋体"/>
                </a:rPr>
                <a:t>汇聚层</a:t>
              </a:r>
            </a:p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1000M bps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1" name="Text Box 55"/>
            <p:cNvSpPr txBox="1">
              <a:spLocks noChangeArrowheads="1"/>
            </p:cNvSpPr>
            <p:nvPr/>
          </p:nvSpPr>
          <p:spPr bwMode="auto">
            <a:xfrm>
              <a:off x="2025" y="10878"/>
              <a:ext cx="1247" cy="86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050" kern="100">
                  <a:effectLst/>
                  <a:latin typeface="Times New Roman"/>
                  <a:ea typeface="宋体"/>
                  <a:cs typeface="宋体"/>
                </a:rPr>
                <a:t>接入层</a:t>
              </a:r>
            </a:p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100M bps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42" name="Group 56"/>
            <p:cNvGrpSpPr>
              <a:grpSpLocks/>
            </p:cNvGrpSpPr>
            <p:nvPr/>
          </p:nvGrpSpPr>
          <p:grpSpPr bwMode="auto">
            <a:xfrm>
              <a:off x="2625" y="8048"/>
              <a:ext cx="5785" cy="3963"/>
              <a:chOff x="2625" y="8048"/>
              <a:chExt cx="5785" cy="3963"/>
            </a:xfrm>
          </p:grpSpPr>
          <p:pic>
            <p:nvPicPr>
              <p:cNvPr id="43" name="Picture 57" descr="服务器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8048"/>
                <a:ext cx="692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58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00" y="11492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2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8" y="9060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2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4" y="9787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2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3" y="9814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8" name="AutoShape 62"/>
              <p:cNvCxnSpPr>
                <a:cxnSpLocks noChangeShapeType="1"/>
              </p:cNvCxnSpPr>
              <p:nvPr/>
            </p:nvCxnSpPr>
            <p:spPr bwMode="auto">
              <a:xfrm>
                <a:off x="2625" y="9657"/>
                <a:ext cx="57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9" name="AutoShape 63"/>
              <p:cNvCxnSpPr>
                <a:cxnSpLocks noChangeShapeType="1"/>
              </p:cNvCxnSpPr>
              <p:nvPr/>
            </p:nvCxnSpPr>
            <p:spPr bwMode="auto">
              <a:xfrm>
                <a:off x="2625" y="10582"/>
                <a:ext cx="57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0" name="AutoShape 64"/>
              <p:cNvCxnSpPr>
                <a:cxnSpLocks noChangeShapeType="1"/>
              </p:cNvCxnSpPr>
              <p:nvPr/>
            </p:nvCxnSpPr>
            <p:spPr bwMode="auto">
              <a:xfrm flipH="1">
                <a:off x="4409" y="9502"/>
                <a:ext cx="663" cy="370"/>
              </a:xfrm>
              <a:prstGeom prst="straightConnector1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1" name="AutoShape 65"/>
              <p:cNvCxnSpPr>
                <a:cxnSpLocks noChangeShapeType="1"/>
              </p:cNvCxnSpPr>
              <p:nvPr/>
            </p:nvCxnSpPr>
            <p:spPr bwMode="auto">
              <a:xfrm>
                <a:off x="5910" y="9502"/>
                <a:ext cx="567" cy="424"/>
              </a:xfrm>
              <a:prstGeom prst="straightConnector1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" name="AutoShape 66"/>
              <p:cNvCxnSpPr>
                <a:cxnSpLocks noChangeShapeType="1"/>
              </p:cNvCxnSpPr>
              <p:nvPr/>
            </p:nvCxnSpPr>
            <p:spPr bwMode="auto">
              <a:xfrm>
                <a:off x="4798" y="8684"/>
                <a:ext cx="430" cy="433"/>
              </a:xfrm>
              <a:prstGeom prst="straightConnector1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3" name="AutoShape 67"/>
              <p:cNvCxnSpPr>
                <a:cxnSpLocks noChangeShapeType="1"/>
              </p:cNvCxnSpPr>
              <p:nvPr/>
            </p:nvCxnSpPr>
            <p:spPr bwMode="auto">
              <a:xfrm flipH="1">
                <a:off x="5827" y="8834"/>
                <a:ext cx="531" cy="334"/>
              </a:xfrm>
              <a:prstGeom prst="straightConnector1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pic>
            <p:nvPicPr>
              <p:cNvPr id="54" name="Picture 5" descr="说明: 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8" r:link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84" y="10771"/>
                <a:ext cx="788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5" descr="说明: 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8" r:link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9" y="10771"/>
                <a:ext cx="788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6" name="AutoShape 70"/>
              <p:cNvCxnSpPr>
                <a:cxnSpLocks noChangeShapeType="1"/>
              </p:cNvCxnSpPr>
              <p:nvPr/>
            </p:nvCxnSpPr>
            <p:spPr bwMode="auto">
              <a:xfrm>
                <a:off x="3096" y="11066"/>
                <a:ext cx="0" cy="4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7" name="AutoShape 71"/>
              <p:cNvCxnSpPr>
                <a:cxnSpLocks noChangeShapeType="1"/>
              </p:cNvCxnSpPr>
              <p:nvPr/>
            </p:nvCxnSpPr>
            <p:spPr bwMode="auto">
              <a:xfrm>
                <a:off x="3554" y="11066"/>
                <a:ext cx="1" cy="53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8" name="AutoShape 72"/>
              <p:cNvCxnSpPr>
                <a:cxnSpLocks noChangeShapeType="1"/>
              </p:cNvCxnSpPr>
              <p:nvPr/>
            </p:nvCxnSpPr>
            <p:spPr bwMode="auto">
              <a:xfrm>
                <a:off x="4411" y="11066"/>
                <a:ext cx="0" cy="4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9" name="AutoShape 73"/>
              <p:cNvCxnSpPr>
                <a:cxnSpLocks noChangeShapeType="1"/>
              </p:cNvCxnSpPr>
              <p:nvPr/>
            </p:nvCxnSpPr>
            <p:spPr bwMode="auto">
              <a:xfrm>
                <a:off x="4869" y="11066"/>
                <a:ext cx="1" cy="53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0" name="AutoShape 74"/>
              <p:cNvCxnSpPr>
                <a:cxnSpLocks noChangeShapeType="1"/>
              </p:cNvCxnSpPr>
              <p:nvPr/>
            </p:nvCxnSpPr>
            <p:spPr bwMode="auto">
              <a:xfrm flipH="1">
                <a:off x="3471" y="10251"/>
                <a:ext cx="467" cy="52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" name="AutoShape 75"/>
              <p:cNvCxnSpPr>
                <a:cxnSpLocks noChangeShapeType="1"/>
              </p:cNvCxnSpPr>
              <p:nvPr/>
            </p:nvCxnSpPr>
            <p:spPr bwMode="auto">
              <a:xfrm>
                <a:off x="4203" y="10251"/>
                <a:ext cx="388" cy="52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pic>
            <p:nvPicPr>
              <p:cNvPr id="62" name="Picture 5" descr="说明: 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8" r:link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6" y="10721"/>
                <a:ext cx="788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5" descr="说明: 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8" r:link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1" y="10721"/>
                <a:ext cx="788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4" name="AutoShape 78"/>
              <p:cNvCxnSpPr>
                <a:cxnSpLocks noChangeShapeType="1"/>
              </p:cNvCxnSpPr>
              <p:nvPr/>
            </p:nvCxnSpPr>
            <p:spPr bwMode="auto">
              <a:xfrm>
                <a:off x="6018" y="11016"/>
                <a:ext cx="0" cy="4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5" name="AutoShape 79"/>
              <p:cNvCxnSpPr>
                <a:cxnSpLocks noChangeShapeType="1"/>
              </p:cNvCxnSpPr>
              <p:nvPr/>
            </p:nvCxnSpPr>
            <p:spPr bwMode="auto">
              <a:xfrm>
                <a:off x="6476" y="11016"/>
                <a:ext cx="1" cy="53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6" name="AutoShape 80"/>
              <p:cNvCxnSpPr>
                <a:cxnSpLocks noChangeShapeType="1"/>
              </p:cNvCxnSpPr>
              <p:nvPr/>
            </p:nvCxnSpPr>
            <p:spPr bwMode="auto">
              <a:xfrm>
                <a:off x="7333" y="11016"/>
                <a:ext cx="0" cy="4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7" name="AutoShape 81"/>
              <p:cNvCxnSpPr>
                <a:cxnSpLocks noChangeShapeType="1"/>
              </p:cNvCxnSpPr>
              <p:nvPr/>
            </p:nvCxnSpPr>
            <p:spPr bwMode="auto">
              <a:xfrm>
                <a:off x="7791" y="11016"/>
                <a:ext cx="1" cy="53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AutoShape 82"/>
              <p:cNvCxnSpPr>
                <a:cxnSpLocks noChangeShapeType="1"/>
              </p:cNvCxnSpPr>
              <p:nvPr/>
            </p:nvCxnSpPr>
            <p:spPr bwMode="auto">
              <a:xfrm flipH="1">
                <a:off x="6393" y="10304"/>
                <a:ext cx="467" cy="417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AutoShape 83"/>
              <p:cNvCxnSpPr>
                <a:cxnSpLocks noChangeShapeType="1"/>
              </p:cNvCxnSpPr>
              <p:nvPr/>
            </p:nvCxnSpPr>
            <p:spPr bwMode="auto">
              <a:xfrm>
                <a:off x="7125" y="10304"/>
                <a:ext cx="388" cy="417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pic>
            <p:nvPicPr>
              <p:cNvPr id="70" name="Picture 84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0" y="11506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Picture 85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" y="11492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" name="Picture 86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65" y="11506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87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5" y="11396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88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45" y="11410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89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2" y="11410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90" descr="pc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82" y="11424"/>
                <a:ext cx="505" cy="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" name="Picture 91" descr="服务器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0" y="8064"/>
                <a:ext cx="692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 </a:t>
            </a:r>
            <a:r>
              <a:rPr lang="zh-CN" altLang="zh-CN" b="1" dirty="0"/>
              <a:t>直连路由与非直连路由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路由器学习路由信息、生成并维护路由表的方</a:t>
            </a:r>
            <a:r>
              <a:rPr lang="zh-CN" altLang="en-US" dirty="0"/>
              <a:t>式</a:t>
            </a:r>
            <a:r>
              <a:rPr lang="zh-CN" altLang="zh-CN" dirty="0"/>
              <a:t>包括直连路由</a:t>
            </a:r>
            <a:r>
              <a:rPr lang="en-US" altLang="zh-CN" dirty="0"/>
              <a:t>(Direct)</a:t>
            </a:r>
            <a:r>
              <a:rPr lang="zh-CN" altLang="zh-CN" dirty="0"/>
              <a:t>、静态路由</a:t>
            </a:r>
            <a:r>
              <a:rPr lang="en-US" altLang="zh-CN" dirty="0"/>
              <a:t>(Static)</a:t>
            </a:r>
            <a:r>
              <a:rPr lang="zh-CN" altLang="zh-CN" dirty="0"/>
              <a:t>和动态路由</a:t>
            </a:r>
            <a:r>
              <a:rPr lang="en-US" altLang="zh-CN" dirty="0"/>
              <a:t>(Dynamic)</a:t>
            </a:r>
            <a:r>
              <a:rPr lang="zh-CN" altLang="zh-CN" dirty="0"/>
              <a:t>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 </a:t>
            </a:r>
            <a:r>
              <a:rPr lang="zh-CN" altLang="zh-CN" dirty="0"/>
              <a:t>路由器接口所连接子网的路由称为直连路由，直连路由是由链路层协议发现的，只要该接口处于活动状态（</a:t>
            </a:r>
            <a:r>
              <a:rPr lang="en-US" altLang="zh-CN" dirty="0"/>
              <a:t>active</a:t>
            </a:r>
            <a:r>
              <a:rPr lang="zh-CN" altLang="zh-CN" dirty="0"/>
              <a:t>），路由器就会把通向该网段的路由信息写到路由表中去。路由器无法获取与其不直接相连路由信息，与直连路由相对应的就是非直连路由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</a:t>
            </a:r>
            <a:r>
              <a:rPr lang="zh-CN" altLang="zh-CN" b="1" dirty="0"/>
              <a:t>路由器子接口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/>
              <a:t>子接口（</a:t>
            </a:r>
            <a:r>
              <a:rPr lang="en-US" altLang="zh-CN" dirty="0" err="1"/>
              <a:t>subinterface</a:t>
            </a:r>
            <a:r>
              <a:rPr lang="zh-CN" altLang="zh-CN" dirty="0"/>
              <a:t>）是通过协议和技术将一个物理接口（</a:t>
            </a:r>
            <a:r>
              <a:rPr lang="en-US" altLang="zh-CN" dirty="0"/>
              <a:t>interface</a:t>
            </a:r>
            <a:r>
              <a:rPr lang="zh-CN" altLang="zh-CN" dirty="0"/>
              <a:t>）虚拟出来的多个逻辑接口，并不真实存在。相对子接口而言，这个物理接口称为主接口。每个子接口从功能、作用上来说，与每个物理接口是没有任何区别的，它的出现打破了每个路由设备存在物理接口数量有限的局限性。在路由器中，一个子接口的取值范围是</a:t>
            </a:r>
            <a:r>
              <a:rPr lang="en-US" altLang="zh-CN" dirty="0"/>
              <a:t>0~4096</a:t>
            </a:r>
            <a:r>
              <a:rPr lang="zh-CN" altLang="zh-CN" dirty="0"/>
              <a:t>个，当然受主接口物理性能限制，实际中无法完全达到</a:t>
            </a:r>
            <a:r>
              <a:rPr lang="en-US" altLang="zh-CN" dirty="0"/>
              <a:t>4096</a:t>
            </a:r>
            <a:r>
              <a:rPr lang="zh-CN" altLang="zh-CN" dirty="0"/>
              <a:t>个，数量越多，各子接口性能越差，网络繁忙时，会导致通信瓶颈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0/0.10 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四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</p:spTree>
    <p:extLst>
      <p:ext uri="{BB962C8B-B14F-4D97-AF65-F5344CB8AC3E}">
        <p14:creationId xmlns:p14="http://schemas.microsoft.com/office/powerpoint/2010/main" val="1781263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4. </a:t>
            </a:r>
            <a:r>
              <a:rPr lang="zh-CN" altLang="zh-CN" b="1" dirty="0"/>
              <a:t>默认网关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网关（</a:t>
            </a:r>
            <a:r>
              <a:rPr lang="en-US" altLang="zh-CN" dirty="0"/>
              <a:t>Gateway</a:t>
            </a:r>
            <a:r>
              <a:rPr lang="zh-CN" altLang="zh-CN" dirty="0"/>
              <a:t>）就是一个网络连接到另一个网络的</a:t>
            </a:r>
            <a:r>
              <a:rPr lang="en-US" altLang="zh-CN" dirty="0"/>
              <a:t>“</a:t>
            </a:r>
            <a:r>
              <a:rPr lang="zh-CN" altLang="zh-CN" dirty="0"/>
              <a:t>关口</a:t>
            </a:r>
            <a:r>
              <a:rPr lang="en-US" altLang="zh-CN" dirty="0"/>
              <a:t>”</a:t>
            </a:r>
            <a:r>
              <a:rPr lang="zh-CN" altLang="zh-CN" dirty="0"/>
              <a:t>， 实质上是一个网络通向其他网络的</a:t>
            </a:r>
            <a:r>
              <a:rPr lang="en-US" altLang="zh-CN" dirty="0"/>
              <a:t>IP</a:t>
            </a:r>
            <a:r>
              <a:rPr lang="zh-CN" altLang="zh-CN" dirty="0"/>
              <a:t>地址。要实现这两个网络之间的通信，则必须通过网关。如果网络</a:t>
            </a:r>
            <a:r>
              <a:rPr lang="en-US" altLang="zh-CN" dirty="0"/>
              <a:t>A</a:t>
            </a:r>
            <a:r>
              <a:rPr lang="zh-CN" altLang="zh-CN" dirty="0"/>
              <a:t>中的主机发现数据包的目的主机不在本地网络中，就把数据包转发给它自己的网关，再由网关转发给网络</a:t>
            </a:r>
            <a:r>
              <a:rPr lang="en-US" altLang="zh-CN" dirty="0"/>
              <a:t>B</a:t>
            </a:r>
            <a:r>
              <a:rPr lang="zh-CN" altLang="zh-CN" dirty="0"/>
              <a:t>的网关，网络</a:t>
            </a:r>
            <a:r>
              <a:rPr lang="en-US" altLang="zh-CN" dirty="0"/>
              <a:t>B</a:t>
            </a:r>
            <a:r>
              <a:rPr lang="zh-CN" altLang="zh-CN" dirty="0"/>
              <a:t>的网关再转发给网络</a:t>
            </a:r>
            <a:r>
              <a:rPr lang="en-US" altLang="zh-CN" dirty="0"/>
              <a:t>B</a:t>
            </a:r>
            <a:r>
              <a:rPr lang="zh-CN" altLang="zh-CN" dirty="0"/>
              <a:t>的某个主机。网络</a:t>
            </a:r>
            <a:r>
              <a:rPr lang="en-US" altLang="zh-CN" dirty="0"/>
              <a:t>B</a:t>
            </a:r>
            <a:r>
              <a:rPr lang="zh-CN" altLang="zh-CN" dirty="0"/>
              <a:t>向网络</a:t>
            </a:r>
            <a:r>
              <a:rPr lang="en-US" altLang="zh-CN" dirty="0"/>
              <a:t>A</a:t>
            </a:r>
            <a:r>
              <a:rPr lang="zh-CN" altLang="zh-CN" dirty="0"/>
              <a:t>转发数据包的过程也是如此。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网关的</a:t>
            </a:r>
            <a:r>
              <a:rPr lang="en-US" altLang="zh-CN" dirty="0"/>
              <a:t>IP</a:t>
            </a:r>
            <a:r>
              <a:rPr lang="zh-CN" altLang="zh-CN" dirty="0"/>
              <a:t>地址是具有路由功能的设备的</a:t>
            </a:r>
            <a:r>
              <a:rPr lang="en-US" altLang="zh-CN" dirty="0"/>
              <a:t>IP</a:t>
            </a:r>
            <a:r>
              <a:rPr lang="zh-CN" altLang="zh-CN" dirty="0"/>
              <a:t>地址，具有路由功能的设备有路由器、三层以上交换机、启用了路由协议的服务器、代理服务器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1</a:t>
            </a:r>
            <a:r>
              <a:rPr lang="zh-CN" altLang="zh-CN" dirty="0"/>
              <a:t>）手动配置网关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2</a:t>
            </a:r>
            <a:r>
              <a:rPr lang="zh-CN" altLang="zh-CN" dirty="0" smtClean="0"/>
              <a:t>）自动</a:t>
            </a:r>
            <a:r>
              <a:rPr lang="zh-CN" altLang="zh-CN" dirty="0"/>
              <a:t>设置网关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四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3816424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/>
              <a:t>任务拓扑如图所示，一台路由器、一台二层交换机和两台</a:t>
            </a:r>
            <a:r>
              <a:rPr lang="en-US" altLang="zh-CN" dirty="0"/>
              <a:t>PC</a:t>
            </a:r>
            <a:r>
              <a:rPr lang="zh-CN" altLang="zh-CN" dirty="0"/>
              <a:t>通过三根直通线进行连接。</a:t>
            </a:r>
            <a:r>
              <a:rPr lang="en-US" altLang="zh-CN" dirty="0"/>
              <a:t>PC1</a:t>
            </a:r>
            <a:r>
              <a:rPr lang="zh-CN" altLang="zh-CN" dirty="0"/>
              <a:t>属于</a:t>
            </a:r>
            <a:r>
              <a:rPr lang="en-US" altLang="zh-CN" dirty="0"/>
              <a:t>VLAN 10</a:t>
            </a:r>
            <a:r>
              <a:rPr lang="zh-CN" altLang="zh-CN" dirty="0"/>
              <a:t>，</a:t>
            </a:r>
            <a:r>
              <a:rPr lang="en-US" altLang="zh-CN" dirty="0"/>
              <a:t>PC2</a:t>
            </a:r>
            <a:r>
              <a:rPr lang="zh-CN" altLang="zh-CN" dirty="0"/>
              <a:t>属于</a:t>
            </a:r>
            <a:r>
              <a:rPr lang="en-US" altLang="zh-CN" dirty="0"/>
              <a:t>VLAN 20</a:t>
            </a:r>
            <a:r>
              <a:rPr lang="zh-CN" altLang="zh-CN" dirty="0"/>
              <a:t>，要求使用单臂路由技术实现两</a:t>
            </a:r>
            <a:r>
              <a:rPr lang="en-US" altLang="zh-CN" dirty="0"/>
              <a:t>VLAN</a:t>
            </a:r>
            <a:r>
              <a:rPr lang="zh-CN" altLang="zh-CN" dirty="0"/>
              <a:t>之间的通信并验证。</a:t>
            </a:r>
          </a:p>
        </p:txBody>
      </p:sp>
      <p:sp>
        <p:nvSpPr>
          <p:cNvPr id="2" name="矩形 1"/>
          <p:cNvSpPr/>
          <p:nvPr/>
        </p:nvSpPr>
        <p:spPr>
          <a:xfrm>
            <a:off x="755576" y="3941569"/>
            <a:ext cx="799288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1</a:t>
            </a:r>
            <a:r>
              <a:rPr lang="zh-CN" altLang="zh-CN" dirty="0"/>
              <a:t>）登录交换机作如下配置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10 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20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-if-range</a:t>
            </a:r>
            <a:r>
              <a:rPr lang="en-US" altLang="zh-CN" dirty="0"/>
              <a:t>)#switch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四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4556359" y="1482728"/>
            <a:ext cx="4276725" cy="1946272"/>
            <a:chOff x="1849" y="2002"/>
            <a:chExt cx="6735" cy="2808"/>
          </a:xfrm>
        </p:grpSpPr>
        <p:grpSp>
          <p:nvGrpSpPr>
            <p:cNvPr id="26" name="Group 29"/>
            <p:cNvGrpSpPr>
              <a:grpSpLocks/>
            </p:cNvGrpSpPr>
            <p:nvPr/>
          </p:nvGrpSpPr>
          <p:grpSpPr bwMode="auto">
            <a:xfrm>
              <a:off x="1849" y="2002"/>
              <a:ext cx="6735" cy="2808"/>
              <a:chOff x="1849" y="2002"/>
              <a:chExt cx="6735" cy="2808"/>
            </a:xfrm>
          </p:grpSpPr>
          <p:pic>
            <p:nvPicPr>
              <p:cNvPr id="29" name="Picture 30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8" y="3514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1" name="Group 32"/>
              <p:cNvGrpSpPr>
                <a:grpSpLocks/>
              </p:cNvGrpSpPr>
              <p:nvPr/>
            </p:nvGrpSpPr>
            <p:grpSpPr bwMode="auto">
              <a:xfrm>
                <a:off x="1849" y="2002"/>
                <a:ext cx="6735" cy="2808"/>
                <a:chOff x="1849" y="2002"/>
                <a:chExt cx="6735" cy="2808"/>
              </a:xfrm>
            </p:grpSpPr>
            <p:pic>
              <p:nvPicPr>
                <p:cNvPr id="42" name="Picture 33" descr="C:\Documents and Settings\Administrator\Application Data\Tencent\Users\710901000\QQ\WinTemp\RichOle\Y_4X50_5PF`N_6RHJ@GHJ1L.jpg"/>
                <p:cNvPicPr>
                  <a:picLocks noChangeAspect="1" noChangeArrowheads="1"/>
                </p:cNvPicPr>
                <p:nvPr/>
              </p:nvPicPr>
              <p:blipFill>
                <a:blip r:embed="rId6" r:link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29" y="2782"/>
                  <a:ext cx="1380" cy="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849" y="2626"/>
                  <a:ext cx="720" cy="30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PC1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44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1849" y="3874"/>
                  <a:ext cx="720" cy="30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PC2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45" name="Line 36"/>
                <p:cNvCxnSpPr/>
                <p:nvPr/>
              </p:nvCxnSpPr>
              <p:spPr bwMode="auto">
                <a:xfrm>
                  <a:off x="5989" y="3094"/>
                  <a:ext cx="12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pic>
              <p:nvPicPr>
                <p:cNvPr id="46" name="Picture 37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49" y="2626"/>
                  <a:ext cx="1335" cy="7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7" name="Oval 38"/>
                <p:cNvSpPr>
                  <a:spLocks noChangeArrowheads="1"/>
                </p:cNvSpPr>
                <p:nvPr/>
              </p:nvSpPr>
              <p:spPr bwMode="auto">
                <a:xfrm rot="473624">
                  <a:off x="2569" y="2473"/>
                  <a:ext cx="2340" cy="780"/>
                </a:xfrm>
                <a:prstGeom prst="ellipse">
                  <a:avLst/>
                </a:prstGeom>
                <a:solidFill>
                  <a:srgbClr val="C0C0C0">
                    <a:alpha val="3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3289" y="2002"/>
                  <a:ext cx="1260" cy="31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VLAN 10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49" name="Oval 40"/>
                <p:cNvSpPr>
                  <a:spLocks noChangeArrowheads="1"/>
                </p:cNvSpPr>
                <p:nvPr/>
              </p:nvSpPr>
              <p:spPr bwMode="auto">
                <a:xfrm rot="-1352525">
                  <a:off x="2749" y="3406"/>
                  <a:ext cx="2340" cy="933"/>
                </a:xfrm>
                <a:prstGeom prst="ellipse">
                  <a:avLst/>
                </a:prstGeom>
                <a:solidFill>
                  <a:srgbClr val="C0C0C0">
                    <a:alpha val="3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109" y="4498"/>
                  <a:ext cx="1260" cy="31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VLAN 20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1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4189" y="340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F0/11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2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4189" y="262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F0/6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3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5989" y="262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F0/1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4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6709" y="262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F0/0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5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5089" y="3718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Switch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56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7429" y="3718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Router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  <p:pic>
            <p:nvPicPr>
              <p:cNvPr id="32" name="Picture 48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8" y="2314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7" name="Line 49"/>
            <p:cNvCxnSpPr/>
            <p:nvPr/>
          </p:nvCxnSpPr>
          <p:spPr bwMode="auto">
            <a:xfrm>
              <a:off x="3829" y="2782"/>
              <a:ext cx="90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Line 50"/>
            <p:cNvCxnSpPr/>
            <p:nvPr/>
          </p:nvCxnSpPr>
          <p:spPr bwMode="auto">
            <a:xfrm flipV="1">
              <a:off x="3829" y="3250"/>
              <a:ext cx="90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538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0/11-15 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-if-range</a:t>
            </a:r>
            <a:r>
              <a:rPr lang="en-US" altLang="zh-CN" dirty="0"/>
              <a:t>)#switch  access  </a:t>
            </a:r>
            <a:r>
              <a:rPr lang="en-US" altLang="zh-CN" dirty="0" err="1"/>
              <a:t>vlan</a:t>
            </a:r>
            <a:r>
              <a:rPr lang="en-US" altLang="zh-CN" dirty="0"/>
              <a:t> 20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switchport</a:t>
            </a:r>
            <a:r>
              <a:rPr lang="en-US" altLang="zh-CN" dirty="0"/>
              <a:t> mode  trunk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2</a:t>
            </a:r>
            <a:r>
              <a:rPr lang="zh-CN" altLang="zh-CN" dirty="0"/>
              <a:t>）登录路由器作如下配置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</a:t>
            </a:r>
            <a:r>
              <a:rPr lang="en-US" altLang="zh-CN" dirty="0" err="1"/>
              <a:t>fastEthernet</a:t>
            </a:r>
            <a:r>
              <a:rPr lang="en-US" altLang="zh-CN" dirty="0"/>
              <a:t> 0/0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)#no  </a:t>
            </a:r>
            <a:r>
              <a:rPr lang="en-US" altLang="zh-CN" dirty="0" err="1"/>
              <a:t>ip</a:t>
            </a:r>
            <a:r>
              <a:rPr lang="en-US" altLang="zh-CN" dirty="0"/>
              <a:t>  address		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)#no  shutdown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</a:t>
            </a:r>
            <a:r>
              <a:rPr lang="en-US" altLang="zh-CN" dirty="0" err="1"/>
              <a:t>fastEthernet</a:t>
            </a:r>
            <a:r>
              <a:rPr lang="en-US" altLang="zh-CN" dirty="0"/>
              <a:t> 0/0.10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config-subif</a:t>
            </a:r>
            <a:r>
              <a:rPr lang="en-US" altLang="zh-CN" dirty="0"/>
              <a:t>)#encapsulation  dot1Q  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config-subif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192.168.10.254  255.255.255.0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0/0.20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config-subif</a:t>
            </a:r>
            <a:r>
              <a:rPr lang="en-US" altLang="zh-CN" dirty="0"/>
              <a:t>)#encapsulation  dot1Q  20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config-subif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</a:t>
            </a:r>
            <a:r>
              <a:rPr lang="en-US" altLang="zh-CN" dirty="0" smtClean="0"/>
              <a:t>255.255.255.0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四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214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dirty="0"/>
              <a:t>3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配置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的</a:t>
            </a:r>
            <a:r>
              <a:rPr lang="en-US" altLang="zh-CN" dirty="0"/>
              <a:t>IP</a:t>
            </a:r>
            <a:r>
              <a:rPr lang="zh-CN" altLang="zh-CN" dirty="0"/>
              <a:t>地址分别为</a:t>
            </a:r>
            <a:r>
              <a:rPr lang="en-US" altLang="zh-CN" dirty="0"/>
              <a:t>192.168.10.1</a:t>
            </a:r>
            <a:r>
              <a:rPr lang="zh-CN" altLang="zh-CN" dirty="0"/>
              <a:t>和</a:t>
            </a:r>
            <a:r>
              <a:rPr lang="en-US" altLang="zh-CN" dirty="0"/>
              <a:t>192.168.20.1</a:t>
            </a:r>
            <a:r>
              <a:rPr lang="zh-CN" altLang="zh-CN" dirty="0"/>
              <a:t>；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的网关地址分别</a:t>
            </a:r>
            <a:r>
              <a:rPr lang="en-US" altLang="zh-CN" dirty="0"/>
              <a:t>192.168.10.254</a:t>
            </a:r>
            <a:r>
              <a:rPr lang="zh-CN" altLang="zh-CN" dirty="0"/>
              <a:t>和</a:t>
            </a:r>
            <a:r>
              <a:rPr lang="en-US" altLang="zh-CN" dirty="0"/>
              <a:t>192.168.20.254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4</a:t>
            </a:r>
            <a:r>
              <a:rPr lang="zh-CN" altLang="zh-CN" dirty="0"/>
              <a:t>）验证测试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命令从</a:t>
            </a:r>
            <a:r>
              <a:rPr lang="en-US" altLang="zh-CN" dirty="0"/>
              <a:t>PC1</a:t>
            </a:r>
            <a:r>
              <a:rPr lang="zh-CN" altLang="zh-CN" dirty="0"/>
              <a:t>或</a:t>
            </a:r>
            <a:r>
              <a:rPr lang="en-US" altLang="zh-CN" dirty="0"/>
              <a:t>PC2</a:t>
            </a:r>
            <a:r>
              <a:rPr lang="zh-CN" altLang="zh-CN" dirty="0"/>
              <a:t>测试到对方的连通性，如果配置正确的话应该能</a:t>
            </a:r>
            <a:r>
              <a:rPr lang="en-US" altLang="zh-CN" dirty="0"/>
              <a:t>Ping</a:t>
            </a:r>
            <a:r>
              <a:rPr lang="zh-CN" altLang="zh-CN" dirty="0"/>
              <a:t>通对方。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smtClean="0">
                <a:solidFill>
                  <a:schemeClr val="accent1"/>
                </a:solidFill>
              </a:rPr>
              <a:t>四  </a:t>
            </a:r>
            <a:r>
              <a:rPr lang="zh-CN" altLang="zh-CN" sz="2200" b="1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单臂路由实现</a:t>
            </a:r>
            <a:r>
              <a:rPr lang="en-US" altLang="zh-CN" sz="2200" b="1" dirty="0">
                <a:solidFill>
                  <a:schemeClr val="accent1"/>
                </a:solidFill>
              </a:rPr>
              <a:t>VLAN</a:t>
            </a:r>
            <a:r>
              <a:rPr lang="zh-CN" altLang="zh-CN" sz="2200" b="1" dirty="0">
                <a:solidFill>
                  <a:schemeClr val="accent1"/>
                </a:solidFill>
              </a:rPr>
              <a:t>之间通信</a:t>
            </a:r>
          </a:p>
        </p:txBody>
      </p:sp>
    </p:spTree>
    <p:extLst>
      <p:ext uri="{BB962C8B-B14F-4D97-AF65-F5344CB8AC3E}">
        <p14:creationId xmlns:p14="http://schemas.microsoft.com/office/powerpoint/2010/main" val="284264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789</Words>
  <Application>Microsoft Office PowerPoint</Application>
  <PresentationFormat>全屏显示(4:3)</PresentationFormat>
  <Paragraphs>71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57</cp:revision>
  <dcterms:created xsi:type="dcterms:W3CDTF">2023-01-14T07:54:46Z</dcterms:created>
  <dcterms:modified xsi:type="dcterms:W3CDTF">2024-09-03T12:12:39Z</dcterms:modified>
</cp:coreProperties>
</file>