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260" r:id="rId3"/>
    <p:sldId id="270" r:id="rId4"/>
    <p:sldId id="267" r:id="rId5"/>
    <p:sldId id="269" r:id="rId6"/>
    <p:sldId id="27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04E369-A53E-411F-8A9B-68DF21010FE5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7D8C0-1EFE-41D1-A12E-A4D2836D69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16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1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2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3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4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5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6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43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462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7737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0738B-E92E-4B82-94DD-D4C30B1B4F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6331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682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115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545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907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003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205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835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228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484A2-F082-4842-8D5E-DADFC7CEACDC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928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file:///C:\Documents%20and%20Settings\Administrator\Application%20Data\Tencent\Users\710901000\QQ\WinTemp\RichOle\7A(VL%7d~P%7dZVNU%7bZ%7d6~2ML53.jpg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baike.baidu.com/view/291982.htm" TargetMode="External"/><Relationship Id="rId5" Type="http://schemas.openxmlformats.org/officeDocument/2006/relationships/hyperlink" Target="http://baike.baidu.com/view/685503.htm" TargetMode="Externa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http://img.blog.163.com/photo/WNJhmldfsI3AeZd3Jd7CXA==/3121838966698732141.jpg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file:///C:\Documents%20and%20Settings\Administrator\Application%20Data\Tencent\Users\710901000\QQ\WinTemp\RichOle\Y_4X50_5PF%60N_6RHJ@GHJ1L.jpg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file:///C:\Documents%20and%20Settings\Administrator\Application%20Data\Tencent\Users\710901000\QQ\WinTemp\RichOle\Y_4X50_5PF%60N_6RHJ@GHJ1L.jpg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247256"/>
            <a:ext cx="5506016" cy="373432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0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000" b="1" dirty="0" smtClean="0">
                <a:solidFill>
                  <a:schemeClr val="accent1"/>
                </a:solidFill>
              </a:rPr>
              <a:t>四</a:t>
            </a:r>
            <a:r>
              <a:rPr lang="en-US" altLang="zh-CN" sz="2000" b="1" dirty="0" smtClean="0">
                <a:solidFill>
                  <a:schemeClr val="accent1"/>
                </a:solidFill>
              </a:rPr>
              <a:t>  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在</a:t>
            </a:r>
            <a:r>
              <a:rPr lang="zh-CN" altLang="zh-CN" sz="2000" b="1" dirty="0">
                <a:solidFill>
                  <a:schemeClr val="accent1"/>
                </a:solidFill>
              </a:rPr>
              <a:t>交换机上使用</a:t>
            </a:r>
            <a:r>
              <a:rPr lang="en-US" altLang="zh-CN" sz="2000" b="1" dirty="0">
                <a:solidFill>
                  <a:schemeClr val="accent1"/>
                </a:solidFill>
              </a:rPr>
              <a:t>VLAN</a:t>
            </a:r>
            <a:r>
              <a:rPr lang="zh-CN" altLang="zh-CN" sz="2000" b="1" dirty="0">
                <a:solidFill>
                  <a:schemeClr val="accent1"/>
                </a:solidFill>
              </a:rPr>
              <a:t>隔离子网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619128" y="90872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任务描述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5576" y="1555717"/>
            <a:ext cx="77768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dirty="0" smtClean="0"/>
              <a:t>        </a:t>
            </a:r>
            <a:r>
              <a:rPr lang="zh-CN" altLang="zh-CN" dirty="0" smtClean="0"/>
              <a:t>本</a:t>
            </a:r>
            <a:r>
              <a:rPr lang="zh-CN" altLang="zh-CN" dirty="0"/>
              <a:t>任务主要从企业实际需求出发，出于安全方面的考虑</a:t>
            </a:r>
            <a:r>
              <a:rPr lang="zh-CN" altLang="zh-CN" dirty="0" smtClean="0"/>
              <a:t>，</a:t>
            </a:r>
            <a:r>
              <a:rPr lang="zh-CN" altLang="en-US" dirty="0"/>
              <a:t>使用</a:t>
            </a:r>
            <a:r>
              <a:rPr lang="en-US" altLang="zh-CN" dirty="0"/>
              <a:t>VLAN</a:t>
            </a:r>
            <a:r>
              <a:rPr lang="zh-CN" altLang="en-US" dirty="0"/>
              <a:t>技术</a:t>
            </a:r>
            <a:r>
              <a:rPr lang="zh-CN" altLang="zh-CN" dirty="0" smtClean="0"/>
              <a:t>对</a:t>
            </a:r>
            <a:r>
              <a:rPr lang="zh-CN" altLang="zh-CN" dirty="0"/>
              <a:t>财务部和其他部门的子网进行隔离，即不能直接访问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  <p:sp>
        <p:nvSpPr>
          <p:cNvPr id="12" name="矩形 11"/>
          <p:cNvSpPr/>
          <p:nvPr/>
        </p:nvSpPr>
        <p:spPr>
          <a:xfrm>
            <a:off x="619128" y="2420888"/>
            <a:ext cx="1217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知识链接</a:t>
            </a:r>
          </a:p>
        </p:txBody>
      </p:sp>
      <p:sp>
        <p:nvSpPr>
          <p:cNvPr id="3" name="矩形 2"/>
          <p:cNvSpPr/>
          <p:nvPr/>
        </p:nvSpPr>
        <p:spPr>
          <a:xfrm>
            <a:off x="827584" y="2996952"/>
            <a:ext cx="7920880" cy="1369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1</a:t>
            </a:r>
            <a:r>
              <a:rPr lang="zh-CN" altLang="zh-CN" b="1" dirty="0"/>
              <a:t>．什么是</a:t>
            </a:r>
            <a:r>
              <a:rPr lang="en-US" altLang="zh-CN" b="1" dirty="0" err="1"/>
              <a:t>Vlan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>
                <a:latin typeface="Times New Roman" pitchFamily="18" charset="0"/>
                <a:ea typeface="+mj-ea"/>
                <a:cs typeface="Times New Roman" pitchFamily="18" charset="0"/>
              </a:rPr>
              <a:t>       </a:t>
            </a:r>
            <a:r>
              <a:rPr lang="en-US" altLang="zh-CN" dirty="0">
                <a:latin typeface="Times New Roman" pitchFamily="18" charset="0"/>
                <a:ea typeface="+mj-ea"/>
                <a:cs typeface="Times New Roman" pitchFamily="18" charset="0"/>
              </a:rPr>
              <a:t>VLAN</a:t>
            </a:r>
            <a:r>
              <a:rPr lang="zh-CN" altLang="zh-CN" dirty="0">
                <a:latin typeface="Times New Roman" pitchFamily="18" charset="0"/>
                <a:ea typeface="+mj-ea"/>
                <a:cs typeface="Times New Roman" pitchFamily="18" charset="0"/>
              </a:rPr>
              <a:t>（</a:t>
            </a:r>
            <a:r>
              <a:rPr lang="en-US" altLang="zh-CN" dirty="0">
                <a:latin typeface="Times New Roman" pitchFamily="18" charset="0"/>
                <a:ea typeface="+mj-ea"/>
                <a:cs typeface="Times New Roman" pitchFamily="18" charset="0"/>
              </a:rPr>
              <a:t>Virtual Local Area Network</a:t>
            </a:r>
            <a:r>
              <a:rPr lang="zh-CN" altLang="zh-CN" dirty="0">
                <a:latin typeface="Times New Roman" pitchFamily="18" charset="0"/>
                <a:ea typeface="+mj-ea"/>
                <a:cs typeface="Times New Roman" pitchFamily="18" charset="0"/>
              </a:rPr>
              <a:t>）的中文名为</a:t>
            </a:r>
            <a:r>
              <a:rPr lang="en-US" altLang="zh-CN" dirty="0">
                <a:latin typeface="Times New Roman" pitchFamily="18" charset="0"/>
                <a:ea typeface="+mj-ea"/>
                <a:cs typeface="Times New Roman" pitchFamily="18" charset="0"/>
              </a:rPr>
              <a:t>“</a:t>
            </a:r>
            <a:r>
              <a:rPr lang="zh-CN" altLang="zh-CN" dirty="0">
                <a:latin typeface="Times New Roman" pitchFamily="18" charset="0"/>
                <a:ea typeface="+mj-ea"/>
                <a:cs typeface="Times New Roman" pitchFamily="18" charset="0"/>
              </a:rPr>
              <a:t>虚拟局域网</a:t>
            </a:r>
            <a:r>
              <a:rPr lang="en-US" altLang="zh-CN" dirty="0">
                <a:latin typeface="Times New Roman" pitchFamily="18" charset="0"/>
                <a:ea typeface="+mj-ea"/>
                <a:cs typeface="Times New Roman" pitchFamily="18" charset="0"/>
              </a:rPr>
              <a:t>”</a:t>
            </a:r>
            <a:r>
              <a:rPr lang="zh-CN" altLang="zh-CN" dirty="0">
                <a:latin typeface="Times New Roman" pitchFamily="18" charset="0"/>
                <a:ea typeface="+mj-ea"/>
                <a:cs typeface="Times New Roman" pitchFamily="18" charset="0"/>
              </a:rPr>
              <a:t>。</a:t>
            </a:r>
            <a:r>
              <a:rPr lang="en-US" altLang="zh-CN" dirty="0">
                <a:latin typeface="Times New Roman" pitchFamily="18" charset="0"/>
                <a:ea typeface="+mj-ea"/>
                <a:cs typeface="Times New Roman" pitchFamily="18" charset="0"/>
              </a:rPr>
              <a:t>VLAN</a:t>
            </a:r>
            <a:r>
              <a:rPr lang="zh-CN" altLang="zh-CN" dirty="0">
                <a:latin typeface="Times New Roman" pitchFamily="18" charset="0"/>
                <a:ea typeface="+mj-ea"/>
                <a:cs typeface="Times New Roman" pitchFamily="18" charset="0"/>
              </a:rPr>
              <a:t>是一种将局域网设备（主要是交换机）从逻辑上划分成一个个</a:t>
            </a:r>
            <a:r>
              <a:rPr lang="en-US" altLang="zh-CN" dirty="0" err="1">
                <a:latin typeface="Times New Roman" pitchFamily="18" charset="0"/>
                <a:ea typeface="+mj-ea"/>
                <a:cs typeface="Times New Roman" pitchFamily="18" charset="0"/>
                <a:hlinkClick r:id="rId5"/>
              </a:rPr>
              <a:t>网段</a:t>
            </a:r>
            <a:r>
              <a:rPr lang="zh-CN" altLang="zh-CN" dirty="0">
                <a:latin typeface="Times New Roman" pitchFamily="18" charset="0"/>
                <a:ea typeface="+mj-ea"/>
                <a:cs typeface="Times New Roman" pitchFamily="18" charset="0"/>
              </a:rPr>
              <a:t>，形成不同的</a:t>
            </a:r>
            <a:r>
              <a:rPr lang="en-US" altLang="zh-CN" dirty="0" err="1">
                <a:latin typeface="Times New Roman" pitchFamily="18" charset="0"/>
                <a:ea typeface="+mj-ea"/>
                <a:cs typeface="Times New Roman" pitchFamily="18" charset="0"/>
                <a:hlinkClick r:id="rId6"/>
              </a:rPr>
              <a:t>广播域</a:t>
            </a:r>
            <a:r>
              <a:rPr lang="zh-CN" altLang="zh-CN" dirty="0">
                <a:latin typeface="Times New Roman" pitchFamily="18" charset="0"/>
                <a:ea typeface="+mj-ea"/>
                <a:cs typeface="Times New Roman" pitchFamily="18" charset="0"/>
              </a:rPr>
              <a:t>，从而达到相互隔离的目的。</a:t>
            </a:r>
          </a:p>
        </p:txBody>
      </p:sp>
      <p:grpSp>
        <p:nvGrpSpPr>
          <p:cNvPr id="26" name="组合 25"/>
          <p:cNvGrpSpPr>
            <a:grpSpLocks/>
          </p:cNvGrpSpPr>
          <p:nvPr/>
        </p:nvGrpSpPr>
        <p:grpSpPr bwMode="auto">
          <a:xfrm>
            <a:off x="1979712" y="4581128"/>
            <a:ext cx="5400600" cy="1728192"/>
            <a:chOff x="1466" y="6991"/>
            <a:chExt cx="7425" cy="2028"/>
          </a:xfrm>
        </p:grpSpPr>
        <p:pic>
          <p:nvPicPr>
            <p:cNvPr id="27" name="Picture 3" descr="C:\Documents and Settings\Administrator\Application Data\Tencent\Users\710901000\QQ\WinTemp\RichOle\7A(VL}~P}ZVNU{Z}6~2ML53.jpg"/>
            <p:cNvPicPr>
              <a:picLocks noChangeAspect="1" noChangeArrowheads="1"/>
            </p:cNvPicPr>
            <p:nvPr/>
          </p:nvPicPr>
          <p:blipFill>
            <a:blip r:embed="rId7" r:link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66" y="6991"/>
              <a:ext cx="7425" cy="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AutoShape 4"/>
            <p:cNvSpPr>
              <a:spLocks/>
            </p:cNvSpPr>
            <p:nvPr/>
          </p:nvSpPr>
          <p:spPr bwMode="auto">
            <a:xfrm rot="16200000">
              <a:off x="2735" y="7558"/>
              <a:ext cx="540" cy="1278"/>
            </a:xfrm>
            <a:prstGeom prst="leftBrace">
              <a:avLst>
                <a:gd name="adj1" fmla="val 19722"/>
                <a:gd name="adj2" fmla="val 50000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34" name="AutoShape 5"/>
            <p:cNvSpPr>
              <a:spLocks/>
            </p:cNvSpPr>
            <p:nvPr/>
          </p:nvSpPr>
          <p:spPr bwMode="auto">
            <a:xfrm rot="16200000">
              <a:off x="4715" y="7558"/>
              <a:ext cx="540" cy="1278"/>
            </a:xfrm>
            <a:prstGeom prst="leftBrace">
              <a:avLst>
                <a:gd name="adj1" fmla="val 19722"/>
                <a:gd name="adj2" fmla="val 50000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35" name="Text Box 6"/>
            <p:cNvSpPr txBox="1">
              <a:spLocks noChangeArrowheads="1"/>
            </p:cNvSpPr>
            <p:nvPr/>
          </p:nvSpPr>
          <p:spPr bwMode="auto">
            <a:xfrm>
              <a:off x="2186" y="8551"/>
              <a:ext cx="1980" cy="46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1050" kern="100">
                  <a:effectLst/>
                  <a:latin typeface="Times New Roman"/>
                  <a:ea typeface="宋体"/>
                  <a:cs typeface="宋体"/>
                </a:rPr>
                <a:t>Vlan 10</a:t>
              </a:r>
              <a:r>
                <a:rPr lang="zh-CN" sz="1050" kern="100">
                  <a:effectLst/>
                  <a:latin typeface="Times New Roman"/>
                  <a:ea typeface="宋体"/>
                  <a:cs typeface="宋体"/>
                </a:rPr>
                <a:t>：技术部</a:t>
              </a:r>
            </a:p>
          </p:txBody>
        </p:sp>
        <p:sp>
          <p:nvSpPr>
            <p:cNvPr id="36" name="Text Box 7"/>
            <p:cNvSpPr txBox="1">
              <a:spLocks noChangeArrowheads="1"/>
            </p:cNvSpPr>
            <p:nvPr/>
          </p:nvSpPr>
          <p:spPr bwMode="auto">
            <a:xfrm>
              <a:off x="4346" y="8551"/>
              <a:ext cx="1980" cy="46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1050" kern="100">
                  <a:effectLst/>
                  <a:latin typeface="Times New Roman"/>
                  <a:ea typeface="宋体"/>
                  <a:cs typeface="宋体"/>
                </a:rPr>
                <a:t>Vlan 20</a:t>
              </a:r>
              <a:r>
                <a:rPr lang="zh-CN" sz="1050" kern="100">
                  <a:effectLst/>
                  <a:latin typeface="Times New Roman"/>
                  <a:ea typeface="宋体"/>
                  <a:cs typeface="宋体"/>
                </a:rPr>
                <a:t>：财务部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314198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755576" y="980728"/>
            <a:ext cx="7992888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2</a:t>
            </a:r>
            <a:r>
              <a:rPr lang="zh-CN" altLang="zh-CN" b="1" dirty="0"/>
              <a:t>．</a:t>
            </a:r>
            <a:r>
              <a:rPr lang="zh-CN" altLang="zh-CN" dirty="0"/>
              <a:t>为什么要用</a:t>
            </a:r>
            <a:r>
              <a:rPr lang="en-US" altLang="zh-CN" b="1" dirty="0" err="1" smtClean="0"/>
              <a:t>Vlan</a:t>
            </a:r>
            <a:endParaRPr lang="en-US" altLang="zh-CN" b="1" dirty="0" smtClean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1</a:t>
            </a:r>
            <a:r>
              <a:rPr lang="zh-CN" altLang="zh-CN" dirty="0"/>
              <a:t>）控制广播域的范围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2</a:t>
            </a:r>
            <a:r>
              <a:rPr lang="zh-CN" altLang="zh-CN" dirty="0"/>
              <a:t>）网络安全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3</a:t>
            </a:r>
            <a:r>
              <a:rPr lang="zh-CN" altLang="zh-CN" dirty="0"/>
              <a:t>）第</a:t>
            </a:r>
            <a:r>
              <a:rPr lang="en-US" altLang="zh-CN" dirty="0"/>
              <a:t>3</a:t>
            </a:r>
            <a:r>
              <a:rPr lang="zh-CN" altLang="zh-CN" dirty="0"/>
              <a:t>层地址管理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4</a:t>
            </a:r>
            <a:r>
              <a:rPr lang="zh-CN" altLang="zh-CN" dirty="0"/>
              <a:t>）使用</a:t>
            </a:r>
            <a:r>
              <a:rPr lang="en-US" altLang="zh-CN" dirty="0"/>
              <a:t>VLAN</a:t>
            </a:r>
            <a:r>
              <a:rPr lang="zh-CN" altLang="zh-CN" dirty="0"/>
              <a:t>减少路由跳数</a:t>
            </a:r>
            <a:r>
              <a:rPr lang="en-US" altLang="zh-CN" dirty="0"/>
              <a:t>	       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b="1" dirty="0"/>
              <a:t>3</a:t>
            </a:r>
            <a:r>
              <a:rPr lang="zh-CN" altLang="zh-CN" b="1" dirty="0"/>
              <a:t>．</a:t>
            </a:r>
            <a:r>
              <a:rPr lang="en-US" altLang="zh-CN" b="1" dirty="0" err="1"/>
              <a:t>Vlan</a:t>
            </a:r>
            <a:r>
              <a:rPr lang="zh-CN" altLang="zh-CN" b="1" dirty="0"/>
              <a:t>类型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1</a:t>
            </a:r>
            <a:r>
              <a:rPr lang="zh-CN" altLang="zh-CN" dirty="0"/>
              <a:t>）基于端口的</a:t>
            </a:r>
            <a:r>
              <a:rPr lang="en-US" altLang="zh-CN" dirty="0"/>
              <a:t>VLAN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2</a:t>
            </a:r>
            <a:r>
              <a:rPr lang="zh-CN" altLang="zh-CN" dirty="0"/>
              <a:t>）基于协议的</a:t>
            </a:r>
            <a:r>
              <a:rPr lang="en-US" altLang="zh-CN" dirty="0"/>
              <a:t>VLAN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3</a:t>
            </a:r>
            <a:r>
              <a:rPr lang="zh-CN" altLang="zh-CN" dirty="0"/>
              <a:t>）基于</a:t>
            </a:r>
            <a:r>
              <a:rPr lang="en-US" altLang="zh-CN" dirty="0"/>
              <a:t>MAC</a:t>
            </a:r>
            <a:r>
              <a:rPr lang="zh-CN" altLang="zh-CN" dirty="0"/>
              <a:t>的</a:t>
            </a:r>
            <a:r>
              <a:rPr lang="en-US" altLang="zh-CN" dirty="0" smtClean="0"/>
              <a:t>VLAN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b="1" dirty="0"/>
              <a:t>4</a:t>
            </a:r>
            <a:r>
              <a:rPr lang="zh-CN" altLang="zh-CN" b="1" dirty="0"/>
              <a:t>．</a:t>
            </a:r>
            <a:r>
              <a:rPr lang="en-US" altLang="zh-CN" b="1" dirty="0"/>
              <a:t>VLAN</a:t>
            </a:r>
            <a:r>
              <a:rPr lang="zh-CN" altLang="zh-CN" b="1" dirty="0"/>
              <a:t>的技术标准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endParaRPr lang="zh-CN" altLang="zh-CN" dirty="0"/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3509968" y="3026599"/>
            <a:ext cx="5148399" cy="3024336"/>
            <a:chOff x="1646" y="3559"/>
            <a:chExt cx="7545" cy="4758"/>
          </a:xfrm>
        </p:grpSpPr>
        <p:pic>
          <p:nvPicPr>
            <p:cNvPr id="15" name="Picture 45" descr="图片"/>
            <p:cNvPicPr>
              <a:picLocks noChangeAspect="1" noChangeArrowheads="1"/>
            </p:cNvPicPr>
            <p:nvPr/>
          </p:nvPicPr>
          <p:blipFill>
            <a:blip r:embed="rId5" r:link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46" y="3559"/>
              <a:ext cx="7545" cy="3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 Box 46"/>
            <p:cNvSpPr txBox="1">
              <a:spLocks noChangeArrowheads="1"/>
            </p:cNvSpPr>
            <p:nvPr/>
          </p:nvSpPr>
          <p:spPr bwMode="auto">
            <a:xfrm>
              <a:off x="4549" y="7771"/>
              <a:ext cx="2520" cy="54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1200" kern="100" dirty="0" smtClean="0">
                  <a:effectLst/>
                  <a:latin typeface="Times New Roman"/>
                  <a:ea typeface="宋体"/>
                  <a:cs typeface="宋体"/>
                </a:rPr>
                <a:t>802.1Q </a:t>
              </a:r>
              <a:r>
                <a:rPr lang="zh-CN" sz="1200" kern="100" dirty="0">
                  <a:effectLst/>
                  <a:latin typeface="Times New Roman"/>
                  <a:ea typeface="宋体"/>
                  <a:cs typeface="宋体"/>
                </a:rPr>
                <a:t>帧格式</a:t>
              </a:r>
            </a:p>
          </p:txBody>
        </p:sp>
      </p:grpSp>
      <p:sp>
        <p:nvSpPr>
          <p:cNvPr id="18" name="文本框 12"/>
          <p:cNvSpPr txBox="1">
            <a:spLocks noChangeArrowheads="1"/>
          </p:cNvSpPr>
          <p:nvPr/>
        </p:nvSpPr>
        <p:spPr bwMode="auto">
          <a:xfrm>
            <a:off x="619128" y="247256"/>
            <a:ext cx="5506016" cy="373432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0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000" b="1" dirty="0" smtClean="0">
                <a:solidFill>
                  <a:schemeClr val="accent1"/>
                </a:solidFill>
              </a:rPr>
              <a:t>四</a:t>
            </a:r>
            <a:r>
              <a:rPr lang="en-US" altLang="zh-CN" sz="2000" b="1" dirty="0" smtClean="0">
                <a:solidFill>
                  <a:schemeClr val="accent1"/>
                </a:solidFill>
              </a:rPr>
              <a:t>  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在</a:t>
            </a:r>
            <a:r>
              <a:rPr lang="zh-CN" altLang="zh-CN" sz="2000" b="1" dirty="0">
                <a:solidFill>
                  <a:schemeClr val="accent1"/>
                </a:solidFill>
              </a:rPr>
              <a:t>交换机上使用</a:t>
            </a:r>
            <a:r>
              <a:rPr lang="en-US" altLang="zh-CN" sz="2000" b="1" dirty="0">
                <a:solidFill>
                  <a:schemeClr val="accent1"/>
                </a:solidFill>
              </a:rPr>
              <a:t>VLAN</a:t>
            </a:r>
            <a:r>
              <a:rPr lang="zh-CN" altLang="zh-CN" sz="2000" b="1" dirty="0">
                <a:solidFill>
                  <a:schemeClr val="accent1"/>
                </a:solidFill>
              </a:rPr>
              <a:t>隔离子网</a:t>
            </a:r>
          </a:p>
        </p:txBody>
      </p:sp>
    </p:spTree>
    <p:extLst>
      <p:ext uri="{BB962C8B-B14F-4D97-AF65-F5344CB8AC3E}">
        <p14:creationId xmlns:p14="http://schemas.microsoft.com/office/powerpoint/2010/main" val="33188603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755575" y="980728"/>
            <a:ext cx="427829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5</a:t>
            </a:r>
            <a:r>
              <a:rPr lang="zh-CN" altLang="zh-CN" b="1" dirty="0"/>
              <a:t>．</a:t>
            </a:r>
            <a:r>
              <a:rPr lang="en-US" altLang="zh-CN" b="1" dirty="0" err="1"/>
              <a:t>Vlan</a:t>
            </a:r>
            <a:r>
              <a:rPr lang="en-US" altLang="zh-CN" b="1" dirty="0"/>
              <a:t> </a:t>
            </a:r>
            <a:r>
              <a:rPr lang="zh-CN" altLang="zh-CN" b="1" dirty="0"/>
              <a:t>工作原理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</a:t>
            </a:r>
            <a:r>
              <a:rPr lang="en-US" altLang="zh-CN" dirty="0"/>
              <a:t>1</a:t>
            </a:r>
            <a:r>
              <a:rPr lang="zh-CN" altLang="zh-CN" dirty="0"/>
              <a:t>）交换机端口的</a:t>
            </a:r>
            <a:r>
              <a:rPr lang="en-US" altLang="zh-CN" dirty="0" err="1"/>
              <a:t>Vlan</a:t>
            </a:r>
            <a:r>
              <a:rPr lang="zh-CN" altLang="zh-CN" dirty="0"/>
              <a:t>模式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/>
              <a:t>       access</a:t>
            </a:r>
            <a:r>
              <a:rPr lang="zh-CN" altLang="zh-CN" dirty="0"/>
              <a:t>和</a:t>
            </a:r>
            <a:r>
              <a:rPr lang="en-US" altLang="zh-CN" dirty="0"/>
              <a:t>trunk    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/>
              <a:t>       2</a:t>
            </a:r>
            <a:r>
              <a:rPr lang="zh-CN" altLang="zh-CN" dirty="0"/>
              <a:t>）</a:t>
            </a:r>
            <a:r>
              <a:rPr lang="en-US" altLang="zh-CN" dirty="0"/>
              <a:t>Port-</a:t>
            </a:r>
            <a:r>
              <a:rPr lang="en-US" altLang="zh-CN" dirty="0" err="1"/>
              <a:t>vlan</a:t>
            </a:r>
            <a:r>
              <a:rPr lang="zh-CN" altLang="zh-CN" dirty="0"/>
              <a:t>工作</a:t>
            </a:r>
            <a:r>
              <a:rPr lang="zh-CN" altLang="zh-CN" dirty="0" smtClean="0"/>
              <a:t>原理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b="1" dirty="0" smtClean="0"/>
              <a:t>6</a:t>
            </a:r>
            <a:r>
              <a:rPr lang="zh-CN" altLang="zh-CN" b="1" dirty="0" smtClean="0"/>
              <a:t>．</a:t>
            </a:r>
            <a:r>
              <a:rPr lang="en-US" altLang="zh-CN" b="1" dirty="0" err="1" smtClean="0"/>
              <a:t>Vlan</a:t>
            </a:r>
            <a:r>
              <a:rPr lang="en-US" altLang="zh-CN" b="1" dirty="0" smtClean="0"/>
              <a:t> </a:t>
            </a:r>
            <a:r>
              <a:rPr lang="zh-CN" altLang="zh-CN" b="1" dirty="0" smtClean="0"/>
              <a:t>配置命令</a:t>
            </a:r>
            <a:endParaRPr lang="zh-CN" altLang="zh-CN" dirty="0" smtClean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/>
              <a:t>switch</a:t>
            </a:r>
            <a:r>
              <a:rPr lang="zh-CN" altLang="zh-CN" dirty="0"/>
              <a:t>（</a:t>
            </a:r>
            <a:r>
              <a:rPr lang="en-US" altLang="zh-CN" dirty="0" err="1"/>
              <a:t>config</a:t>
            </a:r>
            <a:r>
              <a:rPr lang="zh-CN" altLang="zh-CN" dirty="0"/>
              <a:t>）</a:t>
            </a:r>
            <a:r>
              <a:rPr lang="en-US" altLang="zh-CN" dirty="0"/>
              <a:t>#</a:t>
            </a:r>
            <a:r>
              <a:rPr lang="en-US" altLang="zh-CN" dirty="0" err="1"/>
              <a:t>vlan</a:t>
            </a:r>
            <a:r>
              <a:rPr lang="en-US" altLang="zh-CN" dirty="0"/>
              <a:t> 10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/>
              <a:t>switch</a:t>
            </a:r>
            <a:r>
              <a:rPr lang="zh-CN" altLang="zh-CN" dirty="0"/>
              <a:t>（</a:t>
            </a:r>
            <a:r>
              <a:rPr lang="en-US" altLang="zh-CN" dirty="0" err="1"/>
              <a:t>config-vlan</a:t>
            </a:r>
            <a:r>
              <a:rPr lang="zh-CN" altLang="zh-CN" dirty="0"/>
              <a:t>）</a:t>
            </a:r>
            <a:r>
              <a:rPr lang="en-US" altLang="zh-CN" dirty="0"/>
              <a:t>#name  test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/>
              <a:t>switch</a:t>
            </a:r>
            <a:r>
              <a:rPr lang="zh-CN" altLang="zh-CN" dirty="0"/>
              <a:t>（</a:t>
            </a:r>
            <a:r>
              <a:rPr lang="en-US" altLang="zh-CN" dirty="0" err="1"/>
              <a:t>config</a:t>
            </a:r>
            <a:r>
              <a:rPr lang="zh-CN" altLang="zh-CN" dirty="0"/>
              <a:t>）</a:t>
            </a:r>
            <a:r>
              <a:rPr lang="en-US" altLang="zh-CN" dirty="0"/>
              <a:t># interface  range  f 0/1 –5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/>
              <a:t>switch</a:t>
            </a:r>
            <a:r>
              <a:rPr lang="zh-CN" altLang="zh-CN" dirty="0"/>
              <a:t>（</a:t>
            </a:r>
            <a:r>
              <a:rPr lang="en-US" altLang="zh-CN" dirty="0" err="1"/>
              <a:t>config</a:t>
            </a:r>
            <a:r>
              <a:rPr lang="en-US" altLang="zh-CN" dirty="0"/>
              <a:t>-if-range</a:t>
            </a:r>
            <a:r>
              <a:rPr lang="zh-CN" altLang="zh-CN" dirty="0"/>
              <a:t>）</a:t>
            </a:r>
            <a:r>
              <a:rPr lang="en-US" altLang="zh-CN" dirty="0"/>
              <a:t>#</a:t>
            </a:r>
            <a:r>
              <a:rPr lang="en-US" altLang="zh-CN" dirty="0" err="1"/>
              <a:t>switchport</a:t>
            </a:r>
            <a:r>
              <a:rPr lang="en-US" altLang="zh-CN" dirty="0"/>
              <a:t>  mode  access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/>
              <a:t>switch</a:t>
            </a:r>
            <a:r>
              <a:rPr lang="zh-CN" altLang="zh-CN" dirty="0"/>
              <a:t>（</a:t>
            </a:r>
            <a:r>
              <a:rPr lang="en-US" altLang="zh-CN" dirty="0" err="1"/>
              <a:t>config</a:t>
            </a:r>
            <a:r>
              <a:rPr lang="en-US" altLang="zh-CN" dirty="0"/>
              <a:t>-if-range</a:t>
            </a:r>
            <a:r>
              <a:rPr lang="zh-CN" altLang="zh-CN" dirty="0"/>
              <a:t>）</a:t>
            </a:r>
            <a:r>
              <a:rPr lang="en-US" altLang="zh-CN" dirty="0"/>
              <a:t>#</a:t>
            </a:r>
            <a:r>
              <a:rPr lang="en-US" altLang="zh-CN" dirty="0" err="1"/>
              <a:t>switchport</a:t>
            </a:r>
            <a:r>
              <a:rPr lang="en-US" altLang="zh-CN" dirty="0"/>
              <a:t>  access  </a:t>
            </a:r>
            <a:r>
              <a:rPr lang="en-US" altLang="zh-CN" dirty="0" err="1"/>
              <a:t>vlan</a:t>
            </a:r>
            <a:r>
              <a:rPr lang="en-US" altLang="zh-CN" dirty="0"/>
              <a:t>  10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endParaRPr lang="zh-CN" altLang="zh-CN" dirty="0"/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4758607" y="1084043"/>
            <a:ext cx="3917849" cy="2325112"/>
            <a:chOff x="302260" y="0"/>
            <a:chExt cx="3253740" cy="2048510"/>
          </a:xfrm>
        </p:grpSpPr>
        <p:sp>
          <p:nvSpPr>
            <p:cNvPr id="19" name="文本框 35889"/>
            <p:cNvSpPr txBox="1">
              <a:spLocks noChangeArrowheads="1"/>
            </p:cNvSpPr>
            <p:nvPr/>
          </p:nvSpPr>
          <p:spPr bwMode="auto">
            <a:xfrm>
              <a:off x="1916264" y="373712"/>
              <a:ext cx="457200" cy="27559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1050" kern="100">
                  <a:effectLst/>
                  <a:latin typeface="Times New Roman"/>
                  <a:ea typeface="宋体"/>
                  <a:cs typeface="宋体"/>
                </a:rPr>
                <a:t>F0/6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302260" y="0"/>
              <a:ext cx="3253740" cy="2048510"/>
              <a:chOff x="302260" y="0"/>
              <a:chExt cx="3253740" cy="2048510"/>
            </a:xfrm>
          </p:grpSpPr>
          <p:sp>
            <p:nvSpPr>
              <p:cNvPr id="21" name="文本框 35888"/>
              <p:cNvSpPr txBox="1">
                <a:spLocks noChangeArrowheads="1"/>
              </p:cNvSpPr>
              <p:nvPr/>
            </p:nvSpPr>
            <p:spPr bwMode="auto">
              <a:xfrm>
                <a:off x="1455089" y="373711"/>
                <a:ext cx="457200" cy="274955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050" kern="100">
                    <a:effectLst/>
                    <a:latin typeface="Times New Roman"/>
                    <a:ea typeface="宋体"/>
                    <a:cs typeface="宋体"/>
                  </a:rPr>
                  <a:t>F0/2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grpSp>
            <p:nvGrpSpPr>
              <p:cNvPr id="22" name="组合 21"/>
              <p:cNvGrpSpPr>
                <a:grpSpLocks/>
              </p:cNvGrpSpPr>
              <p:nvPr/>
            </p:nvGrpSpPr>
            <p:grpSpPr bwMode="auto">
              <a:xfrm>
                <a:off x="302260" y="0"/>
                <a:ext cx="3253740" cy="2048510"/>
                <a:chOff x="2889" y="3239"/>
                <a:chExt cx="5124" cy="3226"/>
              </a:xfrm>
            </p:grpSpPr>
            <p:sp>
              <p:nvSpPr>
                <p:cNvPr id="23" name="Text Box 50"/>
                <p:cNvSpPr txBox="1">
                  <a:spLocks noChangeArrowheads="1"/>
                </p:cNvSpPr>
                <p:nvPr/>
              </p:nvSpPr>
              <p:spPr bwMode="auto">
                <a:xfrm>
                  <a:off x="4033" y="6004"/>
                  <a:ext cx="1263" cy="434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zh-CN" sz="900" kern="100" dirty="0">
                      <a:effectLst/>
                      <a:latin typeface="Times New Roman"/>
                      <a:ea typeface="宋体"/>
                      <a:cs typeface="宋体"/>
                    </a:rPr>
                    <a:t>（财务部）</a:t>
                  </a:r>
                  <a:endParaRPr lang="zh-CN" sz="1050" kern="100" dirty="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  <p:sp>
              <p:nvSpPr>
                <p:cNvPr id="24" name="Text Box 51"/>
                <p:cNvSpPr txBox="1">
                  <a:spLocks noChangeArrowheads="1"/>
                </p:cNvSpPr>
                <p:nvPr/>
              </p:nvSpPr>
              <p:spPr bwMode="auto">
                <a:xfrm>
                  <a:off x="6750" y="5905"/>
                  <a:ext cx="1263" cy="531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zh-CN" sz="900" kern="100">
                      <a:effectLst/>
                      <a:latin typeface="Times New Roman"/>
                      <a:ea typeface="宋体"/>
                      <a:cs typeface="宋体"/>
                    </a:rPr>
                    <a:t>（生产部）</a:t>
                  </a:r>
                  <a:endParaRPr lang="zh-CN" sz="1050" kern="10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  <p:sp>
              <p:nvSpPr>
                <p:cNvPr id="25" name="Text Box 52"/>
                <p:cNvSpPr txBox="1">
                  <a:spLocks noChangeArrowheads="1"/>
                </p:cNvSpPr>
                <p:nvPr/>
              </p:nvSpPr>
              <p:spPr bwMode="auto">
                <a:xfrm>
                  <a:off x="3293" y="6031"/>
                  <a:ext cx="1260" cy="434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050" kern="100">
                      <a:effectLst/>
                      <a:latin typeface="Times New Roman"/>
                      <a:ea typeface="宋体"/>
                      <a:cs typeface="宋体"/>
                    </a:rPr>
                    <a:t>Valn 10</a:t>
                  </a:r>
                  <a:endParaRPr lang="zh-CN" sz="1050" kern="10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  <p:sp>
              <p:nvSpPr>
                <p:cNvPr id="26" name="Text Box 53"/>
                <p:cNvSpPr txBox="1">
                  <a:spLocks noChangeArrowheads="1"/>
                </p:cNvSpPr>
                <p:nvPr/>
              </p:nvSpPr>
              <p:spPr bwMode="auto">
                <a:xfrm>
                  <a:off x="7370" y="5104"/>
                  <a:ext cx="540" cy="434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050" kern="100">
                      <a:effectLst/>
                      <a:latin typeface="Times New Roman"/>
                      <a:ea typeface="宋体"/>
                      <a:cs typeface="宋体"/>
                    </a:rPr>
                    <a:t>C</a:t>
                  </a:r>
                  <a:endParaRPr lang="zh-CN" sz="1050" kern="10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  <p:sp>
              <p:nvSpPr>
                <p:cNvPr id="27" name="Text Box 54"/>
                <p:cNvSpPr txBox="1">
                  <a:spLocks noChangeArrowheads="1"/>
                </p:cNvSpPr>
                <p:nvPr/>
              </p:nvSpPr>
              <p:spPr bwMode="auto">
                <a:xfrm>
                  <a:off x="2889" y="4395"/>
                  <a:ext cx="720" cy="433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050" kern="100">
                      <a:effectLst/>
                      <a:latin typeface="Times New Roman"/>
                      <a:ea typeface="宋体"/>
                      <a:cs typeface="宋体"/>
                    </a:rPr>
                    <a:t>A</a:t>
                  </a:r>
                  <a:endParaRPr lang="zh-CN" sz="1050" kern="10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  <p:sp>
              <p:nvSpPr>
                <p:cNvPr id="28" name="Text Box 55"/>
                <p:cNvSpPr txBox="1">
                  <a:spLocks noChangeArrowheads="1"/>
                </p:cNvSpPr>
                <p:nvPr/>
              </p:nvSpPr>
              <p:spPr bwMode="auto">
                <a:xfrm>
                  <a:off x="4576" y="5261"/>
                  <a:ext cx="720" cy="434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050" kern="100">
                      <a:effectLst/>
                      <a:latin typeface="Times New Roman"/>
                      <a:ea typeface="宋体"/>
                      <a:cs typeface="宋体"/>
                    </a:rPr>
                    <a:t>B</a:t>
                  </a:r>
                  <a:endParaRPr lang="zh-CN" sz="1050" kern="10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  <p:sp>
              <p:nvSpPr>
                <p:cNvPr id="29" name="Text Box 56"/>
                <p:cNvSpPr txBox="1">
                  <a:spLocks noChangeArrowheads="1"/>
                </p:cNvSpPr>
                <p:nvPr/>
              </p:nvSpPr>
              <p:spPr bwMode="auto">
                <a:xfrm>
                  <a:off x="5968" y="5905"/>
                  <a:ext cx="1260" cy="433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050" kern="100" dirty="0" err="1">
                      <a:effectLst/>
                      <a:latin typeface="Times New Roman"/>
                      <a:ea typeface="宋体"/>
                      <a:cs typeface="宋体"/>
                    </a:rPr>
                    <a:t>Valn</a:t>
                  </a:r>
                  <a:r>
                    <a:rPr lang="en-US" sz="1050" kern="100" dirty="0">
                      <a:effectLst/>
                      <a:latin typeface="Times New Roman"/>
                      <a:ea typeface="宋体"/>
                      <a:cs typeface="宋体"/>
                    </a:rPr>
                    <a:t> 20</a:t>
                  </a:r>
                  <a:endParaRPr lang="zh-CN" sz="1050" kern="100" dirty="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  <p:grpSp>
              <p:nvGrpSpPr>
                <p:cNvPr id="31" name="Group 58"/>
                <p:cNvGrpSpPr>
                  <a:grpSpLocks/>
                </p:cNvGrpSpPr>
                <p:nvPr/>
              </p:nvGrpSpPr>
              <p:grpSpPr bwMode="auto">
                <a:xfrm>
                  <a:off x="3264" y="3239"/>
                  <a:ext cx="4228" cy="2706"/>
                  <a:chOff x="3264" y="3239"/>
                  <a:chExt cx="4228" cy="2706"/>
                </a:xfrm>
              </p:grpSpPr>
              <p:sp>
                <p:nvSpPr>
                  <p:cNvPr id="32" name="Text Box 5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83" y="3667"/>
                    <a:ext cx="903" cy="434"/>
                  </a:xfrm>
                  <a:prstGeom prst="rect">
                    <a:avLst/>
                  </a:prstGeom>
                  <a:solidFill>
                    <a:srgbClr val="FFFFFF">
                      <a:alpha val="0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 algn="just">
                      <a:spcAft>
                        <a:spcPts val="0"/>
                      </a:spcAft>
                    </a:pPr>
                    <a:r>
                      <a:rPr lang="en-US" sz="1050" kern="100">
                        <a:effectLst/>
                        <a:latin typeface="Times New Roman"/>
                        <a:ea typeface="宋体"/>
                        <a:cs typeface="宋体"/>
                      </a:rPr>
                      <a:t>F0/1</a:t>
                    </a:r>
                    <a:endParaRPr lang="zh-CN" sz="1050" kern="100">
                      <a:effectLst/>
                      <a:latin typeface="Times New Roman"/>
                      <a:ea typeface="宋体"/>
                      <a:cs typeface="宋体"/>
                    </a:endParaRPr>
                  </a:p>
                </p:txBody>
              </p:sp>
              <p:pic>
                <p:nvPicPr>
                  <p:cNvPr id="33" name="Picture 60" descr="pc"/>
                  <p:cNvPicPr>
                    <a:picLocks noChangeAspect="1" noChangeArrowheads="1"/>
                  </p:cNvPicPr>
                  <p:nvPr/>
                </p:nvPicPr>
                <p:blipFill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293" y="4107"/>
                    <a:ext cx="825" cy="82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34" name="Picture 61" descr="C:\Documents and Settings\Administrator\Application Data\Tencent\Users\710901000\QQ\WinTemp\RichOle\Y_4X50_5PF`N_6RHJ@GHJ1L.jpg"/>
                  <p:cNvPicPr>
                    <a:picLocks noChangeAspect="1" noChangeArrowheads="1"/>
                  </p:cNvPicPr>
                  <p:nvPr/>
                </p:nvPicPr>
                <p:blipFill>
                  <a:blip r:embed="rId6" r:link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576" y="3239"/>
                    <a:ext cx="1980" cy="58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35" name="Oval 62"/>
                  <p:cNvSpPr>
                    <a:spLocks noChangeArrowheads="1"/>
                  </p:cNvSpPr>
                  <p:nvPr/>
                </p:nvSpPr>
                <p:spPr bwMode="auto">
                  <a:xfrm rot="8363722">
                    <a:off x="5703" y="3487"/>
                    <a:ext cx="1672" cy="2456"/>
                  </a:xfrm>
                  <a:prstGeom prst="ellipse">
                    <a:avLst/>
                  </a:prstGeom>
                  <a:solidFill>
                    <a:srgbClr val="FFFFFF">
                      <a:alpha val="0"/>
                    </a:srgbClr>
                  </a:solidFill>
                  <a:ln w="9525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6" name="Oval 63"/>
                  <p:cNvSpPr>
                    <a:spLocks noChangeArrowheads="1"/>
                  </p:cNvSpPr>
                  <p:nvPr/>
                </p:nvSpPr>
                <p:spPr bwMode="auto">
                  <a:xfrm rot="1882239">
                    <a:off x="3264" y="3490"/>
                    <a:ext cx="1778" cy="2455"/>
                  </a:xfrm>
                  <a:prstGeom prst="ellipse">
                    <a:avLst/>
                  </a:prstGeom>
                  <a:solidFill>
                    <a:srgbClr val="FFFFFF">
                      <a:alpha val="0"/>
                    </a:srgbClr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cxnSp>
                <p:nvCxnSpPr>
                  <p:cNvPr id="37" name="Line 64"/>
                  <p:cNvCxnSpPr/>
                  <p:nvPr/>
                </p:nvCxnSpPr>
                <p:spPr bwMode="auto">
                  <a:xfrm flipH="1" flipV="1">
                    <a:off x="5836" y="3817"/>
                    <a:ext cx="1080" cy="1011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38" name="Line 65"/>
                  <p:cNvCxnSpPr/>
                  <p:nvPr/>
                </p:nvCxnSpPr>
                <p:spPr bwMode="auto">
                  <a:xfrm flipV="1">
                    <a:off x="4036" y="3672"/>
                    <a:ext cx="900" cy="57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39" name="Line 66"/>
                  <p:cNvCxnSpPr/>
                  <p:nvPr/>
                </p:nvCxnSpPr>
                <p:spPr bwMode="auto">
                  <a:xfrm flipV="1">
                    <a:off x="4576" y="3672"/>
                    <a:ext cx="540" cy="1156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pic>
                <p:nvPicPr>
                  <p:cNvPr id="40" name="Picture 67" descr="pc"/>
                  <p:cNvPicPr>
                    <a:picLocks noChangeAspect="1" noChangeArrowheads="1"/>
                  </p:cNvPicPr>
                  <p:nvPr/>
                </p:nvPicPr>
                <p:blipFill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145" y="4587"/>
                    <a:ext cx="825" cy="82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41" name="Picture 68" descr="pc"/>
                  <p:cNvPicPr>
                    <a:picLocks noChangeAspect="1" noChangeArrowheads="1"/>
                  </p:cNvPicPr>
                  <p:nvPr/>
                </p:nvPicPr>
                <p:blipFill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6667" y="4587"/>
                    <a:ext cx="825" cy="82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</p:grpSp>
        </p:grpSp>
      </p:grp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547044"/>
              </p:ext>
            </p:extLst>
          </p:nvPr>
        </p:nvGraphicFramePr>
        <p:xfrm>
          <a:off x="5067508" y="3717032"/>
          <a:ext cx="3454768" cy="172819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91768"/>
                <a:gridCol w="1182240"/>
                <a:gridCol w="1280760"/>
              </a:tblGrid>
              <a:tr h="561644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交换机端口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MAC</a:t>
                      </a:r>
                      <a:r>
                        <a:rPr lang="zh-CN" sz="1200" kern="100" dirty="0">
                          <a:effectLst/>
                        </a:rPr>
                        <a:t>地址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VLAN  ID</a:t>
                      </a:r>
                      <a:endParaRPr lang="zh-CN" sz="12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88849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F0/1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A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10</a:t>
                      </a:r>
                      <a:endParaRPr lang="zh-CN" sz="12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88849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F0/2</a:t>
                      </a:r>
                      <a:endParaRPr lang="zh-CN" sz="12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B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10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88849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F0/6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Bef>
                          <a:spcPts val="79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C</a:t>
                      </a:r>
                      <a:endParaRPr lang="zh-CN" sz="12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Bef>
                          <a:spcPts val="79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20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2" name="文本框 12"/>
          <p:cNvSpPr txBox="1">
            <a:spLocks noChangeArrowheads="1"/>
          </p:cNvSpPr>
          <p:nvPr/>
        </p:nvSpPr>
        <p:spPr bwMode="auto">
          <a:xfrm>
            <a:off x="619128" y="247256"/>
            <a:ext cx="5506016" cy="373432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0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000" b="1" dirty="0" smtClean="0">
                <a:solidFill>
                  <a:schemeClr val="accent1"/>
                </a:solidFill>
              </a:rPr>
              <a:t>四</a:t>
            </a:r>
            <a:r>
              <a:rPr lang="en-US" altLang="zh-CN" sz="2000" b="1" dirty="0" smtClean="0">
                <a:solidFill>
                  <a:schemeClr val="accent1"/>
                </a:solidFill>
              </a:rPr>
              <a:t>  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在</a:t>
            </a:r>
            <a:r>
              <a:rPr lang="zh-CN" altLang="zh-CN" sz="2000" b="1" dirty="0">
                <a:solidFill>
                  <a:schemeClr val="accent1"/>
                </a:solidFill>
              </a:rPr>
              <a:t>交换机上使用</a:t>
            </a:r>
            <a:r>
              <a:rPr lang="en-US" altLang="zh-CN" sz="2000" b="1" dirty="0">
                <a:solidFill>
                  <a:schemeClr val="accent1"/>
                </a:solidFill>
              </a:rPr>
              <a:t>VLAN</a:t>
            </a:r>
            <a:r>
              <a:rPr lang="zh-CN" altLang="zh-CN" sz="2000" b="1" dirty="0">
                <a:solidFill>
                  <a:schemeClr val="accent1"/>
                </a:solidFill>
              </a:rPr>
              <a:t>隔离子网</a:t>
            </a:r>
          </a:p>
        </p:txBody>
      </p:sp>
    </p:spTree>
    <p:extLst>
      <p:ext uri="{BB962C8B-B14F-4D97-AF65-F5344CB8AC3E}">
        <p14:creationId xmlns:p14="http://schemas.microsoft.com/office/powerpoint/2010/main" val="17321568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9128" y="90872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任务实施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9128" y="1555717"/>
            <a:ext cx="4600944" cy="260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b="1" dirty="0" smtClean="0"/>
              <a:t>1.  </a:t>
            </a:r>
            <a:r>
              <a:rPr lang="zh-CN" altLang="zh-CN" b="1" dirty="0" smtClean="0"/>
              <a:t>任务</a:t>
            </a:r>
            <a:r>
              <a:rPr lang="zh-CN" altLang="zh-CN" b="1" dirty="0"/>
              <a:t>拓扑图及要求说明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</a:t>
            </a:r>
            <a:r>
              <a:rPr lang="en-US" altLang="zh-CN" dirty="0" err="1"/>
              <a:t>Vlan</a:t>
            </a:r>
            <a:r>
              <a:rPr lang="en-US" altLang="zh-CN" dirty="0"/>
              <a:t> 10</a:t>
            </a:r>
            <a:r>
              <a:rPr lang="zh-CN" altLang="zh-CN" dirty="0"/>
              <a:t>是财务部</a:t>
            </a:r>
            <a:r>
              <a:rPr lang="en-US" altLang="zh-CN" dirty="0" err="1"/>
              <a:t>Vlan</a:t>
            </a:r>
            <a:r>
              <a:rPr lang="zh-CN" altLang="zh-CN" dirty="0"/>
              <a:t>，</a:t>
            </a:r>
            <a:r>
              <a:rPr lang="en-US" altLang="zh-CN" dirty="0" err="1"/>
              <a:t>Vlan</a:t>
            </a:r>
            <a:r>
              <a:rPr lang="en-US" altLang="zh-CN" dirty="0"/>
              <a:t> 20</a:t>
            </a:r>
            <a:r>
              <a:rPr lang="zh-CN" altLang="zh-CN" dirty="0"/>
              <a:t>是生产部</a:t>
            </a:r>
            <a:r>
              <a:rPr lang="en-US" altLang="zh-CN" dirty="0" err="1"/>
              <a:t>Vlan</a:t>
            </a:r>
            <a:r>
              <a:rPr lang="zh-CN" altLang="zh-CN" dirty="0"/>
              <a:t>。交换机端口</a:t>
            </a:r>
            <a:r>
              <a:rPr lang="en-US" altLang="zh-CN" dirty="0"/>
              <a:t>F0/1-5</a:t>
            </a:r>
            <a:r>
              <a:rPr lang="zh-CN" altLang="zh-CN" dirty="0"/>
              <a:t>属于</a:t>
            </a:r>
            <a:r>
              <a:rPr lang="en-US" altLang="zh-CN" dirty="0" err="1"/>
              <a:t>Vlan</a:t>
            </a:r>
            <a:r>
              <a:rPr lang="en-US" altLang="zh-CN" dirty="0"/>
              <a:t> 10</a:t>
            </a:r>
            <a:r>
              <a:rPr lang="zh-CN" altLang="zh-CN" dirty="0"/>
              <a:t>，</a:t>
            </a:r>
            <a:r>
              <a:rPr lang="en-US" altLang="zh-CN" dirty="0"/>
              <a:t>F0/6-10</a:t>
            </a:r>
            <a:r>
              <a:rPr lang="zh-CN" altLang="zh-CN" dirty="0"/>
              <a:t>属于</a:t>
            </a:r>
            <a:r>
              <a:rPr lang="en-US" altLang="zh-CN" dirty="0" err="1"/>
              <a:t>Vlan</a:t>
            </a:r>
            <a:r>
              <a:rPr lang="en-US" altLang="zh-CN" dirty="0"/>
              <a:t> 20</a:t>
            </a:r>
            <a:r>
              <a:rPr lang="zh-CN" altLang="zh-CN" dirty="0"/>
              <a:t>。财务部</a:t>
            </a:r>
            <a:r>
              <a:rPr lang="en-US" altLang="zh-CN" dirty="0"/>
              <a:t>VLAN</a:t>
            </a:r>
            <a:r>
              <a:rPr lang="zh-CN" altLang="zh-CN" dirty="0"/>
              <a:t>中接入两台主机</a:t>
            </a:r>
            <a:r>
              <a:rPr lang="en-US" altLang="zh-CN" dirty="0"/>
              <a:t>A</a:t>
            </a:r>
            <a:r>
              <a:rPr lang="zh-CN" altLang="zh-CN" dirty="0"/>
              <a:t>和</a:t>
            </a:r>
            <a:r>
              <a:rPr lang="en-US" altLang="zh-CN" dirty="0"/>
              <a:t>B</a:t>
            </a:r>
            <a:r>
              <a:rPr lang="zh-CN" altLang="zh-CN" dirty="0"/>
              <a:t>，分别连接在交换机的</a:t>
            </a:r>
            <a:r>
              <a:rPr lang="en-US" altLang="zh-CN" dirty="0"/>
              <a:t>F0/1</a:t>
            </a:r>
            <a:r>
              <a:rPr lang="zh-CN" altLang="zh-CN" dirty="0"/>
              <a:t>和</a:t>
            </a:r>
            <a:r>
              <a:rPr lang="en-US" altLang="zh-CN" dirty="0"/>
              <a:t>F0/2</a:t>
            </a:r>
            <a:r>
              <a:rPr lang="zh-CN" altLang="zh-CN" dirty="0"/>
              <a:t>端口上，配置</a:t>
            </a:r>
            <a:r>
              <a:rPr lang="en-US" altLang="zh-CN" dirty="0"/>
              <a:t>192.168.10.0</a:t>
            </a:r>
            <a:r>
              <a:rPr lang="zh-CN" altLang="zh-CN" dirty="0"/>
              <a:t>网段</a:t>
            </a:r>
            <a:r>
              <a:rPr lang="en-US" altLang="zh-CN" dirty="0"/>
              <a:t>IP</a:t>
            </a:r>
            <a:r>
              <a:rPr lang="zh-CN" altLang="zh-CN" dirty="0"/>
              <a:t>地址；生产部</a:t>
            </a:r>
            <a:r>
              <a:rPr lang="en-US" altLang="zh-CN" dirty="0"/>
              <a:t>VLAN</a:t>
            </a:r>
            <a:r>
              <a:rPr lang="zh-CN" altLang="zh-CN" dirty="0"/>
              <a:t>中接入一台主</a:t>
            </a:r>
            <a:r>
              <a:rPr lang="en-US" altLang="zh-CN" dirty="0"/>
              <a:t>C</a:t>
            </a:r>
            <a:r>
              <a:rPr lang="zh-CN" altLang="zh-CN" dirty="0"/>
              <a:t>，连接在</a:t>
            </a:r>
            <a:r>
              <a:rPr lang="en-US" altLang="zh-CN" dirty="0"/>
              <a:t>F0/6</a:t>
            </a:r>
            <a:r>
              <a:rPr lang="zh-CN" altLang="zh-CN" dirty="0"/>
              <a:t>端口上，配置</a:t>
            </a:r>
            <a:r>
              <a:rPr lang="en-US" altLang="zh-CN" dirty="0"/>
              <a:t>192.168.20.0</a:t>
            </a:r>
            <a:r>
              <a:rPr lang="zh-CN" altLang="zh-CN" dirty="0"/>
              <a:t>网段</a:t>
            </a:r>
            <a:r>
              <a:rPr lang="en-US" altLang="zh-CN" dirty="0"/>
              <a:t>IP</a:t>
            </a:r>
            <a:r>
              <a:rPr lang="zh-CN" altLang="zh-CN" dirty="0"/>
              <a:t>地址。</a:t>
            </a:r>
          </a:p>
        </p:txBody>
      </p:sp>
      <p:sp>
        <p:nvSpPr>
          <p:cNvPr id="2" name="矩形 1"/>
          <p:cNvSpPr/>
          <p:nvPr/>
        </p:nvSpPr>
        <p:spPr>
          <a:xfrm>
            <a:off x="619128" y="4365104"/>
            <a:ext cx="8129336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2</a:t>
            </a:r>
            <a:r>
              <a:rPr lang="en-US" altLang="zh-CN" b="1" dirty="0" smtClean="0"/>
              <a:t>.  </a:t>
            </a:r>
            <a:r>
              <a:rPr lang="zh-CN" altLang="zh-CN" b="1" dirty="0" smtClean="0"/>
              <a:t>实施</a:t>
            </a:r>
            <a:r>
              <a:rPr lang="zh-CN" altLang="zh-CN" b="1" dirty="0"/>
              <a:t>步骤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/>
              <a:t>      1</a:t>
            </a:r>
            <a:r>
              <a:rPr lang="zh-CN" altLang="zh-CN" dirty="0"/>
              <a:t>）交换机配置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/>
              <a:t>      Switch(</a:t>
            </a:r>
            <a:r>
              <a:rPr lang="en-US" altLang="zh-CN" dirty="0" err="1"/>
              <a:t>config</a:t>
            </a:r>
            <a:r>
              <a:rPr lang="en-US" altLang="zh-CN" dirty="0"/>
              <a:t>)#</a:t>
            </a:r>
            <a:r>
              <a:rPr lang="en-US" altLang="zh-CN" dirty="0" err="1"/>
              <a:t>vlan</a:t>
            </a:r>
            <a:r>
              <a:rPr lang="en-US" altLang="zh-CN" dirty="0"/>
              <a:t>  10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/>
              <a:t>      Switch(</a:t>
            </a:r>
            <a:r>
              <a:rPr lang="en-US" altLang="zh-CN" dirty="0" err="1"/>
              <a:t>config</a:t>
            </a:r>
            <a:r>
              <a:rPr lang="en-US" altLang="zh-CN" dirty="0"/>
              <a:t>)#</a:t>
            </a:r>
            <a:r>
              <a:rPr lang="en-US" altLang="zh-CN" dirty="0" err="1"/>
              <a:t>vlan</a:t>
            </a:r>
            <a:r>
              <a:rPr lang="en-US" altLang="zh-CN" dirty="0"/>
              <a:t>  20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/>
              <a:t>      Switch(</a:t>
            </a:r>
            <a:r>
              <a:rPr lang="en-US" altLang="zh-CN" dirty="0" err="1"/>
              <a:t>config</a:t>
            </a:r>
            <a:r>
              <a:rPr lang="en-US" altLang="zh-CN" dirty="0"/>
              <a:t>)#interface  range  </a:t>
            </a:r>
            <a:r>
              <a:rPr lang="en-US" altLang="zh-CN" dirty="0" err="1"/>
              <a:t>fastEthernet</a:t>
            </a:r>
            <a:r>
              <a:rPr lang="en-US" altLang="zh-CN" dirty="0"/>
              <a:t> 0/1-5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/>
              <a:t>      Switch(</a:t>
            </a:r>
            <a:r>
              <a:rPr lang="en-US" altLang="zh-CN" dirty="0" err="1"/>
              <a:t>config</a:t>
            </a:r>
            <a:r>
              <a:rPr lang="en-US" altLang="zh-CN" dirty="0"/>
              <a:t>-if-range)#</a:t>
            </a:r>
            <a:r>
              <a:rPr lang="en-US" altLang="zh-CN" dirty="0" err="1"/>
              <a:t>switchport</a:t>
            </a:r>
            <a:r>
              <a:rPr lang="en-US" altLang="zh-CN" dirty="0"/>
              <a:t>  mode  </a:t>
            </a:r>
            <a:r>
              <a:rPr lang="en-US" altLang="zh-CN" dirty="0" smtClean="0"/>
              <a:t>access</a:t>
            </a:r>
            <a:endParaRPr lang="zh-CN" altLang="zh-CN" dirty="0"/>
          </a:p>
        </p:txBody>
      </p:sp>
      <p:grpSp>
        <p:nvGrpSpPr>
          <p:cNvPr id="22" name="组合 21"/>
          <p:cNvGrpSpPr/>
          <p:nvPr/>
        </p:nvGrpSpPr>
        <p:grpSpPr>
          <a:xfrm>
            <a:off x="5312123" y="1721841"/>
            <a:ext cx="3253740" cy="2323581"/>
            <a:chOff x="302260" y="0"/>
            <a:chExt cx="3253740" cy="2048510"/>
          </a:xfrm>
        </p:grpSpPr>
        <p:sp>
          <p:nvSpPr>
            <p:cNvPr id="23" name="文本框 35889"/>
            <p:cNvSpPr txBox="1">
              <a:spLocks noChangeArrowheads="1"/>
            </p:cNvSpPr>
            <p:nvPr/>
          </p:nvSpPr>
          <p:spPr bwMode="auto">
            <a:xfrm>
              <a:off x="1916264" y="373712"/>
              <a:ext cx="457200" cy="27559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1050" kern="100">
                  <a:effectLst/>
                  <a:latin typeface="Times New Roman"/>
                  <a:ea typeface="宋体"/>
                  <a:cs typeface="宋体"/>
                </a:rPr>
                <a:t>F0/6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302260" y="0"/>
              <a:ext cx="3253740" cy="2048510"/>
              <a:chOff x="302260" y="0"/>
              <a:chExt cx="3253740" cy="2048510"/>
            </a:xfrm>
          </p:grpSpPr>
          <p:sp>
            <p:nvSpPr>
              <p:cNvPr id="25" name="文本框 35888"/>
              <p:cNvSpPr txBox="1">
                <a:spLocks noChangeArrowheads="1"/>
              </p:cNvSpPr>
              <p:nvPr/>
            </p:nvSpPr>
            <p:spPr bwMode="auto">
              <a:xfrm>
                <a:off x="1455089" y="373711"/>
                <a:ext cx="457200" cy="274955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050" kern="100">
                    <a:effectLst/>
                    <a:latin typeface="Times New Roman"/>
                    <a:ea typeface="宋体"/>
                    <a:cs typeface="宋体"/>
                  </a:rPr>
                  <a:t>F0/2</a:t>
                </a:r>
                <a:endParaRPr lang="zh-CN" sz="1050" kern="10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grpSp>
            <p:nvGrpSpPr>
              <p:cNvPr id="26" name="组合 25"/>
              <p:cNvGrpSpPr>
                <a:grpSpLocks/>
              </p:cNvGrpSpPr>
              <p:nvPr/>
            </p:nvGrpSpPr>
            <p:grpSpPr bwMode="auto">
              <a:xfrm>
                <a:off x="302260" y="0"/>
                <a:ext cx="3253740" cy="2048510"/>
                <a:chOff x="2889" y="3239"/>
                <a:chExt cx="5124" cy="3226"/>
              </a:xfrm>
            </p:grpSpPr>
            <p:sp>
              <p:nvSpPr>
                <p:cNvPr id="27" name="Text Box 50"/>
                <p:cNvSpPr txBox="1">
                  <a:spLocks noChangeArrowheads="1"/>
                </p:cNvSpPr>
                <p:nvPr/>
              </p:nvSpPr>
              <p:spPr bwMode="auto">
                <a:xfrm>
                  <a:off x="4033" y="6004"/>
                  <a:ext cx="1263" cy="434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zh-CN" sz="900" kern="100">
                      <a:effectLst/>
                      <a:latin typeface="Times New Roman"/>
                      <a:ea typeface="宋体"/>
                      <a:cs typeface="宋体"/>
                    </a:rPr>
                    <a:t>（财务部）</a:t>
                  </a:r>
                  <a:endParaRPr lang="zh-CN" sz="1050" kern="10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  <p:sp>
              <p:nvSpPr>
                <p:cNvPr id="28" name="Text Box 51"/>
                <p:cNvSpPr txBox="1">
                  <a:spLocks noChangeArrowheads="1"/>
                </p:cNvSpPr>
                <p:nvPr/>
              </p:nvSpPr>
              <p:spPr bwMode="auto">
                <a:xfrm>
                  <a:off x="6750" y="5905"/>
                  <a:ext cx="1263" cy="531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zh-CN" sz="900" kern="100">
                      <a:effectLst/>
                      <a:latin typeface="Times New Roman"/>
                      <a:ea typeface="宋体"/>
                      <a:cs typeface="宋体"/>
                    </a:rPr>
                    <a:t>（生产部）</a:t>
                  </a:r>
                  <a:endParaRPr lang="zh-CN" sz="1050" kern="10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  <p:sp>
              <p:nvSpPr>
                <p:cNvPr id="29" name="Text Box 52"/>
                <p:cNvSpPr txBox="1">
                  <a:spLocks noChangeArrowheads="1"/>
                </p:cNvSpPr>
                <p:nvPr/>
              </p:nvSpPr>
              <p:spPr bwMode="auto">
                <a:xfrm>
                  <a:off x="3293" y="6031"/>
                  <a:ext cx="1260" cy="434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050" kern="100">
                      <a:effectLst/>
                      <a:latin typeface="Times New Roman"/>
                      <a:ea typeface="宋体"/>
                      <a:cs typeface="宋体"/>
                    </a:rPr>
                    <a:t>Valn 10</a:t>
                  </a:r>
                  <a:endParaRPr lang="zh-CN" sz="1050" kern="10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  <p:sp>
              <p:nvSpPr>
                <p:cNvPr id="30" name="Text Box 53"/>
                <p:cNvSpPr txBox="1">
                  <a:spLocks noChangeArrowheads="1"/>
                </p:cNvSpPr>
                <p:nvPr/>
              </p:nvSpPr>
              <p:spPr bwMode="auto">
                <a:xfrm>
                  <a:off x="7370" y="5104"/>
                  <a:ext cx="540" cy="434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050" kern="100">
                      <a:effectLst/>
                      <a:latin typeface="Times New Roman"/>
                      <a:ea typeface="宋体"/>
                      <a:cs typeface="宋体"/>
                    </a:rPr>
                    <a:t>C</a:t>
                  </a:r>
                  <a:endParaRPr lang="zh-CN" sz="1050" kern="10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  <p:sp>
              <p:nvSpPr>
                <p:cNvPr id="31" name="Text Box 54"/>
                <p:cNvSpPr txBox="1">
                  <a:spLocks noChangeArrowheads="1"/>
                </p:cNvSpPr>
                <p:nvPr/>
              </p:nvSpPr>
              <p:spPr bwMode="auto">
                <a:xfrm>
                  <a:off x="2889" y="4395"/>
                  <a:ext cx="720" cy="433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050" kern="100">
                      <a:effectLst/>
                      <a:latin typeface="Times New Roman"/>
                      <a:ea typeface="宋体"/>
                      <a:cs typeface="宋体"/>
                    </a:rPr>
                    <a:t>A</a:t>
                  </a:r>
                  <a:endParaRPr lang="zh-CN" sz="1050" kern="10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  <p:sp>
              <p:nvSpPr>
                <p:cNvPr id="32" name="Text Box 55"/>
                <p:cNvSpPr txBox="1">
                  <a:spLocks noChangeArrowheads="1"/>
                </p:cNvSpPr>
                <p:nvPr/>
              </p:nvSpPr>
              <p:spPr bwMode="auto">
                <a:xfrm>
                  <a:off x="4576" y="5261"/>
                  <a:ext cx="720" cy="434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050" kern="100">
                      <a:effectLst/>
                      <a:latin typeface="Times New Roman"/>
                      <a:ea typeface="宋体"/>
                      <a:cs typeface="宋体"/>
                    </a:rPr>
                    <a:t>B</a:t>
                  </a:r>
                  <a:endParaRPr lang="zh-CN" sz="1050" kern="10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  <p:sp>
              <p:nvSpPr>
                <p:cNvPr id="43" name="Text Box 56"/>
                <p:cNvSpPr txBox="1">
                  <a:spLocks noChangeArrowheads="1"/>
                </p:cNvSpPr>
                <p:nvPr/>
              </p:nvSpPr>
              <p:spPr bwMode="auto">
                <a:xfrm>
                  <a:off x="5968" y="5905"/>
                  <a:ext cx="1260" cy="433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050" kern="100">
                      <a:effectLst/>
                      <a:latin typeface="Times New Roman"/>
                      <a:ea typeface="宋体"/>
                      <a:cs typeface="宋体"/>
                    </a:rPr>
                    <a:t>Valn 20</a:t>
                  </a:r>
                  <a:endParaRPr lang="zh-CN" sz="1050" kern="10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  <p:grpSp>
              <p:nvGrpSpPr>
                <p:cNvPr id="45" name="Group 58"/>
                <p:cNvGrpSpPr>
                  <a:grpSpLocks/>
                </p:cNvGrpSpPr>
                <p:nvPr/>
              </p:nvGrpSpPr>
              <p:grpSpPr bwMode="auto">
                <a:xfrm>
                  <a:off x="3264" y="3239"/>
                  <a:ext cx="4228" cy="2706"/>
                  <a:chOff x="3264" y="3239"/>
                  <a:chExt cx="4228" cy="2706"/>
                </a:xfrm>
              </p:grpSpPr>
              <p:sp>
                <p:nvSpPr>
                  <p:cNvPr id="46" name="Text Box 5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83" y="3667"/>
                    <a:ext cx="903" cy="434"/>
                  </a:xfrm>
                  <a:prstGeom prst="rect">
                    <a:avLst/>
                  </a:prstGeom>
                  <a:solidFill>
                    <a:srgbClr val="FFFFFF">
                      <a:alpha val="0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 algn="just">
                      <a:spcAft>
                        <a:spcPts val="0"/>
                      </a:spcAft>
                    </a:pPr>
                    <a:r>
                      <a:rPr lang="en-US" sz="1050" kern="100">
                        <a:effectLst/>
                        <a:latin typeface="Times New Roman"/>
                        <a:ea typeface="宋体"/>
                        <a:cs typeface="宋体"/>
                      </a:rPr>
                      <a:t>F0/1</a:t>
                    </a:r>
                    <a:endParaRPr lang="zh-CN" sz="1050" kern="100">
                      <a:effectLst/>
                      <a:latin typeface="Times New Roman"/>
                      <a:ea typeface="宋体"/>
                      <a:cs typeface="宋体"/>
                    </a:endParaRPr>
                  </a:p>
                </p:txBody>
              </p:sp>
              <p:pic>
                <p:nvPicPr>
                  <p:cNvPr id="47" name="Picture 60" descr="pc"/>
                  <p:cNvPicPr>
                    <a:picLocks noChangeAspect="1" noChangeArrowheads="1"/>
                  </p:cNvPicPr>
                  <p:nvPr/>
                </p:nvPicPr>
                <p:blipFill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293" y="4107"/>
                    <a:ext cx="825" cy="82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48" name="Picture 61" descr="C:\Documents and Settings\Administrator\Application Data\Tencent\Users\710901000\QQ\WinTemp\RichOle\Y_4X50_5PF`N_6RHJ@GHJ1L.jpg"/>
                  <p:cNvPicPr>
                    <a:picLocks noChangeAspect="1" noChangeArrowheads="1"/>
                  </p:cNvPicPr>
                  <p:nvPr/>
                </p:nvPicPr>
                <p:blipFill>
                  <a:blip r:embed="rId6" r:link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576" y="3239"/>
                    <a:ext cx="1980" cy="58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49" name="Oval 62"/>
                  <p:cNvSpPr>
                    <a:spLocks noChangeArrowheads="1"/>
                  </p:cNvSpPr>
                  <p:nvPr/>
                </p:nvSpPr>
                <p:spPr bwMode="auto">
                  <a:xfrm rot="8363722">
                    <a:off x="5703" y="3487"/>
                    <a:ext cx="1672" cy="2456"/>
                  </a:xfrm>
                  <a:prstGeom prst="ellipse">
                    <a:avLst/>
                  </a:prstGeom>
                  <a:solidFill>
                    <a:srgbClr val="FFFFFF">
                      <a:alpha val="0"/>
                    </a:srgbClr>
                  </a:solidFill>
                  <a:ln w="9525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0" name="Oval 63"/>
                  <p:cNvSpPr>
                    <a:spLocks noChangeArrowheads="1"/>
                  </p:cNvSpPr>
                  <p:nvPr/>
                </p:nvSpPr>
                <p:spPr bwMode="auto">
                  <a:xfrm rot="1882239">
                    <a:off x="3264" y="3490"/>
                    <a:ext cx="1778" cy="2455"/>
                  </a:xfrm>
                  <a:prstGeom prst="ellipse">
                    <a:avLst/>
                  </a:prstGeom>
                  <a:solidFill>
                    <a:srgbClr val="FFFFFF">
                      <a:alpha val="0"/>
                    </a:srgbClr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cxnSp>
                <p:nvCxnSpPr>
                  <p:cNvPr id="51" name="Line 64"/>
                  <p:cNvCxnSpPr/>
                  <p:nvPr/>
                </p:nvCxnSpPr>
                <p:spPr bwMode="auto">
                  <a:xfrm flipH="1" flipV="1">
                    <a:off x="5836" y="3817"/>
                    <a:ext cx="1080" cy="1011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52" name="Line 65"/>
                  <p:cNvCxnSpPr/>
                  <p:nvPr/>
                </p:nvCxnSpPr>
                <p:spPr bwMode="auto">
                  <a:xfrm flipV="1">
                    <a:off x="4036" y="3672"/>
                    <a:ext cx="900" cy="57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53" name="Line 66"/>
                  <p:cNvCxnSpPr/>
                  <p:nvPr/>
                </p:nvCxnSpPr>
                <p:spPr bwMode="auto">
                  <a:xfrm flipV="1">
                    <a:off x="4576" y="3672"/>
                    <a:ext cx="540" cy="1156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pic>
                <p:nvPicPr>
                  <p:cNvPr id="54" name="Picture 67" descr="pc"/>
                  <p:cNvPicPr>
                    <a:picLocks noChangeAspect="1" noChangeArrowheads="1"/>
                  </p:cNvPicPr>
                  <p:nvPr/>
                </p:nvPicPr>
                <p:blipFill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145" y="4587"/>
                    <a:ext cx="825" cy="82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55" name="Picture 68" descr="pc"/>
                  <p:cNvPicPr>
                    <a:picLocks noChangeAspect="1" noChangeArrowheads="1"/>
                  </p:cNvPicPr>
                  <p:nvPr/>
                </p:nvPicPr>
                <p:blipFill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6667" y="4587"/>
                    <a:ext cx="825" cy="82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</p:grpSp>
        </p:grpSp>
      </p:grpSp>
      <p:sp>
        <p:nvSpPr>
          <p:cNvPr id="35" name="文本框 12"/>
          <p:cNvSpPr txBox="1">
            <a:spLocks noChangeArrowheads="1"/>
          </p:cNvSpPr>
          <p:nvPr/>
        </p:nvSpPr>
        <p:spPr bwMode="auto">
          <a:xfrm>
            <a:off x="619128" y="247256"/>
            <a:ext cx="5506016" cy="373432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0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000" b="1" dirty="0" smtClean="0">
                <a:solidFill>
                  <a:schemeClr val="accent1"/>
                </a:solidFill>
              </a:rPr>
              <a:t>四</a:t>
            </a:r>
            <a:r>
              <a:rPr lang="en-US" altLang="zh-CN" sz="2000" b="1" dirty="0" smtClean="0">
                <a:solidFill>
                  <a:schemeClr val="accent1"/>
                </a:solidFill>
              </a:rPr>
              <a:t>  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在</a:t>
            </a:r>
            <a:r>
              <a:rPr lang="zh-CN" altLang="zh-CN" sz="2000" b="1" dirty="0">
                <a:solidFill>
                  <a:schemeClr val="accent1"/>
                </a:solidFill>
              </a:rPr>
              <a:t>交换机上使用</a:t>
            </a:r>
            <a:r>
              <a:rPr lang="en-US" altLang="zh-CN" sz="2000" b="1" dirty="0">
                <a:solidFill>
                  <a:schemeClr val="accent1"/>
                </a:solidFill>
              </a:rPr>
              <a:t>VLAN</a:t>
            </a:r>
            <a:r>
              <a:rPr lang="zh-CN" altLang="zh-CN" sz="2000" b="1" dirty="0">
                <a:solidFill>
                  <a:schemeClr val="accent1"/>
                </a:solidFill>
              </a:rPr>
              <a:t>隔离子网</a:t>
            </a:r>
          </a:p>
        </p:txBody>
      </p:sp>
    </p:spTree>
    <p:extLst>
      <p:ext uri="{BB962C8B-B14F-4D97-AF65-F5344CB8AC3E}">
        <p14:creationId xmlns:p14="http://schemas.microsoft.com/office/powerpoint/2010/main" val="423819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55576" y="1059589"/>
            <a:ext cx="7776864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en-US" altLang="zh-CN" dirty="0"/>
              <a:t>Switch(</a:t>
            </a:r>
            <a:r>
              <a:rPr lang="en-US" altLang="zh-CN" dirty="0" err="1"/>
              <a:t>config</a:t>
            </a:r>
            <a:r>
              <a:rPr lang="en-US" altLang="zh-CN" dirty="0"/>
              <a:t>-if-range)#</a:t>
            </a:r>
            <a:r>
              <a:rPr lang="en-US" altLang="zh-CN" dirty="0" err="1"/>
              <a:t>switchport</a:t>
            </a:r>
            <a:r>
              <a:rPr lang="en-US" altLang="zh-CN" dirty="0"/>
              <a:t>  access  </a:t>
            </a:r>
            <a:r>
              <a:rPr lang="en-US" altLang="zh-CN" dirty="0" err="1"/>
              <a:t>vlan</a:t>
            </a:r>
            <a:r>
              <a:rPr lang="en-US" altLang="zh-CN" dirty="0"/>
              <a:t> 10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/>
              <a:t>        Switch(</a:t>
            </a:r>
            <a:r>
              <a:rPr lang="en-US" altLang="zh-CN" dirty="0" err="1"/>
              <a:t>config</a:t>
            </a:r>
            <a:r>
              <a:rPr lang="en-US" altLang="zh-CN" dirty="0"/>
              <a:t>)#interface  range  </a:t>
            </a:r>
            <a:r>
              <a:rPr lang="en-US" altLang="zh-CN" dirty="0" err="1"/>
              <a:t>fastEthernet</a:t>
            </a:r>
            <a:r>
              <a:rPr lang="en-US" altLang="zh-CN" dirty="0"/>
              <a:t> 0/6-10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/>
              <a:t>        Switch(</a:t>
            </a:r>
            <a:r>
              <a:rPr lang="en-US" altLang="zh-CN" dirty="0" err="1"/>
              <a:t>config</a:t>
            </a:r>
            <a:r>
              <a:rPr lang="en-US" altLang="zh-CN" dirty="0"/>
              <a:t>-if-range)#</a:t>
            </a:r>
            <a:r>
              <a:rPr lang="en-US" altLang="zh-CN" dirty="0" err="1"/>
              <a:t>switchport</a:t>
            </a:r>
            <a:r>
              <a:rPr lang="en-US" altLang="zh-CN" dirty="0"/>
              <a:t>  mode  access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/>
              <a:t>        Switch(</a:t>
            </a:r>
            <a:r>
              <a:rPr lang="en-US" altLang="zh-CN" dirty="0" err="1"/>
              <a:t>config</a:t>
            </a:r>
            <a:r>
              <a:rPr lang="en-US" altLang="zh-CN" dirty="0"/>
              <a:t>-if-range)#</a:t>
            </a:r>
            <a:r>
              <a:rPr lang="en-US" altLang="zh-CN" dirty="0" err="1"/>
              <a:t>switchport</a:t>
            </a:r>
            <a:r>
              <a:rPr lang="en-US" altLang="zh-CN" dirty="0"/>
              <a:t>  access  </a:t>
            </a:r>
            <a:r>
              <a:rPr lang="en-US" altLang="zh-CN" dirty="0" err="1"/>
              <a:t>vlan</a:t>
            </a:r>
            <a:r>
              <a:rPr lang="en-US" altLang="zh-CN" dirty="0"/>
              <a:t> 20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/>
              <a:t>        2</a:t>
            </a:r>
            <a:r>
              <a:rPr lang="zh-CN" altLang="zh-CN" dirty="0"/>
              <a:t>）查看</a:t>
            </a:r>
            <a:r>
              <a:rPr lang="en-US" altLang="zh-CN" dirty="0"/>
              <a:t>VLAN</a:t>
            </a:r>
            <a:r>
              <a:rPr lang="zh-CN" altLang="zh-CN" dirty="0"/>
              <a:t>信息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/>
              <a:t>        </a:t>
            </a:r>
            <a:r>
              <a:rPr lang="zh-CN" altLang="zh-CN" dirty="0"/>
              <a:t>在特权模式下使用</a:t>
            </a:r>
            <a:r>
              <a:rPr lang="en-US" altLang="zh-CN" dirty="0"/>
              <a:t>show </a:t>
            </a:r>
            <a:r>
              <a:rPr lang="en-US" altLang="zh-CN" dirty="0" err="1"/>
              <a:t>vlan</a:t>
            </a:r>
            <a:r>
              <a:rPr lang="zh-CN" altLang="zh-CN" dirty="0"/>
              <a:t>命令查看</a:t>
            </a:r>
            <a:r>
              <a:rPr lang="en-US" altLang="zh-CN" dirty="0"/>
              <a:t>VLAN</a:t>
            </a:r>
            <a:r>
              <a:rPr lang="zh-CN" altLang="zh-CN" dirty="0"/>
              <a:t>相关信息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/>
              <a:t>        </a:t>
            </a:r>
            <a:r>
              <a:rPr lang="en-US" altLang="zh-CN" dirty="0" err="1"/>
              <a:t>Switch#show</a:t>
            </a:r>
            <a:r>
              <a:rPr lang="en-US" altLang="zh-CN" dirty="0"/>
              <a:t> </a:t>
            </a:r>
            <a:r>
              <a:rPr lang="en-US" altLang="zh-CN" dirty="0" err="1"/>
              <a:t>vlan</a:t>
            </a:r>
            <a:endParaRPr lang="zh-CN" altLang="zh-CN" dirty="0"/>
          </a:p>
          <a:p>
            <a:r>
              <a:rPr lang="en-US" altLang="zh-CN" dirty="0" smtClean="0"/>
              <a:t>        VLAN </a:t>
            </a:r>
            <a:r>
              <a:rPr lang="en-US" altLang="zh-CN" dirty="0"/>
              <a:t>Name                   Status    Ports</a:t>
            </a:r>
            <a:endParaRPr lang="zh-CN" altLang="zh-CN" dirty="0"/>
          </a:p>
          <a:p>
            <a:r>
              <a:rPr lang="en-US" altLang="zh-CN" dirty="0" smtClean="0"/>
              <a:t>        ---- </a:t>
            </a:r>
            <a:r>
              <a:rPr lang="en-US" altLang="zh-CN" dirty="0"/>
              <a:t>-------------------------------- --------- -------------------------------</a:t>
            </a:r>
            <a:endParaRPr lang="zh-CN" altLang="zh-CN" dirty="0"/>
          </a:p>
          <a:p>
            <a:r>
              <a:rPr lang="en-US" altLang="zh-CN" dirty="0" smtClean="0"/>
              <a:t>        1    </a:t>
            </a:r>
            <a:r>
              <a:rPr lang="en-US" altLang="zh-CN" dirty="0"/>
              <a:t>default                   active    Fa0/11, Fa0/12, Fa0/13, Fa0/14</a:t>
            </a:r>
            <a:endParaRPr lang="zh-CN" altLang="zh-CN" dirty="0"/>
          </a:p>
          <a:p>
            <a:r>
              <a:rPr lang="en-US" altLang="zh-CN" dirty="0" smtClean="0"/>
              <a:t>                                                            </a:t>
            </a:r>
            <a:r>
              <a:rPr lang="pl-PL" altLang="zh-CN" dirty="0" smtClean="0"/>
              <a:t>Fa0/15</a:t>
            </a:r>
            <a:r>
              <a:rPr lang="pl-PL" altLang="zh-CN" dirty="0"/>
              <a:t>, Fa0/16, Fa0/17, Fa0/18</a:t>
            </a:r>
            <a:endParaRPr lang="zh-CN" altLang="zh-CN" dirty="0"/>
          </a:p>
          <a:p>
            <a:r>
              <a:rPr lang="pl-PL" altLang="zh-CN" dirty="0"/>
              <a:t>         </a:t>
            </a:r>
            <a:r>
              <a:rPr lang="en-US" altLang="zh-CN" dirty="0" smtClean="0"/>
              <a:t>        </a:t>
            </a:r>
            <a:r>
              <a:rPr lang="pl-PL" altLang="zh-CN" dirty="0" smtClean="0"/>
              <a:t>                            </a:t>
            </a:r>
            <a:r>
              <a:rPr lang="en-US" altLang="zh-CN" dirty="0" smtClean="0"/>
              <a:t>              </a:t>
            </a:r>
            <a:r>
              <a:rPr lang="pl-PL" altLang="zh-CN" dirty="0" smtClean="0"/>
              <a:t> </a:t>
            </a:r>
            <a:r>
              <a:rPr lang="pl-PL" altLang="zh-CN" dirty="0"/>
              <a:t>Fa0/19, Fa0/20, Fa0/21, Fa0/22</a:t>
            </a:r>
            <a:endParaRPr lang="zh-CN" altLang="zh-CN" dirty="0"/>
          </a:p>
          <a:p>
            <a:r>
              <a:rPr lang="pl-PL" altLang="zh-CN" dirty="0"/>
              <a:t>         </a:t>
            </a:r>
            <a:r>
              <a:rPr lang="en-US" altLang="zh-CN" dirty="0" smtClean="0"/>
              <a:t>       </a:t>
            </a:r>
            <a:r>
              <a:rPr lang="pl-PL" altLang="zh-CN" dirty="0" smtClean="0"/>
              <a:t>                            </a:t>
            </a:r>
            <a:r>
              <a:rPr lang="en-US" altLang="zh-CN" dirty="0" smtClean="0"/>
              <a:t>               </a:t>
            </a:r>
            <a:r>
              <a:rPr lang="pl-PL" altLang="zh-CN" dirty="0" smtClean="0"/>
              <a:t> </a:t>
            </a:r>
            <a:r>
              <a:rPr lang="en-US" altLang="zh-CN" dirty="0"/>
              <a:t>Fa0/23, Fa0/24</a:t>
            </a:r>
            <a:endParaRPr lang="zh-CN" altLang="zh-CN" dirty="0"/>
          </a:p>
          <a:p>
            <a:r>
              <a:rPr lang="en-US" altLang="zh-CN" dirty="0" smtClean="0"/>
              <a:t>       10   </a:t>
            </a:r>
            <a:r>
              <a:rPr lang="en-US" altLang="zh-CN" dirty="0"/>
              <a:t>VLAN0010          </a:t>
            </a:r>
            <a:r>
              <a:rPr lang="en-US" altLang="zh-CN" dirty="0" smtClean="0"/>
              <a:t>  </a:t>
            </a:r>
            <a:r>
              <a:rPr lang="en-US" altLang="zh-CN" dirty="0"/>
              <a:t>active    Fa0/1, Fa0/2, Fa0/3, Fa0/4</a:t>
            </a:r>
            <a:endParaRPr lang="zh-CN" altLang="zh-CN" dirty="0"/>
          </a:p>
          <a:p>
            <a:r>
              <a:rPr lang="en-US" altLang="zh-CN" dirty="0"/>
              <a:t>                                      </a:t>
            </a:r>
            <a:r>
              <a:rPr lang="en-US" altLang="zh-CN" dirty="0" smtClean="0"/>
              <a:t>                      Fa0/5</a:t>
            </a:r>
            <a:endParaRPr lang="zh-CN" altLang="zh-CN" dirty="0"/>
          </a:p>
          <a:p>
            <a:r>
              <a:rPr lang="en-US" altLang="zh-CN" dirty="0" smtClean="0"/>
              <a:t>       20   </a:t>
            </a:r>
            <a:r>
              <a:rPr lang="en-US" altLang="zh-CN" dirty="0"/>
              <a:t>VLAN0020            </a:t>
            </a:r>
            <a:r>
              <a:rPr lang="en-US" altLang="zh-CN" dirty="0" smtClean="0"/>
              <a:t>active    </a:t>
            </a:r>
            <a:r>
              <a:rPr lang="en-US" altLang="zh-CN" dirty="0"/>
              <a:t>Fa0/6, Fa0/7, Fa0/8, Fa0/9</a:t>
            </a:r>
            <a:endParaRPr lang="zh-CN" altLang="zh-CN" dirty="0"/>
          </a:p>
          <a:p>
            <a:r>
              <a:rPr lang="en-US" altLang="zh-CN" dirty="0"/>
              <a:t>                                     </a:t>
            </a:r>
            <a:r>
              <a:rPr lang="en-US" altLang="zh-CN" dirty="0" smtClean="0"/>
              <a:t>                       Fa0/10</a:t>
            </a:r>
            <a:endParaRPr lang="zh-CN" altLang="zh-CN" dirty="0"/>
          </a:p>
        </p:txBody>
      </p:sp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619128" y="247256"/>
            <a:ext cx="5506016" cy="373432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0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000" b="1" dirty="0" smtClean="0">
                <a:solidFill>
                  <a:schemeClr val="accent1"/>
                </a:solidFill>
              </a:rPr>
              <a:t>四</a:t>
            </a:r>
            <a:r>
              <a:rPr lang="en-US" altLang="zh-CN" sz="2000" b="1" dirty="0" smtClean="0">
                <a:solidFill>
                  <a:schemeClr val="accent1"/>
                </a:solidFill>
              </a:rPr>
              <a:t>  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在</a:t>
            </a:r>
            <a:r>
              <a:rPr lang="zh-CN" altLang="zh-CN" sz="2000" b="1" dirty="0">
                <a:solidFill>
                  <a:schemeClr val="accent1"/>
                </a:solidFill>
              </a:rPr>
              <a:t>交换机上使用</a:t>
            </a:r>
            <a:r>
              <a:rPr lang="en-US" altLang="zh-CN" sz="2000" b="1" dirty="0">
                <a:solidFill>
                  <a:schemeClr val="accent1"/>
                </a:solidFill>
              </a:rPr>
              <a:t>VLAN</a:t>
            </a:r>
            <a:r>
              <a:rPr lang="zh-CN" altLang="zh-CN" sz="2000" b="1" dirty="0">
                <a:solidFill>
                  <a:schemeClr val="accent1"/>
                </a:solidFill>
              </a:rPr>
              <a:t>隔离子网</a:t>
            </a:r>
          </a:p>
        </p:txBody>
      </p:sp>
    </p:spTree>
    <p:extLst>
      <p:ext uri="{BB962C8B-B14F-4D97-AF65-F5344CB8AC3E}">
        <p14:creationId xmlns:p14="http://schemas.microsoft.com/office/powerpoint/2010/main" val="4312091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55576" y="1059589"/>
            <a:ext cx="7776864" cy="2995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/>
              <a:t>        3</a:t>
            </a:r>
            <a:r>
              <a:rPr lang="zh-CN" altLang="zh-CN" dirty="0"/>
              <a:t>）配置主机</a:t>
            </a:r>
            <a:r>
              <a:rPr lang="en-US" altLang="zh-CN" dirty="0"/>
              <a:t>IP</a:t>
            </a:r>
            <a:r>
              <a:rPr lang="zh-CN" altLang="zh-CN" dirty="0"/>
              <a:t>地址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/>
              <a:t>        </a:t>
            </a:r>
            <a:r>
              <a:rPr lang="zh-CN" altLang="zh-CN" dirty="0"/>
              <a:t>主机</a:t>
            </a:r>
            <a:r>
              <a:rPr lang="en-US" altLang="zh-CN" dirty="0"/>
              <a:t>A</a:t>
            </a:r>
            <a:r>
              <a:rPr lang="zh-CN" altLang="zh-CN" dirty="0"/>
              <a:t>：</a:t>
            </a:r>
            <a:r>
              <a:rPr lang="en-US" altLang="zh-CN" dirty="0"/>
              <a:t>192.168.10.1 </a:t>
            </a:r>
            <a:r>
              <a:rPr lang="zh-CN" altLang="zh-CN" dirty="0"/>
              <a:t>，子网掩码为</a:t>
            </a:r>
            <a:r>
              <a:rPr lang="en-US" altLang="zh-CN" dirty="0"/>
              <a:t>255.255.255.0</a:t>
            </a:r>
            <a:r>
              <a:rPr lang="zh-CN" altLang="zh-CN" dirty="0"/>
              <a:t>；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/>
              <a:t>        </a:t>
            </a:r>
            <a:r>
              <a:rPr lang="zh-CN" altLang="zh-CN" dirty="0"/>
              <a:t>主机</a:t>
            </a:r>
            <a:r>
              <a:rPr lang="en-US" altLang="zh-CN" dirty="0"/>
              <a:t>B</a:t>
            </a:r>
            <a:r>
              <a:rPr lang="zh-CN" altLang="zh-CN" dirty="0"/>
              <a:t>：</a:t>
            </a:r>
            <a:r>
              <a:rPr lang="en-US" altLang="zh-CN" dirty="0"/>
              <a:t>192.168.10.2 </a:t>
            </a:r>
            <a:r>
              <a:rPr lang="zh-CN" altLang="zh-CN" dirty="0"/>
              <a:t>，子网掩码为</a:t>
            </a:r>
            <a:r>
              <a:rPr lang="en-US" altLang="zh-CN" dirty="0"/>
              <a:t>255.255.255.0</a:t>
            </a:r>
            <a:r>
              <a:rPr lang="zh-CN" altLang="zh-CN" dirty="0"/>
              <a:t>；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/>
              <a:t>        </a:t>
            </a:r>
            <a:r>
              <a:rPr lang="zh-CN" altLang="zh-CN" dirty="0"/>
              <a:t>主机</a:t>
            </a:r>
            <a:r>
              <a:rPr lang="en-US" altLang="zh-CN" dirty="0"/>
              <a:t>C</a:t>
            </a:r>
            <a:r>
              <a:rPr lang="zh-CN" altLang="zh-CN" dirty="0"/>
              <a:t>：</a:t>
            </a:r>
            <a:r>
              <a:rPr lang="en-US" altLang="zh-CN" dirty="0"/>
              <a:t>192.168.20.1 </a:t>
            </a:r>
            <a:r>
              <a:rPr lang="zh-CN" altLang="zh-CN" dirty="0"/>
              <a:t>，子网掩码为</a:t>
            </a:r>
            <a:r>
              <a:rPr lang="en-US" altLang="zh-CN" dirty="0"/>
              <a:t>255.255.255.0</a:t>
            </a:r>
            <a:r>
              <a:rPr lang="zh-CN" altLang="zh-CN" dirty="0"/>
              <a:t>。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/>
              <a:t>        4</a:t>
            </a:r>
            <a:r>
              <a:rPr lang="zh-CN" altLang="zh-CN" dirty="0"/>
              <a:t>）验证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/>
              <a:t>         </a:t>
            </a:r>
            <a:r>
              <a:rPr lang="zh-CN" altLang="zh-CN" dirty="0"/>
              <a:t>使用</a:t>
            </a:r>
            <a:r>
              <a:rPr lang="en-US" altLang="zh-CN" dirty="0"/>
              <a:t>Ping</a:t>
            </a:r>
            <a:r>
              <a:rPr lang="zh-CN" altLang="zh-CN" dirty="0"/>
              <a:t>命令从主机</a:t>
            </a:r>
            <a:r>
              <a:rPr lang="en-US" altLang="zh-CN" dirty="0"/>
              <a:t>A </a:t>
            </a:r>
            <a:r>
              <a:rPr lang="zh-CN" altLang="zh-CN" dirty="0"/>
              <a:t>能</a:t>
            </a:r>
            <a:r>
              <a:rPr lang="en-US" altLang="zh-CN" dirty="0"/>
              <a:t>Ping</a:t>
            </a:r>
            <a:r>
              <a:rPr lang="zh-CN" altLang="zh-CN" dirty="0"/>
              <a:t>通主机</a:t>
            </a:r>
            <a:r>
              <a:rPr lang="en-US" altLang="zh-CN" dirty="0"/>
              <a:t>B</a:t>
            </a:r>
            <a:r>
              <a:rPr lang="zh-CN" altLang="zh-CN" dirty="0"/>
              <a:t>；而从主机</a:t>
            </a:r>
            <a:r>
              <a:rPr lang="en-US" altLang="zh-CN" dirty="0"/>
              <a:t>A </a:t>
            </a:r>
            <a:r>
              <a:rPr lang="zh-CN" altLang="zh-CN" dirty="0"/>
              <a:t>不能</a:t>
            </a:r>
            <a:r>
              <a:rPr lang="en-US" altLang="zh-CN" dirty="0"/>
              <a:t>Ping</a:t>
            </a:r>
            <a:r>
              <a:rPr lang="zh-CN" altLang="zh-CN" dirty="0"/>
              <a:t>通主机</a:t>
            </a:r>
            <a:r>
              <a:rPr lang="en-US" altLang="zh-CN" dirty="0"/>
              <a:t>C</a:t>
            </a:r>
            <a:r>
              <a:rPr lang="zh-CN" altLang="zh-CN" dirty="0"/>
              <a:t>。说明同一</a:t>
            </a:r>
            <a:r>
              <a:rPr lang="en-US" altLang="zh-CN" dirty="0"/>
              <a:t>VLAN</a:t>
            </a:r>
            <a:r>
              <a:rPr lang="zh-CN" altLang="zh-CN" dirty="0"/>
              <a:t>内主机可以直接通信，不同</a:t>
            </a:r>
            <a:r>
              <a:rPr lang="en-US" altLang="zh-CN" dirty="0"/>
              <a:t>VLAN</a:t>
            </a:r>
            <a:r>
              <a:rPr lang="zh-CN" altLang="zh-CN" dirty="0"/>
              <a:t>内主机不能直接通信。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/>
              <a:t>       </a:t>
            </a:r>
            <a:r>
              <a:rPr lang="zh-CN" altLang="zh-CN" dirty="0"/>
              <a:t>思考：即使三台主机都配置同一网段</a:t>
            </a:r>
            <a:r>
              <a:rPr lang="en-US" altLang="zh-CN" dirty="0"/>
              <a:t>IP</a:t>
            </a:r>
            <a:r>
              <a:rPr lang="zh-CN" altLang="zh-CN" dirty="0"/>
              <a:t>地址，通断情况也是如此。</a:t>
            </a:r>
          </a:p>
        </p:txBody>
      </p:sp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619128" y="247256"/>
            <a:ext cx="5506016" cy="373432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000" b="1" smtClean="0">
                <a:solidFill>
                  <a:schemeClr val="accent1"/>
                </a:solidFill>
              </a:rPr>
              <a:t>任务</a:t>
            </a:r>
            <a:r>
              <a:rPr lang="zh-CN" altLang="en-US" sz="2000" b="1" smtClean="0">
                <a:solidFill>
                  <a:schemeClr val="accent1"/>
                </a:solidFill>
              </a:rPr>
              <a:t>四</a:t>
            </a:r>
            <a:r>
              <a:rPr lang="en-US" altLang="zh-CN" sz="2000" b="1" smtClean="0">
                <a:solidFill>
                  <a:schemeClr val="accent1"/>
                </a:solidFill>
              </a:rPr>
              <a:t>  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在</a:t>
            </a:r>
            <a:r>
              <a:rPr lang="zh-CN" altLang="zh-CN" sz="2000" b="1" dirty="0">
                <a:solidFill>
                  <a:schemeClr val="accent1"/>
                </a:solidFill>
              </a:rPr>
              <a:t>交换机上使用</a:t>
            </a:r>
            <a:r>
              <a:rPr lang="en-US" altLang="zh-CN" sz="2000" b="1" dirty="0">
                <a:solidFill>
                  <a:schemeClr val="accent1"/>
                </a:solidFill>
              </a:rPr>
              <a:t>VLAN</a:t>
            </a:r>
            <a:r>
              <a:rPr lang="zh-CN" altLang="zh-CN" sz="2000" b="1" dirty="0">
                <a:solidFill>
                  <a:schemeClr val="accent1"/>
                </a:solidFill>
              </a:rPr>
              <a:t>隔离子网</a:t>
            </a:r>
          </a:p>
        </p:txBody>
      </p:sp>
    </p:spTree>
    <p:extLst>
      <p:ext uri="{BB962C8B-B14F-4D97-AF65-F5344CB8AC3E}">
        <p14:creationId xmlns:p14="http://schemas.microsoft.com/office/powerpoint/2010/main" val="41906946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667</Words>
  <Application>Microsoft Office PowerPoint</Application>
  <PresentationFormat>全屏显示(4:3)</PresentationFormat>
  <Paragraphs>105</Paragraphs>
  <Slides>6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Windows 用户</cp:lastModifiedBy>
  <cp:revision>57</cp:revision>
  <dcterms:created xsi:type="dcterms:W3CDTF">2023-01-14T07:54:46Z</dcterms:created>
  <dcterms:modified xsi:type="dcterms:W3CDTF">2024-09-02T08:50:22Z</dcterms:modified>
</cp:coreProperties>
</file>