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60" r:id="rId3"/>
    <p:sldId id="265" r:id="rId4"/>
    <p:sldId id="263" r:id="rId5"/>
    <p:sldId id="264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4E369-A53E-411F-8A9B-68DF21010FE5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7D8C0-1EFE-41D1-A12E-A4D2836D69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2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3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4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5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4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6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7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738B-E92E-4B82-94DD-D4C30B1B4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3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8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1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545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07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0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0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3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2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2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二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在</a:t>
            </a:r>
            <a:r>
              <a:rPr lang="zh-CN" altLang="zh-CN" sz="2200" b="1" dirty="0">
                <a:solidFill>
                  <a:schemeClr val="accent1"/>
                </a:solidFill>
              </a:rPr>
              <a:t>路由器接口上封装广域网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协议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35625"/>
            <a:ext cx="2699792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任务描述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576" y="1412776"/>
            <a:ext cx="77768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小</a:t>
            </a:r>
            <a:r>
              <a:rPr lang="zh-CN" altLang="zh-CN" dirty="0"/>
              <a:t>王是某企业网络管理员，公司在北京有总部和分部两个</a:t>
            </a:r>
            <a:r>
              <a:rPr lang="zh-CN" altLang="zh-CN" dirty="0" smtClean="0"/>
              <a:t>网络，</a:t>
            </a:r>
            <a:r>
              <a:rPr lang="zh-CN" altLang="zh-CN" dirty="0"/>
              <a:t>两个网络之间希望能够申请一条广域网专线进行连接。公司现有二台路由器，希望小王了解该设备的广域网接口所支持的协议，以确定选择哪一种广域网链路。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19128" y="2636912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知识链接</a:t>
            </a:r>
          </a:p>
        </p:txBody>
      </p:sp>
      <p:sp>
        <p:nvSpPr>
          <p:cNvPr id="15" name="矩形 14"/>
          <p:cNvSpPr/>
          <p:nvPr/>
        </p:nvSpPr>
        <p:spPr>
          <a:xfrm>
            <a:off x="827584" y="3188876"/>
            <a:ext cx="7920880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</a:t>
            </a:r>
            <a:r>
              <a:rPr lang="zh-CN" altLang="zh-CN" b="1" dirty="0"/>
              <a:t>．广域网的定义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/>
              <a:t>广域网是覆盖范围很广的一种跨地区的数据通信网</a:t>
            </a:r>
            <a:r>
              <a:rPr lang="zh-CN" altLang="zh-CN" dirty="0" smtClean="0"/>
              <a:t>络</a:t>
            </a:r>
            <a:r>
              <a:rPr lang="zh-CN" altLang="en-US" dirty="0"/>
              <a:t>。</a:t>
            </a:r>
            <a:r>
              <a:rPr lang="zh-CN" altLang="zh-CN" dirty="0" smtClean="0"/>
              <a:t>通过</a:t>
            </a:r>
            <a:r>
              <a:rPr lang="zh-CN" altLang="zh-CN" dirty="0"/>
              <a:t>广域网连接技术，可以实现局域网之间的远程连接以及单个远程用户到主机或到</a:t>
            </a:r>
            <a:r>
              <a:rPr lang="en-US" altLang="zh-CN" dirty="0"/>
              <a:t>LAN</a:t>
            </a:r>
            <a:r>
              <a:rPr lang="zh-CN" altLang="zh-CN" dirty="0"/>
              <a:t>的远程连接，从而实现远距离计算机之间的数据传输和资源共享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</a:t>
            </a:r>
            <a:r>
              <a:rPr lang="zh-CN" altLang="zh-CN" b="1" dirty="0"/>
              <a:t>．广域网接入技术分类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1</a:t>
            </a:r>
            <a:r>
              <a:rPr lang="zh-CN" altLang="zh-CN" dirty="0"/>
              <a:t>）物理层广域网连接</a:t>
            </a:r>
          </a:p>
          <a:p>
            <a:pPr lvl="1">
              <a:lnSpc>
                <a:spcPts val="2400"/>
              </a:lnSpc>
            </a:pPr>
            <a:r>
              <a:rPr lang="zh-CN" altLang="zh-CN" dirty="0"/>
              <a:t>①专线</a:t>
            </a:r>
          </a:p>
          <a:p>
            <a:pPr lvl="1">
              <a:lnSpc>
                <a:spcPts val="2400"/>
              </a:lnSpc>
            </a:pPr>
            <a:r>
              <a:rPr lang="zh-CN" altLang="zh-CN" dirty="0"/>
              <a:t>②电路交换</a:t>
            </a:r>
          </a:p>
          <a:p>
            <a:pPr lvl="1">
              <a:lnSpc>
                <a:spcPts val="2400"/>
              </a:lnSpc>
            </a:pPr>
            <a:r>
              <a:rPr lang="zh-CN" altLang="zh-CN" dirty="0"/>
              <a:t>③分组交换</a:t>
            </a:r>
          </a:p>
          <a:p>
            <a:pPr>
              <a:lnSpc>
                <a:spcPts val="2400"/>
              </a:lnSpc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31419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19510" y="980728"/>
            <a:ext cx="774092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         </a:t>
            </a:r>
            <a:r>
              <a:rPr lang="en-US" altLang="zh-CN" dirty="0"/>
              <a:t>2</a:t>
            </a:r>
            <a:r>
              <a:rPr lang="zh-CN" altLang="zh-CN" dirty="0"/>
              <a:t>）数据链路层广域网连接</a:t>
            </a:r>
          </a:p>
          <a:p>
            <a:pPr marL="0" lvl="1"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用于专线连接的数据链路协议包括</a:t>
            </a:r>
            <a:r>
              <a:rPr lang="en-US" altLang="zh-CN" dirty="0" smtClean="0"/>
              <a:t>PPP</a:t>
            </a:r>
            <a:r>
              <a:rPr lang="zh-CN" altLang="zh-CN" dirty="0" smtClean="0"/>
              <a:t>和</a:t>
            </a:r>
            <a:r>
              <a:rPr lang="en-US" altLang="zh-CN" dirty="0" smtClean="0"/>
              <a:t>HDLC</a:t>
            </a:r>
            <a:r>
              <a:rPr lang="zh-CN" altLang="zh-CN" dirty="0" smtClean="0"/>
              <a:t>；电路交换连接中一般使用</a:t>
            </a:r>
            <a:r>
              <a:rPr lang="en-US" altLang="zh-CN" dirty="0" smtClean="0"/>
              <a:t>PPP</a:t>
            </a:r>
            <a:r>
              <a:rPr lang="zh-CN" altLang="zh-CN" dirty="0" smtClean="0"/>
              <a:t>或</a:t>
            </a:r>
            <a:r>
              <a:rPr lang="en-US" altLang="zh-CN" dirty="0" smtClean="0"/>
              <a:t>HDLC</a:t>
            </a:r>
            <a:r>
              <a:rPr lang="zh-CN" altLang="zh-CN" dirty="0" smtClean="0"/>
              <a:t>封装；分组交换连接技术有</a:t>
            </a:r>
            <a:r>
              <a:rPr lang="en-US" altLang="zh-CN" dirty="0" smtClean="0"/>
              <a:t>X.25</a:t>
            </a:r>
            <a:r>
              <a:rPr lang="zh-CN" altLang="zh-CN" dirty="0" smtClean="0"/>
              <a:t>、</a:t>
            </a:r>
            <a:r>
              <a:rPr lang="en-US" altLang="zh-CN" dirty="0" smtClean="0"/>
              <a:t>FR</a:t>
            </a:r>
            <a:r>
              <a:rPr lang="zh-CN" altLang="zh-CN" dirty="0" smtClean="0"/>
              <a:t>、</a:t>
            </a:r>
            <a:r>
              <a:rPr lang="en-US" altLang="zh-CN" dirty="0" smtClean="0"/>
              <a:t>ATM</a:t>
            </a:r>
            <a:r>
              <a:rPr lang="zh-CN" altLang="zh-CN" dirty="0" smtClean="0"/>
              <a:t>等。最常用的两个点对点广域网封装协议是</a:t>
            </a:r>
            <a:r>
              <a:rPr lang="en-US" altLang="zh-CN" dirty="0" smtClean="0"/>
              <a:t>HDLC</a:t>
            </a:r>
            <a:r>
              <a:rPr lang="zh-CN" altLang="zh-CN" dirty="0" smtClean="0"/>
              <a:t>和</a:t>
            </a:r>
            <a:r>
              <a:rPr lang="en-US" altLang="zh-CN" dirty="0" smtClean="0"/>
              <a:t>PPP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  <p:sp>
        <p:nvSpPr>
          <p:cNvPr id="9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二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在</a:t>
            </a:r>
            <a:r>
              <a:rPr lang="zh-CN" altLang="zh-CN" sz="2200" b="1" dirty="0">
                <a:solidFill>
                  <a:schemeClr val="accent1"/>
                </a:solidFill>
              </a:rPr>
              <a:t>路由器接口上封装广域网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协议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pic>
        <p:nvPicPr>
          <p:cNvPr id="12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35625"/>
            <a:ext cx="2699792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1979650" y="2409653"/>
            <a:ext cx="5040560" cy="3857590"/>
            <a:chOff x="3600" y="9084"/>
            <a:chExt cx="5580" cy="3595"/>
          </a:xfrm>
        </p:grpSpPr>
        <p:sp>
          <p:nvSpPr>
            <p:cNvPr id="17" name="Text Box 3"/>
            <p:cNvSpPr txBox="1">
              <a:spLocks noChangeArrowheads="1"/>
            </p:cNvSpPr>
            <p:nvPr/>
          </p:nvSpPr>
          <p:spPr bwMode="auto">
            <a:xfrm>
              <a:off x="5760" y="9864"/>
              <a:ext cx="1800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600" kern="100" dirty="0">
                  <a:effectLst/>
                  <a:latin typeface="Times New Roman"/>
                  <a:ea typeface="宋体"/>
                  <a:cs typeface="宋体"/>
                </a:rPr>
                <a:t>PPP</a:t>
              </a:r>
              <a:r>
                <a:rPr lang="zh-CN" sz="1600" kern="100" dirty="0">
                  <a:effectLst/>
                  <a:latin typeface="Times New Roman"/>
                  <a:ea typeface="宋体"/>
                  <a:cs typeface="宋体"/>
                </a:rPr>
                <a:t>、</a:t>
              </a:r>
              <a:r>
                <a:rPr lang="en-US" sz="1600" kern="100" dirty="0">
                  <a:effectLst/>
                  <a:latin typeface="Times New Roman"/>
                  <a:ea typeface="宋体"/>
                  <a:cs typeface="宋体"/>
                </a:rPr>
                <a:t>HDLC</a:t>
              </a:r>
              <a:endParaRPr lang="zh-CN" sz="160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grpSp>
          <p:nvGrpSpPr>
            <p:cNvPr id="18" name="Group 4"/>
            <p:cNvGrpSpPr>
              <a:grpSpLocks/>
            </p:cNvGrpSpPr>
            <p:nvPr/>
          </p:nvGrpSpPr>
          <p:grpSpPr bwMode="auto">
            <a:xfrm>
              <a:off x="3600" y="9084"/>
              <a:ext cx="5580" cy="3595"/>
              <a:chOff x="3600" y="9084"/>
              <a:chExt cx="5580" cy="3595"/>
            </a:xfrm>
          </p:grpSpPr>
          <p:grpSp>
            <p:nvGrpSpPr>
              <p:cNvPr id="21" name="Group 6"/>
              <p:cNvGrpSpPr>
                <a:grpSpLocks/>
              </p:cNvGrpSpPr>
              <p:nvPr/>
            </p:nvGrpSpPr>
            <p:grpSpPr bwMode="auto">
              <a:xfrm>
                <a:off x="3600" y="9084"/>
                <a:ext cx="5580" cy="3595"/>
                <a:chOff x="2340" y="8616"/>
                <a:chExt cx="5580" cy="3595"/>
              </a:xfrm>
            </p:grpSpPr>
            <p:pic>
              <p:nvPicPr>
                <p:cNvPr id="23" name="Picture 7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340" y="8616"/>
                  <a:ext cx="1080" cy="6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4" name="Picture 8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660" y="8616"/>
                  <a:ext cx="1080" cy="6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5" name="Freeform 9"/>
                <p:cNvSpPr>
                  <a:spLocks/>
                </p:cNvSpPr>
                <p:nvPr/>
              </p:nvSpPr>
              <p:spPr bwMode="auto">
                <a:xfrm>
                  <a:off x="3240" y="8772"/>
                  <a:ext cx="3420" cy="208"/>
                </a:xfrm>
                <a:custGeom>
                  <a:avLst/>
                  <a:gdLst>
                    <a:gd name="T0" fmla="*/ 0 w 3420"/>
                    <a:gd name="T1" fmla="*/ 26 h 208"/>
                    <a:gd name="T2" fmla="*/ 1800 w 3420"/>
                    <a:gd name="T3" fmla="*/ 26 h 208"/>
                    <a:gd name="T4" fmla="*/ 1440 w 3420"/>
                    <a:gd name="T5" fmla="*/ 182 h 208"/>
                    <a:gd name="T6" fmla="*/ 3420 w 3420"/>
                    <a:gd name="T7" fmla="*/ 182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20" h="208">
                      <a:moveTo>
                        <a:pt x="0" y="26"/>
                      </a:moveTo>
                      <a:cubicBezTo>
                        <a:pt x="780" y="13"/>
                        <a:pt x="1560" y="0"/>
                        <a:pt x="1800" y="26"/>
                      </a:cubicBezTo>
                      <a:cubicBezTo>
                        <a:pt x="2040" y="52"/>
                        <a:pt x="1170" y="156"/>
                        <a:pt x="1440" y="182"/>
                      </a:cubicBezTo>
                      <a:cubicBezTo>
                        <a:pt x="1710" y="208"/>
                        <a:pt x="3090" y="182"/>
                        <a:pt x="3420" y="182"/>
                      </a:cubicBez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zh-CN" altLang="en-US"/>
                </a:p>
              </p:txBody>
            </p:sp>
            <p:pic>
              <p:nvPicPr>
                <p:cNvPr id="26" name="Picture 10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340" y="11580"/>
                  <a:ext cx="1080" cy="6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7" name="Picture 11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840" y="11580"/>
                  <a:ext cx="1080" cy="6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8" name="Picture 12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840" y="9708"/>
                  <a:ext cx="1080" cy="6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9" name="Picture 13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340" y="10488"/>
                  <a:ext cx="1080" cy="6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0" name="Picture 14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340" y="9552"/>
                  <a:ext cx="975" cy="9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" name="AutoShape 15"/>
                <p:cNvSpPr>
                  <a:spLocks noChangeArrowheads="1"/>
                </p:cNvSpPr>
                <p:nvPr/>
              </p:nvSpPr>
              <p:spPr bwMode="auto">
                <a:xfrm>
                  <a:off x="4317" y="9864"/>
                  <a:ext cx="1980" cy="624"/>
                </a:xfrm>
                <a:prstGeom prst="cloudCallout">
                  <a:avLst>
                    <a:gd name="adj1" fmla="val -45657"/>
                    <a:gd name="adj2" fmla="val 12338"/>
                  </a:avLst>
                </a:prstGeom>
                <a:solidFill>
                  <a:srgbClr val="80808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zh-CN" sz="1200" kern="100" dirty="0">
                      <a:effectLst/>
                      <a:latin typeface="Times New Roman"/>
                      <a:ea typeface="宋体"/>
                      <a:cs typeface="宋体"/>
                    </a:rPr>
                    <a:t>服务提供商</a:t>
                  </a:r>
                </a:p>
              </p:txBody>
            </p:sp>
            <p:pic>
              <p:nvPicPr>
                <p:cNvPr id="32" name="Picture 16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840" y="10800"/>
                  <a:ext cx="1080" cy="6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3" name="AutoShape 17"/>
                <p:cNvSpPr>
                  <a:spLocks noChangeArrowheads="1"/>
                </p:cNvSpPr>
                <p:nvPr/>
              </p:nvSpPr>
              <p:spPr bwMode="auto">
                <a:xfrm>
                  <a:off x="4320" y="11424"/>
                  <a:ext cx="1980" cy="624"/>
                </a:xfrm>
                <a:prstGeom prst="cloudCallout">
                  <a:avLst>
                    <a:gd name="adj1" fmla="val -45657"/>
                    <a:gd name="adj2" fmla="val 12338"/>
                  </a:avLst>
                </a:prstGeom>
                <a:solidFill>
                  <a:srgbClr val="80808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zh-CN" sz="1200" kern="100" dirty="0">
                      <a:effectLst/>
                      <a:latin typeface="Times New Roman"/>
                      <a:ea typeface="宋体"/>
                      <a:cs typeface="宋体"/>
                    </a:rPr>
                    <a:t>服务提供商</a:t>
                  </a:r>
                </a:p>
              </p:txBody>
            </p:sp>
            <p:sp>
              <p:nvSpPr>
                <p:cNvPr id="34" name="Freeform 18"/>
                <p:cNvSpPr>
                  <a:spLocks/>
                </p:cNvSpPr>
                <p:nvPr/>
              </p:nvSpPr>
              <p:spPr bwMode="auto">
                <a:xfrm>
                  <a:off x="3240" y="9838"/>
                  <a:ext cx="1260" cy="208"/>
                </a:xfrm>
                <a:custGeom>
                  <a:avLst/>
                  <a:gdLst>
                    <a:gd name="T0" fmla="*/ 0 w 1260"/>
                    <a:gd name="T1" fmla="*/ 26 h 208"/>
                    <a:gd name="T2" fmla="*/ 540 w 1260"/>
                    <a:gd name="T3" fmla="*/ 26 h 208"/>
                    <a:gd name="T4" fmla="*/ 180 w 1260"/>
                    <a:gd name="T5" fmla="*/ 182 h 208"/>
                    <a:gd name="T6" fmla="*/ 1260 w 1260"/>
                    <a:gd name="T7" fmla="*/ 182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60" h="208">
                      <a:moveTo>
                        <a:pt x="0" y="26"/>
                      </a:moveTo>
                      <a:cubicBezTo>
                        <a:pt x="255" y="13"/>
                        <a:pt x="510" y="0"/>
                        <a:pt x="540" y="26"/>
                      </a:cubicBezTo>
                      <a:cubicBezTo>
                        <a:pt x="570" y="52"/>
                        <a:pt x="60" y="156"/>
                        <a:pt x="180" y="182"/>
                      </a:cubicBezTo>
                      <a:cubicBezTo>
                        <a:pt x="300" y="208"/>
                        <a:pt x="780" y="195"/>
                        <a:pt x="1260" y="182"/>
                      </a:cubicBezTo>
                    </a:path>
                  </a:pathLst>
                </a:custGeom>
                <a:noFill/>
                <a:ln w="9525" cap="flat">
                  <a:solidFill>
                    <a:srgbClr val="000000"/>
                  </a:solidFill>
                  <a:prstDash val="lg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19"/>
                <p:cNvSpPr>
                  <a:spLocks/>
                </p:cNvSpPr>
                <p:nvPr/>
              </p:nvSpPr>
              <p:spPr bwMode="auto">
                <a:xfrm>
                  <a:off x="3420" y="10332"/>
                  <a:ext cx="1080" cy="494"/>
                </a:xfrm>
                <a:custGeom>
                  <a:avLst/>
                  <a:gdLst>
                    <a:gd name="T0" fmla="*/ 0 w 1080"/>
                    <a:gd name="T1" fmla="*/ 468 h 494"/>
                    <a:gd name="T2" fmla="*/ 720 w 1080"/>
                    <a:gd name="T3" fmla="*/ 468 h 494"/>
                    <a:gd name="T4" fmla="*/ 180 w 1080"/>
                    <a:gd name="T5" fmla="*/ 312 h 494"/>
                    <a:gd name="T6" fmla="*/ 1080 w 1080"/>
                    <a:gd name="T7" fmla="*/ 0 h 4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80" h="494">
                      <a:moveTo>
                        <a:pt x="0" y="468"/>
                      </a:moveTo>
                      <a:cubicBezTo>
                        <a:pt x="345" y="481"/>
                        <a:pt x="690" y="494"/>
                        <a:pt x="720" y="468"/>
                      </a:cubicBezTo>
                      <a:cubicBezTo>
                        <a:pt x="750" y="442"/>
                        <a:pt x="120" y="390"/>
                        <a:pt x="180" y="312"/>
                      </a:cubicBezTo>
                      <a:cubicBezTo>
                        <a:pt x="240" y="234"/>
                        <a:pt x="660" y="117"/>
                        <a:pt x="1080" y="0"/>
                      </a:cubicBezTo>
                    </a:path>
                  </a:pathLst>
                </a:custGeom>
                <a:noFill/>
                <a:ln w="9525" cap="flat">
                  <a:solidFill>
                    <a:srgbClr val="000000"/>
                  </a:solidFill>
                  <a:prstDash val="lg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20"/>
                <p:cNvSpPr>
                  <a:spLocks/>
                </p:cNvSpPr>
                <p:nvPr/>
              </p:nvSpPr>
              <p:spPr bwMode="auto">
                <a:xfrm>
                  <a:off x="6300" y="9994"/>
                  <a:ext cx="540" cy="208"/>
                </a:xfrm>
                <a:custGeom>
                  <a:avLst/>
                  <a:gdLst>
                    <a:gd name="T0" fmla="*/ 0 w 540"/>
                    <a:gd name="T1" fmla="*/ 182 h 208"/>
                    <a:gd name="T2" fmla="*/ 360 w 540"/>
                    <a:gd name="T3" fmla="*/ 182 h 208"/>
                    <a:gd name="T4" fmla="*/ 180 w 540"/>
                    <a:gd name="T5" fmla="*/ 26 h 208"/>
                    <a:gd name="T6" fmla="*/ 540 w 540"/>
                    <a:gd name="T7" fmla="*/ 26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0" h="208">
                      <a:moveTo>
                        <a:pt x="0" y="182"/>
                      </a:moveTo>
                      <a:cubicBezTo>
                        <a:pt x="165" y="195"/>
                        <a:pt x="330" y="208"/>
                        <a:pt x="360" y="182"/>
                      </a:cubicBezTo>
                      <a:cubicBezTo>
                        <a:pt x="390" y="156"/>
                        <a:pt x="150" y="52"/>
                        <a:pt x="180" y="26"/>
                      </a:cubicBezTo>
                      <a:cubicBezTo>
                        <a:pt x="210" y="0"/>
                        <a:pt x="480" y="26"/>
                        <a:pt x="540" y="26"/>
                      </a:cubicBezTo>
                    </a:path>
                  </a:pathLst>
                </a:custGeom>
                <a:noFill/>
                <a:ln w="9525" cap="flat">
                  <a:solidFill>
                    <a:srgbClr val="000000"/>
                  </a:solidFill>
                  <a:prstDash val="lg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21"/>
                <p:cNvSpPr>
                  <a:spLocks/>
                </p:cNvSpPr>
                <p:nvPr/>
              </p:nvSpPr>
              <p:spPr bwMode="auto">
                <a:xfrm>
                  <a:off x="3420" y="11866"/>
                  <a:ext cx="900" cy="208"/>
                </a:xfrm>
                <a:custGeom>
                  <a:avLst/>
                  <a:gdLst>
                    <a:gd name="T0" fmla="*/ 0 w 900"/>
                    <a:gd name="T1" fmla="*/ 182 h 208"/>
                    <a:gd name="T2" fmla="*/ 540 w 900"/>
                    <a:gd name="T3" fmla="*/ 182 h 208"/>
                    <a:gd name="T4" fmla="*/ 180 w 900"/>
                    <a:gd name="T5" fmla="*/ 26 h 208"/>
                    <a:gd name="T6" fmla="*/ 900 w 900"/>
                    <a:gd name="T7" fmla="*/ 26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0" h="208">
                      <a:moveTo>
                        <a:pt x="0" y="182"/>
                      </a:moveTo>
                      <a:cubicBezTo>
                        <a:pt x="255" y="195"/>
                        <a:pt x="510" y="208"/>
                        <a:pt x="540" y="182"/>
                      </a:cubicBezTo>
                      <a:cubicBezTo>
                        <a:pt x="570" y="156"/>
                        <a:pt x="120" y="52"/>
                        <a:pt x="180" y="26"/>
                      </a:cubicBezTo>
                      <a:cubicBezTo>
                        <a:pt x="240" y="0"/>
                        <a:pt x="780" y="26"/>
                        <a:pt x="900" y="26"/>
                      </a:cubicBez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22"/>
                <p:cNvSpPr>
                  <a:spLocks/>
                </p:cNvSpPr>
                <p:nvPr/>
              </p:nvSpPr>
              <p:spPr bwMode="auto">
                <a:xfrm>
                  <a:off x="5940" y="11710"/>
                  <a:ext cx="900" cy="208"/>
                </a:xfrm>
                <a:custGeom>
                  <a:avLst/>
                  <a:gdLst>
                    <a:gd name="T0" fmla="*/ 0 w 900"/>
                    <a:gd name="T1" fmla="*/ 182 h 208"/>
                    <a:gd name="T2" fmla="*/ 720 w 900"/>
                    <a:gd name="T3" fmla="*/ 182 h 208"/>
                    <a:gd name="T4" fmla="*/ 360 w 900"/>
                    <a:gd name="T5" fmla="*/ 26 h 208"/>
                    <a:gd name="T6" fmla="*/ 900 w 900"/>
                    <a:gd name="T7" fmla="*/ 26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0" h="208">
                      <a:moveTo>
                        <a:pt x="0" y="182"/>
                      </a:moveTo>
                      <a:cubicBezTo>
                        <a:pt x="330" y="195"/>
                        <a:pt x="660" y="208"/>
                        <a:pt x="720" y="182"/>
                      </a:cubicBezTo>
                      <a:cubicBezTo>
                        <a:pt x="780" y="156"/>
                        <a:pt x="330" y="52"/>
                        <a:pt x="360" y="26"/>
                      </a:cubicBezTo>
                      <a:cubicBezTo>
                        <a:pt x="390" y="0"/>
                        <a:pt x="645" y="13"/>
                        <a:pt x="900" y="26"/>
                      </a:cubicBez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Freeform 23"/>
                <p:cNvSpPr>
                  <a:spLocks/>
                </p:cNvSpPr>
                <p:nvPr/>
              </p:nvSpPr>
              <p:spPr bwMode="auto">
                <a:xfrm>
                  <a:off x="6120" y="11216"/>
                  <a:ext cx="750" cy="416"/>
                </a:xfrm>
                <a:custGeom>
                  <a:avLst/>
                  <a:gdLst>
                    <a:gd name="T0" fmla="*/ 0 w 750"/>
                    <a:gd name="T1" fmla="*/ 364 h 416"/>
                    <a:gd name="T2" fmla="*/ 720 w 750"/>
                    <a:gd name="T3" fmla="*/ 364 h 416"/>
                    <a:gd name="T4" fmla="*/ 180 w 750"/>
                    <a:gd name="T5" fmla="*/ 52 h 416"/>
                    <a:gd name="T6" fmla="*/ 720 w 750"/>
                    <a:gd name="T7" fmla="*/ 52 h 4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0" h="416">
                      <a:moveTo>
                        <a:pt x="0" y="364"/>
                      </a:moveTo>
                      <a:cubicBezTo>
                        <a:pt x="345" y="390"/>
                        <a:pt x="690" y="416"/>
                        <a:pt x="720" y="364"/>
                      </a:cubicBezTo>
                      <a:cubicBezTo>
                        <a:pt x="750" y="312"/>
                        <a:pt x="180" y="104"/>
                        <a:pt x="180" y="52"/>
                      </a:cubicBezTo>
                      <a:cubicBezTo>
                        <a:pt x="180" y="0"/>
                        <a:pt x="450" y="26"/>
                        <a:pt x="720" y="52"/>
                      </a:cubicBez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0" name="Text Box 25"/>
              <p:cNvSpPr txBox="1">
                <a:spLocks noChangeArrowheads="1"/>
              </p:cNvSpPr>
              <p:nvPr/>
            </p:nvSpPr>
            <p:spPr bwMode="auto">
              <a:xfrm>
                <a:off x="5580" y="11424"/>
                <a:ext cx="2160" cy="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X.25</a:t>
                </a:r>
                <a:r>
                  <a:rPr lang="zh-CN" sz="1600" kern="100" dirty="0">
                    <a:effectLst/>
                    <a:latin typeface="Times New Roman"/>
                    <a:ea typeface="宋体"/>
                    <a:cs typeface="宋体"/>
                  </a:rPr>
                  <a:t>、</a:t>
                </a: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Frame-Relay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732815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19510" y="980728"/>
            <a:ext cx="7740922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3</a:t>
            </a:r>
            <a:r>
              <a:rPr lang="zh-CN" altLang="zh-CN" b="1" dirty="0"/>
              <a:t>．封装广域网协议的方法</a:t>
            </a:r>
            <a:endParaRPr lang="zh-CN" altLang="zh-CN" dirty="0"/>
          </a:p>
          <a:p>
            <a:pPr marL="457200" lvl="2">
              <a:lnSpc>
                <a:spcPts val="2400"/>
              </a:lnSpc>
            </a:pP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/>
              <a:t>HDLC</a:t>
            </a:r>
            <a:r>
              <a:rPr lang="zh-CN" altLang="zh-CN" dirty="0"/>
              <a:t>封装技术</a:t>
            </a:r>
          </a:p>
          <a:p>
            <a:pPr marL="457200" lvl="2">
              <a:lnSpc>
                <a:spcPts val="2400"/>
              </a:lnSpc>
            </a:pPr>
            <a:r>
              <a:rPr lang="en-US" altLang="zh-CN" dirty="0" smtClean="0"/>
              <a:t>Router(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-if</a:t>
            </a:r>
            <a:r>
              <a:rPr lang="en-US" altLang="zh-CN" dirty="0"/>
              <a:t>)#encapsulation  </a:t>
            </a:r>
            <a:r>
              <a:rPr lang="en-US" altLang="zh-CN" dirty="0" err="1"/>
              <a:t>hdlc</a:t>
            </a:r>
            <a:r>
              <a:rPr lang="en-US" altLang="zh-CN" dirty="0"/>
              <a:t>		</a:t>
            </a:r>
            <a:r>
              <a:rPr lang="zh-CN" altLang="zh-CN" dirty="0" smtClean="0"/>
              <a:t>封装</a:t>
            </a:r>
            <a:r>
              <a:rPr lang="en-US" altLang="zh-CN" dirty="0"/>
              <a:t>HDLC</a:t>
            </a:r>
            <a:r>
              <a:rPr lang="zh-CN" altLang="zh-CN" dirty="0"/>
              <a:t>协议</a:t>
            </a:r>
          </a:p>
          <a:p>
            <a:pPr marL="457200" lvl="2">
              <a:lnSpc>
                <a:spcPts val="2400"/>
              </a:lnSpc>
            </a:pPr>
            <a:r>
              <a:rPr lang="en-US" altLang="zh-CN" dirty="0"/>
              <a:t>2</a:t>
            </a:r>
            <a:r>
              <a:rPr lang="zh-CN" altLang="zh-CN" dirty="0"/>
              <a:t>）</a:t>
            </a:r>
            <a:r>
              <a:rPr lang="en-US" altLang="zh-CN" dirty="0"/>
              <a:t>PPP</a:t>
            </a:r>
            <a:r>
              <a:rPr lang="zh-CN" altLang="zh-CN" dirty="0"/>
              <a:t>封装技术</a:t>
            </a:r>
          </a:p>
          <a:p>
            <a:pPr marL="457200" lvl="2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-if)#encapsulation  </a:t>
            </a:r>
            <a:r>
              <a:rPr lang="en-US" altLang="zh-CN" dirty="0" err="1"/>
              <a:t>ppp</a:t>
            </a:r>
            <a:r>
              <a:rPr lang="en-US" altLang="zh-CN" dirty="0"/>
              <a:t>		</a:t>
            </a:r>
            <a:r>
              <a:rPr lang="zh-CN" altLang="zh-CN" dirty="0" smtClean="0"/>
              <a:t>封装</a:t>
            </a:r>
            <a:r>
              <a:rPr lang="en-US" altLang="zh-CN" dirty="0"/>
              <a:t>PPP</a:t>
            </a:r>
            <a:r>
              <a:rPr lang="zh-CN" altLang="zh-CN" dirty="0"/>
              <a:t>协议</a:t>
            </a:r>
          </a:p>
          <a:p>
            <a:pPr marL="457200" lvl="2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-if)# no  encapsulation  </a:t>
            </a:r>
            <a:r>
              <a:rPr lang="en-US" altLang="zh-CN" dirty="0" err="1"/>
              <a:t>ppp</a:t>
            </a:r>
            <a:r>
              <a:rPr lang="en-US" altLang="zh-CN" dirty="0"/>
              <a:t>		</a:t>
            </a:r>
            <a:r>
              <a:rPr lang="zh-CN" altLang="zh-CN" dirty="0"/>
              <a:t>去除封装</a:t>
            </a:r>
            <a:r>
              <a:rPr lang="en-US" altLang="zh-CN" dirty="0"/>
              <a:t>PPP</a:t>
            </a:r>
            <a:r>
              <a:rPr lang="zh-CN" altLang="zh-CN" dirty="0"/>
              <a:t>协议</a:t>
            </a:r>
          </a:p>
        </p:txBody>
      </p:sp>
      <p:sp>
        <p:nvSpPr>
          <p:cNvPr id="9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二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在</a:t>
            </a:r>
            <a:r>
              <a:rPr lang="zh-CN" altLang="zh-CN" sz="2200" b="1" dirty="0">
                <a:solidFill>
                  <a:schemeClr val="accent1"/>
                </a:solidFill>
              </a:rPr>
              <a:t>路由器接口上封装广域网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协议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pic>
        <p:nvPicPr>
          <p:cNvPr id="12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35625"/>
            <a:ext cx="2699792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11326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任务实施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5576" y="1555717"/>
            <a:ext cx="7776864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</a:t>
            </a:r>
            <a:r>
              <a:rPr lang="zh-CN" altLang="zh-CN" b="1" dirty="0"/>
              <a:t>．任务拓扑图及要求说明</a:t>
            </a:r>
          </a:p>
          <a:p>
            <a:pPr marL="0" lvl="1">
              <a:lnSpc>
                <a:spcPts val="2400"/>
              </a:lnSpc>
            </a:pPr>
            <a:r>
              <a:rPr lang="en-US" altLang="zh-CN" dirty="0"/>
              <a:t>         </a:t>
            </a:r>
            <a:r>
              <a:rPr lang="zh-CN" altLang="zh-CN" dirty="0"/>
              <a:t>此任务拓扑如图所示，两台路由器通过串口相连，要求查看器由器广域网接口支持的数据链路层协议，并进行正确的封装。</a:t>
            </a:r>
          </a:p>
        </p:txBody>
      </p:sp>
      <p:sp>
        <p:nvSpPr>
          <p:cNvPr id="3" name="矩形 2"/>
          <p:cNvSpPr/>
          <p:nvPr/>
        </p:nvSpPr>
        <p:spPr>
          <a:xfrm>
            <a:off x="755576" y="4241120"/>
            <a:ext cx="7776864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</a:t>
            </a:r>
            <a:r>
              <a:rPr lang="zh-CN" altLang="zh-CN" b="1" dirty="0"/>
              <a:t>．实施步骤</a:t>
            </a:r>
          </a:p>
          <a:p>
            <a:pPr marL="457200" lvl="2">
              <a:lnSpc>
                <a:spcPts val="2400"/>
              </a:lnSpc>
            </a:pPr>
            <a:r>
              <a:rPr lang="en-US" altLang="zh-CN" dirty="0"/>
              <a:t>1</a:t>
            </a:r>
            <a:r>
              <a:rPr lang="zh-CN" altLang="zh-CN" dirty="0"/>
              <a:t>）路由器的基本配置</a:t>
            </a:r>
          </a:p>
          <a:p>
            <a:pPr marL="457200" lvl="2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)#interface  serial 1/2</a:t>
            </a:r>
            <a:endParaRPr lang="zh-CN" altLang="zh-CN" dirty="0"/>
          </a:p>
          <a:p>
            <a:pPr marL="457200" lvl="2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172.16.2.1  255.255.255.0</a:t>
            </a:r>
            <a:endParaRPr lang="zh-CN" altLang="zh-CN" dirty="0"/>
          </a:p>
          <a:p>
            <a:pPr marL="457200" lvl="2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)#interface  serial 1/2</a:t>
            </a:r>
            <a:endParaRPr lang="zh-CN" altLang="zh-CN" dirty="0"/>
          </a:p>
          <a:p>
            <a:pPr marL="457200" lvl="2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172.16.2.2  255.255.255.0</a:t>
            </a:r>
            <a:endParaRPr lang="zh-CN" altLang="zh-CN" dirty="0"/>
          </a:p>
        </p:txBody>
      </p:sp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二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在</a:t>
            </a:r>
            <a:r>
              <a:rPr lang="zh-CN" altLang="zh-CN" sz="2200" b="1" dirty="0">
                <a:solidFill>
                  <a:schemeClr val="accent1"/>
                </a:solidFill>
              </a:rPr>
              <a:t>路由器接口上封装广域网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协议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pic>
        <p:nvPicPr>
          <p:cNvPr id="31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35625"/>
            <a:ext cx="2699792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0" name="组合 59"/>
          <p:cNvGrpSpPr/>
          <p:nvPr/>
        </p:nvGrpSpPr>
        <p:grpSpPr>
          <a:xfrm>
            <a:off x="1865181" y="2992943"/>
            <a:ext cx="5637138" cy="1156137"/>
            <a:chOff x="0" y="0"/>
            <a:chExt cx="5118652" cy="774700"/>
          </a:xfrm>
        </p:grpSpPr>
        <p:sp>
          <p:nvSpPr>
            <p:cNvPr id="61" name="文本框 36835"/>
            <p:cNvSpPr txBox="1">
              <a:spLocks noChangeArrowheads="1"/>
            </p:cNvSpPr>
            <p:nvPr/>
          </p:nvSpPr>
          <p:spPr bwMode="auto">
            <a:xfrm>
              <a:off x="3975652" y="31805"/>
              <a:ext cx="1143000" cy="19812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0" rIns="9144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050" kern="100" dirty="0">
                  <a:effectLst/>
                  <a:latin typeface="Times New Roman"/>
                  <a:ea typeface="宋体"/>
                  <a:cs typeface="宋体"/>
                </a:rPr>
                <a:t>Fa1/0:172.16.3.0</a:t>
              </a:r>
              <a:endParaRPr lang="zh-CN" sz="105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grpSp>
          <p:nvGrpSpPr>
            <p:cNvPr id="62" name="组合 61"/>
            <p:cNvGrpSpPr>
              <a:grpSpLocks/>
            </p:cNvGrpSpPr>
            <p:nvPr/>
          </p:nvGrpSpPr>
          <p:grpSpPr bwMode="auto">
            <a:xfrm>
              <a:off x="0" y="0"/>
              <a:ext cx="5026025" cy="774700"/>
              <a:chOff x="2160" y="4872"/>
              <a:chExt cx="7915" cy="1220"/>
            </a:xfrm>
          </p:grpSpPr>
          <p:sp>
            <p:nvSpPr>
              <p:cNvPr id="64" name="Text Box 28"/>
              <p:cNvSpPr txBox="1">
                <a:spLocks noChangeArrowheads="1"/>
              </p:cNvSpPr>
              <p:nvPr/>
            </p:nvSpPr>
            <p:spPr bwMode="auto">
              <a:xfrm>
                <a:off x="3960" y="5808"/>
                <a:ext cx="696" cy="284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RA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grpSp>
            <p:nvGrpSpPr>
              <p:cNvPr id="65" name="Group 29"/>
              <p:cNvGrpSpPr>
                <a:grpSpLocks/>
              </p:cNvGrpSpPr>
              <p:nvPr/>
            </p:nvGrpSpPr>
            <p:grpSpPr bwMode="auto">
              <a:xfrm>
                <a:off x="2160" y="4872"/>
                <a:ext cx="7915" cy="1220"/>
                <a:chOff x="2160" y="4872"/>
                <a:chExt cx="7915" cy="1220"/>
              </a:xfrm>
            </p:grpSpPr>
            <p:sp>
              <p:nvSpPr>
                <p:cNvPr id="66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7740" y="5808"/>
                  <a:ext cx="696" cy="284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0" rIns="9144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RB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grpSp>
              <p:nvGrpSpPr>
                <p:cNvPr id="67" name="Group 31"/>
                <p:cNvGrpSpPr>
                  <a:grpSpLocks/>
                </p:cNvGrpSpPr>
                <p:nvPr/>
              </p:nvGrpSpPr>
              <p:grpSpPr bwMode="auto">
                <a:xfrm>
                  <a:off x="2160" y="4872"/>
                  <a:ext cx="7915" cy="640"/>
                  <a:chOff x="2160" y="4872"/>
                  <a:chExt cx="7915" cy="640"/>
                </a:xfrm>
              </p:grpSpPr>
              <p:sp>
                <p:nvSpPr>
                  <p:cNvPr id="68" name="Text Box 3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040" y="4872"/>
                    <a:ext cx="1980" cy="284"/>
                  </a:xfrm>
                  <a:prstGeom prst="rect">
                    <a:avLst/>
                  </a:prstGeom>
                  <a:solidFill>
                    <a:srgbClr val="FFFFFF">
                      <a:alpha val="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0" tIns="0" rIns="0" bIns="0" anchor="t" anchorCtr="0" upright="1">
                    <a:noAutofit/>
                  </a:bodyPr>
                  <a:lstStyle/>
                  <a:p>
                    <a:pPr algn="just">
                      <a:spcAft>
                        <a:spcPts val="0"/>
                      </a:spcAft>
                    </a:pPr>
                    <a:r>
                      <a:rPr lang="en-US" sz="1050" kern="100">
                        <a:effectLst/>
                        <a:latin typeface="Times New Roman"/>
                        <a:ea typeface="宋体"/>
                        <a:cs typeface="宋体"/>
                      </a:rPr>
                      <a:t>S1/2:172.16.2.1</a:t>
                    </a:r>
                    <a:endParaRPr lang="zh-CN" sz="1050" kern="100">
                      <a:effectLst/>
                      <a:latin typeface="Times New Roman"/>
                      <a:ea typeface="宋体"/>
                      <a:cs typeface="宋体"/>
                    </a:endParaRPr>
                  </a:p>
                </p:txBody>
              </p:sp>
              <p:grpSp>
                <p:nvGrpSpPr>
                  <p:cNvPr id="69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2160" y="4872"/>
                    <a:ext cx="7915" cy="640"/>
                    <a:chOff x="2160" y="4872"/>
                    <a:chExt cx="7915" cy="640"/>
                  </a:xfrm>
                </p:grpSpPr>
                <p:pic>
                  <p:nvPicPr>
                    <p:cNvPr id="70" name="Picture 34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858" y="4872"/>
                      <a:ext cx="1152" cy="64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cxnSp>
                  <p:nvCxnSpPr>
                    <p:cNvPr id="71" name="Line 35"/>
                    <p:cNvCxnSpPr/>
                    <p:nvPr/>
                  </p:nvCxnSpPr>
                  <p:spPr bwMode="auto">
                    <a:xfrm flipV="1">
                      <a:off x="8538" y="5265"/>
                      <a:ext cx="1537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72" name="Line 36"/>
                    <p:cNvCxnSpPr/>
                    <p:nvPr/>
                  </p:nvCxnSpPr>
                  <p:spPr bwMode="auto">
                    <a:xfrm>
                      <a:off x="2220" y="5302"/>
                      <a:ext cx="1740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pic>
                  <p:nvPicPr>
                    <p:cNvPr id="73" name="Picture 37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7380" y="4872"/>
                      <a:ext cx="1151" cy="64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sp>
                  <p:nvSpPr>
                    <p:cNvPr id="74" name="Text Box 3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160" y="4890"/>
                      <a:ext cx="1800" cy="312"/>
                    </a:xfrm>
                    <a:prstGeom prst="rect">
                      <a:avLst/>
                    </a:prstGeom>
                    <a:solidFill>
                      <a:srgbClr val="FFFFFF">
                        <a:alpha val="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rot="0" vert="horz" wrap="square" lIns="91440" tIns="0" rIns="91440" bIns="0" anchor="t" anchorCtr="0" upright="1">
                      <a:noAutofit/>
                    </a:bodyPr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Times New Roman"/>
                          <a:ea typeface="宋体"/>
                          <a:cs typeface="宋体"/>
                        </a:rPr>
                        <a:t>Fa1/0:172.16.1.0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宋体"/>
                      </a:endParaRPr>
                    </a:p>
                  </p:txBody>
                </p:sp>
                <p:cxnSp>
                  <p:nvCxnSpPr>
                    <p:cNvPr id="76" name="Line 40"/>
                    <p:cNvCxnSpPr/>
                    <p:nvPr/>
                  </p:nvCxnSpPr>
                  <p:spPr bwMode="auto">
                    <a:xfrm>
                      <a:off x="5010" y="5265"/>
                      <a:ext cx="2340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</p:grpSp>
          </p:grpSp>
        </p:grpSp>
        <p:sp>
          <p:nvSpPr>
            <p:cNvPr id="63" name="文本框 36820"/>
            <p:cNvSpPr txBox="1">
              <a:spLocks noChangeArrowheads="1"/>
            </p:cNvSpPr>
            <p:nvPr/>
          </p:nvSpPr>
          <p:spPr bwMode="auto">
            <a:xfrm>
              <a:off x="2425148" y="389614"/>
              <a:ext cx="934113" cy="18034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050" kern="100">
                  <a:effectLst/>
                  <a:latin typeface="Times New Roman"/>
                  <a:ea typeface="宋体"/>
                  <a:cs typeface="宋体"/>
                </a:rPr>
                <a:t>S1/2:172.16.2.2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46239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01705" y="1124744"/>
            <a:ext cx="807365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2">
              <a:lnSpc>
                <a:spcPts val="2400"/>
              </a:lnSpc>
            </a:pP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r>
              <a:rPr lang="zh-CN" altLang="zh-CN" dirty="0" smtClean="0"/>
              <a:t>封装</a:t>
            </a:r>
            <a:r>
              <a:rPr lang="en-US" altLang="zh-CN" dirty="0"/>
              <a:t>HDLC</a:t>
            </a:r>
            <a:endParaRPr lang="zh-CN" altLang="zh-CN" dirty="0"/>
          </a:p>
          <a:p>
            <a:pPr marL="457200" lvl="2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)#interface  serial 1/2</a:t>
            </a:r>
            <a:endParaRPr lang="zh-CN" altLang="zh-CN" dirty="0"/>
          </a:p>
          <a:p>
            <a:pPr marL="457200" lvl="2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-if)#encapsulation  </a:t>
            </a:r>
            <a:r>
              <a:rPr lang="en-US" altLang="zh-CN" dirty="0" err="1"/>
              <a:t>hdlc</a:t>
            </a:r>
            <a:endParaRPr lang="zh-CN" altLang="zh-CN" dirty="0"/>
          </a:p>
          <a:p>
            <a:pPr marL="457200" lvl="2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)#interface  serial 1/2</a:t>
            </a:r>
            <a:endParaRPr lang="zh-CN" altLang="zh-CN" dirty="0"/>
          </a:p>
          <a:p>
            <a:pPr marL="457200" lvl="2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-if) #encapsulation  </a:t>
            </a:r>
            <a:r>
              <a:rPr lang="en-US" altLang="zh-CN" dirty="0" err="1"/>
              <a:t>hdlc</a:t>
            </a:r>
            <a:endParaRPr lang="zh-CN" altLang="zh-CN" dirty="0"/>
          </a:p>
          <a:p>
            <a:pPr marL="457200" lvl="2">
              <a:lnSpc>
                <a:spcPts val="2400"/>
              </a:lnSpc>
            </a:pPr>
            <a:r>
              <a:rPr lang="en-US" altLang="zh-CN" dirty="0"/>
              <a:t>3</a:t>
            </a:r>
            <a:r>
              <a:rPr lang="zh-CN" altLang="zh-CN" dirty="0"/>
              <a:t>）封装</a:t>
            </a:r>
            <a:r>
              <a:rPr lang="en-US" altLang="zh-CN" dirty="0"/>
              <a:t>PPP</a:t>
            </a:r>
            <a:endParaRPr lang="zh-CN" altLang="zh-CN" dirty="0"/>
          </a:p>
          <a:p>
            <a:pPr marL="457200" lvl="2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)#interface  serial 1/2</a:t>
            </a:r>
            <a:endParaRPr lang="zh-CN" altLang="zh-CN" dirty="0"/>
          </a:p>
          <a:p>
            <a:pPr marL="457200" lvl="2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-if)#encapsulation  </a:t>
            </a:r>
            <a:r>
              <a:rPr lang="en-US" altLang="zh-CN" dirty="0" err="1"/>
              <a:t>ppp</a:t>
            </a:r>
            <a:endParaRPr lang="zh-CN" altLang="zh-CN" dirty="0"/>
          </a:p>
          <a:p>
            <a:pPr marL="457200" lvl="2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)#interface  serial 1/2</a:t>
            </a:r>
            <a:endParaRPr lang="zh-CN" altLang="zh-CN" dirty="0"/>
          </a:p>
          <a:p>
            <a:pPr marL="457200" lvl="2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-if) #encapsulation  </a:t>
            </a:r>
            <a:r>
              <a:rPr lang="en-US" altLang="zh-CN" dirty="0" err="1"/>
              <a:t>ppp</a:t>
            </a:r>
            <a:endParaRPr lang="zh-CN" altLang="zh-CN" dirty="0"/>
          </a:p>
          <a:p>
            <a:pPr marL="457200" lvl="2">
              <a:lnSpc>
                <a:spcPts val="2400"/>
              </a:lnSpc>
            </a:pPr>
            <a:r>
              <a:rPr lang="en-US" altLang="zh-CN" dirty="0" smtClean="0"/>
              <a:t>4</a:t>
            </a:r>
            <a:r>
              <a:rPr lang="zh-CN" altLang="en-US" dirty="0" smtClean="0"/>
              <a:t>）</a:t>
            </a:r>
            <a:r>
              <a:rPr lang="zh-CN" altLang="zh-CN" dirty="0" smtClean="0"/>
              <a:t>验证</a:t>
            </a:r>
            <a:r>
              <a:rPr lang="zh-CN" altLang="zh-CN" dirty="0"/>
              <a:t>广域网接口的装装类型</a:t>
            </a:r>
          </a:p>
          <a:p>
            <a:pPr marL="457200" lvl="2">
              <a:lnSpc>
                <a:spcPts val="2400"/>
              </a:lnSpc>
            </a:pPr>
            <a:r>
              <a:rPr lang="en-US" altLang="zh-CN" dirty="0" err="1"/>
              <a:t>RA#show</a:t>
            </a:r>
            <a:r>
              <a:rPr lang="en-US" altLang="zh-CN" dirty="0"/>
              <a:t>  interfaces  serial 1/2	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3. </a:t>
            </a:r>
            <a:r>
              <a:rPr lang="zh-CN" altLang="zh-CN" b="1" dirty="0"/>
              <a:t>注意事项</a:t>
            </a:r>
          </a:p>
          <a:p>
            <a:r>
              <a:rPr lang="en-US" altLang="zh-CN" dirty="0" smtClean="0"/>
              <a:t>        </a:t>
            </a:r>
            <a:r>
              <a:rPr lang="zh-CN" altLang="zh-CN" dirty="0" smtClean="0"/>
              <a:t>封装</a:t>
            </a:r>
            <a:r>
              <a:rPr lang="zh-CN" altLang="zh-CN" dirty="0"/>
              <a:t>广域网协议时，要求</a:t>
            </a:r>
            <a:r>
              <a:rPr lang="en-US" altLang="zh-CN" dirty="0"/>
              <a:t>V.35</a:t>
            </a:r>
            <a:r>
              <a:rPr lang="zh-CN" altLang="zh-CN" dirty="0"/>
              <a:t>线缆的两个端口上的封装协议一致，否则将无法建立</a:t>
            </a:r>
            <a:r>
              <a:rPr lang="zh-CN" altLang="zh-CN" dirty="0" smtClean="0"/>
              <a:t>链路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二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在</a:t>
            </a:r>
            <a:r>
              <a:rPr lang="zh-CN" altLang="zh-CN" sz="2200" b="1" dirty="0">
                <a:solidFill>
                  <a:schemeClr val="accent1"/>
                </a:solidFill>
              </a:rPr>
              <a:t>路由器接口上封装广域网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协议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pic>
        <p:nvPicPr>
          <p:cNvPr id="13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35625"/>
            <a:ext cx="2699792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10096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411</Words>
  <Application>Microsoft Office PowerPoint</Application>
  <PresentationFormat>全屏显示(4:3)</PresentationFormat>
  <Paragraphs>61</Paragraphs>
  <Slides>5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Windows 用户</cp:lastModifiedBy>
  <cp:revision>24</cp:revision>
  <dcterms:created xsi:type="dcterms:W3CDTF">2023-01-14T07:54:46Z</dcterms:created>
  <dcterms:modified xsi:type="dcterms:W3CDTF">2024-09-03T12:48:42Z</dcterms:modified>
</cp:coreProperties>
</file>