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70" r:id="rId3"/>
    <p:sldId id="260" r:id="rId4"/>
    <p:sldId id="272" r:id="rId5"/>
    <p:sldId id="273" r:id="rId6"/>
    <p:sldId id="274" r:id="rId7"/>
    <p:sldId id="267" r:id="rId8"/>
    <p:sldId id="269" r:id="rId9"/>
    <p:sldId id="271" r:id="rId10"/>
    <p:sldId id="27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4E369-A53E-411F-8A9B-68DF21010FE5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7D8C0-1EFE-41D1-A12E-A4D2836D6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10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2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3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4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5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6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7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8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53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fld id="{50D568A7-6193-4F31-AC53-4173B00E68F4}" type="slidenum">
              <a:rPr altLang="en-US" noProof="1" smtClean="0">
                <a:latin typeface="Calibri" pitchFamily="34" charset="0"/>
              </a:rPr>
              <a:pPr eaLnBrk="1" hangingPunct="1">
                <a:buFont typeface="Arial" pitchFamily="34" charset="0"/>
                <a:buChar char="•"/>
              </a:pPr>
              <a:t>9</a:t>
            </a:fld>
            <a:endParaRPr lang="zh-CN" altLang="en-US" noProof="1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6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7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738B-E92E-4B82-94DD-D4C30B1B4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5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0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2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4A2-F082-4842-8D5E-DADFC7CEACDC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072D8-B5C1-4658-9B3A-FBFB98EE6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Administrator\Application%20Data\Tencent\Users\710901000\QQ\WinTemp\RichOle\E0K19%5d@%25~1FKYCNFVF@G9%7bJ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任务描述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555717"/>
            <a:ext cx="7776864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 RIP</a:t>
            </a:r>
            <a:r>
              <a:rPr lang="zh-CN" altLang="zh-CN" dirty="0"/>
              <a:t>是一种距离矢量路由协议，它有很大的局限性，网络规模受</a:t>
            </a:r>
            <a:r>
              <a:rPr lang="en-US" altLang="zh-CN" dirty="0"/>
              <a:t>15</a:t>
            </a:r>
            <a:r>
              <a:rPr lang="zh-CN" altLang="zh-CN" dirty="0"/>
              <a:t>跳限制，并且收敛速度慢，所以小王又调整路由方案，使用另一种动态路由协议</a:t>
            </a:r>
            <a:r>
              <a:rPr lang="en-US" altLang="zh-CN" dirty="0"/>
              <a:t>OSPF</a:t>
            </a:r>
            <a:r>
              <a:rPr lang="zh-CN" altLang="zh-CN" dirty="0"/>
              <a:t>来实现各网段路由可达，</a:t>
            </a:r>
            <a:r>
              <a:rPr lang="en-US" altLang="zh-CN" dirty="0"/>
              <a:t>OSPF</a:t>
            </a:r>
            <a:r>
              <a:rPr lang="zh-CN" altLang="zh-CN" dirty="0"/>
              <a:t>是目前应用最广的一种链路状态路由协议，使用它进行网络路由能有效规避</a:t>
            </a:r>
            <a:r>
              <a:rPr lang="en-US" altLang="zh-CN" dirty="0"/>
              <a:t>RIP</a:t>
            </a:r>
            <a:r>
              <a:rPr lang="zh-CN" altLang="zh-CN" dirty="0"/>
              <a:t>协议的一些</a:t>
            </a:r>
            <a:r>
              <a:rPr lang="zh-CN" altLang="zh-CN" dirty="0" smtClean="0"/>
              <a:t>问题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19128" y="3060536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知识链接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3708608"/>
            <a:ext cx="770485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OSPF</a:t>
            </a:r>
            <a:r>
              <a:rPr lang="zh-CN" altLang="zh-CN" b="1" dirty="0"/>
              <a:t>工作原理</a:t>
            </a:r>
          </a:p>
          <a:p>
            <a:pPr>
              <a:lnSpc>
                <a:spcPts val="2400"/>
              </a:lnSpc>
            </a:pPr>
            <a:r>
              <a:rPr lang="en-US" altLang="zh-CN" dirty="0"/>
              <a:t>         OSPF</a:t>
            </a:r>
            <a:r>
              <a:rPr lang="zh-CN" altLang="zh-CN" dirty="0"/>
              <a:t>（</a:t>
            </a:r>
            <a:r>
              <a:rPr lang="en-US" altLang="zh-CN" dirty="0"/>
              <a:t>Open Shortest Path First</a:t>
            </a:r>
            <a:r>
              <a:rPr lang="zh-CN" altLang="zh-CN" dirty="0"/>
              <a:t>开放最短路径优先）是一个内部网关协议，</a:t>
            </a:r>
            <a:r>
              <a:rPr lang="en-US" altLang="zh-CN" dirty="0"/>
              <a:t>OSPF</a:t>
            </a:r>
            <a:r>
              <a:rPr lang="zh-CN" altLang="zh-CN" dirty="0"/>
              <a:t>通过路由器之间通告网络接口的状态来建立链路状态数据库，生成最短路径树，每个</a:t>
            </a:r>
            <a:r>
              <a:rPr lang="en-US" altLang="zh-CN" dirty="0"/>
              <a:t>OSPF</a:t>
            </a:r>
            <a:r>
              <a:rPr lang="zh-CN" altLang="zh-CN" dirty="0"/>
              <a:t>路由器使用这些最短路径构造路由表。</a:t>
            </a:r>
            <a:endParaRPr lang="en-US" altLang="zh-CN" dirty="0"/>
          </a:p>
          <a:p>
            <a:pPr>
              <a:lnSpc>
                <a:spcPts val="2400"/>
              </a:lnSpc>
            </a:pPr>
            <a:r>
              <a:rPr lang="en-US" altLang="zh-CN" dirty="0"/>
              <a:t>         OSPF</a:t>
            </a:r>
            <a:r>
              <a:rPr lang="zh-CN" altLang="zh-CN" dirty="0"/>
              <a:t>将链路状态广播数据包</a:t>
            </a:r>
            <a:r>
              <a:rPr lang="en-US" altLang="zh-CN" dirty="0"/>
              <a:t>LSA</a:t>
            </a:r>
            <a:r>
              <a:rPr lang="zh-CN" altLang="zh-CN" dirty="0"/>
              <a:t>（</a:t>
            </a:r>
            <a:r>
              <a:rPr lang="en-US" altLang="zh-CN" dirty="0"/>
              <a:t>Link State Advertisement</a:t>
            </a:r>
            <a:r>
              <a:rPr lang="zh-CN" altLang="zh-CN" dirty="0"/>
              <a:t>）传送给在某一区域内的所有路由器。</a:t>
            </a:r>
          </a:p>
        </p:txBody>
      </p:sp>
    </p:spTree>
    <p:extLst>
      <p:ext uri="{BB962C8B-B14F-4D97-AF65-F5344CB8AC3E}">
        <p14:creationId xmlns:p14="http://schemas.microsoft.com/office/powerpoint/2010/main" val="831419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836712"/>
            <a:ext cx="7776864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400"/>
              </a:lnSpc>
            </a:pPr>
            <a:r>
              <a:rPr lang="en-US" altLang="zh-CN" dirty="0"/>
              <a:t>5</a:t>
            </a:r>
            <a:r>
              <a:rPr lang="zh-CN" altLang="zh-CN" dirty="0"/>
              <a:t>）给</a:t>
            </a:r>
            <a:r>
              <a:rPr lang="en-US" altLang="zh-CN" dirty="0"/>
              <a:t>PC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PC1</a:t>
            </a:r>
            <a:r>
              <a:rPr lang="zh-CN" altLang="zh-CN" dirty="0" smtClean="0"/>
              <a:t>配置</a:t>
            </a:r>
            <a:r>
              <a:rPr lang="en-US" altLang="zh-CN" dirty="0" smtClean="0"/>
              <a:t>IP</a:t>
            </a:r>
            <a:r>
              <a:rPr lang="zh-CN" altLang="zh-CN" dirty="0" smtClean="0"/>
              <a:t>地址为</a:t>
            </a:r>
            <a:r>
              <a:rPr lang="en-US" altLang="zh-CN" dirty="0" smtClean="0"/>
              <a:t>192.168.30.10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255.255.255.248</a:t>
            </a:r>
            <a:r>
              <a:rPr lang="zh-CN" altLang="zh-CN" dirty="0"/>
              <a:t>，网关为</a:t>
            </a:r>
            <a:r>
              <a:rPr lang="en-US" altLang="zh-CN" dirty="0"/>
              <a:t>192.168.30.9</a:t>
            </a:r>
            <a:r>
              <a:rPr lang="zh-CN" altLang="zh-CN" dirty="0"/>
              <a:t>；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PC2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192.168.10.66</a:t>
            </a:r>
            <a:r>
              <a:rPr lang="zh-CN" altLang="zh-CN" dirty="0"/>
              <a:t>，子网掩码为</a:t>
            </a:r>
            <a:r>
              <a:rPr lang="en-US" altLang="zh-CN" dirty="0"/>
              <a:t>255.255.255.192</a:t>
            </a:r>
            <a:r>
              <a:rPr lang="zh-CN" altLang="zh-CN" dirty="0"/>
              <a:t>，网关为</a:t>
            </a:r>
            <a:r>
              <a:rPr lang="en-US" altLang="zh-CN" dirty="0"/>
              <a:t>192.168.10.65</a:t>
            </a:r>
            <a:r>
              <a:rPr lang="zh-CN" altLang="zh-CN" dirty="0"/>
              <a:t>。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6</a:t>
            </a:r>
            <a:r>
              <a:rPr lang="zh-CN" altLang="zh-CN" dirty="0"/>
              <a:t>）验证</a:t>
            </a:r>
          </a:p>
          <a:p>
            <a:pPr lvl="1">
              <a:lnSpc>
                <a:spcPts val="24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Ping</a:t>
            </a:r>
            <a:r>
              <a:rPr lang="zh-CN" altLang="zh-CN" dirty="0"/>
              <a:t>命令测试到目的主机的连通性，如果配置正确的话两台主机之间应该能互相</a:t>
            </a:r>
            <a:r>
              <a:rPr lang="en-US" altLang="zh-CN" dirty="0"/>
              <a:t>Ping</a:t>
            </a:r>
            <a:r>
              <a:rPr lang="zh-CN" altLang="zh-CN" dirty="0"/>
              <a:t>通对方。</a:t>
            </a:r>
          </a:p>
        </p:txBody>
      </p:sp>
      <p:pic>
        <p:nvPicPr>
          <p:cNvPr id="17" name="图片 16" descr="C:\Documents and Settings\Administrator\Application Data\Tencent\Users\710901000\QQ\WinTemp\RichOle\E0K19]@%~1FKYCNFVF@G9{J.jpg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456" y="3308106"/>
            <a:ext cx="5823414" cy="336153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82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29908"/>
            <a:ext cx="79928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</a:t>
            </a:r>
            <a:r>
              <a:rPr lang="en-US" altLang="zh-CN" b="1" dirty="0"/>
              <a:t>1</a:t>
            </a:r>
            <a:r>
              <a:rPr lang="zh-CN" altLang="zh-CN" b="1" dirty="0"/>
              <a:t>）</a:t>
            </a:r>
            <a:r>
              <a:rPr lang="en-US" altLang="zh-CN" b="1" dirty="0"/>
              <a:t>OSPF</a:t>
            </a:r>
            <a:r>
              <a:rPr lang="zh-CN" altLang="zh-CN" b="1" dirty="0"/>
              <a:t>协议的报文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 smtClean="0"/>
              <a:t>Hello</a:t>
            </a:r>
            <a:r>
              <a:rPr lang="zh-CN" altLang="zh-CN" dirty="0"/>
              <a:t>报文，通过周期性地发送来发现和维护邻接关系；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DD</a:t>
            </a:r>
            <a:r>
              <a:rPr lang="zh-CN" altLang="zh-CN" dirty="0"/>
              <a:t>（链路状态数据库描述）报文，描述本地路由器保存的</a:t>
            </a:r>
            <a:r>
              <a:rPr lang="en-US" altLang="zh-CN" dirty="0"/>
              <a:t>LSDB</a:t>
            </a:r>
            <a:r>
              <a:rPr lang="zh-CN" altLang="zh-CN" dirty="0"/>
              <a:t>（链路状态数据库）； 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LSR</a:t>
            </a:r>
            <a:r>
              <a:rPr lang="zh-CN" altLang="zh-CN" dirty="0"/>
              <a:t>（</a:t>
            </a:r>
            <a:r>
              <a:rPr lang="en-US" altLang="zh-CN" dirty="0"/>
              <a:t>LS Request</a:t>
            </a:r>
            <a:r>
              <a:rPr lang="zh-CN" altLang="zh-CN" dirty="0"/>
              <a:t>）报文，向邻居请求本地没有的</a:t>
            </a:r>
            <a:r>
              <a:rPr lang="en-US" altLang="zh-CN" dirty="0"/>
              <a:t>LSA</a:t>
            </a:r>
            <a:r>
              <a:rPr lang="zh-CN" altLang="zh-CN" dirty="0"/>
              <a:t>； 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/>
              <a:t>LSU</a:t>
            </a:r>
            <a:r>
              <a:rPr lang="zh-CN" altLang="zh-CN" dirty="0"/>
              <a:t>（</a:t>
            </a:r>
            <a:r>
              <a:rPr lang="en-US" altLang="zh-CN" dirty="0"/>
              <a:t>LS Update</a:t>
            </a:r>
            <a:r>
              <a:rPr lang="zh-CN" altLang="zh-CN" dirty="0"/>
              <a:t>）报文，向邻居发送其请求或更新的</a:t>
            </a:r>
            <a:r>
              <a:rPr lang="en-US" altLang="zh-CN" dirty="0"/>
              <a:t>LSA</a:t>
            </a:r>
            <a:r>
              <a:rPr lang="zh-CN" altLang="zh-CN" dirty="0"/>
              <a:t>； </a:t>
            </a:r>
          </a:p>
          <a:p>
            <a:pPr marL="742950" lvl="1" indent="-285750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zh-CN" dirty="0" err="1"/>
              <a:t>LSAck</a:t>
            </a:r>
            <a:r>
              <a:rPr lang="zh-CN" altLang="zh-CN" dirty="0"/>
              <a:t>（</a:t>
            </a:r>
            <a:r>
              <a:rPr lang="en-US" altLang="zh-CN" dirty="0"/>
              <a:t>LS ACK</a:t>
            </a:r>
            <a:r>
              <a:rPr lang="zh-CN" altLang="zh-CN" dirty="0"/>
              <a:t>）报文，收到邻居发送的</a:t>
            </a:r>
            <a:r>
              <a:rPr lang="en-US" altLang="zh-CN" dirty="0"/>
              <a:t>LSA</a:t>
            </a:r>
            <a:r>
              <a:rPr lang="zh-CN" altLang="zh-CN" dirty="0"/>
              <a:t>后发送的确认报文。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     </a:t>
            </a:r>
            <a:r>
              <a:rPr lang="en-US" altLang="zh-CN" b="1" dirty="0"/>
              <a:t>2</a:t>
            </a:r>
            <a:r>
              <a:rPr lang="zh-CN" altLang="zh-CN" b="1" dirty="0"/>
              <a:t>）</a:t>
            </a:r>
            <a:r>
              <a:rPr lang="en-US" altLang="zh-CN" b="1" dirty="0"/>
              <a:t>OSPF</a:t>
            </a:r>
            <a:r>
              <a:rPr lang="zh-CN" altLang="zh-CN" b="1" dirty="0"/>
              <a:t>协议采用的特殊机制 （指定路由器和备份指定路由器，</a:t>
            </a:r>
            <a:r>
              <a:rPr lang="en-US" altLang="zh-CN" b="1" dirty="0"/>
              <a:t>DR/BDR</a:t>
            </a:r>
            <a:r>
              <a:rPr lang="zh-CN" altLang="zh-CN" b="1" dirty="0" smtClean="0"/>
              <a:t>）</a:t>
            </a:r>
            <a:endParaRPr lang="en-US" altLang="zh-CN" b="1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b="1" dirty="0"/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022582" y="3738244"/>
            <a:ext cx="5429738" cy="2715092"/>
            <a:chOff x="2186" y="8239"/>
            <a:chExt cx="7544" cy="3896"/>
          </a:xfrm>
        </p:grpSpPr>
        <p:grpSp>
          <p:nvGrpSpPr>
            <p:cNvPr id="15" name="Group 4"/>
            <p:cNvGrpSpPr>
              <a:grpSpLocks/>
            </p:cNvGrpSpPr>
            <p:nvPr/>
          </p:nvGrpSpPr>
          <p:grpSpPr bwMode="auto">
            <a:xfrm>
              <a:off x="2366" y="10267"/>
              <a:ext cx="2520" cy="1868"/>
              <a:chOff x="3446" y="8395"/>
              <a:chExt cx="2520" cy="1868"/>
            </a:xfrm>
          </p:grpSpPr>
          <p:grpSp>
            <p:nvGrpSpPr>
              <p:cNvPr id="60" name="Group 5"/>
              <p:cNvGrpSpPr>
                <a:grpSpLocks/>
              </p:cNvGrpSpPr>
              <p:nvPr/>
            </p:nvGrpSpPr>
            <p:grpSpPr bwMode="auto">
              <a:xfrm>
                <a:off x="3446" y="8395"/>
                <a:ext cx="2520" cy="1868"/>
                <a:chOff x="2186" y="8395"/>
                <a:chExt cx="2520" cy="1868"/>
              </a:xfrm>
            </p:grpSpPr>
            <p:pic>
              <p:nvPicPr>
                <p:cNvPr id="62" name="Picture 6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06" y="8395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3" name="Picture 7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6" y="8395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4" name="Picture 8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86" y="9331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5" name="Picture 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66" y="9331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6" name="Picture 1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86" y="9955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67" name="Line 11"/>
                <p:cNvCxnSpPr/>
                <p:nvPr/>
              </p:nvCxnSpPr>
              <p:spPr bwMode="auto">
                <a:xfrm flipH="1">
                  <a:off x="2366" y="8707"/>
                  <a:ext cx="360" cy="62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8" name="Line 12"/>
                <p:cNvCxnSpPr/>
                <p:nvPr/>
              </p:nvCxnSpPr>
              <p:spPr bwMode="auto">
                <a:xfrm flipH="1">
                  <a:off x="3626" y="9643"/>
                  <a:ext cx="720" cy="46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9" name="Line 13"/>
                <p:cNvCxnSpPr/>
                <p:nvPr/>
              </p:nvCxnSpPr>
              <p:spPr bwMode="auto">
                <a:xfrm flipH="1">
                  <a:off x="3086" y="8551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0" name="Line 14"/>
                <p:cNvCxnSpPr/>
                <p:nvPr/>
              </p:nvCxnSpPr>
              <p:spPr bwMode="auto">
                <a:xfrm>
                  <a:off x="4166" y="8707"/>
                  <a:ext cx="180" cy="6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1" name="Line 15"/>
                <p:cNvCxnSpPr/>
                <p:nvPr/>
              </p:nvCxnSpPr>
              <p:spPr bwMode="auto">
                <a:xfrm flipH="1" flipV="1">
                  <a:off x="2366" y="9643"/>
                  <a:ext cx="720" cy="46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" name="Line 16"/>
                <p:cNvCxnSpPr/>
                <p:nvPr/>
              </p:nvCxnSpPr>
              <p:spPr bwMode="auto">
                <a:xfrm flipH="1" flipV="1">
                  <a:off x="2906" y="8707"/>
                  <a:ext cx="1260" cy="7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3" name="Line 17"/>
                <p:cNvCxnSpPr/>
                <p:nvPr/>
              </p:nvCxnSpPr>
              <p:spPr bwMode="auto">
                <a:xfrm flipH="1" flipV="1">
                  <a:off x="2906" y="8707"/>
                  <a:ext cx="360" cy="12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4" name="Line 18"/>
                <p:cNvCxnSpPr/>
                <p:nvPr/>
              </p:nvCxnSpPr>
              <p:spPr bwMode="auto">
                <a:xfrm flipH="1">
                  <a:off x="3446" y="8707"/>
                  <a:ext cx="540" cy="12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5" name="Line 19"/>
                <p:cNvCxnSpPr/>
                <p:nvPr/>
              </p:nvCxnSpPr>
              <p:spPr bwMode="auto">
                <a:xfrm flipH="1">
                  <a:off x="2546" y="9643"/>
                  <a:ext cx="16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61" name="Line 20"/>
              <p:cNvCxnSpPr/>
              <p:nvPr/>
            </p:nvCxnSpPr>
            <p:spPr bwMode="auto">
              <a:xfrm flipH="1">
                <a:off x="3986" y="8707"/>
                <a:ext cx="108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7" name="Group 21"/>
            <p:cNvGrpSpPr>
              <a:grpSpLocks/>
            </p:cNvGrpSpPr>
            <p:nvPr/>
          </p:nvGrpSpPr>
          <p:grpSpPr bwMode="auto">
            <a:xfrm>
              <a:off x="6326" y="10267"/>
              <a:ext cx="2520" cy="1868"/>
              <a:chOff x="6326" y="10267"/>
              <a:chExt cx="2520" cy="1868"/>
            </a:xfrm>
          </p:grpSpPr>
          <p:pic>
            <p:nvPicPr>
              <p:cNvPr id="50" name="Picture 2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26" y="11827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1" name="Group 23"/>
              <p:cNvGrpSpPr>
                <a:grpSpLocks/>
              </p:cNvGrpSpPr>
              <p:nvPr/>
            </p:nvGrpSpPr>
            <p:grpSpPr bwMode="auto">
              <a:xfrm>
                <a:off x="6326" y="10267"/>
                <a:ext cx="2520" cy="1716"/>
                <a:chOff x="6326" y="10267"/>
                <a:chExt cx="2520" cy="1716"/>
              </a:xfrm>
            </p:grpSpPr>
            <p:pic>
              <p:nvPicPr>
                <p:cNvPr id="52" name="Picture 24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46" y="10267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3" name="Picture 25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86" y="10267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4" name="Picture 26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26" y="11203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5" name="Picture 27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06" y="11203"/>
                  <a:ext cx="540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56" name="Line 28"/>
                <p:cNvCxnSpPr/>
                <p:nvPr/>
              </p:nvCxnSpPr>
              <p:spPr bwMode="auto">
                <a:xfrm flipH="1">
                  <a:off x="7766" y="11515"/>
                  <a:ext cx="720" cy="46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7" name="Line 29"/>
                <p:cNvCxnSpPr/>
                <p:nvPr/>
              </p:nvCxnSpPr>
              <p:spPr bwMode="auto">
                <a:xfrm flipH="1" flipV="1">
                  <a:off x="6506" y="11515"/>
                  <a:ext cx="720" cy="46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8" name="Line 30"/>
                <p:cNvCxnSpPr/>
                <p:nvPr/>
              </p:nvCxnSpPr>
              <p:spPr bwMode="auto">
                <a:xfrm flipH="1" flipV="1">
                  <a:off x="7046" y="10579"/>
                  <a:ext cx="360" cy="12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9" name="Line 31"/>
                <p:cNvCxnSpPr/>
                <p:nvPr/>
              </p:nvCxnSpPr>
              <p:spPr bwMode="auto">
                <a:xfrm flipH="1">
                  <a:off x="7586" y="10579"/>
                  <a:ext cx="540" cy="12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8" name="Group 32"/>
            <p:cNvGrpSpPr>
              <a:grpSpLocks/>
            </p:cNvGrpSpPr>
            <p:nvPr/>
          </p:nvGrpSpPr>
          <p:grpSpPr bwMode="auto">
            <a:xfrm>
              <a:off x="2186" y="8239"/>
              <a:ext cx="3240" cy="1248"/>
              <a:chOff x="2726" y="8239"/>
              <a:chExt cx="3240" cy="1248"/>
            </a:xfrm>
          </p:grpSpPr>
          <p:pic>
            <p:nvPicPr>
              <p:cNvPr id="38" name="Picture 3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6" y="823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Picture 3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6" y="823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3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" y="917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Picture 3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66" y="917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37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6" y="917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3" name="Group 38"/>
              <p:cNvGrpSpPr>
                <a:grpSpLocks/>
              </p:cNvGrpSpPr>
              <p:nvPr/>
            </p:nvGrpSpPr>
            <p:grpSpPr bwMode="auto">
              <a:xfrm>
                <a:off x="2726" y="8551"/>
                <a:ext cx="3240" cy="624"/>
                <a:chOff x="2726" y="8551"/>
                <a:chExt cx="3240" cy="624"/>
              </a:xfrm>
            </p:grpSpPr>
            <p:cxnSp>
              <p:nvCxnSpPr>
                <p:cNvPr id="44" name="Line 39"/>
                <p:cNvCxnSpPr/>
                <p:nvPr/>
              </p:nvCxnSpPr>
              <p:spPr bwMode="auto">
                <a:xfrm>
                  <a:off x="2726" y="8863"/>
                  <a:ext cx="32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5" name="Line 40"/>
                <p:cNvCxnSpPr/>
                <p:nvPr/>
              </p:nvCxnSpPr>
              <p:spPr bwMode="auto">
                <a:xfrm>
                  <a:off x="4346" y="8863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6" name="Line 41"/>
                <p:cNvCxnSpPr/>
                <p:nvPr/>
              </p:nvCxnSpPr>
              <p:spPr bwMode="auto">
                <a:xfrm>
                  <a:off x="3266" y="8863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7" name="Line 42"/>
                <p:cNvCxnSpPr/>
                <p:nvPr/>
              </p:nvCxnSpPr>
              <p:spPr bwMode="auto">
                <a:xfrm>
                  <a:off x="5426" y="8863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8" name="Line 43"/>
                <p:cNvCxnSpPr/>
                <p:nvPr/>
              </p:nvCxnSpPr>
              <p:spPr bwMode="auto">
                <a:xfrm>
                  <a:off x="4886" y="8551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9" name="Line 44"/>
                <p:cNvCxnSpPr/>
                <p:nvPr/>
              </p:nvCxnSpPr>
              <p:spPr bwMode="auto">
                <a:xfrm>
                  <a:off x="3626" y="8551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9" name="Group 45"/>
            <p:cNvGrpSpPr>
              <a:grpSpLocks/>
            </p:cNvGrpSpPr>
            <p:nvPr/>
          </p:nvGrpSpPr>
          <p:grpSpPr bwMode="auto">
            <a:xfrm>
              <a:off x="5966" y="8239"/>
              <a:ext cx="3240" cy="1248"/>
              <a:chOff x="2726" y="8239"/>
              <a:chExt cx="3240" cy="1248"/>
            </a:xfrm>
          </p:grpSpPr>
          <p:pic>
            <p:nvPicPr>
              <p:cNvPr id="25" name="Picture 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6" y="823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47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6" y="823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Picture 4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" y="917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" name="Picture 4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66" y="917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5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6" y="9179"/>
                <a:ext cx="540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" name="Group 51"/>
              <p:cNvGrpSpPr>
                <a:grpSpLocks/>
              </p:cNvGrpSpPr>
              <p:nvPr/>
            </p:nvGrpSpPr>
            <p:grpSpPr bwMode="auto">
              <a:xfrm>
                <a:off x="2726" y="8551"/>
                <a:ext cx="3240" cy="624"/>
                <a:chOff x="2726" y="8551"/>
                <a:chExt cx="3240" cy="624"/>
              </a:xfrm>
            </p:grpSpPr>
            <p:cxnSp>
              <p:nvCxnSpPr>
                <p:cNvPr id="32" name="Line 52"/>
                <p:cNvCxnSpPr/>
                <p:nvPr/>
              </p:nvCxnSpPr>
              <p:spPr bwMode="auto">
                <a:xfrm>
                  <a:off x="2726" y="8863"/>
                  <a:ext cx="32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3" name="Line 53"/>
                <p:cNvCxnSpPr/>
                <p:nvPr/>
              </p:nvCxnSpPr>
              <p:spPr bwMode="auto">
                <a:xfrm>
                  <a:off x="4346" y="8863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4" name="Line 54"/>
                <p:cNvCxnSpPr/>
                <p:nvPr/>
              </p:nvCxnSpPr>
              <p:spPr bwMode="auto">
                <a:xfrm>
                  <a:off x="3266" y="8863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5" name="Line 55"/>
                <p:cNvCxnSpPr/>
                <p:nvPr/>
              </p:nvCxnSpPr>
              <p:spPr bwMode="auto">
                <a:xfrm>
                  <a:off x="5426" y="8863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6" name="Line 56"/>
                <p:cNvCxnSpPr/>
                <p:nvPr/>
              </p:nvCxnSpPr>
              <p:spPr bwMode="auto">
                <a:xfrm>
                  <a:off x="4886" y="8551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7" name="Line 57"/>
                <p:cNvCxnSpPr/>
                <p:nvPr/>
              </p:nvCxnSpPr>
              <p:spPr bwMode="auto">
                <a:xfrm>
                  <a:off x="3626" y="8551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0" name="AutoShape 58"/>
            <p:cNvSpPr>
              <a:spLocks noChangeArrowheads="1"/>
            </p:cNvSpPr>
            <p:nvPr/>
          </p:nvSpPr>
          <p:spPr bwMode="auto">
            <a:xfrm>
              <a:off x="3446" y="9643"/>
              <a:ext cx="180" cy="624"/>
            </a:xfrm>
            <a:prstGeom prst="downArrow">
              <a:avLst>
                <a:gd name="adj1" fmla="val 50000"/>
                <a:gd name="adj2" fmla="val 8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AutoShape 59"/>
            <p:cNvSpPr>
              <a:spLocks noChangeArrowheads="1"/>
            </p:cNvSpPr>
            <p:nvPr/>
          </p:nvSpPr>
          <p:spPr bwMode="auto">
            <a:xfrm>
              <a:off x="7406" y="9643"/>
              <a:ext cx="180" cy="624"/>
            </a:xfrm>
            <a:prstGeom prst="downArrow">
              <a:avLst>
                <a:gd name="adj1" fmla="val 50000"/>
                <a:gd name="adj2" fmla="val 8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3626" y="9742"/>
              <a:ext cx="2317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无</a:t>
              </a: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DR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的邻接关系</a:t>
              </a:r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7717" y="9742"/>
              <a:ext cx="2013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有</a:t>
              </a:r>
              <a:r>
                <a:rPr lang="en-US" sz="1200" kern="100" dirty="0">
                  <a:effectLst/>
                  <a:latin typeface="Times New Roman"/>
                  <a:ea typeface="宋体"/>
                  <a:cs typeface="宋体"/>
                </a:rPr>
                <a:t>DR</a:t>
              </a:r>
              <a:r>
                <a:rPr lang="zh-CN" sz="1200" kern="100" dirty="0">
                  <a:effectLst/>
                  <a:latin typeface="Times New Roman"/>
                  <a:ea typeface="宋体"/>
                  <a:cs typeface="宋体"/>
                </a:rPr>
                <a:t>的邻接关系</a:t>
              </a:r>
            </a:p>
          </p:txBody>
        </p:sp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7226" y="11515"/>
              <a:ext cx="54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900" kern="100">
                  <a:effectLst/>
                  <a:latin typeface="Times New Roman"/>
                  <a:ea typeface="宋体"/>
                  <a:cs typeface="宋体"/>
                </a:rPr>
                <a:t>DR</a:t>
              </a:r>
              <a:endParaRPr lang="zh-CN" sz="1050" kern="10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263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92888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b="1" dirty="0" smtClean="0"/>
              <a:t>         </a:t>
            </a:r>
            <a:r>
              <a:rPr lang="zh-CN" altLang="zh-CN" b="1" dirty="0" smtClean="0"/>
              <a:t>被</a:t>
            </a:r>
            <a:r>
              <a:rPr lang="zh-CN" altLang="zh-CN" b="1" dirty="0"/>
              <a:t>选举为指定</a:t>
            </a:r>
            <a:r>
              <a:rPr lang="zh-CN" altLang="zh-CN" b="1" dirty="0" smtClean="0"/>
              <a:t>路由器</a:t>
            </a:r>
            <a:r>
              <a:rPr lang="zh-CN" altLang="en-US" b="1" dirty="0" smtClean="0"/>
              <a:t>满足的条件</a:t>
            </a:r>
            <a:r>
              <a:rPr lang="zh-CN" altLang="zh-CN" b="1" dirty="0" smtClean="0"/>
              <a:t>：</a:t>
            </a:r>
            <a:endParaRPr lang="zh-CN" altLang="zh-CN" b="1" dirty="0"/>
          </a:p>
          <a:p>
            <a:pPr marL="800100" lvl="1" indent="-34290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该路由器是本网段内的</a:t>
            </a:r>
            <a:r>
              <a:rPr lang="en-US" altLang="zh-CN" dirty="0"/>
              <a:t>OSPF</a:t>
            </a:r>
            <a:r>
              <a:rPr lang="zh-CN" altLang="zh-CN" dirty="0"/>
              <a:t>路由器；</a:t>
            </a:r>
          </a:p>
          <a:p>
            <a:pPr marL="800100" lvl="1" indent="-34290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该</a:t>
            </a:r>
            <a:r>
              <a:rPr lang="en-US" altLang="zh-CN" dirty="0"/>
              <a:t>OSPF</a:t>
            </a:r>
            <a:r>
              <a:rPr lang="zh-CN" altLang="zh-CN" dirty="0"/>
              <a:t>路由器在本网段内的优先级</a:t>
            </a:r>
            <a:r>
              <a:rPr lang="en-US" altLang="zh-CN" dirty="0"/>
              <a:t>(Priority)&gt;0</a:t>
            </a:r>
            <a:endParaRPr lang="zh-CN" altLang="zh-CN" dirty="0"/>
          </a:p>
          <a:p>
            <a:pPr marL="800100" lvl="1" indent="-342900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dirty="0"/>
              <a:t>该</a:t>
            </a:r>
            <a:r>
              <a:rPr lang="en-US" altLang="zh-CN" dirty="0"/>
              <a:t>OSPF</a:t>
            </a:r>
            <a:r>
              <a:rPr lang="zh-CN" altLang="zh-CN" dirty="0"/>
              <a:t>路由器的优先级最高，如果所有路由器的优先级相等，路由器号（</a:t>
            </a:r>
            <a:r>
              <a:rPr lang="en-US" altLang="zh-CN" dirty="0"/>
              <a:t>Router ID</a:t>
            </a:r>
            <a:r>
              <a:rPr lang="zh-CN" altLang="zh-CN" dirty="0"/>
              <a:t>）最大的</a:t>
            </a:r>
            <a:r>
              <a:rPr lang="zh-CN" altLang="zh-CN" dirty="0" smtClean="0"/>
              <a:t>路由器被</a:t>
            </a:r>
            <a:r>
              <a:rPr lang="zh-CN" altLang="zh-CN" dirty="0"/>
              <a:t>选举为指定路由器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pPr marL="0"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OSPF</a:t>
            </a:r>
            <a:r>
              <a:rPr lang="zh-CN" altLang="zh-CN" b="1" dirty="0"/>
              <a:t>协议中的</a:t>
            </a:r>
            <a:r>
              <a:rPr lang="zh-CN" altLang="zh-CN" b="1" dirty="0" smtClean="0"/>
              <a:t>区域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18" name="Group 62"/>
          <p:cNvGrpSpPr>
            <a:grpSpLocks/>
          </p:cNvGrpSpPr>
          <p:nvPr/>
        </p:nvGrpSpPr>
        <p:grpSpPr bwMode="auto">
          <a:xfrm>
            <a:off x="2114550" y="3163252"/>
            <a:ext cx="5193754" cy="1201852"/>
            <a:chOff x="2006" y="9799"/>
            <a:chExt cx="7740" cy="1248"/>
          </a:xfrm>
        </p:grpSpPr>
        <p:pic>
          <p:nvPicPr>
            <p:cNvPr id="19" name="Picture 6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6" y="10111"/>
              <a:ext cx="108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" name="Line 64"/>
            <p:cNvCxnSpPr/>
            <p:nvPr/>
          </p:nvCxnSpPr>
          <p:spPr bwMode="auto">
            <a:xfrm>
              <a:off x="3806" y="10426"/>
              <a:ext cx="7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1" name="Picture 6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6" y="10111"/>
              <a:ext cx="108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Line 66"/>
            <p:cNvCxnSpPr/>
            <p:nvPr/>
          </p:nvCxnSpPr>
          <p:spPr bwMode="auto">
            <a:xfrm flipH="1">
              <a:off x="5606" y="10426"/>
              <a:ext cx="7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Line 67"/>
            <p:cNvCxnSpPr/>
            <p:nvPr/>
          </p:nvCxnSpPr>
          <p:spPr bwMode="auto">
            <a:xfrm>
              <a:off x="7406" y="10426"/>
              <a:ext cx="7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Line 68"/>
            <p:cNvCxnSpPr/>
            <p:nvPr/>
          </p:nvCxnSpPr>
          <p:spPr bwMode="auto">
            <a:xfrm flipH="1">
              <a:off x="2006" y="10426"/>
              <a:ext cx="7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Text Box 69"/>
            <p:cNvSpPr txBox="1">
              <a:spLocks noChangeArrowheads="1"/>
            </p:cNvSpPr>
            <p:nvPr/>
          </p:nvSpPr>
          <p:spPr bwMode="auto">
            <a:xfrm>
              <a:off x="3446" y="9955"/>
              <a:ext cx="108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b="1" kern="100" dirty="0">
                  <a:effectLst/>
                  <a:latin typeface="Times New Roman"/>
                  <a:ea typeface="宋体"/>
                  <a:cs typeface="宋体"/>
                </a:rPr>
                <a:t>Area 1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pic>
          <p:nvPicPr>
            <p:cNvPr id="26" name="Picture 7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6" y="10111"/>
              <a:ext cx="108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6" y="10111"/>
              <a:ext cx="108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8" name="Line 72"/>
            <p:cNvCxnSpPr/>
            <p:nvPr/>
          </p:nvCxnSpPr>
          <p:spPr bwMode="auto">
            <a:xfrm>
              <a:off x="9206" y="10426"/>
              <a:ext cx="54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Oval 73"/>
            <p:cNvSpPr>
              <a:spLocks noChangeArrowheads="1"/>
            </p:cNvSpPr>
            <p:nvPr/>
          </p:nvSpPr>
          <p:spPr bwMode="auto">
            <a:xfrm>
              <a:off x="5066" y="9955"/>
              <a:ext cx="1620" cy="936"/>
            </a:xfrm>
            <a:prstGeom prst="ellipse">
              <a:avLst/>
            </a:prstGeom>
            <a:noFill/>
            <a:ln w="9525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CC">
                      <a:alpha val="60001"/>
                    </a:srgbClr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Oval 74"/>
            <p:cNvSpPr>
              <a:spLocks noChangeArrowheads="1"/>
            </p:cNvSpPr>
            <p:nvPr/>
          </p:nvSpPr>
          <p:spPr bwMode="auto">
            <a:xfrm>
              <a:off x="6866" y="9799"/>
              <a:ext cx="2880" cy="1248"/>
            </a:xfrm>
            <a:prstGeom prst="ellipse">
              <a:avLst/>
            </a:prstGeom>
            <a:noFill/>
            <a:ln w="9525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CC">
                      <a:alpha val="60001"/>
                    </a:srgbClr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Oval 75"/>
            <p:cNvSpPr>
              <a:spLocks noChangeArrowheads="1"/>
            </p:cNvSpPr>
            <p:nvPr/>
          </p:nvSpPr>
          <p:spPr bwMode="auto">
            <a:xfrm>
              <a:off x="2006" y="9799"/>
              <a:ext cx="2880" cy="1248"/>
            </a:xfrm>
            <a:prstGeom prst="ellipse">
              <a:avLst/>
            </a:prstGeom>
            <a:noFill/>
            <a:ln w="9525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CC">
                      <a:alpha val="60001"/>
                    </a:srgbClr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Text Box 76"/>
            <p:cNvSpPr txBox="1">
              <a:spLocks noChangeArrowheads="1"/>
            </p:cNvSpPr>
            <p:nvPr/>
          </p:nvSpPr>
          <p:spPr bwMode="auto">
            <a:xfrm>
              <a:off x="5426" y="9955"/>
              <a:ext cx="993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b="1" kern="100" dirty="0">
                  <a:effectLst/>
                  <a:latin typeface="Times New Roman"/>
                  <a:ea typeface="宋体"/>
                  <a:cs typeface="宋体"/>
                </a:rPr>
                <a:t>Area 0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  <p:sp>
          <p:nvSpPr>
            <p:cNvPr id="33" name="Text Box 77"/>
            <p:cNvSpPr txBox="1">
              <a:spLocks noChangeArrowheads="1"/>
            </p:cNvSpPr>
            <p:nvPr/>
          </p:nvSpPr>
          <p:spPr bwMode="auto">
            <a:xfrm>
              <a:off x="7406" y="9955"/>
              <a:ext cx="1260" cy="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0" rIns="91440" bIns="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b="1" kern="100" dirty="0">
                  <a:effectLst/>
                  <a:latin typeface="Times New Roman"/>
                  <a:ea typeface="宋体"/>
                  <a:cs typeface="宋体"/>
                </a:rPr>
                <a:t>Area 2</a:t>
              </a:r>
              <a:endParaRPr lang="zh-CN" sz="1200" kern="100" dirty="0">
                <a:effectLst/>
                <a:latin typeface="Times New Roman"/>
                <a:ea typeface="宋体"/>
                <a:cs typeface="宋体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4482986"/>
            <a:ext cx="7776864" cy="1610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/>
              <a:t>两个不同区域之间的路由信息传递，由区域边界路由器（</a:t>
            </a:r>
            <a:r>
              <a:rPr lang="en-US" altLang="zh-CN" dirty="0"/>
              <a:t>ABR</a:t>
            </a:r>
            <a:r>
              <a:rPr lang="zh-CN" altLang="zh-CN" dirty="0"/>
              <a:t>）完成。它把相连两个区域内生成的路由，以类型</a:t>
            </a:r>
            <a:r>
              <a:rPr lang="en-US" altLang="zh-CN" dirty="0"/>
              <a:t>3</a:t>
            </a:r>
            <a:r>
              <a:rPr lang="zh-CN" altLang="zh-CN" dirty="0"/>
              <a:t>的</a:t>
            </a:r>
            <a:r>
              <a:rPr lang="en-US" altLang="zh-CN" dirty="0"/>
              <a:t>LSA</a:t>
            </a:r>
            <a:r>
              <a:rPr lang="zh-CN" altLang="zh-CN" dirty="0"/>
              <a:t>向对方区域发送。一个区域内的</a:t>
            </a:r>
            <a:r>
              <a:rPr lang="en-US" altLang="zh-CN" dirty="0"/>
              <a:t>OSPF</a:t>
            </a:r>
            <a:r>
              <a:rPr lang="zh-CN" altLang="zh-CN" dirty="0"/>
              <a:t>路由器只保留本区域内的链路状态信息</a:t>
            </a:r>
            <a:r>
              <a:rPr lang="zh-CN" altLang="en-US" dirty="0"/>
              <a:t>，</a:t>
            </a:r>
            <a:r>
              <a:rPr lang="zh-CN" altLang="zh-CN" dirty="0"/>
              <a:t>减小了链路状态数据库，降低了生成数算法的计算量。同时，当一个区域中的拓扑结构发生变化时，其他区域中的路由器不需要重新进行计算。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88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92088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/>
              <a:t>OSPF</a:t>
            </a:r>
            <a:r>
              <a:rPr lang="zh-CN" altLang="zh-CN" b="1" dirty="0"/>
              <a:t>网络类型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1</a:t>
            </a:r>
            <a:r>
              <a:rPr lang="zh-CN" altLang="zh-CN" dirty="0"/>
              <a:t>）广播多路访问型网络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当</a:t>
            </a:r>
            <a:r>
              <a:rPr lang="zh-CN" altLang="zh-CN" dirty="0"/>
              <a:t>链路层协议是</a:t>
            </a:r>
            <a:r>
              <a:rPr lang="en-US" altLang="zh-CN" dirty="0"/>
              <a:t>Ethernet</a:t>
            </a:r>
            <a:r>
              <a:rPr lang="zh-CN" altLang="zh-CN" dirty="0"/>
              <a:t>、</a:t>
            </a:r>
            <a:r>
              <a:rPr lang="en-US" altLang="zh-CN" dirty="0"/>
              <a:t>FDDI</a:t>
            </a:r>
            <a:r>
              <a:rPr lang="zh-CN" altLang="zh-CN" dirty="0"/>
              <a:t>时，</a:t>
            </a:r>
            <a:r>
              <a:rPr lang="en-US" altLang="zh-CN" dirty="0"/>
              <a:t>OSPF</a:t>
            </a:r>
            <a:r>
              <a:rPr lang="zh-CN" altLang="zh-CN" dirty="0"/>
              <a:t>默认认为网络类型是</a:t>
            </a:r>
            <a:r>
              <a:rPr lang="en-US" altLang="zh-CN" dirty="0"/>
              <a:t>Broadcast</a:t>
            </a:r>
            <a:r>
              <a:rPr lang="zh-CN" altLang="zh-CN" dirty="0"/>
              <a:t>。在该类型的网络中，通常以组播形式（</a:t>
            </a:r>
            <a:r>
              <a:rPr lang="en-US" altLang="zh-CN" dirty="0"/>
              <a:t>224.0.0.5</a:t>
            </a:r>
            <a:r>
              <a:rPr lang="zh-CN" altLang="zh-CN" dirty="0"/>
              <a:t>和</a:t>
            </a:r>
            <a:r>
              <a:rPr lang="en-US" altLang="zh-CN" dirty="0"/>
              <a:t>224.0.0.6</a:t>
            </a:r>
            <a:r>
              <a:rPr lang="zh-CN" altLang="zh-CN" dirty="0"/>
              <a:t>）发送协议报文</a:t>
            </a:r>
            <a:r>
              <a:rPr lang="zh-CN" altLang="zh-CN" dirty="0" smtClean="0"/>
              <a:t>。在</a:t>
            </a:r>
            <a:r>
              <a:rPr lang="zh-CN" altLang="zh-CN" dirty="0"/>
              <a:t>这样的网络中必须要有</a:t>
            </a:r>
            <a:r>
              <a:rPr lang="en-US" altLang="zh-CN" dirty="0"/>
              <a:t>1</a:t>
            </a:r>
            <a:r>
              <a:rPr lang="zh-CN" altLang="zh-CN" dirty="0"/>
              <a:t>个</a:t>
            </a:r>
            <a:r>
              <a:rPr lang="en-US" altLang="zh-CN" dirty="0"/>
              <a:t>DR</a:t>
            </a:r>
            <a:r>
              <a:rPr lang="zh-CN" altLang="zh-CN" dirty="0"/>
              <a:t>和</a:t>
            </a:r>
            <a:r>
              <a:rPr lang="en-US" altLang="zh-CN" dirty="0"/>
              <a:t>BDR</a:t>
            </a:r>
            <a:r>
              <a:rPr lang="zh-CN" altLang="zh-CN" dirty="0"/>
              <a:t>。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2</a:t>
            </a:r>
            <a:r>
              <a:rPr lang="zh-CN" altLang="zh-CN" dirty="0"/>
              <a:t>）非广播多路访问型网络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当</a:t>
            </a:r>
            <a:r>
              <a:rPr lang="zh-CN" altLang="zh-CN" dirty="0"/>
              <a:t>链路层协议是帧中继、</a:t>
            </a:r>
            <a:r>
              <a:rPr lang="en-US" altLang="zh-CN" dirty="0"/>
              <a:t>ATM</a:t>
            </a:r>
            <a:r>
              <a:rPr lang="zh-CN" altLang="zh-CN" dirty="0"/>
              <a:t>或</a:t>
            </a:r>
            <a:r>
              <a:rPr lang="en-US" altLang="zh-CN" dirty="0"/>
              <a:t>X.25</a:t>
            </a:r>
            <a:r>
              <a:rPr lang="zh-CN" altLang="zh-CN" dirty="0"/>
              <a:t>时，</a:t>
            </a:r>
            <a:r>
              <a:rPr lang="en-US" altLang="zh-CN" dirty="0"/>
              <a:t>OSPF</a:t>
            </a:r>
            <a:r>
              <a:rPr lang="zh-CN" altLang="zh-CN" dirty="0"/>
              <a:t>默认认为网络类型是</a:t>
            </a:r>
            <a:r>
              <a:rPr lang="en-US" altLang="zh-CN" dirty="0"/>
              <a:t>NBMA</a:t>
            </a:r>
            <a:r>
              <a:rPr lang="zh-CN" altLang="zh-CN" dirty="0"/>
              <a:t>。在该类型的网络中，以单播形式发送协议报文。这样的网络不具备广播的能力，因此邻居要人工来指定，在这样的网络上要选举</a:t>
            </a:r>
            <a:r>
              <a:rPr lang="en-US" altLang="zh-CN" dirty="0"/>
              <a:t>DR</a:t>
            </a:r>
            <a:r>
              <a:rPr lang="zh-CN" altLang="zh-CN" dirty="0"/>
              <a:t>和</a:t>
            </a:r>
            <a:r>
              <a:rPr lang="en-US" altLang="zh-CN" dirty="0"/>
              <a:t>BDR</a:t>
            </a:r>
            <a:r>
              <a:rPr lang="zh-CN" altLang="zh-CN" dirty="0"/>
              <a:t>，</a:t>
            </a:r>
            <a:r>
              <a:rPr lang="en-US" altLang="zh-CN" dirty="0"/>
              <a:t>OSPF</a:t>
            </a:r>
            <a:r>
              <a:rPr lang="zh-CN" altLang="zh-CN" dirty="0"/>
              <a:t>包</a:t>
            </a:r>
            <a:r>
              <a:rPr lang="zh-CN" altLang="zh-CN" dirty="0" smtClean="0"/>
              <a:t>采用</a:t>
            </a:r>
            <a:r>
              <a:rPr lang="zh-CN" altLang="en-US" dirty="0" smtClean="0"/>
              <a:t>单播</a:t>
            </a:r>
            <a:r>
              <a:rPr lang="zh-CN" altLang="zh-CN" dirty="0" smtClean="0"/>
              <a:t>的</a:t>
            </a:r>
            <a:r>
              <a:rPr lang="zh-CN" altLang="zh-CN" dirty="0"/>
              <a:t>方式发送。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3</a:t>
            </a:r>
            <a:r>
              <a:rPr lang="zh-CN" altLang="zh-CN" dirty="0"/>
              <a:t>）点到点型网络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当</a:t>
            </a:r>
            <a:r>
              <a:rPr lang="zh-CN" altLang="zh-CN" dirty="0"/>
              <a:t>链路层协议是</a:t>
            </a:r>
            <a:r>
              <a:rPr lang="en-US" altLang="zh-CN" dirty="0"/>
              <a:t>PPP</a:t>
            </a:r>
            <a:r>
              <a:rPr lang="zh-CN" altLang="zh-CN" dirty="0"/>
              <a:t>、</a:t>
            </a:r>
            <a:r>
              <a:rPr lang="en-US" altLang="zh-CN" dirty="0"/>
              <a:t>HDLC</a:t>
            </a:r>
            <a:r>
              <a:rPr lang="zh-CN" altLang="zh-CN" dirty="0"/>
              <a:t>时，</a:t>
            </a:r>
            <a:r>
              <a:rPr lang="en-US" altLang="zh-CN" dirty="0"/>
              <a:t>OSPF</a:t>
            </a:r>
            <a:r>
              <a:rPr lang="zh-CN" altLang="zh-CN" dirty="0"/>
              <a:t>默认认为网络类型是</a:t>
            </a:r>
            <a:r>
              <a:rPr lang="en-US" altLang="zh-CN" dirty="0"/>
              <a:t>P2P</a:t>
            </a:r>
            <a:r>
              <a:rPr lang="zh-CN" altLang="zh-CN" dirty="0"/>
              <a:t>。在该类型的网络中，以组播形式（</a:t>
            </a:r>
            <a:r>
              <a:rPr lang="en-US" altLang="zh-CN" dirty="0"/>
              <a:t>224.0.0.5</a:t>
            </a:r>
            <a:r>
              <a:rPr lang="zh-CN" altLang="zh-CN" dirty="0"/>
              <a:t>）发送协议报文。不需要</a:t>
            </a:r>
            <a:r>
              <a:rPr lang="en-US" altLang="zh-CN" dirty="0"/>
              <a:t>DR</a:t>
            </a:r>
            <a:r>
              <a:rPr lang="zh-CN" altLang="zh-CN" dirty="0"/>
              <a:t>和</a:t>
            </a:r>
            <a:r>
              <a:rPr lang="en-US" altLang="zh-CN" dirty="0"/>
              <a:t> BDR</a:t>
            </a:r>
            <a:r>
              <a:rPr lang="zh-CN" altLang="zh-CN" dirty="0"/>
              <a:t>，邻居是自动发现的。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4</a:t>
            </a:r>
            <a:r>
              <a:rPr lang="zh-CN" altLang="zh-CN" dirty="0"/>
              <a:t>）</a:t>
            </a:r>
            <a:r>
              <a:rPr lang="en-US" altLang="zh-CN" dirty="0"/>
              <a:t>P2MP</a:t>
            </a:r>
            <a:r>
              <a:rPr lang="zh-CN" altLang="zh-CN" dirty="0"/>
              <a:t>（</a:t>
            </a:r>
            <a:r>
              <a:rPr lang="en-US" altLang="zh-CN" dirty="0"/>
              <a:t>Point-to-Multipoint</a:t>
            </a:r>
            <a:r>
              <a:rPr lang="zh-CN" altLang="zh-CN" dirty="0"/>
              <a:t>，点到多点）类型</a:t>
            </a:r>
            <a:r>
              <a:rPr lang="zh-CN" altLang="zh-CN" dirty="0" smtClean="0"/>
              <a:t>网络</a:t>
            </a: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没有</a:t>
            </a:r>
            <a:r>
              <a:rPr lang="zh-CN" altLang="zh-CN" dirty="0"/>
              <a:t>一种链路层协议会被默认的认为是</a:t>
            </a:r>
            <a:r>
              <a:rPr lang="en-US" altLang="zh-CN" dirty="0"/>
              <a:t> P2MP</a:t>
            </a:r>
            <a:r>
              <a:rPr lang="zh-CN" altLang="zh-CN" dirty="0"/>
              <a:t>类型，它是</a:t>
            </a:r>
            <a:r>
              <a:rPr lang="en-US" altLang="zh-CN" dirty="0"/>
              <a:t>NBMA</a:t>
            </a:r>
            <a:r>
              <a:rPr lang="zh-CN" altLang="zh-CN" dirty="0"/>
              <a:t>网络的一个特殊配置，可以看成是点到点链路的集合。在该类型的网络中，以组播形式（</a:t>
            </a:r>
            <a:r>
              <a:rPr lang="en-US" altLang="zh-CN" dirty="0"/>
              <a:t>224.0.0.5</a:t>
            </a:r>
            <a:r>
              <a:rPr lang="zh-CN" altLang="zh-CN" dirty="0"/>
              <a:t>）发送协议报文，在这样的网络上不选举</a:t>
            </a:r>
            <a:r>
              <a:rPr lang="en-US" altLang="zh-CN" dirty="0"/>
              <a:t>DR</a:t>
            </a:r>
            <a:r>
              <a:rPr lang="zh-CN" altLang="zh-CN" dirty="0"/>
              <a:t>和</a:t>
            </a:r>
            <a:r>
              <a:rPr lang="en-US" altLang="zh-CN" dirty="0" smtClean="0"/>
              <a:t>BDR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391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980728"/>
            <a:ext cx="7704856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4</a:t>
            </a:r>
            <a:r>
              <a:rPr lang="zh-CN" altLang="zh-CN" b="1" dirty="0"/>
              <a:t>．</a:t>
            </a:r>
            <a:r>
              <a:rPr lang="en-US" altLang="zh-CN" b="1" dirty="0"/>
              <a:t>OSPF</a:t>
            </a:r>
            <a:r>
              <a:rPr lang="zh-CN" altLang="zh-CN" b="1" dirty="0"/>
              <a:t>的进程 </a:t>
            </a:r>
            <a:endParaRPr lang="en-US" altLang="zh-CN" b="1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一</a:t>
            </a:r>
            <a:r>
              <a:rPr lang="zh-CN" altLang="zh-CN" dirty="0"/>
              <a:t>个多接口的路由器</a:t>
            </a:r>
            <a:r>
              <a:rPr lang="zh-CN" altLang="zh-CN" dirty="0" smtClean="0"/>
              <a:t>，可以</a:t>
            </a:r>
            <a:r>
              <a:rPr lang="zh-CN" altLang="zh-CN" dirty="0"/>
              <a:t>属于多个</a:t>
            </a:r>
            <a:r>
              <a:rPr lang="en-US" altLang="zh-CN" dirty="0"/>
              <a:t>OSPF</a:t>
            </a:r>
            <a:r>
              <a:rPr lang="zh-CN" altLang="zh-CN" dirty="0"/>
              <a:t>区域。在同一个路由器上可以启多个进程来区别，不同进程之间的</a:t>
            </a:r>
            <a:r>
              <a:rPr lang="en-US" altLang="zh-CN" dirty="0"/>
              <a:t>OSPF</a:t>
            </a:r>
            <a:r>
              <a:rPr lang="zh-CN" altLang="zh-CN" dirty="0"/>
              <a:t>数据库信息不会相互泄漏，进程只有本地意义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5. OSPF</a:t>
            </a:r>
            <a:r>
              <a:rPr lang="zh-CN" altLang="zh-CN" b="1" dirty="0"/>
              <a:t>的配置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1</a:t>
            </a:r>
            <a:r>
              <a:rPr lang="zh-CN" altLang="zh-CN" dirty="0"/>
              <a:t>）配置环回接口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通过</a:t>
            </a:r>
            <a:r>
              <a:rPr lang="zh-CN" altLang="zh-CN" dirty="0"/>
              <a:t>设置环回地址，可以控制路由器</a:t>
            </a:r>
            <a:r>
              <a:rPr lang="en-US" altLang="zh-CN" dirty="0"/>
              <a:t>ID</a:t>
            </a:r>
            <a:r>
              <a:rPr lang="zh-CN" altLang="zh-CN" dirty="0"/>
              <a:t>。如果配置了一个环回地址，那么路由器就使用最大的环回地址</a:t>
            </a:r>
            <a:r>
              <a:rPr lang="en-US" altLang="zh-CN" dirty="0"/>
              <a:t>;</a:t>
            </a:r>
            <a:r>
              <a:rPr lang="zh-CN" altLang="zh-CN" dirty="0"/>
              <a:t>否则它们使用活动接口的最大</a:t>
            </a:r>
            <a:r>
              <a:rPr lang="en-US" altLang="zh-CN" dirty="0"/>
              <a:t>IP</a:t>
            </a:r>
            <a:r>
              <a:rPr lang="zh-CN" altLang="zh-CN" dirty="0"/>
              <a:t>地址。该操作在启动</a:t>
            </a:r>
            <a:r>
              <a:rPr lang="en-US" altLang="zh-CN" dirty="0"/>
              <a:t>OSPF</a:t>
            </a:r>
            <a:r>
              <a:rPr lang="zh-CN" altLang="zh-CN" dirty="0"/>
              <a:t>进程之前完成。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Ioopback</a:t>
            </a:r>
            <a:r>
              <a:rPr lang="en-US" altLang="zh-CN" dirty="0"/>
              <a:t> 0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-if</a:t>
            </a:r>
            <a:r>
              <a:rPr lang="en-US" altLang="zh-CN" dirty="0"/>
              <a:t>)# </a:t>
            </a:r>
            <a:r>
              <a:rPr lang="en-US" altLang="zh-CN" dirty="0" err="1"/>
              <a:t>ip</a:t>
            </a:r>
            <a:r>
              <a:rPr lang="en-US" altLang="zh-CN" dirty="0"/>
              <a:t> address</a:t>
            </a:r>
            <a:r>
              <a:rPr lang="en-US" altLang="zh-CN" i="1" dirty="0"/>
              <a:t> </a:t>
            </a:r>
            <a:r>
              <a:rPr lang="en-US" altLang="zh-CN" i="1" dirty="0" err="1"/>
              <a:t>ip</a:t>
            </a:r>
            <a:r>
              <a:rPr lang="en-US" altLang="zh-CN" i="1" dirty="0"/>
              <a:t>-address  subnet mask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2</a:t>
            </a:r>
            <a:r>
              <a:rPr lang="zh-CN" altLang="zh-CN" dirty="0"/>
              <a:t>）启用</a:t>
            </a:r>
            <a:r>
              <a:rPr lang="en-US" altLang="zh-CN" dirty="0"/>
              <a:t>OSPF</a:t>
            </a:r>
            <a:r>
              <a:rPr lang="zh-CN" altLang="zh-CN" dirty="0"/>
              <a:t>动态路由协议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Router </a:t>
            </a:r>
            <a:r>
              <a:rPr lang="en-US" altLang="zh-CN" dirty="0"/>
              <a:t>(</a:t>
            </a:r>
            <a:r>
              <a:rPr lang="en-US" altLang="zh-CN" dirty="0" err="1"/>
              <a:t>config</a:t>
            </a:r>
            <a:r>
              <a:rPr lang="en-US" altLang="zh-CN" dirty="0"/>
              <a:t>)# router  </a:t>
            </a:r>
            <a:r>
              <a:rPr lang="en-US" altLang="zh-CN" dirty="0" err="1"/>
              <a:t>ospf</a:t>
            </a:r>
            <a:r>
              <a:rPr lang="en-US" altLang="zh-CN" dirty="0"/>
              <a:t>  </a:t>
            </a:r>
            <a:r>
              <a:rPr lang="en-US" altLang="zh-CN" i="1" dirty="0"/>
              <a:t>process-id</a:t>
            </a:r>
            <a:endParaRPr lang="zh-CN" altLang="zh-CN" dirty="0"/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3</a:t>
            </a:r>
            <a:r>
              <a:rPr lang="zh-CN" altLang="zh-CN" dirty="0"/>
              <a:t>）定义参与</a:t>
            </a:r>
            <a:r>
              <a:rPr lang="en-US" altLang="zh-CN" dirty="0"/>
              <a:t>OSPF</a:t>
            </a:r>
            <a:r>
              <a:rPr lang="zh-CN" altLang="zh-CN" dirty="0"/>
              <a:t>的子网</a:t>
            </a:r>
          </a:p>
          <a:p>
            <a:pPr>
              <a:lnSpc>
                <a:spcPts val="2400"/>
              </a:lnSpc>
            </a:pPr>
            <a:r>
              <a:rPr lang="en-US" altLang="zh-CN" dirty="0" smtClean="0"/>
              <a:t>        Router(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-router</a:t>
            </a:r>
            <a:r>
              <a:rPr lang="en-US" altLang="zh-CN" dirty="0"/>
              <a:t>)# network  </a:t>
            </a:r>
            <a:r>
              <a:rPr lang="en-US" altLang="zh-CN" i="1" dirty="0"/>
              <a:t>network-number wildcard-mask</a:t>
            </a:r>
            <a:r>
              <a:rPr lang="en-US" altLang="zh-CN" dirty="0"/>
              <a:t>  area  </a:t>
            </a:r>
            <a:r>
              <a:rPr lang="en-US" altLang="zh-CN" i="1" dirty="0" smtClean="0"/>
              <a:t>area-id</a:t>
            </a:r>
            <a:endParaRPr lang="zh-CN" altLang="zh-CN" dirty="0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15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55576" y="889844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4</a:t>
            </a:r>
            <a:r>
              <a:rPr lang="zh-CN" altLang="zh-CN" dirty="0"/>
              <a:t>）相关查看命令</a:t>
            </a:r>
          </a:p>
          <a:p>
            <a:r>
              <a:rPr lang="en-US" altLang="zh-CN" dirty="0"/>
              <a:t>       Router# show  </a:t>
            </a:r>
            <a:r>
              <a:rPr lang="en-US" altLang="zh-CN" dirty="0" err="1"/>
              <a:t>ip</a:t>
            </a:r>
            <a:r>
              <a:rPr lang="en-US" altLang="zh-CN" dirty="0"/>
              <a:t>  protocols	</a:t>
            </a:r>
            <a:r>
              <a:rPr lang="zh-CN" altLang="zh-CN" dirty="0"/>
              <a:t>查看己配置并运行的路由协议</a:t>
            </a:r>
          </a:p>
          <a:p>
            <a:r>
              <a:rPr lang="en-US" altLang="zh-CN" dirty="0"/>
              <a:t>       Router# show  </a:t>
            </a:r>
            <a:r>
              <a:rPr lang="en-US" altLang="zh-CN" dirty="0" err="1"/>
              <a:t>ip</a:t>
            </a:r>
            <a:r>
              <a:rPr lang="en-US" altLang="zh-CN" dirty="0"/>
              <a:t>  route		</a:t>
            </a:r>
            <a:r>
              <a:rPr lang="zh-CN" altLang="zh-CN" dirty="0"/>
              <a:t>查看路由表</a:t>
            </a:r>
          </a:p>
          <a:p>
            <a:r>
              <a:rPr lang="en-US" altLang="zh-CN" dirty="0"/>
              <a:t>       Router# show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		</a:t>
            </a:r>
            <a:r>
              <a:rPr lang="zh-CN" altLang="zh-CN" dirty="0"/>
              <a:t>查看</a:t>
            </a:r>
            <a:r>
              <a:rPr lang="en-US" altLang="zh-CN" dirty="0"/>
              <a:t>OSPF</a:t>
            </a:r>
            <a:r>
              <a:rPr lang="zh-CN" altLang="zh-CN" dirty="0"/>
              <a:t>的配置</a:t>
            </a:r>
          </a:p>
          <a:p>
            <a:r>
              <a:rPr lang="en-US" altLang="zh-CN" dirty="0"/>
              <a:t>       Router# show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database	</a:t>
            </a:r>
            <a:r>
              <a:rPr lang="zh-CN" altLang="zh-CN" dirty="0"/>
              <a:t>查着</a:t>
            </a:r>
            <a:r>
              <a:rPr lang="en-US" altLang="zh-CN" dirty="0"/>
              <a:t>OSPF</a:t>
            </a:r>
            <a:r>
              <a:rPr lang="zh-CN" altLang="zh-CN" dirty="0"/>
              <a:t>链路状态数据库</a:t>
            </a:r>
          </a:p>
          <a:p>
            <a:r>
              <a:rPr lang="en-US" altLang="zh-CN" dirty="0"/>
              <a:t>       Router# show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interface	</a:t>
            </a:r>
            <a:r>
              <a:rPr lang="zh-CN" altLang="zh-CN" dirty="0"/>
              <a:t>查看</a:t>
            </a:r>
            <a:r>
              <a:rPr lang="en-US" altLang="zh-CN" dirty="0"/>
              <a:t>OSPF</a:t>
            </a:r>
            <a:r>
              <a:rPr lang="zh-CN" altLang="zh-CN" dirty="0"/>
              <a:t>接口数据</a:t>
            </a:r>
          </a:p>
          <a:p>
            <a:r>
              <a:rPr lang="en-US" altLang="zh-CN" dirty="0"/>
              <a:t>       Router# show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neighbor	</a:t>
            </a:r>
            <a:r>
              <a:rPr lang="zh-CN" altLang="zh-CN" dirty="0"/>
              <a:t>查看路由器的所有邻居</a:t>
            </a:r>
          </a:p>
          <a:p>
            <a:r>
              <a:rPr lang="en-US" altLang="zh-CN" dirty="0"/>
              <a:t>       Router# debug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</a:t>
            </a:r>
            <a:r>
              <a:rPr lang="en-US" altLang="zh-CN" dirty="0" err="1"/>
              <a:t>adj</a:t>
            </a:r>
            <a:r>
              <a:rPr lang="en-US" altLang="zh-CN" dirty="0"/>
              <a:t>	</a:t>
            </a:r>
            <a:r>
              <a:rPr lang="zh-CN" altLang="zh-CN" dirty="0"/>
              <a:t>查看</a:t>
            </a:r>
            <a:r>
              <a:rPr lang="en-US" altLang="zh-CN" dirty="0"/>
              <a:t>OSPF</a:t>
            </a:r>
            <a:r>
              <a:rPr lang="zh-CN" altLang="zh-CN" dirty="0"/>
              <a:t>路山器间建立邻居关系的过程</a:t>
            </a:r>
          </a:p>
          <a:p>
            <a:r>
              <a:rPr lang="en-US" altLang="zh-CN" dirty="0"/>
              <a:t>       Router# debug  </a:t>
            </a:r>
            <a:r>
              <a:rPr lang="en-US" altLang="zh-CN" dirty="0" err="1"/>
              <a:t>ip</a:t>
            </a:r>
            <a:r>
              <a:rPr lang="en-US" altLang="zh-CN" dirty="0"/>
              <a:t>  </a:t>
            </a:r>
            <a:r>
              <a:rPr lang="en-US" altLang="zh-CN" dirty="0" err="1"/>
              <a:t>ospf</a:t>
            </a:r>
            <a:r>
              <a:rPr lang="en-US" altLang="zh-CN" dirty="0"/>
              <a:t>  events	</a:t>
            </a:r>
            <a:r>
              <a:rPr lang="zh-CN" altLang="zh-CN" dirty="0"/>
              <a:t>查看</a:t>
            </a:r>
            <a:r>
              <a:rPr lang="en-US" altLang="zh-CN" dirty="0"/>
              <a:t>OSPF</a:t>
            </a:r>
            <a:r>
              <a:rPr lang="zh-CN" altLang="zh-CN" dirty="0"/>
              <a:t>事件</a:t>
            </a:r>
          </a:p>
        </p:txBody>
      </p:sp>
      <p:sp>
        <p:nvSpPr>
          <p:cNvPr id="45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169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19128" y="9087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rPr>
              <a:t>任务实施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555717"/>
            <a:ext cx="7848872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1.  </a:t>
            </a:r>
            <a:r>
              <a:rPr lang="zh-CN" altLang="zh-CN" b="1" dirty="0"/>
              <a:t>任务拓扑图及要求说明</a:t>
            </a:r>
          </a:p>
          <a:p>
            <a:r>
              <a:rPr lang="zh-CN" altLang="en-US" dirty="0" smtClean="0"/>
              <a:t>         任务</a:t>
            </a:r>
            <a:r>
              <a:rPr lang="zh-CN" altLang="zh-CN" dirty="0" smtClean="0"/>
              <a:t>拓扑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示，三台路由器</a:t>
            </a:r>
            <a:r>
              <a:rPr lang="en-US" altLang="zh-CN" dirty="0"/>
              <a:t>RA</a:t>
            </a:r>
            <a:r>
              <a:rPr lang="zh-CN" altLang="zh-CN" dirty="0"/>
              <a:t>、</a:t>
            </a:r>
            <a:r>
              <a:rPr lang="en-US" altLang="zh-CN" dirty="0"/>
              <a:t>RB</a:t>
            </a:r>
            <a:r>
              <a:rPr lang="zh-CN" altLang="zh-CN" dirty="0"/>
              <a:t>和</a:t>
            </a:r>
            <a:r>
              <a:rPr lang="en-US" altLang="zh-CN" dirty="0"/>
              <a:t>RC</a:t>
            </a:r>
            <a:r>
              <a:rPr lang="zh-CN" altLang="zh-CN" dirty="0"/>
              <a:t>通过以太网端口相连，各端口编号如图</a:t>
            </a:r>
            <a:r>
              <a:rPr lang="en-US" altLang="zh-CN" dirty="0"/>
              <a:t>2-31</a:t>
            </a:r>
            <a:r>
              <a:rPr lang="zh-CN" altLang="zh-CN" dirty="0"/>
              <a:t>所示，</a:t>
            </a:r>
            <a:r>
              <a:rPr lang="en-US" altLang="zh-CN" dirty="0"/>
              <a:t>IP</a:t>
            </a:r>
            <a:r>
              <a:rPr lang="zh-CN" altLang="zh-CN" dirty="0"/>
              <a:t>地址规划见表，两台</a:t>
            </a:r>
            <a:r>
              <a:rPr lang="en-US" altLang="zh-CN" dirty="0"/>
              <a:t>PC</a:t>
            </a:r>
            <a:r>
              <a:rPr lang="zh-CN" altLang="zh-CN" dirty="0"/>
              <a:t>分别代表两个子网中的一个工作站。此网络有四个网段，现要求使用</a:t>
            </a:r>
            <a:r>
              <a:rPr lang="en-US" altLang="zh-CN" dirty="0"/>
              <a:t>OSPF</a:t>
            </a:r>
            <a:r>
              <a:rPr lang="zh-CN" altLang="zh-CN" dirty="0"/>
              <a:t>动态路由技术实现全网路由可达并验证。</a:t>
            </a:r>
          </a:p>
        </p:txBody>
      </p:sp>
      <p:sp>
        <p:nvSpPr>
          <p:cNvPr id="3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331640" y="3239558"/>
            <a:ext cx="6624736" cy="2637714"/>
            <a:chOff x="1286" y="1378"/>
            <a:chExt cx="8403" cy="2964"/>
          </a:xfrm>
        </p:grpSpPr>
        <p:sp>
          <p:nvSpPr>
            <p:cNvPr id="35" name="Oval 86"/>
            <p:cNvSpPr>
              <a:spLocks noChangeArrowheads="1"/>
            </p:cNvSpPr>
            <p:nvPr/>
          </p:nvSpPr>
          <p:spPr bwMode="auto">
            <a:xfrm rot="910223">
              <a:off x="2185" y="1523"/>
              <a:ext cx="5936" cy="2816"/>
            </a:xfrm>
            <a:prstGeom prst="ellipse">
              <a:avLst/>
            </a:prstGeom>
            <a:solidFill>
              <a:srgbClr val="C0C0C0">
                <a:alpha val="240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6" name="Group 87"/>
            <p:cNvGrpSpPr>
              <a:grpSpLocks/>
            </p:cNvGrpSpPr>
            <p:nvPr/>
          </p:nvGrpSpPr>
          <p:grpSpPr bwMode="auto">
            <a:xfrm>
              <a:off x="1286" y="1378"/>
              <a:ext cx="8403" cy="2964"/>
              <a:chOff x="1286" y="1378"/>
              <a:chExt cx="8403" cy="2964"/>
            </a:xfrm>
          </p:grpSpPr>
          <p:pic>
            <p:nvPicPr>
              <p:cNvPr id="37" name="Picture 88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" y="1590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8" name="Group 89"/>
              <p:cNvGrpSpPr>
                <a:grpSpLocks/>
              </p:cNvGrpSpPr>
              <p:nvPr/>
            </p:nvGrpSpPr>
            <p:grpSpPr bwMode="auto">
              <a:xfrm>
                <a:off x="1286" y="1378"/>
                <a:ext cx="8403" cy="2964"/>
                <a:chOff x="1286" y="1378"/>
                <a:chExt cx="8403" cy="2964"/>
              </a:xfrm>
            </p:grpSpPr>
            <p:sp>
              <p:nvSpPr>
                <p:cNvPr id="57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4524" y="3897"/>
                  <a:ext cx="899" cy="445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Area0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pic>
              <p:nvPicPr>
                <p:cNvPr id="58" name="Picture 92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62" y="3156"/>
                  <a:ext cx="1079" cy="6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9" name="Picture 93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25" y="1782"/>
                  <a:ext cx="1059" cy="6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0" name="Picture 9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9" y="2415"/>
                  <a:ext cx="1164" cy="6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" name="Text Box 95"/>
                <p:cNvSpPr txBox="1">
                  <a:spLocks noChangeArrowheads="1"/>
                </p:cNvSpPr>
                <p:nvPr/>
              </p:nvSpPr>
              <p:spPr bwMode="auto">
                <a:xfrm>
                  <a:off x="1286" y="2564"/>
                  <a:ext cx="824" cy="2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PC1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62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8864" y="4045"/>
                  <a:ext cx="825" cy="29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PC2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63" name="Line 97"/>
                <p:cNvCxnSpPr/>
                <p:nvPr/>
              </p:nvCxnSpPr>
              <p:spPr bwMode="auto">
                <a:xfrm>
                  <a:off x="7890" y="3635"/>
                  <a:ext cx="106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4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7941" y="3305"/>
                  <a:ext cx="669" cy="293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F1</a:t>
                  </a: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65" name="Text Box 99"/>
                <p:cNvSpPr txBox="1">
                  <a:spLocks noChangeArrowheads="1"/>
                </p:cNvSpPr>
                <p:nvPr/>
              </p:nvSpPr>
              <p:spPr bwMode="auto">
                <a:xfrm>
                  <a:off x="5942" y="2726"/>
                  <a:ext cx="655" cy="308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indent="66675"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F1/0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66" name="Text Box 100"/>
                <p:cNvSpPr txBox="1">
                  <a:spLocks noChangeArrowheads="1"/>
                </p:cNvSpPr>
                <p:nvPr/>
              </p:nvSpPr>
              <p:spPr bwMode="auto">
                <a:xfrm>
                  <a:off x="5063" y="3156"/>
                  <a:ext cx="669" cy="29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RB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68" name="Text Box 101"/>
                <p:cNvSpPr txBox="1">
                  <a:spLocks noChangeArrowheads="1"/>
                </p:cNvSpPr>
                <p:nvPr/>
              </p:nvSpPr>
              <p:spPr bwMode="auto">
                <a:xfrm>
                  <a:off x="7222" y="3897"/>
                  <a:ext cx="668" cy="29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0" rIns="9144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RC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69" name="Line 102"/>
                <p:cNvCxnSpPr/>
                <p:nvPr/>
              </p:nvCxnSpPr>
              <p:spPr bwMode="auto">
                <a:xfrm>
                  <a:off x="2185" y="2119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0" name="Text Box 103"/>
                <p:cNvSpPr txBox="1">
                  <a:spLocks noChangeArrowheads="1"/>
                </p:cNvSpPr>
                <p:nvPr/>
              </p:nvSpPr>
              <p:spPr bwMode="auto">
                <a:xfrm>
                  <a:off x="4166" y="2726"/>
                  <a:ext cx="668" cy="29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</a:t>
                  </a: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71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3984" y="1971"/>
                  <a:ext cx="669" cy="293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F1</a:t>
                  </a: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7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2365" y="1823"/>
                  <a:ext cx="720" cy="29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</a:t>
                  </a: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73" name="Line 106"/>
                <p:cNvCxnSpPr/>
                <p:nvPr/>
              </p:nvCxnSpPr>
              <p:spPr bwMode="auto">
                <a:xfrm>
                  <a:off x="3984" y="2267"/>
                  <a:ext cx="795" cy="4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4" name="Text Box 107"/>
                <p:cNvSpPr txBox="1">
                  <a:spLocks noChangeArrowheads="1"/>
                </p:cNvSpPr>
                <p:nvPr/>
              </p:nvSpPr>
              <p:spPr bwMode="auto">
                <a:xfrm>
                  <a:off x="3265" y="2415"/>
                  <a:ext cx="539" cy="374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RA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75" name="Text Box 108"/>
                <p:cNvSpPr txBox="1">
                  <a:spLocks noChangeArrowheads="1"/>
                </p:cNvSpPr>
                <p:nvPr/>
              </p:nvSpPr>
              <p:spPr bwMode="auto">
                <a:xfrm>
                  <a:off x="2365" y="1378"/>
                  <a:ext cx="1619" cy="29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192.168.30.9/29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cxnSp>
              <p:nvCxnSpPr>
                <p:cNvPr id="76" name="Line 109"/>
                <p:cNvCxnSpPr/>
                <p:nvPr/>
              </p:nvCxnSpPr>
              <p:spPr bwMode="auto">
                <a:xfrm>
                  <a:off x="5942" y="2880"/>
                  <a:ext cx="1079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7" name="Text Box 110"/>
                <p:cNvSpPr txBox="1">
                  <a:spLocks noChangeArrowheads="1"/>
                </p:cNvSpPr>
                <p:nvPr/>
              </p:nvSpPr>
              <p:spPr bwMode="auto">
                <a:xfrm>
                  <a:off x="6322" y="3453"/>
                  <a:ext cx="540" cy="307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F0</a:t>
                  </a:r>
                  <a:r>
                    <a:rPr lang="en-US" sz="1050" b="1" kern="10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050" kern="100">
                      <a:effectLst/>
                      <a:latin typeface="Times New Roman"/>
                      <a:ea typeface="宋体"/>
                      <a:cs typeface="宋体"/>
                    </a:rPr>
                    <a:t>0</a:t>
                  </a:r>
                  <a:endParaRPr lang="zh-CN" sz="1050" kern="10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78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3984" y="1674"/>
                  <a:ext cx="1580" cy="297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192.168.20.1/30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79" name="Text Box 112"/>
                <p:cNvSpPr txBox="1">
                  <a:spLocks noChangeArrowheads="1"/>
                </p:cNvSpPr>
                <p:nvPr/>
              </p:nvSpPr>
              <p:spPr bwMode="auto">
                <a:xfrm>
                  <a:off x="3536" y="3008"/>
                  <a:ext cx="1476" cy="297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192.168.20.2</a:t>
                  </a:r>
                  <a:r>
                    <a:rPr lang="en-US" sz="1200" b="1" kern="100" dirty="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30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80" name="Text Box 113"/>
                <p:cNvSpPr txBox="1">
                  <a:spLocks noChangeArrowheads="1"/>
                </p:cNvSpPr>
                <p:nvPr/>
              </p:nvSpPr>
              <p:spPr bwMode="auto">
                <a:xfrm>
                  <a:off x="5783" y="2267"/>
                  <a:ext cx="1547" cy="297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192.168.10.1</a:t>
                  </a:r>
                  <a:r>
                    <a:rPr lang="en-US" sz="1200" b="1" kern="100" dirty="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27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81" name="Text Box 114"/>
                <p:cNvSpPr txBox="1">
                  <a:spLocks noChangeArrowheads="1"/>
                </p:cNvSpPr>
                <p:nvPr/>
              </p:nvSpPr>
              <p:spPr bwMode="auto">
                <a:xfrm>
                  <a:off x="5642" y="3749"/>
                  <a:ext cx="1529" cy="29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192.168.10.2</a:t>
                  </a:r>
                  <a:r>
                    <a:rPr lang="en-US" sz="1200" b="1" kern="100" dirty="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27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  <p:sp>
              <p:nvSpPr>
                <p:cNvPr id="82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7761" y="2860"/>
                  <a:ext cx="1568" cy="29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192.168.10.65</a:t>
                  </a:r>
                  <a:r>
                    <a:rPr lang="en-US" sz="1200" b="1" kern="100" dirty="0">
                      <a:effectLst/>
                      <a:latin typeface="Times New Roman"/>
                      <a:ea typeface="宋体"/>
                      <a:cs typeface="宋体"/>
                    </a:rPr>
                    <a:t>/</a:t>
                  </a:r>
                  <a:r>
                    <a:rPr lang="en-US" sz="1200" kern="100" dirty="0">
                      <a:effectLst/>
                      <a:latin typeface="Times New Roman"/>
                      <a:ea typeface="宋体"/>
                      <a:cs typeface="宋体"/>
                    </a:rPr>
                    <a:t>26</a:t>
                  </a:r>
                  <a:endParaRPr lang="zh-CN" sz="1200" kern="100" dirty="0">
                    <a:effectLst/>
                    <a:latin typeface="Times New Roman"/>
                    <a:ea typeface="宋体"/>
                    <a:cs typeface="宋体"/>
                  </a:endParaRPr>
                </a:p>
              </p:txBody>
            </p:sp>
          </p:grpSp>
          <p:pic>
            <p:nvPicPr>
              <p:cNvPr id="40" name="Picture 116" descr="pc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64" y="3156"/>
                <a:ext cx="825" cy="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381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1857"/>
            <a:ext cx="7776864" cy="4462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2</a:t>
            </a:r>
            <a:r>
              <a:rPr lang="zh-CN" altLang="zh-CN" b="1" dirty="0"/>
              <a:t>．实施步骤</a:t>
            </a:r>
          </a:p>
          <a:p>
            <a:pPr lvl="1">
              <a:lnSpc>
                <a:spcPts val="2400"/>
              </a:lnSpc>
            </a:pPr>
            <a:r>
              <a:rPr lang="en-US" altLang="zh-CN" dirty="0"/>
              <a:t>1</a:t>
            </a:r>
            <a:r>
              <a:rPr lang="zh-CN" altLang="zh-CN" dirty="0"/>
              <a:t>）在路由器</a:t>
            </a:r>
            <a:r>
              <a:rPr lang="en-US" altLang="zh-CN" dirty="0"/>
              <a:t>RA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RA(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192.168.30.9  255.255.255.248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1/0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192.168.20.1  255.255.255.252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2</a:t>
            </a:r>
            <a:r>
              <a:rPr lang="zh-CN" altLang="zh-CN" dirty="0"/>
              <a:t>）在路由器</a:t>
            </a:r>
            <a:r>
              <a:rPr lang="en-US" altLang="zh-CN" dirty="0"/>
              <a:t>RB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RB(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192.168.20.2  255.255.255.252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1/0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192.168.10.1  </a:t>
            </a:r>
            <a:r>
              <a:rPr lang="en-US" altLang="zh-CN" dirty="0" smtClean="0"/>
              <a:t>255.255.255.224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0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2428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95290" y="263071"/>
            <a:ext cx="215900" cy="38311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anchor="ctr"/>
          <a:lstStyle/>
          <a:p>
            <a:pPr algn="ctr" defTabSz="91286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388" y="776817"/>
            <a:ext cx="86410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4" y="6676406"/>
            <a:ext cx="9153000" cy="235407"/>
          </a:xfrm>
          <a:prstGeom prst="rect">
            <a:avLst/>
          </a:prstGeom>
        </p:spPr>
      </p:pic>
      <p:pic>
        <p:nvPicPr>
          <p:cNvPr id="205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61" y="135625"/>
            <a:ext cx="2859435" cy="5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5576" y="1059589"/>
            <a:ext cx="7776864" cy="530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b="1" dirty="0" smtClean="0"/>
              <a:t>         </a:t>
            </a:r>
            <a:r>
              <a:rPr lang="en-US" altLang="zh-CN" dirty="0"/>
              <a:t>3</a:t>
            </a:r>
            <a:r>
              <a:rPr lang="zh-CN" altLang="zh-CN" dirty="0"/>
              <a:t>）在路由器</a:t>
            </a:r>
            <a:r>
              <a:rPr lang="en-US" altLang="zh-CN" dirty="0"/>
              <a:t>RC</a:t>
            </a:r>
            <a:r>
              <a:rPr lang="zh-CN" altLang="zh-CN" dirty="0"/>
              <a:t>上配置路由器的名称、接口</a:t>
            </a:r>
            <a:r>
              <a:rPr lang="en-US" altLang="zh-CN" dirty="0"/>
              <a:t>IP</a:t>
            </a:r>
            <a:r>
              <a:rPr lang="zh-CN" altLang="zh-CN" dirty="0"/>
              <a:t>地址</a:t>
            </a:r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RC(</a:t>
            </a:r>
            <a:r>
              <a:rPr lang="en-US" altLang="zh-CN" dirty="0" err="1" smtClean="0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0/0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192.16.10.2  255.255.255.224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)# interface  </a:t>
            </a:r>
            <a:r>
              <a:rPr lang="en-US" altLang="zh-CN" dirty="0" err="1"/>
              <a:t>fastEthernet</a:t>
            </a:r>
            <a:r>
              <a:rPr lang="en-US" altLang="zh-CN" dirty="0"/>
              <a:t> 1/0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</a:t>
            </a:r>
            <a:r>
              <a:rPr lang="en-US" altLang="zh-CN" dirty="0" err="1"/>
              <a:t>ip</a:t>
            </a:r>
            <a:r>
              <a:rPr lang="en-US" altLang="zh-CN" dirty="0"/>
              <a:t>  address 192.168.10.65  255.255.255.192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-if)#no  shutdown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4</a:t>
            </a:r>
            <a:r>
              <a:rPr lang="zh-CN" altLang="zh-CN" dirty="0"/>
              <a:t>）在三台路由器上启用</a:t>
            </a:r>
            <a:r>
              <a:rPr lang="en-US" altLang="zh-CN" dirty="0"/>
              <a:t>OSPF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)#router  OSPF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RA(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-router</a:t>
            </a:r>
            <a:r>
              <a:rPr lang="en-US" altLang="zh-CN" dirty="0"/>
              <a:t>)#network 192.168.30.8  0.0.0.7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RA(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192.168.20.0  0.0.0.3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)#router OSPF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RB(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-router</a:t>
            </a:r>
            <a:r>
              <a:rPr lang="en-US" altLang="zh-CN" dirty="0"/>
              <a:t>)#network 192.168.10.0  0.0.0.31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RB(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192.168.20.0  0.0.0.3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)#router OSPF 10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 smtClean="0"/>
              <a:t>RC(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-router</a:t>
            </a:r>
            <a:r>
              <a:rPr lang="en-US" altLang="zh-CN" dirty="0"/>
              <a:t>)#network 192.168.10.0  0.0.0.31  area 0</a:t>
            </a:r>
            <a:endParaRPr lang="zh-CN" altLang="zh-CN" dirty="0"/>
          </a:p>
          <a:p>
            <a:pPr lvl="1">
              <a:lnSpc>
                <a:spcPts val="2400"/>
              </a:lnSpc>
            </a:pPr>
            <a:r>
              <a:rPr lang="en-US" altLang="zh-CN" dirty="0"/>
              <a:t>RC(</a:t>
            </a:r>
            <a:r>
              <a:rPr lang="en-US" altLang="zh-CN" dirty="0" err="1"/>
              <a:t>config</a:t>
            </a:r>
            <a:r>
              <a:rPr lang="en-US" altLang="zh-CN" dirty="0"/>
              <a:t>-router)#network 192.168.10.64  0.0.0.63  area 0</a:t>
            </a:r>
            <a:endParaRPr lang="zh-CN" altLang="zh-CN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128" y="288487"/>
            <a:ext cx="5609056" cy="373432"/>
          </a:xfrm>
          <a:prstGeom prst="rect">
            <a:avLst/>
          </a:prstGeom>
          <a:noFill/>
          <a:ln>
            <a:noFill/>
          </a:ln>
        </p:spPr>
        <p:txBody>
          <a:bodyPr wrap="square" lIns="64985" tIns="32510" rIns="64985" bIns="32510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ea typeface="冬青黑体简体中文 W3" charset="-122"/>
              </a:defRPr>
            </a:lvl9pPr>
          </a:lstStyle>
          <a:p>
            <a:r>
              <a:rPr lang="zh-CN" altLang="zh-CN" sz="2000" b="1" dirty="0" smtClean="0">
                <a:solidFill>
                  <a:schemeClr val="accent1"/>
                </a:solidFill>
              </a:rPr>
              <a:t>任务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七  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配置</a:t>
            </a:r>
            <a:r>
              <a:rPr lang="en-US" altLang="zh-CN" sz="2000" b="1" dirty="0">
                <a:solidFill>
                  <a:schemeClr val="accent1"/>
                </a:solidFill>
              </a:rPr>
              <a:t>OSPF</a:t>
            </a:r>
            <a:r>
              <a:rPr lang="zh-CN" altLang="zh-CN" sz="2000" b="1" dirty="0">
                <a:solidFill>
                  <a:schemeClr val="accent1"/>
                </a:solidFill>
              </a:rPr>
              <a:t>动态路由协议实现各子网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互通</a:t>
            </a:r>
            <a:endParaRPr lang="zh-CN" altLang="zh-CN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64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1399</Words>
  <Application>Microsoft Office PowerPoint</Application>
  <PresentationFormat>全屏显示(4:3)</PresentationFormat>
  <Paragraphs>131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88</cp:revision>
  <dcterms:created xsi:type="dcterms:W3CDTF">2023-01-14T07:54:46Z</dcterms:created>
  <dcterms:modified xsi:type="dcterms:W3CDTF">2024-09-03T12:38:53Z</dcterms:modified>
</cp:coreProperties>
</file>