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0" r:id="rId3"/>
    <p:sldId id="267" r:id="rId4"/>
    <p:sldId id="269" r:id="rId5"/>
    <p:sldId id="27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file:///C:\Documents%20and%20Settings\Administrator\Application%20Data\Tencent\Users\710901000\QQ\WinTemp\RichOle\TIKZPLT%7dYKZ~N@%25BHDR95RS.jpg" TargetMode="External"/><Relationship Id="rId5" Type="http://schemas.openxmlformats.org/officeDocument/2006/relationships/image" Target="../media/image3.png"/><Relationship Id="rId10" Type="http://schemas.openxmlformats.org/officeDocument/2006/relationships/image" Target="../media/image7.jpeg"/><Relationship Id="rId4" Type="http://schemas.openxmlformats.org/officeDocument/2006/relationships/image" Target="../media/image2.jpeg"/><Relationship Id="rId9" Type="http://schemas.openxmlformats.org/officeDocument/2006/relationships/image" Target="file:///C:\Documents%20and%20Settings\Administrator\Application%20Data\Tencent\Users\710901000\QQ\WinTemp\RichOle\Y_4X50_5PF%60N_6RHJ@GHJ1L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208584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八 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使用</a:t>
            </a:r>
            <a:r>
              <a:rPr lang="zh-CN" altLang="zh-CN" sz="2000" b="1" dirty="0">
                <a:solidFill>
                  <a:schemeClr val="accent1"/>
                </a:solidFill>
              </a:rPr>
              <a:t>三层交换机实现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之间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通信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412776"/>
            <a:ext cx="7776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企业</a:t>
            </a:r>
            <a:r>
              <a:rPr lang="zh-CN" altLang="zh-CN" dirty="0"/>
              <a:t>局域网上已使用</a:t>
            </a:r>
            <a:r>
              <a:rPr lang="en-US" altLang="zh-CN" dirty="0"/>
              <a:t>VLAN</a:t>
            </a:r>
            <a:r>
              <a:rPr lang="zh-CN" altLang="zh-CN" dirty="0"/>
              <a:t>技术实现了多个部门子网之间的隔离，现在要使用三层交换机让各子网路由可达。由于三层交换机工作在网络层，具有路由功能，同时又有更多的以太网端口，便于各子网之间的连接。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269265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783633" y="3412738"/>
            <a:ext cx="3716297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1. </a:t>
            </a:r>
            <a:r>
              <a:rPr lang="zh-CN" altLang="zh-CN" b="1" dirty="0"/>
              <a:t>交换三级模式结构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网络分层结构设计模型，所有层次上使用的都是交换机设备。核心层、汇聚层、接入层这种层次化的网络设备模型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4647986" y="3126289"/>
            <a:ext cx="4054475" cy="2735062"/>
            <a:chOff x="2019" y="2069"/>
            <a:chExt cx="6385" cy="3998"/>
          </a:xfrm>
        </p:grpSpPr>
        <p:pic>
          <p:nvPicPr>
            <p:cNvPr id="40" name="Picture 32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9" y="5526"/>
              <a:ext cx="541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" name="Group 33"/>
            <p:cNvGrpSpPr>
              <a:grpSpLocks/>
            </p:cNvGrpSpPr>
            <p:nvPr/>
          </p:nvGrpSpPr>
          <p:grpSpPr bwMode="auto">
            <a:xfrm>
              <a:off x="2019" y="2069"/>
              <a:ext cx="6385" cy="3994"/>
              <a:chOff x="2019" y="2069"/>
              <a:chExt cx="6385" cy="3994"/>
            </a:xfrm>
          </p:grpSpPr>
          <p:cxnSp>
            <p:nvCxnSpPr>
              <p:cNvPr id="43" name="AutoShape 35"/>
              <p:cNvCxnSpPr>
                <a:cxnSpLocks noChangeShapeType="1"/>
              </p:cNvCxnSpPr>
              <p:nvPr/>
            </p:nvCxnSpPr>
            <p:spPr bwMode="auto">
              <a:xfrm>
                <a:off x="2619" y="3686"/>
                <a:ext cx="578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4" name="AutoShape 36"/>
              <p:cNvCxnSpPr>
                <a:cxnSpLocks noChangeShapeType="1"/>
              </p:cNvCxnSpPr>
              <p:nvPr/>
            </p:nvCxnSpPr>
            <p:spPr bwMode="auto">
              <a:xfrm>
                <a:off x="2619" y="4611"/>
                <a:ext cx="578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48" name="Text Box 37"/>
              <p:cNvSpPr txBox="1">
                <a:spLocks noChangeArrowheads="1"/>
              </p:cNvSpPr>
              <p:nvPr/>
            </p:nvSpPr>
            <p:spPr bwMode="auto">
              <a:xfrm>
                <a:off x="2086" y="2863"/>
                <a:ext cx="1225" cy="74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050" kern="100">
                    <a:effectLst/>
                    <a:latin typeface="Times New Roman"/>
                    <a:ea typeface="宋体"/>
                    <a:cs typeface="宋体"/>
                  </a:rPr>
                  <a:t>核心层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10G bps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72" name="Text Box 38"/>
              <p:cNvSpPr txBox="1">
                <a:spLocks noChangeArrowheads="1"/>
              </p:cNvSpPr>
              <p:nvPr/>
            </p:nvSpPr>
            <p:spPr bwMode="auto">
              <a:xfrm>
                <a:off x="2038" y="3765"/>
                <a:ext cx="1322" cy="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050" kern="100">
                    <a:effectLst/>
                    <a:latin typeface="Times New Roman"/>
                    <a:ea typeface="宋体"/>
                    <a:cs typeface="宋体"/>
                  </a:rPr>
                  <a:t>汇聚层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1000M bps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73" name="Text Box 39"/>
              <p:cNvSpPr txBox="1">
                <a:spLocks noChangeArrowheads="1"/>
              </p:cNvSpPr>
              <p:nvPr/>
            </p:nvSpPr>
            <p:spPr bwMode="auto">
              <a:xfrm>
                <a:off x="2019" y="4907"/>
                <a:ext cx="1247" cy="861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050" kern="100">
                    <a:effectLst/>
                    <a:latin typeface="Times New Roman"/>
                    <a:ea typeface="宋体"/>
                    <a:cs typeface="宋体"/>
                  </a:rPr>
                  <a:t>接入层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100M bps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grpSp>
            <p:nvGrpSpPr>
              <p:cNvPr id="74" name="Group 40"/>
              <p:cNvGrpSpPr>
                <a:grpSpLocks/>
              </p:cNvGrpSpPr>
              <p:nvPr/>
            </p:nvGrpSpPr>
            <p:grpSpPr bwMode="auto">
              <a:xfrm>
                <a:off x="3033" y="2069"/>
                <a:ext cx="5086" cy="3994"/>
                <a:chOff x="3033" y="2069"/>
                <a:chExt cx="5086" cy="3994"/>
              </a:xfrm>
            </p:grpSpPr>
            <p:pic>
              <p:nvPicPr>
                <p:cNvPr id="75" name="Picture 41" descr="服务器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34" y="2071"/>
                  <a:ext cx="803" cy="10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42" descr="200991454367643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6" y="2903"/>
                  <a:ext cx="1036" cy="7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77" name="AutoShape 43"/>
                <p:cNvCxnSpPr>
                  <a:cxnSpLocks noChangeShapeType="1"/>
                </p:cNvCxnSpPr>
                <p:nvPr/>
              </p:nvCxnSpPr>
              <p:spPr bwMode="auto">
                <a:xfrm flipH="1">
                  <a:off x="4331" y="3504"/>
                  <a:ext cx="891" cy="312"/>
                </a:xfrm>
                <a:prstGeom prst="straightConnector1">
                  <a:avLst/>
                </a:prstGeom>
                <a:noFill/>
                <a:ln w="317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8" name="AutoShape 44"/>
                <p:cNvCxnSpPr>
                  <a:cxnSpLocks noChangeShapeType="1"/>
                </p:cNvCxnSpPr>
                <p:nvPr/>
              </p:nvCxnSpPr>
              <p:spPr bwMode="auto">
                <a:xfrm>
                  <a:off x="5846" y="3504"/>
                  <a:ext cx="1089" cy="312"/>
                </a:xfrm>
                <a:prstGeom prst="straightConnector1">
                  <a:avLst/>
                </a:prstGeom>
                <a:noFill/>
                <a:ln w="317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9" name="AutoShape 45"/>
                <p:cNvCxnSpPr>
                  <a:cxnSpLocks noChangeShapeType="1"/>
                </p:cNvCxnSpPr>
                <p:nvPr/>
              </p:nvCxnSpPr>
              <p:spPr bwMode="auto">
                <a:xfrm>
                  <a:off x="4792" y="2713"/>
                  <a:ext cx="430" cy="433"/>
                </a:xfrm>
                <a:prstGeom prst="straightConnector1">
                  <a:avLst/>
                </a:prstGeom>
                <a:noFill/>
                <a:ln w="317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80" name="AutoShape 46"/>
                <p:cNvCxnSpPr>
                  <a:cxnSpLocks noChangeShapeType="1"/>
                </p:cNvCxnSpPr>
                <p:nvPr/>
              </p:nvCxnSpPr>
              <p:spPr bwMode="auto">
                <a:xfrm flipH="1">
                  <a:off x="5904" y="2863"/>
                  <a:ext cx="448" cy="233"/>
                </a:xfrm>
                <a:prstGeom prst="straightConnector1">
                  <a:avLst/>
                </a:prstGeom>
                <a:noFill/>
                <a:ln w="317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pic>
              <p:nvPicPr>
                <p:cNvPr id="81" name="Picture 47" descr="服务器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272" y="2069"/>
                  <a:ext cx="803" cy="10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5" descr="说明: C:\Documents and Settings\Administrator\Application Data\Tencent\Users\710901000\QQ\WinTemp\RichOle\Y_4X50_5PF`N_6RHJ@GHJ1L.jpg"/>
                <p:cNvPicPr>
                  <a:picLocks noChangeAspect="1" noChangeArrowheads="1"/>
                </p:cNvPicPr>
                <p:nvPr/>
              </p:nvPicPr>
              <p:blipFill>
                <a:blip r:embed="rId8" r:link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78" y="4800"/>
                  <a:ext cx="788" cy="2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17" descr="说明: C:\Documents and Settings\Administrator\Application Data\Tencent\Users\710901000\QQ\WinTemp\RichOle\TIKZPLT}YKZ~N@%BHDR95RS.jpg"/>
                <p:cNvPicPr>
                  <a:picLocks noChangeAspect="1" noChangeArrowheads="1"/>
                </p:cNvPicPr>
                <p:nvPr/>
              </p:nvPicPr>
              <p:blipFill>
                <a:blip r:embed="rId10" r:link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24" y="3816"/>
                  <a:ext cx="740" cy="5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5" descr="说明: C:\Documents and Settings\Administrator\Application Data\Tencent\Users\710901000\QQ\WinTemp\RichOle\Y_4X50_5PF`N_6RHJ@GHJ1L.jpg"/>
                <p:cNvPicPr>
                  <a:picLocks noChangeAspect="1" noChangeArrowheads="1"/>
                </p:cNvPicPr>
                <p:nvPr/>
              </p:nvPicPr>
              <p:blipFill>
                <a:blip r:embed="rId8" r:link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3" y="4800"/>
                  <a:ext cx="788" cy="2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85" name="AutoShape 51"/>
                <p:cNvCxnSpPr>
                  <a:cxnSpLocks noChangeShapeType="1"/>
                </p:cNvCxnSpPr>
                <p:nvPr/>
              </p:nvCxnSpPr>
              <p:spPr bwMode="auto">
                <a:xfrm>
                  <a:off x="3090" y="5095"/>
                  <a:ext cx="0" cy="49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86" name="AutoShape 52"/>
                <p:cNvCxnSpPr>
                  <a:cxnSpLocks noChangeShapeType="1"/>
                </p:cNvCxnSpPr>
                <p:nvPr/>
              </p:nvCxnSpPr>
              <p:spPr bwMode="auto">
                <a:xfrm>
                  <a:off x="3548" y="5095"/>
                  <a:ext cx="1" cy="53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87" name="AutoShape 53"/>
                <p:cNvCxnSpPr>
                  <a:cxnSpLocks noChangeShapeType="1"/>
                </p:cNvCxnSpPr>
                <p:nvPr/>
              </p:nvCxnSpPr>
              <p:spPr bwMode="auto">
                <a:xfrm>
                  <a:off x="4405" y="5095"/>
                  <a:ext cx="0" cy="49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88" name="AutoShape 54"/>
                <p:cNvCxnSpPr>
                  <a:cxnSpLocks noChangeShapeType="1"/>
                </p:cNvCxnSpPr>
                <p:nvPr/>
              </p:nvCxnSpPr>
              <p:spPr bwMode="auto">
                <a:xfrm>
                  <a:off x="4863" y="5095"/>
                  <a:ext cx="1" cy="53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89" name="AutoShape 55"/>
                <p:cNvCxnSpPr>
                  <a:cxnSpLocks noChangeShapeType="1"/>
                </p:cNvCxnSpPr>
                <p:nvPr/>
              </p:nvCxnSpPr>
              <p:spPr bwMode="auto">
                <a:xfrm flipH="1">
                  <a:off x="3465" y="4410"/>
                  <a:ext cx="467" cy="390"/>
                </a:xfrm>
                <a:prstGeom prst="straightConnector1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90" name="AutoShape 56"/>
                <p:cNvCxnSpPr>
                  <a:cxnSpLocks noChangeShapeType="1"/>
                </p:cNvCxnSpPr>
                <p:nvPr/>
              </p:nvCxnSpPr>
              <p:spPr bwMode="auto">
                <a:xfrm>
                  <a:off x="4197" y="4410"/>
                  <a:ext cx="388" cy="390"/>
                </a:xfrm>
                <a:prstGeom prst="straightConnector1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pic>
              <p:nvPicPr>
                <p:cNvPr id="91" name="Picture 5" descr="说明: C:\Documents and Settings\Administrator\Application Data\Tencent\Users\710901000\QQ\WinTemp\RichOle\Y_4X50_5PF`N_6RHJ@GHJ1L.jpg"/>
                <p:cNvPicPr>
                  <a:picLocks noChangeAspect="1" noChangeArrowheads="1"/>
                </p:cNvPicPr>
                <p:nvPr/>
              </p:nvPicPr>
              <p:blipFill>
                <a:blip r:embed="rId8" r:link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00" y="4750"/>
                  <a:ext cx="788" cy="2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" name="Picture 17" descr="说明: C:\Documents and Settings\Administrator\Application Data\Tencent\Users\710901000\QQ\WinTemp\RichOle\TIKZPLT}YKZ~N@%BHDR95RS.jpg"/>
                <p:cNvPicPr>
                  <a:picLocks noChangeAspect="1" noChangeArrowheads="1"/>
                </p:cNvPicPr>
                <p:nvPr/>
              </p:nvPicPr>
              <p:blipFill>
                <a:blip r:embed="rId10" r:link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46" y="3766"/>
                  <a:ext cx="740" cy="5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3" name="Picture 5" descr="说明: C:\Documents and Settings\Administrator\Application Data\Tencent\Users\710901000\QQ\WinTemp\RichOle\Y_4X50_5PF`N_6RHJ@GHJ1L.jpg"/>
                <p:cNvPicPr>
                  <a:picLocks noChangeAspect="1" noChangeArrowheads="1"/>
                </p:cNvPicPr>
                <p:nvPr/>
              </p:nvPicPr>
              <p:blipFill>
                <a:blip r:embed="rId8" r:link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55" y="4750"/>
                  <a:ext cx="788" cy="2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94" name="AutoShape 60"/>
                <p:cNvCxnSpPr>
                  <a:cxnSpLocks noChangeShapeType="1"/>
                </p:cNvCxnSpPr>
                <p:nvPr/>
              </p:nvCxnSpPr>
              <p:spPr bwMode="auto">
                <a:xfrm>
                  <a:off x="6012" y="5045"/>
                  <a:ext cx="0" cy="49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95" name="AutoShape 61"/>
                <p:cNvCxnSpPr>
                  <a:cxnSpLocks noChangeShapeType="1"/>
                </p:cNvCxnSpPr>
                <p:nvPr/>
              </p:nvCxnSpPr>
              <p:spPr bwMode="auto">
                <a:xfrm>
                  <a:off x="6470" y="5045"/>
                  <a:ext cx="1" cy="53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96" name="AutoShape 62"/>
                <p:cNvCxnSpPr>
                  <a:cxnSpLocks noChangeShapeType="1"/>
                </p:cNvCxnSpPr>
                <p:nvPr/>
              </p:nvCxnSpPr>
              <p:spPr bwMode="auto">
                <a:xfrm>
                  <a:off x="7327" y="5045"/>
                  <a:ext cx="0" cy="49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97" name="AutoShape 63"/>
                <p:cNvCxnSpPr>
                  <a:cxnSpLocks noChangeShapeType="1"/>
                </p:cNvCxnSpPr>
                <p:nvPr/>
              </p:nvCxnSpPr>
              <p:spPr bwMode="auto">
                <a:xfrm>
                  <a:off x="7785" y="5045"/>
                  <a:ext cx="1" cy="53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98" name="AutoShape 64"/>
                <p:cNvCxnSpPr>
                  <a:cxnSpLocks noChangeShapeType="1"/>
                </p:cNvCxnSpPr>
                <p:nvPr/>
              </p:nvCxnSpPr>
              <p:spPr bwMode="auto">
                <a:xfrm flipH="1">
                  <a:off x="6387" y="4360"/>
                  <a:ext cx="467" cy="390"/>
                </a:xfrm>
                <a:prstGeom prst="straightConnector1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99" name="AutoShape 65"/>
                <p:cNvCxnSpPr>
                  <a:cxnSpLocks noChangeShapeType="1"/>
                </p:cNvCxnSpPr>
                <p:nvPr/>
              </p:nvCxnSpPr>
              <p:spPr bwMode="auto">
                <a:xfrm>
                  <a:off x="7119" y="4360"/>
                  <a:ext cx="388" cy="390"/>
                </a:xfrm>
                <a:prstGeom prst="straightConnector1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pic>
              <p:nvPicPr>
                <p:cNvPr id="100" name="Picture 66" descr="pc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17" y="5499"/>
                  <a:ext cx="541" cy="5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1" name="Picture 67" descr="pc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66" y="5522"/>
                  <a:ext cx="541" cy="5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2" name="Picture 68" descr="pc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4" y="5495"/>
                  <a:ext cx="541" cy="5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" name="Picture 69" descr="pc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6" y="5464"/>
                  <a:ext cx="541" cy="5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4" name="Picture 70" descr="pc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94" y="5437"/>
                  <a:ext cx="541" cy="5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" name="Picture 71" descr="pc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910" y="5464"/>
                  <a:ext cx="541" cy="5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" name="Picture 72" descr="pc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578" y="5437"/>
                  <a:ext cx="541" cy="5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．三层交换机与二层交换机区别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三层交换机的外观与二层交换的外观没有太多区别，但它们工作层次不同，三层交换机工作在网络层，而二层交换机工作在数据链路层。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二层交换机只有数据交换功能，不具有路由功能</a:t>
            </a:r>
            <a:r>
              <a:rPr lang="zh-CN" altLang="en-US" dirty="0"/>
              <a:t>，</a:t>
            </a:r>
            <a:r>
              <a:rPr lang="zh-CN" altLang="zh-CN" dirty="0"/>
              <a:t>而三层交换机既有数据交换功能，又有路由功能，所以可以用来实现</a:t>
            </a:r>
            <a:r>
              <a:rPr lang="en-US" altLang="zh-CN" dirty="0"/>
              <a:t>VLAN</a:t>
            </a:r>
            <a:r>
              <a:rPr lang="zh-CN" altLang="zh-CN" dirty="0"/>
              <a:t>子网之间的互通。</a:t>
            </a:r>
            <a:endParaRPr lang="en-US" altLang="zh-CN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3. </a:t>
            </a:r>
            <a:r>
              <a:rPr lang="zh-CN" altLang="zh-CN" b="1" dirty="0"/>
              <a:t>三层交换端口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三层交换机的三层端口可分为两种：物理三层端口和逻辑三层端口。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1</a:t>
            </a:r>
            <a:r>
              <a:rPr lang="zh-CN" altLang="zh-CN" dirty="0"/>
              <a:t>）物理三层端口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zh-CN" altLang="zh-CN" dirty="0"/>
              <a:t>三层交换机的物理端口默认是二层端口，在接口模式下可以使用</a:t>
            </a:r>
            <a:r>
              <a:rPr lang="en-US" altLang="zh-CN" dirty="0"/>
              <a:t>no </a:t>
            </a:r>
            <a:r>
              <a:rPr lang="en-US" altLang="zh-CN" dirty="0" err="1"/>
              <a:t>switchport</a:t>
            </a:r>
            <a:r>
              <a:rPr lang="zh-CN" altLang="zh-CN" dirty="0"/>
              <a:t>命令开启端口的三层功能；使用</a:t>
            </a:r>
            <a:r>
              <a:rPr lang="en-US" altLang="zh-CN" dirty="0" err="1"/>
              <a:t>switchport</a:t>
            </a:r>
            <a:r>
              <a:rPr lang="zh-CN" altLang="zh-CN" dirty="0"/>
              <a:t>命令恢复三层交换机的二层端口功能。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  2</a:t>
            </a:r>
            <a:r>
              <a:rPr lang="zh-CN" altLang="zh-CN" dirty="0"/>
              <a:t>）交换虚拟接口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交换虚拟接口（</a:t>
            </a:r>
            <a:r>
              <a:rPr lang="en-US" altLang="zh-CN" dirty="0"/>
              <a:t>Switch Virtual Interface</a:t>
            </a:r>
            <a:r>
              <a:rPr lang="zh-CN" altLang="zh-CN" dirty="0"/>
              <a:t>，</a:t>
            </a:r>
            <a:r>
              <a:rPr lang="en-US" altLang="zh-CN" dirty="0"/>
              <a:t>SVI</a:t>
            </a:r>
            <a:r>
              <a:rPr lang="zh-CN" altLang="zh-CN" dirty="0"/>
              <a:t>）是一个逻辑三层端口，是专门用于</a:t>
            </a:r>
            <a:r>
              <a:rPr lang="en-US" altLang="zh-CN" dirty="0"/>
              <a:t>VLAN</a:t>
            </a:r>
            <a:r>
              <a:rPr lang="zh-CN" altLang="zh-CN" dirty="0"/>
              <a:t>子网之间通信的。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在</a:t>
            </a:r>
            <a:r>
              <a:rPr lang="zh-CN" altLang="zh-CN" dirty="0"/>
              <a:t>全局配置下使用</a:t>
            </a:r>
            <a:r>
              <a:rPr lang="en-US" altLang="zh-CN" dirty="0"/>
              <a:t>interface </a:t>
            </a:r>
            <a:r>
              <a:rPr lang="en-US" altLang="zh-CN" dirty="0" err="1"/>
              <a:t>vlan</a:t>
            </a:r>
            <a:r>
              <a:rPr lang="en-US" altLang="zh-CN" dirty="0"/>
              <a:t> </a:t>
            </a:r>
            <a:r>
              <a:rPr lang="en-US" altLang="zh-CN" dirty="0" err="1"/>
              <a:t>vlan_id</a:t>
            </a:r>
            <a:r>
              <a:rPr lang="zh-CN" altLang="zh-CN" dirty="0"/>
              <a:t>命令时自动创建</a:t>
            </a:r>
            <a:r>
              <a:rPr lang="en-US" altLang="zh-CN" dirty="0"/>
              <a:t>SVI</a:t>
            </a:r>
            <a:r>
              <a:rPr lang="zh-CN" altLang="zh-CN" dirty="0"/>
              <a:t>。在全局配置可以用</a:t>
            </a:r>
            <a:r>
              <a:rPr lang="en-US" altLang="zh-CN" dirty="0"/>
              <a:t>no interface </a:t>
            </a:r>
            <a:r>
              <a:rPr lang="en-US" altLang="zh-CN" dirty="0" err="1"/>
              <a:t>vlan</a:t>
            </a:r>
            <a:r>
              <a:rPr lang="en-US" altLang="zh-CN" dirty="0"/>
              <a:t> </a:t>
            </a:r>
            <a:r>
              <a:rPr lang="en-US" altLang="zh-CN" dirty="0" err="1"/>
              <a:t>vlan_id</a:t>
            </a:r>
            <a:r>
              <a:rPr lang="zh-CN" altLang="zh-CN" dirty="0"/>
              <a:t>命令来删除对应的</a:t>
            </a:r>
            <a:r>
              <a:rPr lang="en-US" altLang="zh-CN" dirty="0"/>
              <a:t>SVI</a:t>
            </a:r>
            <a:r>
              <a:rPr lang="zh-CN" altLang="zh-CN" dirty="0" smtClean="0"/>
              <a:t>接口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208584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八 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使用</a:t>
            </a:r>
            <a:r>
              <a:rPr lang="zh-CN" altLang="zh-CN" sz="2000" b="1" dirty="0">
                <a:solidFill>
                  <a:schemeClr val="accent1"/>
                </a:solidFill>
              </a:rPr>
              <a:t>三层交换机实现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之间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通信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9128" y="1555717"/>
            <a:ext cx="8129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altLang="zh-CN" dirty="0" smtClean="0"/>
              <a:t>       </a:t>
            </a:r>
            <a:r>
              <a:rPr lang="zh-CN" altLang="zh-CN" dirty="0"/>
              <a:t>任务拓扑如图所示，一台三层交换机、一台二层交换机和三台</a:t>
            </a:r>
            <a:r>
              <a:rPr lang="en-US" altLang="zh-CN" dirty="0"/>
              <a:t>PC</a:t>
            </a:r>
            <a:r>
              <a:rPr lang="zh-CN" altLang="zh-CN" dirty="0"/>
              <a:t>通过四根直通线进行连接。</a:t>
            </a:r>
            <a:r>
              <a:rPr lang="en-US" altLang="zh-CN" dirty="0"/>
              <a:t>PC1</a:t>
            </a:r>
            <a:r>
              <a:rPr lang="zh-CN" altLang="zh-CN" dirty="0"/>
              <a:t>和</a:t>
            </a:r>
            <a:r>
              <a:rPr lang="en-US" altLang="zh-CN" dirty="0"/>
              <a:t>PC3</a:t>
            </a:r>
            <a:r>
              <a:rPr lang="zh-CN" altLang="zh-CN" dirty="0"/>
              <a:t>属于</a:t>
            </a:r>
            <a:r>
              <a:rPr lang="en-US" altLang="zh-CN" dirty="0"/>
              <a:t>VLAN 10</a:t>
            </a:r>
            <a:r>
              <a:rPr lang="zh-CN" altLang="zh-CN" dirty="0"/>
              <a:t>，分别连于三层交换机和二层交换机上，</a:t>
            </a:r>
            <a:r>
              <a:rPr lang="en-US" altLang="zh-CN" dirty="0"/>
              <a:t>PC2</a:t>
            </a:r>
            <a:r>
              <a:rPr lang="zh-CN" altLang="zh-CN" dirty="0"/>
              <a:t>属于</a:t>
            </a:r>
            <a:r>
              <a:rPr lang="en-US" altLang="zh-CN" dirty="0"/>
              <a:t>VLAN 20</a:t>
            </a:r>
            <a:r>
              <a:rPr lang="zh-CN" altLang="zh-CN" dirty="0"/>
              <a:t>，连在三层交换机上，要求使用三层交换机的</a:t>
            </a:r>
            <a:r>
              <a:rPr lang="en-US" altLang="zh-CN" dirty="0"/>
              <a:t>SVI</a:t>
            </a:r>
            <a:r>
              <a:rPr lang="zh-CN" altLang="zh-CN" dirty="0"/>
              <a:t>技术实现两</a:t>
            </a:r>
            <a:r>
              <a:rPr lang="en-US" altLang="zh-CN" dirty="0"/>
              <a:t>VLAN</a:t>
            </a:r>
            <a:r>
              <a:rPr lang="zh-CN" altLang="zh-CN" dirty="0"/>
              <a:t>之间的通信并验证。</a:t>
            </a:r>
          </a:p>
        </p:txBody>
      </p:sp>
      <p:grpSp>
        <p:nvGrpSpPr>
          <p:cNvPr id="34" name="Group 4"/>
          <p:cNvGrpSpPr>
            <a:grpSpLocks/>
          </p:cNvGrpSpPr>
          <p:nvPr/>
        </p:nvGrpSpPr>
        <p:grpSpPr bwMode="auto">
          <a:xfrm>
            <a:off x="1532166" y="3688046"/>
            <a:ext cx="6352202" cy="2189225"/>
            <a:chOff x="1249" y="8400"/>
            <a:chExt cx="7920" cy="2496"/>
          </a:xfrm>
        </p:grpSpPr>
        <p:grpSp>
          <p:nvGrpSpPr>
            <p:cNvPr id="35" name="Group 5"/>
            <p:cNvGrpSpPr>
              <a:grpSpLocks/>
            </p:cNvGrpSpPr>
            <p:nvPr/>
          </p:nvGrpSpPr>
          <p:grpSpPr bwMode="auto">
            <a:xfrm>
              <a:off x="1249" y="8400"/>
              <a:ext cx="7920" cy="2496"/>
              <a:chOff x="1249" y="8400"/>
              <a:chExt cx="7920" cy="2496"/>
            </a:xfrm>
          </p:grpSpPr>
          <p:sp>
            <p:nvSpPr>
              <p:cNvPr id="41" name="Text Box 6"/>
              <p:cNvSpPr txBox="1">
                <a:spLocks noChangeArrowheads="1"/>
              </p:cNvSpPr>
              <p:nvPr/>
            </p:nvSpPr>
            <p:spPr bwMode="auto">
              <a:xfrm>
                <a:off x="1249" y="8955"/>
                <a:ext cx="647" cy="27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PC1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2" name="Text Box 7"/>
              <p:cNvSpPr txBox="1">
                <a:spLocks noChangeArrowheads="1"/>
              </p:cNvSpPr>
              <p:nvPr/>
            </p:nvSpPr>
            <p:spPr bwMode="auto">
              <a:xfrm>
                <a:off x="1249" y="10064"/>
                <a:ext cx="647" cy="2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PC2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44" name="Line 8"/>
              <p:cNvCxnSpPr/>
              <p:nvPr/>
            </p:nvCxnSpPr>
            <p:spPr bwMode="auto">
              <a:xfrm>
                <a:off x="4967" y="9371"/>
                <a:ext cx="969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6" name="Oval 9"/>
              <p:cNvSpPr>
                <a:spLocks noChangeArrowheads="1"/>
              </p:cNvSpPr>
              <p:nvPr/>
            </p:nvSpPr>
            <p:spPr bwMode="auto">
              <a:xfrm rot="473624">
                <a:off x="1896" y="8819"/>
                <a:ext cx="2101" cy="693"/>
              </a:xfrm>
              <a:prstGeom prst="ellipse">
                <a:avLst/>
              </a:prstGeom>
              <a:solidFill>
                <a:srgbClr val="C0C0C0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Text Box 10"/>
              <p:cNvSpPr txBox="1">
                <a:spLocks noChangeArrowheads="1"/>
              </p:cNvSpPr>
              <p:nvPr/>
            </p:nvSpPr>
            <p:spPr bwMode="auto">
              <a:xfrm>
                <a:off x="2542" y="8400"/>
                <a:ext cx="1131" cy="27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VLAN 10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7" name="Oval 11"/>
              <p:cNvSpPr>
                <a:spLocks noChangeArrowheads="1"/>
              </p:cNvSpPr>
              <p:nvPr/>
            </p:nvSpPr>
            <p:spPr bwMode="auto">
              <a:xfrm rot="-1352525">
                <a:off x="2057" y="9648"/>
                <a:ext cx="2101" cy="829"/>
              </a:xfrm>
              <a:prstGeom prst="ellipse">
                <a:avLst/>
              </a:prstGeom>
              <a:solidFill>
                <a:srgbClr val="C0C0C0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Text Box 12"/>
              <p:cNvSpPr txBox="1">
                <a:spLocks noChangeArrowheads="1"/>
              </p:cNvSpPr>
              <p:nvPr/>
            </p:nvSpPr>
            <p:spPr bwMode="auto">
              <a:xfrm>
                <a:off x="2380" y="10619"/>
                <a:ext cx="1132" cy="27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VLAN 20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9" name="Text Box 13"/>
              <p:cNvSpPr txBox="1">
                <a:spLocks noChangeArrowheads="1"/>
              </p:cNvSpPr>
              <p:nvPr/>
            </p:nvSpPr>
            <p:spPr bwMode="auto">
              <a:xfrm>
                <a:off x="3350" y="9648"/>
                <a:ext cx="808" cy="27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F0/11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0" name="Text Box 14"/>
              <p:cNvSpPr txBox="1">
                <a:spLocks noChangeArrowheads="1"/>
              </p:cNvSpPr>
              <p:nvPr/>
            </p:nvSpPr>
            <p:spPr bwMode="auto">
              <a:xfrm>
                <a:off x="3350" y="8955"/>
                <a:ext cx="808" cy="27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F0/6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1" name="Text Box 15"/>
              <p:cNvSpPr txBox="1">
                <a:spLocks noChangeArrowheads="1"/>
              </p:cNvSpPr>
              <p:nvPr/>
            </p:nvSpPr>
            <p:spPr bwMode="auto">
              <a:xfrm>
                <a:off x="4967" y="8955"/>
                <a:ext cx="808" cy="27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F0/1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2" name="Text Box 16"/>
              <p:cNvSpPr txBox="1">
                <a:spLocks noChangeArrowheads="1"/>
              </p:cNvSpPr>
              <p:nvPr/>
            </p:nvSpPr>
            <p:spPr bwMode="auto">
              <a:xfrm>
                <a:off x="4158" y="9925"/>
                <a:ext cx="970" cy="278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 dirty="0">
                    <a:effectLst/>
                    <a:latin typeface="Times New Roman"/>
                    <a:ea typeface="宋体"/>
                    <a:cs typeface="宋体"/>
                  </a:rPr>
                  <a:t>L3-SW</a:t>
                </a:r>
                <a:endParaRPr lang="zh-CN" sz="105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3" name="Text Box 17"/>
              <p:cNvSpPr txBox="1">
                <a:spLocks noChangeArrowheads="1"/>
              </p:cNvSpPr>
              <p:nvPr/>
            </p:nvSpPr>
            <p:spPr bwMode="auto">
              <a:xfrm>
                <a:off x="6260" y="9925"/>
                <a:ext cx="969" cy="278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L2-SW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64" name="Picture 18" descr="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5" r:link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36" y="9093"/>
                <a:ext cx="1240" cy="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5" name="Oval 19"/>
              <p:cNvSpPr>
                <a:spLocks noChangeArrowheads="1"/>
              </p:cNvSpPr>
              <p:nvPr/>
            </p:nvSpPr>
            <p:spPr bwMode="auto">
              <a:xfrm rot="-151024">
                <a:off x="7068" y="8955"/>
                <a:ext cx="2101" cy="829"/>
              </a:xfrm>
              <a:prstGeom prst="ellipse">
                <a:avLst/>
              </a:prstGeom>
              <a:solidFill>
                <a:srgbClr val="C0C0C0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Text Box 20"/>
              <p:cNvSpPr txBox="1">
                <a:spLocks noChangeArrowheads="1"/>
              </p:cNvSpPr>
              <p:nvPr/>
            </p:nvSpPr>
            <p:spPr bwMode="auto">
              <a:xfrm>
                <a:off x="5613" y="8957"/>
                <a:ext cx="647" cy="275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F0/1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67" name="Line 21"/>
              <p:cNvCxnSpPr/>
              <p:nvPr/>
            </p:nvCxnSpPr>
            <p:spPr bwMode="auto">
              <a:xfrm>
                <a:off x="7068" y="9371"/>
                <a:ext cx="97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8" name="Text Box 22"/>
              <p:cNvSpPr txBox="1">
                <a:spLocks noChangeArrowheads="1"/>
              </p:cNvSpPr>
              <p:nvPr/>
            </p:nvSpPr>
            <p:spPr bwMode="auto">
              <a:xfrm>
                <a:off x="7876" y="8400"/>
                <a:ext cx="1131" cy="27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VLAN 10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9" name="Text Box 23"/>
              <p:cNvSpPr txBox="1">
                <a:spLocks noChangeArrowheads="1"/>
              </p:cNvSpPr>
              <p:nvPr/>
            </p:nvSpPr>
            <p:spPr bwMode="auto">
              <a:xfrm>
                <a:off x="8199" y="9925"/>
                <a:ext cx="647" cy="2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PC3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70" name="Text Box 24"/>
              <p:cNvSpPr txBox="1">
                <a:spLocks noChangeArrowheads="1"/>
              </p:cNvSpPr>
              <p:nvPr/>
            </p:nvSpPr>
            <p:spPr bwMode="auto">
              <a:xfrm>
                <a:off x="7068" y="9093"/>
                <a:ext cx="646" cy="278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900" kern="100">
                    <a:effectLst/>
                    <a:latin typeface="Times New Roman"/>
                    <a:ea typeface="宋体"/>
                    <a:cs typeface="宋体"/>
                  </a:rPr>
                  <a:t>F0/6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71" name="Picture 25" descr="未标题-1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5" y="8816"/>
                <a:ext cx="1032" cy="10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6" name="Picture 26" descr="pc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" y="8677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7" name="Line 27"/>
            <p:cNvCxnSpPr/>
            <p:nvPr/>
          </p:nvCxnSpPr>
          <p:spPr bwMode="auto">
            <a:xfrm>
              <a:off x="3027" y="9093"/>
              <a:ext cx="970" cy="2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8" name="Line 28"/>
            <p:cNvCxnSpPr/>
            <p:nvPr/>
          </p:nvCxnSpPr>
          <p:spPr bwMode="auto">
            <a:xfrm flipV="1">
              <a:off x="3027" y="9648"/>
              <a:ext cx="970" cy="4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39" name="Picture 29" descr="pc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" y="9754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0" descr="pc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0" y="8959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2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208584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八 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使用</a:t>
            </a:r>
            <a:r>
              <a:rPr lang="zh-CN" altLang="zh-CN" sz="2000" b="1" dirty="0">
                <a:solidFill>
                  <a:schemeClr val="accent1"/>
                </a:solidFill>
              </a:rPr>
              <a:t>三层交换机实现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之间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通信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19128" y="980727"/>
            <a:ext cx="81293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</a:t>
            </a:r>
            <a:r>
              <a:rPr lang="zh-CN" altLang="zh-CN" b="1" dirty="0" smtClean="0"/>
              <a:t>实施</a:t>
            </a:r>
            <a:r>
              <a:rPr lang="zh-CN" altLang="zh-CN" b="1" dirty="0"/>
              <a:t>步骤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）三层交换机</a:t>
            </a:r>
            <a:r>
              <a:rPr lang="en-US" altLang="zh-CN" b="1" dirty="0"/>
              <a:t>L3-SW</a:t>
            </a:r>
            <a:r>
              <a:rPr lang="zh-CN" altLang="zh-CN" b="1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10		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20		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0/6-10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 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10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0/11-15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 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 20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0/1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Vlan</a:t>
            </a:r>
            <a:r>
              <a:rPr lang="en-US" altLang="zh-CN" dirty="0"/>
              <a:t> 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-if)# no shutdown	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Vlan</a:t>
            </a:r>
            <a:r>
              <a:rPr lang="en-US" altLang="zh-CN" dirty="0"/>
              <a:t>  20	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192.168.20.254  255.255.255.0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-if)# no  shutdown	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L3-SW (</a:t>
            </a:r>
            <a:r>
              <a:rPr lang="en-US" altLang="zh-CN" dirty="0" err="1"/>
              <a:t>config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routing			</a:t>
            </a:r>
            <a:endParaRPr lang="zh-CN" altLang="zh-CN" dirty="0"/>
          </a:p>
          <a:p>
            <a:pPr marL="457200" lvl="2">
              <a:lnSpc>
                <a:spcPts val="2400"/>
              </a:lnSpc>
              <a:spcBef>
                <a:spcPts val="1200"/>
              </a:spcBef>
            </a:pPr>
            <a:endParaRPr lang="zh-CN" altLang="zh-CN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208584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八 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使用</a:t>
            </a:r>
            <a:r>
              <a:rPr lang="zh-CN" altLang="zh-CN" sz="2000" b="1" dirty="0">
                <a:solidFill>
                  <a:schemeClr val="accent1"/>
                </a:solidFill>
              </a:rPr>
              <a:t>三层交换机实现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之间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通信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1059589"/>
            <a:ext cx="7776864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）二层交换机</a:t>
            </a:r>
            <a:r>
              <a:rPr lang="en-US" altLang="zh-CN" b="1" dirty="0"/>
              <a:t>L2-SW</a:t>
            </a:r>
            <a:r>
              <a:rPr lang="zh-CN" altLang="zh-CN" b="1" dirty="0"/>
              <a:t>的配置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L2-SW(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10				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L2-SW 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0/6-10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mode  access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L2-SW 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10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L2-SW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0/1 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L2-SW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</a:t>
            </a:r>
            <a:endParaRPr lang="zh-CN" altLang="zh-CN" dirty="0"/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）给</a:t>
            </a:r>
            <a:r>
              <a:rPr lang="en-US" altLang="zh-CN" b="1" dirty="0"/>
              <a:t>PC</a:t>
            </a:r>
            <a:r>
              <a:rPr lang="zh-CN" altLang="zh-CN" b="1" dirty="0"/>
              <a:t>配置</a:t>
            </a:r>
            <a:r>
              <a:rPr lang="en-US" altLang="zh-CN" b="1" dirty="0"/>
              <a:t>IP</a:t>
            </a:r>
            <a:r>
              <a:rPr lang="zh-CN" altLang="zh-CN" b="1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PC1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192.168.10.1</a:t>
            </a:r>
            <a:r>
              <a:rPr lang="zh-CN" altLang="zh-CN" dirty="0"/>
              <a:t>，网关地址为</a:t>
            </a:r>
            <a:r>
              <a:rPr lang="en-US" altLang="zh-CN" dirty="0"/>
              <a:t>192.168.10.254</a:t>
            </a:r>
            <a:r>
              <a:rPr lang="zh-CN" altLang="zh-CN" dirty="0"/>
              <a:t>；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PC2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192.168.20.1</a:t>
            </a:r>
            <a:r>
              <a:rPr lang="zh-CN" altLang="zh-CN" dirty="0"/>
              <a:t>，网关地址为</a:t>
            </a:r>
            <a:r>
              <a:rPr lang="en-US" altLang="zh-CN" dirty="0"/>
              <a:t>192.168.20.254</a:t>
            </a:r>
            <a:r>
              <a:rPr lang="zh-CN" altLang="zh-CN" dirty="0"/>
              <a:t>；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PC3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192.168.10.2</a:t>
            </a:r>
            <a:r>
              <a:rPr lang="zh-CN" altLang="zh-CN" dirty="0"/>
              <a:t>，网关地址为</a:t>
            </a:r>
            <a:r>
              <a:rPr lang="en-US" altLang="zh-CN" dirty="0"/>
              <a:t>192.168.10.254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4</a:t>
            </a:r>
            <a:r>
              <a:rPr lang="zh-CN" altLang="zh-CN" b="1" dirty="0"/>
              <a:t>）验证</a:t>
            </a:r>
            <a:endParaRPr lang="en-US" altLang="zh-CN" b="1" dirty="0"/>
          </a:p>
          <a:p>
            <a:pPr marL="0" lvl="1">
              <a:lnSpc>
                <a:spcPts val="24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zh-CN" dirty="0" smtClean="0"/>
              <a:t>使用</a:t>
            </a:r>
            <a:r>
              <a:rPr lang="en-US" altLang="zh-CN" dirty="0"/>
              <a:t>Ping</a:t>
            </a:r>
            <a:r>
              <a:rPr lang="zh-CN" altLang="zh-CN" dirty="0"/>
              <a:t>命令测试到目的主机的连通性，如果配置正确的话三台主机之间应该能互相</a:t>
            </a:r>
            <a:r>
              <a:rPr lang="en-US" altLang="zh-CN" dirty="0"/>
              <a:t>Ping</a:t>
            </a:r>
            <a:r>
              <a:rPr lang="zh-CN" altLang="zh-CN" dirty="0"/>
              <a:t>通对方。</a:t>
            </a:r>
          </a:p>
          <a:p>
            <a:pPr lvl="1">
              <a:lnSpc>
                <a:spcPts val="2400"/>
              </a:lnSpc>
            </a:pP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208584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smtClean="0">
                <a:solidFill>
                  <a:schemeClr val="accent1"/>
                </a:solidFill>
              </a:rPr>
              <a:t>八 </a:t>
            </a:r>
            <a:r>
              <a:rPr lang="en-US" altLang="zh-CN" sz="2000" b="1" smtClean="0">
                <a:solidFill>
                  <a:schemeClr val="accent1"/>
                </a:solidFill>
              </a:rPr>
              <a:t>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使用</a:t>
            </a:r>
            <a:r>
              <a:rPr lang="zh-CN" altLang="zh-CN" sz="2000" b="1" dirty="0">
                <a:solidFill>
                  <a:schemeClr val="accent1"/>
                </a:solidFill>
              </a:rPr>
              <a:t>三层交换机实现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之间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通信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694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528</Words>
  <Application>Microsoft Office PowerPoint</Application>
  <PresentationFormat>全屏显示(4:3)</PresentationFormat>
  <Paragraphs>77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98</cp:revision>
  <dcterms:created xsi:type="dcterms:W3CDTF">2023-01-14T07:54:46Z</dcterms:created>
  <dcterms:modified xsi:type="dcterms:W3CDTF">2024-09-03T11:55:18Z</dcterms:modified>
</cp:coreProperties>
</file>