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0" r:id="rId3"/>
    <p:sldId id="263" r:id="rId4"/>
    <p:sldId id="264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file:///C:\Documents%20and%20Settings\Administrator\Application%20Data\Tencent\Users\710901000\QQ\WinTemp\RichOle\TIKZPLT%7dYKZ~N@%25BHDR95R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在</a:t>
            </a:r>
            <a:r>
              <a:rPr lang="zh-CN" altLang="zh-CN" dirty="0"/>
              <a:t>大型的网络中，可能会存在多个子网，</a:t>
            </a:r>
            <a:r>
              <a:rPr lang="en-US" altLang="zh-CN" dirty="0"/>
              <a:t>DHCP</a:t>
            </a:r>
            <a:r>
              <a:rPr lang="zh-CN" altLang="zh-CN" dirty="0"/>
              <a:t>客户机是通过网络广播来向</a:t>
            </a:r>
            <a:r>
              <a:rPr lang="en-US" altLang="zh-CN" dirty="0"/>
              <a:t>DHCP</a:t>
            </a:r>
            <a:r>
              <a:rPr lang="zh-CN" altLang="zh-CN" dirty="0"/>
              <a:t>服务器租用</a:t>
            </a:r>
            <a:r>
              <a:rPr lang="en-US" altLang="zh-CN" dirty="0"/>
              <a:t>IP</a:t>
            </a:r>
            <a:r>
              <a:rPr lang="zh-CN" altLang="zh-CN" dirty="0"/>
              <a:t>地址的，但广播消息是不能跨越子网的，这样是不是每个子网都需要一台</a:t>
            </a:r>
            <a:r>
              <a:rPr lang="en-US" altLang="zh-CN" dirty="0"/>
              <a:t>DHCP</a:t>
            </a:r>
            <a:r>
              <a:rPr lang="zh-CN" altLang="zh-CN" dirty="0"/>
              <a:t>服务器呢？回答是否定的，此时就必须用到</a:t>
            </a:r>
            <a:r>
              <a:rPr lang="en-US" altLang="zh-CN" dirty="0"/>
              <a:t>DHCP</a:t>
            </a:r>
            <a:r>
              <a:rPr lang="zh-CN" altLang="zh-CN" dirty="0"/>
              <a:t>中继代理技术了。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86019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407802"/>
            <a:ext cx="79208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DHCP</a:t>
            </a:r>
            <a:r>
              <a:rPr lang="zh-CN" altLang="zh-CN" b="1" dirty="0"/>
              <a:t>中继代理简介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zh-CN" altLang="zh-CN" dirty="0"/>
              <a:t>为了实现跨网段的动态</a:t>
            </a:r>
            <a:r>
              <a:rPr lang="en-US" altLang="zh-CN" dirty="0"/>
              <a:t> IP </a:t>
            </a:r>
            <a:r>
              <a:rPr lang="zh-CN" altLang="zh-CN" dirty="0"/>
              <a:t>分配，</a:t>
            </a:r>
            <a:r>
              <a:rPr lang="en-US" altLang="zh-CN" dirty="0"/>
              <a:t>DHCP Relay Agent</a:t>
            </a:r>
            <a:r>
              <a:rPr lang="zh-CN" altLang="zh-CN" dirty="0"/>
              <a:t>就产生了。它把收到的</a:t>
            </a:r>
            <a:r>
              <a:rPr lang="en-US" altLang="zh-CN" dirty="0"/>
              <a:t>DHCP</a:t>
            </a:r>
            <a:r>
              <a:rPr lang="zh-CN" altLang="zh-CN" dirty="0"/>
              <a:t>请求报文封装成</a:t>
            </a:r>
            <a:r>
              <a:rPr lang="en-US" altLang="zh-CN" dirty="0"/>
              <a:t>IP</a:t>
            </a:r>
            <a:r>
              <a:rPr lang="zh-CN" altLang="zh-CN" dirty="0"/>
              <a:t>单播报文转发给</a:t>
            </a:r>
            <a:r>
              <a:rPr lang="en-US" altLang="zh-CN" dirty="0"/>
              <a:t>DHCP Server</a:t>
            </a:r>
            <a:r>
              <a:rPr lang="zh-CN" altLang="zh-CN" dirty="0"/>
              <a:t>，同时，把收到的</a:t>
            </a:r>
            <a:r>
              <a:rPr lang="en-US" altLang="zh-CN" dirty="0"/>
              <a:t>DHCP </a:t>
            </a:r>
            <a:r>
              <a:rPr lang="zh-CN" altLang="zh-CN" dirty="0"/>
              <a:t>响应报文转发给</a:t>
            </a:r>
            <a:r>
              <a:rPr lang="en-US" altLang="zh-CN" dirty="0"/>
              <a:t>DHCP Client</a:t>
            </a:r>
            <a:r>
              <a:rPr lang="zh-CN" altLang="zh-CN" dirty="0"/>
              <a:t>。</a:t>
            </a:r>
            <a:r>
              <a:rPr lang="en-US" altLang="zh-CN" dirty="0"/>
              <a:t>DHCP Relay Agent</a:t>
            </a:r>
            <a:r>
              <a:rPr lang="zh-CN" altLang="zh-CN" dirty="0"/>
              <a:t>就相当于一个转发站，负责沟通位于不同网段的</a:t>
            </a:r>
            <a:r>
              <a:rPr lang="en-US" altLang="zh-CN" dirty="0"/>
              <a:t>DHCP Client </a:t>
            </a:r>
            <a:r>
              <a:rPr lang="zh-CN" altLang="zh-CN" dirty="0"/>
              <a:t>和</a:t>
            </a:r>
            <a:r>
              <a:rPr lang="en-US" altLang="zh-CN" dirty="0"/>
              <a:t>DHCP Server</a:t>
            </a:r>
            <a:r>
              <a:rPr lang="zh-CN" altLang="zh-CN" dirty="0"/>
              <a:t>。这样就实现了只要安装一个</a:t>
            </a:r>
            <a:r>
              <a:rPr lang="en-US" altLang="zh-CN" dirty="0"/>
              <a:t>DHCP Server</a:t>
            </a:r>
            <a:r>
              <a:rPr lang="zh-CN" altLang="zh-CN" dirty="0"/>
              <a:t>就可对所有网段的动态</a:t>
            </a:r>
            <a:r>
              <a:rPr lang="en-US" altLang="zh-CN" dirty="0"/>
              <a:t>IP</a:t>
            </a:r>
            <a:r>
              <a:rPr lang="zh-CN" altLang="zh-CN" dirty="0"/>
              <a:t>管理。</a:t>
            </a:r>
            <a:endParaRPr lang="en-US" altLang="zh-CN" dirty="0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3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1052736"/>
            <a:ext cx="792088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DHCP</a:t>
            </a:r>
            <a:r>
              <a:rPr lang="zh-CN" altLang="zh-CN" b="1" dirty="0"/>
              <a:t>中继代理的原理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）当</a:t>
            </a:r>
            <a:r>
              <a:rPr lang="en-US" altLang="zh-CN" dirty="0" err="1"/>
              <a:t>dhcp</a:t>
            </a:r>
            <a:r>
              <a:rPr lang="en-US" altLang="zh-CN" dirty="0"/>
              <a:t> client </a:t>
            </a:r>
            <a:r>
              <a:rPr lang="zh-CN" altLang="zh-CN" dirty="0"/>
              <a:t>启动并进行</a:t>
            </a:r>
            <a:r>
              <a:rPr lang="en-US" altLang="zh-CN" dirty="0" err="1"/>
              <a:t>dhcp</a:t>
            </a:r>
            <a:r>
              <a:rPr lang="en-US" altLang="zh-CN" dirty="0"/>
              <a:t> </a:t>
            </a:r>
            <a:r>
              <a:rPr lang="zh-CN" altLang="zh-CN" dirty="0"/>
              <a:t>初始化时，它会在本地网络广播配置请求报文。 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）如果本地网络存在</a:t>
            </a:r>
            <a:r>
              <a:rPr lang="en-US" altLang="zh-CN" dirty="0" err="1"/>
              <a:t>dhcp</a:t>
            </a:r>
            <a:r>
              <a:rPr lang="en-US" altLang="zh-CN" dirty="0"/>
              <a:t> server</a:t>
            </a:r>
            <a:r>
              <a:rPr lang="zh-CN" altLang="zh-CN" dirty="0"/>
              <a:t>，则可以直接进行</a:t>
            </a:r>
            <a:r>
              <a:rPr lang="en-US" altLang="zh-CN" dirty="0" err="1"/>
              <a:t>dhcp</a:t>
            </a:r>
            <a:r>
              <a:rPr lang="en-US" altLang="zh-CN" dirty="0"/>
              <a:t> </a:t>
            </a:r>
            <a:r>
              <a:rPr lang="zh-CN" altLang="zh-CN" dirty="0"/>
              <a:t>配置，不需要</a:t>
            </a:r>
            <a:r>
              <a:rPr lang="en-US" altLang="zh-CN" dirty="0" err="1"/>
              <a:t>dhcp</a:t>
            </a:r>
            <a:r>
              <a:rPr lang="en-US" altLang="zh-CN" dirty="0"/>
              <a:t> relay</a:t>
            </a:r>
            <a:r>
              <a:rPr lang="zh-CN" altLang="zh-CN" dirty="0"/>
              <a:t>。 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）如果本地网络没有</a:t>
            </a:r>
            <a:r>
              <a:rPr lang="en-US" altLang="zh-CN" dirty="0" err="1"/>
              <a:t>dhcp</a:t>
            </a:r>
            <a:r>
              <a:rPr lang="en-US" altLang="zh-CN" dirty="0"/>
              <a:t> server</a:t>
            </a:r>
            <a:r>
              <a:rPr lang="zh-CN" altLang="zh-CN" dirty="0"/>
              <a:t>，则与本地网络相连的具有</a:t>
            </a:r>
            <a:r>
              <a:rPr lang="en-US" altLang="zh-CN" dirty="0" err="1"/>
              <a:t>dhcp</a:t>
            </a:r>
            <a:r>
              <a:rPr lang="en-US" altLang="zh-CN" dirty="0"/>
              <a:t> relay </a:t>
            </a:r>
            <a:r>
              <a:rPr lang="zh-CN" altLang="zh-CN" dirty="0"/>
              <a:t>功能的网络设备收到该广播报文后，将进行适当处理并转发给指定的其它网络上的</a:t>
            </a:r>
            <a:r>
              <a:rPr lang="en-US" altLang="zh-CN" dirty="0" err="1"/>
              <a:t>dhcp</a:t>
            </a:r>
            <a:r>
              <a:rPr lang="en-US" altLang="zh-CN" dirty="0"/>
              <a:t> server</a:t>
            </a:r>
            <a:r>
              <a:rPr lang="zh-CN" altLang="zh-CN" dirty="0"/>
              <a:t>。 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 err="1"/>
              <a:t>dhcp</a:t>
            </a:r>
            <a:r>
              <a:rPr lang="en-US" altLang="zh-CN" dirty="0"/>
              <a:t> server </a:t>
            </a:r>
            <a:r>
              <a:rPr lang="zh-CN" altLang="zh-CN" dirty="0"/>
              <a:t>根据</a:t>
            </a:r>
            <a:r>
              <a:rPr lang="en-US" altLang="zh-CN" dirty="0" err="1"/>
              <a:t>dhcp</a:t>
            </a:r>
            <a:r>
              <a:rPr lang="en-US" altLang="zh-CN" dirty="0"/>
              <a:t> client </a:t>
            </a:r>
            <a:r>
              <a:rPr lang="zh-CN" altLang="zh-CN" dirty="0"/>
              <a:t>提供的信息进行相应的配置，并通过</a:t>
            </a:r>
            <a:r>
              <a:rPr lang="en-US" altLang="zh-CN" dirty="0" err="1"/>
              <a:t>dhcp</a:t>
            </a:r>
            <a:r>
              <a:rPr lang="en-US" altLang="zh-CN" dirty="0"/>
              <a:t> relay </a:t>
            </a:r>
            <a:r>
              <a:rPr lang="zh-CN" altLang="zh-CN" dirty="0"/>
              <a:t>将配置信息发送给</a:t>
            </a:r>
            <a:r>
              <a:rPr lang="en-US" altLang="zh-CN" dirty="0" err="1"/>
              <a:t>dhcp</a:t>
            </a:r>
            <a:r>
              <a:rPr lang="en-US" altLang="zh-CN" dirty="0"/>
              <a:t> client</a:t>
            </a:r>
            <a:r>
              <a:rPr lang="zh-CN" altLang="zh-CN" dirty="0"/>
              <a:t>，完成对</a:t>
            </a:r>
            <a:r>
              <a:rPr lang="en-US" altLang="zh-CN" dirty="0" err="1"/>
              <a:t>dhcp</a:t>
            </a:r>
            <a:r>
              <a:rPr lang="en-US" altLang="zh-CN" dirty="0"/>
              <a:t> client </a:t>
            </a:r>
            <a:r>
              <a:rPr lang="zh-CN" altLang="zh-CN" dirty="0"/>
              <a:t>的动态配置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．配置命令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）启用</a:t>
            </a:r>
            <a:r>
              <a:rPr lang="en-US" altLang="zh-CN" dirty="0"/>
              <a:t>DHCP</a:t>
            </a:r>
            <a:r>
              <a:rPr lang="zh-CN" altLang="zh-CN" dirty="0"/>
              <a:t>服务器与中继代理 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r>
              <a:rPr lang="en-US" altLang="zh-CN" dirty="0"/>
              <a:t> 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）配置</a:t>
            </a:r>
            <a:r>
              <a:rPr lang="en-US" altLang="zh-CN" dirty="0"/>
              <a:t>DHCP Server</a:t>
            </a:r>
            <a:r>
              <a:rPr lang="zh-CN" altLang="zh-CN" dirty="0"/>
              <a:t>的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 IP  helper-address  A.B.C.D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 IP  helper-address  A.B.C.D 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403244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此</a:t>
            </a:r>
            <a:r>
              <a:rPr lang="zh-CN" altLang="zh-CN" dirty="0" smtClean="0"/>
              <a:t>任务</a:t>
            </a:r>
            <a:r>
              <a:rPr lang="zh-CN" altLang="zh-CN" dirty="0"/>
              <a:t>在路由器上配置</a:t>
            </a:r>
            <a:r>
              <a:rPr lang="en-US" altLang="zh-CN" dirty="0"/>
              <a:t>DHCP</a:t>
            </a:r>
            <a:r>
              <a:rPr lang="zh-CN" altLang="zh-CN" dirty="0"/>
              <a:t>服务。由于涉及跨网段获取</a:t>
            </a:r>
            <a:r>
              <a:rPr lang="en-US" altLang="zh-CN" dirty="0"/>
              <a:t>IP</a:t>
            </a:r>
            <a:r>
              <a:rPr lang="zh-CN" altLang="zh-CN" dirty="0"/>
              <a:t>地址，所以要在三层交换机上配置</a:t>
            </a:r>
            <a:r>
              <a:rPr lang="en-US" altLang="zh-CN" dirty="0"/>
              <a:t>DHCP</a:t>
            </a:r>
            <a:r>
              <a:rPr lang="zh-CN" altLang="zh-CN" dirty="0"/>
              <a:t>中继代理，才能给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内的用户分配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地址，给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内的用户分配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地址，拓扑结构如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1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88024" y="1433124"/>
            <a:ext cx="3888043" cy="4012040"/>
            <a:chOff x="0" y="0"/>
            <a:chExt cx="3170555" cy="3432810"/>
          </a:xfrm>
        </p:grpSpPr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1550504" y="397566"/>
              <a:ext cx="510540" cy="2997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F 0/0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0" y="0"/>
              <a:ext cx="3170555" cy="3432810"/>
              <a:chOff x="0" y="0"/>
              <a:chExt cx="3170555" cy="3432810"/>
            </a:xfrm>
          </p:grpSpPr>
          <p:sp>
            <p:nvSpPr>
              <p:cNvPr id="32" name="Text Box 18"/>
              <p:cNvSpPr txBox="1">
                <a:spLocks noChangeArrowheads="1"/>
              </p:cNvSpPr>
              <p:nvPr/>
            </p:nvSpPr>
            <p:spPr bwMode="auto">
              <a:xfrm>
                <a:off x="1566406" y="659959"/>
                <a:ext cx="708780" cy="2393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 0/24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0" y="0"/>
                <a:ext cx="3170555" cy="3432810"/>
                <a:chOff x="0" y="0"/>
                <a:chExt cx="3170555" cy="3432810"/>
              </a:xfrm>
            </p:grpSpPr>
            <p:sp>
              <p:nvSpPr>
                <p:cNvPr id="3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11033" y="1391479"/>
                  <a:ext cx="510540" cy="23939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F 0/22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37" name="组合 36"/>
                <p:cNvGrpSpPr/>
                <p:nvPr/>
              </p:nvGrpSpPr>
              <p:grpSpPr>
                <a:xfrm>
                  <a:off x="0" y="0"/>
                  <a:ext cx="3170555" cy="3432810"/>
                  <a:chOff x="0" y="0"/>
                  <a:chExt cx="3170555" cy="3432810"/>
                </a:xfrm>
              </p:grpSpPr>
              <p:sp>
                <p:nvSpPr>
                  <p:cNvPr id="38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1033" y="1669774"/>
                    <a:ext cx="510540" cy="23939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1200" kern="100" dirty="0">
                        <a:effectLst/>
                        <a:latin typeface="Times New Roman"/>
                        <a:ea typeface="宋体"/>
                        <a:cs typeface="宋体"/>
                      </a:rPr>
                      <a:t>F 0/22</a:t>
                    </a:r>
                    <a:endParaRPr lang="zh-CN" sz="1200" kern="100" dirty="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0" y="0"/>
                    <a:ext cx="3170555" cy="3432810"/>
                    <a:chOff x="0" y="0"/>
                    <a:chExt cx="3170555" cy="3432810"/>
                  </a:xfrm>
                </p:grpSpPr>
                <p:sp>
                  <p:nvSpPr>
                    <p:cNvPr id="42" name="Text Box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44702" y="1645920"/>
                      <a:ext cx="510540" cy="23939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F 0/23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宋体"/>
                      </a:endParaRPr>
                    </a:p>
                  </p:txBody>
                </p:sp>
                <p:grpSp>
                  <p:nvGrpSpPr>
                    <p:cNvPr id="45" name="组合 44"/>
                    <p:cNvGrpSpPr/>
                    <p:nvPr/>
                  </p:nvGrpSpPr>
                  <p:grpSpPr>
                    <a:xfrm>
                      <a:off x="0" y="0"/>
                      <a:ext cx="3170555" cy="3432810"/>
                      <a:chOff x="0" y="0"/>
                      <a:chExt cx="3170555" cy="3432810"/>
                    </a:xfrm>
                  </p:grpSpPr>
                  <p:sp>
                    <p:nvSpPr>
                      <p:cNvPr id="46" name="Text Box 1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44702" y="1391479"/>
                        <a:ext cx="510540" cy="23939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algn="just">
                          <a:spcAft>
                            <a:spcPts val="0"/>
                          </a:spcAft>
                        </a:pPr>
                        <a:r>
                          <a:rPr lang="en-US" sz="1200" kern="100" dirty="0">
                            <a:effectLst/>
                            <a:latin typeface="Times New Roman"/>
                            <a:ea typeface="宋体"/>
                            <a:cs typeface="宋体"/>
                          </a:rPr>
                          <a:t>F 0/23</a:t>
                        </a:r>
                        <a:endParaRPr lang="zh-CN" sz="1200" kern="100" dirty="0">
                          <a:effectLst/>
                          <a:latin typeface="Times New Roman"/>
                          <a:ea typeface="宋体"/>
                          <a:cs typeface="宋体"/>
                        </a:endParaRPr>
                      </a:p>
                    </p:txBody>
                  </p:sp>
                  <p:grpSp>
                    <p:nvGrpSpPr>
                      <p:cNvPr id="47" name="组合 46"/>
                      <p:cNvGrpSpPr/>
                      <p:nvPr/>
                    </p:nvGrpSpPr>
                    <p:grpSpPr>
                      <a:xfrm>
                        <a:off x="0" y="0"/>
                        <a:ext cx="3170555" cy="3432810"/>
                        <a:chOff x="0" y="0"/>
                        <a:chExt cx="3170555" cy="3432810"/>
                      </a:xfrm>
                    </p:grpSpPr>
                    <p:sp>
                      <p:nvSpPr>
                        <p:cNvPr id="48" name="Text Box 18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14400" y="2234317"/>
                          <a:ext cx="510540" cy="23939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 algn="ctr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1200" kern="100" dirty="0">
                              <a:effectLst/>
                              <a:latin typeface="Times New Roman"/>
                              <a:ea typeface="宋体"/>
                              <a:cs typeface="宋体"/>
                            </a:rPr>
                            <a:t>F 0/1</a:t>
                          </a:r>
                          <a:endParaRPr lang="zh-CN" sz="1200" kern="100" dirty="0">
                            <a:effectLst/>
                            <a:latin typeface="Times New Roman"/>
                            <a:ea typeface="宋体"/>
                            <a:cs typeface="宋体"/>
                          </a:endParaRPr>
                        </a:p>
                      </p:txBody>
                    </p:sp>
                    <p:grpSp>
                      <p:nvGrpSpPr>
                        <p:cNvPr id="49" name="组合 48"/>
                        <p:cNvGrpSpPr/>
                        <p:nvPr/>
                      </p:nvGrpSpPr>
                      <p:grpSpPr>
                        <a:xfrm>
                          <a:off x="0" y="0"/>
                          <a:ext cx="3170555" cy="3432810"/>
                          <a:chOff x="0" y="0"/>
                          <a:chExt cx="3170555" cy="3432810"/>
                        </a:xfrm>
                      </p:grpSpPr>
                      <p:grpSp>
                        <p:nvGrpSpPr>
                          <p:cNvPr id="50" name="组合 4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0" y="0"/>
                            <a:ext cx="3170555" cy="3432810"/>
                            <a:chOff x="2546" y="7586"/>
                            <a:chExt cx="4993" cy="5406"/>
                          </a:xfrm>
                        </p:grpSpPr>
                        <p:pic>
                          <p:nvPicPr>
                            <p:cNvPr id="61" name="Picture 20" descr="pc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 cstate="print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626" y="11582"/>
                              <a:ext cx="825" cy="8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pic>
                          <p:nvPicPr>
                            <p:cNvPr id="62" name="Picture 21" descr="pc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 cstate="print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26" y="11482"/>
                              <a:ext cx="825" cy="8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sp>
                          <p:nvSpPr>
                            <p:cNvPr id="64" name="Text Box 23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086" y="12507"/>
                              <a:ext cx="180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>
                                <a:alpha val="0"/>
                              </a:srgbClr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PC1  </a:t>
                              </a: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Vlan</a:t>
                              </a: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 10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sp>
                          <p:nvSpPr>
                            <p:cNvPr id="65" name="Text Box 24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246" y="12524"/>
                              <a:ext cx="1924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>
                                <a:alpha val="0"/>
                              </a:srgbClr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PC2  </a:t>
                              </a: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Vlan</a:t>
                              </a: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 20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pic>
                          <p:nvPicPr>
                            <p:cNvPr id="66" name="Picture 25" descr="C:\Documents and Settings\Administrator\Application Data\Tencent\Users\710901000\QQ\WinTemp\RichOle\Y_4X50_5PF`N_6RHJ@GHJ1L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 r:link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46" y="10550"/>
                              <a:ext cx="1080" cy="49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67" name="Line 26"/>
                            <p:cNvCxnSpPr/>
                            <p:nvPr/>
                          </p:nvCxnSpPr>
                          <p:spPr bwMode="auto">
                            <a:xfrm flipH="1">
                              <a:off x="4166" y="9770"/>
                              <a:ext cx="72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pic>
                          <p:nvPicPr>
                            <p:cNvPr id="68" name="Picture 27" descr="C:\Documents and Settings\Administrator\Application Data\Tencent\Users\710901000\QQ\WinTemp\RichOle\TIKZPLT}YKZ~N@%BHDR95RS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 r:link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526" y="8990"/>
                              <a:ext cx="900" cy="88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sp>
                          <p:nvSpPr>
                            <p:cNvPr id="69" name="Text Box 2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606" y="9166"/>
                              <a:ext cx="1012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SwitchA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sp>
                          <p:nvSpPr>
                            <p:cNvPr id="70" name="Text Box 2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46" y="10550"/>
                              <a:ext cx="108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SwitchB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pic>
                          <p:nvPicPr>
                            <p:cNvPr id="71" name="Picture 3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346" y="7586"/>
                              <a:ext cx="1080" cy="63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72" name="Line 31"/>
                            <p:cNvCxnSpPr/>
                            <p:nvPr/>
                          </p:nvCxnSpPr>
                          <p:spPr bwMode="auto">
                            <a:xfrm>
                              <a:off x="4886" y="8210"/>
                              <a:ext cx="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sp>
                          <p:nvSpPr>
                            <p:cNvPr id="73" name="Text Box 32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606" y="7586"/>
                              <a:ext cx="900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Router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  <p:cxnSp>
                          <p:nvCxnSpPr>
                            <p:cNvPr id="74" name="Line 33"/>
                            <p:cNvCxnSpPr/>
                            <p:nvPr/>
                          </p:nvCxnSpPr>
                          <p:spPr bwMode="auto">
                            <a:xfrm>
                              <a:off x="3986" y="11018"/>
                              <a:ext cx="0" cy="78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pic>
                          <p:nvPicPr>
                            <p:cNvPr id="75" name="Picture 34" descr="C:\Documents and Settings\Administrator\Application Data\Tencent\Users\710901000\QQ\WinTemp\RichOle\Y_4X50_5PF`N_6RHJ@GHJ1L.jpg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 r:link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46" y="10550"/>
                              <a:ext cx="1080" cy="49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  <p:cxnSp>
                          <p:nvCxnSpPr>
                            <p:cNvPr id="76" name="Line 35"/>
                            <p:cNvCxnSpPr/>
                            <p:nvPr/>
                          </p:nvCxnSpPr>
                          <p:spPr bwMode="auto">
                            <a:xfrm>
                              <a:off x="5786" y="11043"/>
                              <a:ext cx="0" cy="599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cxnSp>
                          <p:nvCxnSpPr>
                            <p:cNvPr id="77" name="Line 36"/>
                            <p:cNvCxnSpPr/>
                            <p:nvPr/>
                          </p:nvCxnSpPr>
                          <p:spPr bwMode="auto">
                            <a:xfrm>
                              <a:off x="4976" y="9871"/>
                              <a:ext cx="810" cy="679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sp>
                          <p:nvSpPr>
                            <p:cNvPr id="78" name="Text Box 37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506" y="10550"/>
                              <a:ext cx="1033" cy="468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18000" tIns="45720" rIns="18000" bIns="45720" anchor="t" anchorCtr="0" upright="1">
                              <a:noAutofit/>
                            </a:bodyPr>
                            <a:lstStyle/>
                            <a:p>
                              <a:pPr algn="just">
                                <a:spcAft>
                                  <a:spcPts val="0"/>
                                </a:spcAft>
                              </a:pPr>
                              <a:r>
                                <a:rPr lang="en-US" sz="1600" kern="100" dirty="0" err="1">
                                  <a:effectLst/>
                                  <a:latin typeface="Times New Roman"/>
                                  <a:ea typeface="宋体"/>
                                  <a:cs typeface="宋体"/>
                                </a:rPr>
                                <a:t>SwitchC</a:t>
                              </a:r>
                              <a:endParaRPr lang="zh-CN" sz="16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51" name="Text Box 1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75290" y="2234317"/>
                            <a:ext cx="510540" cy="239395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 algn="just">
                              <a:spcAft>
                                <a:spcPts val="0"/>
                              </a:spcAft>
                            </a:pPr>
                            <a:r>
                              <a:rPr lang="en-US" sz="1200" kern="100" dirty="0">
                                <a:effectLst/>
                                <a:latin typeface="Times New Roman"/>
                                <a:ea typeface="宋体"/>
                                <a:cs typeface="宋体"/>
                              </a:rPr>
                              <a:t>F 0/1</a:t>
                            </a:r>
                            <a:endParaRPr lang="zh-CN" sz="1200" kern="100" dirty="0">
                              <a:effectLst/>
                              <a:latin typeface="Times New Roman"/>
                              <a:ea typeface="宋体"/>
                              <a:cs typeface="宋体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980728"/>
            <a:ext cx="7776864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）路由器</a:t>
            </a:r>
            <a:r>
              <a:rPr lang="en-US" altLang="zh-CN" dirty="0"/>
              <a:t>Router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192.168.30.2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Router 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192.168.10.0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192.168.10.254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dhcp</a:t>
            </a:r>
            <a:r>
              <a:rPr lang="en-US" altLang="zh-CN" dirty="0"/>
              <a:t>  pool  vlan20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Router </a:t>
            </a:r>
            <a:r>
              <a:rPr lang="en-US" altLang="zh-CN" dirty="0"/>
              <a:t>(</a:t>
            </a:r>
            <a:r>
              <a:rPr lang="en-US" altLang="zh-CN" dirty="0" err="1"/>
              <a:t>dhcp-config</a:t>
            </a:r>
            <a:r>
              <a:rPr lang="en-US" altLang="zh-CN" dirty="0"/>
              <a:t>)#network  192.168.20.0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)#default-router  192.168.20.254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dhcp-config</a:t>
            </a:r>
            <a:r>
              <a:rPr lang="en-US" altLang="zh-CN" dirty="0"/>
              <a:t>)#</a:t>
            </a:r>
            <a:r>
              <a:rPr lang="en-US" altLang="zh-CN" dirty="0" err="1"/>
              <a:t>dns</a:t>
            </a:r>
            <a:r>
              <a:rPr lang="en-US" altLang="zh-CN" dirty="0"/>
              <a:t>-server  211.70.1.6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)#router  rip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Router(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 192.168.30.0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注：配置动态路由</a:t>
            </a:r>
            <a:r>
              <a:rPr lang="en-US" altLang="zh-CN" dirty="0"/>
              <a:t>RIP</a:t>
            </a:r>
            <a:r>
              <a:rPr lang="zh-CN" altLang="zh-CN" dirty="0"/>
              <a:t>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）三层交换机</a:t>
            </a:r>
            <a:r>
              <a:rPr lang="en-US" altLang="zh-CN" dirty="0" err="1"/>
              <a:t>SwitchA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config-vlan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30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192.168.30.1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smtClean="0"/>
              <a:t>30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0/22-23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ip</a:t>
            </a:r>
            <a:r>
              <a:rPr lang="en-US" altLang="zh-CN" dirty="0"/>
              <a:t>  routing</a:t>
            </a: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561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)#router rip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192.168.10.0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192.168.20.0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192.168.30.0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)#service  </a:t>
            </a:r>
            <a:r>
              <a:rPr lang="en-US" altLang="zh-CN" dirty="0" err="1"/>
              <a:t>dhcp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注：启用</a:t>
            </a:r>
            <a:r>
              <a:rPr lang="en-US" altLang="zh-CN" dirty="0"/>
              <a:t>DHCP</a:t>
            </a:r>
            <a:r>
              <a:rPr lang="zh-CN" altLang="zh-CN" dirty="0"/>
              <a:t>中继代理。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helper-address  192.168.30.2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helper-address  192.168.30.2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zh-CN" altLang="zh-CN" dirty="0"/>
              <a:t>注：添加一个接口的</a:t>
            </a:r>
            <a:r>
              <a:rPr lang="en-US" altLang="zh-CN" dirty="0"/>
              <a:t>DHCP</a:t>
            </a:r>
            <a:r>
              <a:rPr lang="zh-CN" altLang="zh-CN" dirty="0"/>
              <a:t>服务器地址。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）二层交换机</a:t>
            </a:r>
            <a:r>
              <a:rPr lang="en-US" altLang="zh-CN" dirty="0" err="1"/>
              <a:t>SwitchB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0/22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SwitchB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058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15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843808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19128" y="908720"/>
            <a:ext cx="820134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）二层交换机</a:t>
            </a:r>
            <a:r>
              <a:rPr lang="en-US" altLang="zh-CN" dirty="0" err="1"/>
              <a:t>SwitchC</a:t>
            </a:r>
            <a:r>
              <a:rPr lang="zh-CN" altLang="zh-CN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0/23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0/1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err="1"/>
              <a:t>SwitchC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）测试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①</a:t>
            </a:r>
            <a:r>
              <a:rPr lang="en-US" altLang="zh-CN" dirty="0"/>
              <a:t>PC1</a:t>
            </a:r>
            <a:r>
              <a:rPr lang="zh-CN" altLang="zh-CN" dirty="0"/>
              <a:t>动态获取到</a:t>
            </a:r>
            <a:r>
              <a:rPr lang="en-US" altLang="zh-CN" dirty="0"/>
              <a:t>192.168.10.0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地址；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②</a:t>
            </a:r>
            <a:r>
              <a:rPr lang="en-US" altLang="zh-CN" dirty="0"/>
              <a:t>PC2</a:t>
            </a:r>
            <a:r>
              <a:rPr lang="zh-CN" altLang="zh-CN" dirty="0"/>
              <a:t>动态获取到</a:t>
            </a:r>
            <a:r>
              <a:rPr lang="en-US" altLang="zh-CN" dirty="0"/>
              <a:t>192.168.20.0</a:t>
            </a:r>
            <a:r>
              <a:rPr lang="zh-CN" altLang="zh-CN" dirty="0"/>
              <a:t>网段的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、注意事项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）先要把网络调通，再配置</a:t>
            </a:r>
            <a:r>
              <a:rPr lang="en-US" altLang="zh-CN" dirty="0"/>
              <a:t>DHCP</a:t>
            </a:r>
            <a:r>
              <a:rPr lang="zh-CN" altLang="zh-CN" dirty="0"/>
              <a:t>中继服务；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）交换机</a:t>
            </a:r>
            <a:r>
              <a:rPr lang="en-US" altLang="zh-CN" dirty="0" err="1"/>
              <a:t>SwitchA</a:t>
            </a:r>
            <a:r>
              <a:rPr lang="zh-CN" altLang="zh-CN" dirty="0"/>
              <a:t>的两个虚接口上都要指定</a:t>
            </a:r>
            <a:r>
              <a:rPr lang="en-US" altLang="zh-CN" dirty="0"/>
              <a:t>DHCP</a:t>
            </a:r>
            <a:r>
              <a:rPr lang="zh-CN" altLang="zh-CN" dirty="0"/>
              <a:t>服务器的地址。</a:t>
            </a: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53704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十一</a:t>
            </a:r>
            <a:r>
              <a:rPr lang="en-US" altLang="zh-CN" sz="22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200" b="1" dirty="0">
                <a:solidFill>
                  <a:schemeClr val="accent1"/>
                </a:solidFill>
              </a:rPr>
              <a:t>启用网络设备上的</a:t>
            </a:r>
            <a:r>
              <a:rPr lang="en-US" altLang="zh-CN" sz="2200" b="1" dirty="0">
                <a:solidFill>
                  <a:schemeClr val="accent1"/>
                </a:solidFill>
              </a:rPr>
              <a:t>DHCP</a:t>
            </a:r>
            <a:r>
              <a:rPr lang="zh-CN" altLang="zh-CN" sz="2200" b="1" dirty="0">
                <a:solidFill>
                  <a:schemeClr val="accent1"/>
                </a:solidFill>
              </a:rPr>
              <a:t>中继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服务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4404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934</Words>
  <Application>Microsoft Office PowerPoint</Application>
  <PresentationFormat>全屏显示(4:3)</PresentationFormat>
  <Paragraphs>110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86</cp:revision>
  <dcterms:created xsi:type="dcterms:W3CDTF">2023-01-14T07:54:46Z</dcterms:created>
  <dcterms:modified xsi:type="dcterms:W3CDTF">2024-09-03T12:55:56Z</dcterms:modified>
</cp:coreProperties>
</file>