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57" r:id="rId2"/>
    <p:sldId id="260" r:id="rId3"/>
    <p:sldId id="266" r:id="rId4"/>
    <p:sldId id="267" r:id="rId5"/>
    <p:sldId id="263" r:id="rId6"/>
    <p:sldId id="264" r:id="rId7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8" d="100"/>
          <a:sy n="108" d="100"/>
        </p:scale>
        <p:origin x="-1704" y="-6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304E369-A53E-411F-8A9B-68DF21010FE5}" type="datetimeFigureOut">
              <a:rPr lang="zh-CN" altLang="en-US" smtClean="0"/>
              <a:t>2024/9/3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C07D8C0-1EFE-41D1-A12E-A4D2836D691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191692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5378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85379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85380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Char char="•"/>
            </a:pPr>
            <a:fld id="{50D568A7-6193-4F31-AC53-4173B00E68F4}" type="slidenum">
              <a:rPr altLang="en-US" noProof="1" smtClean="0">
                <a:latin typeface="Calibri" pitchFamily="34" charset="0"/>
              </a:rPr>
              <a:pPr eaLnBrk="1" hangingPunct="1">
                <a:buFont typeface="Arial" pitchFamily="34" charset="0"/>
                <a:buChar char="•"/>
              </a:pPr>
              <a:t>1</a:t>
            </a:fld>
            <a:endParaRPr lang="zh-CN" altLang="en-US" noProof="1" smtClean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5378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85379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85380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Char char="•"/>
            </a:pPr>
            <a:fld id="{50D568A7-6193-4F31-AC53-4173B00E68F4}" type="slidenum">
              <a:rPr altLang="en-US" noProof="1" smtClean="0">
                <a:latin typeface="Calibri" pitchFamily="34" charset="0"/>
              </a:rPr>
              <a:pPr eaLnBrk="1" hangingPunct="1">
                <a:buFont typeface="Arial" pitchFamily="34" charset="0"/>
                <a:buChar char="•"/>
              </a:pPr>
              <a:t>2</a:t>
            </a:fld>
            <a:endParaRPr lang="zh-CN" altLang="en-US" noProof="1" smtClean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5378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85379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85380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Char char="•"/>
            </a:pPr>
            <a:fld id="{50D568A7-6193-4F31-AC53-4173B00E68F4}" type="slidenum">
              <a:rPr altLang="en-US" noProof="1" smtClean="0">
                <a:latin typeface="Calibri" pitchFamily="34" charset="0"/>
              </a:rPr>
              <a:pPr eaLnBrk="1" hangingPunct="1">
                <a:buFont typeface="Arial" pitchFamily="34" charset="0"/>
                <a:buChar char="•"/>
              </a:pPr>
              <a:t>3</a:t>
            </a:fld>
            <a:endParaRPr lang="zh-CN" altLang="en-US" noProof="1" smtClean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5378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85379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85380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Char char="•"/>
            </a:pPr>
            <a:fld id="{50D568A7-6193-4F31-AC53-4173B00E68F4}" type="slidenum">
              <a:rPr altLang="en-US" noProof="1" smtClean="0">
                <a:latin typeface="Calibri" pitchFamily="34" charset="0"/>
              </a:rPr>
              <a:pPr eaLnBrk="1" hangingPunct="1">
                <a:buFont typeface="Arial" pitchFamily="34" charset="0"/>
                <a:buChar char="•"/>
              </a:pPr>
              <a:t>4</a:t>
            </a:fld>
            <a:endParaRPr lang="zh-CN" altLang="en-US" noProof="1" smtClean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5378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85379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85380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Char char="•"/>
            </a:pPr>
            <a:fld id="{50D568A7-6193-4F31-AC53-4173B00E68F4}" type="slidenum">
              <a:rPr altLang="en-US" noProof="1" smtClean="0">
                <a:latin typeface="Calibri" pitchFamily="34" charset="0"/>
              </a:rPr>
              <a:pPr eaLnBrk="1" hangingPunct="1">
                <a:buFont typeface="Arial" pitchFamily="34" charset="0"/>
                <a:buChar char="•"/>
              </a:pPr>
              <a:t>5</a:t>
            </a:fld>
            <a:endParaRPr lang="zh-CN" altLang="en-US" noProof="1" smtClean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5378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85379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85380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Char char="•"/>
            </a:pPr>
            <a:fld id="{50D568A7-6193-4F31-AC53-4173B00E68F4}" type="slidenum">
              <a:rPr altLang="en-US" noProof="1" smtClean="0">
                <a:latin typeface="Calibri" pitchFamily="34" charset="0"/>
              </a:rPr>
              <a:pPr eaLnBrk="1" hangingPunct="1">
                <a:buFont typeface="Arial" pitchFamily="34" charset="0"/>
                <a:buChar char="•"/>
              </a:pPr>
              <a:t>6</a:t>
            </a:fld>
            <a:endParaRPr lang="zh-CN" altLang="en-US" noProof="1" smtClean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484A2-F082-4842-8D5E-DADFC7CEACDC}" type="datetimeFigureOut">
              <a:rPr lang="zh-CN" altLang="en-US" smtClean="0"/>
              <a:t>2024/9/3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072D8-B5C1-4658-9B3A-FBFB98EE60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32436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484A2-F082-4842-8D5E-DADFC7CEACDC}" type="datetimeFigureOut">
              <a:rPr lang="zh-CN" altLang="en-US" smtClean="0"/>
              <a:t>2024/9/3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072D8-B5C1-4658-9B3A-FBFB98EE60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34626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484A2-F082-4842-8D5E-DADFC7CEACDC}" type="datetimeFigureOut">
              <a:rPr lang="zh-CN" altLang="en-US" smtClean="0"/>
              <a:t>2024/9/3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072D8-B5C1-4658-9B3A-FBFB98EE60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577379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D0738B-E92E-4B82-94DD-D4C30B1B4F1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763312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484A2-F082-4842-8D5E-DADFC7CEACDC}" type="datetimeFigureOut">
              <a:rPr lang="zh-CN" altLang="en-US" smtClean="0"/>
              <a:t>2024/9/3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072D8-B5C1-4658-9B3A-FBFB98EE60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76828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484A2-F082-4842-8D5E-DADFC7CEACDC}" type="datetimeFigureOut">
              <a:rPr lang="zh-CN" altLang="en-US" smtClean="0"/>
              <a:t>2024/9/3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072D8-B5C1-4658-9B3A-FBFB98EE60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41158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484A2-F082-4842-8D5E-DADFC7CEACDC}" type="datetimeFigureOut">
              <a:rPr lang="zh-CN" altLang="en-US" smtClean="0"/>
              <a:t>2024/9/3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072D8-B5C1-4658-9B3A-FBFB98EE60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25457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484A2-F082-4842-8D5E-DADFC7CEACDC}" type="datetimeFigureOut">
              <a:rPr lang="zh-CN" altLang="en-US" smtClean="0"/>
              <a:t>2024/9/3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072D8-B5C1-4658-9B3A-FBFB98EE60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1907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484A2-F082-4842-8D5E-DADFC7CEACDC}" type="datetimeFigureOut">
              <a:rPr lang="zh-CN" altLang="en-US" smtClean="0"/>
              <a:t>2024/9/3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072D8-B5C1-4658-9B3A-FBFB98EE60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90030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484A2-F082-4842-8D5E-DADFC7CEACDC}" type="datetimeFigureOut">
              <a:rPr lang="zh-CN" altLang="en-US" smtClean="0"/>
              <a:t>2024/9/3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072D8-B5C1-4658-9B3A-FBFB98EE60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62054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484A2-F082-4842-8D5E-DADFC7CEACDC}" type="datetimeFigureOut">
              <a:rPr lang="zh-CN" altLang="en-US" smtClean="0"/>
              <a:t>2024/9/3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072D8-B5C1-4658-9B3A-FBFB98EE60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88354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484A2-F082-4842-8D5E-DADFC7CEACDC}" type="datetimeFigureOut">
              <a:rPr lang="zh-CN" altLang="en-US" smtClean="0"/>
              <a:t>2024/9/3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072D8-B5C1-4658-9B3A-FBFB98EE60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82286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1484A2-F082-4842-8D5E-DADFC7CEACDC}" type="datetimeFigureOut">
              <a:rPr lang="zh-CN" altLang="en-US" smtClean="0"/>
              <a:t>2024/9/3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C5072D8-B5C1-4658-9B3A-FBFB98EE60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89280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file:///C:\Users\Application%20Data\360se6\User%20Data\Temp\5bafa40f4bfbfbed1643350578f0f736afc31fb5.jpg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.jpeg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5.png"/><Relationship Id="rId4" Type="http://schemas.openxmlformats.org/officeDocument/2006/relationships/image" Target="../media/image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燕尾形 9"/>
          <p:cNvSpPr/>
          <p:nvPr/>
        </p:nvSpPr>
        <p:spPr>
          <a:xfrm>
            <a:off x="242890" y="263071"/>
            <a:ext cx="215900" cy="383116"/>
          </a:xfrm>
          <a:prstGeom prst="chevron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0" tIns="45695" rIns="91390" bIns="45695" anchor="ctr"/>
          <a:lstStyle/>
          <a:p>
            <a:pPr algn="ctr" defTabSz="91286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" name="燕尾形 10"/>
          <p:cNvSpPr/>
          <p:nvPr/>
        </p:nvSpPr>
        <p:spPr>
          <a:xfrm>
            <a:off x="395290" y="263071"/>
            <a:ext cx="215900" cy="383116"/>
          </a:xfrm>
          <a:prstGeom prst="chevron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0" tIns="45695" rIns="91390" bIns="45695" anchor="ctr"/>
          <a:lstStyle/>
          <a:p>
            <a:pPr algn="ctr" defTabSz="91286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3" name="文本框 12"/>
          <p:cNvSpPr txBox="1">
            <a:spLocks noChangeArrowheads="1"/>
          </p:cNvSpPr>
          <p:nvPr/>
        </p:nvSpPr>
        <p:spPr bwMode="auto">
          <a:xfrm>
            <a:off x="619128" y="216479"/>
            <a:ext cx="5897088" cy="434987"/>
          </a:xfrm>
          <a:prstGeom prst="rect">
            <a:avLst/>
          </a:prstGeom>
          <a:noFill/>
          <a:ln>
            <a:noFill/>
          </a:ln>
        </p:spPr>
        <p:txBody>
          <a:bodyPr wrap="square" lIns="64985" tIns="32510" rIns="64985" bIns="32510">
            <a:spAutoFit/>
          </a:bodyPr>
          <a:lstStyle>
            <a:lvl1pPr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9pPr>
          </a:lstStyle>
          <a:p>
            <a:r>
              <a:rPr lang="zh-CN" altLang="zh-CN" sz="2400" b="1" dirty="0" smtClean="0">
                <a:solidFill>
                  <a:schemeClr val="accent1"/>
                </a:solidFill>
              </a:rPr>
              <a:t>任务</a:t>
            </a:r>
            <a:r>
              <a:rPr lang="zh-CN" altLang="en-US" sz="2400" b="1" dirty="0" smtClean="0">
                <a:solidFill>
                  <a:schemeClr val="accent1"/>
                </a:solidFill>
              </a:rPr>
              <a:t>三</a:t>
            </a:r>
            <a:r>
              <a:rPr lang="en-US" altLang="zh-CN" sz="2400" b="1" dirty="0" smtClean="0">
                <a:solidFill>
                  <a:schemeClr val="accent1"/>
                </a:solidFill>
              </a:rPr>
              <a:t>  </a:t>
            </a:r>
            <a:r>
              <a:rPr lang="en-US" altLang="zh-CN" sz="2400" b="1" dirty="0" smtClean="0">
                <a:solidFill>
                  <a:schemeClr val="accent1"/>
                </a:solidFill>
              </a:rPr>
              <a:t>PPP </a:t>
            </a:r>
            <a:r>
              <a:rPr lang="zh-CN" altLang="zh-CN" sz="2400" b="1" dirty="0">
                <a:solidFill>
                  <a:schemeClr val="accent1"/>
                </a:solidFill>
              </a:rPr>
              <a:t>协议的</a:t>
            </a:r>
            <a:r>
              <a:rPr lang="en-US" altLang="zh-CN" sz="2400" b="1" dirty="0">
                <a:solidFill>
                  <a:schemeClr val="accent1"/>
                </a:solidFill>
              </a:rPr>
              <a:t>PAP</a:t>
            </a:r>
            <a:r>
              <a:rPr lang="zh-CN" altLang="zh-CN" sz="2400" b="1" dirty="0" smtClean="0">
                <a:solidFill>
                  <a:schemeClr val="accent1"/>
                </a:solidFill>
              </a:rPr>
              <a:t>认证</a:t>
            </a:r>
            <a:endParaRPr lang="zh-CN" altLang="zh-CN" sz="2400" b="1" dirty="0">
              <a:solidFill>
                <a:schemeClr val="accent1"/>
              </a:solidFill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179388" y="776817"/>
            <a:ext cx="8641084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图片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364" y="6676406"/>
            <a:ext cx="9153000" cy="235407"/>
          </a:xfrm>
          <a:prstGeom prst="rect">
            <a:avLst/>
          </a:prstGeom>
        </p:spPr>
      </p:pic>
      <p:pic>
        <p:nvPicPr>
          <p:cNvPr id="2050" name="Picture 2" descr="C:\Users\Administrator\Desktop\图片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192" y="135625"/>
            <a:ext cx="2699792" cy="5959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矩形 7"/>
          <p:cNvSpPr/>
          <p:nvPr/>
        </p:nvSpPr>
        <p:spPr>
          <a:xfrm>
            <a:off x="619128" y="908720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chemeClr val="accent6">
                    <a:lumMod val="50000"/>
                  </a:schemeClr>
                </a:solidFill>
                <a:latin typeface="华文彩云" pitchFamily="2" charset="-122"/>
                <a:ea typeface="华文彩云" pitchFamily="2" charset="-122"/>
              </a:rPr>
              <a:t>任务描述</a:t>
            </a:r>
            <a:endParaRPr lang="zh-CN" altLang="zh-CN" sz="2000" b="1" dirty="0">
              <a:solidFill>
                <a:schemeClr val="accent6">
                  <a:lumMod val="50000"/>
                </a:schemeClr>
              </a:solidFill>
              <a:latin typeface="华文彩云" pitchFamily="2" charset="-122"/>
              <a:ea typeface="华文彩云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755576" y="1412776"/>
            <a:ext cx="7776864" cy="13029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400"/>
              </a:lnSpc>
            </a:pPr>
            <a:r>
              <a:rPr lang="en-US" altLang="zh-CN" dirty="0" smtClean="0"/>
              <a:t>        </a:t>
            </a:r>
            <a:r>
              <a:rPr lang="zh-CN" altLang="zh-CN" dirty="0"/>
              <a:t>小王是某公司的网络管理员，公司为了满足不断增长的业务需求，申请了专线接入，当客户端路由器与</a:t>
            </a:r>
            <a:r>
              <a:rPr lang="en-US" altLang="zh-CN" dirty="0"/>
              <a:t>ISP</a:t>
            </a:r>
            <a:r>
              <a:rPr lang="zh-CN" altLang="zh-CN" dirty="0"/>
              <a:t>进行链路协商时，需要验证身份，考虑对方使用</a:t>
            </a:r>
            <a:r>
              <a:rPr lang="en-US" altLang="zh-CN" dirty="0"/>
              <a:t>PPP</a:t>
            </a:r>
            <a:r>
              <a:rPr lang="zh-CN" altLang="zh-CN" dirty="0"/>
              <a:t>协议的</a:t>
            </a:r>
            <a:r>
              <a:rPr lang="en-US" altLang="zh-CN" dirty="0"/>
              <a:t>PAP</a:t>
            </a:r>
            <a:r>
              <a:rPr lang="zh-CN" altLang="zh-CN" dirty="0"/>
              <a:t>认证，小王也必须在公司的出口路由器上启用</a:t>
            </a:r>
            <a:r>
              <a:rPr lang="en-US" altLang="zh-CN" dirty="0"/>
              <a:t>PAP</a:t>
            </a:r>
            <a:r>
              <a:rPr lang="zh-CN" altLang="zh-CN" dirty="0"/>
              <a:t>认证以保证链路的建立。</a:t>
            </a:r>
          </a:p>
        </p:txBody>
      </p:sp>
      <p:sp>
        <p:nvSpPr>
          <p:cNvPr id="12" name="矩形 11"/>
          <p:cNvSpPr/>
          <p:nvPr/>
        </p:nvSpPr>
        <p:spPr>
          <a:xfrm>
            <a:off x="619128" y="2812866"/>
            <a:ext cx="121700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000" b="1" dirty="0">
                <a:solidFill>
                  <a:schemeClr val="accent6">
                    <a:lumMod val="50000"/>
                  </a:schemeClr>
                </a:solidFill>
                <a:latin typeface="华文彩云" pitchFamily="2" charset="-122"/>
                <a:ea typeface="华文彩云" pitchFamily="2" charset="-122"/>
              </a:rPr>
              <a:t>知识链接</a:t>
            </a:r>
          </a:p>
        </p:txBody>
      </p:sp>
      <p:sp>
        <p:nvSpPr>
          <p:cNvPr id="15" name="矩形 14"/>
          <p:cNvSpPr/>
          <p:nvPr/>
        </p:nvSpPr>
        <p:spPr>
          <a:xfrm>
            <a:off x="827584" y="3340437"/>
            <a:ext cx="7920880" cy="1708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4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zh-CN" b="1" dirty="0"/>
              <a:t>1</a:t>
            </a:r>
            <a:r>
              <a:rPr lang="zh-CN" altLang="zh-CN" b="1" dirty="0"/>
              <a:t>．</a:t>
            </a:r>
            <a:r>
              <a:rPr lang="en-US" altLang="zh-CN" b="1" dirty="0"/>
              <a:t>PPP</a:t>
            </a:r>
            <a:r>
              <a:rPr lang="zh-CN" altLang="zh-CN" b="1" dirty="0"/>
              <a:t>（</a:t>
            </a:r>
            <a:r>
              <a:rPr lang="en-US" altLang="zh-CN" b="1" dirty="0"/>
              <a:t>Point to Point Protocol</a:t>
            </a:r>
            <a:r>
              <a:rPr lang="zh-CN" altLang="zh-CN" b="1" dirty="0"/>
              <a:t>）概述</a:t>
            </a:r>
          </a:p>
          <a:p>
            <a:pPr>
              <a:lnSpc>
                <a:spcPts val="2400"/>
              </a:lnSpc>
            </a:pPr>
            <a:r>
              <a:rPr lang="en-US" altLang="zh-CN" dirty="0" smtClean="0"/>
              <a:t>        </a:t>
            </a:r>
            <a:r>
              <a:rPr lang="zh-CN" altLang="zh-CN" dirty="0"/>
              <a:t>点对点协议（</a:t>
            </a:r>
            <a:r>
              <a:rPr lang="en-US" altLang="zh-CN" dirty="0"/>
              <a:t>PPP</a:t>
            </a:r>
            <a:r>
              <a:rPr lang="zh-CN" altLang="zh-CN" dirty="0"/>
              <a:t>）为在点对点连接上传输多协议数据包提供了一个标准方法。在</a:t>
            </a:r>
            <a:r>
              <a:rPr lang="en-US" altLang="zh-CN" dirty="0"/>
              <a:t> TCP/IP </a:t>
            </a:r>
            <a:r>
              <a:rPr lang="zh-CN" altLang="zh-CN" dirty="0"/>
              <a:t>协议集中它是一种用来同步调制连接的数据链路层协议，替代了原来非标准的第二层协议，即</a:t>
            </a:r>
            <a:r>
              <a:rPr lang="en-US" altLang="zh-CN" dirty="0"/>
              <a:t> SLIP</a:t>
            </a:r>
            <a:r>
              <a:rPr lang="zh-CN" altLang="zh-CN" dirty="0"/>
              <a:t>。除了</a:t>
            </a:r>
            <a:r>
              <a:rPr lang="en-US" altLang="zh-CN" dirty="0"/>
              <a:t> IP </a:t>
            </a:r>
            <a:r>
              <a:rPr lang="zh-CN" altLang="zh-CN" dirty="0"/>
              <a:t>以外</a:t>
            </a:r>
            <a:r>
              <a:rPr lang="en-US" altLang="zh-CN" dirty="0"/>
              <a:t> PPP </a:t>
            </a:r>
            <a:r>
              <a:rPr lang="zh-CN" altLang="zh-CN" dirty="0"/>
              <a:t>还可以携带其它协议，包括</a:t>
            </a:r>
            <a:r>
              <a:rPr lang="en-US" altLang="zh-CN" dirty="0"/>
              <a:t> </a:t>
            </a:r>
            <a:r>
              <a:rPr lang="en-US" altLang="zh-CN" dirty="0" err="1"/>
              <a:t>DECnet</a:t>
            </a:r>
            <a:r>
              <a:rPr lang="en-US" altLang="zh-CN" dirty="0"/>
              <a:t> </a:t>
            </a:r>
            <a:r>
              <a:rPr lang="zh-CN" altLang="zh-CN" dirty="0"/>
              <a:t>和</a:t>
            </a:r>
            <a:r>
              <a:rPr lang="en-US" altLang="zh-CN" dirty="0"/>
              <a:t> Novell </a:t>
            </a:r>
            <a:r>
              <a:rPr lang="zh-CN" altLang="zh-CN" dirty="0"/>
              <a:t>的</a:t>
            </a:r>
            <a:r>
              <a:rPr lang="en-US" altLang="zh-CN" dirty="0"/>
              <a:t> Internet </a:t>
            </a:r>
            <a:r>
              <a:rPr lang="zh-CN" altLang="zh-CN" dirty="0"/>
              <a:t>网包交换（</a:t>
            </a:r>
            <a:r>
              <a:rPr lang="en-US" altLang="zh-CN" dirty="0"/>
              <a:t>IPX</a:t>
            </a:r>
            <a:r>
              <a:rPr lang="zh-CN" altLang="zh-CN" dirty="0"/>
              <a:t>）</a:t>
            </a:r>
            <a:r>
              <a:rPr lang="zh-CN" altLang="zh-CN" dirty="0" smtClean="0"/>
              <a:t>。</a:t>
            </a:r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83141984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燕尾形 9"/>
          <p:cNvSpPr/>
          <p:nvPr/>
        </p:nvSpPr>
        <p:spPr>
          <a:xfrm>
            <a:off x="242890" y="263071"/>
            <a:ext cx="215900" cy="383116"/>
          </a:xfrm>
          <a:prstGeom prst="chevron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0" tIns="45695" rIns="91390" bIns="45695" anchor="ctr"/>
          <a:lstStyle/>
          <a:p>
            <a:pPr algn="ctr" defTabSz="91286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" name="燕尾形 10"/>
          <p:cNvSpPr/>
          <p:nvPr/>
        </p:nvSpPr>
        <p:spPr>
          <a:xfrm>
            <a:off x="395290" y="263071"/>
            <a:ext cx="215900" cy="383116"/>
          </a:xfrm>
          <a:prstGeom prst="chevron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0" tIns="45695" rIns="91390" bIns="45695" anchor="ctr"/>
          <a:lstStyle/>
          <a:p>
            <a:pPr algn="ctr" defTabSz="91286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179388" y="776817"/>
            <a:ext cx="8641084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图片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364" y="6676406"/>
            <a:ext cx="9153000" cy="235407"/>
          </a:xfrm>
          <a:prstGeom prst="rect">
            <a:avLst/>
          </a:prstGeom>
        </p:spPr>
      </p:pic>
      <p:pic>
        <p:nvPicPr>
          <p:cNvPr id="12" name="Picture 2" descr="C:\Users\Administrator\Desktop\图片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192" y="135625"/>
            <a:ext cx="2699792" cy="5959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0" name="文本框 12"/>
          <p:cNvSpPr txBox="1">
            <a:spLocks noChangeArrowheads="1"/>
          </p:cNvSpPr>
          <p:nvPr/>
        </p:nvSpPr>
        <p:spPr bwMode="auto">
          <a:xfrm>
            <a:off x="619128" y="216479"/>
            <a:ext cx="5897088" cy="434987"/>
          </a:xfrm>
          <a:prstGeom prst="rect">
            <a:avLst/>
          </a:prstGeom>
          <a:noFill/>
          <a:ln>
            <a:noFill/>
          </a:ln>
        </p:spPr>
        <p:txBody>
          <a:bodyPr wrap="square" lIns="64985" tIns="32510" rIns="64985" bIns="32510">
            <a:spAutoFit/>
          </a:bodyPr>
          <a:lstStyle>
            <a:lvl1pPr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9pPr>
          </a:lstStyle>
          <a:p>
            <a:r>
              <a:rPr lang="zh-CN" altLang="zh-CN" sz="2400" b="1" dirty="0" smtClean="0">
                <a:solidFill>
                  <a:schemeClr val="accent1"/>
                </a:solidFill>
              </a:rPr>
              <a:t>任务</a:t>
            </a:r>
            <a:r>
              <a:rPr lang="zh-CN" altLang="en-US" sz="2400" b="1" dirty="0" smtClean="0">
                <a:solidFill>
                  <a:schemeClr val="accent1"/>
                </a:solidFill>
              </a:rPr>
              <a:t>三</a:t>
            </a:r>
            <a:r>
              <a:rPr lang="en-US" altLang="zh-CN" sz="2400" b="1" dirty="0" smtClean="0">
                <a:solidFill>
                  <a:schemeClr val="accent1"/>
                </a:solidFill>
              </a:rPr>
              <a:t>  </a:t>
            </a:r>
            <a:r>
              <a:rPr lang="en-US" altLang="zh-CN" sz="2400" b="1" dirty="0" smtClean="0">
                <a:solidFill>
                  <a:schemeClr val="accent1"/>
                </a:solidFill>
              </a:rPr>
              <a:t>PPP </a:t>
            </a:r>
            <a:r>
              <a:rPr lang="zh-CN" altLang="zh-CN" sz="2400" b="1" dirty="0">
                <a:solidFill>
                  <a:schemeClr val="accent1"/>
                </a:solidFill>
              </a:rPr>
              <a:t>协议的</a:t>
            </a:r>
            <a:r>
              <a:rPr lang="en-US" altLang="zh-CN" sz="2400" b="1" dirty="0">
                <a:solidFill>
                  <a:schemeClr val="accent1"/>
                </a:solidFill>
              </a:rPr>
              <a:t>PAP</a:t>
            </a:r>
            <a:r>
              <a:rPr lang="zh-CN" altLang="zh-CN" sz="2400" b="1" dirty="0" smtClean="0">
                <a:solidFill>
                  <a:schemeClr val="accent1"/>
                </a:solidFill>
              </a:rPr>
              <a:t>认证</a:t>
            </a:r>
            <a:endParaRPr lang="zh-CN" altLang="zh-CN" sz="2400" b="1" dirty="0">
              <a:solidFill>
                <a:schemeClr val="accent1"/>
              </a:solidFill>
            </a:endParaRPr>
          </a:p>
        </p:txBody>
      </p:sp>
      <p:grpSp>
        <p:nvGrpSpPr>
          <p:cNvPr id="41" name="组合 40"/>
          <p:cNvGrpSpPr/>
          <p:nvPr/>
        </p:nvGrpSpPr>
        <p:grpSpPr>
          <a:xfrm>
            <a:off x="4355976" y="864029"/>
            <a:ext cx="3964091" cy="2686551"/>
            <a:chOff x="15" y="1"/>
            <a:chExt cx="3211771" cy="2464345"/>
          </a:xfrm>
        </p:grpSpPr>
        <p:grpSp>
          <p:nvGrpSpPr>
            <p:cNvPr id="45" name="组合 44"/>
            <p:cNvGrpSpPr/>
            <p:nvPr/>
          </p:nvGrpSpPr>
          <p:grpSpPr>
            <a:xfrm>
              <a:off x="15" y="1"/>
              <a:ext cx="3211771" cy="2464345"/>
              <a:chOff x="-795209" y="1"/>
              <a:chExt cx="3212378" cy="2464903"/>
            </a:xfrm>
          </p:grpSpPr>
          <p:cxnSp>
            <p:nvCxnSpPr>
              <p:cNvPr id="46" name="直接连接符 45"/>
              <p:cNvCxnSpPr/>
              <p:nvPr/>
            </p:nvCxnSpPr>
            <p:spPr>
              <a:xfrm>
                <a:off x="2401294" y="604299"/>
                <a:ext cx="15875" cy="1844702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" name="直接连接符 46"/>
              <p:cNvCxnSpPr/>
              <p:nvPr/>
            </p:nvCxnSpPr>
            <p:spPr>
              <a:xfrm flipH="1" flipV="1">
                <a:off x="39756" y="2456953"/>
                <a:ext cx="2376419" cy="7951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pic>
            <p:nvPicPr>
              <p:cNvPr id="48" name="图片 47"/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0" y="1"/>
                <a:ext cx="2393342" cy="2449001"/>
              </a:xfrm>
              <a:prstGeom prst="rect">
                <a:avLst/>
              </a:prstGeom>
            </p:spPr>
          </p:pic>
          <p:cxnSp>
            <p:nvCxnSpPr>
              <p:cNvPr id="49" name="直接连接符 48"/>
              <p:cNvCxnSpPr/>
              <p:nvPr/>
            </p:nvCxnSpPr>
            <p:spPr>
              <a:xfrm flipH="1" flipV="1">
                <a:off x="-795209" y="1916264"/>
                <a:ext cx="795187" cy="795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" name="直接连接符 49"/>
              <p:cNvCxnSpPr/>
              <p:nvPr/>
            </p:nvCxnSpPr>
            <p:spPr>
              <a:xfrm flipH="1" flipV="1">
                <a:off x="-763386" y="635861"/>
                <a:ext cx="795187" cy="795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3" name="Text Box 59"/>
            <p:cNvSpPr txBox="1">
              <a:spLocks noChangeArrowheads="1"/>
            </p:cNvSpPr>
            <p:nvPr/>
          </p:nvSpPr>
          <p:spPr bwMode="auto">
            <a:xfrm>
              <a:off x="87464" y="1065475"/>
              <a:ext cx="540385" cy="493395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just">
                <a:lnSpc>
                  <a:spcPts val="1800"/>
                </a:lnSpc>
                <a:spcAft>
                  <a:spcPts val="0"/>
                </a:spcAft>
              </a:pPr>
              <a:r>
                <a:rPr lang="en-US" sz="1200" kern="0" dirty="0">
                  <a:solidFill>
                    <a:srgbClr val="000000"/>
                  </a:solidFill>
                  <a:effectLst/>
                  <a:latin typeface="Arial"/>
                  <a:ea typeface="宋体"/>
                  <a:cs typeface="宋体"/>
                </a:rPr>
                <a:t>PPP</a:t>
              </a:r>
              <a:endParaRPr lang="zh-CN" sz="1050" kern="100" dirty="0">
                <a:effectLst/>
                <a:latin typeface="Times New Roman"/>
                <a:ea typeface="宋体"/>
                <a:cs typeface="宋体"/>
              </a:endParaRPr>
            </a:p>
          </p:txBody>
        </p:sp>
      </p:grpSp>
      <p:sp>
        <p:nvSpPr>
          <p:cNvPr id="3" name="矩形 2"/>
          <p:cNvSpPr/>
          <p:nvPr/>
        </p:nvSpPr>
        <p:spPr>
          <a:xfrm>
            <a:off x="537862" y="4383986"/>
            <a:ext cx="206659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/>
              <a:t>3</a:t>
            </a:r>
            <a:r>
              <a:rPr lang="zh-CN" altLang="zh-CN" b="1" dirty="0"/>
              <a:t>．</a:t>
            </a:r>
            <a:r>
              <a:rPr lang="en-US" altLang="zh-CN" b="1" dirty="0"/>
              <a:t>PPP</a:t>
            </a:r>
            <a:r>
              <a:rPr lang="zh-CN" altLang="zh-CN" b="1" dirty="0"/>
              <a:t>的工作原理</a:t>
            </a:r>
            <a:endParaRPr lang="zh-CN" altLang="zh-CN" dirty="0"/>
          </a:p>
        </p:txBody>
      </p:sp>
      <p:pic>
        <p:nvPicPr>
          <p:cNvPr id="53" name="Picture 56" descr="C:\Users\Application Data\360se6\User Data\Temp\5bafa40f4bfbfbed1643350578f0f736afc31fb5.jpg"/>
          <p:cNvPicPr>
            <a:picLocks noChangeAspect="1" noChangeArrowheads="1"/>
          </p:cNvPicPr>
          <p:nvPr/>
        </p:nvPicPr>
        <p:blipFill>
          <a:blip r:embed="rId6" r:link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3779686"/>
            <a:ext cx="5887345" cy="27456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矩形 3"/>
          <p:cNvSpPr/>
          <p:nvPr/>
        </p:nvSpPr>
        <p:spPr>
          <a:xfrm>
            <a:off x="503240" y="1344558"/>
            <a:ext cx="3675251" cy="1708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4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zh-CN" b="1" dirty="0"/>
              <a:t>2</a:t>
            </a:r>
            <a:r>
              <a:rPr lang="zh-CN" altLang="zh-CN" b="1" dirty="0"/>
              <a:t>．</a:t>
            </a:r>
            <a:r>
              <a:rPr lang="en-US" altLang="zh-CN" b="1" dirty="0"/>
              <a:t>PPP</a:t>
            </a:r>
            <a:r>
              <a:rPr lang="zh-CN" altLang="zh-CN" b="1" dirty="0"/>
              <a:t>协议体系结构</a:t>
            </a:r>
          </a:p>
          <a:p>
            <a:pPr>
              <a:lnSpc>
                <a:spcPts val="2400"/>
              </a:lnSpc>
            </a:pPr>
            <a:r>
              <a:rPr lang="en-US" altLang="zh-CN" dirty="0"/>
              <a:t>        PPP</a:t>
            </a:r>
            <a:r>
              <a:rPr lang="zh-CN" altLang="zh-CN" dirty="0"/>
              <a:t>主要由链路控制协议（</a:t>
            </a:r>
            <a:r>
              <a:rPr lang="en-US" altLang="zh-CN" dirty="0"/>
              <a:t>Link Control </a:t>
            </a:r>
            <a:r>
              <a:rPr lang="en-US" altLang="zh-CN" dirty="0" err="1"/>
              <a:t>Protocal</a:t>
            </a:r>
            <a:r>
              <a:rPr lang="zh-CN" altLang="zh-CN" dirty="0"/>
              <a:t>，</a:t>
            </a:r>
            <a:r>
              <a:rPr lang="en-US" altLang="zh-CN" dirty="0"/>
              <a:t>LCP</a:t>
            </a:r>
            <a:r>
              <a:rPr lang="zh-CN" altLang="zh-CN" dirty="0"/>
              <a:t>）和网络控制协议族（</a:t>
            </a:r>
            <a:r>
              <a:rPr lang="en-US" altLang="zh-CN" dirty="0"/>
              <a:t>Network </a:t>
            </a:r>
            <a:r>
              <a:rPr lang="en-US" altLang="zh-CN" dirty="0" err="1"/>
              <a:t>Contral</a:t>
            </a:r>
            <a:r>
              <a:rPr lang="en-US" altLang="zh-CN" dirty="0"/>
              <a:t> </a:t>
            </a:r>
            <a:r>
              <a:rPr lang="en-US" altLang="zh-CN" dirty="0" err="1"/>
              <a:t>Protocal</a:t>
            </a:r>
            <a:r>
              <a:rPr lang="zh-CN" altLang="zh-CN" dirty="0"/>
              <a:t>，</a:t>
            </a:r>
            <a:r>
              <a:rPr lang="en-US" altLang="zh-CN" dirty="0"/>
              <a:t>NCP</a:t>
            </a:r>
            <a:r>
              <a:rPr lang="zh-CN" altLang="zh-CN" dirty="0"/>
              <a:t>）组成。</a:t>
            </a:r>
          </a:p>
        </p:txBody>
      </p:sp>
    </p:spTree>
    <p:extLst>
      <p:ext uri="{BB962C8B-B14F-4D97-AF65-F5344CB8AC3E}">
        <p14:creationId xmlns:p14="http://schemas.microsoft.com/office/powerpoint/2010/main" val="137328155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燕尾形 9"/>
          <p:cNvSpPr/>
          <p:nvPr/>
        </p:nvSpPr>
        <p:spPr>
          <a:xfrm>
            <a:off x="242890" y="263071"/>
            <a:ext cx="215900" cy="383116"/>
          </a:xfrm>
          <a:prstGeom prst="chevron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0" tIns="45695" rIns="91390" bIns="45695" anchor="ctr"/>
          <a:lstStyle/>
          <a:p>
            <a:pPr algn="ctr" defTabSz="91286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" name="燕尾形 10"/>
          <p:cNvSpPr/>
          <p:nvPr/>
        </p:nvSpPr>
        <p:spPr>
          <a:xfrm>
            <a:off x="395290" y="263071"/>
            <a:ext cx="215900" cy="383116"/>
          </a:xfrm>
          <a:prstGeom prst="chevron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0" tIns="45695" rIns="91390" bIns="45695" anchor="ctr"/>
          <a:lstStyle/>
          <a:p>
            <a:pPr algn="ctr" defTabSz="91286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179388" y="776817"/>
            <a:ext cx="8641084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图片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364" y="6676406"/>
            <a:ext cx="9153000" cy="235407"/>
          </a:xfrm>
          <a:prstGeom prst="rect">
            <a:avLst/>
          </a:prstGeom>
        </p:spPr>
      </p:pic>
      <p:pic>
        <p:nvPicPr>
          <p:cNvPr id="12" name="Picture 2" descr="C:\Users\Administrator\Desktop\图片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192" y="135625"/>
            <a:ext cx="2699792" cy="5959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0" name="文本框 12"/>
          <p:cNvSpPr txBox="1">
            <a:spLocks noChangeArrowheads="1"/>
          </p:cNvSpPr>
          <p:nvPr/>
        </p:nvSpPr>
        <p:spPr bwMode="auto">
          <a:xfrm>
            <a:off x="619128" y="216479"/>
            <a:ext cx="5897088" cy="434987"/>
          </a:xfrm>
          <a:prstGeom prst="rect">
            <a:avLst/>
          </a:prstGeom>
          <a:noFill/>
          <a:ln>
            <a:noFill/>
          </a:ln>
        </p:spPr>
        <p:txBody>
          <a:bodyPr wrap="square" lIns="64985" tIns="32510" rIns="64985" bIns="32510">
            <a:spAutoFit/>
          </a:bodyPr>
          <a:lstStyle>
            <a:lvl1pPr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9pPr>
          </a:lstStyle>
          <a:p>
            <a:r>
              <a:rPr lang="zh-CN" altLang="zh-CN" sz="2400" b="1" dirty="0" smtClean="0">
                <a:solidFill>
                  <a:schemeClr val="accent1"/>
                </a:solidFill>
              </a:rPr>
              <a:t>任务</a:t>
            </a:r>
            <a:r>
              <a:rPr lang="zh-CN" altLang="en-US" sz="2400" b="1" dirty="0" smtClean="0">
                <a:solidFill>
                  <a:schemeClr val="accent1"/>
                </a:solidFill>
              </a:rPr>
              <a:t>三</a:t>
            </a:r>
            <a:r>
              <a:rPr lang="en-US" altLang="zh-CN" sz="2400" b="1" dirty="0" smtClean="0">
                <a:solidFill>
                  <a:schemeClr val="accent1"/>
                </a:solidFill>
              </a:rPr>
              <a:t>  </a:t>
            </a:r>
            <a:r>
              <a:rPr lang="en-US" altLang="zh-CN" sz="2400" b="1" dirty="0" smtClean="0">
                <a:solidFill>
                  <a:schemeClr val="accent1"/>
                </a:solidFill>
              </a:rPr>
              <a:t>PPP </a:t>
            </a:r>
            <a:r>
              <a:rPr lang="zh-CN" altLang="zh-CN" sz="2400" b="1" dirty="0">
                <a:solidFill>
                  <a:schemeClr val="accent1"/>
                </a:solidFill>
              </a:rPr>
              <a:t>协议的</a:t>
            </a:r>
            <a:r>
              <a:rPr lang="en-US" altLang="zh-CN" sz="2400" b="1" dirty="0">
                <a:solidFill>
                  <a:schemeClr val="accent1"/>
                </a:solidFill>
              </a:rPr>
              <a:t>PAP</a:t>
            </a:r>
            <a:r>
              <a:rPr lang="zh-CN" altLang="zh-CN" sz="2400" b="1" dirty="0" smtClean="0">
                <a:solidFill>
                  <a:schemeClr val="accent1"/>
                </a:solidFill>
              </a:rPr>
              <a:t>认证</a:t>
            </a:r>
            <a:endParaRPr lang="zh-CN" altLang="zh-CN" sz="2400" b="1" dirty="0">
              <a:solidFill>
                <a:schemeClr val="accent1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494029" y="1196752"/>
            <a:ext cx="8029200" cy="14003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4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zh-CN" b="1" dirty="0"/>
              <a:t>4</a:t>
            </a:r>
            <a:r>
              <a:rPr lang="zh-CN" altLang="zh-CN" b="1" dirty="0"/>
              <a:t>．</a:t>
            </a:r>
            <a:r>
              <a:rPr lang="en-US" altLang="zh-CN" b="1" dirty="0"/>
              <a:t>PPP</a:t>
            </a:r>
            <a:r>
              <a:rPr lang="zh-CN" altLang="zh-CN" b="1" dirty="0"/>
              <a:t>的</a:t>
            </a:r>
            <a:r>
              <a:rPr lang="en-US" altLang="zh-CN" b="1" dirty="0"/>
              <a:t>PAP</a:t>
            </a:r>
            <a:r>
              <a:rPr lang="zh-CN" altLang="zh-CN" b="1" dirty="0"/>
              <a:t>验证方式</a:t>
            </a:r>
          </a:p>
          <a:p>
            <a:pPr>
              <a:lnSpc>
                <a:spcPts val="2400"/>
              </a:lnSpc>
            </a:pPr>
            <a:r>
              <a:rPr lang="en-US" altLang="zh-CN" dirty="0"/>
              <a:t>         </a:t>
            </a:r>
            <a:r>
              <a:rPr lang="zh-CN" altLang="zh-CN" dirty="0"/>
              <a:t>口令验证协议（</a:t>
            </a:r>
            <a:r>
              <a:rPr lang="en-US" altLang="zh-CN" dirty="0"/>
              <a:t>PAP</a:t>
            </a:r>
            <a:r>
              <a:rPr lang="zh-CN" altLang="zh-CN" dirty="0"/>
              <a:t>）是一种安全验证方式，避免第三方窃取数据或冒充远程客户接管与客户端的连接。在验证完成之前，禁止从验证阶段前进到网络层协议阶段。</a:t>
            </a:r>
          </a:p>
        </p:txBody>
      </p:sp>
      <p:grpSp>
        <p:nvGrpSpPr>
          <p:cNvPr id="19" name="组合 18"/>
          <p:cNvGrpSpPr>
            <a:grpSpLocks/>
          </p:cNvGrpSpPr>
          <p:nvPr/>
        </p:nvGrpSpPr>
        <p:grpSpPr bwMode="auto">
          <a:xfrm>
            <a:off x="1475656" y="2864185"/>
            <a:ext cx="6048672" cy="2581039"/>
            <a:chOff x="3240" y="10989"/>
            <a:chExt cx="6570" cy="2106"/>
          </a:xfrm>
        </p:grpSpPr>
        <p:sp>
          <p:nvSpPr>
            <p:cNvPr id="20" name="Text Box 3"/>
            <p:cNvSpPr txBox="1">
              <a:spLocks noChangeArrowheads="1"/>
            </p:cNvSpPr>
            <p:nvPr/>
          </p:nvSpPr>
          <p:spPr bwMode="auto">
            <a:xfrm>
              <a:off x="5850" y="12360"/>
              <a:ext cx="1537" cy="4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just">
                <a:spcAft>
                  <a:spcPts val="0"/>
                </a:spcAft>
              </a:pPr>
              <a:r>
                <a:rPr lang="zh-CN" sz="1600" kern="100" dirty="0">
                  <a:effectLst/>
                  <a:latin typeface="Times New Roman"/>
                  <a:ea typeface="宋体"/>
                  <a:cs typeface="宋体"/>
                </a:rPr>
                <a:t>验证失败</a:t>
              </a:r>
            </a:p>
          </p:txBody>
        </p:sp>
        <p:grpSp>
          <p:nvGrpSpPr>
            <p:cNvPr id="21" name="Group 4"/>
            <p:cNvGrpSpPr>
              <a:grpSpLocks/>
            </p:cNvGrpSpPr>
            <p:nvPr/>
          </p:nvGrpSpPr>
          <p:grpSpPr bwMode="auto">
            <a:xfrm>
              <a:off x="3240" y="10989"/>
              <a:ext cx="6570" cy="2106"/>
              <a:chOff x="2430" y="1632"/>
              <a:chExt cx="6570" cy="2106"/>
            </a:xfrm>
          </p:grpSpPr>
          <p:sp>
            <p:nvSpPr>
              <p:cNvPr id="22" name="Text Box 5"/>
              <p:cNvSpPr txBox="1">
                <a:spLocks noChangeArrowheads="1"/>
              </p:cNvSpPr>
              <p:nvPr/>
            </p:nvSpPr>
            <p:spPr bwMode="auto">
              <a:xfrm>
                <a:off x="2430" y="1710"/>
                <a:ext cx="1980" cy="2028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pPr algn="ctr">
                  <a:spcAft>
                    <a:spcPts val="0"/>
                  </a:spcAft>
                </a:pPr>
                <a:r>
                  <a:rPr lang="en-US" sz="1600" kern="100" dirty="0">
                    <a:effectLst/>
                    <a:latin typeface="Times New Roman"/>
                    <a:ea typeface="宋体"/>
                    <a:cs typeface="宋体"/>
                  </a:rPr>
                  <a:t>Client</a:t>
                </a:r>
                <a:endParaRPr lang="zh-CN" sz="1600" kern="100" dirty="0">
                  <a:effectLst/>
                  <a:latin typeface="Times New Roman"/>
                  <a:ea typeface="宋体"/>
                  <a:cs typeface="宋体"/>
                </a:endParaRPr>
              </a:p>
              <a:p>
                <a:pPr algn="ctr">
                  <a:spcAft>
                    <a:spcPts val="0"/>
                  </a:spcAft>
                </a:pPr>
                <a:r>
                  <a:rPr lang="en-US" sz="1600" kern="100" dirty="0" err="1">
                    <a:effectLst/>
                    <a:latin typeface="Times New Roman"/>
                    <a:ea typeface="宋体"/>
                    <a:cs typeface="宋体"/>
                  </a:rPr>
                  <a:t>Hostname:cisco</a:t>
                </a:r>
                <a:endParaRPr lang="zh-CN" sz="1600" kern="100" dirty="0">
                  <a:effectLst/>
                  <a:latin typeface="Times New Roman"/>
                  <a:ea typeface="宋体"/>
                  <a:cs typeface="宋体"/>
                </a:endParaRPr>
              </a:p>
              <a:p>
                <a:pPr algn="ctr">
                  <a:spcAft>
                    <a:spcPts val="0"/>
                  </a:spcAft>
                </a:pPr>
                <a:r>
                  <a:rPr lang="en-US" sz="1600" kern="100" dirty="0" err="1">
                    <a:effectLst/>
                    <a:latin typeface="Times New Roman"/>
                    <a:ea typeface="宋体"/>
                    <a:cs typeface="宋体"/>
                  </a:rPr>
                  <a:t>Password:cisco</a:t>
                </a:r>
                <a:endParaRPr lang="zh-CN" sz="1600" kern="100" dirty="0">
                  <a:effectLst/>
                  <a:latin typeface="Times New Roman"/>
                  <a:ea typeface="宋体"/>
                  <a:cs typeface="宋体"/>
                </a:endParaRPr>
              </a:p>
            </p:txBody>
          </p:sp>
          <p:sp>
            <p:nvSpPr>
              <p:cNvPr id="23" name="Text Box 6"/>
              <p:cNvSpPr txBox="1">
                <a:spLocks noChangeArrowheads="1"/>
              </p:cNvSpPr>
              <p:nvPr/>
            </p:nvSpPr>
            <p:spPr bwMode="auto">
              <a:xfrm>
                <a:off x="7020" y="1632"/>
                <a:ext cx="1980" cy="2028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pPr algn="ctr">
                  <a:spcAft>
                    <a:spcPts val="0"/>
                  </a:spcAft>
                </a:pPr>
                <a:r>
                  <a:rPr lang="en-US" sz="1600" kern="100" dirty="0">
                    <a:effectLst/>
                    <a:latin typeface="Times New Roman"/>
                    <a:ea typeface="宋体"/>
                    <a:cs typeface="宋体"/>
                  </a:rPr>
                  <a:t>Server</a:t>
                </a:r>
                <a:endParaRPr lang="zh-CN" sz="1600" kern="100" dirty="0">
                  <a:effectLst/>
                  <a:latin typeface="Times New Roman"/>
                  <a:ea typeface="宋体"/>
                  <a:cs typeface="宋体"/>
                </a:endParaRPr>
              </a:p>
              <a:p>
                <a:pPr algn="ctr">
                  <a:spcAft>
                    <a:spcPts val="0"/>
                  </a:spcAft>
                </a:pPr>
                <a:r>
                  <a:rPr lang="en-US" sz="1600" kern="100" dirty="0" err="1">
                    <a:effectLst/>
                    <a:latin typeface="Times New Roman"/>
                    <a:ea typeface="宋体"/>
                    <a:cs typeface="宋体"/>
                  </a:rPr>
                  <a:t>Username:cisco</a:t>
                </a:r>
                <a:endParaRPr lang="zh-CN" sz="1600" kern="100" dirty="0">
                  <a:effectLst/>
                  <a:latin typeface="Times New Roman"/>
                  <a:ea typeface="宋体"/>
                  <a:cs typeface="宋体"/>
                </a:endParaRPr>
              </a:p>
              <a:p>
                <a:pPr algn="ctr">
                  <a:spcAft>
                    <a:spcPts val="0"/>
                  </a:spcAft>
                </a:pPr>
                <a:r>
                  <a:rPr lang="en-US" sz="1600" kern="100" dirty="0" err="1">
                    <a:effectLst/>
                    <a:latin typeface="Times New Roman"/>
                    <a:ea typeface="宋体"/>
                    <a:cs typeface="宋体"/>
                  </a:rPr>
                  <a:t>Password:cisco</a:t>
                </a:r>
                <a:endParaRPr lang="zh-CN" sz="1600" kern="100" dirty="0">
                  <a:effectLst/>
                  <a:latin typeface="Times New Roman"/>
                  <a:ea typeface="宋体"/>
                  <a:cs typeface="宋体"/>
                </a:endParaRPr>
              </a:p>
            </p:txBody>
          </p:sp>
          <p:cxnSp>
            <p:nvCxnSpPr>
              <p:cNvPr id="24" name="Line 7"/>
              <p:cNvCxnSpPr/>
              <p:nvPr/>
            </p:nvCxnSpPr>
            <p:spPr bwMode="auto">
              <a:xfrm flipV="1">
                <a:off x="4425" y="2220"/>
                <a:ext cx="2595" cy="15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25" name="Line 8"/>
              <p:cNvCxnSpPr/>
              <p:nvPr/>
            </p:nvCxnSpPr>
            <p:spPr bwMode="auto">
              <a:xfrm flipH="1">
                <a:off x="4500" y="2844"/>
                <a:ext cx="2520" cy="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26" name="Line 9"/>
              <p:cNvCxnSpPr/>
              <p:nvPr/>
            </p:nvCxnSpPr>
            <p:spPr bwMode="auto">
              <a:xfrm flipH="1">
                <a:off x="4500" y="3468"/>
                <a:ext cx="2520" cy="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sp>
            <p:nvSpPr>
              <p:cNvPr id="27" name="Text Box 10"/>
              <p:cNvSpPr txBox="1">
                <a:spLocks noChangeArrowheads="1"/>
              </p:cNvSpPr>
              <p:nvPr/>
            </p:nvSpPr>
            <p:spPr bwMode="auto">
              <a:xfrm>
                <a:off x="4950" y="1690"/>
                <a:ext cx="1800" cy="4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pPr algn="just">
                  <a:spcAft>
                    <a:spcPts val="0"/>
                  </a:spcAft>
                </a:pPr>
                <a:r>
                  <a:rPr lang="zh-CN" sz="1600" kern="100" dirty="0">
                    <a:effectLst/>
                    <a:latin typeface="Times New Roman"/>
                    <a:ea typeface="宋体"/>
                    <a:cs typeface="宋体"/>
                  </a:rPr>
                  <a:t>用户名</a:t>
                </a:r>
                <a:r>
                  <a:rPr lang="en-US" sz="1600" kern="100" dirty="0">
                    <a:effectLst/>
                    <a:latin typeface="Times New Roman"/>
                    <a:ea typeface="宋体"/>
                    <a:cs typeface="宋体"/>
                  </a:rPr>
                  <a:t>+</a:t>
                </a:r>
                <a:r>
                  <a:rPr lang="zh-CN" sz="1600" kern="100" dirty="0">
                    <a:effectLst/>
                    <a:latin typeface="Times New Roman"/>
                    <a:ea typeface="宋体"/>
                    <a:cs typeface="宋体"/>
                  </a:rPr>
                  <a:t>密码</a:t>
                </a:r>
              </a:p>
            </p:txBody>
          </p:sp>
          <p:sp>
            <p:nvSpPr>
              <p:cNvPr id="28" name="Text Box 11"/>
              <p:cNvSpPr txBox="1">
                <a:spLocks noChangeArrowheads="1"/>
              </p:cNvSpPr>
              <p:nvPr/>
            </p:nvSpPr>
            <p:spPr bwMode="auto">
              <a:xfrm>
                <a:off x="5040" y="2376"/>
                <a:ext cx="1800" cy="4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pPr algn="just">
                  <a:spcAft>
                    <a:spcPts val="0"/>
                  </a:spcAft>
                </a:pPr>
                <a:r>
                  <a:rPr lang="zh-CN" sz="1600" kern="100" dirty="0">
                    <a:effectLst/>
                    <a:latin typeface="Times New Roman"/>
                    <a:ea typeface="宋体"/>
                    <a:cs typeface="宋体"/>
                  </a:rPr>
                  <a:t>验证成功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26548439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燕尾形 9"/>
          <p:cNvSpPr/>
          <p:nvPr/>
        </p:nvSpPr>
        <p:spPr>
          <a:xfrm>
            <a:off x="242890" y="263071"/>
            <a:ext cx="215900" cy="383116"/>
          </a:xfrm>
          <a:prstGeom prst="chevron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0" tIns="45695" rIns="91390" bIns="45695" anchor="ctr"/>
          <a:lstStyle/>
          <a:p>
            <a:pPr algn="ctr" defTabSz="91286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" name="燕尾形 10"/>
          <p:cNvSpPr/>
          <p:nvPr/>
        </p:nvSpPr>
        <p:spPr>
          <a:xfrm>
            <a:off x="395290" y="263071"/>
            <a:ext cx="215900" cy="383116"/>
          </a:xfrm>
          <a:prstGeom prst="chevron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0" tIns="45695" rIns="91390" bIns="45695" anchor="ctr"/>
          <a:lstStyle/>
          <a:p>
            <a:pPr algn="ctr" defTabSz="91286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179388" y="776817"/>
            <a:ext cx="8641084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图片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364" y="6676406"/>
            <a:ext cx="9153000" cy="235407"/>
          </a:xfrm>
          <a:prstGeom prst="rect">
            <a:avLst/>
          </a:prstGeom>
        </p:spPr>
      </p:pic>
      <p:pic>
        <p:nvPicPr>
          <p:cNvPr id="12" name="Picture 2" descr="C:\Users\Administrator\Desktop\图片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192" y="135625"/>
            <a:ext cx="2699792" cy="5959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0" name="文本框 12"/>
          <p:cNvSpPr txBox="1">
            <a:spLocks noChangeArrowheads="1"/>
          </p:cNvSpPr>
          <p:nvPr/>
        </p:nvSpPr>
        <p:spPr bwMode="auto">
          <a:xfrm>
            <a:off x="619128" y="216479"/>
            <a:ext cx="5897088" cy="434987"/>
          </a:xfrm>
          <a:prstGeom prst="rect">
            <a:avLst/>
          </a:prstGeom>
          <a:noFill/>
          <a:ln>
            <a:noFill/>
          </a:ln>
        </p:spPr>
        <p:txBody>
          <a:bodyPr wrap="square" lIns="64985" tIns="32510" rIns="64985" bIns="32510">
            <a:spAutoFit/>
          </a:bodyPr>
          <a:lstStyle>
            <a:lvl1pPr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9pPr>
          </a:lstStyle>
          <a:p>
            <a:r>
              <a:rPr lang="zh-CN" altLang="zh-CN" sz="2400" b="1" dirty="0" smtClean="0">
                <a:solidFill>
                  <a:schemeClr val="accent1"/>
                </a:solidFill>
              </a:rPr>
              <a:t>任务</a:t>
            </a:r>
            <a:r>
              <a:rPr lang="zh-CN" altLang="en-US" sz="2400" b="1" dirty="0" smtClean="0">
                <a:solidFill>
                  <a:schemeClr val="accent1"/>
                </a:solidFill>
              </a:rPr>
              <a:t>三</a:t>
            </a:r>
            <a:r>
              <a:rPr lang="en-US" altLang="zh-CN" sz="2400" b="1" dirty="0" smtClean="0">
                <a:solidFill>
                  <a:schemeClr val="accent1"/>
                </a:solidFill>
              </a:rPr>
              <a:t>  </a:t>
            </a:r>
            <a:r>
              <a:rPr lang="en-US" altLang="zh-CN" sz="2400" b="1" dirty="0" smtClean="0">
                <a:solidFill>
                  <a:schemeClr val="accent1"/>
                </a:solidFill>
              </a:rPr>
              <a:t>PPP </a:t>
            </a:r>
            <a:r>
              <a:rPr lang="zh-CN" altLang="zh-CN" sz="2400" b="1" dirty="0">
                <a:solidFill>
                  <a:schemeClr val="accent1"/>
                </a:solidFill>
              </a:rPr>
              <a:t>协议的</a:t>
            </a:r>
            <a:r>
              <a:rPr lang="en-US" altLang="zh-CN" sz="2400" b="1" dirty="0">
                <a:solidFill>
                  <a:schemeClr val="accent1"/>
                </a:solidFill>
              </a:rPr>
              <a:t>PAP</a:t>
            </a:r>
            <a:r>
              <a:rPr lang="zh-CN" altLang="zh-CN" sz="2400" b="1" dirty="0" smtClean="0">
                <a:solidFill>
                  <a:schemeClr val="accent1"/>
                </a:solidFill>
              </a:rPr>
              <a:t>认证</a:t>
            </a:r>
            <a:endParaRPr lang="zh-CN" altLang="zh-CN" sz="2400" b="1" dirty="0">
              <a:solidFill>
                <a:schemeClr val="accent1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494029" y="1196752"/>
            <a:ext cx="8029200" cy="44781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4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zh-CN" b="1" dirty="0"/>
              <a:t>5</a:t>
            </a:r>
            <a:r>
              <a:rPr lang="zh-CN" altLang="zh-CN" b="1" dirty="0"/>
              <a:t>．</a:t>
            </a:r>
            <a:r>
              <a:rPr lang="en-US" altLang="zh-CN" b="1" dirty="0"/>
              <a:t>PPP</a:t>
            </a:r>
            <a:r>
              <a:rPr lang="zh-CN" altLang="zh-CN" b="1" dirty="0"/>
              <a:t>的</a:t>
            </a:r>
            <a:r>
              <a:rPr lang="en-US" altLang="zh-CN" b="1" dirty="0"/>
              <a:t>PAP</a:t>
            </a:r>
            <a:r>
              <a:rPr lang="zh-CN" altLang="zh-CN" b="1" dirty="0"/>
              <a:t>认证配置</a:t>
            </a:r>
          </a:p>
          <a:p>
            <a:pPr>
              <a:lnSpc>
                <a:spcPts val="2400"/>
              </a:lnSpc>
            </a:pPr>
            <a:r>
              <a:rPr lang="en-US" altLang="zh-CN" dirty="0" smtClean="0"/>
              <a:t>         PAP</a:t>
            </a:r>
            <a:r>
              <a:rPr lang="zh-CN" altLang="zh-CN" dirty="0"/>
              <a:t>验证采用两次握手协议，在验证过程中以明文发送用户名和密码的方式进行验证。</a:t>
            </a:r>
            <a:endParaRPr lang="en-US" altLang="zh-CN" dirty="0"/>
          </a:p>
          <a:p>
            <a:pPr lvl="1">
              <a:lnSpc>
                <a:spcPts val="2400"/>
              </a:lnSpc>
            </a:pPr>
            <a:r>
              <a:rPr lang="en-US" altLang="zh-CN" dirty="0"/>
              <a:t>1</a:t>
            </a:r>
            <a:r>
              <a:rPr lang="zh-CN" altLang="zh-CN" dirty="0"/>
              <a:t>）配置</a:t>
            </a:r>
            <a:r>
              <a:rPr lang="en-US" altLang="zh-CN" dirty="0"/>
              <a:t>PPP PAP</a:t>
            </a:r>
            <a:r>
              <a:rPr lang="zh-CN" altLang="zh-CN" dirty="0"/>
              <a:t>被验证方</a:t>
            </a:r>
          </a:p>
          <a:p>
            <a:pPr lvl="1">
              <a:lnSpc>
                <a:spcPts val="2400"/>
              </a:lnSpc>
            </a:pPr>
            <a:r>
              <a:rPr lang="zh-CN" altLang="zh-CN" dirty="0"/>
              <a:t>步骤</a:t>
            </a:r>
            <a:r>
              <a:rPr lang="en-US" altLang="zh-CN" dirty="0"/>
              <a:t>1</a:t>
            </a:r>
            <a:r>
              <a:rPr lang="zh-CN" altLang="zh-CN" dirty="0"/>
              <a:t>：定义封装类型为</a:t>
            </a:r>
            <a:r>
              <a:rPr lang="en-US" altLang="zh-CN" dirty="0"/>
              <a:t>PPP</a:t>
            </a:r>
            <a:r>
              <a:rPr lang="zh-CN" altLang="zh-CN" dirty="0"/>
              <a:t>。</a:t>
            </a:r>
          </a:p>
          <a:p>
            <a:pPr lvl="1">
              <a:lnSpc>
                <a:spcPts val="2400"/>
              </a:lnSpc>
            </a:pPr>
            <a:r>
              <a:rPr lang="en-US" altLang="zh-CN" dirty="0" err="1"/>
              <a:t>RouterA</a:t>
            </a:r>
            <a:r>
              <a:rPr lang="en-US" altLang="zh-CN" dirty="0"/>
              <a:t> (</a:t>
            </a:r>
            <a:r>
              <a:rPr lang="en-US" altLang="zh-CN" dirty="0" err="1"/>
              <a:t>config</a:t>
            </a:r>
            <a:r>
              <a:rPr lang="en-US" altLang="zh-CN" dirty="0"/>
              <a:t>-if)#encapsulation  </a:t>
            </a:r>
            <a:r>
              <a:rPr lang="en-US" altLang="zh-CN" dirty="0" err="1"/>
              <a:t>ppp</a:t>
            </a:r>
            <a:r>
              <a:rPr lang="en-US" altLang="zh-CN" dirty="0"/>
              <a:t>		</a:t>
            </a:r>
            <a:endParaRPr lang="zh-CN" altLang="zh-CN" dirty="0"/>
          </a:p>
          <a:p>
            <a:pPr lvl="1">
              <a:lnSpc>
                <a:spcPts val="2400"/>
              </a:lnSpc>
            </a:pPr>
            <a:r>
              <a:rPr lang="zh-CN" altLang="zh-CN" dirty="0"/>
              <a:t>步骤</a:t>
            </a:r>
            <a:r>
              <a:rPr lang="en-US" altLang="zh-CN" dirty="0"/>
              <a:t>2</a:t>
            </a:r>
            <a:r>
              <a:rPr lang="zh-CN" altLang="zh-CN" dirty="0"/>
              <a:t>：指定在服务器端用于执行认证的用户名和密码。</a:t>
            </a:r>
          </a:p>
          <a:p>
            <a:pPr lvl="1">
              <a:lnSpc>
                <a:spcPts val="2400"/>
              </a:lnSpc>
            </a:pPr>
            <a:r>
              <a:rPr lang="en-US" altLang="zh-CN" dirty="0" err="1"/>
              <a:t>RouterA</a:t>
            </a:r>
            <a:r>
              <a:rPr lang="en-US" altLang="zh-CN" dirty="0"/>
              <a:t>(</a:t>
            </a:r>
            <a:r>
              <a:rPr lang="en-US" altLang="zh-CN" dirty="0" err="1"/>
              <a:t>config</a:t>
            </a:r>
            <a:r>
              <a:rPr lang="en-US" altLang="zh-CN" dirty="0"/>
              <a:t>-if)#</a:t>
            </a:r>
            <a:r>
              <a:rPr lang="en-US" altLang="zh-CN" dirty="0" err="1"/>
              <a:t>ppp</a:t>
            </a:r>
            <a:r>
              <a:rPr lang="en-US" altLang="zh-CN" dirty="0"/>
              <a:t>  pap sent-username username password </a:t>
            </a:r>
            <a:r>
              <a:rPr lang="en-US" altLang="zh-CN" dirty="0" err="1"/>
              <a:t>password</a:t>
            </a:r>
            <a:endParaRPr lang="zh-CN" altLang="zh-CN" dirty="0"/>
          </a:p>
          <a:p>
            <a:pPr lvl="1">
              <a:lnSpc>
                <a:spcPts val="2400"/>
              </a:lnSpc>
            </a:pPr>
            <a:r>
              <a:rPr lang="en-US" altLang="zh-CN" dirty="0"/>
              <a:t>2</a:t>
            </a:r>
            <a:r>
              <a:rPr lang="zh-CN" altLang="zh-CN" dirty="0"/>
              <a:t>）配置</a:t>
            </a:r>
            <a:r>
              <a:rPr lang="en-US" altLang="zh-CN" dirty="0"/>
              <a:t>PPP PAP</a:t>
            </a:r>
            <a:r>
              <a:rPr lang="zh-CN" altLang="zh-CN" dirty="0"/>
              <a:t>验证方</a:t>
            </a:r>
          </a:p>
          <a:p>
            <a:pPr lvl="1">
              <a:lnSpc>
                <a:spcPts val="2400"/>
              </a:lnSpc>
            </a:pPr>
            <a:r>
              <a:rPr lang="zh-CN" altLang="zh-CN" dirty="0"/>
              <a:t>步骤</a:t>
            </a:r>
            <a:r>
              <a:rPr lang="en-US" altLang="zh-CN" dirty="0"/>
              <a:t>1</a:t>
            </a:r>
            <a:r>
              <a:rPr lang="zh-CN" altLang="zh-CN" dirty="0"/>
              <a:t>：创建用户数据库</a:t>
            </a:r>
          </a:p>
          <a:p>
            <a:pPr lvl="1">
              <a:lnSpc>
                <a:spcPts val="2400"/>
              </a:lnSpc>
            </a:pPr>
            <a:r>
              <a:rPr lang="en-US" altLang="zh-CN" dirty="0" err="1"/>
              <a:t>RouterB</a:t>
            </a:r>
            <a:r>
              <a:rPr lang="en-US" altLang="zh-CN" dirty="0"/>
              <a:t> (</a:t>
            </a:r>
            <a:r>
              <a:rPr lang="en-US" altLang="zh-CN" dirty="0" err="1"/>
              <a:t>config</a:t>
            </a:r>
            <a:r>
              <a:rPr lang="en-US" altLang="zh-CN" dirty="0"/>
              <a:t>)#username  </a:t>
            </a:r>
            <a:r>
              <a:rPr lang="en-US" altLang="zh-CN" dirty="0" err="1"/>
              <a:t>username</a:t>
            </a:r>
            <a:r>
              <a:rPr lang="en-US" altLang="zh-CN" dirty="0"/>
              <a:t> password </a:t>
            </a:r>
            <a:r>
              <a:rPr lang="en-US" altLang="zh-CN" dirty="0" err="1"/>
              <a:t>password</a:t>
            </a:r>
            <a:endParaRPr lang="zh-CN" altLang="zh-CN" dirty="0"/>
          </a:p>
          <a:p>
            <a:pPr lvl="1">
              <a:lnSpc>
                <a:spcPts val="2400"/>
              </a:lnSpc>
            </a:pPr>
            <a:r>
              <a:rPr lang="zh-CN" altLang="zh-CN" dirty="0"/>
              <a:t>步骤</a:t>
            </a:r>
            <a:r>
              <a:rPr lang="en-US" altLang="zh-CN" dirty="0"/>
              <a:t>2</a:t>
            </a:r>
            <a:r>
              <a:rPr lang="zh-CN" altLang="zh-CN" dirty="0"/>
              <a:t>：封装</a:t>
            </a:r>
            <a:r>
              <a:rPr lang="en-US" altLang="zh-CN" dirty="0"/>
              <a:t>PPP</a:t>
            </a:r>
            <a:r>
              <a:rPr lang="zh-CN" altLang="zh-CN" dirty="0"/>
              <a:t>，并设定</a:t>
            </a:r>
            <a:r>
              <a:rPr lang="en-US" altLang="zh-CN" dirty="0"/>
              <a:t>PPP</a:t>
            </a:r>
            <a:r>
              <a:rPr lang="zh-CN" altLang="zh-CN" dirty="0"/>
              <a:t>的验证方式为</a:t>
            </a:r>
            <a:r>
              <a:rPr lang="en-US" altLang="zh-CN" dirty="0"/>
              <a:t>PAP</a:t>
            </a:r>
            <a:r>
              <a:rPr lang="zh-CN" altLang="zh-CN" dirty="0"/>
              <a:t>。</a:t>
            </a:r>
          </a:p>
          <a:p>
            <a:pPr lvl="1">
              <a:lnSpc>
                <a:spcPts val="2400"/>
              </a:lnSpc>
            </a:pPr>
            <a:r>
              <a:rPr lang="en-US" altLang="zh-CN" dirty="0" err="1"/>
              <a:t>RouterB</a:t>
            </a:r>
            <a:r>
              <a:rPr lang="en-US" altLang="zh-CN" dirty="0"/>
              <a:t>(</a:t>
            </a:r>
            <a:r>
              <a:rPr lang="en-US" altLang="zh-CN" dirty="0" err="1"/>
              <a:t>config</a:t>
            </a:r>
            <a:r>
              <a:rPr lang="en-US" altLang="zh-CN" dirty="0"/>
              <a:t>-if)#encapsulation  </a:t>
            </a:r>
            <a:r>
              <a:rPr lang="en-US" altLang="zh-CN" dirty="0" err="1"/>
              <a:t>ppp</a:t>
            </a:r>
            <a:endParaRPr lang="zh-CN" altLang="zh-CN" dirty="0"/>
          </a:p>
          <a:p>
            <a:pPr lvl="1">
              <a:lnSpc>
                <a:spcPts val="2400"/>
              </a:lnSpc>
            </a:pPr>
            <a:r>
              <a:rPr lang="en-US" altLang="zh-CN" dirty="0" err="1"/>
              <a:t>RouterBconfig</a:t>
            </a:r>
            <a:r>
              <a:rPr lang="en-US" altLang="zh-CN" dirty="0"/>
              <a:t>-if)# </a:t>
            </a:r>
            <a:r>
              <a:rPr lang="en-US" altLang="zh-CN" dirty="0" err="1"/>
              <a:t>ppp</a:t>
            </a:r>
            <a:r>
              <a:rPr lang="en-US" altLang="zh-CN" dirty="0"/>
              <a:t>  authentication  pap 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221560492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燕尾形 9"/>
          <p:cNvSpPr/>
          <p:nvPr/>
        </p:nvSpPr>
        <p:spPr>
          <a:xfrm>
            <a:off x="242890" y="263071"/>
            <a:ext cx="215900" cy="383116"/>
          </a:xfrm>
          <a:prstGeom prst="chevron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0" tIns="45695" rIns="91390" bIns="45695" anchor="ctr"/>
          <a:lstStyle/>
          <a:p>
            <a:pPr algn="ctr" defTabSz="91286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" name="燕尾形 10"/>
          <p:cNvSpPr/>
          <p:nvPr/>
        </p:nvSpPr>
        <p:spPr>
          <a:xfrm>
            <a:off x="395290" y="263071"/>
            <a:ext cx="215900" cy="383116"/>
          </a:xfrm>
          <a:prstGeom prst="chevron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0" tIns="45695" rIns="91390" bIns="45695" anchor="ctr"/>
          <a:lstStyle/>
          <a:p>
            <a:pPr algn="ctr" defTabSz="91286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179388" y="776817"/>
            <a:ext cx="8641084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图片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364" y="6676406"/>
            <a:ext cx="9153000" cy="235407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619128" y="908720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 smtClean="0">
                <a:solidFill>
                  <a:schemeClr val="accent6">
                    <a:lumMod val="50000"/>
                  </a:schemeClr>
                </a:solidFill>
                <a:latin typeface="华文彩云" pitchFamily="2" charset="-122"/>
                <a:ea typeface="华文彩云" pitchFamily="2" charset="-122"/>
              </a:rPr>
              <a:t>任务实施</a:t>
            </a:r>
            <a:endParaRPr lang="zh-CN" altLang="zh-CN" sz="2000" b="1" dirty="0">
              <a:solidFill>
                <a:schemeClr val="accent6">
                  <a:lumMod val="50000"/>
                </a:schemeClr>
              </a:solidFill>
              <a:latin typeface="华文彩云" pitchFamily="2" charset="-122"/>
              <a:ea typeface="华文彩云" pitchFamily="2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755576" y="1555717"/>
            <a:ext cx="7776864" cy="10926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4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zh-CN" b="1" dirty="0"/>
              <a:t>1</a:t>
            </a:r>
            <a:r>
              <a:rPr lang="zh-CN" altLang="zh-CN" b="1" dirty="0"/>
              <a:t>．任务拓扑图及要求说明</a:t>
            </a:r>
          </a:p>
          <a:p>
            <a:pPr>
              <a:lnSpc>
                <a:spcPts val="2400"/>
              </a:lnSpc>
            </a:pPr>
            <a:r>
              <a:rPr lang="en-US" altLang="zh-CN" dirty="0" smtClean="0"/>
              <a:t>         </a:t>
            </a:r>
            <a:r>
              <a:rPr lang="zh-CN" altLang="zh-CN" dirty="0"/>
              <a:t>此任务拓扑</a:t>
            </a:r>
            <a:r>
              <a:rPr lang="zh-CN" altLang="en-US" dirty="0"/>
              <a:t>如</a:t>
            </a:r>
            <a:r>
              <a:rPr lang="zh-CN" altLang="zh-CN" dirty="0"/>
              <a:t>图</a:t>
            </a:r>
            <a:r>
              <a:rPr lang="zh-CN" altLang="en-US" dirty="0"/>
              <a:t>所示，</a:t>
            </a:r>
            <a:r>
              <a:rPr lang="zh-CN" altLang="zh-CN" dirty="0"/>
              <a:t>在图中路由器使用</a:t>
            </a:r>
            <a:r>
              <a:rPr lang="en-US" altLang="zh-CN" dirty="0"/>
              <a:t>V.35</a:t>
            </a:r>
            <a:r>
              <a:rPr lang="zh-CN" altLang="zh-CN" dirty="0"/>
              <a:t>线</a:t>
            </a:r>
            <a:r>
              <a:rPr lang="zh-CN" altLang="zh-CN" dirty="0" smtClean="0"/>
              <a:t>缆一对</a:t>
            </a:r>
            <a:r>
              <a:rPr lang="zh-CN" altLang="zh-CN" dirty="0"/>
              <a:t>，通过</a:t>
            </a:r>
            <a:r>
              <a:rPr lang="en-US" altLang="zh-CN" dirty="0"/>
              <a:t>Serial</a:t>
            </a:r>
            <a:r>
              <a:rPr lang="zh-CN" altLang="zh-CN" dirty="0"/>
              <a:t>口连接到路由器，对路由器进行</a:t>
            </a:r>
            <a:r>
              <a:rPr lang="en-US" altLang="zh-CN" dirty="0"/>
              <a:t>PPP PAP</a:t>
            </a:r>
            <a:r>
              <a:rPr lang="zh-CN" altLang="zh-CN" dirty="0"/>
              <a:t>配置并验证。</a:t>
            </a:r>
          </a:p>
        </p:txBody>
      </p:sp>
      <p:sp>
        <p:nvSpPr>
          <p:cNvPr id="3" name="矩形 2"/>
          <p:cNvSpPr/>
          <p:nvPr/>
        </p:nvSpPr>
        <p:spPr>
          <a:xfrm>
            <a:off x="755576" y="4437112"/>
            <a:ext cx="7776864" cy="1708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4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zh-CN" b="1" dirty="0"/>
              <a:t>2</a:t>
            </a:r>
            <a:r>
              <a:rPr lang="zh-CN" altLang="zh-CN" b="1" dirty="0"/>
              <a:t>．实施步骤</a:t>
            </a:r>
          </a:p>
          <a:p>
            <a:pPr lvl="1">
              <a:lnSpc>
                <a:spcPts val="2400"/>
              </a:lnSpc>
            </a:pPr>
            <a:r>
              <a:rPr lang="en-US" altLang="zh-CN" dirty="0"/>
              <a:t>1</a:t>
            </a:r>
            <a:r>
              <a:rPr lang="zh-CN" altLang="zh-CN" dirty="0"/>
              <a:t>）在路由器</a:t>
            </a:r>
            <a:r>
              <a:rPr lang="en-US" altLang="zh-CN" dirty="0"/>
              <a:t>RA</a:t>
            </a:r>
            <a:r>
              <a:rPr lang="zh-CN" altLang="zh-CN" dirty="0"/>
              <a:t>上配置路由器的名称、接口</a:t>
            </a:r>
            <a:r>
              <a:rPr lang="en-US" altLang="zh-CN" dirty="0"/>
              <a:t>IP</a:t>
            </a:r>
            <a:r>
              <a:rPr lang="zh-CN" altLang="zh-CN" dirty="0"/>
              <a:t>地址和时钟</a:t>
            </a:r>
          </a:p>
          <a:p>
            <a:pPr lvl="1">
              <a:lnSpc>
                <a:spcPts val="2400"/>
              </a:lnSpc>
            </a:pPr>
            <a:r>
              <a:rPr lang="en-US" altLang="zh-CN" dirty="0"/>
              <a:t>RA(</a:t>
            </a:r>
            <a:r>
              <a:rPr lang="en-US" altLang="zh-CN" dirty="0" err="1"/>
              <a:t>config</a:t>
            </a:r>
            <a:r>
              <a:rPr lang="en-US" altLang="zh-CN" dirty="0"/>
              <a:t>)# interface  serial 2/0</a:t>
            </a:r>
            <a:endParaRPr lang="zh-CN" altLang="zh-CN" dirty="0"/>
          </a:p>
          <a:p>
            <a:pPr lvl="1">
              <a:lnSpc>
                <a:spcPts val="2400"/>
              </a:lnSpc>
            </a:pPr>
            <a:r>
              <a:rPr lang="en-US" altLang="zh-CN" dirty="0"/>
              <a:t>RA(</a:t>
            </a:r>
            <a:r>
              <a:rPr lang="en-US" altLang="zh-CN" dirty="0" err="1"/>
              <a:t>config</a:t>
            </a:r>
            <a:r>
              <a:rPr lang="en-US" altLang="zh-CN" dirty="0"/>
              <a:t>-if)#clock rate 64000	</a:t>
            </a:r>
            <a:endParaRPr lang="zh-CN" altLang="zh-CN" dirty="0"/>
          </a:p>
          <a:p>
            <a:pPr lvl="1">
              <a:lnSpc>
                <a:spcPts val="2400"/>
              </a:lnSpc>
            </a:pPr>
            <a:r>
              <a:rPr lang="en-US" altLang="zh-CN" dirty="0"/>
              <a:t>RA(</a:t>
            </a:r>
            <a:r>
              <a:rPr lang="en-US" altLang="zh-CN" dirty="0" err="1"/>
              <a:t>config</a:t>
            </a:r>
            <a:r>
              <a:rPr lang="en-US" altLang="zh-CN" dirty="0"/>
              <a:t>-if)#</a:t>
            </a:r>
            <a:r>
              <a:rPr lang="en-US" altLang="zh-CN" dirty="0" err="1"/>
              <a:t>ip</a:t>
            </a:r>
            <a:r>
              <a:rPr lang="en-US" altLang="zh-CN" dirty="0"/>
              <a:t> address 172.16.2.1 255.255.255.0	</a:t>
            </a:r>
            <a:endParaRPr lang="zh-CN" altLang="zh-CN" dirty="0"/>
          </a:p>
        </p:txBody>
      </p:sp>
      <p:pic>
        <p:nvPicPr>
          <p:cNvPr id="31" name="Picture 2" descr="C:\Users\Administrator\Desktop\图片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192" y="135625"/>
            <a:ext cx="2699792" cy="5959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7" name="文本框 12"/>
          <p:cNvSpPr txBox="1">
            <a:spLocks noChangeArrowheads="1"/>
          </p:cNvSpPr>
          <p:nvPr/>
        </p:nvSpPr>
        <p:spPr bwMode="auto">
          <a:xfrm>
            <a:off x="619128" y="216479"/>
            <a:ext cx="5897088" cy="434987"/>
          </a:xfrm>
          <a:prstGeom prst="rect">
            <a:avLst/>
          </a:prstGeom>
          <a:noFill/>
          <a:ln>
            <a:noFill/>
          </a:ln>
        </p:spPr>
        <p:txBody>
          <a:bodyPr wrap="square" lIns="64985" tIns="32510" rIns="64985" bIns="32510">
            <a:spAutoFit/>
          </a:bodyPr>
          <a:lstStyle>
            <a:lvl1pPr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9pPr>
          </a:lstStyle>
          <a:p>
            <a:r>
              <a:rPr lang="zh-CN" altLang="zh-CN" sz="2400" b="1" dirty="0" smtClean="0">
                <a:solidFill>
                  <a:schemeClr val="accent1"/>
                </a:solidFill>
              </a:rPr>
              <a:t>任务</a:t>
            </a:r>
            <a:r>
              <a:rPr lang="zh-CN" altLang="en-US" sz="2400" b="1" dirty="0" smtClean="0">
                <a:solidFill>
                  <a:schemeClr val="accent1"/>
                </a:solidFill>
              </a:rPr>
              <a:t>三</a:t>
            </a:r>
            <a:r>
              <a:rPr lang="en-US" altLang="zh-CN" sz="2400" b="1" dirty="0" smtClean="0">
                <a:solidFill>
                  <a:schemeClr val="accent1"/>
                </a:solidFill>
              </a:rPr>
              <a:t>  </a:t>
            </a:r>
            <a:r>
              <a:rPr lang="en-US" altLang="zh-CN" sz="2400" b="1" dirty="0" smtClean="0">
                <a:solidFill>
                  <a:schemeClr val="accent1"/>
                </a:solidFill>
              </a:rPr>
              <a:t>PPP </a:t>
            </a:r>
            <a:r>
              <a:rPr lang="zh-CN" altLang="zh-CN" sz="2400" b="1" dirty="0">
                <a:solidFill>
                  <a:schemeClr val="accent1"/>
                </a:solidFill>
              </a:rPr>
              <a:t>协议的</a:t>
            </a:r>
            <a:r>
              <a:rPr lang="en-US" altLang="zh-CN" sz="2400" b="1" dirty="0">
                <a:solidFill>
                  <a:schemeClr val="accent1"/>
                </a:solidFill>
              </a:rPr>
              <a:t>PAP</a:t>
            </a:r>
            <a:r>
              <a:rPr lang="zh-CN" altLang="zh-CN" sz="2400" b="1" dirty="0" smtClean="0">
                <a:solidFill>
                  <a:schemeClr val="accent1"/>
                </a:solidFill>
              </a:rPr>
              <a:t>认证</a:t>
            </a:r>
            <a:endParaRPr lang="zh-CN" altLang="zh-CN" sz="2400" b="1" dirty="0">
              <a:solidFill>
                <a:schemeClr val="accent1"/>
              </a:solidFill>
            </a:endParaRPr>
          </a:p>
        </p:txBody>
      </p:sp>
      <p:grpSp>
        <p:nvGrpSpPr>
          <p:cNvPr id="28" name="组合 27"/>
          <p:cNvGrpSpPr>
            <a:grpSpLocks/>
          </p:cNvGrpSpPr>
          <p:nvPr/>
        </p:nvGrpSpPr>
        <p:grpSpPr bwMode="auto">
          <a:xfrm>
            <a:off x="2483769" y="2901632"/>
            <a:ext cx="4248472" cy="1339488"/>
            <a:chOff x="2574" y="6136"/>
            <a:chExt cx="4035" cy="1245"/>
          </a:xfrm>
        </p:grpSpPr>
        <p:sp>
          <p:nvSpPr>
            <p:cNvPr id="29" name="Text Box 14"/>
            <p:cNvSpPr txBox="1">
              <a:spLocks noChangeArrowheads="1"/>
            </p:cNvSpPr>
            <p:nvPr/>
          </p:nvSpPr>
          <p:spPr bwMode="auto">
            <a:xfrm>
              <a:off x="4374" y="6202"/>
              <a:ext cx="900" cy="309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square" lIns="0" tIns="0" rIns="0" bIns="0" anchor="t" anchorCtr="0" upright="1">
              <a:noAutofit/>
            </a:bodyPr>
            <a:lstStyle/>
            <a:p>
              <a:pPr algn="just">
                <a:spcAft>
                  <a:spcPts val="0"/>
                </a:spcAft>
              </a:pPr>
              <a:r>
                <a:rPr lang="en-US" sz="1200" kern="100" dirty="0">
                  <a:effectLst/>
                  <a:latin typeface="Times New Roman"/>
                  <a:ea typeface="宋体"/>
                  <a:cs typeface="宋体"/>
                </a:rPr>
                <a:t>Serial 2/0</a:t>
              </a:r>
              <a:endParaRPr lang="zh-CN" sz="1200" kern="100" dirty="0">
                <a:effectLst/>
                <a:latin typeface="Times New Roman"/>
                <a:ea typeface="宋体"/>
                <a:cs typeface="宋体"/>
              </a:endParaRPr>
            </a:p>
          </p:txBody>
        </p:sp>
        <p:grpSp>
          <p:nvGrpSpPr>
            <p:cNvPr id="32" name="Group 16"/>
            <p:cNvGrpSpPr>
              <a:grpSpLocks/>
            </p:cNvGrpSpPr>
            <p:nvPr/>
          </p:nvGrpSpPr>
          <p:grpSpPr bwMode="auto">
            <a:xfrm>
              <a:off x="2574" y="6136"/>
              <a:ext cx="4035" cy="1245"/>
              <a:chOff x="3960" y="5496"/>
              <a:chExt cx="4035" cy="1245"/>
            </a:xfrm>
          </p:grpSpPr>
          <p:pic>
            <p:nvPicPr>
              <p:cNvPr id="34" name="Picture 17"/>
              <p:cNvPicPr>
                <a:picLocks noChangeAspect="1"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960" y="5496"/>
                <a:ext cx="1335" cy="7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35" name="Picture 18"/>
              <p:cNvPicPr>
                <a:picLocks noChangeAspect="1"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660" y="5496"/>
                <a:ext cx="1335" cy="7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36" name="Freeform 19"/>
              <p:cNvSpPr>
                <a:spLocks/>
              </p:cNvSpPr>
              <p:nvPr/>
            </p:nvSpPr>
            <p:spPr bwMode="auto">
              <a:xfrm>
                <a:off x="5220" y="5782"/>
                <a:ext cx="1440" cy="364"/>
              </a:xfrm>
              <a:custGeom>
                <a:avLst/>
                <a:gdLst>
                  <a:gd name="T0" fmla="*/ 0 w 1440"/>
                  <a:gd name="T1" fmla="*/ 182 h 364"/>
                  <a:gd name="T2" fmla="*/ 540 w 1440"/>
                  <a:gd name="T3" fmla="*/ 26 h 364"/>
                  <a:gd name="T4" fmla="*/ 720 w 1440"/>
                  <a:gd name="T5" fmla="*/ 338 h 364"/>
                  <a:gd name="T6" fmla="*/ 1440 w 1440"/>
                  <a:gd name="T7" fmla="*/ 182 h 3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40" h="364">
                    <a:moveTo>
                      <a:pt x="0" y="182"/>
                    </a:moveTo>
                    <a:cubicBezTo>
                      <a:pt x="210" y="91"/>
                      <a:pt x="420" y="0"/>
                      <a:pt x="540" y="26"/>
                    </a:cubicBezTo>
                    <a:cubicBezTo>
                      <a:pt x="660" y="52"/>
                      <a:pt x="570" y="312"/>
                      <a:pt x="720" y="338"/>
                    </a:cubicBezTo>
                    <a:cubicBezTo>
                      <a:pt x="870" y="364"/>
                      <a:pt x="1320" y="208"/>
                      <a:pt x="1440" y="182"/>
                    </a:cubicBezTo>
                  </a:path>
                </a:pathLst>
              </a:cu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7" name="Text Box 20"/>
              <p:cNvSpPr txBox="1">
                <a:spLocks noChangeArrowheads="1"/>
              </p:cNvSpPr>
              <p:nvPr/>
            </p:nvSpPr>
            <p:spPr bwMode="auto">
              <a:xfrm>
                <a:off x="4320" y="6432"/>
                <a:ext cx="720" cy="309"/>
              </a:xfrm>
              <a:prstGeom prst="rect">
                <a:avLst/>
              </a:prstGeom>
              <a:solidFill>
                <a:srgbClr val="FFFFFF">
                  <a:alpha val="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rot="0" vert="horz" wrap="square" lIns="91440" tIns="0" rIns="91440" bIns="0" anchor="t" anchorCtr="0" upright="1">
                <a:noAutofit/>
              </a:bodyPr>
              <a:lstStyle/>
              <a:p>
                <a:pPr algn="just">
                  <a:spcAft>
                    <a:spcPts val="0"/>
                  </a:spcAft>
                </a:pPr>
                <a:r>
                  <a:rPr lang="en-US" sz="1200" kern="100" dirty="0">
                    <a:effectLst/>
                    <a:latin typeface="Times New Roman"/>
                    <a:ea typeface="宋体"/>
                    <a:cs typeface="宋体"/>
                  </a:rPr>
                  <a:t>RA</a:t>
                </a:r>
                <a:endParaRPr lang="zh-CN" sz="1200" kern="100" dirty="0">
                  <a:effectLst/>
                  <a:latin typeface="Times New Roman"/>
                  <a:ea typeface="宋体"/>
                  <a:cs typeface="宋体"/>
                </a:endParaRPr>
              </a:p>
            </p:txBody>
          </p:sp>
          <p:sp>
            <p:nvSpPr>
              <p:cNvPr id="38" name="Text Box 21"/>
              <p:cNvSpPr txBox="1">
                <a:spLocks noChangeArrowheads="1"/>
              </p:cNvSpPr>
              <p:nvPr/>
            </p:nvSpPr>
            <p:spPr bwMode="auto">
              <a:xfrm>
                <a:off x="7020" y="6432"/>
                <a:ext cx="720" cy="309"/>
              </a:xfrm>
              <a:prstGeom prst="rect">
                <a:avLst/>
              </a:prstGeom>
              <a:solidFill>
                <a:srgbClr val="FFFFFF">
                  <a:alpha val="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rot="0" vert="horz" wrap="square" lIns="91440" tIns="0" rIns="91440" bIns="0" anchor="t" anchorCtr="0" upright="1">
                <a:noAutofit/>
              </a:bodyPr>
              <a:lstStyle/>
              <a:p>
                <a:pPr algn="just">
                  <a:spcAft>
                    <a:spcPts val="0"/>
                  </a:spcAft>
                </a:pPr>
                <a:r>
                  <a:rPr lang="en-US" sz="1200" kern="100" dirty="0">
                    <a:effectLst/>
                    <a:latin typeface="Times New Roman"/>
                    <a:ea typeface="宋体"/>
                    <a:cs typeface="宋体"/>
                  </a:rPr>
                  <a:t>RB</a:t>
                </a:r>
                <a:endParaRPr lang="zh-CN" sz="1200" kern="100" dirty="0">
                  <a:effectLst/>
                  <a:latin typeface="Times New Roman"/>
                  <a:ea typeface="宋体"/>
                  <a:cs typeface="宋体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28462391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燕尾形 9"/>
          <p:cNvSpPr/>
          <p:nvPr/>
        </p:nvSpPr>
        <p:spPr>
          <a:xfrm>
            <a:off x="242890" y="263071"/>
            <a:ext cx="215900" cy="383116"/>
          </a:xfrm>
          <a:prstGeom prst="chevron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0" tIns="45695" rIns="91390" bIns="45695" anchor="ctr"/>
          <a:lstStyle/>
          <a:p>
            <a:pPr algn="ctr" defTabSz="91286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" name="燕尾形 10"/>
          <p:cNvSpPr/>
          <p:nvPr/>
        </p:nvSpPr>
        <p:spPr>
          <a:xfrm>
            <a:off x="395290" y="263071"/>
            <a:ext cx="215900" cy="383116"/>
          </a:xfrm>
          <a:prstGeom prst="chevron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0" tIns="45695" rIns="91390" bIns="45695" anchor="ctr"/>
          <a:lstStyle/>
          <a:p>
            <a:pPr algn="ctr" defTabSz="91286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179388" y="776817"/>
            <a:ext cx="8641084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图片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364" y="6676406"/>
            <a:ext cx="9153000" cy="235407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501705" y="1124744"/>
            <a:ext cx="8073650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>
              <a:lnSpc>
                <a:spcPts val="2400"/>
              </a:lnSpc>
            </a:pPr>
            <a:r>
              <a:rPr lang="en-US" altLang="zh-CN" dirty="0"/>
              <a:t>2</a:t>
            </a:r>
            <a:r>
              <a:rPr lang="zh-CN" altLang="zh-CN" dirty="0"/>
              <a:t>）在路由器</a:t>
            </a:r>
            <a:r>
              <a:rPr lang="en-US" altLang="zh-CN" dirty="0"/>
              <a:t>RA</a:t>
            </a:r>
            <a:r>
              <a:rPr lang="zh-CN" altLang="zh-CN" dirty="0"/>
              <a:t>上配置</a:t>
            </a:r>
            <a:r>
              <a:rPr lang="en-US" altLang="zh-CN" dirty="0"/>
              <a:t>PAP</a:t>
            </a:r>
            <a:r>
              <a:rPr lang="zh-CN" altLang="zh-CN" dirty="0"/>
              <a:t>认证（</a:t>
            </a:r>
            <a:r>
              <a:rPr lang="en-US" altLang="zh-CN" dirty="0"/>
              <a:t>Server</a:t>
            </a:r>
            <a:r>
              <a:rPr lang="zh-CN" altLang="zh-CN" dirty="0"/>
              <a:t>）</a:t>
            </a:r>
          </a:p>
          <a:p>
            <a:pPr lvl="1">
              <a:lnSpc>
                <a:spcPts val="2400"/>
              </a:lnSpc>
            </a:pPr>
            <a:r>
              <a:rPr lang="en-US" altLang="zh-CN" dirty="0"/>
              <a:t>RA(</a:t>
            </a:r>
            <a:r>
              <a:rPr lang="en-US" altLang="zh-CN" dirty="0" err="1"/>
              <a:t>config</a:t>
            </a:r>
            <a:r>
              <a:rPr lang="en-US" altLang="zh-CN" dirty="0"/>
              <a:t>)# #username cisco password  123456		</a:t>
            </a:r>
            <a:endParaRPr lang="zh-CN" altLang="zh-CN" dirty="0"/>
          </a:p>
          <a:p>
            <a:pPr lvl="1">
              <a:lnSpc>
                <a:spcPts val="2400"/>
              </a:lnSpc>
            </a:pPr>
            <a:r>
              <a:rPr lang="en-US" altLang="zh-CN" dirty="0"/>
              <a:t>RA(</a:t>
            </a:r>
            <a:r>
              <a:rPr lang="en-US" altLang="zh-CN" dirty="0" err="1"/>
              <a:t>config</a:t>
            </a:r>
            <a:r>
              <a:rPr lang="en-US" altLang="zh-CN" dirty="0"/>
              <a:t>)# interface  serial 2/0</a:t>
            </a:r>
            <a:endParaRPr lang="zh-CN" altLang="zh-CN" dirty="0"/>
          </a:p>
          <a:p>
            <a:pPr lvl="1">
              <a:lnSpc>
                <a:spcPts val="2400"/>
              </a:lnSpc>
            </a:pPr>
            <a:r>
              <a:rPr lang="en-US" altLang="zh-CN" dirty="0"/>
              <a:t>RA(</a:t>
            </a:r>
            <a:r>
              <a:rPr lang="en-US" altLang="zh-CN" dirty="0" err="1"/>
              <a:t>config</a:t>
            </a:r>
            <a:r>
              <a:rPr lang="en-US" altLang="zh-CN" dirty="0"/>
              <a:t>-if)# encapsulation  </a:t>
            </a:r>
            <a:r>
              <a:rPr lang="en-US" altLang="zh-CN" dirty="0" err="1"/>
              <a:t>ppp</a:t>
            </a:r>
            <a:r>
              <a:rPr lang="en-US" altLang="zh-CN" dirty="0"/>
              <a:t>			</a:t>
            </a:r>
            <a:endParaRPr lang="zh-CN" altLang="zh-CN" dirty="0"/>
          </a:p>
          <a:p>
            <a:pPr lvl="1">
              <a:lnSpc>
                <a:spcPts val="2400"/>
              </a:lnSpc>
            </a:pPr>
            <a:r>
              <a:rPr lang="en-US" altLang="zh-CN" dirty="0"/>
              <a:t>RA(</a:t>
            </a:r>
            <a:r>
              <a:rPr lang="en-US" altLang="zh-CN" dirty="0" err="1"/>
              <a:t>config</a:t>
            </a:r>
            <a:r>
              <a:rPr lang="en-US" altLang="zh-CN" dirty="0"/>
              <a:t>-if)# </a:t>
            </a:r>
            <a:r>
              <a:rPr lang="en-US" altLang="zh-CN" dirty="0" err="1"/>
              <a:t>ppp</a:t>
            </a:r>
            <a:r>
              <a:rPr lang="en-US" altLang="zh-CN" dirty="0"/>
              <a:t>  authentication  pap		</a:t>
            </a:r>
            <a:endParaRPr lang="zh-CN" altLang="zh-CN" dirty="0"/>
          </a:p>
          <a:p>
            <a:pPr lvl="1">
              <a:lnSpc>
                <a:spcPts val="2400"/>
              </a:lnSpc>
            </a:pPr>
            <a:r>
              <a:rPr lang="en-US" altLang="zh-CN" dirty="0"/>
              <a:t>3</a:t>
            </a:r>
            <a:r>
              <a:rPr lang="zh-CN" altLang="zh-CN" dirty="0"/>
              <a:t>）在路由器</a:t>
            </a:r>
            <a:r>
              <a:rPr lang="en-US" altLang="zh-CN" dirty="0"/>
              <a:t>RB</a:t>
            </a:r>
            <a:r>
              <a:rPr lang="zh-CN" altLang="zh-CN" dirty="0"/>
              <a:t>上配置路由器的名称、接口</a:t>
            </a:r>
            <a:r>
              <a:rPr lang="en-US" altLang="zh-CN" dirty="0"/>
              <a:t>IP</a:t>
            </a:r>
            <a:r>
              <a:rPr lang="zh-CN" altLang="zh-CN" dirty="0"/>
              <a:t>地址</a:t>
            </a:r>
          </a:p>
          <a:p>
            <a:pPr lvl="1">
              <a:lnSpc>
                <a:spcPts val="2400"/>
              </a:lnSpc>
            </a:pPr>
            <a:r>
              <a:rPr lang="en-US" altLang="zh-CN" dirty="0"/>
              <a:t>RB(</a:t>
            </a:r>
            <a:r>
              <a:rPr lang="en-US" altLang="zh-CN" dirty="0" err="1"/>
              <a:t>config</a:t>
            </a:r>
            <a:r>
              <a:rPr lang="en-US" altLang="zh-CN" dirty="0"/>
              <a:t>)# interface  serial 2/0</a:t>
            </a:r>
            <a:endParaRPr lang="zh-CN" altLang="zh-CN" dirty="0"/>
          </a:p>
          <a:p>
            <a:pPr lvl="1">
              <a:lnSpc>
                <a:spcPts val="2400"/>
              </a:lnSpc>
            </a:pPr>
            <a:r>
              <a:rPr lang="en-US" altLang="zh-CN" dirty="0"/>
              <a:t>RB(</a:t>
            </a:r>
            <a:r>
              <a:rPr lang="en-US" altLang="zh-CN" dirty="0" err="1"/>
              <a:t>config</a:t>
            </a:r>
            <a:r>
              <a:rPr lang="en-US" altLang="zh-CN" dirty="0"/>
              <a:t>-if)#</a:t>
            </a:r>
            <a:r>
              <a:rPr lang="en-US" altLang="zh-CN" dirty="0" err="1"/>
              <a:t>ip</a:t>
            </a:r>
            <a:r>
              <a:rPr lang="en-US" altLang="zh-CN" dirty="0"/>
              <a:t>  address 172.16.2.2 255.255.255.0	</a:t>
            </a:r>
            <a:endParaRPr lang="zh-CN" altLang="zh-CN" dirty="0"/>
          </a:p>
          <a:p>
            <a:pPr lvl="1">
              <a:lnSpc>
                <a:spcPts val="2400"/>
              </a:lnSpc>
            </a:pPr>
            <a:r>
              <a:rPr lang="en-US" altLang="zh-CN" dirty="0"/>
              <a:t>RB(</a:t>
            </a:r>
            <a:r>
              <a:rPr lang="en-US" altLang="zh-CN" dirty="0" err="1"/>
              <a:t>config</a:t>
            </a:r>
            <a:r>
              <a:rPr lang="en-US" altLang="zh-CN" dirty="0"/>
              <a:t>-if)#no  shutdown</a:t>
            </a:r>
            <a:endParaRPr lang="zh-CN" altLang="zh-CN" dirty="0"/>
          </a:p>
          <a:p>
            <a:pPr lvl="1">
              <a:lnSpc>
                <a:spcPts val="2400"/>
              </a:lnSpc>
            </a:pPr>
            <a:r>
              <a:rPr lang="en-US" altLang="zh-CN" dirty="0"/>
              <a:t>4</a:t>
            </a:r>
            <a:r>
              <a:rPr lang="zh-CN" altLang="zh-CN" dirty="0"/>
              <a:t>）在路由器</a:t>
            </a:r>
            <a:r>
              <a:rPr lang="en-US" altLang="zh-CN" dirty="0"/>
              <a:t>RB</a:t>
            </a:r>
            <a:r>
              <a:rPr lang="zh-CN" altLang="zh-CN" dirty="0"/>
              <a:t>上配置</a:t>
            </a:r>
            <a:r>
              <a:rPr lang="en-US" altLang="zh-CN" dirty="0"/>
              <a:t>PAP</a:t>
            </a:r>
            <a:r>
              <a:rPr lang="zh-CN" altLang="zh-CN" dirty="0"/>
              <a:t>认证（</a:t>
            </a:r>
            <a:r>
              <a:rPr lang="en-US" altLang="zh-CN" dirty="0"/>
              <a:t>Client</a:t>
            </a:r>
            <a:r>
              <a:rPr lang="zh-CN" altLang="zh-CN" dirty="0"/>
              <a:t>）</a:t>
            </a:r>
          </a:p>
          <a:p>
            <a:pPr lvl="1">
              <a:lnSpc>
                <a:spcPts val="2400"/>
              </a:lnSpc>
            </a:pPr>
            <a:r>
              <a:rPr lang="en-US" altLang="zh-CN" dirty="0"/>
              <a:t>RB(</a:t>
            </a:r>
            <a:r>
              <a:rPr lang="en-US" altLang="zh-CN" dirty="0" err="1"/>
              <a:t>config</a:t>
            </a:r>
            <a:r>
              <a:rPr lang="en-US" altLang="zh-CN" dirty="0"/>
              <a:t>)# interface  serial 2/0</a:t>
            </a:r>
            <a:endParaRPr lang="zh-CN" altLang="zh-CN" dirty="0"/>
          </a:p>
          <a:p>
            <a:pPr lvl="1">
              <a:lnSpc>
                <a:spcPts val="2400"/>
              </a:lnSpc>
            </a:pPr>
            <a:r>
              <a:rPr lang="en-US" altLang="zh-CN" dirty="0"/>
              <a:t>RB(</a:t>
            </a:r>
            <a:r>
              <a:rPr lang="en-US" altLang="zh-CN" dirty="0" err="1"/>
              <a:t>config</a:t>
            </a:r>
            <a:r>
              <a:rPr lang="en-US" altLang="zh-CN" dirty="0"/>
              <a:t>-if)# encapsulation  </a:t>
            </a:r>
            <a:r>
              <a:rPr lang="en-US" altLang="zh-CN" dirty="0" err="1"/>
              <a:t>ppp</a:t>
            </a:r>
            <a:r>
              <a:rPr lang="en-US" altLang="zh-CN" dirty="0"/>
              <a:t>		</a:t>
            </a:r>
            <a:endParaRPr lang="zh-CN" altLang="zh-CN" dirty="0"/>
          </a:p>
          <a:p>
            <a:pPr lvl="1">
              <a:lnSpc>
                <a:spcPts val="2400"/>
              </a:lnSpc>
            </a:pPr>
            <a:r>
              <a:rPr lang="en-US" altLang="zh-CN" dirty="0"/>
              <a:t>RB(</a:t>
            </a:r>
            <a:r>
              <a:rPr lang="en-US" altLang="zh-CN" dirty="0" err="1"/>
              <a:t>config</a:t>
            </a:r>
            <a:r>
              <a:rPr lang="en-US" altLang="zh-CN" dirty="0"/>
              <a:t>-if)# </a:t>
            </a:r>
            <a:r>
              <a:rPr lang="en-US" altLang="zh-CN" dirty="0" err="1"/>
              <a:t>ppp</a:t>
            </a:r>
            <a:r>
              <a:rPr lang="en-US" altLang="zh-CN" dirty="0"/>
              <a:t> pap sent-username cisco password </a:t>
            </a:r>
            <a:r>
              <a:rPr lang="en-US" altLang="zh-CN" dirty="0" smtClean="0"/>
              <a:t>123456</a:t>
            </a:r>
          </a:p>
          <a:p>
            <a:pPr lvl="1">
              <a:lnSpc>
                <a:spcPts val="2400"/>
              </a:lnSpc>
            </a:pPr>
            <a:r>
              <a:rPr lang="en-US" altLang="zh-CN" dirty="0"/>
              <a:t>5</a:t>
            </a:r>
            <a:r>
              <a:rPr lang="zh-CN" altLang="zh-CN" dirty="0"/>
              <a:t>）验证</a:t>
            </a:r>
            <a:r>
              <a:rPr lang="en-US" altLang="zh-CN" dirty="0"/>
              <a:t>PAP</a:t>
            </a:r>
            <a:r>
              <a:rPr lang="zh-CN" altLang="zh-CN" dirty="0"/>
              <a:t>认证</a:t>
            </a:r>
          </a:p>
          <a:p>
            <a:pPr lvl="1">
              <a:lnSpc>
                <a:spcPts val="2400"/>
              </a:lnSpc>
            </a:pPr>
            <a:r>
              <a:rPr lang="en-US" altLang="zh-CN" dirty="0"/>
              <a:t>show  interface  serial 2/0</a:t>
            </a:r>
            <a:endParaRPr lang="zh-CN" altLang="zh-CN" dirty="0"/>
          </a:p>
        </p:txBody>
      </p:sp>
      <p:pic>
        <p:nvPicPr>
          <p:cNvPr id="13" name="Picture 2" descr="C:\Users\Administrator\Desktop\图片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192" y="135625"/>
            <a:ext cx="2699792" cy="5959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文本框 12"/>
          <p:cNvSpPr txBox="1">
            <a:spLocks noChangeArrowheads="1"/>
          </p:cNvSpPr>
          <p:nvPr/>
        </p:nvSpPr>
        <p:spPr bwMode="auto">
          <a:xfrm>
            <a:off x="619128" y="216479"/>
            <a:ext cx="5897088" cy="434987"/>
          </a:xfrm>
          <a:prstGeom prst="rect">
            <a:avLst/>
          </a:prstGeom>
          <a:noFill/>
          <a:ln>
            <a:noFill/>
          </a:ln>
        </p:spPr>
        <p:txBody>
          <a:bodyPr wrap="square" lIns="64985" tIns="32510" rIns="64985" bIns="32510">
            <a:spAutoFit/>
          </a:bodyPr>
          <a:lstStyle>
            <a:lvl1pPr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9pPr>
          </a:lstStyle>
          <a:p>
            <a:r>
              <a:rPr lang="zh-CN" altLang="zh-CN" sz="2400" b="1" dirty="0" smtClean="0">
                <a:solidFill>
                  <a:schemeClr val="accent1"/>
                </a:solidFill>
              </a:rPr>
              <a:t>任务</a:t>
            </a:r>
            <a:r>
              <a:rPr lang="zh-CN" altLang="en-US" sz="2400" b="1" dirty="0" smtClean="0">
                <a:solidFill>
                  <a:schemeClr val="accent1"/>
                </a:solidFill>
              </a:rPr>
              <a:t>三</a:t>
            </a:r>
            <a:r>
              <a:rPr lang="en-US" altLang="zh-CN" sz="2400" b="1" dirty="0" smtClean="0">
                <a:solidFill>
                  <a:schemeClr val="accent1"/>
                </a:solidFill>
              </a:rPr>
              <a:t>  </a:t>
            </a:r>
            <a:r>
              <a:rPr lang="en-US" altLang="zh-CN" sz="2400" b="1" dirty="0" smtClean="0">
                <a:solidFill>
                  <a:schemeClr val="accent1"/>
                </a:solidFill>
              </a:rPr>
              <a:t>PPP </a:t>
            </a:r>
            <a:r>
              <a:rPr lang="zh-CN" altLang="zh-CN" sz="2400" b="1" dirty="0">
                <a:solidFill>
                  <a:schemeClr val="accent1"/>
                </a:solidFill>
              </a:rPr>
              <a:t>协议的</a:t>
            </a:r>
            <a:r>
              <a:rPr lang="en-US" altLang="zh-CN" sz="2400" b="1" dirty="0">
                <a:solidFill>
                  <a:schemeClr val="accent1"/>
                </a:solidFill>
              </a:rPr>
              <a:t>PAP</a:t>
            </a:r>
            <a:r>
              <a:rPr lang="zh-CN" altLang="zh-CN" sz="2400" b="1" dirty="0" smtClean="0">
                <a:solidFill>
                  <a:schemeClr val="accent1"/>
                </a:solidFill>
              </a:rPr>
              <a:t>认证</a:t>
            </a:r>
            <a:endParaRPr lang="zh-CN" altLang="zh-CN" sz="2400" b="1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100960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178</TotalTime>
  <Words>453</Words>
  <Application>Microsoft Office PowerPoint</Application>
  <PresentationFormat>全屏显示(4:3)</PresentationFormat>
  <Paragraphs>71</Paragraphs>
  <Slides>6</Slides>
  <Notes>6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7" baseType="lpstr"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</dc:creator>
  <cp:lastModifiedBy>Windows 用户</cp:lastModifiedBy>
  <cp:revision>29</cp:revision>
  <dcterms:created xsi:type="dcterms:W3CDTF">2023-01-14T07:54:46Z</dcterms:created>
  <dcterms:modified xsi:type="dcterms:W3CDTF">2024-09-03T12:49:34Z</dcterms:modified>
</cp:coreProperties>
</file>