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269" r:id="rId3"/>
    <p:sldId id="271" r:id="rId4"/>
    <p:sldId id="272" r:id="rId5"/>
    <p:sldId id="273" r:id="rId6"/>
    <p:sldId id="274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04E369-A53E-411F-8A9B-68DF21010FE5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7D8C0-1EFE-41D1-A12E-A4D2836D69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16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1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2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3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4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5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6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43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462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7737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0738B-E92E-4B82-94DD-D4C30B1B4F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6331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682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115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545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907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003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205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835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228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928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7" y="247256"/>
            <a:ext cx="5626835" cy="373432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en-US" sz="2000" b="1" dirty="0" smtClean="0">
                <a:solidFill>
                  <a:schemeClr val="accent1"/>
                </a:solidFill>
              </a:rPr>
              <a:t>项目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实</a:t>
            </a:r>
            <a:r>
              <a:rPr lang="zh-CN" altLang="zh-CN" sz="2000" b="1" dirty="0">
                <a:solidFill>
                  <a:schemeClr val="accent1"/>
                </a:solidFill>
              </a:rPr>
              <a:t>训：应用</a:t>
            </a:r>
            <a:r>
              <a:rPr lang="en-US" altLang="zh-CN" sz="2000" b="1" dirty="0">
                <a:solidFill>
                  <a:schemeClr val="accent1"/>
                </a:solidFill>
              </a:rPr>
              <a:t>VLAN</a:t>
            </a:r>
            <a:r>
              <a:rPr lang="zh-CN" altLang="zh-CN" sz="2000" b="1" dirty="0">
                <a:solidFill>
                  <a:schemeClr val="accent1"/>
                </a:solidFill>
              </a:rPr>
              <a:t>技术组建小型企业网络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7061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619128" y="90872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任务描述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5576" y="1412776"/>
            <a:ext cx="7776864" cy="19184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dirty="0" smtClean="0"/>
              <a:t>         </a:t>
            </a:r>
            <a:r>
              <a:rPr lang="zh-CN" altLang="zh-CN" dirty="0"/>
              <a:t>某企业局域网上已使用</a:t>
            </a:r>
            <a:r>
              <a:rPr lang="en-US" altLang="zh-CN" dirty="0"/>
              <a:t>VLAN</a:t>
            </a:r>
            <a:r>
              <a:rPr lang="zh-CN" altLang="zh-CN" dirty="0"/>
              <a:t>技术实现了多个部门子网之间的隔离，技术部用户跨多个楼层，财务部用户和技术部部分用户处于一个楼层，网络拓扑如图所示。现在使用三层交换机让各子网路由可达，为了网络能快速、稳定、可靠运行，三层交换机与二层交换机采用聚合双链路连接，两台二层交接机之间增加了一条冗余链路，使用</a:t>
            </a:r>
            <a:r>
              <a:rPr lang="en-US" altLang="zh-CN" dirty="0"/>
              <a:t>RSTP</a:t>
            </a:r>
            <a:r>
              <a:rPr lang="zh-CN" altLang="zh-CN" dirty="0"/>
              <a:t>技术消除环路。由于三层交换机性能好，所以把它设置为根交换机。部门子网使用</a:t>
            </a:r>
            <a:r>
              <a:rPr lang="en-US" altLang="zh-CN" dirty="0"/>
              <a:t>SVI</a:t>
            </a:r>
            <a:r>
              <a:rPr lang="zh-CN" altLang="zh-CN" dirty="0"/>
              <a:t>接口实现互联互通。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4572000" y="3492976"/>
            <a:ext cx="4309110" cy="2910753"/>
            <a:chOff x="0" y="0"/>
            <a:chExt cx="4309607" cy="2957886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857" y="0"/>
              <a:ext cx="3959750" cy="2957886"/>
            </a:xfrm>
            <a:prstGeom prst="rect">
              <a:avLst/>
            </a:prstGeom>
          </p:spPr>
        </p:pic>
        <p:sp>
          <p:nvSpPr>
            <p:cNvPr id="58" name="Text Box 3"/>
            <p:cNvSpPr txBox="1">
              <a:spLocks noChangeArrowheads="1"/>
            </p:cNvSpPr>
            <p:nvPr/>
          </p:nvSpPr>
          <p:spPr bwMode="auto">
            <a:xfrm>
              <a:off x="0" y="278296"/>
              <a:ext cx="1120775" cy="54038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900" b="1" kern="100">
                  <a:effectLst/>
                  <a:latin typeface="Times New Roman"/>
                  <a:ea typeface="宋体"/>
                  <a:cs typeface="宋体"/>
                </a:rPr>
                <a:t>VLAN 10  </a:t>
              </a:r>
              <a:r>
                <a:rPr lang="zh-CN" sz="900" b="1" kern="100">
                  <a:effectLst/>
                  <a:latin typeface="Times New Roman"/>
                  <a:ea typeface="宋体"/>
                  <a:cs typeface="宋体"/>
                </a:rPr>
                <a:t>财务部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  <a:p>
              <a:pPr algn="just">
                <a:spcAft>
                  <a:spcPts val="0"/>
                </a:spcAft>
              </a:pPr>
              <a:r>
                <a:rPr lang="en-US" sz="900" b="1" kern="100">
                  <a:effectLst/>
                  <a:latin typeface="Times New Roman"/>
                  <a:ea typeface="宋体"/>
                  <a:cs typeface="宋体"/>
                </a:rPr>
                <a:t>VLAN 20  </a:t>
              </a:r>
              <a:r>
                <a:rPr lang="zh-CN" sz="900" b="1" kern="100">
                  <a:effectLst/>
                  <a:latin typeface="Times New Roman"/>
                  <a:ea typeface="宋体"/>
                  <a:cs typeface="宋体"/>
                </a:rPr>
                <a:t>技术部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  <a:p>
              <a:pPr algn="just">
                <a:spcAft>
                  <a:spcPts val="0"/>
                </a:spcAft>
              </a:pPr>
              <a:r>
                <a:rPr lang="en-US" sz="900" kern="100">
                  <a:effectLst/>
                  <a:latin typeface="Times New Roman"/>
                  <a:ea typeface="宋体"/>
                  <a:cs typeface="宋体"/>
                </a:rPr>
                <a:t> 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</p:txBody>
        </p:sp>
      </p:grpSp>
      <p:sp>
        <p:nvSpPr>
          <p:cNvPr id="59" name="矩形 58"/>
          <p:cNvSpPr/>
          <p:nvPr/>
        </p:nvSpPr>
        <p:spPr>
          <a:xfrm>
            <a:off x="604719" y="3501008"/>
            <a:ext cx="13029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任务实施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604719" y="4077072"/>
            <a:ext cx="3895211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1</a:t>
            </a:r>
            <a:r>
              <a:rPr lang="zh-CN" altLang="zh-CN" b="1" dirty="0"/>
              <a:t>．任务拓扑图及要求说明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1200"/>
              </a:spcBef>
            </a:pPr>
            <a:r>
              <a:rPr lang="en-US" altLang="zh-CN" dirty="0" smtClean="0"/>
              <a:t>         PC1</a:t>
            </a:r>
            <a:r>
              <a:rPr lang="zh-CN" altLang="zh-CN" dirty="0"/>
              <a:t>属于</a:t>
            </a:r>
            <a:r>
              <a:rPr lang="en-US" altLang="zh-CN" dirty="0" err="1"/>
              <a:t>vlan</a:t>
            </a:r>
            <a:r>
              <a:rPr lang="en-US" altLang="zh-CN" dirty="0"/>
              <a:t> 10</a:t>
            </a:r>
            <a:r>
              <a:rPr lang="zh-CN" altLang="zh-CN" dirty="0"/>
              <a:t>是财务部用户，</a:t>
            </a:r>
            <a:r>
              <a:rPr lang="en-US" altLang="zh-CN" dirty="0" err="1"/>
              <a:t>vlan</a:t>
            </a:r>
            <a:r>
              <a:rPr lang="en-US" altLang="zh-CN" dirty="0"/>
              <a:t> 10</a:t>
            </a:r>
            <a:r>
              <a:rPr lang="zh-CN" altLang="zh-CN" dirty="0"/>
              <a:t>使用</a:t>
            </a:r>
            <a:r>
              <a:rPr lang="en-US" altLang="zh-CN" dirty="0"/>
              <a:t>192.168.10.0</a:t>
            </a:r>
            <a:r>
              <a:rPr lang="zh-CN" altLang="zh-CN" dirty="0"/>
              <a:t>网段，</a:t>
            </a:r>
            <a:r>
              <a:rPr lang="en-US" altLang="zh-CN" dirty="0"/>
              <a:t>PC2-PC4</a:t>
            </a:r>
            <a:r>
              <a:rPr lang="zh-CN" altLang="zh-CN" dirty="0"/>
              <a:t>属于</a:t>
            </a:r>
            <a:r>
              <a:rPr lang="en-US" altLang="zh-CN" dirty="0" err="1"/>
              <a:t>vlan</a:t>
            </a:r>
            <a:r>
              <a:rPr lang="en-US" altLang="zh-CN" dirty="0"/>
              <a:t> 20</a:t>
            </a:r>
            <a:r>
              <a:rPr lang="zh-CN" altLang="zh-CN" dirty="0"/>
              <a:t>是技术部用户，</a:t>
            </a:r>
            <a:r>
              <a:rPr lang="en-US" altLang="zh-CN" dirty="0" err="1"/>
              <a:t>vlan</a:t>
            </a:r>
            <a:r>
              <a:rPr lang="en-US" altLang="zh-CN" dirty="0"/>
              <a:t> 20</a:t>
            </a:r>
            <a:r>
              <a:rPr lang="zh-CN" altLang="zh-CN" dirty="0"/>
              <a:t>使用</a:t>
            </a:r>
            <a:r>
              <a:rPr lang="en-US" altLang="zh-CN" dirty="0"/>
              <a:t>192.168.20.0</a:t>
            </a:r>
            <a:r>
              <a:rPr lang="zh-CN" altLang="zh-CN" dirty="0"/>
              <a:t>网段。</a:t>
            </a:r>
          </a:p>
          <a:p>
            <a:pPr>
              <a:lnSpc>
                <a:spcPts val="2400"/>
              </a:lnSpc>
              <a:spcBef>
                <a:spcPts val="1200"/>
              </a:spcBef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8314198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7061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11190" y="3645024"/>
            <a:ext cx="81293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2</a:t>
            </a:r>
            <a:r>
              <a:rPr lang="en-US" altLang="zh-CN" b="1" dirty="0" smtClean="0"/>
              <a:t>.  </a:t>
            </a:r>
            <a:r>
              <a:rPr lang="zh-CN" altLang="zh-CN" b="1" dirty="0" smtClean="0"/>
              <a:t>实施</a:t>
            </a:r>
            <a:r>
              <a:rPr lang="zh-CN" altLang="zh-CN" b="1" dirty="0"/>
              <a:t>步骤</a:t>
            </a:r>
          </a:p>
          <a:p>
            <a:pPr lvl="1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1</a:t>
            </a:r>
            <a:r>
              <a:rPr lang="zh-CN" altLang="zh-CN" b="1" dirty="0"/>
              <a:t>）二层交换机</a:t>
            </a:r>
            <a:r>
              <a:rPr lang="en-US" altLang="zh-CN" b="1" dirty="0"/>
              <a:t>L2-sw1</a:t>
            </a:r>
            <a:r>
              <a:rPr lang="zh-CN" altLang="zh-CN" b="1" dirty="0"/>
              <a:t>的配置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L2-sw1(</a:t>
            </a:r>
            <a:r>
              <a:rPr lang="en-US" altLang="zh-CN" dirty="0" err="1"/>
              <a:t>config</a:t>
            </a:r>
            <a:r>
              <a:rPr lang="en-US" altLang="zh-CN" dirty="0"/>
              <a:t>)#</a:t>
            </a:r>
            <a:r>
              <a:rPr lang="en-US" altLang="zh-CN" dirty="0" err="1"/>
              <a:t>Vlan</a:t>
            </a:r>
            <a:r>
              <a:rPr lang="en-US" altLang="zh-CN" dirty="0"/>
              <a:t> 10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L2-sw1(</a:t>
            </a:r>
            <a:r>
              <a:rPr lang="en-US" altLang="zh-CN" dirty="0" err="1"/>
              <a:t>config</a:t>
            </a:r>
            <a:r>
              <a:rPr lang="en-US" altLang="zh-CN" dirty="0"/>
              <a:t>)#</a:t>
            </a:r>
            <a:r>
              <a:rPr lang="en-US" altLang="zh-CN" dirty="0" err="1"/>
              <a:t>Vlan</a:t>
            </a:r>
            <a:r>
              <a:rPr lang="en-US" altLang="zh-CN" dirty="0"/>
              <a:t> 20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L2- sw1 (</a:t>
            </a:r>
            <a:r>
              <a:rPr lang="en-US" altLang="zh-CN" dirty="0" err="1"/>
              <a:t>config</a:t>
            </a:r>
            <a:r>
              <a:rPr lang="en-US" altLang="zh-CN" dirty="0"/>
              <a:t>)#interface  range  </a:t>
            </a:r>
            <a:r>
              <a:rPr lang="en-US" altLang="zh-CN" dirty="0" err="1"/>
              <a:t>fastethernet</a:t>
            </a:r>
            <a:r>
              <a:rPr lang="en-US" altLang="zh-CN" dirty="0"/>
              <a:t>  0/1-5 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L2- sw1 (</a:t>
            </a:r>
            <a:r>
              <a:rPr lang="en-US" altLang="zh-CN" dirty="0" err="1"/>
              <a:t>config</a:t>
            </a:r>
            <a:r>
              <a:rPr lang="en-US" altLang="zh-CN" dirty="0"/>
              <a:t>-if-range)#</a:t>
            </a:r>
            <a:r>
              <a:rPr lang="en-US" altLang="zh-CN" dirty="0" err="1"/>
              <a:t>switchport</a:t>
            </a:r>
            <a:r>
              <a:rPr lang="en-US" altLang="zh-CN" dirty="0"/>
              <a:t>  access  </a:t>
            </a:r>
            <a:r>
              <a:rPr lang="en-US" altLang="zh-CN" dirty="0" err="1"/>
              <a:t>vlan</a:t>
            </a:r>
            <a:r>
              <a:rPr lang="en-US" altLang="zh-CN" dirty="0"/>
              <a:t> 10 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L2- sw1 (</a:t>
            </a:r>
            <a:r>
              <a:rPr lang="en-US" altLang="zh-CN" dirty="0" err="1"/>
              <a:t>config</a:t>
            </a:r>
            <a:r>
              <a:rPr lang="en-US" altLang="zh-CN" dirty="0"/>
              <a:t>)#interface  range  </a:t>
            </a:r>
            <a:r>
              <a:rPr lang="en-US" altLang="zh-CN" dirty="0" err="1"/>
              <a:t>fastethernet</a:t>
            </a:r>
            <a:r>
              <a:rPr lang="en-US" altLang="zh-CN" dirty="0"/>
              <a:t>  0/6-10 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L2- sw1 (</a:t>
            </a:r>
            <a:r>
              <a:rPr lang="en-US" altLang="zh-CN" dirty="0" err="1"/>
              <a:t>config</a:t>
            </a:r>
            <a:r>
              <a:rPr lang="en-US" altLang="zh-CN" dirty="0"/>
              <a:t>-if-range)#</a:t>
            </a:r>
            <a:r>
              <a:rPr lang="en-US" altLang="zh-CN" dirty="0" err="1"/>
              <a:t>switchport</a:t>
            </a:r>
            <a:r>
              <a:rPr lang="en-US" altLang="zh-CN" dirty="0"/>
              <a:t>  access  </a:t>
            </a:r>
            <a:r>
              <a:rPr lang="en-US" altLang="zh-CN" dirty="0" err="1"/>
              <a:t>vlan</a:t>
            </a:r>
            <a:r>
              <a:rPr lang="en-US" altLang="zh-CN" dirty="0"/>
              <a:t> 20</a:t>
            </a:r>
            <a:endParaRPr lang="zh-CN" altLang="zh-CN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2884481"/>
              </p:ext>
            </p:extLst>
          </p:nvPr>
        </p:nvGraphicFramePr>
        <p:xfrm>
          <a:off x="629904" y="980729"/>
          <a:ext cx="7830528" cy="24482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36925"/>
                <a:gridCol w="1473298"/>
                <a:gridCol w="1792530"/>
                <a:gridCol w="1710254"/>
                <a:gridCol w="1317521"/>
              </a:tblGrid>
              <a:tr h="489654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设备名称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设备型号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IP</a:t>
                      </a:r>
                      <a:r>
                        <a:rPr lang="zh-CN" sz="1600" kern="100">
                          <a:effectLst/>
                        </a:rPr>
                        <a:t>地址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网关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所属网络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489654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PC1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PC-PT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192.168.10.1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192.168.10.254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Vlan 10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489654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PC2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PC-PT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192.168.20.2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192.168.20.254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Vlan 20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489654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PC3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PC-PT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192.168.20.3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192.168.20.254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 err="1">
                          <a:effectLst/>
                        </a:rPr>
                        <a:t>Vlan</a:t>
                      </a:r>
                      <a:r>
                        <a:rPr lang="en-US" sz="1600" kern="100" dirty="0">
                          <a:effectLst/>
                        </a:rPr>
                        <a:t> 20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489654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PC4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PC-PT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192.168.20.4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192.168.20.254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 err="1">
                          <a:effectLst/>
                        </a:rPr>
                        <a:t>Vlan</a:t>
                      </a:r>
                      <a:r>
                        <a:rPr lang="en-US" sz="1600" kern="100" dirty="0">
                          <a:effectLst/>
                        </a:rPr>
                        <a:t> 20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619127" y="247256"/>
            <a:ext cx="5626835" cy="373432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en-US" sz="2000" b="1" dirty="0" smtClean="0">
                <a:solidFill>
                  <a:schemeClr val="accent1"/>
                </a:solidFill>
              </a:rPr>
              <a:t>项目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实</a:t>
            </a:r>
            <a:r>
              <a:rPr lang="zh-CN" altLang="zh-CN" sz="2000" b="1" dirty="0">
                <a:solidFill>
                  <a:schemeClr val="accent1"/>
                </a:solidFill>
              </a:rPr>
              <a:t>训：应用</a:t>
            </a:r>
            <a:r>
              <a:rPr lang="en-US" altLang="zh-CN" sz="2000" b="1" dirty="0">
                <a:solidFill>
                  <a:schemeClr val="accent1"/>
                </a:solidFill>
              </a:rPr>
              <a:t>VLAN</a:t>
            </a:r>
            <a:r>
              <a:rPr lang="zh-CN" altLang="zh-CN" sz="2000" b="1" dirty="0">
                <a:solidFill>
                  <a:schemeClr val="accent1"/>
                </a:solidFill>
              </a:rPr>
              <a:t>技术组建小型企业网络</a:t>
            </a:r>
          </a:p>
        </p:txBody>
      </p:sp>
    </p:spTree>
    <p:extLst>
      <p:ext uri="{BB962C8B-B14F-4D97-AF65-F5344CB8AC3E}">
        <p14:creationId xmlns:p14="http://schemas.microsoft.com/office/powerpoint/2010/main" val="4312091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7061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755576" y="1059589"/>
            <a:ext cx="7776864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ts val="2400"/>
              </a:lnSpc>
            </a:pPr>
            <a:r>
              <a:rPr lang="en-US" altLang="zh-CN" dirty="0"/>
              <a:t>L2- sw1 (</a:t>
            </a:r>
            <a:r>
              <a:rPr lang="en-US" altLang="zh-CN" dirty="0" err="1"/>
              <a:t>config</a:t>
            </a:r>
            <a:r>
              <a:rPr lang="en-US" altLang="zh-CN" dirty="0"/>
              <a:t>)#interface  </a:t>
            </a:r>
            <a:r>
              <a:rPr lang="en-US" altLang="zh-CN" dirty="0" err="1"/>
              <a:t>fastethernet</a:t>
            </a:r>
            <a:r>
              <a:rPr lang="en-US" altLang="zh-CN" dirty="0"/>
              <a:t>  0/11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L2- sw1 (</a:t>
            </a:r>
            <a:r>
              <a:rPr lang="en-US" altLang="zh-CN" dirty="0" err="1"/>
              <a:t>config</a:t>
            </a:r>
            <a:r>
              <a:rPr lang="en-US" altLang="zh-CN" dirty="0"/>
              <a:t>-if)# </a:t>
            </a:r>
            <a:r>
              <a:rPr lang="en-US" altLang="zh-CN" dirty="0" err="1"/>
              <a:t>switchport</a:t>
            </a:r>
            <a:r>
              <a:rPr lang="en-US" altLang="zh-CN" dirty="0"/>
              <a:t>  mode  trunk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L2- sw1 (</a:t>
            </a:r>
            <a:r>
              <a:rPr lang="en-US" altLang="zh-CN" dirty="0" err="1"/>
              <a:t>config</a:t>
            </a:r>
            <a:r>
              <a:rPr lang="en-US" altLang="zh-CN" dirty="0"/>
              <a:t>)# interface  port-channel  1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L2- sw1 (</a:t>
            </a:r>
            <a:r>
              <a:rPr lang="en-US" altLang="zh-CN" dirty="0" err="1"/>
              <a:t>config</a:t>
            </a:r>
            <a:r>
              <a:rPr lang="en-US" altLang="zh-CN" dirty="0"/>
              <a:t>)#interface  range  </a:t>
            </a:r>
            <a:r>
              <a:rPr lang="en-US" altLang="zh-CN" dirty="0" err="1"/>
              <a:t>fastethernet</a:t>
            </a:r>
            <a:r>
              <a:rPr lang="en-US" altLang="zh-CN" dirty="0"/>
              <a:t>  0/23-24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L2-sw1(</a:t>
            </a:r>
            <a:r>
              <a:rPr lang="en-US" altLang="zh-CN" dirty="0" err="1"/>
              <a:t>config</a:t>
            </a:r>
            <a:r>
              <a:rPr lang="en-US" altLang="zh-CN" dirty="0"/>
              <a:t>-if-range)#channel-group  1  mode  on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L2- sw1 (</a:t>
            </a:r>
            <a:r>
              <a:rPr lang="en-US" altLang="zh-CN" dirty="0" err="1"/>
              <a:t>config</a:t>
            </a:r>
            <a:r>
              <a:rPr lang="en-US" altLang="zh-CN" dirty="0"/>
              <a:t>)# interface  port-channel  1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L2-sw1(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switchport</a:t>
            </a:r>
            <a:r>
              <a:rPr lang="en-US" altLang="zh-CN" dirty="0"/>
              <a:t>  mode  trunk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zh-CN" altLang="zh-CN" dirty="0"/>
              <a:t>注：创建聚合端口</a:t>
            </a:r>
            <a:r>
              <a:rPr lang="en-US" altLang="zh-CN" dirty="0"/>
              <a:t>1</a:t>
            </a:r>
            <a:r>
              <a:rPr lang="zh-CN" altLang="zh-CN" dirty="0"/>
              <a:t>，并设置为</a:t>
            </a:r>
            <a:r>
              <a:rPr lang="en-US" altLang="zh-CN" dirty="0"/>
              <a:t>tag  </a:t>
            </a:r>
            <a:r>
              <a:rPr lang="en-US" altLang="zh-CN" dirty="0" err="1"/>
              <a:t>vlan</a:t>
            </a:r>
            <a:r>
              <a:rPr lang="zh-CN" altLang="zh-CN" dirty="0"/>
              <a:t>。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L2-sw1(</a:t>
            </a:r>
            <a:r>
              <a:rPr lang="en-US" altLang="zh-CN" dirty="0" err="1"/>
              <a:t>config</a:t>
            </a:r>
            <a:r>
              <a:rPr lang="en-US" altLang="zh-CN" dirty="0"/>
              <a:t>)#spanning-tree  mode  </a:t>
            </a:r>
            <a:r>
              <a:rPr lang="en-US" altLang="zh-CN" dirty="0" smtClean="0"/>
              <a:t>rapid-</a:t>
            </a:r>
            <a:r>
              <a:rPr lang="en-US" altLang="zh-CN" dirty="0" err="1" smtClean="0"/>
              <a:t>pvst</a:t>
            </a:r>
            <a:endParaRPr lang="en-US" altLang="zh-CN" dirty="0" smtClean="0"/>
          </a:p>
          <a:p>
            <a:pPr lvl="1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2</a:t>
            </a:r>
            <a:r>
              <a:rPr lang="zh-CN" altLang="zh-CN" b="1" dirty="0"/>
              <a:t>）二层交换机</a:t>
            </a:r>
            <a:r>
              <a:rPr lang="en-US" altLang="zh-CN" b="1" dirty="0"/>
              <a:t>L2-sw2</a:t>
            </a:r>
            <a:r>
              <a:rPr lang="zh-CN" altLang="zh-CN" b="1" dirty="0"/>
              <a:t>的配置</a:t>
            </a:r>
          </a:p>
          <a:p>
            <a:pPr lvl="1">
              <a:lnSpc>
                <a:spcPts val="2400"/>
              </a:lnSpc>
            </a:pPr>
            <a:r>
              <a:rPr lang="en-US" altLang="zh-CN" dirty="0" smtClean="0"/>
              <a:t>L2-sw2(</a:t>
            </a:r>
            <a:r>
              <a:rPr lang="en-US" altLang="zh-CN" dirty="0" err="1" smtClean="0"/>
              <a:t>config</a:t>
            </a:r>
            <a:r>
              <a:rPr lang="en-US" altLang="zh-CN" dirty="0"/>
              <a:t>)#</a:t>
            </a:r>
            <a:r>
              <a:rPr lang="en-US" altLang="zh-CN" dirty="0" err="1"/>
              <a:t>Vlan</a:t>
            </a:r>
            <a:r>
              <a:rPr lang="en-US" altLang="zh-CN" dirty="0"/>
              <a:t> 20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L2- sw2 (</a:t>
            </a:r>
            <a:r>
              <a:rPr lang="en-US" altLang="zh-CN" dirty="0" err="1"/>
              <a:t>config</a:t>
            </a:r>
            <a:r>
              <a:rPr lang="en-US" altLang="zh-CN" dirty="0"/>
              <a:t>)#interface  range  </a:t>
            </a:r>
            <a:r>
              <a:rPr lang="en-US" altLang="zh-CN" dirty="0" err="1"/>
              <a:t>fastethernet</a:t>
            </a:r>
            <a:r>
              <a:rPr lang="en-US" altLang="zh-CN" dirty="0"/>
              <a:t>  0/1-5 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L2- sw2 (</a:t>
            </a:r>
            <a:r>
              <a:rPr lang="en-US" altLang="zh-CN" dirty="0" err="1"/>
              <a:t>config</a:t>
            </a:r>
            <a:r>
              <a:rPr lang="en-US" altLang="zh-CN" dirty="0"/>
              <a:t>-if-range)#</a:t>
            </a:r>
            <a:r>
              <a:rPr lang="en-US" altLang="zh-CN" dirty="0" err="1"/>
              <a:t>switchport</a:t>
            </a:r>
            <a:r>
              <a:rPr lang="en-US" altLang="zh-CN" dirty="0"/>
              <a:t>  mode  access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L2- sw2 (</a:t>
            </a:r>
            <a:r>
              <a:rPr lang="en-US" altLang="zh-CN" dirty="0" err="1"/>
              <a:t>config</a:t>
            </a:r>
            <a:r>
              <a:rPr lang="en-US" altLang="zh-CN" dirty="0"/>
              <a:t>-if-range)#</a:t>
            </a:r>
            <a:r>
              <a:rPr lang="en-US" altLang="zh-CN" dirty="0" err="1"/>
              <a:t>switchport</a:t>
            </a:r>
            <a:r>
              <a:rPr lang="en-US" altLang="zh-CN" dirty="0"/>
              <a:t>  access  </a:t>
            </a:r>
            <a:r>
              <a:rPr lang="en-US" altLang="zh-CN" dirty="0" err="1"/>
              <a:t>vlan</a:t>
            </a:r>
            <a:r>
              <a:rPr lang="en-US" altLang="zh-CN" dirty="0"/>
              <a:t> 20 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L2- sw2 (</a:t>
            </a:r>
            <a:r>
              <a:rPr lang="en-US" altLang="zh-CN" dirty="0" err="1"/>
              <a:t>config</a:t>
            </a:r>
            <a:r>
              <a:rPr lang="en-US" altLang="zh-CN" dirty="0"/>
              <a:t>)#interface  </a:t>
            </a:r>
            <a:r>
              <a:rPr lang="en-US" altLang="zh-CN" dirty="0" err="1"/>
              <a:t>fastethernet</a:t>
            </a:r>
            <a:r>
              <a:rPr lang="en-US" altLang="zh-CN" dirty="0"/>
              <a:t>  0/11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L2- sw2 (</a:t>
            </a:r>
            <a:r>
              <a:rPr lang="en-US" altLang="zh-CN" dirty="0" err="1"/>
              <a:t>config</a:t>
            </a:r>
            <a:r>
              <a:rPr lang="en-US" altLang="zh-CN" dirty="0"/>
              <a:t>-if)# </a:t>
            </a:r>
            <a:r>
              <a:rPr lang="en-US" altLang="zh-CN" dirty="0" err="1"/>
              <a:t>switchport</a:t>
            </a:r>
            <a:r>
              <a:rPr lang="en-US" altLang="zh-CN" dirty="0"/>
              <a:t>  mode  trunk</a:t>
            </a:r>
            <a:endParaRPr lang="zh-CN" altLang="zh-CN" dirty="0"/>
          </a:p>
          <a:p>
            <a:pPr lvl="1">
              <a:lnSpc>
                <a:spcPts val="2400"/>
              </a:lnSpc>
            </a:pPr>
            <a:endParaRPr lang="zh-CN" altLang="zh-CN" dirty="0"/>
          </a:p>
        </p:txBody>
      </p:sp>
      <p:sp>
        <p:nvSpPr>
          <p:cNvPr id="9" name="文本框 12"/>
          <p:cNvSpPr txBox="1">
            <a:spLocks noChangeArrowheads="1"/>
          </p:cNvSpPr>
          <p:nvPr/>
        </p:nvSpPr>
        <p:spPr bwMode="auto">
          <a:xfrm>
            <a:off x="619127" y="247256"/>
            <a:ext cx="5626835" cy="373432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en-US" sz="2000" b="1" dirty="0" smtClean="0">
                <a:solidFill>
                  <a:schemeClr val="accent1"/>
                </a:solidFill>
              </a:rPr>
              <a:t>项目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实</a:t>
            </a:r>
            <a:r>
              <a:rPr lang="zh-CN" altLang="zh-CN" sz="2000" b="1" dirty="0">
                <a:solidFill>
                  <a:schemeClr val="accent1"/>
                </a:solidFill>
              </a:rPr>
              <a:t>训：应用</a:t>
            </a:r>
            <a:r>
              <a:rPr lang="en-US" altLang="zh-CN" sz="2000" b="1" dirty="0">
                <a:solidFill>
                  <a:schemeClr val="accent1"/>
                </a:solidFill>
              </a:rPr>
              <a:t>VLAN</a:t>
            </a:r>
            <a:r>
              <a:rPr lang="zh-CN" altLang="zh-CN" sz="2000" b="1" dirty="0">
                <a:solidFill>
                  <a:schemeClr val="accent1"/>
                </a:solidFill>
              </a:rPr>
              <a:t>技术组建小型企业网络</a:t>
            </a:r>
          </a:p>
        </p:txBody>
      </p:sp>
    </p:spTree>
    <p:extLst>
      <p:ext uri="{BB962C8B-B14F-4D97-AF65-F5344CB8AC3E}">
        <p14:creationId xmlns:p14="http://schemas.microsoft.com/office/powerpoint/2010/main" val="41906946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7061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755576" y="1059589"/>
            <a:ext cx="7776864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ts val="2400"/>
              </a:lnSpc>
            </a:pPr>
            <a:r>
              <a:rPr lang="en-US" altLang="zh-CN" dirty="0"/>
              <a:t>L2- sw2 (</a:t>
            </a:r>
            <a:r>
              <a:rPr lang="en-US" altLang="zh-CN" dirty="0" err="1"/>
              <a:t>config</a:t>
            </a:r>
            <a:r>
              <a:rPr lang="en-US" altLang="zh-CN" dirty="0"/>
              <a:t>)# interface  port-channel  2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L2- sw2 (</a:t>
            </a:r>
            <a:r>
              <a:rPr lang="en-US" altLang="zh-CN" dirty="0" err="1"/>
              <a:t>config</a:t>
            </a:r>
            <a:r>
              <a:rPr lang="en-US" altLang="zh-CN" dirty="0"/>
              <a:t>)#interface  range  </a:t>
            </a:r>
            <a:r>
              <a:rPr lang="en-US" altLang="zh-CN" dirty="0" err="1"/>
              <a:t>fastethernet</a:t>
            </a:r>
            <a:r>
              <a:rPr lang="en-US" altLang="zh-CN" dirty="0"/>
              <a:t>  0/21-22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L2-sw2(</a:t>
            </a:r>
            <a:r>
              <a:rPr lang="en-US" altLang="zh-CN" dirty="0" err="1"/>
              <a:t>config</a:t>
            </a:r>
            <a:r>
              <a:rPr lang="en-US" altLang="zh-CN" dirty="0"/>
              <a:t>-if-range)#channel-group  2  mode  on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L2- sw2 (</a:t>
            </a:r>
            <a:r>
              <a:rPr lang="en-US" altLang="zh-CN" dirty="0" err="1"/>
              <a:t>config</a:t>
            </a:r>
            <a:r>
              <a:rPr lang="en-US" altLang="zh-CN" dirty="0"/>
              <a:t>)# interface  port-channel  2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L2-sw2(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switchport</a:t>
            </a:r>
            <a:r>
              <a:rPr lang="en-US" altLang="zh-CN" dirty="0"/>
              <a:t>  mode  trunk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zh-CN" altLang="zh-CN" dirty="0"/>
              <a:t>注：创建聚合端口</a:t>
            </a:r>
            <a:r>
              <a:rPr lang="en-US" altLang="zh-CN" dirty="0"/>
              <a:t>2</a:t>
            </a:r>
            <a:r>
              <a:rPr lang="zh-CN" altLang="zh-CN" dirty="0"/>
              <a:t>，并设置为</a:t>
            </a:r>
            <a:r>
              <a:rPr lang="en-US" altLang="zh-CN" dirty="0"/>
              <a:t>tag  </a:t>
            </a:r>
            <a:r>
              <a:rPr lang="en-US" altLang="zh-CN" dirty="0" err="1"/>
              <a:t>vlan</a:t>
            </a:r>
            <a:r>
              <a:rPr lang="zh-CN" altLang="zh-CN" dirty="0"/>
              <a:t>。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L2-sw2(</a:t>
            </a:r>
            <a:r>
              <a:rPr lang="en-US" altLang="zh-CN" dirty="0" err="1"/>
              <a:t>config</a:t>
            </a:r>
            <a:r>
              <a:rPr lang="en-US" altLang="zh-CN" dirty="0"/>
              <a:t>)#spanning-tree  mode  rapid-</a:t>
            </a:r>
            <a:r>
              <a:rPr lang="en-US" altLang="zh-CN" dirty="0" err="1"/>
              <a:t>pvst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zh-CN" altLang="zh-CN" dirty="0"/>
              <a:t>注：启用</a:t>
            </a:r>
            <a:r>
              <a:rPr lang="en-US" altLang="zh-CN" dirty="0"/>
              <a:t>RSTP</a:t>
            </a:r>
            <a:r>
              <a:rPr lang="zh-CN" altLang="zh-CN" dirty="0"/>
              <a:t>协议。</a:t>
            </a:r>
          </a:p>
          <a:p>
            <a:pPr lvl="1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3</a:t>
            </a:r>
            <a:r>
              <a:rPr lang="zh-CN" altLang="zh-CN" b="1" dirty="0"/>
              <a:t>）三层交换机</a:t>
            </a:r>
            <a:r>
              <a:rPr lang="en-US" altLang="zh-CN" b="1" dirty="0"/>
              <a:t>L3-sw</a:t>
            </a:r>
            <a:r>
              <a:rPr lang="zh-CN" altLang="zh-CN" b="1" dirty="0"/>
              <a:t>的配置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L3-sw (</a:t>
            </a:r>
            <a:r>
              <a:rPr lang="en-US" altLang="zh-CN" dirty="0" err="1"/>
              <a:t>config</a:t>
            </a:r>
            <a:r>
              <a:rPr lang="en-US" altLang="zh-CN" dirty="0"/>
              <a:t>)#</a:t>
            </a:r>
            <a:r>
              <a:rPr lang="en-US" altLang="zh-CN" dirty="0" err="1"/>
              <a:t>Vlan</a:t>
            </a:r>
            <a:r>
              <a:rPr lang="en-US" altLang="zh-CN" dirty="0"/>
              <a:t> 10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 (</a:t>
            </a:r>
            <a:r>
              <a:rPr lang="en-US" altLang="zh-CN" dirty="0" err="1"/>
              <a:t>config</a:t>
            </a:r>
            <a:r>
              <a:rPr lang="en-US" altLang="zh-CN" dirty="0"/>
              <a:t>)#</a:t>
            </a:r>
            <a:r>
              <a:rPr lang="en-US" altLang="zh-CN" dirty="0" err="1"/>
              <a:t>Vlan</a:t>
            </a:r>
            <a:r>
              <a:rPr lang="en-US" altLang="zh-CN" dirty="0"/>
              <a:t> 20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L3-sw(</a:t>
            </a:r>
            <a:r>
              <a:rPr lang="en-US" altLang="zh-CN" dirty="0" err="1"/>
              <a:t>config</a:t>
            </a:r>
            <a:r>
              <a:rPr lang="en-US" altLang="zh-CN" dirty="0"/>
              <a:t>)#interface  </a:t>
            </a:r>
            <a:r>
              <a:rPr lang="en-US" altLang="zh-CN" dirty="0" err="1"/>
              <a:t>vlan</a:t>
            </a:r>
            <a:r>
              <a:rPr lang="en-US" altLang="zh-CN" dirty="0"/>
              <a:t>  10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address 192.168.10.254  255.255.255.0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L3-sw(</a:t>
            </a:r>
            <a:r>
              <a:rPr lang="en-US" altLang="zh-CN" dirty="0" err="1"/>
              <a:t>config</a:t>
            </a:r>
            <a:r>
              <a:rPr lang="en-US" altLang="zh-CN" dirty="0"/>
              <a:t>-if)#no  shutdown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L3-sw(</a:t>
            </a:r>
            <a:r>
              <a:rPr lang="en-US" altLang="zh-CN" dirty="0" err="1"/>
              <a:t>config</a:t>
            </a:r>
            <a:r>
              <a:rPr lang="en-US" altLang="zh-CN" dirty="0"/>
              <a:t>)#interface  </a:t>
            </a:r>
            <a:r>
              <a:rPr lang="en-US" altLang="zh-CN" dirty="0" err="1"/>
              <a:t>vlan</a:t>
            </a:r>
            <a:r>
              <a:rPr lang="en-US" altLang="zh-CN" dirty="0"/>
              <a:t>  20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address 192.168.20.254  255.255.255.0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L3-sw(</a:t>
            </a:r>
            <a:r>
              <a:rPr lang="en-US" altLang="zh-CN" dirty="0" err="1"/>
              <a:t>config</a:t>
            </a:r>
            <a:r>
              <a:rPr lang="en-US" altLang="zh-CN" dirty="0"/>
              <a:t>-if)#no  shutdown</a:t>
            </a:r>
            <a:endParaRPr lang="zh-CN" altLang="zh-CN" dirty="0"/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7" y="247256"/>
            <a:ext cx="5626835" cy="373432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en-US" sz="2000" b="1" dirty="0" smtClean="0">
                <a:solidFill>
                  <a:schemeClr val="accent1"/>
                </a:solidFill>
              </a:rPr>
              <a:t>项目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实</a:t>
            </a:r>
            <a:r>
              <a:rPr lang="zh-CN" altLang="zh-CN" sz="2000" b="1" dirty="0">
                <a:solidFill>
                  <a:schemeClr val="accent1"/>
                </a:solidFill>
              </a:rPr>
              <a:t>训：应用</a:t>
            </a:r>
            <a:r>
              <a:rPr lang="en-US" altLang="zh-CN" sz="2000" b="1" dirty="0">
                <a:solidFill>
                  <a:schemeClr val="accent1"/>
                </a:solidFill>
              </a:rPr>
              <a:t>VLAN</a:t>
            </a:r>
            <a:r>
              <a:rPr lang="zh-CN" altLang="zh-CN" sz="2000" b="1" dirty="0">
                <a:solidFill>
                  <a:schemeClr val="accent1"/>
                </a:solidFill>
              </a:rPr>
              <a:t>技术组建小型企业网络</a:t>
            </a:r>
          </a:p>
        </p:txBody>
      </p:sp>
    </p:spTree>
    <p:extLst>
      <p:ext uri="{BB962C8B-B14F-4D97-AF65-F5344CB8AC3E}">
        <p14:creationId xmlns:p14="http://schemas.microsoft.com/office/powerpoint/2010/main" val="38476560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7061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755576" y="1059589"/>
            <a:ext cx="7776864" cy="53040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ts val="2400"/>
              </a:lnSpc>
            </a:pPr>
            <a:r>
              <a:rPr lang="en-US" altLang="zh-CN" dirty="0"/>
              <a:t>L3-sw (</a:t>
            </a:r>
            <a:r>
              <a:rPr lang="en-US" altLang="zh-CN" dirty="0" err="1"/>
              <a:t>config</a:t>
            </a:r>
            <a:r>
              <a:rPr lang="en-US" altLang="zh-CN" dirty="0"/>
              <a:t>)# interface  port-channel  1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 (</a:t>
            </a:r>
            <a:r>
              <a:rPr lang="en-US" altLang="zh-CN" dirty="0" err="1"/>
              <a:t>config</a:t>
            </a:r>
            <a:r>
              <a:rPr lang="en-US" altLang="zh-CN" dirty="0"/>
              <a:t>)#interface  range  </a:t>
            </a:r>
            <a:r>
              <a:rPr lang="en-US" altLang="zh-CN" dirty="0" err="1"/>
              <a:t>fastethernet</a:t>
            </a:r>
            <a:r>
              <a:rPr lang="en-US" altLang="zh-CN" dirty="0"/>
              <a:t>  0/23-24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 (</a:t>
            </a:r>
            <a:r>
              <a:rPr lang="en-US" altLang="zh-CN" dirty="0" err="1"/>
              <a:t>config</a:t>
            </a:r>
            <a:r>
              <a:rPr lang="en-US" altLang="zh-CN" dirty="0"/>
              <a:t>-if-range)#channel-group  1  mode  on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 (</a:t>
            </a:r>
            <a:r>
              <a:rPr lang="en-US" altLang="zh-CN" dirty="0" err="1"/>
              <a:t>config</a:t>
            </a:r>
            <a:r>
              <a:rPr lang="en-US" altLang="zh-CN" dirty="0"/>
              <a:t>)# interface  port-channel  1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 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switchport</a:t>
            </a:r>
            <a:r>
              <a:rPr lang="en-US" altLang="zh-CN" dirty="0"/>
              <a:t>  mode  trunk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 (</a:t>
            </a:r>
            <a:r>
              <a:rPr lang="en-US" altLang="zh-CN" dirty="0" err="1"/>
              <a:t>config</a:t>
            </a:r>
            <a:r>
              <a:rPr lang="en-US" altLang="zh-CN" dirty="0"/>
              <a:t>)# interface  port-channel  2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 (</a:t>
            </a:r>
            <a:r>
              <a:rPr lang="en-US" altLang="zh-CN" dirty="0" err="1"/>
              <a:t>config</a:t>
            </a:r>
            <a:r>
              <a:rPr lang="en-US" altLang="zh-CN" dirty="0"/>
              <a:t>)#interface  range  </a:t>
            </a:r>
            <a:r>
              <a:rPr lang="en-US" altLang="zh-CN" dirty="0" err="1"/>
              <a:t>fastethernet</a:t>
            </a:r>
            <a:r>
              <a:rPr lang="en-US" altLang="zh-CN" dirty="0"/>
              <a:t>  0/21-22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 (</a:t>
            </a:r>
            <a:r>
              <a:rPr lang="en-US" altLang="zh-CN" dirty="0" err="1"/>
              <a:t>config</a:t>
            </a:r>
            <a:r>
              <a:rPr lang="en-US" altLang="zh-CN" dirty="0"/>
              <a:t>-if-range)#channel-group  2  mode  on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 (</a:t>
            </a:r>
            <a:r>
              <a:rPr lang="en-US" altLang="zh-CN" dirty="0" err="1"/>
              <a:t>config</a:t>
            </a:r>
            <a:r>
              <a:rPr lang="en-US" altLang="zh-CN" dirty="0"/>
              <a:t>)# interface  port-channel  2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 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switchport</a:t>
            </a:r>
            <a:r>
              <a:rPr lang="en-US" altLang="zh-CN" dirty="0"/>
              <a:t>  mode  trunk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zh-CN" altLang="zh-CN" dirty="0"/>
              <a:t>注：创建聚合端口</a:t>
            </a:r>
            <a:r>
              <a:rPr lang="en-US" altLang="zh-CN" dirty="0"/>
              <a:t>1</a:t>
            </a:r>
            <a:r>
              <a:rPr lang="zh-CN" altLang="zh-CN" dirty="0"/>
              <a:t>和</a:t>
            </a:r>
            <a:r>
              <a:rPr lang="en-US" altLang="zh-CN" dirty="0"/>
              <a:t>2</a:t>
            </a:r>
            <a:r>
              <a:rPr lang="zh-CN" altLang="zh-CN" dirty="0"/>
              <a:t>，并设置为</a:t>
            </a:r>
            <a:r>
              <a:rPr lang="en-US" altLang="zh-CN" dirty="0"/>
              <a:t>tag  </a:t>
            </a:r>
            <a:r>
              <a:rPr lang="en-US" altLang="zh-CN" dirty="0" err="1"/>
              <a:t>vlan</a:t>
            </a:r>
            <a:r>
              <a:rPr lang="zh-CN" altLang="zh-CN" dirty="0"/>
              <a:t>。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L3-sw (</a:t>
            </a:r>
            <a:r>
              <a:rPr lang="en-US" altLang="zh-CN" dirty="0" err="1"/>
              <a:t>config</a:t>
            </a:r>
            <a:r>
              <a:rPr lang="en-US" altLang="zh-CN" dirty="0"/>
              <a:t>)#spanning-tree  mode  rapid-</a:t>
            </a:r>
            <a:r>
              <a:rPr lang="en-US" altLang="zh-CN" dirty="0" err="1"/>
              <a:t>pvst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zh-CN" altLang="zh-CN" dirty="0"/>
              <a:t>注：启用</a:t>
            </a:r>
            <a:r>
              <a:rPr lang="en-US" altLang="zh-CN" dirty="0"/>
              <a:t>RSTP</a:t>
            </a:r>
            <a:r>
              <a:rPr lang="zh-CN" altLang="zh-CN" dirty="0"/>
              <a:t>协议。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L3-sw(</a:t>
            </a:r>
            <a:r>
              <a:rPr lang="en-US" altLang="zh-CN" dirty="0" err="1"/>
              <a:t>config</a:t>
            </a:r>
            <a:r>
              <a:rPr lang="en-US" altLang="zh-CN" dirty="0"/>
              <a:t>)#spanning-tree  </a:t>
            </a:r>
            <a:r>
              <a:rPr lang="en-US" altLang="zh-CN" dirty="0" err="1"/>
              <a:t>vlan</a:t>
            </a:r>
            <a:r>
              <a:rPr lang="en-US" altLang="zh-CN" dirty="0"/>
              <a:t>  1-100  priority  4096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zh-CN" altLang="zh-CN" dirty="0"/>
              <a:t>或者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L3-sw(</a:t>
            </a:r>
            <a:r>
              <a:rPr lang="en-US" altLang="zh-CN" dirty="0" err="1"/>
              <a:t>config</a:t>
            </a:r>
            <a:r>
              <a:rPr lang="en-US" altLang="zh-CN" dirty="0"/>
              <a:t>)#spanning-tree  </a:t>
            </a:r>
            <a:r>
              <a:rPr lang="en-US" altLang="zh-CN" dirty="0" err="1"/>
              <a:t>vlan</a:t>
            </a:r>
            <a:r>
              <a:rPr lang="en-US" altLang="zh-CN" dirty="0"/>
              <a:t>  1-100  root  primary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zh-CN" altLang="zh-CN" dirty="0"/>
              <a:t>注：设置</a:t>
            </a:r>
            <a:r>
              <a:rPr lang="en-US" altLang="zh-CN" dirty="0"/>
              <a:t>L3-sw</a:t>
            </a:r>
            <a:r>
              <a:rPr lang="zh-CN" altLang="zh-CN" dirty="0"/>
              <a:t>为根交换机。</a:t>
            </a:r>
          </a:p>
        </p:txBody>
      </p:sp>
      <p:sp>
        <p:nvSpPr>
          <p:cNvPr id="9" name="文本框 12"/>
          <p:cNvSpPr txBox="1">
            <a:spLocks noChangeArrowheads="1"/>
          </p:cNvSpPr>
          <p:nvPr/>
        </p:nvSpPr>
        <p:spPr bwMode="auto">
          <a:xfrm>
            <a:off x="619127" y="247256"/>
            <a:ext cx="5626835" cy="373432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en-US" sz="2000" b="1" dirty="0" smtClean="0">
                <a:solidFill>
                  <a:schemeClr val="accent1"/>
                </a:solidFill>
              </a:rPr>
              <a:t>项目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实</a:t>
            </a:r>
            <a:r>
              <a:rPr lang="zh-CN" altLang="zh-CN" sz="2000" b="1" dirty="0">
                <a:solidFill>
                  <a:schemeClr val="accent1"/>
                </a:solidFill>
              </a:rPr>
              <a:t>训：应用</a:t>
            </a:r>
            <a:r>
              <a:rPr lang="en-US" altLang="zh-CN" sz="2000" b="1" dirty="0">
                <a:solidFill>
                  <a:schemeClr val="accent1"/>
                </a:solidFill>
              </a:rPr>
              <a:t>VLAN</a:t>
            </a:r>
            <a:r>
              <a:rPr lang="zh-CN" altLang="zh-CN" sz="2000" b="1" dirty="0">
                <a:solidFill>
                  <a:schemeClr val="accent1"/>
                </a:solidFill>
              </a:rPr>
              <a:t>技术组建小型企业网络</a:t>
            </a:r>
          </a:p>
        </p:txBody>
      </p:sp>
    </p:spTree>
    <p:extLst>
      <p:ext uri="{BB962C8B-B14F-4D97-AF65-F5344CB8AC3E}">
        <p14:creationId xmlns:p14="http://schemas.microsoft.com/office/powerpoint/2010/main" val="8389657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7061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755576" y="1059589"/>
            <a:ext cx="7776864" cy="5555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4</a:t>
            </a:r>
            <a:r>
              <a:rPr lang="zh-CN" altLang="zh-CN" b="1" dirty="0"/>
              <a:t>）</a:t>
            </a:r>
            <a:r>
              <a:rPr lang="zh-CN" altLang="zh-CN" b="1" dirty="0" smtClean="0"/>
              <a:t>按</a:t>
            </a:r>
            <a:r>
              <a:rPr lang="zh-CN" altLang="en-US" b="1" dirty="0"/>
              <a:t>上</a:t>
            </a:r>
            <a:r>
              <a:rPr lang="zh-CN" altLang="zh-CN" b="1" dirty="0" smtClean="0"/>
              <a:t>表给</a:t>
            </a:r>
            <a:r>
              <a:rPr lang="en-US" altLang="zh-CN" b="1" dirty="0"/>
              <a:t>PC</a:t>
            </a:r>
            <a:r>
              <a:rPr lang="zh-CN" altLang="zh-CN" b="1" dirty="0"/>
              <a:t>机配置</a:t>
            </a:r>
            <a:r>
              <a:rPr lang="en-US" altLang="zh-CN" b="1" dirty="0"/>
              <a:t>IP</a:t>
            </a:r>
            <a:r>
              <a:rPr lang="zh-CN" altLang="zh-CN" b="1" dirty="0"/>
              <a:t>地址</a:t>
            </a:r>
          </a:p>
          <a:p>
            <a:pPr lvl="1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5</a:t>
            </a:r>
            <a:r>
              <a:rPr lang="zh-CN" altLang="zh-CN" b="1" dirty="0"/>
              <a:t>）测试</a:t>
            </a:r>
          </a:p>
          <a:p>
            <a:pPr lvl="1">
              <a:lnSpc>
                <a:spcPts val="2400"/>
              </a:lnSpc>
            </a:pPr>
            <a:r>
              <a:rPr lang="zh-CN" altLang="zh-CN" dirty="0"/>
              <a:t>①使用</a:t>
            </a:r>
            <a:r>
              <a:rPr lang="en-US" altLang="zh-CN" dirty="0"/>
              <a:t>Ping</a:t>
            </a:r>
            <a:r>
              <a:rPr lang="zh-CN" altLang="zh-CN" dirty="0"/>
              <a:t>命令测试</a:t>
            </a:r>
            <a:r>
              <a:rPr lang="en-US" altLang="zh-CN" dirty="0"/>
              <a:t>PC1</a:t>
            </a:r>
            <a:r>
              <a:rPr lang="zh-CN" altLang="zh-CN" dirty="0"/>
              <a:t>与</a:t>
            </a:r>
            <a:r>
              <a:rPr lang="en-US" altLang="zh-CN" dirty="0"/>
              <a:t>PC4</a:t>
            </a:r>
            <a:r>
              <a:rPr lang="zh-CN" altLang="zh-CN" dirty="0"/>
              <a:t>间的连通性，如果能</a:t>
            </a:r>
            <a:r>
              <a:rPr lang="en-US" altLang="zh-CN" dirty="0"/>
              <a:t>Ping</a:t>
            </a:r>
            <a:r>
              <a:rPr lang="zh-CN" altLang="zh-CN" dirty="0"/>
              <a:t>通对方，接下来在</a:t>
            </a:r>
            <a:r>
              <a:rPr lang="en-US" altLang="zh-CN" dirty="0"/>
              <a:t>PC1</a:t>
            </a:r>
            <a:r>
              <a:rPr lang="zh-CN" altLang="zh-CN" dirty="0"/>
              <a:t>上执行</a:t>
            </a:r>
            <a:r>
              <a:rPr lang="en-US" altLang="zh-CN" dirty="0"/>
              <a:t>Ping –n 100 192.168.20.4</a:t>
            </a:r>
            <a:r>
              <a:rPr lang="zh-CN" altLang="zh-CN" dirty="0"/>
              <a:t>命令，同时断开</a:t>
            </a:r>
            <a:r>
              <a:rPr lang="en-US" altLang="zh-CN" dirty="0"/>
              <a:t>L2-sw1</a:t>
            </a:r>
            <a:r>
              <a:rPr lang="zh-CN" altLang="zh-CN" dirty="0"/>
              <a:t>的</a:t>
            </a:r>
            <a:r>
              <a:rPr lang="en-US" altLang="zh-CN" dirty="0"/>
              <a:t>23</a:t>
            </a:r>
            <a:r>
              <a:rPr lang="zh-CN" altLang="zh-CN" dirty="0"/>
              <a:t>、</a:t>
            </a:r>
            <a:r>
              <a:rPr lang="en-US" altLang="zh-CN" dirty="0"/>
              <a:t>24</a:t>
            </a:r>
            <a:r>
              <a:rPr lang="zh-CN" altLang="zh-CN" dirty="0"/>
              <a:t>端口上的网线，注意观察丢包的</a:t>
            </a:r>
            <a:r>
              <a:rPr lang="zh-CN" altLang="zh-CN" dirty="0" smtClean="0"/>
              <a:t>情况。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zh-CN" altLang="zh-CN" dirty="0"/>
              <a:t>②使用</a:t>
            </a:r>
            <a:r>
              <a:rPr lang="en-US" altLang="zh-CN" dirty="0"/>
              <a:t>show spanning-tree summary</a:t>
            </a:r>
            <a:r>
              <a:rPr lang="zh-CN" altLang="zh-CN" dirty="0"/>
              <a:t>命令来查看生成树的相关参数，并分析理解。</a:t>
            </a:r>
          </a:p>
          <a:p>
            <a:pPr marL="0" lvl="1">
              <a:lnSpc>
                <a:spcPts val="2400"/>
              </a:lnSpc>
            </a:pPr>
            <a:r>
              <a:rPr lang="en-US" altLang="zh-CN" b="1" dirty="0"/>
              <a:t>3.  </a:t>
            </a:r>
            <a:r>
              <a:rPr lang="zh-CN" altLang="zh-CN" b="1" dirty="0"/>
              <a:t>注意事项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1</a:t>
            </a:r>
            <a:r>
              <a:rPr lang="zh-CN" altLang="zh-CN" dirty="0"/>
              <a:t>）两台二层交换机之间相连的端口应该设置为</a:t>
            </a:r>
            <a:r>
              <a:rPr lang="en-US" altLang="zh-CN" dirty="0"/>
              <a:t>tag </a:t>
            </a:r>
            <a:r>
              <a:rPr lang="en-US" altLang="zh-CN" dirty="0" err="1"/>
              <a:t>vlan</a:t>
            </a:r>
            <a:r>
              <a:rPr lang="zh-CN" altLang="zh-CN" dirty="0"/>
              <a:t>模式，并且在配置好</a:t>
            </a:r>
            <a:r>
              <a:rPr lang="en-US" altLang="zh-CN" dirty="0"/>
              <a:t>RSTP</a:t>
            </a:r>
            <a:r>
              <a:rPr lang="zh-CN" altLang="zh-CN" dirty="0"/>
              <a:t>之前不要连线，否则会形成环路；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2</a:t>
            </a:r>
            <a:r>
              <a:rPr lang="zh-CN" altLang="zh-CN" dirty="0"/>
              <a:t>）在聚合端口上也要设置为</a:t>
            </a:r>
            <a:r>
              <a:rPr lang="en-US" altLang="zh-CN" dirty="0"/>
              <a:t>tag </a:t>
            </a:r>
            <a:r>
              <a:rPr lang="en-US" altLang="zh-CN" dirty="0" err="1"/>
              <a:t>vlan</a:t>
            </a:r>
            <a:r>
              <a:rPr lang="zh-CN" altLang="zh-CN" dirty="0"/>
              <a:t>模式，并且先在三层交换机和两台二层交换机上配置聚合端口，然后再连线，或者先只连一根线，等聚合端口配置好后再连另一根线，否则会产生环路；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3</a:t>
            </a:r>
            <a:r>
              <a:rPr lang="zh-CN" altLang="zh-CN" dirty="0"/>
              <a:t>）配置根交换机的方式有两种，在实际应用中只需要选用一种方式；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4</a:t>
            </a:r>
            <a:r>
              <a:rPr lang="zh-CN" altLang="zh-CN" dirty="0"/>
              <a:t>）上面每台交换机的配置命令只挑了主要的命令，有些命令省去了，在实训时不能简单按顺序键入，需要认真分析在相应的命令模式下执行相关命令。</a:t>
            </a:r>
          </a:p>
        </p:txBody>
      </p:sp>
      <p:sp>
        <p:nvSpPr>
          <p:cNvPr id="9" name="文本框 12"/>
          <p:cNvSpPr txBox="1">
            <a:spLocks noChangeArrowheads="1"/>
          </p:cNvSpPr>
          <p:nvPr/>
        </p:nvSpPr>
        <p:spPr bwMode="auto">
          <a:xfrm>
            <a:off x="619127" y="247256"/>
            <a:ext cx="5626835" cy="373432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en-US" sz="2000" b="1" dirty="0" smtClean="0">
                <a:solidFill>
                  <a:schemeClr val="accent1"/>
                </a:solidFill>
              </a:rPr>
              <a:t>项目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实</a:t>
            </a:r>
            <a:r>
              <a:rPr lang="zh-CN" altLang="zh-CN" sz="2000" b="1" dirty="0">
                <a:solidFill>
                  <a:schemeClr val="accent1"/>
                </a:solidFill>
              </a:rPr>
              <a:t>训：应用</a:t>
            </a:r>
            <a:r>
              <a:rPr lang="en-US" altLang="zh-CN" sz="2000" b="1" dirty="0">
                <a:solidFill>
                  <a:schemeClr val="accent1"/>
                </a:solidFill>
              </a:rPr>
              <a:t>VLAN</a:t>
            </a:r>
            <a:r>
              <a:rPr lang="zh-CN" altLang="zh-CN" sz="2000" b="1" dirty="0">
                <a:solidFill>
                  <a:schemeClr val="accent1"/>
                </a:solidFill>
              </a:rPr>
              <a:t>技术组建小型企业网络</a:t>
            </a:r>
          </a:p>
        </p:txBody>
      </p:sp>
    </p:spTree>
    <p:extLst>
      <p:ext uri="{BB962C8B-B14F-4D97-AF65-F5344CB8AC3E}">
        <p14:creationId xmlns:p14="http://schemas.microsoft.com/office/powerpoint/2010/main" val="13987732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746</TotalTime>
  <Words>943</Words>
  <Application>Microsoft Office PowerPoint</Application>
  <PresentationFormat>全屏显示(4:3)</PresentationFormat>
  <Paragraphs>112</Paragraphs>
  <Slides>6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Windows 用户</cp:lastModifiedBy>
  <cp:revision>102</cp:revision>
  <dcterms:created xsi:type="dcterms:W3CDTF">2023-01-14T07:54:46Z</dcterms:created>
  <dcterms:modified xsi:type="dcterms:W3CDTF">2024-09-03T11:56:41Z</dcterms:modified>
</cp:coreProperties>
</file>