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65" r:id="rId2"/>
    <p:sldId id="259" r:id="rId3"/>
    <p:sldId id="258" r:id="rId4"/>
    <p:sldId id="257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04E369-A53E-411F-8A9B-68DF21010FE5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07D8C0-1EFE-41D1-A12E-A4D2836D69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19169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1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2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3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4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5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6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7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8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9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2436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4626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57737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D0738B-E92E-4B82-94DD-D4C30B1B4F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76331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6828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41158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25457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907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90030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62054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88354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2286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928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file:///C:\Documents%20and%20Settings\Administrator\Application%20Data\Tencent\Users\710901000\QQ\WinTemp\RichOle\Y_4X50_5PF%60N_6RHJ@GHJ1L.jpg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1800" y="135625"/>
            <a:ext cx="2851803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9128" y="1268760"/>
            <a:ext cx="7985320" cy="19922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en-US" altLang="zh-CN" dirty="0" smtClean="0"/>
              <a:t>         </a:t>
            </a:r>
            <a:r>
              <a:rPr lang="zh-CN" altLang="zh-CN" b="1" dirty="0"/>
              <a:t>在一个网络的建设与管理中，保证网络能安全、稳定可靠地运行</a:t>
            </a:r>
            <a:r>
              <a:rPr lang="zh-CN" altLang="en-US" b="1" dirty="0"/>
              <a:t>是非常重要的。但</a:t>
            </a:r>
            <a:r>
              <a:rPr lang="zh-CN" altLang="zh-CN" b="1" dirty="0"/>
              <a:t>保证网络安全是一个很复杂的工程，涉及的内容包括技术和管理等多个方面，需要相互补充、综合协同防范</a:t>
            </a:r>
            <a:r>
              <a:rPr lang="zh-CN" altLang="en-US" b="1" dirty="0"/>
              <a:t>。本项目主要从网络设备（交换机和路由器）</a:t>
            </a:r>
            <a:r>
              <a:rPr lang="zh-CN" altLang="zh-CN" b="1" dirty="0"/>
              <a:t>的配置</a:t>
            </a:r>
            <a:r>
              <a:rPr lang="zh-CN" altLang="en-US" b="1" dirty="0"/>
              <a:t>和</a:t>
            </a:r>
            <a:r>
              <a:rPr lang="zh-CN" altLang="zh-CN" b="1" dirty="0"/>
              <a:t>管理</a:t>
            </a:r>
            <a:r>
              <a:rPr lang="zh-CN" altLang="en-US" b="1" dirty="0"/>
              <a:t>方面介绍保证网络安全的技术，涉及交换机端口安全</a:t>
            </a:r>
            <a:r>
              <a:rPr lang="zh-CN" altLang="zh-CN" b="1" dirty="0"/>
              <a:t>、</a:t>
            </a:r>
            <a:r>
              <a:rPr lang="en-US" altLang="zh-CN" b="1" dirty="0"/>
              <a:t>PPP</a:t>
            </a:r>
            <a:r>
              <a:rPr lang="zh-CN" altLang="en-US" b="1" dirty="0"/>
              <a:t>链路安全</a:t>
            </a:r>
            <a:r>
              <a:rPr lang="zh-CN" altLang="zh-CN" b="1" dirty="0"/>
              <a:t>、</a:t>
            </a:r>
            <a:r>
              <a:rPr lang="en-US" altLang="zh-CN" b="1" dirty="0"/>
              <a:t>OSPF</a:t>
            </a:r>
            <a:r>
              <a:rPr lang="zh-CN" altLang="en-US" b="1" dirty="0"/>
              <a:t>安全认证</a:t>
            </a:r>
            <a:r>
              <a:rPr lang="zh-CN" altLang="zh-CN" b="1" dirty="0"/>
              <a:t>、地址转换</a:t>
            </a:r>
            <a:r>
              <a:rPr lang="en-US" altLang="zh-CN" b="1" dirty="0"/>
              <a:t>NAT</a:t>
            </a:r>
            <a:r>
              <a:rPr lang="zh-CN" altLang="zh-CN" b="1" dirty="0"/>
              <a:t>、访问控制列表</a:t>
            </a:r>
            <a:r>
              <a:rPr lang="en-US" altLang="zh-CN" b="1" dirty="0"/>
              <a:t>ACL</a:t>
            </a:r>
            <a:r>
              <a:rPr lang="zh-CN" altLang="en-US" b="1" dirty="0"/>
              <a:t>和</a:t>
            </a:r>
            <a:r>
              <a:rPr lang="en-US" altLang="zh-CN" b="1" dirty="0"/>
              <a:t>DHCP</a:t>
            </a:r>
            <a:r>
              <a:rPr lang="zh-CN" altLang="en-US" b="1" dirty="0"/>
              <a:t>防欺骗技术</a:t>
            </a:r>
            <a:r>
              <a:rPr lang="zh-CN" altLang="zh-CN" b="1" dirty="0"/>
              <a:t>等。</a:t>
            </a:r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619128" y="836712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b="1" dirty="0">
                <a:solidFill>
                  <a:schemeClr val="accent6">
                    <a:lumMod val="50000"/>
                  </a:schemeClr>
                </a:solidFill>
                <a:latin typeface="华文彩云" pitchFamily="2" charset="-122"/>
                <a:ea typeface="华文彩云" pitchFamily="2" charset="-122"/>
              </a:rPr>
              <a:t>项目</a:t>
            </a:r>
            <a:r>
              <a:rPr lang="zh-CN" altLang="zh-CN" sz="2000" b="1" dirty="0" smtClean="0">
                <a:solidFill>
                  <a:schemeClr val="accent6">
                    <a:lumMod val="50000"/>
                  </a:schemeClr>
                </a:solidFill>
                <a:latin typeface="华文彩云" pitchFamily="2" charset="-122"/>
                <a:ea typeface="华文彩云" pitchFamily="2" charset="-122"/>
              </a:rPr>
              <a:t>导读</a:t>
            </a:r>
            <a:endParaRPr lang="zh-CN" altLang="zh-CN" sz="2000" b="1" dirty="0">
              <a:solidFill>
                <a:schemeClr val="accent6">
                  <a:lumMod val="50000"/>
                </a:schemeClr>
              </a:solidFill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1560" y="3330858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accent6">
                    <a:lumMod val="50000"/>
                  </a:schemeClr>
                </a:solidFill>
                <a:latin typeface="华文彩云" pitchFamily="2" charset="-122"/>
                <a:ea typeface="华文彩云" pitchFamily="2" charset="-122"/>
              </a:rPr>
              <a:t>知识</a:t>
            </a:r>
            <a:r>
              <a:rPr lang="zh-CN" altLang="zh-CN" sz="2000" b="1" dirty="0" smtClean="0">
                <a:solidFill>
                  <a:schemeClr val="accent6">
                    <a:lumMod val="50000"/>
                  </a:schemeClr>
                </a:solidFill>
                <a:latin typeface="华文彩云" pitchFamily="2" charset="-122"/>
                <a:ea typeface="华文彩云" pitchFamily="2" charset="-122"/>
              </a:rPr>
              <a:t>目标</a:t>
            </a:r>
            <a:endParaRPr lang="zh-CN" altLang="en-US" sz="2000" b="1" dirty="0">
              <a:solidFill>
                <a:schemeClr val="accent6">
                  <a:lumMod val="50000"/>
                </a:schemeClr>
              </a:solidFill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7584" y="3762906"/>
            <a:ext cx="7200800" cy="19922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lnSpc>
                <a:spcPts val="2500"/>
              </a:lnSpc>
              <a:buFont typeface="Wingdings" pitchFamily="2" charset="2"/>
              <a:buChar char="Ø"/>
            </a:pPr>
            <a:r>
              <a:rPr lang="zh-CN" altLang="zh-CN" b="1" dirty="0"/>
              <a:t>了解交换机、路由器在安全方面的功能及应用； </a:t>
            </a:r>
          </a:p>
          <a:p>
            <a:pPr marL="285750" lvl="0" indent="-285750">
              <a:lnSpc>
                <a:spcPts val="2500"/>
              </a:lnSpc>
              <a:buFont typeface="Wingdings" pitchFamily="2" charset="2"/>
              <a:buChar char="Ø"/>
            </a:pPr>
            <a:r>
              <a:rPr lang="zh-CN" altLang="zh-CN" b="1" dirty="0"/>
              <a:t>掌握交换机端口安全功能及配置方法；</a:t>
            </a:r>
          </a:p>
          <a:p>
            <a:pPr marL="285750" lvl="0" indent="-285750">
              <a:lnSpc>
                <a:spcPts val="2500"/>
              </a:lnSpc>
              <a:buFont typeface="Wingdings" pitchFamily="2" charset="2"/>
              <a:buChar char="Ø"/>
            </a:pPr>
            <a:r>
              <a:rPr lang="zh-CN" altLang="zh-CN" b="1" dirty="0"/>
              <a:t>掌握路由器广域网接口协议封装、安全认证功能及配置方法；</a:t>
            </a:r>
          </a:p>
          <a:p>
            <a:pPr marL="285750" lvl="0" indent="-285750">
              <a:lnSpc>
                <a:spcPts val="2500"/>
              </a:lnSpc>
              <a:buFont typeface="Wingdings" pitchFamily="2" charset="2"/>
              <a:buChar char="Ø"/>
            </a:pPr>
            <a:r>
              <a:rPr lang="zh-CN" altLang="zh-CN" b="1" dirty="0"/>
              <a:t>掌握访问控制列表</a:t>
            </a:r>
            <a:r>
              <a:rPr lang="en-US" altLang="zh-CN" b="1" dirty="0"/>
              <a:t>ACL</a:t>
            </a:r>
            <a:r>
              <a:rPr lang="zh-CN" altLang="zh-CN" b="1" dirty="0"/>
              <a:t>的应用及配置方法； </a:t>
            </a:r>
          </a:p>
          <a:p>
            <a:pPr marL="285750" lvl="0" indent="-285750">
              <a:lnSpc>
                <a:spcPts val="2500"/>
              </a:lnSpc>
              <a:buFont typeface="Wingdings" pitchFamily="2" charset="2"/>
              <a:buChar char="Ø"/>
            </a:pPr>
            <a:r>
              <a:rPr lang="zh-CN" altLang="zh-CN" b="1" dirty="0"/>
              <a:t>掌握</a:t>
            </a:r>
            <a:r>
              <a:rPr lang="en-US" altLang="zh-CN" b="1" dirty="0"/>
              <a:t>NAT</a:t>
            </a:r>
            <a:r>
              <a:rPr lang="zh-CN" altLang="zh-CN" b="1" dirty="0"/>
              <a:t>技术的应用及配置方法；</a:t>
            </a:r>
          </a:p>
          <a:p>
            <a:pPr marL="285750" lvl="0" indent="-285750">
              <a:lnSpc>
                <a:spcPts val="2500"/>
              </a:lnSpc>
              <a:buFont typeface="Wingdings" pitchFamily="2" charset="2"/>
              <a:buChar char="Ø"/>
            </a:pPr>
            <a:r>
              <a:rPr lang="zh-CN" altLang="zh-CN" b="1" dirty="0"/>
              <a:t>掌握网络设备</a:t>
            </a:r>
            <a:r>
              <a:rPr lang="en-US" altLang="zh-CN" b="1" dirty="0"/>
              <a:t>DHCP</a:t>
            </a:r>
            <a:r>
              <a:rPr lang="zh-CN" altLang="zh-CN" b="1" dirty="0"/>
              <a:t>服务、中继服务、防欺骗等技术及配置方法。</a:t>
            </a:r>
          </a:p>
        </p:txBody>
      </p:sp>
      <p:sp>
        <p:nvSpPr>
          <p:cNvPr id="15" name="文本框 12"/>
          <p:cNvSpPr txBox="1">
            <a:spLocks noChangeArrowheads="1"/>
          </p:cNvSpPr>
          <p:nvPr/>
        </p:nvSpPr>
        <p:spPr bwMode="auto">
          <a:xfrm>
            <a:off x="619128" y="199979"/>
            <a:ext cx="4888976" cy="434987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 smtClean="0">
                <a:solidFill>
                  <a:schemeClr val="accent1"/>
                </a:solidFill>
              </a:rPr>
              <a:t>项目</a:t>
            </a:r>
            <a:r>
              <a:rPr lang="zh-CN" altLang="en-US" sz="2400" b="1" dirty="0" smtClean="0">
                <a:solidFill>
                  <a:schemeClr val="accent1"/>
                </a:solidFill>
              </a:rPr>
              <a:t>三 </a:t>
            </a:r>
            <a:r>
              <a:rPr lang="en-US" altLang="zh-CN" sz="2400" b="1" dirty="0" smtClean="0">
                <a:solidFill>
                  <a:schemeClr val="accent1"/>
                </a:solidFill>
              </a:rPr>
              <a:t> </a:t>
            </a:r>
            <a:r>
              <a:rPr lang="zh-CN" altLang="zh-CN" sz="2400" b="1" dirty="0">
                <a:solidFill>
                  <a:schemeClr val="accent1"/>
                </a:solidFill>
              </a:rPr>
              <a:t>网络设备安全配置与</a:t>
            </a:r>
            <a:r>
              <a:rPr lang="zh-CN" altLang="zh-CN" sz="2400" b="1" dirty="0" smtClean="0">
                <a:solidFill>
                  <a:schemeClr val="accent1"/>
                </a:solidFill>
              </a:rPr>
              <a:t>应用</a:t>
            </a:r>
            <a:endParaRPr lang="zh-CN" altLang="zh-CN" sz="24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782017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1800" y="135625"/>
            <a:ext cx="2851803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11560" y="1052736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accent6">
                    <a:lumMod val="50000"/>
                  </a:schemeClr>
                </a:solidFill>
                <a:latin typeface="华文彩云" pitchFamily="2" charset="-122"/>
                <a:ea typeface="华文彩云" pitchFamily="2" charset="-122"/>
              </a:rPr>
              <a:t>能力</a:t>
            </a:r>
            <a:r>
              <a:rPr lang="zh-CN" altLang="zh-CN" sz="2000" b="1" dirty="0" smtClean="0">
                <a:solidFill>
                  <a:schemeClr val="accent6">
                    <a:lumMod val="50000"/>
                  </a:schemeClr>
                </a:solidFill>
                <a:latin typeface="华文彩云" pitchFamily="2" charset="-122"/>
                <a:ea typeface="华文彩云" pitchFamily="2" charset="-122"/>
              </a:rPr>
              <a:t>目标</a:t>
            </a:r>
            <a:endParaRPr lang="zh-CN" altLang="en-US" sz="2000" b="1" dirty="0">
              <a:solidFill>
                <a:schemeClr val="accent6">
                  <a:lumMod val="50000"/>
                </a:schemeClr>
              </a:solidFill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7584" y="1484784"/>
            <a:ext cx="7200800" cy="19747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-285750">
              <a:lnSpc>
                <a:spcPts val="2500"/>
              </a:lnSpc>
              <a:buFont typeface="Wingdings" pitchFamily="2" charset="2"/>
              <a:buChar char="Ø"/>
            </a:pPr>
            <a:r>
              <a:rPr lang="zh-CN" altLang="zh-CN" b="1" dirty="0">
                <a:latin typeface="+mj-ea"/>
                <a:ea typeface="+mj-ea"/>
              </a:rPr>
              <a:t>具有交换机端口安全接入的控制能力； </a:t>
            </a:r>
          </a:p>
          <a:p>
            <a:pPr lvl="0" indent="-285750">
              <a:lnSpc>
                <a:spcPts val="2500"/>
              </a:lnSpc>
              <a:buFont typeface="Wingdings" pitchFamily="2" charset="2"/>
              <a:buChar char="Ø"/>
            </a:pPr>
            <a:r>
              <a:rPr lang="zh-CN" altLang="zh-CN" b="1" dirty="0">
                <a:latin typeface="+mj-ea"/>
                <a:ea typeface="+mj-ea"/>
              </a:rPr>
              <a:t>具有路由器广域网链路安全接入的控制能力；</a:t>
            </a:r>
          </a:p>
          <a:p>
            <a:pPr lvl="0" indent="-285750">
              <a:lnSpc>
                <a:spcPts val="2500"/>
              </a:lnSpc>
              <a:buFont typeface="Wingdings" pitchFamily="2" charset="2"/>
              <a:buChar char="Ø"/>
            </a:pPr>
            <a:r>
              <a:rPr lang="zh-CN" altLang="zh-CN" b="1" dirty="0">
                <a:latin typeface="+mj-ea"/>
                <a:ea typeface="+mj-ea"/>
              </a:rPr>
              <a:t>具有通过访问控制列表</a:t>
            </a:r>
            <a:r>
              <a:rPr lang="en-US" altLang="zh-CN" b="1" dirty="0">
                <a:latin typeface="+mj-ea"/>
                <a:ea typeface="+mj-ea"/>
              </a:rPr>
              <a:t>ACL</a:t>
            </a:r>
            <a:r>
              <a:rPr lang="zh-CN" altLang="zh-CN" b="1" dirty="0">
                <a:latin typeface="+mj-ea"/>
                <a:ea typeface="+mj-ea"/>
              </a:rPr>
              <a:t>过滤网络流量和限制服务访问的能力；</a:t>
            </a:r>
          </a:p>
          <a:p>
            <a:pPr lvl="0" indent="-285750">
              <a:lnSpc>
                <a:spcPts val="2500"/>
              </a:lnSpc>
              <a:buFont typeface="Wingdings" pitchFamily="2" charset="2"/>
              <a:buChar char="Ø"/>
            </a:pPr>
            <a:r>
              <a:rPr lang="zh-CN" altLang="zh-CN" b="1" dirty="0">
                <a:latin typeface="+mj-ea"/>
                <a:ea typeface="+mj-ea"/>
              </a:rPr>
              <a:t>具有使用</a:t>
            </a:r>
            <a:r>
              <a:rPr lang="en-US" altLang="zh-CN" b="1" dirty="0">
                <a:latin typeface="+mj-ea"/>
                <a:ea typeface="+mj-ea"/>
              </a:rPr>
              <a:t>NAT</a:t>
            </a:r>
            <a:r>
              <a:rPr lang="zh-CN" altLang="zh-CN" b="1" dirty="0">
                <a:latin typeface="+mj-ea"/>
                <a:ea typeface="+mj-ea"/>
              </a:rPr>
              <a:t>技术解决企业私有网络访问公网及解决在内网发布服务能力；</a:t>
            </a:r>
          </a:p>
          <a:p>
            <a:pPr lvl="0" indent="-285750">
              <a:lnSpc>
                <a:spcPts val="2500"/>
              </a:lnSpc>
              <a:buFont typeface="Wingdings" pitchFamily="2" charset="2"/>
              <a:buChar char="Ø"/>
            </a:pPr>
            <a:r>
              <a:rPr lang="zh-CN" altLang="zh-CN" b="1" dirty="0">
                <a:latin typeface="+mj-ea"/>
                <a:ea typeface="+mj-ea"/>
              </a:rPr>
              <a:t>具有在网络设备上启用</a:t>
            </a:r>
            <a:r>
              <a:rPr lang="en-US" altLang="zh-CN" b="1" dirty="0">
                <a:latin typeface="+mj-ea"/>
                <a:ea typeface="+mj-ea"/>
              </a:rPr>
              <a:t>DHCP</a:t>
            </a:r>
            <a:r>
              <a:rPr lang="zh-CN" altLang="zh-CN" b="1" dirty="0">
                <a:latin typeface="+mj-ea"/>
                <a:ea typeface="+mj-ea"/>
              </a:rPr>
              <a:t>服务及防</a:t>
            </a:r>
            <a:r>
              <a:rPr lang="en-US" altLang="zh-CN" b="1" dirty="0">
                <a:latin typeface="+mj-ea"/>
                <a:ea typeface="+mj-ea"/>
              </a:rPr>
              <a:t>DHCP</a:t>
            </a:r>
            <a:r>
              <a:rPr lang="zh-CN" altLang="zh-CN" b="1" dirty="0">
                <a:latin typeface="+mj-ea"/>
                <a:ea typeface="+mj-ea"/>
              </a:rPr>
              <a:t>欺骗能力。</a:t>
            </a:r>
          </a:p>
        </p:txBody>
      </p:sp>
      <p:sp>
        <p:nvSpPr>
          <p:cNvPr id="28" name="矩形 27"/>
          <p:cNvSpPr/>
          <p:nvPr/>
        </p:nvSpPr>
        <p:spPr>
          <a:xfrm>
            <a:off x="611560" y="3659394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accent6">
                    <a:lumMod val="50000"/>
                  </a:schemeClr>
                </a:solidFill>
                <a:latin typeface="华文彩云" pitchFamily="2" charset="-122"/>
                <a:ea typeface="华文彩云" pitchFamily="2" charset="-122"/>
              </a:rPr>
              <a:t>素质</a:t>
            </a:r>
            <a:r>
              <a:rPr lang="zh-CN" altLang="zh-CN" sz="2000" b="1" dirty="0" smtClean="0">
                <a:solidFill>
                  <a:schemeClr val="accent6">
                    <a:lumMod val="50000"/>
                  </a:schemeClr>
                </a:solidFill>
                <a:latin typeface="华文彩云" pitchFamily="2" charset="-122"/>
                <a:ea typeface="华文彩云" pitchFamily="2" charset="-122"/>
              </a:rPr>
              <a:t>目标</a:t>
            </a:r>
            <a:endParaRPr lang="zh-CN" altLang="en-US" sz="2000" b="1" dirty="0">
              <a:solidFill>
                <a:schemeClr val="accent6">
                  <a:lumMod val="50000"/>
                </a:schemeClr>
              </a:solidFill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27584" y="4072278"/>
            <a:ext cx="6768752" cy="10129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285750">
              <a:lnSpc>
                <a:spcPts val="2500"/>
              </a:lnSpc>
              <a:buFont typeface="Wingdings" pitchFamily="2" charset="2"/>
              <a:buChar char="Ø"/>
            </a:pPr>
            <a:r>
              <a:rPr lang="zh-CN" altLang="zh-CN" b="1" dirty="0">
                <a:latin typeface="+mj-ea"/>
                <a:ea typeface="+mj-ea"/>
              </a:rPr>
              <a:t>培养诚信守信、按规办事的优良作风；</a:t>
            </a:r>
          </a:p>
          <a:p>
            <a:pPr indent="-285750">
              <a:lnSpc>
                <a:spcPts val="2500"/>
              </a:lnSpc>
              <a:buFont typeface="Wingdings" pitchFamily="2" charset="2"/>
              <a:buChar char="Ø"/>
            </a:pPr>
            <a:r>
              <a:rPr lang="zh-CN" altLang="zh-CN" b="1" dirty="0">
                <a:latin typeface="+mj-ea"/>
                <a:ea typeface="+mj-ea"/>
              </a:rPr>
              <a:t>树立规则意识，遵守法律法规、养成良好社会公德和职业道德。</a:t>
            </a:r>
          </a:p>
          <a:p>
            <a:pPr indent="-285750">
              <a:lnSpc>
                <a:spcPts val="2500"/>
              </a:lnSpc>
              <a:buFont typeface="Wingdings" pitchFamily="2" charset="2"/>
              <a:buChar char="Ø"/>
            </a:pPr>
            <a:r>
              <a:rPr lang="zh-CN" altLang="zh-CN" b="1" dirty="0">
                <a:latin typeface="+mj-ea"/>
                <a:ea typeface="+mj-ea"/>
              </a:rPr>
              <a:t>树立网络安全意识，构建安全的园区网络。</a:t>
            </a:r>
          </a:p>
        </p:txBody>
      </p:sp>
      <p:sp>
        <p:nvSpPr>
          <p:cNvPr id="15" name="文本框 12"/>
          <p:cNvSpPr txBox="1">
            <a:spLocks noChangeArrowheads="1"/>
          </p:cNvSpPr>
          <p:nvPr/>
        </p:nvSpPr>
        <p:spPr bwMode="auto">
          <a:xfrm>
            <a:off x="619128" y="199979"/>
            <a:ext cx="4888976" cy="434987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 smtClean="0">
                <a:solidFill>
                  <a:schemeClr val="accent1"/>
                </a:solidFill>
              </a:rPr>
              <a:t>项目</a:t>
            </a:r>
            <a:r>
              <a:rPr lang="zh-CN" altLang="en-US" sz="2400" b="1" dirty="0" smtClean="0">
                <a:solidFill>
                  <a:schemeClr val="accent1"/>
                </a:solidFill>
              </a:rPr>
              <a:t>三 </a:t>
            </a:r>
            <a:r>
              <a:rPr lang="en-US" altLang="zh-CN" sz="2400" b="1" dirty="0" smtClean="0">
                <a:solidFill>
                  <a:schemeClr val="accent1"/>
                </a:solidFill>
              </a:rPr>
              <a:t> </a:t>
            </a:r>
            <a:r>
              <a:rPr lang="zh-CN" altLang="zh-CN" sz="2400" b="1" dirty="0">
                <a:solidFill>
                  <a:schemeClr val="accent1"/>
                </a:solidFill>
              </a:rPr>
              <a:t>网络设备安全配置与</a:t>
            </a:r>
            <a:r>
              <a:rPr lang="zh-CN" altLang="zh-CN" sz="2400" b="1" dirty="0" smtClean="0">
                <a:solidFill>
                  <a:schemeClr val="accent1"/>
                </a:solidFill>
              </a:rPr>
              <a:t>应用</a:t>
            </a:r>
            <a:endParaRPr lang="zh-CN" altLang="zh-CN" sz="24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418257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619128" y="199979"/>
            <a:ext cx="4672952" cy="434987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 smtClean="0">
                <a:solidFill>
                  <a:schemeClr val="accent1"/>
                </a:solidFill>
              </a:rPr>
              <a:t>项目</a:t>
            </a:r>
            <a:r>
              <a:rPr lang="zh-CN" altLang="en-US" sz="2400" b="1" dirty="0">
                <a:solidFill>
                  <a:schemeClr val="accent1"/>
                </a:solidFill>
              </a:rPr>
              <a:t>三</a:t>
            </a:r>
            <a:r>
              <a:rPr lang="en-US" altLang="zh-CN" sz="2400" b="1" dirty="0" smtClean="0">
                <a:solidFill>
                  <a:schemeClr val="accent1"/>
                </a:solidFill>
              </a:rPr>
              <a:t>  </a:t>
            </a:r>
            <a:r>
              <a:rPr lang="zh-CN" altLang="zh-CN" sz="2400" b="1" dirty="0" smtClean="0">
                <a:solidFill>
                  <a:schemeClr val="accent1"/>
                </a:solidFill>
              </a:rPr>
              <a:t>网络</a:t>
            </a:r>
            <a:r>
              <a:rPr lang="zh-CN" altLang="zh-CN" sz="2400" b="1" dirty="0">
                <a:solidFill>
                  <a:schemeClr val="accent1"/>
                </a:solidFill>
              </a:rPr>
              <a:t>设备安全配置与</a:t>
            </a:r>
            <a:r>
              <a:rPr lang="zh-CN" altLang="zh-CN" sz="2400" b="1" dirty="0" smtClean="0">
                <a:solidFill>
                  <a:schemeClr val="accent1"/>
                </a:solidFill>
              </a:rPr>
              <a:t>应用</a:t>
            </a:r>
            <a:endParaRPr lang="zh-CN" altLang="zh-CN" sz="2400" b="1" dirty="0">
              <a:solidFill>
                <a:schemeClr val="accent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35625"/>
            <a:ext cx="2355379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60350" y="889469"/>
            <a:ext cx="3071490" cy="5903801"/>
            <a:chOff x="12" y="29633"/>
            <a:chExt cx="3649663" cy="5143500"/>
          </a:xfrm>
        </p:grpSpPr>
        <p:sp>
          <p:nvSpPr>
            <p:cNvPr id="9" name="任意多边形 8"/>
            <p:cNvSpPr/>
            <p:nvPr/>
          </p:nvSpPr>
          <p:spPr>
            <a:xfrm>
              <a:off x="34927" y="196851"/>
              <a:ext cx="3481388" cy="4946650"/>
            </a:xfrm>
            <a:custGeom>
              <a:avLst/>
              <a:gdLst>
                <a:gd name="connsiteX0" fmla="*/ 0 w 4092551"/>
                <a:gd name="connsiteY0" fmla="*/ 0 h 7232650"/>
                <a:gd name="connsiteX1" fmla="*/ 3970644 w 4092551"/>
                <a:gd name="connsiteY1" fmla="*/ 0 h 7232650"/>
                <a:gd name="connsiteX2" fmla="*/ 3901482 w 4092551"/>
                <a:gd name="connsiteY2" fmla="*/ 83956 h 7232650"/>
                <a:gd name="connsiteX3" fmla="*/ 3775778 w 4092551"/>
                <a:gd name="connsiteY3" fmla="*/ 271197 h 7232650"/>
                <a:gd name="connsiteX4" fmla="*/ 3665160 w 4092551"/>
                <a:gd name="connsiteY4" fmla="*/ 462568 h 7232650"/>
                <a:gd name="connsiteX5" fmla="*/ 3577168 w 4092551"/>
                <a:gd name="connsiteY5" fmla="*/ 656692 h 7232650"/>
                <a:gd name="connsiteX6" fmla="*/ 3501746 w 4092551"/>
                <a:gd name="connsiteY6" fmla="*/ 857702 h 7232650"/>
                <a:gd name="connsiteX7" fmla="*/ 3448950 w 4092551"/>
                <a:gd name="connsiteY7" fmla="*/ 1060085 h 7232650"/>
                <a:gd name="connsiteX8" fmla="*/ 3406211 w 4092551"/>
                <a:gd name="connsiteY8" fmla="*/ 1265224 h 7232650"/>
                <a:gd name="connsiteX9" fmla="*/ 3378556 w 4092551"/>
                <a:gd name="connsiteY9" fmla="*/ 1474493 h 7232650"/>
                <a:gd name="connsiteX10" fmla="*/ 3365985 w 4092551"/>
                <a:gd name="connsiteY10" fmla="*/ 1686516 h 7232650"/>
                <a:gd name="connsiteX11" fmla="*/ 3365985 w 4092551"/>
                <a:gd name="connsiteY11" fmla="*/ 1901292 h 7232650"/>
                <a:gd name="connsiteX12" fmla="*/ 3373529 w 4092551"/>
                <a:gd name="connsiteY12" fmla="*/ 2117444 h 7232650"/>
                <a:gd name="connsiteX13" fmla="*/ 3396154 w 4092551"/>
                <a:gd name="connsiteY13" fmla="*/ 2337728 h 7232650"/>
                <a:gd name="connsiteX14" fmla="*/ 3423810 w 4092551"/>
                <a:gd name="connsiteY14" fmla="*/ 2556633 h 7232650"/>
                <a:gd name="connsiteX15" fmla="*/ 3459007 w 4092551"/>
                <a:gd name="connsiteY15" fmla="*/ 2781047 h 7232650"/>
                <a:gd name="connsiteX16" fmla="*/ 3496718 w 4092551"/>
                <a:gd name="connsiteY16" fmla="*/ 3005461 h 7232650"/>
                <a:gd name="connsiteX17" fmla="*/ 3546999 w 4092551"/>
                <a:gd name="connsiteY17" fmla="*/ 3231249 h 7232650"/>
                <a:gd name="connsiteX18" fmla="*/ 3594766 w 4092551"/>
                <a:gd name="connsiteY18" fmla="*/ 3458416 h 7232650"/>
                <a:gd name="connsiteX19" fmla="*/ 3647561 w 4092551"/>
                <a:gd name="connsiteY19" fmla="*/ 3684206 h 7232650"/>
                <a:gd name="connsiteX20" fmla="*/ 3705385 w 4092551"/>
                <a:gd name="connsiteY20" fmla="*/ 3914125 h 7232650"/>
                <a:gd name="connsiteX21" fmla="*/ 3758180 w 4092551"/>
                <a:gd name="connsiteY21" fmla="*/ 4142670 h 7232650"/>
                <a:gd name="connsiteX22" fmla="*/ 3813489 w 4092551"/>
                <a:gd name="connsiteY22" fmla="*/ 4371213 h 7232650"/>
                <a:gd name="connsiteX23" fmla="*/ 3866285 w 4092551"/>
                <a:gd name="connsiteY23" fmla="*/ 4603887 h 7232650"/>
                <a:gd name="connsiteX24" fmla="*/ 3916566 w 4092551"/>
                <a:gd name="connsiteY24" fmla="*/ 4832430 h 7232650"/>
                <a:gd name="connsiteX25" fmla="*/ 3964334 w 4092551"/>
                <a:gd name="connsiteY25" fmla="*/ 5060974 h 7232650"/>
                <a:gd name="connsiteX26" fmla="*/ 4004558 w 4092551"/>
                <a:gd name="connsiteY26" fmla="*/ 5288141 h 7232650"/>
                <a:gd name="connsiteX27" fmla="*/ 4039755 w 4092551"/>
                <a:gd name="connsiteY27" fmla="*/ 5513930 h 7232650"/>
                <a:gd name="connsiteX28" fmla="*/ 4064896 w 4092551"/>
                <a:gd name="connsiteY28" fmla="*/ 5741097 h 7232650"/>
                <a:gd name="connsiteX29" fmla="*/ 4082494 w 4092551"/>
                <a:gd name="connsiteY29" fmla="*/ 5968264 h 7232650"/>
                <a:gd name="connsiteX30" fmla="*/ 4092551 w 4092551"/>
                <a:gd name="connsiteY30" fmla="*/ 6189924 h 7232650"/>
                <a:gd name="connsiteX31" fmla="*/ 4092551 w 4092551"/>
                <a:gd name="connsiteY31" fmla="*/ 6411583 h 7232650"/>
                <a:gd name="connsiteX32" fmla="*/ 4077466 w 4092551"/>
                <a:gd name="connsiteY32" fmla="*/ 6630490 h 7232650"/>
                <a:gd name="connsiteX33" fmla="*/ 4052325 w 4092551"/>
                <a:gd name="connsiteY33" fmla="*/ 6849396 h 7232650"/>
                <a:gd name="connsiteX34" fmla="*/ 4012101 w 4092551"/>
                <a:gd name="connsiteY34" fmla="*/ 7064172 h 7232650"/>
                <a:gd name="connsiteX35" fmla="*/ 3966153 w 4092551"/>
                <a:gd name="connsiteY35" fmla="*/ 7232650 h 7232650"/>
                <a:gd name="connsiteX36" fmla="*/ 3317841 w 4092551"/>
                <a:gd name="connsiteY36" fmla="*/ 7232650 h 7232650"/>
                <a:gd name="connsiteX37" fmla="*/ 3372178 w 4092551"/>
                <a:gd name="connsiteY37" fmla="*/ 7038402 h 7232650"/>
                <a:gd name="connsiteX38" fmla="*/ 3409977 w 4092551"/>
                <a:gd name="connsiteY38" fmla="*/ 6841630 h 7232650"/>
                <a:gd name="connsiteX39" fmla="*/ 3433602 w 4092551"/>
                <a:gd name="connsiteY39" fmla="*/ 6641073 h 7232650"/>
                <a:gd name="connsiteX40" fmla="*/ 3447778 w 4092551"/>
                <a:gd name="connsiteY40" fmla="*/ 6440516 h 7232650"/>
                <a:gd name="connsiteX41" fmla="*/ 3447778 w 4092551"/>
                <a:gd name="connsiteY41" fmla="*/ 6237437 h 7232650"/>
                <a:gd name="connsiteX42" fmla="*/ 3438327 w 4092551"/>
                <a:gd name="connsiteY42" fmla="*/ 6034358 h 7232650"/>
                <a:gd name="connsiteX43" fmla="*/ 3421790 w 4092551"/>
                <a:gd name="connsiteY43" fmla="*/ 5826233 h 7232650"/>
                <a:gd name="connsiteX44" fmla="*/ 3398165 w 4092551"/>
                <a:gd name="connsiteY44" fmla="*/ 5618108 h 7232650"/>
                <a:gd name="connsiteX45" fmla="*/ 3365090 w 4092551"/>
                <a:gd name="connsiteY45" fmla="*/ 5411245 h 7232650"/>
                <a:gd name="connsiteX46" fmla="*/ 3327290 w 4092551"/>
                <a:gd name="connsiteY46" fmla="*/ 5203120 h 7232650"/>
                <a:gd name="connsiteX47" fmla="*/ 3282402 w 4092551"/>
                <a:gd name="connsiteY47" fmla="*/ 4993734 h 7232650"/>
                <a:gd name="connsiteX48" fmla="*/ 3235153 w 4092551"/>
                <a:gd name="connsiteY48" fmla="*/ 4784348 h 7232650"/>
                <a:gd name="connsiteX49" fmla="*/ 3185540 w 4092551"/>
                <a:gd name="connsiteY49" fmla="*/ 4571178 h 7232650"/>
                <a:gd name="connsiteX50" fmla="*/ 3133565 w 4092551"/>
                <a:gd name="connsiteY50" fmla="*/ 4361792 h 7232650"/>
                <a:gd name="connsiteX51" fmla="*/ 3083953 w 4092551"/>
                <a:gd name="connsiteY51" fmla="*/ 4152405 h 7232650"/>
                <a:gd name="connsiteX52" fmla="*/ 3029615 w 4092551"/>
                <a:gd name="connsiteY52" fmla="*/ 3941758 h 7232650"/>
                <a:gd name="connsiteX53" fmla="*/ 2980003 w 4092551"/>
                <a:gd name="connsiteY53" fmla="*/ 3734895 h 7232650"/>
                <a:gd name="connsiteX54" fmla="*/ 2935115 w 4092551"/>
                <a:gd name="connsiteY54" fmla="*/ 3526770 h 7232650"/>
                <a:gd name="connsiteX55" fmla="*/ 2887865 w 4092551"/>
                <a:gd name="connsiteY55" fmla="*/ 3319907 h 7232650"/>
                <a:gd name="connsiteX56" fmla="*/ 2852428 w 4092551"/>
                <a:gd name="connsiteY56" fmla="*/ 3114306 h 7232650"/>
                <a:gd name="connsiteX57" fmla="*/ 2819353 w 4092551"/>
                <a:gd name="connsiteY57" fmla="*/ 2908704 h 7232650"/>
                <a:gd name="connsiteX58" fmla="*/ 2793365 w 4092551"/>
                <a:gd name="connsiteY58" fmla="*/ 2708147 h 7232650"/>
                <a:gd name="connsiteX59" fmla="*/ 2772103 w 4092551"/>
                <a:gd name="connsiteY59" fmla="*/ 2506328 h 7232650"/>
                <a:gd name="connsiteX60" fmla="*/ 2765015 w 4092551"/>
                <a:gd name="connsiteY60" fmla="*/ 2308294 h 7232650"/>
                <a:gd name="connsiteX61" fmla="*/ 2765015 w 4092551"/>
                <a:gd name="connsiteY61" fmla="*/ 2111522 h 7232650"/>
                <a:gd name="connsiteX62" fmla="*/ 2776827 w 4092551"/>
                <a:gd name="connsiteY62" fmla="*/ 1917273 h 7232650"/>
                <a:gd name="connsiteX63" fmla="*/ 2802815 w 4092551"/>
                <a:gd name="connsiteY63" fmla="*/ 1725546 h 7232650"/>
                <a:gd name="connsiteX64" fmla="*/ 2842978 w 4092551"/>
                <a:gd name="connsiteY64" fmla="*/ 1537603 h 7232650"/>
                <a:gd name="connsiteX65" fmla="*/ 2892590 w 4092551"/>
                <a:gd name="connsiteY65" fmla="*/ 1352182 h 7232650"/>
                <a:gd name="connsiteX66" fmla="*/ 2963465 w 4092551"/>
                <a:gd name="connsiteY66" fmla="*/ 1168023 h 7232650"/>
                <a:gd name="connsiteX67" fmla="*/ 3046152 w 4092551"/>
                <a:gd name="connsiteY67" fmla="*/ 990172 h 7232650"/>
                <a:gd name="connsiteX68" fmla="*/ 3150102 w 4092551"/>
                <a:gd name="connsiteY68" fmla="*/ 814841 h 7232650"/>
                <a:gd name="connsiteX69" fmla="*/ 3268228 w 4092551"/>
                <a:gd name="connsiteY69" fmla="*/ 643297 h 7232650"/>
                <a:gd name="connsiteX70" fmla="*/ 3409977 w 4092551"/>
                <a:gd name="connsiteY70" fmla="*/ 475536 h 7232650"/>
                <a:gd name="connsiteX71" fmla="*/ 3570627 w 4092551"/>
                <a:gd name="connsiteY71" fmla="*/ 314081 h 7232650"/>
                <a:gd name="connsiteX72" fmla="*/ 3752540 w 4092551"/>
                <a:gd name="connsiteY72" fmla="*/ 155149 h 7232650"/>
                <a:gd name="connsiteX73" fmla="*/ 3960440 w 4092551"/>
                <a:gd name="connsiteY73" fmla="*/ 2 h 7232650"/>
                <a:gd name="connsiteX74" fmla="*/ 2301446 w 4092551"/>
                <a:gd name="connsiteY74" fmla="*/ 2 h 7232650"/>
                <a:gd name="connsiteX75" fmla="*/ 2301446 w 4092551"/>
                <a:gd name="connsiteY75" fmla="*/ 0 h 7232650"/>
                <a:gd name="connsiteX76" fmla="*/ 0 w 4092551"/>
                <a:gd name="connsiteY76" fmla="*/ 0 h 7232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4092551" h="7232650">
                  <a:moveTo>
                    <a:pt x="0" y="0"/>
                  </a:moveTo>
                  <a:lnTo>
                    <a:pt x="3970644" y="0"/>
                  </a:lnTo>
                  <a:lnTo>
                    <a:pt x="3901482" y="83956"/>
                  </a:lnTo>
                  <a:lnTo>
                    <a:pt x="3775778" y="271197"/>
                  </a:lnTo>
                  <a:lnTo>
                    <a:pt x="3665160" y="462568"/>
                  </a:lnTo>
                  <a:lnTo>
                    <a:pt x="3577168" y="656692"/>
                  </a:lnTo>
                  <a:lnTo>
                    <a:pt x="3501746" y="857702"/>
                  </a:lnTo>
                  <a:lnTo>
                    <a:pt x="3448950" y="1060085"/>
                  </a:lnTo>
                  <a:lnTo>
                    <a:pt x="3406211" y="1265224"/>
                  </a:lnTo>
                  <a:lnTo>
                    <a:pt x="3378556" y="1474493"/>
                  </a:lnTo>
                  <a:lnTo>
                    <a:pt x="3365985" y="1686516"/>
                  </a:lnTo>
                  <a:lnTo>
                    <a:pt x="3365985" y="1901292"/>
                  </a:lnTo>
                  <a:lnTo>
                    <a:pt x="3373529" y="2117444"/>
                  </a:lnTo>
                  <a:lnTo>
                    <a:pt x="3396154" y="2337728"/>
                  </a:lnTo>
                  <a:lnTo>
                    <a:pt x="3423810" y="2556633"/>
                  </a:lnTo>
                  <a:lnTo>
                    <a:pt x="3459007" y="2781047"/>
                  </a:lnTo>
                  <a:lnTo>
                    <a:pt x="3496718" y="3005461"/>
                  </a:lnTo>
                  <a:lnTo>
                    <a:pt x="3546999" y="3231249"/>
                  </a:lnTo>
                  <a:lnTo>
                    <a:pt x="3594766" y="3458416"/>
                  </a:lnTo>
                  <a:lnTo>
                    <a:pt x="3647561" y="3684206"/>
                  </a:lnTo>
                  <a:lnTo>
                    <a:pt x="3705385" y="3914125"/>
                  </a:lnTo>
                  <a:lnTo>
                    <a:pt x="3758180" y="4142670"/>
                  </a:lnTo>
                  <a:lnTo>
                    <a:pt x="3813489" y="4371213"/>
                  </a:lnTo>
                  <a:lnTo>
                    <a:pt x="3866285" y="4603887"/>
                  </a:lnTo>
                  <a:lnTo>
                    <a:pt x="3916566" y="4832430"/>
                  </a:lnTo>
                  <a:lnTo>
                    <a:pt x="3964334" y="5060974"/>
                  </a:lnTo>
                  <a:lnTo>
                    <a:pt x="4004558" y="5288141"/>
                  </a:lnTo>
                  <a:lnTo>
                    <a:pt x="4039755" y="5513930"/>
                  </a:lnTo>
                  <a:lnTo>
                    <a:pt x="4064896" y="5741097"/>
                  </a:lnTo>
                  <a:lnTo>
                    <a:pt x="4082494" y="5968264"/>
                  </a:lnTo>
                  <a:lnTo>
                    <a:pt x="4092551" y="6189924"/>
                  </a:lnTo>
                  <a:lnTo>
                    <a:pt x="4092551" y="6411583"/>
                  </a:lnTo>
                  <a:lnTo>
                    <a:pt x="4077466" y="6630490"/>
                  </a:lnTo>
                  <a:lnTo>
                    <a:pt x="4052325" y="6849396"/>
                  </a:lnTo>
                  <a:lnTo>
                    <a:pt x="4012101" y="7064172"/>
                  </a:lnTo>
                  <a:lnTo>
                    <a:pt x="3966153" y="7232650"/>
                  </a:lnTo>
                  <a:lnTo>
                    <a:pt x="3317841" y="7232650"/>
                  </a:lnTo>
                  <a:lnTo>
                    <a:pt x="3372178" y="7038402"/>
                  </a:lnTo>
                  <a:lnTo>
                    <a:pt x="3409977" y="6841630"/>
                  </a:lnTo>
                  <a:lnTo>
                    <a:pt x="3433602" y="6641073"/>
                  </a:lnTo>
                  <a:lnTo>
                    <a:pt x="3447778" y="6440516"/>
                  </a:lnTo>
                  <a:lnTo>
                    <a:pt x="3447778" y="6237437"/>
                  </a:lnTo>
                  <a:lnTo>
                    <a:pt x="3438327" y="6034358"/>
                  </a:lnTo>
                  <a:lnTo>
                    <a:pt x="3421790" y="5826233"/>
                  </a:lnTo>
                  <a:lnTo>
                    <a:pt x="3398165" y="5618108"/>
                  </a:lnTo>
                  <a:lnTo>
                    <a:pt x="3365090" y="5411245"/>
                  </a:lnTo>
                  <a:lnTo>
                    <a:pt x="3327290" y="5203120"/>
                  </a:lnTo>
                  <a:lnTo>
                    <a:pt x="3282402" y="4993734"/>
                  </a:lnTo>
                  <a:lnTo>
                    <a:pt x="3235153" y="4784348"/>
                  </a:lnTo>
                  <a:lnTo>
                    <a:pt x="3185540" y="4571178"/>
                  </a:lnTo>
                  <a:lnTo>
                    <a:pt x="3133565" y="4361792"/>
                  </a:lnTo>
                  <a:lnTo>
                    <a:pt x="3083953" y="4152405"/>
                  </a:lnTo>
                  <a:lnTo>
                    <a:pt x="3029615" y="3941758"/>
                  </a:lnTo>
                  <a:lnTo>
                    <a:pt x="2980003" y="3734895"/>
                  </a:lnTo>
                  <a:lnTo>
                    <a:pt x="2935115" y="3526770"/>
                  </a:lnTo>
                  <a:lnTo>
                    <a:pt x="2887865" y="3319907"/>
                  </a:lnTo>
                  <a:lnTo>
                    <a:pt x="2852428" y="3114306"/>
                  </a:lnTo>
                  <a:lnTo>
                    <a:pt x="2819353" y="2908704"/>
                  </a:lnTo>
                  <a:lnTo>
                    <a:pt x="2793365" y="2708147"/>
                  </a:lnTo>
                  <a:lnTo>
                    <a:pt x="2772103" y="2506328"/>
                  </a:lnTo>
                  <a:lnTo>
                    <a:pt x="2765015" y="2308294"/>
                  </a:lnTo>
                  <a:lnTo>
                    <a:pt x="2765015" y="2111522"/>
                  </a:lnTo>
                  <a:lnTo>
                    <a:pt x="2776827" y="1917273"/>
                  </a:lnTo>
                  <a:lnTo>
                    <a:pt x="2802815" y="1725546"/>
                  </a:lnTo>
                  <a:lnTo>
                    <a:pt x="2842978" y="1537603"/>
                  </a:lnTo>
                  <a:lnTo>
                    <a:pt x="2892590" y="1352182"/>
                  </a:lnTo>
                  <a:lnTo>
                    <a:pt x="2963465" y="1168023"/>
                  </a:lnTo>
                  <a:lnTo>
                    <a:pt x="3046152" y="990172"/>
                  </a:lnTo>
                  <a:lnTo>
                    <a:pt x="3150102" y="814841"/>
                  </a:lnTo>
                  <a:lnTo>
                    <a:pt x="3268228" y="643297"/>
                  </a:lnTo>
                  <a:lnTo>
                    <a:pt x="3409977" y="475536"/>
                  </a:lnTo>
                  <a:lnTo>
                    <a:pt x="3570627" y="314081"/>
                  </a:lnTo>
                  <a:lnTo>
                    <a:pt x="3752540" y="155149"/>
                  </a:lnTo>
                  <a:lnTo>
                    <a:pt x="3960440" y="2"/>
                  </a:lnTo>
                  <a:lnTo>
                    <a:pt x="2301446" y="2"/>
                  </a:lnTo>
                  <a:lnTo>
                    <a:pt x="230144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4985" tIns="32510" rIns="64985" bIns="32510" anchor="ctr"/>
            <a:lstStyle/>
            <a:p>
              <a:pPr algn="ctr" defTabSz="91286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12" y="29633"/>
              <a:ext cx="3649663" cy="5143500"/>
            </a:xfrm>
            <a:custGeom>
              <a:avLst/>
              <a:gdLst>
                <a:gd name="connsiteX0" fmla="*/ 0 w 5137382"/>
                <a:gd name="connsiteY0" fmla="*/ 0 h 7232652"/>
                <a:gd name="connsiteX1" fmla="*/ 3477047 w 5137382"/>
                <a:gd name="connsiteY1" fmla="*/ 0 h 7232652"/>
                <a:gd name="connsiteX2" fmla="*/ 3477047 w 5137382"/>
                <a:gd name="connsiteY2" fmla="*/ 2 h 7232652"/>
                <a:gd name="connsiteX3" fmla="*/ 5137382 w 5137382"/>
                <a:gd name="connsiteY3" fmla="*/ 2 h 7232652"/>
                <a:gd name="connsiteX4" fmla="*/ 4929314 w 5137382"/>
                <a:gd name="connsiteY4" fmla="*/ 155149 h 7232652"/>
                <a:gd name="connsiteX5" fmla="*/ 4747254 w 5137382"/>
                <a:gd name="connsiteY5" fmla="*/ 314081 h 7232652"/>
                <a:gd name="connsiteX6" fmla="*/ 4586474 w 5137382"/>
                <a:gd name="connsiteY6" fmla="*/ 475535 h 7232652"/>
                <a:gd name="connsiteX7" fmla="*/ 4444610 w 5137382"/>
                <a:gd name="connsiteY7" fmla="*/ 643296 h 7232652"/>
                <a:gd name="connsiteX8" fmla="*/ 4326389 w 5137382"/>
                <a:gd name="connsiteY8" fmla="*/ 814841 h 7232652"/>
                <a:gd name="connsiteX9" fmla="*/ 4222355 w 5137382"/>
                <a:gd name="connsiteY9" fmla="*/ 990171 h 7232652"/>
                <a:gd name="connsiteX10" fmla="*/ 4139601 w 5137382"/>
                <a:gd name="connsiteY10" fmla="*/ 1168023 h 7232652"/>
                <a:gd name="connsiteX11" fmla="*/ 4068669 w 5137382"/>
                <a:gd name="connsiteY11" fmla="*/ 1352182 h 7232652"/>
                <a:gd name="connsiteX12" fmla="*/ 4019016 w 5137382"/>
                <a:gd name="connsiteY12" fmla="*/ 1537602 h 7232652"/>
                <a:gd name="connsiteX13" fmla="*/ 3978821 w 5137382"/>
                <a:gd name="connsiteY13" fmla="*/ 1725545 h 7232652"/>
                <a:gd name="connsiteX14" fmla="*/ 3952812 w 5137382"/>
                <a:gd name="connsiteY14" fmla="*/ 1917272 h 7232652"/>
                <a:gd name="connsiteX15" fmla="*/ 3940990 w 5137382"/>
                <a:gd name="connsiteY15" fmla="*/ 2111522 h 7232652"/>
                <a:gd name="connsiteX16" fmla="*/ 3940990 w 5137382"/>
                <a:gd name="connsiteY16" fmla="*/ 2308294 h 7232652"/>
                <a:gd name="connsiteX17" fmla="*/ 3948084 w 5137382"/>
                <a:gd name="connsiteY17" fmla="*/ 2506328 h 7232652"/>
                <a:gd name="connsiteX18" fmla="*/ 3969363 w 5137382"/>
                <a:gd name="connsiteY18" fmla="*/ 2708146 h 7232652"/>
                <a:gd name="connsiteX19" fmla="*/ 3995372 w 5137382"/>
                <a:gd name="connsiteY19" fmla="*/ 2908703 h 7232652"/>
                <a:gd name="connsiteX20" fmla="*/ 4028474 w 5137382"/>
                <a:gd name="connsiteY20" fmla="*/ 3114305 h 7232652"/>
                <a:gd name="connsiteX21" fmla="*/ 4063940 w 5137382"/>
                <a:gd name="connsiteY21" fmla="*/ 3319907 h 7232652"/>
                <a:gd name="connsiteX22" fmla="*/ 4111228 w 5137382"/>
                <a:gd name="connsiteY22" fmla="*/ 3526770 h 7232652"/>
                <a:gd name="connsiteX23" fmla="*/ 4156152 w 5137382"/>
                <a:gd name="connsiteY23" fmla="*/ 3734895 h 7232652"/>
                <a:gd name="connsiteX24" fmla="*/ 4205804 w 5137382"/>
                <a:gd name="connsiteY24" fmla="*/ 3941758 h 7232652"/>
                <a:gd name="connsiteX25" fmla="*/ 4260186 w 5137382"/>
                <a:gd name="connsiteY25" fmla="*/ 4152405 h 7232652"/>
                <a:gd name="connsiteX26" fmla="*/ 4309838 w 5137382"/>
                <a:gd name="connsiteY26" fmla="*/ 4361792 h 7232652"/>
                <a:gd name="connsiteX27" fmla="*/ 4361855 w 5137382"/>
                <a:gd name="connsiteY27" fmla="*/ 4571178 h 7232652"/>
                <a:gd name="connsiteX28" fmla="*/ 4411508 w 5137382"/>
                <a:gd name="connsiteY28" fmla="*/ 4784348 h 7232652"/>
                <a:gd name="connsiteX29" fmla="*/ 4458796 w 5137382"/>
                <a:gd name="connsiteY29" fmla="*/ 4993734 h 7232652"/>
                <a:gd name="connsiteX30" fmla="*/ 4503720 w 5137382"/>
                <a:gd name="connsiteY30" fmla="*/ 5203120 h 7232652"/>
                <a:gd name="connsiteX31" fmla="*/ 4541550 w 5137382"/>
                <a:gd name="connsiteY31" fmla="*/ 5411245 h 7232652"/>
                <a:gd name="connsiteX32" fmla="*/ 4574652 w 5137382"/>
                <a:gd name="connsiteY32" fmla="*/ 5618108 h 7232652"/>
                <a:gd name="connsiteX33" fmla="*/ 4598296 w 5137382"/>
                <a:gd name="connsiteY33" fmla="*/ 5826233 h 7232652"/>
                <a:gd name="connsiteX34" fmla="*/ 4614847 w 5137382"/>
                <a:gd name="connsiteY34" fmla="*/ 6034358 h 7232652"/>
                <a:gd name="connsiteX35" fmla="*/ 4624305 w 5137382"/>
                <a:gd name="connsiteY35" fmla="*/ 6237437 h 7232652"/>
                <a:gd name="connsiteX36" fmla="*/ 4624305 w 5137382"/>
                <a:gd name="connsiteY36" fmla="*/ 6440516 h 7232652"/>
                <a:gd name="connsiteX37" fmla="*/ 4610118 w 5137382"/>
                <a:gd name="connsiteY37" fmla="*/ 6641073 h 7232652"/>
                <a:gd name="connsiteX38" fmla="*/ 4586474 w 5137382"/>
                <a:gd name="connsiteY38" fmla="*/ 6841630 h 7232652"/>
                <a:gd name="connsiteX39" fmla="*/ 4548644 w 5137382"/>
                <a:gd name="connsiteY39" fmla="*/ 7038402 h 7232652"/>
                <a:gd name="connsiteX40" fmla="*/ 4494262 w 5137382"/>
                <a:gd name="connsiteY40" fmla="*/ 7232652 h 7232652"/>
                <a:gd name="connsiteX41" fmla="*/ 3042515 w 5137382"/>
                <a:gd name="connsiteY41" fmla="*/ 7232652 h 7232652"/>
                <a:gd name="connsiteX42" fmla="*/ 3042515 w 5137382"/>
                <a:gd name="connsiteY42" fmla="*/ 7232650 h 7232652"/>
                <a:gd name="connsiteX43" fmla="*/ 0 w 5137382"/>
                <a:gd name="connsiteY43" fmla="*/ 7232650 h 7232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137382" h="7232652">
                  <a:moveTo>
                    <a:pt x="0" y="0"/>
                  </a:moveTo>
                  <a:lnTo>
                    <a:pt x="3477047" y="0"/>
                  </a:lnTo>
                  <a:lnTo>
                    <a:pt x="3477047" y="2"/>
                  </a:lnTo>
                  <a:lnTo>
                    <a:pt x="5137382" y="2"/>
                  </a:lnTo>
                  <a:lnTo>
                    <a:pt x="4929314" y="155149"/>
                  </a:lnTo>
                  <a:lnTo>
                    <a:pt x="4747254" y="314081"/>
                  </a:lnTo>
                  <a:lnTo>
                    <a:pt x="4586474" y="475535"/>
                  </a:lnTo>
                  <a:lnTo>
                    <a:pt x="4444610" y="643296"/>
                  </a:lnTo>
                  <a:lnTo>
                    <a:pt x="4326389" y="814841"/>
                  </a:lnTo>
                  <a:lnTo>
                    <a:pt x="4222355" y="990171"/>
                  </a:lnTo>
                  <a:lnTo>
                    <a:pt x="4139601" y="1168023"/>
                  </a:lnTo>
                  <a:lnTo>
                    <a:pt x="4068669" y="1352182"/>
                  </a:lnTo>
                  <a:lnTo>
                    <a:pt x="4019016" y="1537602"/>
                  </a:lnTo>
                  <a:lnTo>
                    <a:pt x="3978821" y="1725545"/>
                  </a:lnTo>
                  <a:lnTo>
                    <a:pt x="3952812" y="1917272"/>
                  </a:lnTo>
                  <a:lnTo>
                    <a:pt x="3940990" y="2111522"/>
                  </a:lnTo>
                  <a:lnTo>
                    <a:pt x="3940990" y="2308294"/>
                  </a:lnTo>
                  <a:lnTo>
                    <a:pt x="3948084" y="2506328"/>
                  </a:lnTo>
                  <a:lnTo>
                    <a:pt x="3969363" y="2708146"/>
                  </a:lnTo>
                  <a:lnTo>
                    <a:pt x="3995372" y="2908703"/>
                  </a:lnTo>
                  <a:lnTo>
                    <a:pt x="4028474" y="3114305"/>
                  </a:lnTo>
                  <a:lnTo>
                    <a:pt x="4063940" y="3319907"/>
                  </a:lnTo>
                  <a:lnTo>
                    <a:pt x="4111228" y="3526770"/>
                  </a:lnTo>
                  <a:lnTo>
                    <a:pt x="4156152" y="3734895"/>
                  </a:lnTo>
                  <a:lnTo>
                    <a:pt x="4205804" y="3941758"/>
                  </a:lnTo>
                  <a:lnTo>
                    <a:pt x="4260186" y="4152405"/>
                  </a:lnTo>
                  <a:lnTo>
                    <a:pt x="4309838" y="4361792"/>
                  </a:lnTo>
                  <a:lnTo>
                    <a:pt x="4361855" y="4571178"/>
                  </a:lnTo>
                  <a:lnTo>
                    <a:pt x="4411508" y="4784348"/>
                  </a:lnTo>
                  <a:lnTo>
                    <a:pt x="4458796" y="4993734"/>
                  </a:lnTo>
                  <a:lnTo>
                    <a:pt x="4503720" y="5203120"/>
                  </a:lnTo>
                  <a:lnTo>
                    <a:pt x="4541550" y="5411245"/>
                  </a:lnTo>
                  <a:lnTo>
                    <a:pt x="4574652" y="5618108"/>
                  </a:lnTo>
                  <a:lnTo>
                    <a:pt x="4598296" y="5826233"/>
                  </a:lnTo>
                  <a:lnTo>
                    <a:pt x="4614847" y="6034358"/>
                  </a:lnTo>
                  <a:lnTo>
                    <a:pt x="4624305" y="6237437"/>
                  </a:lnTo>
                  <a:lnTo>
                    <a:pt x="4624305" y="6440516"/>
                  </a:lnTo>
                  <a:lnTo>
                    <a:pt x="4610118" y="6641073"/>
                  </a:lnTo>
                  <a:lnTo>
                    <a:pt x="4586474" y="6841630"/>
                  </a:lnTo>
                  <a:lnTo>
                    <a:pt x="4548644" y="7038402"/>
                  </a:lnTo>
                  <a:lnTo>
                    <a:pt x="4494262" y="7232652"/>
                  </a:lnTo>
                  <a:lnTo>
                    <a:pt x="3042515" y="7232652"/>
                  </a:lnTo>
                  <a:lnTo>
                    <a:pt x="3042515" y="7232650"/>
                  </a:lnTo>
                  <a:lnTo>
                    <a:pt x="0" y="7232650"/>
                  </a:ln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4985" tIns="32510" rIns="64985" bIns="32510" anchor="ctr"/>
            <a:lstStyle/>
            <a:p>
              <a:pPr algn="ctr" defTabSz="91286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5" name="MH_Others_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54140" y="2924944"/>
            <a:ext cx="1944462" cy="72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4700" b="1" dirty="0">
                <a:solidFill>
                  <a:schemeClr val="bg1"/>
                </a:solidFill>
                <a:ea typeface="微软雅黑" pitchFamily="34" charset="-122"/>
                <a:sym typeface="Arial" pitchFamily="34" charset="0"/>
              </a:rPr>
              <a:t>目  录</a:t>
            </a:r>
          </a:p>
        </p:txBody>
      </p:sp>
      <p:sp>
        <p:nvSpPr>
          <p:cNvPr id="17" name="MH_Others_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38503" y="3849252"/>
            <a:ext cx="2024063" cy="311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 b="1" dirty="0">
                <a:solidFill>
                  <a:schemeClr val="bg1"/>
                </a:solidFill>
                <a:ea typeface="微软雅黑" pitchFamily="34" charset="-122"/>
                <a:sym typeface="Arial" pitchFamily="34" charset="0"/>
              </a:rPr>
              <a:t>CONTENTS</a:t>
            </a:r>
            <a:endParaRPr lang="zh-CN" altLang="en-US" sz="2000" b="1" dirty="0">
              <a:solidFill>
                <a:schemeClr val="bg1"/>
              </a:solidFill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240000" y="836712"/>
            <a:ext cx="4932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 </a:t>
            </a:r>
            <a:r>
              <a:rPr lang="zh-CN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配置</a:t>
            </a:r>
            <a:r>
              <a: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交换机端口安全功能限制用户接入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240000" y="2564904"/>
            <a:ext cx="44180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OSPF</a:t>
            </a:r>
            <a:r>
              <a: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邻居进行安全认证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240000" y="2996952"/>
            <a:ext cx="4932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配置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标准访问列表控制网络流量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240000" y="3419708"/>
            <a:ext cx="5076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七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配置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扩展访问列表限制对服务的访问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240000" y="3851756"/>
            <a:ext cx="57036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八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配置动态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NAT</a:t>
            </a:r>
            <a:r>
              <a: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实现高效安全地访问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Internet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240000" y="4283804"/>
            <a:ext cx="54364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九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配置</a:t>
            </a:r>
            <a:r>
              <a: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静态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NAPT</a:t>
            </a:r>
            <a:r>
              <a: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安全发布内网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Internet</a:t>
            </a:r>
            <a:r>
              <a: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服务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240000" y="4715852"/>
            <a:ext cx="44180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十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启用网络设备上的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DHCP</a:t>
            </a:r>
            <a:r>
              <a: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服务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240000" y="5157192"/>
            <a:ext cx="4716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十一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启用网络设备上的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DHCP</a:t>
            </a:r>
            <a:r>
              <a: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中继服务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239999" y="5579948"/>
            <a:ext cx="57036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十二 </a:t>
            </a:r>
            <a:r>
              <a:rPr lang="zh-CN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设备防范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DHCP </a:t>
            </a:r>
            <a:r>
              <a: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欺骗攻击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240000" y="6011996"/>
            <a:ext cx="5580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实训：组建安全的园区网络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227176" y="6444044"/>
            <a:ext cx="5580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拓展训练：利用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ACL</a:t>
            </a:r>
            <a:r>
              <a: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防病毒攻击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239998" y="1259468"/>
            <a:ext cx="4680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路由器接口上封装广域网协议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240000" y="1700808"/>
            <a:ext cx="56674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应用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PPP </a:t>
            </a:r>
            <a:r>
              <a:rPr lang="zh-CN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协议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PAP</a:t>
            </a:r>
            <a:r>
              <a: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认证实现广域网</a:t>
            </a:r>
            <a:r>
              <a:rPr lang="zh-CN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链路安全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240000" y="2132856"/>
            <a:ext cx="590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应用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PPP</a:t>
            </a:r>
            <a:r>
              <a: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协议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CHAP</a:t>
            </a:r>
            <a:r>
              <a: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认证实现广域网链路安全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14198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619128" y="216479"/>
            <a:ext cx="6041104" cy="404209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2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200" b="1" dirty="0" smtClean="0">
                <a:solidFill>
                  <a:schemeClr val="accent1"/>
                </a:solidFill>
              </a:rPr>
              <a:t>一  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配置</a:t>
            </a:r>
            <a:r>
              <a:rPr lang="zh-CN" altLang="zh-CN" sz="2200" b="1" dirty="0">
                <a:solidFill>
                  <a:schemeClr val="accent1"/>
                </a:solidFill>
              </a:rPr>
              <a:t>交换机端口安全功能限制用户接入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35625"/>
            <a:ext cx="2627784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619128" y="908720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accent6">
                    <a:lumMod val="50000"/>
                  </a:schemeClr>
                </a:solidFill>
                <a:latin typeface="华文彩云" pitchFamily="2" charset="-122"/>
                <a:ea typeface="华文彩云" pitchFamily="2" charset="-122"/>
              </a:rPr>
              <a:t>任务描述</a:t>
            </a:r>
            <a:endParaRPr lang="zh-CN" altLang="zh-CN" sz="2000" b="1" dirty="0">
              <a:solidFill>
                <a:schemeClr val="accent6">
                  <a:lumMod val="50000"/>
                </a:schemeClr>
              </a:solidFill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55576" y="1412776"/>
            <a:ext cx="777686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dirty="0" smtClean="0"/>
              <a:t>        </a:t>
            </a:r>
            <a:r>
              <a:rPr lang="zh-CN" altLang="zh-CN" dirty="0" smtClean="0"/>
              <a:t>为了</a:t>
            </a:r>
            <a:r>
              <a:rPr lang="zh-CN" altLang="zh-CN" dirty="0"/>
              <a:t>防止公司内部用户的</a:t>
            </a:r>
            <a:r>
              <a:rPr lang="en-US" altLang="zh-CN" dirty="0"/>
              <a:t>IP</a:t>
            </a:r>
            <a:r>
              <a:rPr lang="zh-CN" altLang="zh-CN" dirty="0"/>
              <a:t>地址冲突，防止公司内部的网络攻击和破坏行为，小王作为公司的网络管理员</a:t>
            </a:r>
            <a:r>
              <a:rPr lang="zh-CN" altLang="zh-CN" dirty="0" smtClean="0"/>
              <a:t>，</a:t>
            </a:r>
            <a:r>
              <a:rPr lang="zh-CN" altLang="en-US" dirty="0"/>
              <a:t>需要</a:t>
            </a:r>
            <a:r>
              <a:rPr lang="zh-CN" altLang="zh-CN" dirty="0" smtClean="0"/>
              <a:t>设计一</a:t>
            </a:r>
            <a:r>
              <a:rPr lang="zh-CN" altLang="zh-CN" dirty="0"/>
              <a:t>个解决方案，为每一位员工分配固定的</a:t>
            </a:r>
            <a:r>
              <a:rPr lang="en-US" altLang="zh-CN" dirty="0"/>
              <a:t>IP</a:t>
            </a:r>
            <a:r>
              <a:rPr lang="zh-CN" altLang="zh-CN" dirty="0"/>
              <a:t>地址，如果擅自更改</a:t>
            </a:r>
            <a:r>
              <a:rPr lang="en-US" altLang="zh-CN" dirty="0"/>
              <a:t>IP</a:t>
            </a:r>
            <a:r>
              <a:rPr lang="zh-CN" altLang="zh-CN" dirty="0"/>
              <a:t>地址将不允许上网，并且限制只允许公司员工主机可以使用网络，不得随意连接其他主机。</a:t>
            </a:r>
          </a:p>
        </p:txBody>
      </p:sp>
      <p:sp>
        <p:nvSpPr>
          <p:cNvPr id="12" name="矩形 11"/>
          <p:cNvSpPr/>
          <p:nvPr/>
        </p:nvSpPr>
        <p:spPr>
          <a:xfrm>
            <a:off x="619128" y="2812866"/>
            <a:ext cx="12170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b="1" dirty="0">
                <a:solidFill>
                  <a:schemeClr val="accent6">
                    <a:lumMod val="50000"/>
                  </a:schemeClr>
                </a:solidFill>
                <a:latin typeface="华文彩云" pitchFamily="2" charset="-122"/>
                <a:ea typeface="华文彩云" pitchFamily="2" charset="-122"/>
              </a:rPr>
              <a:t>知识链接</a:t>
            </a:r>
          </a:p>
        </p:txBody>
      </p:sp>
      <p:sp>
        <p:nvSpPr>
          <p:cNvPr id="15" name="矩形 14"/>
          <p:cNvSpPr/>
          <p:nvPr/>
        </p:nvSpPr>
        <p:spPr>
          <a:xfrm>
            <a:off x="827584" y="3364830"/>
            <a:ext cx="7920880" cy="2600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/>
              <a:t>1</a:t>
            </a:r>
            <a:r>
              <a:rPr lang="zh-CN" altLang="zh-CN" b="1" dirty="0"/>
              <a:t>．交换机端口安全概述</a:t>
            </a:r>
          </a:p>
          <a:p>
            <a:pPr>
              <a:lnSpc>
                <a:spcPts val="2400"/>
              </a:lnSpc>
            </a:pPr>
            <a:r>
              <a:rPr lang="en-US" altLang="zh-CN" dirty="0" smtClean="0"/>
              <a:t>         </a:t>
            </a:r>
            <a:r>
              <a:rPr lang="zh-CN" altLang="zh-CN" dirty="0"/>
              <a:t>利用交换机端口安全这个特性，可以实现如下几个主要功能：</a:t>
            </a:r>
          </a:p>
          <a:p>
            <a:pPr marL="742950" lvl="1" indent="-285750">
              <a:lnSpc>
                <a:spcPts val="2400"/>
              </a:lnSpc>
              <a:buFont typeface="Wingdings" pitchFamily="2" charset="2"/>
              <a:buChar char="Ø"/>
            </a:pPr>
            <a:r>
              <a:rPr lang="zh-CN" altLang="zh-CN" dirty="0"/>
              <a:t>只允许特定</a:t>
            </a:r>
            <a:r>
              <a:rPr lang="en-US" altLang="zh-CN" dirty="0"/>
              <a:t>MAC</a:t>
            </a:r>
            <a:r>
              <a:rPr lang="zh-CN" altLang="zh-CN" dirty="0"/>
              <a:t>地址的设备接入到网络中，从而防止用户将非法或未授权的设备接入网络。</a:t>
            </a:r>
          </a:p>
          <a:p>
            <a:pPr marL="742950" lvl="1" indent="-285750">
              <a:lnSpc>
                <a:spcPts val="2400"/>
              </a:lnSpc>
              <a:buFont typeface="Wingdings" pitchFamily="2" charset="2"/>
              <a:buChar char="Ø"/>
            </a:pPr>
            <a:r>
              <a:rPr lang="zh-CN" altLang="zh-CN" dirty="0"/>
              <a:t>限制端口接入的设备数量，防止用户将过多的设备接入到网络中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>
              <a:lnSpc>
                <a:spcPts val="2400"/>
              </a:lnSpc>
            </a:pPr>
            <a:r>
              <a:rPr lang="en-US" altLang="zh-CN" dirty="0" smtClean="0"/>
              <a:t>        </a:t>
            </a:r>
            <a:r>
              <a:rPr lang="zh-CN" altLang="zh-CN" dirty="0" smtClean="0"/>
              <a:t>如果</a:t>
            </a:r>
            <a:r>
              <a:rPr lang="zh-CN" altLang="zh-CN" dirty="0"/>
              <a:t>一个端口被配置为一个安全端口，当其安全地址的数目已经达到允许的最大个数后，如果该端口收到一个源地址不属于安全地址范围的帧时，一个安全违例产生。</a:t>
            </a:r>
          </a:p>
        </p:txBody>
      </p:sp>
    </p:spTree>
    <p:extLst>
      <p:ext uri="{BB962C8B-B14F-4D97-AF65-F5344CB8AC3E}">
        <p14:creationId xmlns:p14="http://schemas.microsoft.com/office/powerpoint/2010/main" val="8314198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619128" y="216479"/>
            <a:ext cx="5969096" cy="404209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2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200" b="1" dirty="0" smtClean="0">
                <a:solidFill>
                  <a:schemeClr val="accent1"/>
                </a:solidFill>
              </a:rPr>
              <a:t>一  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配置</a:t>
            </a:r>
            <a:r>
              <a:rPr lang="zh-CN" altLang="zh-CN" sz="2200" b="1" dirty="0">
                <a:solidFill>
                  <a:schemeClr val="accent1"/>
                </a:solidFill>
              </a:rPr>
              <a:t>交换机端口安全功能限制用户接入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35625"/>
            <a:ext cx="2627784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719510" y="980728"/>
            <a:ext cx="7740922" cy="43242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dirty="0" smtClean="0"/>
              <a:t>         </a:t>
            </a:r>
            <a:r>
              <a:rPr lang="zh-CN" altLang="zh-CN" b="1" dirty="0"/>
              <a:t>当安全违例产生时，你可以选择以下几种方式来处理违例</a:t>
            </a:r>
            <a:r>
              <a:rPr lang="en-US" altLang="zh-CN" b="1" dirty="0"/>
              <a:t>:</a:t>
            </a:r>
            <a:endParaRPr lang="zh-CN" altLang="zh-CN" b="1" dirty="0"/>
          </a:p>
          <a:p>
            <a:pPr marL="742950" lvl="1" indent="-285750">
              <a:lnSpc>
                <a:spcPts val="2400"/>
              </a:lnSpc>
              <a:buFont typeface="Wingdings" pitchFamily="2" charset="2"/>
              <a:buChar char="Ø"/>
            </a:pPr>
            <a:r>
              <a:rPr lang="en-US" altLang="zh-CN" dirty="0"/>
              <a:t>Protect </a:t>
            </a:r>
            <a:r>
              <a:rPr lang="zh-CN" altLang="zh-CN" dirty="0"/>
              <a:t>当安全地址个数满后，安全端口将丢弃未知名地址（不是该端口的安全地址中的任何一个）的帧。</a:t>
            </a:r>
          </a:p>
          <a:p>
            <a:pPr marL="742950" lvl="1" indent="-285750">
              <a:lnSpc>
                <a:spcPts val="2400"/>
              </a:lnSpc>
              <a:buFont typeface="Wingdings" pitchFamily="2" charset="2"/>
              <a:buChar char="Ø"/>
            </a:pPr>
            <a:r>
              <a:rPr lang="en-US" altLang="zh-CN" dirty="0"/>
              <a:t>Restrict </a:t>
            </a:r>
            <a:r>
              <a:rPr lang="zh-CN" altLang="zh-CN" dirty="0"/>
              <a:t>当违例产生时，交换机不但丢弃收到的帧，而且发送一个</a:t>
            </a:r>
            <a:r>
              <a:rPr lang="en-US" altLang="zh-CN" dirty="0"/>
              <a:t>SNMP Trap</a:t>
            </a:r>
            <a:r>
              <a:rPr lang="zh-CN" altLang="zh-CN" dirty="0"/>
              <a:t>通知。</a:t>
            </a:r>
          </a:p>
          <a:p>
            <a:pPr marL="742950" lvl="1" indent="-285750">
              <a:lnSpc>
                <a:spcPts val="2400"/>
              </a:lnSpc>
              <a:buFont typeface="Wingdings" pitchFamily="2" charset="2"/>
              <a:buChar char="Ø"/>
            </a:pPr>
            <a:r>
              <a:rPr lang="en-US" altLang="zh-CN" dirty="0"/>
              <a:t>Shutdown</a:t>
            </a:r>
            <a:r>
              <a:rPr lang="zh-CN" altLang="zh-CN" dirty="0"/>
              <a:t>当违例产生时，交换机丢弃收到的帧，发送一个</a:t>
            </a:r>
            <a:r>
              <a:rPr lang="en-US" altLang="zh-CN" dirty="0"/>
              <a:t>SNMP Trap</a:t>
            </a:r>
            <a:r>
              <a:rPr lang="zh-CN" altLang="zh-CN" dirty="0"/>
              <a:t>通知，而且将端口关闭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dirty="0" smtClean="0"/>
              <a:t>         </a:t>
            </a:r>
            <a:r>
              <a:rPr lang="zh-CN" altLang="zh-CN" b="1" dirty="0"/>
              <a:t>配置端口安全存在以下限制：</a:t>
            </a:r>
          </a:p>
          <a:p>
            <a:pPr marL="742950" lvl="1" indent="-285750">
              <a:lnSpc>
                <a:spcPts val="2400"/>
              </a:lnSpc>
              <a:buFont typeface="Wingdings" pitchFamily="2" charset="2"/>
              <a:buChar char="Ø"/>
            </a:pPr>
            <a:r>
              <a:rPr lang="zh-CN" altLang="zh-CN" dirty="0"/>
              <a:t>一个安全端口必须是一个</a:t>
            </a:r>
            <a:r>
              <a:rPr lang="en-US" altLang="zh-CN" dirty="0"/>
              <a:t>Access</a:t>
            </a:r>
            <a:r>
              <a:rPr lang="zh-CN" altLang="zh-CN" dirty="0"/>
              <a:t>端口，及连接终端设备的端口，而非</a:t>
            </a:r>
            <a:r>
              <a:rPr lang="en-US" altLang="zh-CN" dirty="0"/>
              <a:t>Trunk</a:t>
            </a:r>
            <a:r>
              <a:rPr lang="zh-CN" altLang="zh-CN" dirty="0"/>
              <a:t>端口。</a:t>
            </a:r>
          </a:p>
          <a:p>
            <a:pPr marL="742950" lvl="1" indent="-285750">
              <a:lnSpc>
                <a:spcPts val="2400"/>
              </a:lnSpc>
              <a:buFont typeface="Wingdings" pitchFamily="2" charset="2"/>
              <a:buChar char="Ø"/>
            </a:pPr>
            <a:r>
              <a:rPr lang="zh-CN" altLang="zh-CN" dirty="0"/>
              <a:t>一个安全端口不能是一个聚合端口。</a:t>
            </a:r>
          </a:p>
          <a:p>
            <a:pPr marL="742950" lvl="1" indent="-285750">
              <a:lnSpc>
                <a:spcPts val="2400"/>
              </a:lnSpc>
              <a:buFont typeface="Wingdings" pitchFamily="2" charset="2"/>
              <a:buChar char="Ø"/>
            </a:pPr>
            <a:r>
              <a:rPr lang="zh-CN" altLang="zh-CN" dirty="0"/>
              <a:t>一个安全端口不能是</a:t>
            </a:r>
            <a:r>
              <a:rPr lang="en-US" altLang="zh-CN" dirty="0"/>
              <a:t>SPAN</a:t>
            </a:r>
            <a:r>
              <a:rPr lang="zh-CN" altLang="zh-CN" dirty="0"/>
              <a:t>（交换机端口镜像技术）的目的端口。</a:t>
            </a:r>
          </a:p>
          <a:p>
            <a:pPr marL="742950" lvl="1" indent="-285750">
              <a:lnSpc>
                <a:spcPts val="2400"/>
              </a:lnSpc>
              <a:buFont typeface="Wingdings" pitchFamily="2" charset="2"/>
              <a:buChar char="Ø"/>
            </a:pP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3732815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619128" y="216479"/>
            <a:ext cx="5969096" cy="404209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2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200" b="1" dirty="0" smtClean="0">
                <a:solidFill>
                  <a:schemeClr val="accent1"/>
                </a:solidFill>
              </a:rPr>
              <a:t>一  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配置</a:t>
            </a:r>
            <a:r>
              <a:rPr lang="zh-CN" altLang="zh-CN" sz="2200" b="1" dirty="0">
                <a:solidFill>
                  <a:schemeClr val="accent1"/>
                </a:solidFill>
              </a:rPr>
              <a:t>交换机端口安全功能限制用户接入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35625"/>
            <a:ext cx="2627784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2169510"/>
              </p:ext>
            </p:extLst>
          </p:nvPr>
        </p:nvGraphicFramePr>
        <p:xfrm>
          <a:off x="755576" y="1628800"/>
          <a:ext cx="7200800" cy="158417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713964"/>
                <a:gridCol w="4486836"/>
              </a:tblGrid>
              <a:tr h="424018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</a:rPr>
                        <a:t>命令模式</a:t>
                      </a:r>
                      <a:endParaRPr lang="zh-CN" sz="12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</a:rPr>
                        <a:t>说</a:t>
                      </a:r>
                      <a:r>
                        <a:rPr lang="en-US" sz="1200" kern="100" dirty="0">
                          <a:effectLst/>
                        </a:rPr>
                        <a:t>    </a:t>
                      </a:r>
                      <a:r>
                        <a:rPr lang="zh-CN" sz="1200" kern="100" dirty="0">
                          <a:effectLst/>
                        </a:rPr>
                        <a:t>明</a:t>
                      </a:r>
                      <a:endParaRPr lang="zh-CN" sz="12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87627"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</a:rPr>
                        <a:t>端口安全开关</a:t>
                      </a:r>
                      <a:endParaRPr lang="zh-CN" sz="12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</a:rPr>
                        <a:t>所有端口均关闭端口安全功能</a:t>
                      </a:r>
                      <a:endParaRPr lang="zh-CN" sz="12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93565"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0">
                          <a:effectLst/>
                        </a:rPr>
                        <a:t>最大安全地址个数</a:t>
                      </a:r>
                      <a:endParaRPr lang="zh-CN" sz="12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128</a:t>
                      </a:r>
                      <a:endParaRPr lang="zh-CN" sz="12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87627"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0">
                          <a:effectLst/>
                        </a:rPr>
                        <a:t>安全地址</a:t>
                      </a:r>
                      <a:endParaRPr lang="zh-CN" sz="12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</a:rPr>
                        <a:t>无</a:t>
                      </a:r>
                      <a:endParaRPr lang="zh-CN" sz="12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91338"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Bef>
                          <a:spcPts val="790"/>
                        </a:spcBef>
                        <a:spcAft>
                          <a:spcPts val="0"/>
                        </a:spcAft>
                      </a:pPr>
                      <a:r>
                        <a:rPr lang="zh-CN" sz="1200" kern="0" dirty="0">
                          <a:effectLst/>
                        </a:rPr>
                        <a:t>违例处理方式</a:t>
                      </a:r>
                      <a:endParaRPr lang="zh-CN" sz="12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</a:rPr>
                        <a:t>保护（</a:t>
                      </a:r>
                      <a:r>
                        <a:rPr lang="en-US" sz="1200" kern="100" dirty="0">
                          <a:effectLst/>
                        </a:rPr>
                        <a:t>protect</a:t>
                      </a:r>
                      <a:r>
                        <a:rPr lang="zh-CN" sz="1200" kern="100" dirty="0">
                          <a:effectLst/>
                        </a:rPr>
                        <a:t>）</a:t>
                      </a:r>
                      <a:endParaRPr lang="zh-CN" sz="12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620332" y="1099787"/>
            <a:ext cx="25074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/>
              <a:t>2. </a:t>
            </a:r>
            <a:r>
              <a:rPr lang="zh-CN" altLang="zh-CN" b="1" dirty="0"/>
              <a:t>端口安全的默认配置</a:t>
            </a:r>
            <a:endParaRPr lang="zh-CN" altLang="zh-CN" dirty="0"/>
          </a:p>
        </p:txBody>
      </p:sp>
      <p:sp>
        <p:nvSpPr>
          <p:cNvPr id="6" name="矩形 5"/>
          <p:cNvSpPr/>
          <p:nvPr/>
        </p:nvSpPr>
        <p:spPr>
          <a:xfrm>
            <a:off x="653652" y="3429000"/>
            <a:ext cx="26260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/>
              <a:t>3</a:t>
            </a:r>
            <a:r>
              <a:rPr lang="zh-CN" altLang="zh-CN" b="1" dirty="0"/>
              <a:t>．端口安全的配置方法</a:t>
            </a:r>
            <a:endParaRPr lang="zh-CN" altLang="zh-CN" dirty="0"/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7949438"/>
              </p:ext>
            </p:extLst>
          </p:nvPr>
        </p:nvGraphicFramePr>
        <p:xfrm>
          <a:off x="727956" y="3933057"/>
          <a:ext cx="7228420" cy="237626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433902"/>
                <a:gridCol w="2794518"/>
              </a:tblGrid>
              <a:tr h="364781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</a:rPr>
                        <a:t>命</a:t>
                      </a:r>
                      <a:r>
                        <a:rPr lang="en-US" sz="1200" kern="100" dirty="0">
                          <a:effectLst/>
                        </a:rPr>
                        <a:t>    </a:t>
                      </a:r>
                      <a:r>
                        <a:rPr lang="zh-CN" sz="1200" kern="100" dirty="0">
                          <a:effectLst/>
                        </a:rPr>
                        <a:t>令</a:t>
                      </a:r>
                      <a:endParaRPr lang="zh-CN" sz="12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</a:rPr>
                        <a:t>功能说明</a:t>
                      </a:r>
                      <a:endParaRPr lang="zh-CN" sz="12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87355"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switch</a:t>
                      </a:r>
                      <a:r>
                        <a:rPr lang="zh-CN" sz="1200" kern="100" dirty="0">
                          <a:effectLst/>
                        </a:rPr>
                        <a:t>（</a:t>
                      </a:r>
                      <a:r>
                        <a:rPr lang="en-US" sz="1200" kern="100" dirty="0" err="1">
                          <a:effectLst/>
                        </a:rPr>
                        <a:t>config</a:t>
                      </a:r>
                      <a:r>
                        <a:rPr lang="en-US" sz="1200" kern="100" dirty="0">
                          <a:effectLst/>
                        </a:rPr>
                        <a:t>-if</a:t>
                      </a:r>
                      <a:r>
                        <a:rPr lang="zh-CN" sz="1200" kern="100" dirty="0">
                          <a:effectLst/>
                        </a:rPr>
                        <a:t>）</a:t>
                      </a:r>
                      <a:r>
                        <a:rPr lang="en-US" sz="1200" kern="100" dirty="0">
                          <a:effectLst/>
                        </a:rPr>
                        <a:t>#</a:t>
                      </a:r>
                      <a:r>
                        <a:rPr lang="en-US" sz="1200" kern="100" dirty="0" err="1">
                          <a:effectLst/>
                        </a:rPr>
                        <a:t>switchport</a:t>
                      </a:r>
                      <a:r>
                        <a:rPr lang="en-US" sz="1200" kern="100" dirty="0">
                          <a:effectLst/>
                        </a:rPr>
                        <a:t> port-security</a:t>
                      </a:r>
                      <a:endParaRPr lang="zh-CN" sz="12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0" dirty="0">
                          <a:effectLst/>
                        </a:rPr>
                        <a:t>打开端口的安全功能</a:t>
                      </a:r>
                      <a:endParaRPr lang="zh-CN" sz="12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74709"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switch</a:t>
                      </a:r>
                      <a:r>
                        <a:rPr lang="zh-CN" sz="1200" kern="100" dirty="0">
                          <a:effectLst/>
                        </a:rPr>
                        <a:t>（</a:t>
                      </a:r>
                      <a:r>
                        <a:rPr lang="en-US" sz="1200" kern="100" dirty="0" err="1">
                          <a:effectLst/>
                        </a:rPr>
                        <a:t>config</a:t>
                      </a:r>
                      <a:r>
                        <a:rPr lang="en-US" sz="1200" kern="100" dirty="0">
                          <a:effectLst/>
                        </a:rPr>
                        <a:t>-if</a:t>
                      </a:r>
                      <a:r>
                        <a:rPr lang="zh-CN" sz="1200" kern="100" dirty="0">
                          <a:effectLst/>
                        </a:rPr>
                        <a:t>）</a:t>
                      </a:r>
                      <a:r>
                        <a:rPr lang="en-US" sz="1200" kern="100" dirty="0">
                          <a:effectLst/>
                        </a:rPr>
                        <a:t>#</a:t>
                      </a:r>
                      <a:r>
                        <a:rPr lang="en-US" sz="1200" kern="100" dirty="0" err="1">
                          <a:effectLst/>
                        </a:rPr>
                        <a:t>switchport</a:t>
                      </a:r>
                      <a:r>
                        <a:rPr lang="en-US" sz="1200" kern="100" dirty="0">
                          <a:effectLst/>
                        </a:rPr>
                        <a:t> port-security maximum n</a:t>
                      </a:r>
                      <a:endParaRPr lang="zh-CN" sz="12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0" dirty="0">
                          <a:effectLst/>
                        </a:rPr>
                        <a:t>设置端口上安全地址的最大个数，</a:t>
                      </a:r>
                      <a:r>
                        <a:rPr lang="en-US" sz="1200" kern="0" dirty="0">
                          <a:effectLst/>
                        </a:rPr>
                        <a:t>n</a:t>
                      </a:r>
                      <a:r>
                        <a:rPr lang="zh-CN" sz="1200" kern="0" dirty="0">
                          <a:effectLst/>
                        </a:rPr>
                        <a:t>为个数，最大为</a:t>
                      </a:r>
                      <a:r>
                        <a:rPr lang="en-US" sz="1200" kern="0" dirty="0">
                          <a:effectLst/>
                        </a:rPr>
                        <a:t>128</a:t>
                      </a:r>
                      <a:endParaRPr lang="zh-CN" sz="12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74709"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switch</a:t>
                      </a:r>
                      <a:r>
                        <a:rPr lang="zh-CN" sz="1200" kern="100" dirty="0">
                          <a:effectLst/>
                        </a:rPr>
                        <a:t>（</a:t>
                      </a:r>
                      <a:r>
                        <a:rPr lang="en-US" sz="1200" kern="100" dirty="0" err="1">
                          <a:effectLst/>
                        </a:rPr>
                        <a:t>config</a:t>
                      </a:r>
                      <a:r>
                        <a:rPr lang="en-US" sz="1200" kern="100" dirty="0">
                          <a:effectLst/>
                        </a:rPr>
                        <a:t>-if</a:t>
                      </a:r>
                      <a:r>
                        <a:rPr lang="zh-CN" sz="1200" kern="100" dirty="0">
                          <a:effectLst/>
                        </a:rPr>
                        <a:t>）</a:t>
                      </a:r>
                      <a:r>
                        <a:rPr lang="en-US" sz="1200" kern="100" dirty="0">
                          <a:effectLst/>
                        </a:rPr>
                        <a:t>#</a:t>
                      </a:r>
                      <a:r>
                        <a:rPr lang="en-US" sz="1200" kern="100" dirty="0" err="1">
                          <a:effectLst/>
                        </a:rPr>
                        <a:t>switchport</a:t>
                      </a:r>
                      <a:r>
                        <a:rPr lang="en-US" sz="1200" kern="100" dirty="0">
                          <a:effectLst/>
                        </a:rPr>
                        <a:t> port-security violation { protect | restrict | shutdown }</a:t>
                      </a:r>
                      <a:endParaRPr lang="zh-CN" sz="12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0" dirty="0">
                          <a:effectLst/>
                        </a:rPr>
                        <a:t>设置处理违例的方式</a:t>
                      </a:r>
                      <a:endParaRPr lang="zh-CN" sz="12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74709"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Bef>
                          <a:spcPts val="79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switch</a:t>
                      </a:r>
                      <a:r>
                        <a:rPr lang="zh-CN" sz="1200" kern="100">
                          <a:effectLst/>
                        </a:rPr>
                        <a:t>（</a:t>
                      </a:r>
                      <a:r>
                        <a:rPr lang="en-US" sz="1200" kern="100">
                          <a:effectLst/>
                        </a:rPr>
                        <a:t>config-if</a:t>
                      </a:r>
                      <a:r>
                        <a:rPr lang="zh-CN" sz="1200" kern="100">
                          <a:effectLst/>
                        </a:rPr>
                        <a:t>）</a:t>
                      </a:r>
                      <a:r>
                        <a:rPr lang="en-US" sz="1200" kern="100">
                          <a:effectLst/>
                        </a:rPr>
                        <a:t>#switchport port-security [mac-address n] [ip-address m]</a:t>
                      </a:r>
                      <a:endParaRPr lang="zh-CN" sz="12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Bef>
                          <a:spcPts val="790"/>
                        </a:spcBef>
                        <a:spcAft>
                          <a:spcPts val="0"/>
                        </a:spcAft>
                      </a:pPr>
                      <a:r>
                        <a:rPr lang="zh-CN" sz="1200" kern="0" dirty="0">
                          <a:effectLst/>
                        </a:rPr>
                        <a:t>配置安全端口上安全地址，</a:t>
                      </a:r>
                      <a:r>
                        <a:rPr lang="en-US" sz="1200" kern="0" dirty="0">
                          <a:effectLst/>
                        </a:rPr>
                        <a:t>n</a:t>
                      </a:r>
                      <a:r>
                        <a:rPr lang="zh-CN" sz="1200" kern="0" dirty="0">
                          <a:effectLst/>
                        </a:rPr>
                        <a:t>为</a:t>
                      </a:r>
                      <a:r>
                        <a:rPr lang="en-US" sz="1200" kern="0" dirty="0">
                          <a:effectLst/>
                        </a:rPr>
                        <a:t>Mac</a:t>
                      </a:r>
                      <a:r>
                        <a:rPr lang="zh-CN" sz="1200" kern="0" dirty="0">
                          <a:effectLst/>
                        </a:rPr>
                        <a:t>地址，</a:t>
                      </a:r>
                      <a:r>
                        <a:rPr lang="en-US" sz="1200" kern="0" dirty="0">
                          <a:effectLst/>
                        </a:rPr>
                        <a:t>m</a:t>
                      </a:r>
                      <a:r>
                        <a:rPr lang="zh-CN" sz="1200" kern="0" dirty="0">
                          <a:effectLst/>
                        </a:rPr>
                        <a:t>为</a:t>
                      </a:r>
                      <a:r>
                        <a:rPr lang="en-US" sz="1200" kern="0" dirty="0">
                          <a:effectLst/>
                        </a:rPr>
                        <a:t>IP</a:t>
                      </a:r>
                      <a:r>
                        <a:rPr lang="zh-CN" sz="1200" kern="0" dirty="0">
                          <a:effectLst/>
                        </a:rPr>
                        <a:t>地址</a:t>
                      </a:r>
                      <a:endParaRPr lang="zh-CN" sz="12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832470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619128" y="216479"/>
            <a:ext cx="5969096" cy="404209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2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200" b="1" dirty="0" smtClean="0">
                <a:solidFill>
                  <a:schemeClr val="accent1"/>
                </a:solidFill>
              </a:rPr>
              <a:t>一  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配置</a:t>
            </a:r>
            <a:r>
              <a:rPr lang="zh-CN" altLang="zh-CN" sz="2200" b="1" dirty="0">
                <a:solidFill>
                  <a:schemeClr val="accent1"/>
                </a:solidFill>
              </a:rPr>
              <a:t>交换机端口安全功能限制用户接入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35625"/>
            <a:ext cx="2627784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4748700"/>
              </p:ext>
            </p:extLst>
          </p:nvPr>
        </p:nvGraphicFramePr>
        <p:xfrm>
          <a:off x="628338" y="980728"/>
          <a:ext cx="7832093" cy="475252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494387"/>
                <a:gridCol w="3337706"/>
              </a:tblGrid>
              <a:tr h="1019219"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Bef>
                          <a:spcPts val="790"/>
                        </a:spcBef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switch</a:t>
                      </a:r>
                      <a:r>
                        <a:rPr lang="zh-CN" sz="1600" kern="100" dirty="0">
                          <a:effectLst/>
                        </a:rPr>
                        <a:t>（</a:t>
                      </a:r>
                      <a:r>
                        <a:rPr lang="en-US" sz="1600" kern="100" dirty="0" err="1">
                          <a:effectLst/>
                        </a:rPr>
                        <a:t>config</a:t>
                      </a:r>
                      <a:r>
                        <a:rPr lang="zh-CN" sz="1600" kern="100" dirty="0">
                          <a:effectLst/>
                        </a:rPr>
                        <a:t>）</a:t>
                      </a:r>
                      <a:r>
                        <a:rPr lang="en-US" sz="1600" kern="100" dirty="0">
                          <a:effectLst/>
                        </a:rPr>
                        <a:t>#</a:t>
                      </a:r>
                      <a:r>
                        <a:rPr lang="en-US" sz="1600" kern="100" dirty="0" err="1">
                          <a:effectLst/>
                        </a:rPr>
                        <a:t>errdisable</a:t>
                      </a:r>
                      <a:r>
                        <a:rPr lang="en-US" sz="1600" kern="100" dirty="0">
                          <a:effectLst/>
                        </a:rPr>
                        <a:t> recovery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Bef>
                          <a:spcPts val="790"/>
                        </a:spcBef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</a:rPr>
                        <a:t>将因违例而进入</a:t>
                      </a:r>
                      <a:r>
                        <a:rPr lang="en-US" sz="1600" kern="0">
                          <a:effectLst/>
                        </a:rPr>
                        <a:t>“err-disabled”</a:t>
                      </a:r>
                      <a:r>
                        <a:rPr lang="zh-CN" sz="1600" kern="0">
                          <a:effectLst/>
                        </a:rPr>
                        <a:t>状态的端口恢复为</a:t>
                      </a:r>
                      <a:r>
                        <a:rPr lang="en-US" sz="1600" kern="0">
                          <a:effectLst/>
                        </a:rPr>
                        <a:t>UP</a:t>
                      </a:r>
                      <a:r>
                        <a:rPr lang="zh-CN" sz="1600" kern="0">
                          <a:effectLst/>
                        </a:rPr>
                        <a:t>状态（不同品牌设备命令可能不一致）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019219"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Bef>
                          <a:spcPts val="790"/>
                        </a:spcBef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switch</a:t>
                      </a:r>
                      <a:r>
                        <a:rPr lang="zh-CN" sz="1600" kern="100" dirty="0">
                          <a:effectLst/>
                        </a:rPr>
                        <a:t>（</a:t>
                      </a:r>
                      <a:r>
                        <a:rPr lang="en-US" sz="1600" kern="100" dirty="0" err="1">
                          <a:effectLst/>
                        </a:rPr>
                        <a:t>config</a:t>
                      </a:r>
                      <a:r>
                        <a:rPr lang="zh-CN" sz="1600" kern="100" dirty="0">
                          <a:effectLst/>
                        </a:rPr>
                        <a:t>）</a:t>
                      </a:r>
                      <a:r>
                        <a:rPr lang="en-US" sz="1600" kern="100" dirty="0">
                          <a:effectLst/>
                        </a:rPr>
                        <a:t>#</a:t>
                      </a:r>
                      <a:r>
                        <a:rPr lang="en-US" sz="1600" kern="100" dirty="0" err="1">
                          <a:effectLst/>
                        </a:rPr>
                        <a:t>errdisable</a:t>
                      </a:r>
                      <a:r>
                        <a:rPr lang="en-US" sz="1600" kern="100" dirty="0">
                          <a:effectLst/>
                        </a:rPr>
                        <a:t> recovery interval n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Bef>
                          <a:spcPts val="790"/>
                        </a:spcBef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effectLst/>
                        </a:rPr>
                        <a:t>配置从</a:t>
                      </a:r>
                      <a:r>
                        <a:rPr lang="en-US" sz="1600" kern="0" dirty="0">
                          <a:effectLst/>
                        </a:rPr>
                        <a:t>“err-disabled”</a:t>
                      </a:r>
                      <a:r>
                        <a:rPr lang="zh-CN" sz="1600" kern="0" dirty="0">
                          <a:effectLst/>
                        </a:rPr>
                        <a:t>状态恢复为</a:t>
                      </a:r>
                      <a:r>
                        <a:rPr lang="en-US" sz="1600" kern="0" dirty="0">
                          <a:effectLst/>
                        </a:rPr>
                        <a:t>UP</a:t>
                      </a:r>
                      <a:r>
                        <a:rPr lang="zh-CN" sz="1600" kern="0" dirty="0">
                          <a:effectLst/>
                        </a:rPr>
                        <a:t>状态所等待的时间（不同品牌设备命令可能不一致）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087913"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Bef>
                          <a:spcPts val="790"/>
                        </a:spcBef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switch</a:t>
                      </a:r>
                      <a:r>
                        <a:rPr lang="zh-CN" sz="1600" kern="100" dirty="0">
                          <a:effectLst/>
                        </a:rPr>
                        <a:t>（</a:t>
                      </a:r>
                      <a:r>
                        <a:rPr lang="en-US" sz="1600" kern="100" dirty="0" err="1">
                          <a:effectLst/>
                        </a:rPr>
                        <a:t>config</a:t>
                      </a:r>
                      <a:r>
                        <a:rPr lang="en-US" sz="1600" kern="100" dirty="0">
                          <a:effectLst/>
                        </a:rPr>
                        <a:t>-if</a:t>
                      </a:r>
                      <a:r>
                        <a:rPr lang="zh-CN" sz="1600" kern="100" dirty="0">
                          <a:effectLst/>
                        </a:rPr>
                        <a:t>）</a:t>
                      </a:r>
                      <a:r>
                        <a:rPr lang="en-US" sz="1600" kern="100" dirty="0">
                          <a:effectLst/>
                        </a:rPr>
                        <a:t>#</a:t>
                      </a:r>
                      <a:r>
                        <a:rPr lang="en-US" sz="1600" kern="100" dirty="0" err="1">
                          <a:effectLst/>
                        </a:rPr>
                        <a:t>switchport</a:t>
                      </a:r>
                      <a:r>
                        <a:rPr lang="en-US" sz="1600" kern="100" dirty="0">
                          <a:effectLst/>
                        </a:rPr>
                        <a:t> port-security aging { static | time n }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Bef>
                          <a:spcPts val="790"/>
                        </a:spcBef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effectLst/>
                        </a:rPr>
                        <a:t>配置安全地址的老化时间，</a:t>
                      </a:r>
                      <a:r>
                        <a:rPr lang="en-US" sz="1600" kern="0" dirty="0">
                          <a:effectLst/>
                        </a:rPr>
                        <a:t>static</a:t>
                      </a:r>
                      <a:r>
                        <a:rPr lang="zh-CN" sz="1600" kern="0" dirty="0">
                          <a:effectLst/>
                        </a:rPr>
                        <a:t>表示自动学习和手工配置的安全地址都将老化，否则只有自动学习的地址老化，</a:t>
                      </a:r>
                      <a:r>
                        <a:rPr lang="en-US" sz="1600" kern="0" dirty="0">
                          <a:effectLst/>
                        </a:rPr>
                        <a:t>time</a:t>
                      </a:r>
                      <a:r>
                        <a:rPr lang="zh-CN" sz="1600" kern="0" dirty="0">
                          <a:effectLst/>
                        </a:rPr>
                        <a:t>表示具体的老化时间，</a:t>
                      </a:r>
                      <a:r>
                        <a:rPr lang="en-US" sz="1600" kern="0" dirty="0">
                          <a:effectLst/>
                        </a:rPr>
                        <a:t>n</a:t>
                      </a:r>
                      <a:r>
                        <a:rPr lang="zh-CN" sz="1600" kern="0" dirty="0">
                          <a:effectLst/>
                        </a:rPr>
                        <a:t>取值</a:t>
                      </a:r>
                      <a:r>
                        <a:rPr lang="en-US" sz="1600" kern="0" dirty="0">
                          <a:effectLst/>
                        </a:rPr>
                        <a:t>0-1440</a:t>
                      </a:r>
                      <a:r>
                        <a:rPr lang="zh-CN" sz="1600" kern="0" dirty="0">
                          <a:effectLst/>
                        </a:rPr>
                        <a:t>单位分钟（不同品牌设备命令可能不一致）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13088"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Bef>
                          <a:spcPts val="790"/>
                        </a:spcBef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Switch#show port-security address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Bef>
                          <a:spcPts val="790"/>
                        </a:spcBef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effectLst/>
                        </a:rPr>
                        <a:t>查看安全地址信息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13088"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Bef>
                          <a:spcPts val="790"/>
                        </a:spcBef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Switch#show port-security 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Bef>
                          <a:spcPts val="790"/>
                        </a:spcBef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effectLst/>
                        </a:rPr>
                        <a:t>查看所有安全端口的统计信息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92660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619128" y="908720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accent6">
                    <a:lumMod val="50000"/>
                  </a:schemeClr>
                </a:solidFill>
                <a:latin typeface="华文彩云" pitchFamily="2" charset="-122"/>
                <a:ea typeface="华文彩云" pitchFamily="2" charset="-122"/>
              </a:rPr>
              <a:t>任务实施</a:t>
            </a:r>
            <a:endParaRPr lang="zh-CN" altLang="zh-CN" sz="2000" b="1" dirty="0">
              <a:solidFill>
                <a:schemeClr val="accent6">
                  <a:lumMod val="50000"/>
                </a:schemeClr>
              </a:solidFill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55576" y="1555717"/>
            <a:ext cx="7776864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/>
              <a:t>1</a:t>
            </a:r>
            <a:r>
              <a:rPr lang="zh-CN" altLang="zh-CN" b="1" dirty="0"/>
              <a:t>．任务拓扑图及要求说明</a:t>
            </a:r>
          </a:p>
          <a:p>
            <a:pPr>
              <a:lnSpc>
                <a:spcPts val="2400"/>
              </a:lnSpc>
            </a:pPr>
            <a:r>
              <a:rPr lang="en-US" altLang="zh-CN" dirty="0" smtClean="0"/>
              <a:t>         </a:t>
            </a:r>
            <a:r>
              <a:rPr lang="zh-CN" altLang="zh-CN" dirty="0"/>
              <a:t>此任务拓扑如图所示，一台交换机、两台</a:t>
            </a:r>
            <a:r>
              <a:rPr lang="en-US" altLang="zh-CN" dirty="0"/>
              <a:t>PC</a:t>
            </a:r>
            <a:r>
              <a:rPr lang="zh-CN" altLang="zh-CN" dirty="0"/>
              <a:t>通过两根直通线进行连接。要求使用端口安全技术控制</a:t>
            </a:r>
            <a:r>
              <a:rPr lang="en-US" altLang="zh-CN" dirty="0"/>
              <a:t>PC</a:t>
            </a:r>
            <a:r>
              <a:rPr lang="zh-CN" altLang="zh-CN" dirty="0"/>
              <a:t>的接入并验证。</a:t>
            </a:r>
          </a:p>
        </p:txBody>
      </p:sp>
      <p:sp>
        <p:nvSpPr>
          <p:cNvPr id="17" name="文本框 12"/>
          <p:cNvSpPr txBox="1">
            <a:spLocks noChangeArrowheads="1"/>
          </p:cNvSpPr>
          <p:nvPr/>
        </p:nvSpPr>
        <p:spPr bwMode="auto">
          <a:xfrm>
            <a:off x="619128" y="216479"/>
            <a:ext cx="5969096" cy="404209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2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200" b="1" dirty="0" smtClean="0">
                <a:solidFill>
                  <a:schemeClr val="accent1"/>
                </a:solidFill>
              </a:rPr>
              <a:t>一  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配置</a:t>
            </a:r>
            <a:r>
              <a:rPr lang="zh-CN" altLang="zh-CN" sz="2200" b="1" dirty="0">
                <a:solidFill>
                  <a:schemeClr val="accent1"/>
                </a:solidFill>
              </a:rPr>
              <a:t>交换机端口安全功能限制用户接入</a:t>
            </a:r>
          </a:p>
        </p:txBody>
      </p:sp>
      <p:pic>
        <p:nvPicPr>
          <p:cNvPr id="18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35625"/>
            <a:ext cx="2627784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2262170" y="2633368"/>
            <a:ext cx="4176464" cy="1487284"/>
            <a:chOff x="2571" y="8670"/>
            <a:chExt cx="5129" cy="1229"/>
          </a:xfrm>
        </p:grpSpPr>
        <p:pic>
          <p:nvPicPr>
            <p:cNvPr id="20" name="Picture 7" descr="pc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46" y="8670"/>
              <a:ext cx="825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1" name="Group 8"/>
            <p:cNvGrpSpPr>
              <a:grpSpLocks/>
            </p:cNvGrpSpPr>
            <p:nvPr/>
          </p:nvGrpSpPr>
          <p:grpSpPr bwMode="auto">
            <a:xfrm>
              <a:off x="2571" y="8810"/>
              <a:ext cx="5040" cy="1089"/>
              <a:chOff x="2571" y="8810"/>
              <a:chExt cx="5040" cy="1089"/>
            </a:xfrm>
          </p:grpSpPr>
          <p:pic>
            <p:nvPicPr>
              <p:cNvPr id="24" name="Picture 10" descr="C:\Documents and Settings\Administrator\Application Data\Tencent\Users\710901000\QQ\WinTemp\RichOle\Y_4X50_5PF`N_6RHJ@GHJ1L.jpg"/>
              <p:cNvPicPr>
                <a:picLocks noChangeAspect="1" noChangeArrowheads="1"/>
              </p:cNvPicPr>
              <p:nvPr/>
            </p:nvPicPr>
            <p:blipFill>
              <a:blip r:embed="rId6" r:link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71" y="8810"/>
                <a:ext cx="1380" cy="6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5" name="Text Box 11"/>
              <p:cNvSpPr txBox="1">
                <a:spLocks noChangeArrowheads="1"/>
              </p:cNvSpPr>
              <p:nvPr/>
            </p:nvSpPr>
            <p:spPr bwMode="auto">
              <a:xfrm>
                <a:off x="2571" y="9590"/>
                <a:ext cx="720" cy="30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0" rIns="9144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200" kern="100" dirty="0">
                    <a:effectLst/>
                    <a:latin typeface="Times New Roman"/>
                    <a:ea typeface="宋体"/>
                  </a:rPr>
                  <a:t>PC1</a:t>
                </a:r>
                <a:endParaRPr lang="zh-CN" sz="1200" kern="100" dirty="0">
                  <a:effectLst/>
                  <a:latin typeface="Times New Roman"/>
                  <a:ea typeface="宋体"/>
                </a:endParaRPr>
              </a:p>
            </p:txBody>
          </p:sp>
          <p:sp>
            <p:nvSpPr>
              <p:cNvPr id="26" name="Text Box 12"/>
              <p:cNvSpPr txBox="1">
                <a:spLocks noChangeArrowheads="1"/>
              </p:cNvSpPr>
              <p:nvPr/>
            </p:nvSpPr>
            <p:spPr bwMode="auto">
              <a:xfrm>
                <a:off x="6891" y="9590"/>
                <a:ext cx="720" cy="30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0" rIns="9144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200" kern="100" dirty="0">
                    <a:effectLst/>
                    <a:latin typeface="Times New Roman"/>
                    <a:ea typeface="宋体"/>
                  </a:rPr>
                  <a:t>PC2</a:t>
                </a:r>
                <a:endParaRPr lang="zh-CN" sz="1200" kern="100" dirty="0">
                  <a:effectLst/>
                  <a:latin typeface="Times New Roman"/>
                  <a:ea typeface="宋体"/>
                </a:endParaRPr>
              </a:p>
            </p:txBody>
          </p:sp>
          <p:cxnSp>
            <p:nvCxnSpPr>
              <p:cNvPr id="27" name="Line 13"/>
              <p:cNvCxnSpPr/>
              <p:nvPr/>
            </p:nvCxnSpPr>
            <p:spPr bwMode="auto">
              <a:xfrm>
                <a:off x="3471" y="9122"/>
                <a:ext cx="90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8" name="Line 14"/>
              <p:cNvCxnSpPr/>
              <p:nvPr/>
            </p:nvCxnSpPr>
            <p:spPr bwMode="auto">
              <a:xfrm>
                <a:off x="5631" y="9122"/>
                <a:ext cx="126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29" name="Text Box 15"/>
              <p:cNvSpPr txBox="1">
                <a:spLocks noChangeArrowheads="1"/>
              </p:cNvSpPr>
              <p:nvPr/>
            </p:nvSpPr>
            <p:spPr bwMode="auto">
              <a:xfrm>
                <a:off x="3831" y="8810"/>
                <a:ext cx="720" cy="312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0" rIns="9144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200" kern="100" dirty="0">
                    <a:effectLst/>
                    <a:latin typeface="Times New Roman"/>
                    <a:ea typeface="宋体"/>
                  </a:rPr>
                  <a:t>F0/1</a:t>
                </a:r>
                <a:endParaRPr lang="zh-CN" sz="1200" kern="100" dirty="0">
                  <a:effectLst/>
                  <a:latin typeface="Times New Roman"/>
                  <a:ea typeface="宋体"/>
                </a:endParaRPr>
              </a:p>
            </p:txBody>
          </p:sp>
          <p:sp>
            <p:nvSpPr>
              <p:cNvPr id="30" name="Text Box 16"/>
              <p:cNvSpPr txBox="1">
                <a:spLocks noChangeArrowheads="1"/>
              </p:cNvSpPr>
              <p:nvPr/>
            </p:nvSpPr>
            <p:spPr bwMode="auto">
              <a:xfrm>
                <a:off x="5811" y="8810"/>
                <a:ext cx="720" cy="30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0" rIns="9144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200" kern="100" dirty="0">
                    <a:effectLst/>
                    <a:latin typeface="Times New Roman"/>
                    <a:ea typeface="宋体"/>
                  </a:rPr>
                  <a:t>F0/2</a:t>
                </a:r>
                <a:endParaRPr lang="zh-CN" sz="1200" kern="100" dirty="0">
                  <a:effectLst/>
                  <a:latin typeface="Times New Roman"/>
                  <a:ea typeface="宋体"/>
                </a:endParaRPr>
              </a:p>
            </p:txBody>
          </p:sp>
        </p:grpSp>
        <p:pic>
          <p:nvPicPr>
            <p:cNvPr id="22" name="Picture 17" descr="pc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75" y="8670"/>
              <a:ext cx="825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矩形 2"/>
          <p:cNvSpPr/>
          <p:nvPr/>
        </p:nvSpPr>
        <p:spPr>
          <a:xfrm>
            <a:off x="755576" y="3913507"/>
            <a:ext cx="7776864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/>
              <a:t>2</a:t>
            </a:r>
            <a:r>
              <a:rPr lang="zh-CN" altLang="zh-CN" b="1" dirty="0"/>
              <a:t>．实施步骤</a:t>
            </a:r>
          </a:p>
          <a:p>
            <a:pPr>
              <a:lnSpc>
                <a:spcPts val="2400"/>
              </a:lnSpc>
            </a:pPr>
            <a:r>
              <a:rPr lang="en-US" altLang="zh-CN" dirty="0"/>
              <a:t>         1</a:t>
            </a:r>
            <a:r>
              <a:rPr lang="zh-CN" altLang="zh-CN" dirty="0"/>
              <a:t>）给</a:t>
            </a:r>
            <a:r>
              <a:rPr lang="en-US" altLang="zh-CN" dirty="0"/>
              <a:t>PC</a:t>
            </a:r>
            <a:r>
              <a:rPr lang="zh-CN" altLang="zh-CN" dirty="0"/>
              <a:t>配置</a:t>
            </a:r>
            <a:r>
              <a:rPr lang="en-US" altLang="zh-CN" dirty="0"/>
              <a:t>IP</a:t>
            </a:r>
            <a:r>
              <a:rPr lang="zh-CN" altLang="zh-CN" dirty="0"/>
              <a:t>地址</a:t>
            </a:r>
          </a:p>
          <a:p>
            <a:pPr>
              <a:lnSpc>
                <a:spcPts val="2400"/>
              </a:lnSpc>
            </a:pPr>
            <a:r>
              <a:rPr lang="en-US" altLang="zh-CN" dirty="0"/>
              <a:t>         </a:t>
            </a:r>
            <a:r>
              <a:rPr lang="zh-CN" altLang="zh-CN" dirty="0"/>
              <a:t>配置</a:t>
            </a:r>
            <a:r>
              <a:rPr lang="en-US" altLang="zh-CN" dirty="0"/>
              <a:t>PC1</a:t>
            </a:r>
            <a:r>
              <a:rPr lang="zh-CN" altLang="zh-CN" dirty="0"/>
              <a:t>和</a:t>
            </a:r>
            <a:r>
              <a:rPr lang="en-US" altLang="zh-CN" dirty="0"/>
              <a:t>PC2</a:t>
            </a:r>
            <a:r>
              <a:rPr lang="zh-CN" altLang="zh-CN" dirty="0"/>
              <a:t>的</a:t>
            </a:r>
            <a:r>
              <a:rPr lang="en-US" altLang="zh-CN" dirty="0"/>
              <a:t>IP</a:t>
            </a:r>
            <a:r>
              <a:rPr lang="zh-CN" altLang="zh-CN" dirty="0"/>
              <a:t>地址分别为</a:t>
            </a:r>
            <a:r>
              <a:rPr lang="en-US" altLang="zh-CN" dirty="0"/>
              <a:t>192.168.1.1</a:t>
            </a:r>
            <a:r>
              <a:rPr lang="zh-CN" altLang="zh-CN" dirty="0"/>
              <a:t>和</a:t>
            </a:r>
            <a:r>
              <a:rPr lang="en-US" altLang="zh-CN" dirty="0"/>
              <a:t>192.168.1.2</a:t>
            </a:r>
            <a:r>
              <a:rPr lang="zh-CN" altLang="zh-CN" dirty="0"/>
              <a:t>。</a:t>
            </a:r>
          </a:p>
          <a:p>
            <a:pPr>
              <a:lnSpc>
                <a:spcPts val="2400"/>
              </a:lnSpc>
            </a:pPr>
            <a:r>
              <a:rPr lang="en-US" altLang="zh-CN" dirty="0"/>
              <a:t>         2</a:t>
            </a:r>
            <a:r>
              <a:rPr lang="zh-CN" altLang="zh-CN" dirty="0"/>
              <a:t>）测试</a:t>
            </a:r>
            <a:r>
              <a:rPr lang="en-US" altLang="zh-CN" dirty="0"/>
              <a:t>PC1</a:t>
            </a:r>
            <a:r>
              <a:rPr lang="zh-CN" altLang="zh-CN" dirty="0"/>
              <a:t>到</a:t>
            </a:r>
            <a:r>
              <a:rPr lang="en-US" altLang="zh-CN" dirty="0"/>
              <a:t>PC2</a:t>
            </a:r>
            <a:r>
              <a:rPr lang="zh-CN" altLang="zh-CN" dirty="0"/>
              <a:t>的连通性</a:t>
            </a:r>
          </a:p>
          <a:p>
            <a:pPr>
              <a:lnSpc>
                <a:spcPts val="2400"/>
              </a:lnSpc>
            </a:pPr>
            <a:r>
              <a:rPr lang="en-US" altLang="zh-CN" dirty="0"/>
              <a:t>         </a:t>
            </a:r>
            <a:r>
              <a:rPr lang="zh-CN" altLang="zh-CN" dirty="0"/>
              <a:t>在能</a:t>
            </a:r>
            <a:r>
              <a:rPr lang="en-US" altLang="zh-CN" dirty="0"/>
              <a:t>Ping</a:t>
            </a:r>
            <a:r>
              <a:rPr lang="zh-CN" altLang="zh-CN" dirty="0"/>
              <a:t>通的情况下做第</a:t>
            </a:r>
            <a:r>
              <a:rPr lang="en-US" altLang="zh-CN" dirty="0"/>
              <a:t>3</a:t>
            </a:r>
            <a:r>
              <a:rPr lang="zh-CN" altLang="zh-CN" dirty="0"/>
              <a:t>步。</a:t>
            </a:r>
          </a:p>
        </p:txBody>
      </p:sp>
    </p:spTree>
    <p:extLst>
      <p:ext uri="{BB962C8B-B14F-4D97-AF65-F5344CB8AC3E}">
        <p14:creationId xmlns:p14="http://schemas.microsoft.com/office/powerpoint/2010/main" val="22846239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sp>
        <p:nvSpPr>
          <p:cNvPr id="17" name="文本框 12"/>
          <p:cNvSpPr txBox="1">
            <a:spLocks noChangeArrowheads="1"/>
          </p:cNvSpPr>
          <p:nvPr/>
        </p:nvSpPr>
        <p:spPr bwMode="auto">
          <a:xfrm>
            <a:off x="619128" y="216479"/>
            <a:ext cx="5897088" cy="404209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2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200" b="1" dirty="0" smtClean="0">
                <a:solidFill>
                  <a:schemeClr val="accent1"/>
                </a:solidFill>
              </a:rPr>
              <a:t>一 </a:t>
            </a:r>
            <a:r>
              <a:rPr lang="zh-CN" altLang="zh-CN" sz="2200" b="1" dirty="0" smtClean="0">
                <a:solidFill>
                  <a:schemeClr val="accent1"/>
                </a:solidFill>
              </a:rPr>
              <a:t>配置</a:t>
            </a:r>
            <a:r>
              <a:rPr lang="zh-CN" altLang="zh-CN" sz="2200" b="1" dirty="0">
                <a:solidFill>
                  <a:schemeClr val="accent1"/>
                </a:solidFill>
              </a:rPr>
              <a:t>交换机端口安全功能限制用户接入</a:t>
            </a:r>
          </a:p>
        </p:txBody>
      </p:sp>
      <p:pic>
        <p:nvPicPr>
          <p:cNvPr id="18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35625"/>
            <a:ext cx="2627784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501705" y="1124744"/>
            <a:ext cx="8073650" cy="3457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2">
              <a:lnSpc>
                <a:spcPts val="2400"/>
              </a:lnSpc>
            </a:pPr>
            <a:r>
              <a:rPr lang="en-US" altLang="zh-CN" dirty="0"/>
              <a:t>3</a:t>
            </a:r>
            <a:r>
              <a:rPr lang="zh-CN" altLang="zh-CN" dirty="0"/>
              <a:t>）在交换机上配置端口安全</a:t>
            </a:r>
          </a:p>
          <a:p>
            <a:pPr marL="457200" lvl="2">
              <a:lnSpc>
                <a:spcPts val="2400"/>
              </a:lnSpc>
            </a:pPr>
            <a:r>
              <a:rPr lang="en-US" altLang="zh-CN" dirty="0"/>
              <a:t>SWITCH(</a:t>
            </a:r>
            <a:r>
              <a:rPr lang="en-US" altLang="zh-CN" dirty="0" err="1"/>
              <a:t>config</a:t>
            </a:r>
            <a:r>
              <a:rPr lang="en-US" altLang="zh-CN" dirty="0"/>
              <a:t>)#interface  range  </a:t>
            </a:r>
            <a:r>
              <a:rPr lang="en-US" altLang="zh-CN" dirty="0" err="1"/>
              <a:t>fastEthernet</a:t>
            </a:r>
            <a:r>
              <a:rPr lang="en-US" altLang="zh-CN" dirty="0"/>
              <a:t>  0/1-2</a:t>
            </a:r>
            <a:endParaRPr lang="zh-CN" altLang="zh-CN" dirty="0"/>
          </a:p>
          <a:p>
            <a:pPr marL="457200" lvl="2">
              <a:lnSpc>
                <a:spcPts val="2400"/>
              </a:lnSpc>
            </a:pPr>
            <a:r>
              <a:rPr lang="en-US" altLang="zh-CN" dirty="0"/>
              <a:t>Switch(</a:t>
            </a:r>
            <a:r>
              <a:rPr lang="en-US" altLang="zh-CN" dirty="0" err="1"/>
              <a:t>config</a:t>
            </a:r>
            <a:r>
              <a:rPr lang="en-US" altLang="zh-CN" dirty="0"/>
              <a:t>-if-range)#</a:t>
            </a:r>
            <a:r>
              <a:rPr lang="en-US" altLang="zh-CN" dirty="0" err="1"/>
              <a:t>switchport</a:t>
            </a:r>
            <a:r>
              <a:rPr lang="en-US" altLang="zh-CN" dirty="0"/>
              <a:t>  port-security  maximum  8</a:t>
            </a:r>
            <a:endParaRPr lang="zh-CN" altLang="zh-CN" dirty="0"/>
          </a:p>
          <a:p>
            <a:pPr marL="457200" lvl="2">
              <a:lnSpc>
                <a:spcPts val="2400"/>
              </a:lnSpc>
            </a:pPr>
            <a:r>
              <a:rPr lang="en-US" altLang="zh-CN" dirty="0"/>
              <a:t>Switch(</a:t>
            </a:r>
            <a:r>
              <a:rPr lang="en-US" altLang="zh-CN" dirty="0" err="1"/>
              <a:t>config</a:t>
            </a:r>
            <a:r>
              <a:rPr lang="en-US" altLang="zh-CN" dirty="0"/>
              <a:t>-if-range)#</a:t>
            </a:r>
            <a:r>
              <a:rPr lang="en-US" altLang="zh-CN" dirty="0" err="1"/>
              <a:t>switchport</a:t>
            </a:r>
            <a:r>
              <a:rPr lang="en-US" altLang="zh-CN" dirty="0"/>
              <a:t>  port-security  violation  shutdown</a:t>
            </a:r>
            <a:endParaRPr lang="zh-CN" altLang="zh-CN" dirty="0"/>
          </a:p>
          <a:p>
            <a:pPr marL="457200" lvl="2">
              <a:lnSpc>
                <a:spcPts val="2400"/>
              </a:lnSpc>
            </a:pPr>
            <a:r>
              <a:rPr lang="en-US" altLang="zh-CN" dirty="0"/>
              <a:t>Switch(</a:t>
            </a:r>
            <a:r>
              <a:rPr lang="en-US" altLang="zh-CN" dirty="0" err="1"/>
              <a:t>config</a:t>
            </a:r>
            <a:r>
              <a:rPr lang="en-US" altLang="zh-CN" dirty="0"/>
              <a:t>)#interface  </a:t>
            </a:r>
            <a:r>
              <a:rPr lang="en-US" altLang="zh-CN" dirty="0" err="1"/>
              <a:t>fastEthernet</a:t>
            </a:r>
            <a:r>
              <a:rPr lang="en-US" altLang="zh-CN" dirty="0"/>
              <a:t>  0/1</a:t>
            </a:r>
            <a:endParaRPr lang="zh-CN" altLang="zh-CN" dirty="0"/>
          </a:p>
          <a:p>
            <a:pPr marL="457200" lvl="2">
              <a:lnSpc>
                <a:spcPts val="2400"/>
              </a:lnSpc>
            </a:pPr>
            <a:r>
              <a:rPr lang="en-US" altLang="zh-CN" dirty="0"/>
              <a:t>Switch(</a:t>
            </a:r>
            <a:r>
              <a:rPr lang="en-US" altLang="zh-CN" dirty="0" err="1"/>
              <a:t>config</a:t>
            </a:r>
            <a:r>
              <a:rPr lang="en-US" altLang="zh-CN" dirty="0"/>
              <a:t>-if)#</a:t>
            </a:r>
            <a:r>
              <a:rPr lang="en-US" altLang="zh-CN" dirty="0" err="1"/>
              <a:t>switchport</a:t>
            </a:r>
            <a:r>
              <a:rPr lang="en-US" altLang="zh-CN" dirty="0"/>
              <a:t>  port-security  mac-address  H.H.H</a:t>
            </a:r>
            <a:endParaRPr lang="zh-CN" altLang="zh-CN" dirty="0"/>
          </a:p>
          <a:p>
            <a:pPr marL="457200" lvl="2">
              <a:lnSpc>
                <a:spcPts val="2400"/>
              </a:lnSpc>
            </a:pPr>
            <a:r>
              <a:rPr lang="en-US" altLang="zh-CN" dirty="0"/>
              <a:t>Switch(</a:t>
            </a:r>
            <a:r>
              <a:rPr lang="en-US" altLang="zh-CN" dirty="0" err="1"/>
              <a:t>config</a:t>
            </a:r>
            <a:r>
              <a:rPr lang="en-US" altLang="zh-CN" dirty="0"/>
              <a:t>)#interface </a:t>
            </a:r>
            <a:r>
              <a:rPr lang="en-US" altLang="zh-CN" dirty="0" err="1"/>
              <a:t>fastEthernet</a:t>
            </a:r>
            <a:r>
              <a:rPr lang="en-US" altLang="zh-CN" dirty="0"/>
              <a:t> 0/2</a:t>
            </a:r>
            <a:endParaRPr lang="zh-CN" altLang="zh-CN" dirty="0"/>
          </a:p>
          <a:p>
            <a:pPr marL="457200" lvl="2">
              <a:lnSpc>
                <a:spcPts val="2400"/>
              </a:lnSpc>
            </a:pPr>
            <a:r>
              <a:rPr lang="en-US" altLang="zh-CN" dirty="0"/>
              <a:t>Switch(</a:t>
            </a:r>
            <a:r>
              <a:rPr lang="en-US" altLang="zh-CN" dirty="0" err="1"/>
              <a:t>config</a:t>
            </a:r>
            <a:r>
              <a:rPr lang="en-US" altLang="zh-CN" dirty="0"/>
              <a:t>-if)#</a:t>
            </a:r>
            <a:r>
              <a:rPr lang="en-US" altLang="zh-CN" dirty="0" err="1"/>
              <a:t>switchport</a:t>
            </a:r>
            <a:r>
              <a:rPr lang="en-US" altLang="zh-CN" dirty="0"/>
              <a:t> port-security mac-address H.H.H</a:t>
            </a:r>
            <a:endParaRPr lang="zh-CN" altLang="zh-CN" dirty="0"/>
          </a:p>
          <a:p>
            <a:pPr marL="457200" lvl="2">
              <a:lnSpc>
                <a:spcPts val="2400"/>
              </a:lnSpc>
            </a:pPr>
            <a:r>
              <a:rPr lang="en-US" altLang="zh-CN" dirty="0"/>
              <a:t>4</a:t>
            </a:r>
            <a:r>
              <a:rPr lang="zh-CN" altLang="zh-CN" dirty="0"/>
              <a:t>）验证</a:t>
            </a:r>
          </a:p>
          <a:p>
            <a:pPr marL="0" lvl="2">
              <a:lnSpc>
                <a:spcPts val="2400"/>
              </a:lnSpc>
            </a:pPr>
            <a:r>
              <a:rPr lang="en-US" altLang="zh-CN" dirty="0" smtClean="0"/>
              <a:t>         </a:t>
            </a:r>
            <a:r>
              <a:rPr lang="zh-CN" altLang="zh-CN" dirty="0" smtClean="0"/>
              <a:t>测试</a:t>
            </a:r>
            <a:r>
              <a:rPr lang="en-US" altLang="zh-CN" dirty="0"/>
              <a:t>PC1</a:t>
            </a:r>
            <a:r>
              <a:rPr lang="zh-CN" altLang="zh-CN" dirty="0"/>
              <a:t>与</a:t>
            </a:r>
            <a:r>
              <a:rPr lang="en-US" altLang="zh-CN" dirty="0"/>
              <a:t>PC2</a:t>
            </a:r>
            <a:r>
              <a:rPr lang="zh-CN" altLang="zh-CN" dirty="0"/>
              <a:t>的连通性，如能</a:t>
            </a:r>
            <a:r>
              <a:rPr lang="en-US" altLang="zh-CN" dirty="0"/>
              <a:t>Ping</a:t>
            </a:r>
            <a:r>
              <a:rPr lang="zh-CN" altLang="zh-CN" dirty="0"/>
              <a:t>通，交换</a:t>
            </a:r>
            <a:r>
              <a:rPr lang="en-US" altLang="zh-CN" dirty="0"/>
              <a:t>PC1</a:t>
            </a:r>
            <a:r>
              <a:rPr lang="zh-CN" altLang="zh-CN" dirty="0"/>
              <a:t>和</a:t>
            </a:r>
            <a:r>
              <a:rPr lang="en-US" altLang="zh-CN" dirty="0"/>
              <a:t>PC2</a:t>
            </a:r>
            <a:r>
              <a:rPr lang="zh-CN" altLang="zh-CN" dirty="0"/>
              <a:t>所连端口，使用</a:t>
            </a:r>
            <a:r>
              <a:rPr lang="en-US" altLang="zh-CN" dirty="0"/>
              <a:t>Ping</a:t>
            </a:r>
            <a:r>
              <a:rPr lang="zh-CN" altLang="zh-CN" dirty="0"/>
              <a:t>命令再测试两机的连通性，然后进一步观察违例产生情况。</a:t>
            </a:r>
          </a:p>
        </p:txBody>
      </p:sp>
      <p:sp>
        <p:nvSpPr>
          <p:cNvPr id="4" name="矩形 3"/>
          <p:cNvSpPr/>
          <p:nvPr/>
        </p:nvSpPr>
        <p:spPr>
          <a:xfrm>
            <a:off x="631620" y="4725144"/>
            <a:ext cx="7684795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2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/>
              <a:t>3</a:t>
            </a:r>
            <a:r>
              <a:rPr lang="zh-CN" altLang="zh-CN" b="1" dirty="0"/>
              <a:t>．注意事项</a:t>
            </a:r>
          </a:p>
          <a:p>
            <a:pPr marL="457200" lvl="3">
              <a:lnSpc>
                <a:spcPts val="2400"/>
              </a:lnSpc>
            </a:pPr>
            <a:r>
              <a:rPr lang="en-US" altLang="zh-CN" dirty="0"/>
              <a:t>1</a:t>
            </a:r>
            <a:r>
              <a:rPr lang="zh-CN" altLang="zh-CN" dirty="0"/>
              <a:t>）交换机端口安全功能只能在</a:t>
            </a:r>
            <a:r>
              <a:rPr lang="en-US" altLang="zh-CN" dirty="0"/>
              <a:t>Access</a:t>
            </a:r>
            <a:r>
              <a:rPr lang="zh-CN" altLang="zh-CN" dirty="0"/>
              <a:t>接口进行配置；</a:t>
            </a:r>
          </a:p>
          <a:p>
            <a:pPr marL="457200" lvl="3">
              <a:lnSpc>
                <a:spcPts val="2400"/>
              </a:lnSpc>
            </a:pPr>
            <a:r>
              <a:rPr lang="en-US" altLang="zh-CN" dirty="0"/>
              <a:t>2</a:t>
            </a:r>
            <a:r>
              <a:rPr lang="zh-CN" altLang="zh-CN" dirty="0"/>
              <a:t>）</a:t>
            </a:r>
            <a:r>
              <a:rPr lang="en-US" altLang="zh-CN" dirty="0"/>
              <a:t>cisco</a:t>
            </a:r>
            <a:r>
              <a:rPr lang="zh-CN" altLang="zh-CN" dirty="0"/>
              <a:t>交换机默认违例处理方式是</a:t>
            </a:r>
            <a:r>
              <a:rPr lang="en-US" altLang="zh-CN" dirty="0"/>
              <a:t>Shutdown</a:t>
            </a:r>
            <a:r>
              <a:rPr lang="zh-CN" altLang="zh-CN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8910096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1332</Words>
  <Application>Microsoft Office PowerPoint</Application>
  <PresentationFormat>全屏显示(4:3)</PresentationFormat>
  <Paragraphs>126</Paragraphs>
  <Slides>9</Slides>
  <Notes>9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Windows 用户</cp:lastModifiedBy>
  <cp:revision>17</cp:revision>
  <dcterms:created xsi:type="dcterms:W3CDTF">2023-01-14T07:54:46Z</dcterms:created>
  <dcterms:modified xsi:type="dcterms:W3CDTF">2024-09-03T12:47:41Z</dcterms:modified>
</cp:coreProperties>
</file>