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60" r:id="rId3"/>
    <p:sldId id="270" r:id="rId4"/>
    <p:sldId id="272" r:id="rId5"/>
    <p:sldId id="273" r:id="rId6"/>
    <p:sldId id="274" r:id="rId7"/>
    <p:sldId id="275" r:id="rId8"/>
    <p:sldId id="276" r:id="rId9"/>
    <p:sldId id="277" r:id="rId10"/>
    <p:sldId id="267" r:id="rId11"/>
    <p:sldId id="269" r:id="rId12"/>
    <p:sldId id="271"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04E369-A53E-411F-8A9B-68DF21010FE5}" type="datetimeFigureOut">
              <a:rPr lang="zh-CN" altLang="en-US" smtClean="0"/>
              <a:t>2024/9/2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7D8C0-1EFE-41D1-A12E-A4D2836D6910}" type="slidenum">
              <a:rPr lang="zh-CN" altLang="en-US" smtClean="0"/>
              <a:t>‹#›</a:t>
            </a:fld>
            <a:endParaRPr lang="zh-CN" altLang="en-US"/>
          </a:p>
        </p:txBody>
      </p:sp>
    </p:spTree>
    <p:extLst>
      <p:ext uri="{BB962C8B-B14F-4D97-AF65-F5344CB8AC3E}">
        <p14:creationId xmlns:p14="http://schemas.microsoft.com/office/powerpoint/2010/main" val="1991916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a:t>
            </a:fld>
            <a:endParaRPr lang="zh-CN" altLang="en-US" noProof="1"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10</a:t>
            </a:fld>
            <a:endParaRPr lang="zh-CN" altLang="en-US" noProof="1"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11</a:t>
            </a:fld>
            <a:endParaRPr lang="zh-CN" altLang="en-US" noProof="1" smtClean="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12</a:t>
            </a:fld>
            <a:endParaRPr lang="zh-CN" altLang="en-US" noProof="1"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2</a:t>
            </a:fld>
            <a:endParaRPr lang="zh-CN" altLang="en-US" noProof="1"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3</a:t>
            </a:fld>
            <a:endParaRPr lang="zh-CN" altLang="en-US" noProof="1"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4</a:t>
            </a:fld>
            <a:endParaRPr lang="zh-CN" altLang="en-US" noProof="1"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5</a:t>
            </a:fld>
            <a:endParaRPr lang="zh-CN" altLang="en-US" noProof="1"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6</a:t>
            </a:fld>
            <a:endParaRPr lang="zh-CN" altLang="en-US" noProof="1"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7</a:t>
            </a:fld>
            <a:endParaRPr lang="zh-CN" altLang="en-US" noProof="1"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8</a:t>
            </a:fld>
            <a:endParaRPr lang="zh-CN" altLang="en-US" noProof="1"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9</a:t>
            </a:fld>
            <a:endParaRPr lang="zh-CN" altLang="en-US" noProof="1"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993243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4133462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885773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9D0738B-E92E-4B82-94DD-D4C30B1B4F1E}" type="slidenum">
              <a:rPr lang="zh-CN" altLang="en-US"/>
              <a:pPr>
                <a:defRPr/>
              </a:pPr>
              <a:t>‹#›</a:t>
            </a:fld>
            <a:endParaRPr lang="zh-CN" altLang="en-US"/>
          </a:p>
        </p:txBody>
      </p:sp>
    </p:spTree>
    <p:extLst>
      <p:ext uri="{BB962C8B-B14F-4D97-AF65-F5344CB8AC3E}">
        <p14:creationId xmlns:p14="http://schemas.microsoft.com/office/powerpoint/2010/main" val="3147633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10768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084115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24254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371907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699003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826205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898835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01822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484A2-F082-4842-8D5E-DADFC7CEACDC}" type="datetimeFigureOut">
              <a:rPr lang="zh-CN" altLang="en-US" smtClean="0"/>
              <a:t>2024/9/2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858928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file:///C:\Documents%20and%20Settings\Administrator\Application%20Data\Tencent\Users\710901000\QQ\WinTemp\RichOle\Y_4X50_5PF%60N_6RHJ@GHJ1L.jpg"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file:///C:\Documents%20and%20Settings\Administrator\Application%20Data\Tencent\Users\710901000\QQ\WinTemp\RichOle\Y_4X50_5PF%60N_6RHJ@GHJ1L.jpg"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4.pn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file:///C:\Documents%20and%20Settings\Administrator\Application%20Data\Tencent\Users\710901000\QQ\WinTemp\RichOle\Y_4X50_5PF%60N_6RHJ@GHJ1L.jpg"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file:///C:\Documents%20and%20Settings\Administrator\Application%20Data\Tencent\Users\710901000\QQ\WinTemp\RichOle\Y_4X50_5PF%60N_6RHJ@GHJ1L.jpg"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file:///C:\Documents%20and%20Settings\Administrator\Application%20Data\Tencent\Users\710901000\QQ\WinTemp\RichOle\Y_4X50_5PF%60N_6RHJ@GHJ1L.jpg"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619128" y="908720"/>
            <a:ext cx="1210588" cy="400110"/>
          </a:xfrm>
          <a:prstGeom prst="rect">
            <a:avLst/>
          </a:prstGeom>
        </p:spPr>
        <p:txBody>
          <a:bodyPr wrap="none">
            <a:spAutoFit/>
          </a:bodyPr>
          <a:lstStyle/>
          <a:p>
            <a:r>
              <a:rPr lang="zh-CN" altLang="en-US" sz="2000" b="1" dirty="0">
                <a:solidFill>
                  <a:schemeClr val="accent6">
                    <a:lumMod val="50000"/>
                  </a:schemeClr>
                </a:solidFill>
                <a:latin typeface="华文彩云" pitchFamily="2" charset="-122"/>
                <a:ea typeface="华文彩云" pitchFamily="2" charset="-122"/>
              </a:rPr>
              <a:t>任务描述</a:t>
            </a:r>
            <a:endParaRPr lang="zh-CN" altLang="zh-CN" sz="2000" b="1" dirty="0">
              <a:solidFill>
                <a:schemeClr val="accent6">
                  <a:lumMod val="50000"/>
                </a:schemeClr>
              </a:solidFill>
              <a:latin typeface="华文彩云" pitchFamily="2" charset="-122"/>
              <a:ea typeface="华文彩云" pitchFamily="2" charset="-122"/>
            </a:endParaRPr>
          </a:p>
        </p:txBody>
      </p:sp>
      <p:sp>
        <p:nvSpPr>
          <p:cNvPr id="2" name="矩形 1"/>
          <p:cNvSpPr/>
          <p:nvPr/>
        </p:nvSpPr>
        <p:spPr>
          <a:xfrm>
            <a:off x="755576" y="1412776"/>
            <a:ext cx="7776864" cy="1323439"/>
          </a:xfrm>
          <a:prstGeom prst="rect">
            <a:avLst/>
          </a:prstGeom>
        </p:spPr>
        <p:txBody>
          <a:bodyPr wrap="square">
            <a:spAutoFit/>
          </a:bodyPr>
          <a:lstStyle/>
          <a:p>
            <a:pPr>
              <a:lnSpc>
                <a:spcPts val="2400"/>
              </a:lnSpc>
            </a:pPr>
            <a:r>
              <a:rPr lang="en-US" altLang="zh-CN" dirty="0" smtClean="0"/>
              <a:t>         </a:t>
            </a:r>
            <a:r>
              <a:rPr lang="zh-CN" altLang="zh-CN" dirty="0" smtClean="0"/>
              <a:t>为了</a:t>
            </a:r>
            <a:r>
              <a:rPr lang="zh-CN" altLang="zh-CN" dirty="0"/>
              <a:t>提高校园网络运行的可靠性，特别是在核心层交换机之间或核心层交换机与汇聚层交换机之间增加了备份链路，网络中出现了环形连接</a:t>
            </a:r>
            <a:r>
              <a:rPr lang="zh-CN" altLang="zh-CN" dirty="0" smtClean="0"/>
              <a:t>。</a:t>
            </a:r>
            <a:r>
              <a:rPr lang="zh-CN" altLang="en-US" dirty="0" smtClean="0"/>
              <a:t>现在</a:t>
            </a:r>
            <a:r>
              <a:rPr lang="zh-CN" altLang="zh-CN" dirty="0" smtClean="0"/>
              <a:t>在</a:t>
            </a:r>
            <a:r>
              <a:rPr lang="zh-CN" altLang="zh-CN" dirty="0"/>
              <a:t>交换机上做适当配置，既能保证冗余链路提供链路备份，又能避免广播风暴</a:t>
            </a:r>
            <a:r>
              <a:rPr lang="zh-CN" altLang="zh-CN" dirty="0" smtClean="0"/>
              <a:t>发生。</a:t>
            </a:r>
            <a:endParaRPr lang="zh-CN" altLang="zh-CN" dirty="0"/>
          </a:p>
        </p:txBody>
      </p:sp>
      <p:sp>
        <p:nvSpPr>
          <p:cNvPr id="12" name="矩形 11"/>
          <p:cNvSpPr/>
          <p:nvPr/>
        </p:nvSpPr>
        <p:spPr>
          <a:xfrm>
            <a:off x="619128" y="2780928"/>
            <a:ext cx="1217000" cy="400110"/>
          </a:xfrm>
          <a:prstGeom prst="rect">
            <a:avLst/>
          </a:prstGeom>
        </p:spPr>
        <p:txBody>
          <a:bodyPr wrap="none">
            <a:spAutoFit/>
          </a:bodyPr>
          <a:lstStyle/>
          <a:p>
            <a:r>
              <a:rPr lang="zh-CN" altLang="zh-CN" sz="2000" b="1" dirty="0">
                <a:solidFill>
                  <a:schemeClr val="accent6">
                    <a:lumMod val="50000"/>
                  </a:schemeClr>
                </a:solidFill>
                <a:latin typeface="华文彩云" pitchFamily="2" charset="-122"/>
                <a:ea typeface="华文彩云" pitchFamily="2" charset="-122"/>
              </a:rPr>
              <a:t>知识链接</a:t>
            </a:r>
          </a:p>
        </p:txBody>
      </p:sp>
      <p:sp>
        <p:nvSpPr>
          <p:cNvPr id="3" name="矩形 2"/>
          <p:cNvSpPr/>
          <p:nvPr/>
        </p:nvSpPr>
        <p:spPr>
          <a:xfrm>
            <a:off x="783633" y="3284984"/>
            <a:ext cx="7920880" cy="754053"/>
          </a:xfrm>
          <a:prstGeom prst="rect">
            <a:avLst/>
          </a:prstGeom>
        </p:spPr>
        <p:txBody>
          <a:bodyPr wrap="square">
            <a:spAutoFit/>
          </a:bodyPr>
          <a:lstStyle/>
          <a:p>
            <a:pPr>
              <a:spcBef>
                <a:spcPts val="600"/>
              </a:spcBef>
              <a:spcAft>
                <a:spcPts val="600"/>
              </a:spcAft>
            </a:pPr>
            <a:r>
              <a:rPr lang="en-US" altLang="zh-CN" b="1" dirty="0"/>
              <a:t>1</a:t>
            </a:r>
            <a:r>
              <a:rPr lang="zh-CN" altLang="zh-CN" b="1" dirty="0"/>
              <a:t>．冗余交换模型</a:t>
            </a:r>
            <a:endParaRPr lang="zh-CN" altLang="zh-CN" dirty="0"/>
          </a:p>
          <a:p>
            <a:pPr>
              <a:lnSpc>
                <a:spcPts val="2400"/>
              </a:lnSpc>
            </a:pPr>
            <a:r>
              <a:rPr lang="en-US" altLang="zh-CN" dirty="0" smtClean="0"/>
              <a:t>       </a:t>
            </a:r>
            <a:r>
              <a:rPr lang="zh-CN" altLang="zh-CN" dirty="0"/>
              <a:t>在网络环境中，通常都使用一些备份连接，以提高网络的健全性、稳定性</a:t>
            </a:r>
            <a:r>
              <a:rPr lang="zh-CN" altLang="zh-CN" dirty="0" smtClean="0"/>
              <a:t>。</a:t>
            </a:r>
            <a:endParaRPr lang="zh-CN" altLang="zh-CN" dirty="0"/>
          </a:p>
        </p:txBody>
      </p:sp>
      <p:grpSp>
        <p:nvGrpSpPr>
          <p:cNvPr id="15" name="组合 14"/>
          <p:cNvGrpSpPr>
            <a:grpSpLocks/>
          </p:cNvGrpSpPr>
          <p:nvPr/>
        </p:nvGrpSpPr>
        <p:grpSpPr bwMode="auto">
          <a:xfrm>
            <a:off x="1979712" y="4093487"/>
            <a:ext cx="5256584" cy="2436495"/>
            <a:chOff x="1231" y="6551"/>
            <a:chExt cx="7142" cy="3837"/>
          </a:xfrm>
        </p:grpSpPr>
        <p:sp>
          <p:nvSpPr>
            <p:cNvPr id="18" name="AutoShape 321"/>
            <p:cNvSpPr>
              <a:spLocks noChangeArrowheads="1"/>
            </p:cNvSpPr>
            <p:nvPr/>
          </p:nvSpPr>
          <p:spPr bwMode="auto">
            <a:xfrm>
              <a:off x="3749" y="7111"/>
              <a:ext cx="453" cy="670"/>
            </a:xfrm>
            <a:prstGeom prst="curvedRightArrow">
              <a:avLst>
                <a:gd name="adj1" fmla="val 29581"/>
                <a:gd name="adj2" fmla="val 59161"/>
                <a:gd name="adj3" fmla="val 33333"/>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zh-CN" altLang="en-US"/>
            </a:p>
          </p:txBody>
        </p:sp>
        <p:sp>
          <p:nvSpPr>
            <p:cNvPr id="19" name="AutoShape 322"/>
            <p:cNvSpPr>
              <a:spLocks noChangeArrowheads="1"/>
            </p:cNvSpPr>
            <p:nvPr/>
          </p:nvSpPr>
          <p:spPr bwMode="auto">
            <a:xfrm rot="10800000">
              <a:off x="4548" y="7080"/>
              <a:ext cx="335" cy="641"/>
            </a:xfrm>
            <a:prstGeom prst="curvedRightArrow">
              <a:avLst>
                <a:gd name="adj1" fmla="val 38269"/>
                <a:gd name="adj2" fmla="val 76537"/>
                <a:gd name="adj3" fmla="val 33333"/>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zh-CN" altLang="en-US"/>
            </a:p>
          </p:txBody>
        </p:sp>
        <p:grpSp>
          <p:nvGrpSpPr>
            <p:cNvPr id="20" name="Group 323"/>
            <p:cNvGrpSpPr>
              <a:grpSpLocks/>
            </p:cNvGrpSpPr>
            <p:nvPr/>
          </p:nvGrpSpPr>
          <p:grpSpPr bwMode="auto">
            <a:xfrm>
              <a:off x="1231" y="6551"/>
              <a:ext cx="7142" cy="3837"/>
              <a:chOff x="1231" y="6551"/>
              <a:chExt cx="7142" cy="3837"/>
            </a:xfrm>
          </p:grpSpPr>
          <p:sp>
            <p:nvSpPr>
              <p:cNvPr id="24" name="Text Box 324"/>
              <p:cNvSpPr txBox="1">
                <a:spLocks noChangeArrowheads="1"/>
              </p:cNvSpPr>
              <p:nvPr/>
            </p:nvSpPr>
            <p:spPr bwMode="auto">
              <a:xfrm>
                <a:off x="5537" y="703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F0/1</a:t>
                </a:r>
                <a:endParaRPr lang="zh-CN" sz="1050" kern="100">
                  <a:effectLst/>
                  <a:latin typeface="Times New Roman"/>
                  <a:ea typeface="宋体"/>
                  <a:cs typeface="宋体"/>
                </a:endParaRPr>
              </a:p>
            </p:txBody>
          </p:sp>
          <p:pic>
            <p:nvPicPr>
              <p:cNvPr id="25" name="Picture 325"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749" y="7961"/>
                <a:ext cx="1307"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AutoShape 326"/>
              <p:cNvCxnSpPr>
                <a:cxnSpLocks noChangeShapeType="1"/>
              </p:cNvCxnSpPr>
              <p:nvPr/>
            </p:nvCxnSpPr>
            <p:spPr bwMode="auto">
              <a:xfrm>
                <a:off x="3371" y="6878"/>
                <a:ext cx="2388" cy="4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327"/>
              <p:cNvCxnSpPr>
                <a:cxnSpLocks noChangeShapeType="1"/>
              </p:cNvCxnSpPr>
              <p:nvPr/>
            </p:nvCxnSpPr>
            <p:spPr bwMode="auto">
              <a:xfrm>
                <a:off x="2913" y="7136"/>
                <a:ext cx="1004" cy="89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328"/>
              <p:cNvCxnSpPr>
                <a:cxnSpLocks noChangeShapeType="1"/>
              </p:cNvCxnSpPr>
              <p:nvPr/>
            </p:nvCxnSpPr>
            <p:spPr bwMode="auto">
              <a:xfrm flipH="1">
                <a:off x="4961" y="7136"/>
                <a:ext cx="907" cy="89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AutoShape 329"/>
              <p:cNvCxnSpPr>
                <a:cxnSpLocks noChangeShapeType="1"/>
              </p:cNvCxnSpPr>
              <p:nvPr/>
            </p:nvCxnSpPr>
            <p:spPr bwMode="auto">
              <a:xfrm flipH="1">
                <a:off x="3183" y="8459"/>
                <a:ext cx="734" cy="1089"/>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330"/>
              <p:cNvCxnSpPr>
                <a:cxnSpLocks noChangeShapeType="1"/>
              </p:cNvCxnSpPr>
              <p:nvPr/>
            </p:nvCxnSpPr>
            <p:spPr bwMode="auto">
              <a:xfrm>
                <a:off x="4726" y="8450"/>
                <a:ext cx="1322" cy="109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AutoShape 331"/>
              <p:cNvCxnSpPr>
                <a:cxnSpLocks noChangeShapeType="1"/>
              </p:cNvCxnSpPr>
              <p:nvPr/>
            </p:nvCxnSpPr>
            <p:spPr bwMode="auto">
              <a:xfrm>
                <a:off x="6584" y="7136"/>
                <a:ext cx="0" cy="151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 name="Text Box 332"/>
              <p:cNvSpPr txBox="1">
                <a:spLocks noChangeArrowheads="1"/>
              </p:cNvSpPr>
              <p:nvPr/>
            </p:nvSpPr>
            <p:spPr bwMode="auto">
              <a:xfrm>
                <a:off x="2703" y="9998"/>
                <a:ext cx="668" cy="3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smtClean="0">
                    <a:effectLst/>
                    <a:latin typeface="Times New Roman"/>
                    <a:ea typeface="宋体"/>
                    <a:cs typeface="宋体"/>
                  </a:rPr>
                  <a:t>PC1</a:t>
                </a:r>
                <a:endParaRPr lang="zh-CN" sz="1050" kern="100" dirty="0">
                  <a:effectLst/>
                  <a:latin typeface="Times New Roman"/>
                  <a:ea typeface="宋体"/>
                  <a:cs typeface="宋体"/>
                </a:endParaRPr>
              </a:p>
            </p:txBody>
          </p:sp>
          <p:sp>
            <p:nvSpPr>
              <p:cNvPr id="33" name="Text Box 333"/>
              <p:cNvSpPr txBox="1">
                <a:spLocks noChangeArrowheads="1"/>
              </p:cNvSpPr>
              <p:nvPr/>
            </p:nvSpPr>
            <p:spPr bwMode="auto">
              <a:xfrm>
                <a:off x="6048" y="9998"/>
                <a:ext cx="668" cy="3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smtClean="0">
                    <a:effectLst/>
                    <a:latin typeface="Times New Roman"/>
                    <a:ea typeface="宋体"/>
                    <a:cs typeface="宋体"/>
                  </a:rPr>
                  <a:t>PC2</a:t>
                </a:r>
                <a:endParaRPr lang="zh-CN" sz="1050" kern="100" dirty="0">
                  <a:effectLst/>
                  <a:latin typeface="Times New Roman"/>
                  <a:ea typeface="宋体"/>
                  <a:cs typeface="宋体"/>
                </a:endParaRPr>
              </a:p>
            </p:txBody>
          </p:sp>
          <p:sp>
            <p:nvSpPr>
              <p:cNvPr id="34" name="Text Box 334"/>
              <p:cNvSpPr txBox="1">
                <a:spLocks noChangeArrowheads="1"/>
              </p:cNvSpPr>
              <p:nvPr/>
            </p:nvSpPr>
            <p:spPr bwMode="auto">
              <a:xfrm>
                <a:off x="7023" y="8450"/>
                <a:ext cx="1350" cy="3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Web</a:t>
                </a:r>
                <a:r>
                  <a:rPr lang="zh-CN" sz="1050" kern="100" dirty="0">
                    <a:effectLst/>
                    <a:latin typeface="Times New Roman"/>
                    <a:ea typeface="宋体"/>
                    <a:cs typeface="宋体"/>
                  </a:rPr>
                  <a:t>服务器</a:t>
                </a:r>
              </a:p>
            </p:txBody>
          </p:sp>
          <p:sp>
            <p:nvSpPr>
              <p:cNvPr id="35" name="Text Box 335"/>
              <p:cNvSpPr txBox="1">
                <a:spLocks noChangeArrowheads="1"/>
              </p:cNvSpPr>
              <p:nvPr/>
            </p:nvSpPr>
            <p:spPr bwMode="auto">
              <a:xfrm>
                <a:off x="2372" y="703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F0/1</a:t>
                </a:r>
                <a:endParaRPr lang="zh-CN" sz="1050" kern="100">
                  <a:effectLst/>
                  <a:latin typeface="Times New Roman"/>
                  <a:ea typeface="宋体"/>
                  <a:cs typeface="宋体"/>
                </a:endParaRPr>
              </a:p>
            </p:txBody>
          </p:sp>
          <p:sp>
            <p:nvSpPr>
              <p:cNvPr id="36" name="Text Box 336"/>
              <p:cNvSpPr txBox="1">
                <a:spLocks noChangeArrowheads="1"/>
              </p:cNvSpPr>
              <p:nvPr/>
            </p:nvSpPr>
            <p:spPr bwMode="auto">
              <a:xfrm>
                <a:off x="3112" y="778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F0/1</a:t>
                </a:r>
                <a:endParaRPr lang="zh-CN" sz="1050" kern="100">
                  <a:effectLst/>
                  <a:latin typeface="Times New Roman"/>
                  <a:ea typeface="宋体"/>
                  <a:cs typeface="宋体"/>
                </a:endParaRPr>
              </a:p>
            </p:txBody>
          </p:sp>
          <p:sp>
            <p:nvSpPr>
              <p:cNvPr id="37" name="Text Box 337"/>
              <p:cNvSpPr txBox="1">
                <a:spLocks noChangeArrowheads="1"/>
              </p:cNvSpPr>
              <p:nvPr/>
            </p:nvSpPr>
            <p:spPr bwMode="auto">
              <a:xfrm>
                <a:off x="3227" y="655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F0/2</a:t>
                </a:r>
                <a:endParaRPr lang="zh-CN" sz="1050" kern="100">
                  <a:effectLst/>
                  <a:latin typeface="Times New Roman"/>
                  <a:ea typeface="宋体"/>
                  <a:cs typeface="宋体"/>
                </a:endParaRPr>
              </a:p>
            </p:txBody>
          </p:sp>
          <p:sp>
            <p:nvSpPr>
              <p:cNvPr id="38" name="Text Box 338"/>
              <p:cNvSpPr txBox="1">
                <a:spLocks noChangeArrowheads="1"/>
              </p:cNvSpPr>
              <p:nvPr/>
            </p:nvSpPr>
            <p:spPr bwMode="auto">
              <a:xfrm>
                <a:off x="5192" y="658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F0/2</a:t>
                </a:r>
                <a:endParaRPr lang="zh-CN" sz="1050" kern="100">
                  <a:effectLst/>
                  <a:latin typeface="Times New Roman"/>
                  <a:ea typeface="宋体"/>
                  <a:cs typeface="宋体"/>
                </a:endParaRPr>
              </a:p>
            </p:txBody>
          </p:sp>
          <p:sp>
            <p:nvSpPr>
              <p:cNvPr id="39" name="Text Box 339"/>
              <p:cNvSpPr txBox="1">
                <a:spLocks noChangeArrowheads="1"/>
              </p:cNvSpPr>
              <p:nvPr/>
            </p:nvSpPr>
            <p:spPr bwMode="auto">
              <a:xfrm>
                <a:off x="5021" y="778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F0/2</a:t>
                </a:r>
                <a:endParaRPr lang="zh-CN" sz="1050" kern="100">
                  <a:effectLst/>
                  <a:latin typeface="Times New Roman"/>
                  <a:ea typeface="宋体"/>
                  <a:cs typeface="宋体"/>
                </a:endParaRPr>
              </a:p>
            </p:txBody>
          </p:sp>
          <p:pic>
            <p:nvPicPr>
              <p:cNvPr id="40" name="Picture 340"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5759" y="6639"/>
                <a:ext cx="1307"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341"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2064" y="6622"/>
                <a:ext cx="1307"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 Box 342"/>
              <p:cNvSpPr txBox="1">
                <a:spLocks noChangeArrowheads="1"/>
              </p:cNvSpPr>
              <p:nvPr/>
            </p:nvSpPr>
            <p:spPr bwMode="auto">
              <a:xfrm>
                <a:off x="1231" y="6760"/>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SW1</a:t>
                </a:r>
                <a:endParaRPr lang="zh-CN" sz="1050" kern="100">
                  <a:effectLst/>
                  <a:latin typeface="Times New Roman"/>
                  <a:ea typeface="宋体"/>
                  <a:cs typeface="宋体"/>
                </a:endParaRPr>
              </a:p>
            </p:txBody>
          </p:sp>
          <p:sp>
            <p:nvSpPr>
              <p:cNvPr id="43" name="Text Box 343"/>
              <p:cNvSpPr txBox="1">
                <a:spLocks noChangeArrowheads="1"/>
              </p:cNvSpPr>
              <p:nvPr/>
            </p:nvSpPr>
            <p:spPr bwMode="auto">
              <a:xfrm>
                <a:off x="7068" y="6746"/>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SW2</a:t>
                </a:r>
                <a:endParaRPr lang="zh-CN" sz="1050" kern="100">
                  <a:effectLst/>
                  <a:latin typeface="Times New Roman"/>
                  <a:ea typeface="宋体"/>
                  <a:cs typeface="宋体"/>
                </a:endParaRPr>
              </a:p>
            </p:txBody>
          </p:sp>
          <p:sp>
            <p:nvSpPr>
              <p:cNvPr id="44" name="Text Box 344"/>
              <p:cNvSpPr txBox="1">
                <a:spLocks noChangeArrowheads="1"/>
              </p:cNvSpPr>
              <p:nvPr/>
            </p:nvSpPr>
            <p:spPr bwMode="auto">
              <a:xfrm>
                <a:off x="3945" y="8460"/>
                <a:ext cx="824" cy="43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SW3</a:t>
                </a:r>
                <a:endParaRPr lang="zh-CN" sz="1050" kern="100">
                  <a:effectLst/>
                  <a:latin typeface="Times New Roman"/>
                  <a:ea typeface="宋体"/>
                  <a:cs typeface="宋体"/>
                </a:endParaRPr>
              </a:p>
            </p:txBody>
          </p:sp>
        </p:grpSp>
        <p:pic>
          <p:nvPicPr>
            <p:cNvPr id="21" name="Picture 345" descr="p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 y="9147"/>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46" descr="p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78" y="9058"/>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47" descr="p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98" y="7999"/>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831419840"/>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619128" y="908720"/>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任务实施</a:t>
            </a:r>
            <a:endParaRPr lang="zh-CN" altLang="zh-CN" sz="2000" b="1" dirty="0">
              <a:solidFill>
                <a:schemeClr val="accent6">
                  <a:lumMod val="50000"/>
                </a:schemeClr>
              </a:solidFill>
              <a:latin typeface="华文彩云" pitchFamily="2" charset="-122"/>
              <a:ea typeface="华文彩云" pitchFamily="2" charset="-122"/>
            </a:endParaRPr>
          </a:p>
        </p:txBody>
      </p:sp>
      <p:sp>
        <p:nvSpPr>
          <p:cNvPr id="15" name="矩形 14"/>
          <p:cNvSpPr/>
          <p:nvPr/>
        </p:nvSpPr>
        <p:spPr>
          <a:xfrm>
            <a:off x="619128" y="1555717"/>
            <a:ext cx="8129336" cy="1446550"/>
          </a:xfrm>
          <a:prstGeom prst="rect">
            <a:avLst/>
          </a:prstGeom>
        </p:spPr>
        <p:txBody>
          <a:bodyPr wrap="square">
            <a:spAutoFit/>
          </a:bodyPr>
          <a:lstStyle/>
          <a:p>
            <a:pPr lvl="0">
              <a:spcBef>
                <a:spcPts val="600"/>
              </a:spcBef>
              <a:spcAft>
                <a:spcPts val="600"/>
              </a:spcAft>
            </a:pPr>
            <a:r>
              <a:rPr lang="en-US" altLang="zh-CN" b="1" dirty="0"/>
              <a:t>1.  </a:t>
            </a:r>
            <a:r>
              <a:rPr lang="zh-CN" altLang="zh-CN" b="1" dirty="0"/>
              <a:t>任务拓扑图及要求说明</a:t>
            </a:r>
          </a:p>
          <a:p>
            <a:pPr>
              <a:lnSpc>
                <a:spcPts val="2400"/>
              </a:lnSpc>
              <a:spcBef>
                <a:spcPts val="600"/>
              </a:spcBef>
            </a:pPr>
            <a:r>
              <a:rPr lang="en-US" altLang="zh-CN" dirty="0" smtClean="0"/>
              <a:t>         </a:t>
            </a:r>
            <a:r>
              <a:rPr lang="zh-CN" altLang="zh-CN" dirty="0" smtClean="0"/>
              <a:t>模拟</a:t>
            </a:r>
            <a:r>
              <a:rPr lang="zh-CN" altLang="zh-CN" dirty="0"/>
              <a:t>校园网中的交换机之间的连接。为提高链路可靠性，两台交换之间采用双链路连接，为了避免产生广播风暴等问题，现要在两台交换机上开启生成树协议并验证。</a:t>
            </a:r>
          </a:p>
        </p:txBody>
      </p:sp>
      <p:sp>
        <p:nvSpPr>
          <p:cNvPr id="38"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grpSp>
        <p:nvGrpSpPr>
          <p:cNvPr id="43" name="组合 42"/>
          <p:cNvGrpSpPr>
            <a:grpSpLocks/>
          </p:cNvGrpSpPr>
          <p:nvPr/>
        </p:nvGrpSpPr>
        <p:grpSpPr bwMode="auto">
          <a:xfrm>
            <a:off x="1547664" y="3447668"/>
            <a:ext cx="6192688" cy="1506623"/>
            <a:chOff x="1590" y="6129"/>
            <a:chExt cx="7278" cy="1404"/>
          </a:xfrm>
        </p:grpSpPr>
        <p:pic>
          <p:nvPicPr>
            <p:cNvPr id="45" name="Picture 349"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90" y="6129"/>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 Box 351"/>
            <p:cNvSpPr txBox="1">
              <a:spLocks noChangeArrowheads="1"/>
            </p:cNvSpPr>
            <p:nvPr/>
          </p:nvSpPr>
          <p:spPr bwMode="auto">
            <a:xfrm>
              <a:off x="2748" y="6285"/>
              <a:ext cx="900" cy="3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F0/6</a:t>
              </a:r>
              <a:endParaRPr lang="zh-CN" sz="1050" kern="100">
                <a:effectLst/>
                <a:latin typeface="Times New Roman"/>
                <a:ea typeface="宋体"/>
                <a:cs typeface="宋体"/>
              </a:endParaRPr>
            </a:p>
          </p:txBody>
        </p:sp>
        <p:grpSp>
          <p:nvGrpSpPr>
            <p:cNvPr id="48" name="Group 352"/>
            <p:cNvGrpSpPr>
              <a:grpSpLocks/>
            </p:cNvGrpSpPr>
            <p:nvPr/>
          </p:nvGrpSpPr>
          <p:grpSpPr bwMode="auto">
            <a:xfrm>
              <a:off x="1668" y="6129"/>
              <a:ext cx="7200" cy="1404"/>
              <a:chOff x="1668" y="6129"/>
              <a:chExt cx="7200" cy="1404"/>
            </a:xfrm>
          </p:grpSpPr>
          <p:pic>
            <p:nvPicPr>
              <p:cNvPr id="50" name="Picture 353" descr="C:\Documents and Settings\Administrator\Application Data\Tencent\Users\710901000\QQ\WinTemp\RichOle\Y_4X50_5PF`N_6RHJ@GHJ1L.jpg"/>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3288" y="6285"/>
                <a:ext cx="138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 Box 354"/>
              <p:cNvSpPr txBox="1">
                <a:spLocks noChangeArrowheads="1"/>
              </p:cNvSpPr>
              <p:nvPr/>
            </p:nvSpPr>
            <p:spPr bwMode="auto">
              <a:xfrm>
                <a:off x="1668" y="7221"/>
                <a:ext cx="720"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PC1</a:t>
                </a:r>
                <a:endParaRPr lang="zh-CN" sz="1050" kern="100">
                  <a:effectLst/>
                  <a:latin typeface="Times New Roman"/>
                  <a:ea typeface="宋体"/>
                  <a:cs typeface="宋体"/>
                </a:endParaRPr>
              </a:p>
            </p:txBody>
          </p:sp>
          <p:sp>
            <p:nvSpPr>
              <p:cNvPr id="52" name="Text Box 355"/>
              <p:cNvSpPr txBox="1">
                <a:spLocks noChangeArrowheads="1"/>
              </p:cNvSpPr>
              <p:nvPr/>
            </p:nvSpPr>
            <p:spPr bwMode="auto">
              <a:xfrm>
                <a:off x="8148" y="7221"/>
                <a:ext cx="720"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PC2</a:t>
                </a:r>
                <a:endParaRPr lang="zh-CN" sz="1050" kern="100">
                  <a:effectLst/>
                  <a:latin typeface="Times New Roman"/>
                  <a:ea typeface="宋体"/>
                  <a:cs typeface="宋体"/>
                </a:endParaRPr>
              </a:p>
            </p:txBody>
          </p:sp>
          <p:cxnSp>
            <p:nvCxnSpPr>
              <p:cNvPr id="53" name="Line 356"/>
              <p:cNvCxnSpPr/>
              <p:nvPr/>
            </p:nvCxnSpPr>
            <p:spPr bwMode="auto">
              <a:xfrm>
                <a:off x="4548" y="6597"/>
                <a:ext cx="12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4" name="Text Box 357"/>
              <p:cNvSpPr txBox="1">
                <a:spLocks noChangeArrowheads="1"/>
              </p:cNvSpPr>
              <p:nvPr/>
            </p:nvSpPr>
            <p:spPr bwMode="auto">
              <a:xfrm>
                <a:off x="4548" y="6129"/>
                <a:ext cx="720" cy="3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F0/1</a:t>
                </a:r>
                <a:endParaRPr lang="zh-CN" sz="1050" kern="100">
                  <a:effectLst/>
                  <a:latin typeface="Times New Roman"/>
                  <a:ea typeface="宋体"/>
                  <a:cs typeface="宋体"/>
                </a:endParaRPr>
              </a:p>
            </p:txBody>
          </p:sp>
          <p:sp>
            <p:nvSpPr>
              <p:cNvPr id="55" name="Text Box 358"/>
              <p:cNvSpPr txBox="1">
                <a:spLocks noChangeArrowheads="1"/>
              </p:cNvSpPr>
              <p:nvPr/>
            </p:nvSpPr>
            <p:spPr bwMode="auto">
              <a:xfrm>
                <a:off x="3373" y="7218"/>
                <a:ext cx="1080" cy="3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L3-SW</a:t>
                </a:r>
                <a:endParaRPr lang="zh-CN" sz="1050" kern="100">
                  <a:effectLst/>
                  <a:latin typeface="Times New Roman"/>
                  <a:ea typeface="宋体"/>
                  <a:cs typeface="宋体"/>
                </a:endParaRPr>
              </a:p>
            </p:txBody>
          </p:sp>
          <p:sp>
            <p:nvSpPr>
              <p:cNvPr id="78" name="Text Box 359"/>
              <p:cNvSpPr txBox="1">
                <a:spLocks noChangeArrowheads="1"/>
              </p:cNvSpPr>
              <p:nvPr/>
            </p:nvSpPr>
            <p:spPr bwMode="auto">
              <a:xfrm>
                <a:off x="5808" y="7221"/>
                <a:ext cx="1080" cy="3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L2-SW</a:t>
                </a:r>
                <a:endParaRPr lang="zh-CN" sz="1050" kern="100">
                  <a:effectLst/>
                  <a:latin typeface="Times New Roman"/>
                  <a:ea typeface="宋体"/>
                  <a:cs typeface="宋体"/>
                </a:endParaRPr>
              </a:p>
            </p:txBody>
          </p:sp>
          <p:cxnSp>
            <p:nvCxnSpPr>
              <p:cNvPr id="79" name="Line 360"/>
              <p:cNvCxnSpPr/>
              <p:nvPr/>
            </p:nvCxnSpPr>
            <p:spPr bwMode="auto">
              <a:xfrm>
                <a:off x="2388" y="6597"/>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pic>
            <p:nvPicPr>
              <p:cNvPr id="80" name="Picture 361" descr="C:\Documents and Settings\Administrator\Application Data\Tencent\Users\710901000\QQ\WinTemp\RichOle\Y_4X50_5PF`N_6RHJ@GHJ1L.jpg"/>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5628" y="6285"/>
                <a:ext cx="138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362"/>
              <p:cNvSpPr txBox="1">
                <a:spLocks noChangeArrowheads="1"/>
              </p:cNvSpPr>
              <p:nvPr/>
            </p:nvSpPr>
            <p:spPr bwMode="auto">
              <a:xfrm>
                <a:off x="5088" y="6129"/>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F0/1</a:t>
                </a:r>
                <a:endParaRPr lang="zh-CN" sz="1050" kern="100">
                  <a:effectLst/>
                  <a:latin typeface="Times New Roman"/>
                  <a:ea typeface="宋体"/>
                  <a:cs typeface="宋体"/>
                </a:endParaRPr>
              </a:p>
            </p:txBody>
          </p:sp>
          <p:cxnSp>
            <p:nvCxnSpPr>
              <p:cNvPr id="82" name="Line 363"/>
              <p:cNvCxnSpPr/>
              <p:nvPr/>
            </p:nvCxnSpPr>
            <p:spPr bwMode="auto">
              <a:xfrm>
                <a:off x="6888" y="6597"/>
                <a:ext cx="10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3" name="Text Box 364"/>
              <p:cNvSpPr txBox="1">
                <a:spLocks noChangeArrowheads="1"/>
              </p:cNvSpPr>
              <p:nvPr/>
            </p:nvSpPr>
            <p:spPr bwMode="auto">
              <a:xfrm>
                <a:off x="6888" y="6285"/>
                <a:ext cx="720" cy="3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F0/6</a:t>
                </a:r>
                <a:endParaRPr lang="zh-CN" sz="1050" kern="100">
                  <a:effectLst/>
                  <a:latin typeface="Times New Roman"/>
                  <a:ea typeface="宋体"/>
                  <a:cs typeface="宋体"/>
                </a:endParaRPr>
              </a:p>
            </p:txBody>
          </p:sp>
          <p:cxnSp>
            <p:nvCxnSpPr>
              <p:cNvPr id="84" name="Line 365"/>
              <p:cNvCxnSpPr/>
              <p:nvPr/>
            </p:nvCxnSpPr>
            <p:spPr bwMode="auto">
              <a:xfrm>
                <a:off x="4548" y="6753"/>
                <a:ext cx="10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5" name="Text Box 366"/>
              <p:cNvSpPr txBox="1">
                <a:spLocks noChangeArrowheads="1"/>
              </p:cNvSpPr>
              <p:nvPr/>
            </p:nvSpPr>
            <p:spPr bwMode="auto">
              <a:xfrm>
                <a:off x="4548" y="6909"/>
                <a:ext cx="900" cy="3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F0/2</a:t>
                </a:r>
                <a:endParaRPr lang="zh-CN" sz="1050" kern="100">
                  <a:effectLst/>
                  <a:latin typeface="Times New Roman"/>
                  <a:ea typeface="宋体"/>
                  <a:cs typeface="宋体"/>
                </a:endParaRPr>
              </a:p>
            </p:txBody>
          </p:sp>
          <p:sp>
            <p:nvSpPr>
              <p:cNvPr id="86" name="Text Box 367"/>
              <p:cNvSpPr txBox="1">
                <a:spLocks noChangeArrowheads="1"/>
              </p:cNvSpPr>
              <p:nvPr/>
            </p:nvSpPr>
            <p:spPr bwMode="auto">
              <a:xfrm>
                <a:off x="5088" y="6909"/>
                <a:ext cx="720" cy="3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0" rIns="91440" bIns="0" anchor="t" anchorCtr="0" upright="1">
                <a:noAutofit/>
              </a:bodyPr>
              <a:lstStyle/>
              <a:p>
                <a:pPr algn="just">
                  <a:spcAft>
                    <a:spcPts val="0"/>
                  </a:spcAft>
                </a:pPr>
                <a:r>
                  <a:rPr lang="en-US" sz="1050" kern="100">
                    <a:effectLst/>
                    <a:latin typeface="Times New Roman"/>
                    <a:ea typeface="宋体"/>
                    <a:cs typeface="宋体"/>
                  </a:rPr>
                  <a:t>F0/2</a:t>
                </a:r>
                <a:endParaRPr lang="zh-CN" sz="1050" kern="100">
                  <a:effectLst/>
                  <a:latin typeface="Times New Roman"/>
                  <a:ea typeface="宋体"/>
                  <a:cs typeface="宋体"/>
                </a:endParaRPr>
              </a:p>
            </p:txBody>
          </p:sp>
        </p:grpSp>
        <p:pic>
          <p:nvPicPr>
            <p:cNvPr id="49" name="Picture 368"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44" y="6129"/>
              <a:ext cx="825"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238190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矩形 16"/>
          <p:cNvSpPr/>
          <p:nvPr/>
        </p:nvSpPr>
        <p:spPr>
          <a:xfrm>
            <a:off x="619128" y="980727"/>
            <a:ext cx="8129336" cy="5062924"/>
          </a:xfrm>
          <a:prstGeom prst="rect">
            <a:avLst/>
          </a:prstGeom>
        </p:spPr>
        <p:txBody>
          <a:bodyPr wrap="square">
            <a:spAutoFit/>
          </a:bodyPr>
          <a:lstStyle/>
          <a:p>
            <a:pPr>
              <a:spcBef>
                <a:spcPts val="600"/>
              </a:spcBef>
              <a:spcAft>
                <a:spcPts val="600"/>
              </a:spcAft>
            </a:pPr>
            <a:r>
              <a:rPr lang="en-US" altLang="zh-CN" b="1" dirty="0"/>
              <a:t>2.  </a:t>
            </a:r>
            <a:r>
              <a:rPr lang="zh-CN" altLang="zh-CN" b="1" dirty="0"/>
              <a:t>实施步骤</a:t>
            </a:r>
          </a:p>
          <a:p>
            <a:pPr>
              <a:lnSpc>
                <a:spcPts val="2400"/>
              </a:lnSpc>
              <a:spcBef>
                <a:spcPts val="600"/>
              </a:spcBef>
            </a:pPr>
            <a:r>
              <a:rPr lang="en-US" altLang="zh-CN" dirty="0"/>
              <a:t>     </a:t>
            </a:r>
            <a:r>
              <a:rPr lang="en-US" altLang="zh-CN" dirty="0" smtClean="0"/>
              <a:t>   1</a:t>
            </a:r>
            <a:r>
              <a:rPr lang="zh-CN" altLang="zh-CN" dirty="0"/>
              <a:t>）在三层交换机</a:t>
            </a:r>
            <a:r>
              <a:rPr lang="en-US" altLang="zh-CN" dirty="0"/>
              <a:t>L3-SW</a:t>
            </a:r>
            <a:r>
              <a:rPr lang="zh-CN" altLang="zh-CN" dirty="0"/>
              <a:t>上配置</a:t>
            </a:r>
            <a:r>
              <a:rPr lang="en-US" altLang="zh-CN" dirty="0"/>
              <a:t>Trunk</a:t>
            </a:r>
            <a:r>
              <a:rPr lang="zh-CN" altLang="zh-CN" dirty="0"/>
              <a:t>，并启用</a:t>
            </a:r>
            <a:r>
              <a:rPr lang="en-US" altLang="zh-CN" dirty="0"/>
              <a:t>STP</a:t>
            </a:r>
            <a:r>
              <a:rPr lang="zh-CN" altLang="zh-CN" dirty="0"/>
              <a:t>。</a:t>
            </a:r>
          </a:p>
          <a:p>
            <a:pPr>
              <a:lnSpc>
                <a:spcPts val="2400"/>
              </a:lnSpc>
              <a:spcBef>
                <a:spcPts val="600"/>
              </a:spcBef>
            </a:pPr>
            <a:r>
              <a:rPr lang="en-US" altLang="zh-CN" dirty="0" smtClean="0"/>
              <a:t>              L3-SW </a:t>
            </a:r>
            <a:r>
              <a:rPr lang="en-US" altLang="zh-CN" dirty="0"/>
              <a:t>(</a:t>
            </a:r>
            <a:r>
              <a:rPr lang="en-US" altLang="zh-CN" dirty="0" err="1"/>
              <a:t>config</a:t>
            </a:r>
            <a:r>
              <a:rPr lang="en-US" altLang="zh-CN" dirty="0"/>
              <a:t>)#interface  range  </a:t>
            </a:r>
            <a:r>
              <a:rPr lang="en-US" altLang="zh-CN" dirty="0" err="1"/>
              <a:t>fastethernet</a:t>
            </a:r>
            <a:r>
              <a:rPr lang="en-US" altLang="zh-CN" dirty="0"/>
              <a:t>  0/1 -2</a:t>
            </a:r>
            <a:endParaRPr lang="zh-CN" altLang="zh-CN" dirty="0"/>
          </a:p>
          <a:p>
            <a:pPr>
              <a:lnSpc>
                <a:spcPts val="2400"/>
              </a:lnSpc>
              <a:spcBef>
                <a:spcPts val="600"/>
              </a:spcBef>
            </a:pPr>
            <a:r>
              <a:rPr lang="en-US" altLang="zh-CN" dirty="0" smtClean="0"/>
              <a:t>              L3-SW </a:t>
            </a:r>
            <a:r>
              <a:rPr lang="en-US" altLang="zh-CN" dirty="0"/>
              <a:t>(</a:t>
            </a:r>
            <a:r>
              <a:rPr lang="en-US" altLang="zh-CN" dirty="0" err="1"/>
              <a:t>config</a:t>
            </a:r>
            <a:r>
              <a:rPr lang="en-US" altLang="zh-CN" dirty="0"/>
              <a:t>-if-range)# </a:t>
            </a:r>
            <a:r>
              <a:rPr lang="en-US" altLang="zh-CN" dirty="0" err="1"/>
              <a:t>switchport</a:t>
            </a:r>
            <a:r>
              <a:rPr lang="en-US" altLang="zh-CN" dirty="0"/>
              <a:t>  mode  trunk</a:t>
            </a:r>
            <a:endParaRPr lang="zh-CN" altLang="zh-CN" dirty="0"/>
          </a:p>
          <a:p>
            <a:pPr>
              <a:lnSpc>
                <a:spcPts val="2400"/>
              </a:lnSpc>
              <a:spcBef>
                <a:spcPts val="600"/>
              </a:spcBef>
            </a:pPr>
            <a:r>
              <a:rPr lang="en-US" altLang="zh-CN" dirty="0" smtClean="0"/>
              <a:t>              L3-SW </a:t>
            </a:r>
            <a:r>
              <a:rPr lang="en-US" altLang="zh-CN" dirty="0"/>
              <a:t>(</a:t>
            </a:r>
            <a:r>
              <a:rPr lang="en-US" altLang="zh-CN" dirty="0" err="1"/>
              <a:t>config</a:t>
            </a:r>
            <a:r>
              <a:rPr lang="en-US" altLang="zh-CN" dirty="0"/>
              <a:t>)#spanning-tree  mode  </a:t>
            </a:r>
            <a:r>
              <a:rPr lang="en-US" altLang="zh-CN" dirty="0" err="1"/>
              <a:t>pvst</a:t>
            </a:r>
            <a:endParaRPr lang="zh-CN" altLang="zh-CN" dirty="0"/>
          </a:p>
          <a:p>
            <a:pPr>
              <a:lnSpc>
                <a:spcPts val="2400"/>
              </a:lnSpc>
              <a:spcBef>
                <a:spcPts val="600"/>
              </a:spcBef>
            </a:pPr>
            <a:r>
              <a:rPr lang="en-US" altLang="zh-CN" dirty="0" smtClean="0"/>
              <a:t>        2</a:t>
            </a:r>
            <a:r>
              <a:rPr lang="zh-CN" altLang="zh-CN" dirty="0"/>
              <a:t>）在二层交换机</a:t>
            </a:r>
            <a:r>
              <a:rPr lang="en-US" altLang="zh-CN" dirty="0"/>
              <a:t> L2-SW</a:t>
            </a:r>
            <a:r>
              <a:rPr lang="zh-CN" altLang="zh-CN" dirty="0"/>
              <a:t>上配置</a:t>
            </a:r>
            <a:r>
              <a:rPr lang="en-US" altLang="zh-CN" dirty="0"/>
              <a:t>Trunk</a:t>
            </a:r>
            <a:r>
              <a:rPr lang="zh-CN" altLang="zh-CN" dirty="0"/>
              <a:t>，并启用</a:t>
            </a:r>
            <a:r>
              <a:rPr lang="en-US" altLang="zh-CN" dirty="0"/>
              <a:t>STP</a:t>
            </a:r>
            <a:r>
              <a:rPr lang="zh-CN" altLang="zh-CN" dirty="0"/>
              <a:t>。</a:t>
            </a:r>
          </a:p>
          <a:p>
            <a:pPr>
              <a:lnSpc>
                <a:spcPts val="2400"/>
              </a:lnSpc>
              <a:spcBef>
                <a:spcPts val="600"/>
              </a:spcBef>
            </a:pPr>
            <a:r>
              <a:rPr lang="en-US" altLang="zh-CN" dirty="0" smtClean="0"/>
              <a:t>              L2-SW </a:t>
            </a:r>
            <a:r>
              <a:rPr lang="en-US" altLang="zh-CN" dirty="0"/>
              <a:t>(</a:t>
            </a:r>
            <a:r>
              <a:rPr lang="en-US" altLang="zh-CN" dirty="0" err="1"/>
              <a:t>config</a:t>
            </a:r>
            <a:r>
              <a:rPr lang="en-US" altLang="zh-CN" dirty="0"/>
              <a:t>)#interface  range  </a:t>
            </a:r>
            <a:r>
              <a:rPr lang="en-US" altLang="zh-CN" dirty="0" err="1"/>
              <a:t>fastethernet</a:t>
            </a:r>
            <a:r>
              <a:rPr lang="en-US" altLang="zh-CN" dirty="0"/>
              <a:t>  0/1 -2</a:t>
            </a:r>
            <a:endParaRPr lang="zh-CN" altLang="zh-CN" dirty="0"/>
          </a:p>
          <a:p>
            <a:pPr>
              <a:lnSpc>
                <a:spcPts val="2400"/>
              </a:lnSpc>
              <a:spcBef>
                <a:spcPts val="600"/>
              </a:spcBef>
            </a:pPr>
            <a:r>
              <a:rPr lang="en-US" altLang="zh-CN" dirty="0" smtClean="0"/>
              <a:t>              L2-SW </a:t>
            </a:r>
            <a:r>
              <a:rPr lang="en-US" altLang="zh-CN" dirty="0"/>
              <a:t>(</a:t>
            </a:r>
            <a:r>
              <a:rPr lang="en-US" altLang="zh-CN" dirty="0" err="1"/>
              <a:t>config</a:t>
            </a:r>
            <a:r>
              <a:rPr lang="en-US" altLang="zh-CN" dirty="0"/>
              <a:t>-if-range)# </a:t>
            </a:r>
            <a:r>
              <a:rPr lang="en-US" altLang="zh-CN" dirty="0" err="1"/>
              <a:t>switchport</a:t>
            </a:r>
            <a:r>
              <a:rPr lang="en-US" altLang="zh-CN" dirty="0"/>
              <a:t>  mode  trunk</a:t>
            </a:r>
            <a:endParaRPr lang="zh-CN" altLang="zh-CN" dirty="0"/>
          </a:p>
          <a:p>
            <a:pPr>
              <a:lnSpc>
                <a:spcPts val="2400"/>
              </a:lnSpc>
              <a:spcBef>
                <a:spcPts val="600"/>
              </a:spcBef>
            </a:pPr>
            <a:r>
              <a:rPr lang="en-US" altLang="zh-CN" dirty="0" smtClean="0"/>
              <a:t>              L2-SW </a:t>
            </a:r>
            <a:r>
              <a:rPr lang="en-US" altLang="zh-CN" dirty="0"/>
              <a:t>(</a:t>
            </a:r>
            <a:r>
              <a:rPr lang="en-US" altLang="zh-CN" dirty="0" err="1"/>
              <a:t>config</a:t>
            </a:r>
            <a:r>
              <a:rPr lang="en-US" altLang="zh-CN" dirty="0"/>
              <a:t>)#spanning-tree  mode  </a:t>
            </a:r>
            <a:r>
              <a:rPr lang="en-US" altLang="zh-CN" dirty="0" err="1"/>
              <a:t>pvst</a:t>
            </a:r>
            <a:endParaRPr lang="zh-CN" altLang="zh-CN" dirty="0"/>
          </a:p>
          <a:p>
            <a:pPr>
              <a:lnSpc>
                <a:spcPts val="2400"/>
              </a:lnSpc>
              <a:spcBef>
                <a:spcPts val="600"/>
              </a:spcBef>
            </a:pPr>
            <a:r>
              <a:rPr lang="en-US" altLang="zh-CN" dirty="0" smtClean="0"/>
              <a:t>        </a:t>
            </a:r>
            <a:r>
              <a:rPr lang="en-US" altLang="zh-CN" dirty="0"/>
              <a:t>3</a:t>
            </a:r>
            <a:r>
              <a:rPr lang="zh-CN" altLang="zh-CN" dirty="0"/>
              <a:t>）查看两台交换机的生成树配置。</a:t>
            </a:r>
            <a:endParaRPr lang="en-US" altLang="zh-CN" dirty="0"/>
          </a:p>
          <a:p>
            <a:pPr>
              <a:lnSpc>
                <a:spcPts val="2400"/>
              </a:lnSpc>
              <a:spcBef>
                <a:spcPts val="600"/>
              </a:spcBef>
            </a:pPr>
            <a:r>
              <a:rPr lang="en-US" altLang="zh-CN" dirty="0"/>
              <a:t>        4</a:t>
            </a:r>
            <a:r>
              <a:rPr lang="zh-CN" altLang="en-US" dirty="0"/>
              <a:t>）</a:t>
            </a:r>
            <a:r>
              <a:rPr lang="zh-CN" altLang="zh-CN" dirty="0"/>
              <a:t>给</a:t>
            </a:r>
            <a:r>
              <a:rPr lang="en-US" altLang="zh-CN" dirty="0"/>
              <a:t>PC</a:t>
            </a:r>
            <a:r>
              <a:rPr lang="zh-CN" altLang="zh-CN" dirty="0"/>
              <a:t>配置</a:t>
            </a:r>
            <a:r>
              <a:rPr lang="en-US" altLang="zh-CN" dirty="0"/>
              <a:t>IP</a:t>
            </a:r>
            <a:r>
              <a:rPr lang="zh-CN" altLang="zh-CN" dirty="0"/>
              <a:t>地址</a:t>
            </a:r>
          </a:p>
          <a:p>
            <a:pPr>
              <a:lnSpc>
                <a:spcPts val="2400"/>
              </a:lnSpc>
              <a:spcBef>
                <a:spcPts val="600"/>
              </a:spcBef>
            </a:pPr>
            <a:r>
              <a:rPr lang="en-US" altLang="zh-CN" dirty="0"/>
              <a:t>        PC1</a:t>
            </a:r>
            <a:r>
              <a:rPr lang="zh-CN" altLang="zh-CN" dirty="0"/>
              <a:t>配置</a:t>
            </a:r>
            <a:r>
              <a:rPr lang="en-US" altLang="zh-CN" dirty="0"/>
              <a:t>IP</a:t>
            </a:r>
            <a:r>
              <a:rPr lang="zh-CN" altLang="zh-CN" dirty="0"/>
              <a:t>地址为</a:t>
            </a:r>
            <a:r>
              <a:rPr lang="en-US" altLang="zh-CN" dirty="0"/>
              <a:t>192.168.1.1</a:t>
            </a:r>
            <a:r>
              <a:rPr lang="zh-CN" altLang="zh-CN" dirty="0"/>
              <a:t>，</a:t>
            </a:r>
            <a:r>
              <a:rPr lang="en-US" altLang="zh-CN" dirty="0"/>
              <a:t>PC2</a:t>
            </a:r>
            <a:r>
              <a:rPr lang="zh-CN" altLang="zh-CN" dirty="0"/>
              <a:t>配置</a:t>
            </a:r>
            <a:r>
              <a:rPr lang="en-US" altLang="zh-CN" dirty="0"/>
              <a:t>IP</a:t>
            </a:r>
            <a:r>
              <a:rPr lang="zh-CN" altLang="zh-CN" dirty="0"/>
              <a:t>地址为</a:t>
            </a:r>
            <a:r>
              <a:rPr lang="en-US" altLang="zh-CN" dirty="0"/>
              <a:t>192.168.1.2</a:t>
            </a:r>
            <a:r>
              <a:rPr lang="zh-CN" altLang="zh-CN" dirty="0"/>
              <a:t>。</a:t>
            </a:r>
          </a:p>
          <a:p>
            <a:pPr>
              <a:lnSpc>
                <a:spcPts val="2400"/>
              </a:lnSpc>
              <a:spcBef>
                <a:spcPts val="600"/>
              </a:spcBef>
            </a:pPr>
            <a:endParaRPr lang="zh-CN" altLang="zh-CN" dirty="0"/>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spTree>
    <p:extLst>
      <p:ext uri="{BB962C8B-B14F-4D97-AF65-F5344CB8AC3E}">
        <p14:creationId xmlns:p14="http://schemas.microsoft.com/office/powerpoint/2010/main" val="43120912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755576" y="1059589"/>
            <a:ext cx="7776864" cy="2092881"/>
          </a:xfrm>
          <a:prstGeom prst="rect">
            <a:avLst/>
          </a:prstGeom>
        </p:spPr>
        <p:txBody>
          <a:bodyPr wrap="square">
            <a:spAutoFit/>
          </a:bodyPr>
          <a:lstStyle/>
          <a:p>
            <a:pPr>
              <a:lnSpc>
                <a:spcPts val="2400"/>
              </a:lnSpc>
              <a:spcBef>
                <a:spcPts val="600"/>
              </a:spcBef>
            </a:pPr>
            <a:r>
              <a:rPr lang="en-US" altLang="zh-CN" dirty="0"/>
              <a:t> </a:t>
            </a:r>
            <a:r>
              <a:rPr lang="en-US" altLang="zh-CN" dirty="0" smtClean="0"/>
              <a:t>        5</a:t>
            </a:r>
            <a:r>
              <a:rPr lang="zh-CN" altLang="zh-CN" dirty="0"/>
              <a:t>）验证测试</a:t>
            </a:r>
          </a:p>
          <a:p>
            <a:pPr>
              <a:lnSpc>
                <a:spcPts val="2400"/>
              </a:lnSpc>
              <a:spcBef>
                <a:spcPts val="600"/>
              </a:spcBef>
            </a:pPr>
            <a:r>
              <a:rPr lang="en-US" altLang="zh-CN" dirty="0" smtClean="0"/>
              <a:t>         </a:t>
            </a:r>
            <a:r>
              <a:rPr lang="zh-CN" altLang="zh-CN" dirty="0" smtClean="0"/>
              <a:t>使用</a:t>
            </a:r>
            <a:r>
              <a:rPr lang="en-US" altLang="zh-CN" dirty="0"/>
              <a:t>Ping</a:t>
            </a:r>
            <a:r>
              <a:rPr lang="zh-CN" altLang="zh-CN" dirty="0"/>
              <a:t>命令测试</a:t>
            </a:r>
            <a:r>
              <a:rPr lang="en-US" altLang="zh-CN" dirty="0"/>
              <a:t>PC1</a:t>
            </a:r>
            <a:r>
              <a:rPr lang="zh-CN" altLang="zh-CN" dirty="0"/>
              <a:t>与</a:t>
            </a:r>
            <a:r>
              <a:rPr lang="en-US" altLang="zh-CN" dirty="0"/>
              <a:t>PC2</a:t>
            </a:r>
            <a:r>
              <a:rPr lang="zh-CN" altLang="zh-CN" dirty="0"/>
              <a:t>间的连通性，如果能</a:t>
            </a:r>
            <a:r>
              <a:rPr lang="en-US" altLang="zh-CN" dirty="0"/>
              <a:t>Ping</a:t>
            </a:r>
            <a:r>
              <a:rPr lang="zh-CN" altLang="zh-CN" dirty="0"/>
              <a:t>通对方，接下来在</a:t>
            </a:r>
            <a:r>
              <a:rPr lang="en-US" altLang="zh-CN" dirty="0"/>
              <a:t>PC1</a:t>
            </a:r>
            <a:r>
              <a:rPr lang="zh-CN" altLang="zh-CN" dirty="0"/>
              <a:t>上执行</a:t>
            </a:r>
            <a:r>
              <a:rPr lang="en-US" altLang="zh-CN" dirty="0"/>
              <a:t>Ping –n 100 192.168.1.2</a:t>
            </a:r>
            <a:r>
              <a:rPr lang="zh-CN" altLang="zh-CN" dirty="0"/>
              <a:t>命令，同时断开端口</a:t>
            </a:r>
            <a:r>
              <a:rPr lang="en-US" altLang="zh-CN" dirty="0"/>
              <a:t>Fa0/1</a:t>
            </a:r>
            <a:r>
              <a:rPr lang="zh-CN" altLang="zh-CN" dirty="0"/>
              <a:t>上网线，注意观察丢包的</a:t>
            </a:r>
            <a:r>
              <a:rPr lang="zh-CN" altLang="zh-CN" dirty="0" smtClean="0"/>
              <a:t>情况。</a:t>
            </a:r>
            <a:endParaRPr lang="zh-CN" altLang="zh-CN" dirty="0"/>
          </a:p>
          <a:p>
            <a:pPr>
              <a:lnSpc>
                <a:spcPts val="2400"/>
              </a:lnSpc>
              <a:spcBef>
                <a:spcPts val="600"/>
              </a:spcBef>
            </a:pPr>
            <a:r>
              <a:rPr lang="en-US" altLang="zh-CN" dirty="0" smtClean="0"/>
              <a:t>        6</a:t>
            </a:r>
            <a:r>
              <a:rPr lang="en-US" altLang="zh-CN" dirty="0"/>
              <a:t>) </a:t>
            </a:r>
            <a:r>
              <a:rPr lang="zh-CN" altLang="zh-CN" dirty="0"/>
              <a:t>交换机其他配置不变，更改生成树协议为</a:t>
            </a:r>
            <a:r>
              <a:rPr lang="en-US" altLang="zh-CN" dirty="0"/>
              <a:t>RSTP</a:t>
            </a:r>
            <a:r>
              <a:rPr lang="zh-CN" altLang="zh-CN" dirty="0"/>
              <a:t>，重复第</a:t>
            </a:r>
            <a:r>
              <a:rPr lang="en-US" altLang="zh-CN" dirty="0"/>
              <a:t>5</a:t>
            </a:r>
            <a:r>
              <a:rPr lang="zh-CN" altLang="zh-CN" dirty="0"/>
              <a:t>步，观察丢包的情况，几乎看不到丢包情况。</a:t>
            </a:r>
          </a:p>
        </p:txBody>
      </p:sp>
      <p:sp>
        <p:nvSpPr>
          <p:cNvPr id="12"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smtClean="0">
                <a:solidFill>
                  <a:schemeClr val="accent1"/>
                </a:solidFill>
              </a:rPr>
              <a:t>任务</a:t>
            </a:r>
            <a:r>
              <a:rPr lang="zh-CN" altLang="en-US" sz="2400" b="1" smtClean="0">
                <a:solidFill>
                  <a:schemeClr val="accent1"/>
                </a:solidFill>
              </a:rPr>
              <a:t>六</a:t>
            </a:r>
            <a:r>
              <a:rPr lang="en-US" altLang="zh-CN" sz="2400" b="1"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spTree>
    <p:extLst>
      <p:ext uri="{BB962C8B-B14F-4D97-AF65-F5344CB8AC3E}">
        <p14:creationId xmlns:p14="http://schemas.microsoft.com/office/powerpoint/2010/main" val="419069460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6" y="980728"/>
            <a:ext cx="7992888" cy="5216813"/>
          </a:xfrm>
          <a:prstGeom prst="rect">
            <a:avLst/>
          </a:prstGeom>
        </p:spPr>
        <p:txBody>
          <a:bodyPr wrap="square">
            <a:spAutoFit/>
          </a:bodyPr>
          <a:lstStyle/>
          <a:p>
            <a:pPr>
              <a:spcBef>
                <a:spcPts val="600"/>
              </a:spcBef>
              <a:spcAft>
                <a:spcPts val="600"/>
              </a:spcAft>
            </a:pPr>
            <a:r>
              <a:rPr lang="en-US" altLang="zh-CN" b="1" dirty="0"/>
              <a:t>2</a:t>
            </a:r>
            <a:r>
              <a:rPr lang="zh-CN" altLang="zh-CN" b="1" dirty="0"/>
              <a:t>．交换环路</a:t>
            </a:r>
          </a:p>
          <a:p>
            <a:pPr>
              <a:lnSpc>
                <a:spcPts val="2400"/>
              </a:lnSpc>
              <a:spcBef>
                <a:spcPts val="600"/>
              </a:spcBef>
            </a:pPr>
            <a:r>
              <a:rPr lang="en-US" altLang="zh-CN" dirty="0"/>
              <a:t>        1</a:t>
            </a:r>
            <a:r>
              <a:rPr lang="zh-CN" altLang="zh-CN" dirty="0"/>
              <a:t>）广播风暴</a:t>
            </a:r>
            <a:endParaRPr lang="en-US" altLang="zh-CN" dirty="0"/>
          </a:p>
          <a:p>
            <a:pPr>
              <a:lnSpc>
                <a:spcPts val="2400"/>
              </a:lnSpc>
              <a:spcBef>
                <a:spcPts val="600"/>
              </a:spcBef>
            </a:pPr>
            <a:r>
              <a:rPr lang="en-US" altLang="zh-CN" dirty="0" smtClean="0"/>
              <a:t>        </a:t>
            </a:r>
            <a:r>
              <a:rPr lang="zh-CN" altLang="zh-CN" dirty="0" smtClean="0"/>
              <a:t>如果</a:t>
            </a:r>
            <a:r>
              <a:rPr lang="zh-CN" altLang="zh-CN" dirty="0"/>
              <a:t>网络中存在环路</a:t>
            </a:r>
            <a:r>
              <a:rPr lang="zh-CN" altLang="zh-CN" dirty="0" smtClean="0"/>
              <a:t>，广播</a:t>
            </a:r>
            <a:r>
              <a:rPr lang="zh-CN" altLang="zh-CN" dirty="0"/>
              <a:t>帧将在网络中不停地转发，直至导致交换机出现超负荷运转（如</a:t>
            </a:r>
            <a:r>
              <a:rPr lang="en-US" altLang="zh-CN" dirty="0"/>
              <a:t>CPU</a:t>
            </a:r>
            <a:r>
              <a:rPr lang="zh-CN" altLang="zh-CN" dirty="0"/>
              <a:t>过度使用，内存耗尽等），最终耗尽网络所有带宽，阻塞全网通信，使网络瘫痪。这个就称作广播风暴。</a:t>
            </a:r>
          </a:p>
          <a:p>
            <a:pPr>
              <a:lnSpc>
                <a:spcPts val="2400"/>
              </a:lnSpc>
              <a:spcBef>
                <a:spcPts val="600"/>
              </a:spcBef>
            </a:pPr>
            <a:r>
              <a:rPr lang="en-US" altLang="zh-CN" dirty="0" smtClean="0"/>
              <a:t>        2</a:t>
            </a:r>
            <a:r>
              <a:rPr lang="zh-CN" altLang="zh-CN" dirty="0"/>
              <a:t>）多帧复制</a:t>
            </a:r>
          </a:p>
          <a:p>
            <a:pPr>
              <a:lnSpc>
                <a:spcPts val="2400"/>
              </a:lnSpc>
              <a:spcBef>
                <a:spcPts val="600"/>
              </a:spcBef>
            </a:pPr>
            <a:r>
              <a:rPr lang="en-US" altLang="zh-CN" dirty="0" smtClean="0"/>
              <a:t>        </a:t>
            </a:r>
            <a:r>
              <a:rPr lang="zh-CN" altLang="zh-CN" dirty="0" smtClean="0"/>
              <a:t>网络</a:t>
            </a:r>
            <a:r>
              <a:rPr lang="zh-CN" altLang="zh-CN" dirty="0"/>
              <a:t>中如果存在环路，目的主机可能会收到某个数据帧的多个副本，此时会导致上层协议在处理这些数据帧时无从选择，产生迷惑，不知该处理哪个帧，严重时还可能导致网络连接中断</a:t>
            </a:r>
            <a:r>
              <a:rPr lang="zh-CN" altLang="zh-CN" dirty="0" smtClean="0"/>
              <a:t>。</a:t>
            </a:r>
            <a:endParaRPr lang="en-US" altLang="zh-CN" dirty="0" smtClean="0"/>
          </a:p>
          <a:p>
            <a:pPr>
              <a:lnSpc>
                <a:spcPts val="2400"/>
              </a:lnSpc>
              <a:spcBef>
                <a:spcPts val="600"/>
              </a:spcBef>
            </a:pPr>
            <a:r>
              <a:rPr lang="en-US" altLang="zh-CN" dirty="0" smtClean="0"/>
              <a:t>        3</a:t>
            </a:r>
            <a:r>
              <a:rPr lang="zh-CN" altLang="zh-CN" dirty="0"/>
              <a:t>）</a:t>
            </a:r>
            <a:r>
              <a:rPr lang="en-US" altLang="zh-CN" dirty="0"/>
              <a:t>MAC</a:t>
            </a:r>
            <a:r>
              <a:rPr lang="zh-CN" altLang="zh-CN" dirty="0"/>
              <a:t>地址表不稳定</a:t>
            </a:r>
          </a:p>
          <a:p>
            <a:pPr>
              <a:lnSpc>
                <a:spcPts val="2400"/>
              </a:lnSpc>
              <a:spcBef>
                <a:spcPts val="600"/>
              </a:spcBef>
            </a:pPr>
            <a:r>
              <a:rPr lang="en-US" altLang="zh-CN" dirty="0" smtClean="0"/>
              <a:t>        </a:t>
            </a:r>
            <a:r>
              <a:rPr lang="zh-CN" altLang="zh-CN" dirty="0" smtClean="0"/>
              <a:t>网络</a:t>
            </a:r>
            <a:r>
              <a:rPr lang="zh-CN" altLang="zh-CN" dirty="0"/>
              <a:t>中如果存在环路，当交换机连接不同网段时，将会出现通过不同端口接收到同一广播帧的多个副本的情况。这一过程也会导致</a:t>
            </a:r>
            <a:r>
              <a:rPr lang="en-US" altLang="zh-CN" dirty="0"/>
              <a:t>MAC</a:t>
            </a:r>
            <a:r>
              <a:rPr lang="zh-CN" altLang="zh-CN" dirty="0"/>
              <a:t>地址表的多次刷新。这种持续的更新、刷新过程会严重耗用内存资源，影响该交换机的交换能力，同时降低整个网络的运行效率。严重时，将耗尽整个网络资源，并最终造成网络瘫痪</a:t>
            </a:r>
            <a:r>
              <a:rPr lang="zh-CN" altLang="zh-CN" dirty="0" smtClean="0"/>
              <a:t>。</a:t>
            </a:r>
            <a:endParaRPr lang="zh-CN" altLang="zh-CN" dirty="0"/>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spTree>
    <p:extLst>
      <p:ext uri="{BB962C8B-B14F-4D97-AF65-F5344CB8AC3E}">
        <p14:creationId xmlns:p14="http://schemas.microsoft.com/office/powerpoint/2010/main" val="331886038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4" y="980728"/>
            <a:ext cx="7920882" cy="3985706"/>
          </a:xfrm>
          <a:prstGeom prst="rect">
            <a:avLst/>
          </a:prstGeom>
        </p:spPr>
        <p:txBody>
          <a:bodyPr wrap="square">
            <a:spAutoFit/>
          </a:bodyPr>
          <a:lstStyle/>
          <a:p>
            <a:pPr>
              <a:spcBef>
                <a:spcPts val="600"/>
              </a:spcBef>
              <a:spcAft>
                <a:spcPts val="600"/>
              </a:spcAft>
            </a:pPr>
            <a:r>
              <a:rPr lang="en-US" altLang="zh-CN" b="1" dirty="0"/>
              <a:t>3</a:t>
            </a:r>
            <a:r>
              <a:rPr lang="zh-CN" altLang="zh-CN" b="1" dirty="0"/>
              <a:t>．生成树协议</a:t>
            </a:r>
          </a:p>
          <a:p>
            <a:pPr>
              <a:lnSpc>
                <a:spcPts val="2400"/>
              </a:lnSpc>
              <a:spcBef>
                <a:spcPts val="600"/>
              </a:spcBef>
            </a:pPr>
            <a:r>
              <a:rPr lang="en-US" altLang="zh-CN" dirty="0" smtClean="0"/>
              <a:t>       </a:t>
            </a:r>
            <a:r>
              <a:rPr lang="zh-CN" altLang="zh-CN" dirty="0"/>
              <a:t>为了解决冗余链路引起的诸如广播风暴等问题，</a:t>
            </a:r>
            <a:r>
              <a:rPr lang="en-US" altLang="zh-CN" dirty="0"/>
              <a:t>IEEE</a:t>
            </a:r>
            <a:r>
              <a:rPr lang="zh-CN" altLang="zh-CN" dirty="0"/>
              <a:t>通过了</a:t>
            </a:r>
            <a:r>
              <a:rPr lang="en-US" altLang="zh-CN" dirty="0"/>
              <a:t>IEEE802.1d</a:t>
            </a:r>
            <a:r>
              <a:rPr lang="zh-CN" altLang="zh-CN" dirty="0"/>
              <a:t>协议，即生成树协议</a:t>
            </a:r>
            <a:r>
              <a:rPr lang="en-US" altLang="zh-CN" dirty="0" err="1"/>
              <a:t>stp</a:t>
            </a:r>
            <a:r>
              <a:rPr lang="zh-CN" altLang="zh-CN" dirty="0"/>
              <a:t>。</a:t>
            </a:r>
            <a:endParaRPr lang="en-US" altLang="zh-CN" dirty="0"/>
          </a:p>
          <a:p>
            <a:pPr>
              <a:lnSpc>
                <a:spcPts val="2400"/>
              </a:lnSpc>
              <a:spcBef>
                <a:spcPts val="600"/>
              </a:spcBef>
            </a:pPr>
            <a:r>
              <a:rPr lang="en-US" altLang="zh-CN" dirty="0"/>
              <a:t>       </a:t>
            </a:r>
            <a:r>
              <a:rPr lang="zh-CN" altLang="zh-CN" dirty="0"/>
              <a:t>通过在交换机上运行一套复杂的算法，使冗余端口处于</a:t>
            </a:r>
            <a:r>
              <a:rPr lang="en-US" altLang="zh-CN" dirty="0"/>
              <a:t>“</a:t>
            </a:r>
            <a:r>
              <a:rPr lang="zh-CN" altLang="zh-CN" dirty="0"/>
              <a:t>阻塞状态</a:t>
            </a:r>
            <a:r>
              <a:rPr lang="en-US" altLang="zh-CN" dirty="0"/>
              <a:t>”</a:t>
            </a:r>
            <a:r>
              <a:rPr lang="zh-CN" altLang="zh-CN" dirty="0"/>
              <a:t>，使得网络中的计算机在通信时，只有一条链路生效，而当这条链路出现故障时，</a:t>
            </a:r>
            <a:r>
              <a:rPr lang="en-US" altLang="zh-CN" dirty="0" err="1"/>
              <a:t>stp</a:t>
            </a:r>
            <a:r>
              <a:rPr lang="zh-CN" altLang="zh-CN" dirty="0"/>
              <a:t>将会重新计算出网络的最优链路，将处于</a:t>
            </a:r>
            <a:r>
              <a:rPr lang="en-US" altLang="zh-CN" dirty="0"/>
              <a:t>“</a:t>
            </a:r>
            <a:r>
              <a:rPr lang="zh-CN" altLang="zh-CN" dirty="0"/>
              <a:t>阻塞状态</a:t>
            </a:r>
            <a:r>
              <a:rPr lang="en-US" altLang="zh-CN" dirty="0"/>
              <a:t>”</a:t>
            </a:r>
            <a:r>
              <a:rPr lang="zh-CN" altLang="zh-CN" dirty="0"/>
              <a:t>的端口重新打开，从而确保网络连接稳定可靠。</a:t>
            </a:r>
            <a:endParaRPr lang="en-US" altLang="zh-CN" dirty="0"/>
          </a:p>
          <a:p>
            <a:pPr marL="457200" lvl="2" indent="-285750">
              <a:lnSpc>
                <a:spcPts val="2400"/>
              </a:lnSpc>
              <a:spcBef>
                <a:spcPts val="600"/>
              </a:spcBef>
              <a:buFont typeface="Wingdings" pitchFamily="2" charset="2"/>
              <a:buChar char="Ø"/>
            </a:pPr>
            <a:r>
              <a:rPr lang="zh-CN" altLang="zh-CN" dirty="0"/>
              <a:t>第一代生成树协议：</a:t>
            </a:r>
            <a:r>
              <a:rPr lang="en-US" altLang="zh-CN" dirty="0"/>
              <a:t>STP/RSTP</a:t>
            </a:r>
            <a:r>
              <a:rPr lang="zh-CN" altLang="zh-CN" dirty="0"/>
              <a:t>；</a:t>
            </a:r>
          </a:p>
          <a:p>
            <a:pPr marL="457200" lvl="2" indent="-285750">
              <a:lnSpc>
                <a:spcPts val="2400"/>
              </a:lnSpc>
              <a:spcBef>
                <a:spcPts val="600"/>
              </a:spcBef>
              <a:buFont typeface="Wingdings" pitchFamily="2" charset="2"/>
              <a:buChar char="Ø"/>
            </a:pPr>
            <a:r>
              <a:rPr lang="zh-CN" altLang="zh-CN" dirty="0"/>
              <a:t>第二代生成树协议：</a:t>
            </a:r>
            <a:r>
              <a:rPr lang="en-US" altLang="zh-CN" dirty="0"/>
              <a:t>PVST/PVST+</a:t>
            </a:r>
            <a:r>
              <a:rPr lang="zh-CN" altLang="zh-CN" dirty="0"/>
              <a:t>；</a:t>
            </a:r>
          </a:p>
          <a:p>
            <a:pPr marL="457200" lvl="2" indent="-285750">
              <a:lnSpc>
                <a:spcPts val="2400"/>
              </a:lnSpc>
              <a:spcBef>
                <a:spcPts val="600"/>
              </a:spcBef>
              <a:buFont typeface="Wingdings" pitchFamily="2" charset="2"/>
              <a:buChar char="Ø"/>
            </a:pPr>
            <a:r>
              <a:rPr lang="zh-CN" altLang="zh-CN" dirty="0"/>
              <a:t>第三代生成树协议：</a:t>
            </a:r>
            <a:r>
              <a:rPr lang="en-US" altLang="zh-CN" dirty="0"/>
              <a:t>MISTP/MSTP</a:t>
            </a:r>
            <a:r>
              <a:rPr lang="zh-CN" altLang="zh-CN" dirty="0" smtClean="0"/>
              <a:t>。</a:t>
            </a:r>
            <a:endParaRPr lang="en-US" altLang="zh-CN" dirty="0" smtClean="0"/>
          </a:p>
          <a:p>
            <a:pPr marL="171450" lvl="2">
              <a:lnSpc>
                <a:spcPts val="2400"/>
              </a:lnSpc>
              <a:spcBef>
                <a:spcPts val="600"/>
              </a:spcBef>
            </a:pPr>
            <a:endParaRPr lang="zh-CN" altLang="zh-CN" dirty="0"/>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  </a:t>
            </a:r>
            <a:r>
              <a:rPr lang="zh-CN" altLang="zh-CN" sz="2400" b="1" dirty="0" smtClean="0">
                <a:solidFill>
                  <a:schemeClr val="accent1"/>
                </a:solidFill>
              </a:rPr>
              <a:t>消除</a:t>
            </a:r>
            <a:r>
              <a:rPr lang="zh-CN" altLang="zh-CN" sz="2400" b="1" dirty="0">
                <a:solidFill>
                  <a:schemeClr val="accent1"/>
                </a:solidFill>
              </a:rPr>
              <a:t>交换网络中的交换环路</a:t>
            </a:r>
          </a:p>
        </p:txBody>
      </p:sp>
    </p:spTree>
    <p:extLst>
      <p:ext uri="{BB962C8B-B14F-4D97-AF65-F5344CB8AC3E}">
        <p14:creationId xmlns:p14="http://schemas.microsoft.com/office/powerpoint/2010/main" val="173215685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4" y="980728"/>
            <a:ext cx="7920882" cy="4170372"/>
          </a:xfrm>
          <a:prstGeom prst="rect">
            <a:avLst/>
          </a:prstGeom>
        </p:spPr>
        <p:txBody>
          <a:bodyPr wrap="square">
            <a:spAutoFit/>
          </a:bodyPr>
          <a:lstStyle/>
          <a:p>
            <a:pPr marL="171450" lvl="2">
              <a:lnSpc>
                <a:spcPts val="2400"/>
              </a:lnSpc>
              <a:spcBef>
                <a:spcPts val="600"/>
              </a:spcBef>
            </a:pPr>
            <a:r>
              <a:rPr lang="en-US" altLang="zh-CN" dirty="0" smtClean="0"/>
              <a:t>     </a:t>
            </a:r>
            <a:r>
              <a:rPr lang="zh-CN" altLang="zh-CN" dirty="0" smtClean="0"/>
              <a:t>①</a:t>
            </a:r>
            <a:r>
              <a:rPr lang="en-US" altLang="zh-CN" dirty="0" smtClean="0"/>
              <a:t> </a:t>
            </a:r>
            <a:r>
              <a:rPr lang="en-US" altLang="zh-CN" dirty="0"/>
              <a:t>STP</a:t>
            </a:r>
            <a:r>
              <a:rPr lang="zh-CN" altLang="zh-CN" dirty="0"/>
              <a:t>的基本概念</a:t>
            </a:r>
          </a:p>
          <a:p>
            <a:pPr marL="742950" lvl="1" indent="-285750">
              <a:lnSpc>
                <a:spcPts val="2400"/>
              </a:lnSpc>
              <a:spcBef>
                <a:spcPts val="600"/>
              </a:spcBef>
              <a:buFont typeface="Wingdings" pitchFamily="2" charset="2"/>
              <a:buChar char="Ø"/>
            </a:pPr>
            <a:r>
              <a:rPr lang="en-US" altLang="zh-CN" dirty="0"/>
              <a:t>Root Bridge ID</a:t>
            </a:r>
            <a:r>
              <a:rPr lang="zh-CN" altLang="zh-CN" dirty="0"/>
              <a:t>（本交换机所认为的根交换机</a:t>
            </a:r>
            <a:r>
              <a:rPr lang="en-US" altLang="zh-CN" dirty="0"/>
              <a:t>ID</a:t>
            </a:r>
            <a:r>
              <a:rPr lang="zh-CN" altLang="zh-CN" dirty="0"/>
              <a:t>）；</a:t>
            </a:r>
          </a:p>
          <a:p>
            <a:pPr marL="742950" lvl="1" indent="-285750">
              <a:lnSpc>
                <a:spcPts val="2400"/>
              </a:lnSpc>
              <a:spcBef>
                <a:spcPts val="600"/>
              </a:spcBef>
              <a:buFont typeface="Wingdings" pitchFamily="2" charset="2"/>
              <a:buChar char="Ø"/>
            </a:pPr>
            <a:r>
              <a:rPr lang="en-US" altLang="zh-CN" dirty="0"/>
              <a:t>Root Path Cost</a:t>
            </a:r>
            <a:r>
              <a:rPr lang="zh-CN" altLang="zh-CN" dirty="0"/>
              <a:t>（本交换机的根路径花费）；</a:t>
            </a:r>
          </a:p>
          <a:p>
            <a:pPr marL="742950" lvl="1" indent="-285750">
              <a:lnSpc>
                <a:spcPts val="2400"/>
              </a:lnSpc>
              <a:spcBef>
                <a:spcPts val="600"/>
              </a:spcBef>
              <a:buFont typeface="Wingdings" pitchFamily="2" charset="2"/>
              <a:buChar char="Ø"/>
            </a:pPr>
            <a:r>
              <a:rPr lang="en-US" altLang="zh-CN" dirty="0"/>
              <a:t>Bridge ID</a:t>
            </a:r>
            <a:r>
              <a:rPr lang="zh-CN" altLang="zh-CN" dirty="0"/>
              <a:t>（本交换机的桥</a:t>
            </a:r>
            <a:r>
              <a:rPr lang="en-US" altLang="zh-CN" dirty="0"/>
              <a:t>ID</a:t>
            </a:r>
            <a:r>
              <a:rPr lang="zh-CN" altLang="zh-CN" dirty="0"/>
              <a:t>）；</a:t>
            </a:r>
          </a:p>
          <a:p>
            <a:pPr marL="742950" lvl="1" indent="-285750">
              <a:lnSpc>
                <a:spcPts val="2400"/>
              </a:lnSpc>
              <a:spcBef>
                <a:spcPts val="600"/>
              </a:spcBef>
              <a:buFont typeface="Wingdings" pitchFamily="2" charset="2"/>
              <a:buChar char="Ø"/>
            </a:pPr>
            <a:r>
              <a:rPr lang="en-US" altLang="zh-CN" dirty="0"/>
              <a:t>Port ID</a:t>
            </a:r>
            <a:r>
              <a:rPr lang="zh-CN" altLang="zh-CN" dirty="0"/>
              <a:t>（发送该报文的端口</a:t>
            </a:r>
            <a:r>
              <a:rPr lang="en-US" altLang="zh-CN" dirty="0"/>
              <a:t>ID</a:t>
            </a:r>
            <a:r>
              <a:rPr lang="zh-CN" altLang="zh-CN" dirty="0"/>
              <a:t>）；</a:t>
            </a:r>
          </a:p>
          <a:p>
            <a:pPr marL="742950" lvl="1" indent="-285750">
              <a:lnSpc>
                <a:spcPts val="2400"/>
              </a:lnSpc>
              <a:spcBef>
                <a:spcPts val="600"/>
              </a:spcBef>
              <a:buFont typeface="Wingdings" pitchFamily="2" charset="2"/>
              <a:buChar char="Ø"/>
            </a:pPr>
            <a:r>
              <a:rPr lang="en-US" altLang="zh-CN" dirty="0"/>
              <a:t>Message age</a:t>
            </a:r>
            <a:r>
              <a:rPr lang="zh-CN" altLang="zh-CN" dirty="0"/>
              <a:t>（报文存活的时间）；</a:t>
            </a:r>
          </a:p>
          <a:p>
            <a:pPr marL="742950" lvl="1" indent="-285750">
              <a:lnSpc>
                <a:spcPts val="2400"/>
              </a:lnSpc>
              <a:spcBef>
                <a:spcPts val="600"/>
              </a:spcBef>
              <a:buFont typeface="Wingdings" pitchFamily="2" charset="2"/>
              <a:buChar char="Ø"/>
            </a:pPr>
            <a:r>
              <a:rPr lang="en-US" altLang="zh-CN" dirty="0"/>
              <a:t>Forward-Delay Time</a:t>
            </a:r>
            <a:r>
              <a:rPr lang="zh-CN" altLang="zh-CN" dirty="0"/>
              <a:t>、</a:t>
            </a:r>
            <a:r>
              <a:rPr lang="en-US" altLang="zh-CN" dirty="0"/>
              <a:t>Hello Time</a:t>
            </a:r>
            <a:r>
              <a:rPr lang="zh-CN" altLang="zh-CN" dirty="0"/>
              <a:t>和</a:t>
            </a:r>
            <a:r>
              <a:rPr lang="en-US" altLang="zh-CN" dirty="0"/>
              <a:t>Max-Age </a:t>
            </a:r>
            <a:r>
              <a:rPr lang="en-US" altLang="zh-CN" dirty="0" smtClean="0"/>
              <a:t>Time</a:t>
            </a:r>
            <a:r>
              <a:rPr lang="zh-CN" altLang="en-US" dirty="0" smtClean="0"/>
              <a:t>。</a:t>
            </a:r>
            <a:endParaRPr lang="en-US" altLang="zh-CN" dirty="0" smtClean="0"/>
          </a:p>
          <a:p>
            <a:pPr lvl="1">
              <a:lnSpc>
                <a:spcPts val="2400"/>
              </a:lnSpc>
              <a:spcBef>
                <a:spcPts val="600"/>
              </a:spcBef>
            </a:pPr>
            <a:r>
              <a:rPr lang="zh-CN" altLang="zh-CN" dirty="0"/>
              <a:t>②</a:t>
            </a:r>
            <a:r>
              <a:rPr lang="en-US" altLang="zh-CN" dirty="0"/>
              <a:t> </a:t>
            </a:r>
            <a:r>
              <a:rPr lang="zh-CN" altLang="zh-CN" dirty="0" smtClean="0"/>
              <a:t>根</a:t>
            </a:r>
            <a:r>
              <a:rPr lang="zh-CN" altLang="zh-CN" dirty="0"/>
              <a:t>交换机的</a:t>
            </a:r>
            <a:r>
              <a:rPr lang="zh-CN" altLang="zh-CN" dirty="0" smtClean="0"/>
              <a:t>选举</a:t>
            </a:r>
            <a:endParaRPr lang="en-US" altLang="zh-CN" dirty="0" smtClean="0"/>
          </a:p>
          <a:p>
            <a:pPr marL="0" lvl="1">
              <a:lnSpc>
                <a:spcPts val="2400"/>
              </a:lnSpc>
              <a:spcBef>
                <a:spcPts val="600"/>
              </a:spcBef>
            </a:pPr>
            <a:r>
              <a:rPr lang="en-US" altLang="zh-CN" dirty="0"/>
              <a:t> </a:t>
            </a:r>
            <a:r>
              <a:rPr lang="en-US" altLang="zh-CN" dirty="0" smtClean="0"/>
              <a:t>       </a:t>
            </a:r>
            <a:r>
              <a:rPr lang="zh-CN" altLang="zh-CN" dirty="0" smtClean="0"/>
              <a:t>选举</a:t>
            </a:r>
            <a:r>
              <a:rPr lang="zh-CN" altLang="zh-CN" dirty="0"/>
              <a:t>的依据是交换机优先级和交换机</a:t>
            </a:r>
            <a:r>
              <a:rPr lang="en-US" altLang="zh-CN" dirty="0"/>
              <a:t>MAC</a:t>
            </a:r>
            <a:r>
              <a:rPr lang="zh-CN" altLang="zh-CN" dirty="0"/>
              <a:t>地址组合成的桥</a:t>
            </a:r>
            <a:r>
              <a:rPr lang="en-US" altLang="zh-CN" dirty="0"/>
              <a:t>ID</a:t>
            </a:r>
            <a:r>
              <a:rPr lang="zh-CN" altLang="zh-CN" dirty="0"/>
              <a:t>（</a:t>
            </a:r>
            <a:r>
              <a:rPr lang="en-US" altLang="zh-CN" dirty="0"/>
              <a:t>Bridge ID</a:t>
            </a:r>
            <a:r>
              <a:rPr lang="zh-CN" altLang="zh-CN" dirty="0"/>
              <a:t>），桥</a:t>
            </a:r>
            <a:r>
              <a:rPr lang="en-US" altLang="zh-CN" dirty="0"/>
              <a:t>ID</a:t>
            </a:r>
            <a:r>
              <a:rPr lang="zh-CN" altLang="zh-CN" dirty="0"/>
              <a:t>最小的交换机将成为网络中的根交换机</a:t>
            </a:r>
            <a:r>
              <a:rPr lang="zh-CN" altLang="zh-CN" dirty="0" smtClean="0"/>
              <a:t>。</a:t>
            </a:r>
            <a:endParaRPr lang="en-US" altLang="zh-CN" dirty="0" smtClean="0"/>
          </a:p>
          <a:p>
            <a:pPr marL="0" lvl="1">
              <a:lnSpc>
                <a:spcPts val="2400"/>
              </a:lnSpc>
              <a:spcBef>
                <a:spcPts val="600"/>
              </a:spcBef>
            </a:pPr>
            <a:r>
              <a:rPr lang="en-US" altLang="zh-CN" dirty="0" smtClean="0"/>
              <a:t>         </a:t>
            </a:r>
            <a:r>
              <a:rPr lang="zh-CN" altLang="zh-CN" dirty="0" smtClean="0"/>
              <a:t>③</a:t>
            </a:r>
            <a:r>
              <a:rPr lang="zh-CN" altLang="en-US" dirty="0" smtClean="0"/>
              <a:t>路径开销</a:t>
            </a:r>
            <a:endParaRPr lang="zh-CN" altLang="zh-CN" dirty="0"/>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 </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graphicFrame>
        <p:nvGraphicFramePr>
          <p:cNvPr id="2" name="表格 1"/>
          <p:cNvGraphicFramePr>
            <a:graphicFrameLocks noGrp="1"/>
          </p:cNvGraphicFramePr>
          <p:nvPr>
            <p:extLst>
              <p:ext uri="{D42A27DB-BD31-4B8C-83A1-F6EECF244321}">
                <p14:modId xmlns:p14="http://schemas.microsoft.com/office/powerpoint/2010/main" val="2867579784"/>
              </p:ext>
            </p:extLst>
          </p:nvPr>
        </p:nvGraphicFramePr>
        <p:xfrm>
          <a:off x="2843808" y="4743733"/>
          <a:ext cx="5267027" cy="1584176"/>
        </p:xfrm>
        <a:graphic>
          <a:graphicData uri="http://schemas.openxmlformats.org/drawingml/2006/table">
            <a:tbl>
              <a:tblPr>
                <a:tableStyleId>{5C22544A-7EE6-4342-B048-85BDC9FD1C3A}</a:tableStyleId>
              </a:tblPr>
              <a:tblGrid>
                <a:gridCol w="1562149"/>
                <a:gridCol w="1927527"/>
                <a:gridCol w="1777351"/>
              </a:tblGrid>
              <a:tr h="396044">
                <a:tc>
                  <a:txBody>
                    <a:bodyPr/>
                    <a:lstStyle/>
                    <a:p>
                      <a:pPr algn="ctr">
                        <a:lnSpc>
                          <a:spcPts val="1800"/>
                        </a:lnSpc>
                        <a:spcAft>
                          <a:spcPts val="0"/>
                        </a:spcAft>
                      </a:pPr>
                      <a:r>
                        <a:rPr lang="zh-CN" sz="1200" kern="100" dirty="0">
                          <a:effectLst/>
                        </a:rPr>
                        <a:t>带宽</a:t>
                      </a:r>
                      <a:endParaRPr lang="zh-CN" sz="12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a:effectLst/>
                        </a:rPr>
                        <a:t>IEEE802.1d</a:t>
                      </a:r>
                      <a:endParaRPr lang="zh-CN" sz="1200" kern="10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a:effectLst/>
                        </a:rPr>
                        <a:t>IEEE802.1w</a:t>
                      </a:r>
                      <a:endParaRPr lang="zh-CN" sz="1200" kern="100">
                        <a:effectLst/>
                        <a:latin typeface="Times New Roman"/>
                        <a:ea typeface="宋体"/>
                        <a:cs typeface="Times New Roman"/>
                      </a:endParaRPr>
                    </a:p>
                  </a:txBody>
                  <a:tcPr marL="0" marR="0" marT="0" marB="0" anchor="ctr"/>
                </a:tc>
              </a:tr>
              <a:tr h="396044">
                <a:tc>
                  <a:txBody>
                    <a:bodyPr/>
                    <a:lstStyle/>
                    <a:p>
                      <a:pPr algn="ctr">
                        <a:lnSpc>
                          <a:spcPts val="1800"/>
                        </a:lnSpc>
                        <a:spcAft>
                          <a:spcPts val="0"/>
                        </a:spcAft>
                      </a:pPr>
                      <a:r>
                        <a:rPr lang="en-US" sz="1200" kern="100" dirty="0">
                          <a:effectLst/>
                        </a:rPr>
                        <a:t>10Mbit/s</a:t>
                      </a:r>
                      <a:endParaRPr lang="zh-CN" sz="12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dirty="0">
                          <a:effectLst/>
                        </a:rPr>
                        <a:t>100</a:t>
                      </a:r>
                      <a:endParaRPr lang="zh-CN" sz="12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a:effectLst/>
                        </a:rPr>
                        <a:t>2000000</a:t>
                      </a:r>
                      <a:endParaRPr lang="zh-CN" sz="1200" kern="100">
                        <a:effectLst/>
                        <a:latin typeface="Times New Roman"/>
                        <a:ea typeface="宋体"/>
                        <a:cs typeface="Times New Roman"/>
                      </a:endParaRPr>
                    </a:p>
                  </a:txBody>
                  <a:tcPr marL="0" marR="0" marT="0" marB="0" anchor="ctr"/>
                </a:tc>
              </a:tr>
              <a:tr h="396044">
                <a:tc>
                  <a:txBody>
                    <a:bodyPr/>
                    <a:lstStyle/>
                    <a:p>
                      <a:pPr algn="ctr">
                        <a:lnSpc>
                          <a:spcPts val="1800"/>
                        </a:lnSpc>
                        <a:spcAft>
                          <a:spcPts val="0"/>
                        </a:spcAft>
                      </a:pPr>
                      <a:r>
                        <a:rPr lang="en-US" sz="1200" kern="100">
                          <a:effectLst/>
                        </a:rPr>
                        <a:t>100Mbit/s</a:t>
                      </a:r>
                      <a:endParaRPr lang="zh-CN" sz="1200" kern="10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dirty="0">
                          <a:effectLst/>
                        </a:rPr>
                        <a:t>19</a:t>
                      </a:r>
                      <a:endParaRPr lang="zh-CN" sz="12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dirty="0">
                          <a:effectLst/>
                        </a:rPr>
                        <a:t>200000</a:t>
                      </a:r>
                      <a:endParaRPr lang="zh-CN" sz="1200" kern="100" dirty="0">
                        <a:effectLst/>
                        <a:latin typeface="Times New Roman"/>
                        <a:ea typeface="宋体"/>
                        <a:cs typeface="Times New Roman"/>
                      </a:endParaRPr>
                    </a:p>
                  </a:txBody>
                  <a:tcPr marL="0" marR="0" marT="0" marB="0" anchor="ctr"/>
                </a:tc>
              </a:tr>
              <a:tr h="396044">
                <a:tc>
                  <a:txBody>
                    <a:bodyPr/>
                    <a:lstStyle/>
                    <a:p>
                      <a:pPr algn="ctr">
                        <a:lnSpc>
                          <a:spcPts val="1800"/>
                        </a:lnSpc>
                        <a:spcAft>
                          <a:spcPts val="0"/>
                        </a:spcAft>
                      </a:pPr>
                      <a:r>
                        <a:rPr lang="en-US" sz="1200" kern="100">
                          <a:effectLst/>
                        </a:rPr>
                        <a:t>1000Mbit/s</a:t>
                      </a:r>
                      <a:endParaRPr lang="zh-CN" sz="1200" kern="10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a:effectLst/>
                        </a:rPr>
                        <a:t>4</a:t>
                      </a:r>
                      <a:endParaRPr lang="zh-CN" sz="1200" kern="10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200" kern="100" dirty="0">
                          <a:effectLst/>
                        </a:rPr>
                        <a:t>20000</a:t>
                      </a:r>
                      <a:endParaRPr lang="zh-CN" sz="1200" kern="100" dirty="0">
                        <a:effectLst/>
                        <a:latin typeface="Times New Roman"/>
                        <a:ea typeface="宋体"/>
                        <a:cs typeface="Times New Roman"/>
                      </a:endParaRPr>
                    </a:p>
                  </a:txBody>
                  <a:tcPr marL="0" marR="0" marT="0" marB="0" anchor="ctr"/>
                </a:tc>
              </a:tr>
            </a:tbl>
          </a:graphicData>
        </a:graphic>
      </p:graphicFrame>
    </p:spTree>
    <p:extLst>
      <p:ext uri="{BB962C8B-B14F-4D97-AF65-F5344CB8AC3E}">
        <p14:creationId xmlns:p14="http://schemas.microsoft.com/office/powerpoint/2010/main" val="39670092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4" y="980728"/>
            <a:ext cx="7920882" cy="2303195"/>
          </a:xfrm>
          <a:prstGeom prst="rect">
            <a:avLst/>
          </a:prstGeom>
        </p:spPr>
        <p:txBody>
          <a:bodyPr wrap="square">
            <a:spAutoFit/>
          </a:bodyPr>
          <a:lstStyle/>
          <a:p>
            <a:pPr marL="0" lvl="1">
              <a:lnSpc>
                <a:spcPts val="2400"/>
              </a:lnSpc>
              <a:spcBef>
                <a:spcPts val="600"/>
              </a:spcBef>
            </a:pPr>
            <a:r>
              <a:rPr lang="en-US" altLang="zh-CN" dirty="0" smtClean="0"/>
              <a:t>     </a:t>
            </a:r>
            <a:r>
              <a:rPr lang="zh-CN" altLang="zh-CN" dirty="0"/>
              <a:t>④生成树的比较规则</a:t>
            </a:r>
          </a:p>
          <a:p>
            <a:pPr marL="457200" lvl="2">
              <a:lnSpc>
                <a:spcPts val="2400"/>
              </a:lnSpc>
              <a:spcBef>
                <a:spcPts val="600"/>
              </a:spcBef>
            </a:pPr>
            <a:r>
              <a:rPr lang="zh-CN" altLang="zh-CN" dirty="0"/>
              <a:t>生成树在选举过程中，应遵循以下优先顺序来选择最优路径。</a:t>
            </a:r>
          </a:p>
          <a:p>
            <a:pPr marL="742950" lvl="2" indent="-285750">
              <a:lnSpc>
                <a:spcPts val="2400"/>
              </a:lnSpc>
              <a:spcBef>
                <a:spcPts val="600"/>
              </a:spcBef>
              <a:buFont typeface="Wingdings" pitchFamily="2" charset="2"/>
              <a:buChar char="Ø"/>
            </a:pPr>
            <a:r>
              <a:rPr lang="zh-CN" altLang="zh-CN" dirty="0"/>
              <a:t>比较</a:t>
            </a:r>
            <a:r>
              <a:rPr lang="en-US" altLang="zh-CN" dirty="0"/>
              <a:t>Root Path Cost</a:t>
            </a:r>
            <a:r>
              <a:rPr lang="zh-CN" altLang="zh-CN" dirty="0"/>
              <a:t>；</a:t>
            </a:r>
          </a:p>
          <a:p>
            <a:pPr marL="742950" lvl="2" indent="-285750">
              <a:lnSpc>
                <a:spcPts val="2400"/>
              </a:lnSpc>
              <a:spcBef>
                <a:spcPts val="600"/>
              </a:spcBef>
              <a:buFont typeface="Wingdings" pitchFamily="2" charset="2"/>
              <a:buChar char="Ø"/>
            </a:pPr>
            <a:r>
              <a:rPr lang="zh-CN" altLang="zh-CN" dirty="0"/>
              <a:t>比较</a:t>
            </a:r>
            <a:r>
              <a:rPr lang="en-US" altLang="zh-CN" dirty="0"/>
              <a:t>Sender’s Bridge ID;</a:t>
            </a:r>
            <a:endParaRPr lang="zh-CN" altLang="zh-CN" dirty="0"/>
          </a:p>
          <a:p>
            <a:pPr marL="742950" lvl="2" indent="-285750">
              <a:lnSpc>
                <a:spcPts val="2400"/>
              </a:lnSpc>
              <a:spcBef>
                <a:spcPts val="600"/>
              </a:spcBef>
              <a:buFont typeface="Wingdings" pitchFamily="2" charset="2"/>
              <a:buChar char="Ø"/>
            </a:pPr>
            <a:r>
              <a:rPr lang="zh-CN" altLang="zh-CN" dirty="0"/>
              <a:t>比较</a:t>
            </a:r>
            <a:r>
              <a:rPr lang="en-US" altLang="zh-CN" dirty="0"/>
              <a:t>Sender’s Port ID;</a:t>
            </a:r>
            <a:endParaRPr lang="zh-CN" altLang="zh-CN" dirty="0"/>
          </a:p>
          <a:p>
            <a:pPr marL="742950" lvl="2" indent="-285750">
              <a:lnSpc>
                <a:spcPts val="2400"/>
              </a:lnSpc>
              <a:spcBef>
                <a:spcPts val="600"/>
              </a:spcBef>
              <a:buFont typeface="Wingdings" pitchFamily="2" charset="2"/>
              <a:buChar char="Ø"/>
            </a:pPr>
            <a:r>
              <a:rPr lang="zh-CN" altLang="zh-CN" dirty="0"/>
              <a:t>比较本交换机的</a:t>
            </a:r>
            <a:r>
              <a:rPr lang="en-US" altLang="zh-CN" dirty="0"/>
              <a:t>Port ID</a:t>
            </a:r>
            <a:r>
              <a:rPr lang="zh-CN" altLang="zh-CN" dirty="0"/>
              <a:t>。</a:t>
            </a:r>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grpSp>
        <p:nvGrpSpPr>
          <p:cNvPr id="15" name="Group 56"/>
          <p:cNvGrpSpPr>
            <a:grpSpLocks/>
          </p:cNvGrpSpPr>
          <p:nvPr/>
        </p:nvGrpSpPr>
        <p:grpSpPr bwMode="auto">
          <a:xfrm>
            <a:off x="4410901" y="1859571"/>
            <a:ext cx="4900861" cy="3512949"/>
            <a:chOff x="3273" y="7103"/>
            <a:chExt cx="6477" cy="3906"/>
          </a:xfrm>
        </p:grpSpPr>
        <p:sp>
          <p:nvSpPr>
            <p:cNvPr id="18" name="Text Box 57"/>
            <p:cNvSpPr txBox="1">
              <a:spLocks noChangeArrowheads="1"/>
            </p:cNvSpPr>
            <p:nvPr/>
          </p:nvSpPr>
          <p:spPr bwMode="auto">
            <a:xfrm>
              <a:off x="6070" y="7493"/>
              <a:ext cx="2088"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Mac:00d0f80000d1</a:t>
              </a:r>
              <a:endParaRPr lang="zh-CN" sz="1050" kern="100">
                <a:effectLst/>
                <a:latin typeface="Times New Roman"/>
                <a:ea typeface="宋体"/>
                <a:cs typeface="宋体"/>
              </a:endParaRPr>
            </a:p>
          </p:txBody>
        </p:sp>
        <p:sp>
          <p:nvSpPr>
            <p:cNvPr id="19" name="Text Box 58"/>
            <p:cNvSpPr txBox="1">
              <a:spLocks noChangeArrowheads="1"/>
            </p:cNvSpPr>
            <p:nvPr/>
          </p:nvSpPr>
          <p:spPr bwMode="auto">
            <a:xfrm>
              <a:off x="5876" y="7103"/>
              <a:ext cx="997"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ROOT</a:t>
              </a:r>
              <a:endParaRPr lang="zh-CN" sz="1050" kern="100">
                <a:effectLst/>
                <a:latin typeface="Times New Roman"/>
                <a:ea typeface="宋体"/>
                <a:cs typeface="宋体"/>
              </a:endParaRPr>
            </a:p>
          </p:txBody>
        </p:sp>
        <p:sp>
          <p:nvSpPr>
            <p:cNvPr id="20" name="Text Box 59"/>
            <p:cNvSpPr txBox="1">
              <a:spLocks noChangeArrowheads="1"/>
            </p:cNvSpPr>
            <p:nvPr/>
          </p:nvSpPr>
          <p:spPr bwMode="auto">
            <a:xfrm>
              <a:off x="3273" y="9016"/>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F0/2</a:t>
              </a:r>
              <a:endParaRPr lang="zh-CN" sz="1050" kern="100" dirty="0">
                <a:effectLst/>
                <a:latin typeface="Times New Roman"/>
                <a:ea typeface="宋体"/>
                <a:cs typeface="宋体"/>
              </a:endParaRPr>
            </a:p>
          </p:txBody>
        </p:sp>
        <p:sp>
          <p:nvSpPr>
            <p:cNvPr id="21" name="Text Box 60"/>
            <p:cNvSpPr txBox="1">
              <a:spLocks noChangeArrowheads="1"/>
            </p:cNvSpPr>
            <p:nvPr/>
          </p:nvSpPr>
          <p:spPr bwMode="auto">
            <a:xfrm>
              <a:off x="4173" y="8642"/>
              <a:ext cx="1940"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Mac:00d0f80000f1</a:t>
              </a:r>
              <a:endParaRPr lang="zh-CN" sz="1050" kern="100">
                <a:effectLst/>
                <a:latin typeface="Times New Roman"/>
                <a:ea typeface="宋体"/>
                <a:cs typeface="宋体"/>
              </a:endParaRPr>
            </a:p>
          </p:txBody>
        </p:sp>
        <p:sp>
          <p:nvSpPr>
            <p:cNvPr id="22" name="Text Box 61"/>
            <p:cNvSpPr txBox="1">
              <a:spLocks noChangeArrowheads="1"/>
            </p:cNvSpPr>
            <p:nvPr/>
          </p:nvSpPr>
          <p:spPr bwMode="auto">
            <a:xfrm>
              <a:off x="7728" y="8477"/>
              <a:ext cx="2022"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Mac:00d0f80000f2</a:t>
              </a:r>
              <a:endParaRPr lang="zh-CN" sz="1050" kern="100">
                <a:effectLst/>
                <a:latin typeface="Times New Roman"/>
                <a:ea typeface="宋体"/>
                <a:cs typeface="宋体"/>
              </a:endParaRPr>
            </a:p>
          </p:txBody>
        </p:sp>
        <p:sp>
          <p:nvSpPr>
            <p:cNvPr id="23" name="Text Box 62"/>
            <p:cNvSpPr txBox="1">
              <a:spLocks noChangeArrowheads="1"/>
            </p:cNvSpPr>
            <p:nvPr/>
          </p:nvSpPr>
          <p:spPr bwMode="auto">
            <a:xfrm>
              <a:off x="4131" y="9642"/>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F0/8</a:t>
              </a:r>
              <a:endParaRPr lang="zh-CN" sz="1050" kern="100">
                <a:effectLst/>
                <a:latin typeface="Times New Roman"/>
                <a:ea typeface="宋体"/>
                <a:cs typeface="宋体"/>
              </a:endParaRPr>
            </a:p>
          </p:txBody>
        </p:sp>
        <p:cxnSp>
          <p:nvCxnSpPr>
            <p:cNvPr id="24" name="AutoShape 63"/>
            <p:cNvCxnSpPr>
              <a:cxnSpLocks noChangeShapeType="1"/>
            </p:cNvCxnSpPr>
            <p:nvPr/>
          </p:nvCxnSpPr>
          <p:spPr bwMode="auto">
            <a:xfrm flipH="1">
              <a:off x="3930" y="7962"/>
              <a:ext cx="970" cy="65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 name="AutoShape 64"/>
            <p:cNvCxnSpPr>
              <a:cxnSpLocks noChangeShapeType="1"/>
            </p:cNvCxnSpPr>
            <p:nvPr/>
          </p:nvCxnSpPr>
          <p:spPr bwMode="auto">
            <a:xfrm>
              <a:off x="5550" y="7969"/>
              <a:ext cx="1245" cy="511"/>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 name="AutoShape 65"/>
            <p:cNvCxnSpPr>
              <a:cxnSpLocks noChangeShapeType="1"/>
            </p:cNvCxnSpPr>
            <p:nvPr/>
          </p:nvCxnSpPr>
          <p:spPr bwMode="auto">
            <a:xfrm>
              <a:off x="3930" y="9006"/>
              <a:ext cx="996" cy="636"/>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 name="AutoShape 66"/>
            <p:cNvCxnSpPr>
              <a:cxnSpLocks noChangeShapeType="1"/>
            </p:cNvCxnSpPr>
            <p:nvPr/>
          </p:nvCxnSpPr>
          <p:spPr bwMode="auto">
            <a:xfrm flipH="1">
              <a:off x="5759" y="8892"/>
              <a:ext cx="1074" cy="699"/>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8" name="Group 67"/>
            <p:cNvGrpSpPr>
              <a:grpSpLocks/>
            </p:cNvGrpSpPr>
            <p:nvPr/>
          </p:nvGrpSpPr>
          <p:grpSpPr bwMode="auto">
            <a:xfrm>
              <a:off x="4693" y="7103"/>
              <a:ext cx="1255" cy="859"/>
              <a:chOff x="4693" y="7103"/>
              <a:chExt cx="1255" cy="859"/>
            </a:xfrm>
          </p:grpSpPr>
          <p:pic>
            <p:nvPicPr>
              <p:cNvPr id="38" name="Picture 68"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693" y="7493"/>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Box 69"/>
              <p:cNvSpPr txBox="1">
                <a:spLocks noChangeArrowheads="1"/>
              </p:cNvSpPr>
              <p:nvPr/>
            </p:nvSpPr>
            <p:spPr bwMode="auto">
              <a:xfrm>
                <a:off x="4996" y="7103"/>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SWD</a:t>
                </a:r>
                <a:endParaRPr lang="zh-CN" sz="1050" kern="100">
                  <a:effectLst/>
                  <a:latin typeface="Times New Roman"/>
                  <a:ea typeface="宋体"/>
                  <a:cs typeface="宋体"/>
                </a:endParaRPr>
              </a:p>
              <a:p>
                <a:pPr algn="just">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grpSp>
        <p:grpSp>
          <p:nvGrpSpPr>
            <p:cNvPr id="29" name="Group 70"/>
            <p:cNvGrpSpPr>
              <a:grpSpLocks/>
            </p:cNvGrpSpPr>
            <p:nvPr/>
          </p:nvGrpSpPr>
          <p:grpSpPr bwMode="auto">
            <a:xfrm>
              <a:off x="3343" y="8213"/>
              <a:ext cx="1255" cy="803"/>
              <a:chOff x="4693" y="7159"/>
              <a:chExt cx="1255" cy="803"/>
            </a:xfrm>
          </p:grpSpPr>
          <p:pic>
            <p:nvPicPr>
              <p:cNvPr id="36" name="Picture 71"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693" y="7493"/>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72"/>
              <p:cNvSpPr txBox="1">
                <a:spLocks noChangeArrowheads="1"/>
              </p:cNvSpPr>
              <p:nvPr/>
            </p:nvSpPr>
            <p:spPr bwMode="auto">
              <a:xfrm>
                <a:off x="4803" y="7159"/>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SWA</a:t>
                </a:r>
                <a:endParaRPr lang="zh-CN" sz="1050" kern="100">
                  <a:effectLst/>
                  <a:latin typeface="Times New Roman"/>
                  <a:ea typeface="宋体"/>
                  <a:cs typeface="宋体"/>
                </a:endParaRPr>
              </a:p>
              <a:p>
                <a:pPr algn="just">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grpSp>
        <p:grpSp>
          <p:nvGrpSpPr>
            <p:cNvPr id="30" name="Group 73"/>
            <p:cNvGrpSpPr>
              <a:grpSpLocks/>
            </p:cNvGrpSpPr>
            <p:nvPr/>
          </p:nvGrpSpPr>
          <p:grpSpPr bwMode="auto">
            <a:xfrm>
              <a:off x="5597" y="8157"/>
              <a:ext cx="1960" cy="2852"/>
              <a:chOff x="3988" y="7170"/>
              <a:chExt cx="1960" cy="2852"/>
            </a:xfrm>
          </p:grpSpPr>
          <p:pic>
            <p:nvPicPr>
              <p:cNvPr id="34" name="Picture 74"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693" y="7493"/>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75"/>
              <p:cNvSpPr txBox="1">
                <a:spLocks noChangeArrowheads="1"/>
              </p:cNvSpPr>
              <p:nvPr/>
            </p:nvSpPr>
            <p:spPr bwMode="auto">
              <a:xfrm>
                <a:off x="5056" y="7170"/>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SWB</a:t>
                </a:r>
                <a:endParaRPr lang="zh-CN" sz="1050" kern="100" dirty="0">
                  <a:effectLst/>
                  <a:latin typeface="Times New Roman"/>
                  <a:ea typeface="宋体"/>
                  <a:cs typeface="宋体"/>
                </a:endParaRPr>
              </a:p>
              <a:p>
                <a:pPr algn="just">
                  <a:spcAft>
                    <a:spcPts val="0"/>
                  </a:spcAft>
                </a:pPr>
                <a:r>
                  <a:rPr lang="en-US" sz="1050" kern="100" dirty="0">
                    <a:effectLst/>
                    <a:latin typeface="Times New Roman"/>
                    <a:ea typeface="宋体"/>
                    <a:cs typeface="宋体"/>
                  </a:rPr>
                  <a:t> </a:t>
                </a:r>
                <a:endParaRPr lang="zh-CN" sz="1050" kern="100" dirty="0">
                  <a:effectLst/>
                  <a:latin typeface="Times New Roman"/>
                  <a:ea typeface="宋体"/>
                  <a:cs typeface="宋体"/>
                </a:endParaRPr>
              </a:p>
            </p:txBody>
          </p:sp>
          <p:sp>
            <p:nvSpPr>
              <p:cNvPr id="40" name="Text Box 75"/>
              <p:cNvSpPr txBox="1">
                <a:spLocks noChangeArrowheads="1"/>
              </p:cNvSpPr>
              <p:nvPr/>
            </p:nvSpPr>
            <p:spPr bwMode="auto">
              <a:xfrm>
                <a:off x="3988" y="9632"/>
                <a:ext cx="1410"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altLang="en-US" sz="1600" kern="100" dirty="0" smtClean="0">
                    <a:latin typeface="Times New Roman"/>
                    <a:ea typeface="宋体"/>
                    <a:cs typeface="宋体"/>
                  </a:rPr>
                  <a:t>图（一）</a:t>
                </a:r>
                <a:r>
                  <a:rPr lang="en-US" sz="1600" kern="100" dirty="0">
                    <a:effectLst/>
                    <a:latin typeface="Times New Roman"/>
                    <a:ea typeface="宋体"/>
                    <a:cs typeface="宋体"/>
                  </a:rPr>
                  <a:t> </a:t>
                </a:r>
                <a:endParaRPr lang="zh-CN" sz="1600" kern="100" dirty="0">
                  <a:effectLst/>
                  <a:latin typeface="Times New Roman"/>
                  <a:ea typeface="宋体"/>
                  <a:cs typeface="宋体"/>
                </a:endParaRPr>
              </a:p>
            </p:txBody>
          </p:sp>
        </p:grpSp>
        <p:grpSp>
          <p:nvGrpSpPr>
            <p:cNvPr id="31" name="Group 76"/>
            <p:cNvGrpSpPr>
              <a:grpSpLocks/>
            </p:cNvGrpSpPr>
            <p:nvPr/>
          </p:nvGrpSpPr>
          <p:grpSpPr bwMode="auto">
            <a:xfrm>
              <a:off x="4701" y="9242"/>
              <a:ext cx="1255" cy="814"/>
              <a:chOff x="4693" y="7148"/>
              <a:chExt cx="1255" cy="814"/>
            </a:xfrm>
          </p:grpSpPr>
          <p:pic>
            <p:nvPicPr>
              <p:cNvPr id="32" name="Picture 77"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693" y="7493"/>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 Box 78"/>
              <p:cNvSpPr txBox="1">
                <a:spLocks noChangeArrowheads="1"/>
              </p:cNvSpPr>
              <p:nvPr/>
            </p:nvSpPr>
            <p:spPr bwMode="auto">
              <a:xfrm>
                <a:off x="4920" y="7148"/>
                <a:ext cx="833" cy="4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SWC</a:t>
                </a:r>
                <a:endParaRPr lang="zh-CN" sz="1050" kern="100">
                  <a:effectLst/>
                  <a:latin typeface="Times New Roman"/>
                  <a:ea typeface="宋体"/>
                  <a:cs typeface="宋体"/>
                </a:endParaRPr>
              </a:p>
              <a:p>
                <a:pPr algn="just">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grpSp>
      </p:grpSp>
      <p:sp>
        <p:nvSpPr>
          <p:cNvPr id="4" name="矩形 3"/>
          <p:cNvSpPr/>
          <p:nvPr/>
        </p:nvSpPr>
        <p:spPr>
          <a:xfrm>
            <a:off x="588484" y="4072478"/>
            <a:ext cx="4274574" cy="2246769"/>
          </a:xfrm>
          <a:prstGeom prst="rect">
            <a:avLst/>
          </a:prstGeom>
        </p:spPr>
        <p:txBody>
          <a:bodyPr wrap="square">
            <a:spAutoFit/>
          </a:bodyPr>
          <a:lstStyle/>
          <a:p>
            <a:pPr marL="457200" lvl="2">
              <a:lnSpc>
                <a:spcPts val="2400"/>
              </a:lnSpc>
              <a:spcBef>
                <a:spcPts val="600"/>
              </a:spcBef>
            </a:pPr>
            <a:r>
              <a:rPr lang="en-US" altLang="zh-CN" dirty="0" smtClean="0"/>
              <a:t>      【</a:t>
            </a:r>
            <a:r>
              <a:rPr lang="zh-CN" altLang="zh-CN" dirty="0" smtClean="0"/>
              <a:t>例</a:t>
            </a:r>
            <a:r>
              <a:rPr lang="en-US" altLang="zh-CN" dirty="0" smtClean="0"/>
              <a:t>】</a:t>
            </a:r>
            <a:r>
              <a:rPr lang="zh-CN" altLang="zh-CN" dirty="0"/>
              <a:t>假设</a:t>
            </a:r>
            <a:r>
              <a:rPr lang="en-US" altLang="zh-CN" dirty="0"/>
              <a:t>SWD</a:t>
            </a:r>
            <a:r>
              <a:rPr lang="zh-CN" altLang="zh-CN" dirty="0"/>
              <a:t>为根交换机，图中所有链路均为百兆链路，且交换机均为默认优先级</a:t>
            </a:r>
            <a:r>
              <a:rPr lang="en-US" altLang="zh-CN" dirty="0"/>
              <a:t>32768</a:t>
            </a:r>
            <a:r>
              <a:rPr lang="zh-CN" altLang="zh-CN" dirty="0"/>
              <a:t>和默认端口优先级</a:t>
            </a:r>
            <a:r>
              <a:rPr lang="en-US" altLang="zh-CN" dirty="0"/>
              <a:t>128</a:t>
            </a:r>
            <a:r>
              <a:rPr lang="zh-CN" altLang="zh-CN" dirty="0"/>
              <a:t>，交换机</a:t>
            </a:r>
            <a:r>
              <a:rPr lang="en-US" altLang="zh-CN" dirty="0"/>
              <a:t>A</a:t>
            </a:r>
            <a:r>
              <a:rPr lang="zh-CN" altLang="zh-CN" dirty="0"/>
              <a:t>、</a:t>
            </a:r>
            <a:r>
              <a:rPr lang="en-US" altLang="zh-CN" dirty="0"/>
              <a:t>B</a:t>
            </a:r>
            <a:r>
              <a:rPr lang="zh-CN" altLang="zh-CN" dirty="0"/>
              <a:t>的路径开销相等，</a:t>
            </a:r>
            <a:r>
              <a:rPr lang="en-US" altLang="zh-CN" dirty="0"/>
              <a:t>C-A-ROOT</a:t>
            </a:r>
            <a:r>
              <a:rPr lang="zh-CN" altLang="zh-CN" dirty="0"/>
              <a:t>和</a:t>
            </a:r>
            <a:r>
              <a:rPr lang="en-US" altLang="zh-CN" dirty="0"/>
              <a:t>C-B-ROOT</a:t>
            </a:r>
            <a:r>
              <a:rPr lang="zh-CN" altLang="zh-CN" dirty="0"/>
              <a:t>的路径开销相等，如何选择</a:t>
            </a:r>
            <a:r>
              <a:rPr lang="en-US" altLang="zh-CN" dirty="0"/>
              <a:t>C-ROOT</a:t>
            </a:r>
            <a:r>
              <a:rPr lang="zh-CN" altLang="zh-CN" dirty="0"/>
              <a:t>的最佳路径？</a:t>
            </a:r>
            <a:endParaRPr lang="zh-CN" altLang="en-US" dirty="0"/>
          </a:p>
        </p:txBody>
      </p:sp>
    </p:spTree>
    <p:extLst>
      <p:ext uri="{BB962C8B-B14F-4D97-AF65-F5344CB8AC3E}">
        <p14:creationId xmlns:p14="http://schemas.microsoft.com/office/powerpoint/2010/main" val="149866927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4" y="980728"/>
            <a:ext cx="7920882" cy="384080"/>
          </a:xfrm>
          <a:prstGeom prst="rect">
            <a:avLst/>
          </a:prstGeom>
        </p:spPr>
        <p:txBody>
          <a:bodyPr wrap="square">
            <a:spAutoFit/>
          </a:bodyPr>
          <a:lstStyle/>
          <a:p>
            <a:pPr marL="0" lvl="1">
              <a:lnSpc>
                <a:spcPts val="2400"/>
              </a:lnSpc>
              <a:spcBef>
                <a:spcPts val="600"/>
              </a:spcBef>
            </a:pPr>
            <a:r>
              <a:rPr lang="en-US" altLang="zh-CN" dirty="0" smtClean="0"/>
              <a:t>     </a:t>
            </a:r>
            <a:endParaRPr lang="zh-CN" altLang="zh-CN" dirty="0"/>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grpSp>
        <p:nvGrpSpPr>
          <p:cNvPr id="41" name="组合 40"/>
          <p:cNvGrpSpPr>
            <a:grpSpLocks/>
          </p:cNvGrpSpPr>
          <p:nvPr/>
        </p:nvGrpSpPr>
        <p:grpSpPr bwMode="auto">
          <a:xfrm>
            <a:off x="2132773" y="1239546"/>
            <a:ext cx="5215339" cy="3279110"/>
            <a:chOff x="2143" y="2221"/>
            <a:chExt cx="6674" cy="3432"/>
          </a:xfrm>
        </p:grpSpPr>
        <p:grpSp>
          <p:nvGrpSpPr>
            <p:cNvPr id="42" name="Group 81"/>
            <p:cNvGrpSpPr>
              <a:grpSpLocks/>
            </p:cNvGrpSpPr>
            <p:nvPr/>
          </p:nvGrpSpPr>
          <p:grpSpPr bwMode="auto">
            <a:xfrm>
              <a:off x="2143" y="2221"/>
              <a:ext cx="6674" cy="2918"/>
              <a:chOff x="3316" y="1595"/>
              <a:chExt cx="6674" cy="2918"/>
            </a:xfrm>
          </p:grpSpPr>
          <p:sp>
            <p:nvSpPr>
              <p:cNvPr id="44" name="Text Box 90"/>
              <p:cNvSpPr txBox="1">
                <a:spLocks noChangeArrowheads="1"/>
              </p:cNvSpPr>
              <p:nvPr/>
            </p:nvSpPr>
            <p:spPr bwMode="auto">
              <a:xfrm>
                <a:off x="4539" y="4095"/>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F0/7</a:t>
                </a:r>
                <a:endParaRPr lang="zh-CN" sz="1050" kern="100" dirty="0">
                  <a:effectLst/>
                  <a:latin typeface="Times New Roman"/>
                  <a:ea typeface="宋体"/>
                  <a:cs typeface="宋体"/>
                </a:endParaRPr>
              </a:p>
            </p:txBody>
          </p:sp>
          <p:sp>
            <p:nvSpPr>
              <p:cNvPr id="45" name="Text Box 84"/>
              <p:cNvSpPr txBox="1">
                <a:spLocks noChangeArrowheads="1"/>
              </p:cNvSpPr>
              <p:nvPr/>
            </p:nvSpPr>
            <p:spPr bwMode="auto">
              <a:xfrm>
                <a:off x="4746" y="3705"/>
                <a:ext cx="826" cy="4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F0/8</a:t>
                </a:r>
                <a:endParaRPr lang="zh-CN" sz="1050" kern="100">
                  <a:effectLst/>
                  <a:latin typeface="Times New Roman"/>
                  <a:ea typeface="宋体"/>
                  <a:cs typeface="宋体"/>
                </a:endParaRPr>
              </a:p>
            </p:txBody>
          </p:sp>
          <p:cxnSp>
            <p:nvCxnSpPr>
              <p:cNvPr id="46" name="AutoShape 82"/>
              <p:cNvCxnSpPr>
                <a:cxnSpLocks noChangeShapeType="1"/>
              </p:cNvCxnSpPr>
              <p:nvPr/>
            </p:nvCxnSpPr>
            <p:spPr bwMode="auto">
              <a:xfrm>
                <a:off x="3516" y="3482"/>
                <a:ext cx="1627" cy="970"/>
              </a:xfrm>
              <a:prstGeom prst="straightConnector1">
                <a:avLst/>
              </a:prstGeom>
              <a:noFill/>
              <a:ln w="9525">
                <a:solidFill>
                  <a:srgbClr val="0000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7" name="Text Box 83"/>
              <p:cNvSpPr txBox="1">
                <a:spLocks noChangeArrowheads="1"/>
              </p:cNvSpPr>
              <p:nvPr/>
            </p:nvSpPr>
            <p:spPr bwMode="auto">
              <a:xfrm>
                <a:off x="4182" y="3462"/>
                <a:ext cx="958" cy="3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F0/2</a:t>
                </a:r>
                <a:endParaRPr lang="zh-CN" sz="1050" kern="100" dirty="0">
                  <a:effectLst/>
                  <a:latin typeface="Times New Roman"/>
                  <a:ea typeface="宋体"/>
                  <a:cs typeface="宋体"/>
                </a:endParaRPr>
              </a:p>
            </p:txBody>
          </p:sp>
          <p:sp>
            <p:nvSpPr>
              <p:cNvPr id="48" name="Text Box 85"/>
              <p:cNvSpPr txBox="1">
                <a:spLocks noChangeArrowheads="1"/>
              </p:cNvSpPr>
              <p:nvPr/>
            </p:nvSpPr>
            <p:spPr bwMode="auto">
              <a:xfrm>
                <a:off x="6369" y="1982"/>
                <a:ext cx="2088"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Mac:00d0f80000d1</a:t>
                </a:r>
                <a:endParaRPr lang="zh-CN" sz="1050" kern="100">
                  <a:effectLst/>
                  <a:latin typeface="Times New Roman"/>
                  <a:ea typeface="宋体"/>
                  <a:cs typeface="宋体"/>
                </a:endParaRPr>
              </a:p>
            </p:txBody>
          </p:sp>
          <p:sp>
            <p:nvSpPr>
              <p:cNvPr id="49" name="Text Box 86"/>
              <p:cNvSpPr txBox="1">
                <a:spLocks noChangeArrowheads="1"/>
              </p:cNvSpPr>
              <p:nvPr/>
            </p:nvSpPr>
            <p:spPr bwMode="auto">
              <a:xfrm>
                <a:off x="6375" y="1595"/>
                <a:ext cx="997"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ROOT</a:t>
                </a:r>
                <a:endParaRPr lang="zh-CN" sz="1050" kern="100">
                  <a:effectLst/>
                  <a:latin typeface="Times New Roman"/>
                  <a:ea typeface="宋体"/>
                  <a:cs typeface="宋体"/>
                </a:endParaRPr>
              </a:p>
            </p:txBody>
          </p:sp>
          <p:sp>
            <p:nvSpPr>
              <p:cNvPr id="50" name="Text Box 87"/>
              <p:cNvSpPr txBox="1">
                <a:spLocks noChangeArrowheads="1"/>
              </p:cNvSpPr>
              <p:nvPr/>
            </p:nvSpPr>
            <p:spPr bwMode="auto">
              <a:xfrm>
                <a:off x="3513" y="3443"/>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F0/1</a:t>
                </a:r>
                <a:endParaRPr lang="zh-CN" sz="1050" kern="100" dirty="0">
                  <a:effectLst/>
                  <a:latin typeface="Times New Roman"/>
                  <a:ea typeface="宋体"/>
                  <a:cs typeface="宋体"/>
                </a:endParaRPr>
              </a:p>
            </p:txBody>
          </p:sp>
          <p:sp>
            <p:nvSpPr>
              <p:cNvPr id="51" name="Text Box 88"/>
              <p:cNvSpPr txBox="1">
                <a:spLocks noChangeArrowheads="1"/>
              </p:cNvSpPr>
              <p:nvPr/>
            </p:nvSpPr>
            <p:spPr bwMode="auto">
              <a:xfrm>
                <a:off x="4413" y="3095"/>
                <a:ext cx="1940"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Mac:00d0f80000f1</a:t>
                </a:r>
                <a:endParaRPr lang="zh-CN" sz="1050" kern="100">
                  <a:effectLst/>
                  <a:latin typeface="Times New Roman"/>
                  <a:ea typeface="宋体"/>
                  <a:cs typeface="宋体"/>
                </a:endParaRPr>
              </a:p>
            </p:txBody>
          </p:sp>
          <p:sp>
            <p:nvSpPr>
              <p:cNvPr id="52" name="Text Box 89"/>
              <p:cNvSpPr txBox="1">
                <a:spLocks noChangeArrowheads="1"/>
              </p:cNvSpPr>
              <p:nvPr/>
            </p:nvSpPr>
            <p:spPr bwMode="auto">
              <a:xfrm>
                <a:off x="7968" y="2930"/>
                <a:ext cx="2022"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Mac:00d0f80000f2</a:t>
                </a:r>
                <a:endParaRPr lang="zh-CN" sz="1050" kern="100">
                  <a:effectLst/>
                  <a:latin typeface="Times New Roman"/>
                  <a:ea typeface="宋体"/>
                  <a:cs typeface="宋体"/>
                </a:endParaRPr>
              </a:p>
            </p:txBody>
          </p:sp>
          <p:cxnSp>
            <p:nvCxnSpPr>
              <p:cNvPr id="53" name="AutoShape 91"/>
              <p:cNvCxnSpPr>
                <a:cxnSpLocks noChangeShapeType="1"/>
              </p:cNvCxnSpPr>
              <p:nvPr/>
            </p:nvCxnSpPr>
            <p:spPr bwMode="auto">
              <a:xfrm flipH="1">
                <a:off x="4170" y="2415"/>
                <a:ext cx="970" cy="65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4" name="AutoShape 92"/>
              <p:cNvCxnSpPr>
                <a:cxnSpLocks noChangeShapeType="1"/>
              </p:cNvCxnSpPr>
              <p:nvPr/>
            </p:nvCxnSpPr>
            <p:spPr bwMode="auto">
              <a:xfrm>
                <a:off x="5790" y="2422"/>
                <a:ext cx="1245" cy="511"/>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 name="AutoShape 94"/>
              <p:cNvCxnSpPr>
                <a:cxnSpLocks noChangeShapeType="1"/>
              </p:cNvCxnSpPr>
              <p:nvPr/>
            </p:nvCxnSpPr>
            <p:spPr bwMode="auto">
              <a:xfrm flipH="1">
                <a:off x="5999" y="3345"/>
                <a:ext cx="1074" cy="699"/>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56" name="Group 95"/>
              <p:cNvGrpSpPr>
                <a:grpSpLocks/>
              </p:cNvGrpSpPr>
              <p:nvPr/>
            </p:nvGrpSpPr>
            <p:grpSpPr bwMode="auto">
              <a:xfrm>
                <a:off x="4958" y="1595"/>
                <a:ext cx="1255" cy="859"/>
                <a:chOff x="4958" y="1595"/>
                <a:chExt cx="1255" cy="859"/>
              </a:xfrm>
            </p:grpSpPr>
            <p:pic>
              <p:nvPicPr>
                <p:cNvPr id="67" name="Picture 96"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 Box 97"/>
                <p:cNvSpPr txBox="1">
                  <a:spLocks noChangeArrowheads="1"/>
                </p:cNvSpPr>
                <p:nvPr/>
              </p:nvSpPr>
              <p:spPr bwMode="auto">
                <a:xfrm>
                  <a:off x="5175" y="1595"/>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SWD</a:t>
                  </a:r>
                  <a:endParaRPr lang="zh-CN" sz="1050" kern="100">
                    <a:effectLst/>
                    <a:latin typeface="Times New Roman"/>
                    <a:ea typeface="宋体"/>
                    <a:cs typeface="宋体"/>
                  </a:endParaRPr>
                </a:p>
              </p:txBody>
            </p:sp>
          </p:grpSp>
          <p:grpSp>
            <p:nvGrpSpPr>
              <p:cNvPr id="57" name="Group 98"/>
              <p:cNvGrpSpPr>
                <a:grpSpLocks/>
              </p:cNvGrpSpPr>
              <p:nvPr/>
            </p:nvGrpSpPr>
            <p:grpSpPr bwMode="auto">
              <a:xfrm>
                <a:off x="3316" y="2626"/>
                <a:ext cx="1255" cy="859"/>
                <a:chOff x="4958" y="1595"/>
                <a:chExt cx="1255" cy="859"/>
              </a:xfrm>
            </p:grpSpPr>
            <p:pic>
              <p:nvPicPr>
                <p:cNvPr id="65" name="Picture 99"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 Box 100"/>
                <p:cNvSpPr txBox="1">
                  <a:spLocks noChangeArrowheads="1"/>
                </p:cNvSpPr>
                <p:nvPr/>
              </p:nvSpPr>
              <p:spPr bwMode="auto">
                <a:xfrm>
                  <a:off x="5125" y="1595"/>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SWA</a:t>
                  </a:r>
                  <a:endParaRPr lang="zh-CN" sz="1050" kern="100">
                    <a:effectLst/>
                    <a:latin typeface="Times New Roman"/>
                    <a:ea typeface="宋体"/>
                    <a:cs typeface="宋体"/>
                  </a:endParaRPr>
                </a:p>
              </p:txBody>
            </p:sp>
          </p:grpSp>
          <p:grpSp>
            <p:nvGrpSpPr>
              <p:cNvPr id="58" name="Group 101"/>
              <p:cNvGrpSpPr>
                <a:grpSpLocks/>
              </p:cNvGrpSpPr>
              <p:nvPr/>
            </p:nvGrpSpPr>
            <p:grpSpPr bwMode="auto">
              <a:xfrm>
                <a:off x="6496" y="2551"/>
                <a:ext cx="1255" cy="851"/>
                <a:chOff x="4958" y="1603"/>
                <a:chExt cx="1255" cy="851"/>
              </a:xfrm>
            </p:grpSpPr>
            <p:pic>
              <p:nvPicPr>
                <p:cNvPr id="63" name="Picture 102"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 Box 103"/>
                <p:cNvSpPr txBox="1">
                  <a:spLocks noChangeArrowheads="1"/>
                </p:cNvSpPr>
                <p:nvPr/>
              </p:nvSpPr>
              <p:spPr bwMode="auto">
                <a:xfrm>
                  <a:off x="5270" y="1603"/>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SWB</a:t>
                  </a:r>
                  <a:endParaRPr lang="zh-CN" sz="1050" kern="100">
                    <a:effectLst/>
                    <a:latin typeface="Times New Roman"/>
                    <a:ea typeface="宋体"/>
                    <a:cs typeface="宋体"/>
                  </a:endParaRPr>
                </a:p>
              </p:txBody>
            </p:sp>
          </p:grpSp>
          <p:grpSp>
            <p:nvGrpSpPr>
              <p:cNvPr id="59" name="Group 104"/>
              <p:cNvGrpSpPr>
                <a:grpSpLocks/>
              </p:cNvGrpSpPr>
              <p:nvPr/>
            </p:nvGrpSpPr>
            <p:grpSpPr bwMode="auto">
              <a:xfrm>
                <a:off x="5098" y="3705"/>
                <a:ext cx="1255" cy="808"/>
                <a:chOff x="4958" y="1646"/>
                <a:chExt cx="1255" cy="808"/>
              </a:xfrm>
            </p:grpSpPr>
            <p:pic>
              <p:nvPicPr>
                <p:cNvPr id="61" name="Picture 105"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 Box 106"/>
                <p:cNvSpPr txBox="1">
                  <a:spLocks noChangeArrowheads="1"/>
                </p:cNvSpPr>
                <p:nvPr/>
              </p:nvSpPr>
              <p:spPr bwMode="auto">
                <a:xfrm>
                  <a:off x="5201" y="1646"/>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SWC</a:t>
                  </a:r>
                  <a:endParaRPr lang="zh-CN" sz="1050" kern="100">
                    <a:effectLst/>
                    <a:latin typeface="Times New Roman"/>
                    <a:ea typeface="宋体"/>
                    <a:cs typeface="宋体"/>
                  </a:endParaRPr>
                </a:p>
              </p:txBody>
            </p:sp>
          </p:grpSp>
          <p:cxnSp>
            <p:nvCxnSpPr>
              <p:cNvPr id="60" name="AutoShape 93"/>
              <p:cNvCxnSpPr>
                <a:cxnSpLocks noChangeShapeType="1"/>
              </p:cNvCxnSpPr>
              <p:nvPr/>
            </p:nvCxnSpPr>
            <p:spPr bwMode="auto">
              <a:xfrm>
                <a:off x="4158" y="3493"/>
                <a:ext cx="1029" cy="602"/>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43" name="Text Box 107"/>
            <p:cNvSpPr txBox="1">
              <a:spLocks noChangeArrowheads="1"/>
            </p:cNvSpPr>
            <p:nvPr/>
          </p:nvSpPr>
          <p:spPr bwMode="auto">
            <a:xfrm>
              <a:off x="3248" y="5289"/>
              <a:ext cx="4036" cy="364"/>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a:spcAft>
                  <a:spcPts val="0"/>
                </a:spcAft>
              </a:pPr>
              <a:r>
                <a:rPr lang="zh-CN" sz="1600" kern="100" dirty="0" smtClean="0">
                  <a:effectLst/>
                  <a:latin typeface="Times New Roman"/>
                  <a:ea typeface="宋体"/>
                  <a:cs typeface="宋体"/>
                </a:rPr>
                <a:t>图</a:t>
              </a:r>
              <a:r>
                <a:rPr lang="zh-CN" altLang="en-US" sz="1600" kern="100" dirty="0" smtClean="0">
                  <a:effectLst/>
                  <a:latin typeface="Times New Roman"/>
                  <a:ea typeface="宋体"/>
                  <a:cs typeface="宋体"/>
                </a:rPr>
                <a:t>（二）</a:t>
              </a:r>
              <a:endParaRPr lang="zh-CN" sz="1600" kern="100" dirty="0">
                <a:effectLst/>
                <a:latin typeface="Times New Roman"/>
                <a:ea typeface="宋体"/>
                <a:cs typeface="宋体"/>
              </a:endParaRPr>
            </a:p>
          </p:txBody>
        </p:sp>
      </p:grpSp>
      <p:sp>
        <p:nvSpPr>
          <p:cNvPr id="2" name="矩形 1"/>
          <p:cNvSpPr/>
          <p:nvPr/>
        </p:nvSpPr>
        <p:spPr>
          <a:xfrm>
            <a:off x="503240" y="4645081"/>
            <a:ext cx="7957192" cy="1323439"/>
          </a:xfrm>
          <a:prstGeom prst="rect">
            <a:avLst/>
          </a:prstGeom>
        </p:spPr>
        <p:txBody>
          <a:bodyPr wrap="square">
            <a:spAutoFit/>
          </a:bodyPr>
          <a:lstStyle/>
          <a:p>
            <a:pPr marL="457200" lvl="2">
              <a:lnSpc>
                <a:spcPts val="2400"/>
              </a:lnSpc>
              <a:spcBef>
                <a:spcPts val="600"/>
              </a:spcBef>
            </a:pPr>
            <a:r>
              <a:rPr lang="en-US" altLang="zh-CN" dirty="0" smtClean="0"/>
              <a:t>         </a:t>
            </a:r>
            <a:r>
              <a:rPr lang="zh-CN" altLang="zh-CN" dirty="0"/>
              <a:t>如果交换机</a:t>
            </a:r>
            <a:r>
              <a:rPr lang="en-US" altLang="zh-CN" dirty="0"/>
              <a:t>A</a:t>
            </a:r>
            <a:r>
              <a:rPr lang="zh-CN" altLang="zh-CN" dirty="0"/>
              <a:t>与交换机</a:t>
            </a:r>
            <a:r>
              <a:rPr lang="en-US" altLang="zh-CN" dirty="0"/>
              <a:t>C</a:t>
            </a:r>
            <a:r>
              <a:rPr lang="zh-CN" altLang="zh-CN" dirty="0"/>
              <a:t>增加一条备份链路，则发给</a:t>
            </a:r>
            <a:r>
              <a:rPr lang="en-US" altLang="zh-CN" dirty="0"/>
              <a:t>C</a:t>
            </a:r>
            <a:r>
              <a:rPr lang="zh-CN" altLang="zh-CN" dirty="0"/>
              <a:t>的</a:t>
            </a:r>
            <a:r>
              <a:rPr lang="en-US" altLang="zh-CN" dirty="0"/>
              <a:t>BPDU</a:t>
            </a:r>
            <a:r>
              <a:rPr lang="zh-CN" altLang="zh-CN" dirty="0"/>
              <a:t>信息都是通过</a:t>
            </a:r>
            <a:r>
              <a:rPr lang="en-US" altLang="zh-CN" dirty="0"/>
              <a:t>A</a:t>
            </a:r>
            <a:r>
              <a:rPr lang="zh-CN" altLang="zh-CN" dirty="0"/>
              <a:t>，我们就要比较</a:t>
            </a:r>
            <a:r>
              <a:rPr lang="en-US" altLang="zh-CN" dirty="0"/>
              <a:t>sender’s Port ID</a:t>
            </a:r>
            <a:r>
              <a:rPr lang="zh-CN" altLang="zh-CN" dirty="0"/>
              <a:t>了，由于端口</a:t>
            </a:r>
            <a:r>
              <a:rPr lang="en-US" altLang="zh-CN" dirty="0"/>
              <a:t>F0/1</a:t>
            </a:r>
            <a:r>
              <a:rPr lang="zh-CN" altLang="zh-CN" dirty="0"/>
              <a:t>与端口</a:t>
            </a:r>
            <a:r>
              <a:rPr lang="en-US" altLang="zh-CN" dirty="0"/>
              <a:t>F0/2</a:t>
            </a:r>
            <a:r>
              <a:rPr lang="zh-CN" altLang="zh-CN" dirty="0"/>
              <a:t>的优先级相同（默认</a:t>
            </a:r>
            <a:r>
              <a:rPr lang="en-US" altLang="zh-CN" dirty="0"/>
              <a:t>128</a:t>
            </a:r>
            <a:r>
              <a:rPr lang="zh-CN" altLang="zh-CN" dirty="0"/>
              <a:t>），而编号为</a:t>
            </a:r>
            <a:r>
              <a:rPr lang="en-US" altLang="zh-CN" dirty="0"/>
              <a:t>F0/1</a:t>
            </a:r>
            <a:r>
              <a:rPr lang="zh-CN" altLang="zh-CN" dirty="0"/>
              <a:t>的端口号更小更优先，故</a:t>
            </a:r>
            <a:r>
              <a:rPr lang="en-US" altLang="zh-CN" dirty="0"/>
              <a:t>C</a:t>
            </a:r>
            <a:r>
              <a:rPr lang="zh-CN" altLang="zh-CN" dirty="0"/>
              <a:t>的端口</a:t>
            </a:r>
            <a:r>
              <a:rPr lang="en-US" altLang="zh-CN" dirty="0"/>
              <a:t>F0/7</a:t>
            </a:r>
            <a:r>
              <a:rPr lang="zh-CN" altLang="zh-CN" dirty="0"/>
              <a:t>成为根端口，而</a:t>
            </a:r>
            <a:r>
              <a:rPr lang="en-US" altLang="zh-CN" dirty="0"/>
              <a:t>F0/8</a:t>
            </a:r>
            <a:r>
              <a:rPr lang="zh-CN" altLang="zh-CN" dirty="0"/>
              <a:t>端口被阻塞掉，最佳路径为</a:t>
            </a:r>
            <a:r>
              <a:rPr lang="en-US" altLang="zh-CN" dirty="0"/>
              <a:t>C-F0/7-F0/1-A-ROOT</a:t>
            </a:r>
            <a:r>
              <a:rPr lang="zh-CN" altLang="zh-CN" dirty="0"/>
              <a:t>。</a:t>
            </a:r>
            <a:endParaRPr lang="zh-CN" altLang="en-US" dirty="0"/>
          </a:p>
        </p:txBody>
      </p:sp>
    </p:spTree>
    <p:extLst>
      <p:ext uri="{BB962C8B-B14F-4D97-AF65-F5344CB8AC3E}">
        <p14:creationId xmlns:p14="http://schemas.microsoft.com/office/powerpoint/2010/main" val="294218487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4" y="980728"/>
            <a:ext cx="7920882" cy="384080"/>
          </a:xfrm>
          <a:prstGeom prst="rect">
            <a:avLst/>
          </a:prstGeom>
        </p:spPr>
        <p:txBody>
          <a:bodyPr wrap="square">
            <a:spAutoFit/>
          </a:bodyPr>
          <a:lstStyle/>
          <a:p>
            <a:pPr marL="0" lvl="1">
              <a:lnSpc>
                <a:spcPts val="2400"/>
              </a:lnSpc>
              <a:spcBef>
                <a:spcPts val="600"/>
              </a:spcBef>
            </a:pPr>
            <a:r>
              <a:rPr lang="en-US" altLang="zh-CN" dirty="0" smtClean="0"/>
              <a:t>     </a:t>
            </a:r>
            <a:endParaRPr lang="zh-CN" altLang="zh-CN" dirty="0"/>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sp>
        <p:nvSpPr>
          <p:cNvPr id="2" name="矩形 1"/>
          <p:cNvSpPr/>
          <p:nvPr/>
        </p:nvSpPr>
        <p:spPr>
          <a:xfrm>
            <a:off x="521334" y="4509120"/>
            <a:ext cx="7957192" cy="1323439"/>
          </a:xfrm>
          <a:prstGeom prst="rect">
            <a:avLst/>
          </a:prstGeom>
        </p:spPr>
        <p:txBody>
          <a:bodyPr wrap="square">
            <a:spAutoFit/>
          </a:bodyPr>
          <a:lstStyle/>
          <a:p>
            <a:pPr marL="457200" lvl="2">
              <a:lnSpc>
                <a:spcPts val="2400"/>
              </a:lnSpc>
              <a:spcBef>
                <a:spcPts val="600"/>
              </a:spcBef>
            </a:pPr>
            <a:r>
              <a:rPr lang="en-US" altLang="zh-CN" dirty="0" smtClean="0"/>
              <a:t>        </a:t>
            </a:r>
            <a:r>
              <a:rPr lang="zh-CN" altLang="zh-CN" dirty="0" smtClean="0"/>
              <a:t>如果</a:t>
            </a:r>
            <a:r>
              <a:rPr lang="zh-CN" altLang="zh-CN" dirty="0"/>
              <a:t>交换机</a:t>
            </a:r>
            <a:r>
              <a:rPr lang="en-US" altLang="zh-CN" dirty="0"/>
              <a:t>A</a:t>
            </a:r>
            <a:r>
              <a:rPr lang="zh-CN" altLang="zh-CN" dirty="0"/>
              <a:t>、</a:t>
            </a:r>
            <a:r>
              <a:rPr lang="en-US" altLang="zh-CN" dirty="0"/>
              <a:t>C</a:t>
            </a:r>
            <a:r>
              <a:rPr lang="zh-CN" altLang="zh-CN" dirty="0"/>
              <a:t>之间增加一</a:t>
            </a:r>
            <a:r>
              <a:rPr lang="en-US" altLang="zh-CN" dirty="0"/>
              <a:t>HUB</a:t>
            </a:r>
            <a:r>
              <a:rPr lang="zh-CN" altLang="zh-CN" dirty="0"/>
              <a:t>相连，我们就要比较本交换机的</a:t>
            </a:r>
            <a:r>
              <a:rPr lang="en-US" altLang="zh-CN" dirty="0"/>
              <a:t>Port ID</a:t>
            </a:r>
            <a:r>
              <a:rPr lang="zh-CN" altLang="zh-CN" dirty="0"/>
              <a:t>，由于端口</a:t>
            </a:r>
            <a:r>
              <a:rPr lang="en-US" altLang="zh-CN" dirty="0"/>
              <a:t>F0/6</a:t>
            </a:r>
            <a:r>
              <a:rPr lang="zh-CN" altLang="zh-CN" dirty="0"/>
              <a:t>和端口</a:t>
            </a:r>
            <a:r>
              <a:rPr lang="en-US" altLang="zh-CN" dirty="0"/>
              <a:t>F0/7</a:t>
            </a:r>
            <a:r>
              <a:rPr lang="zh-CN" altLang="zh-CN" dirty="0"/>
              <a:t>的优先级相同（默认</a:t>
            </a:r>
            <a:r>
              <a:rPr lang="en-US" altLang="zh-CN" dirty="0"/>
              <a:t>128</a:t>
            </a:r>
            <a:r>
              <a:rPr lang="zh-CN" altLang="zh-CN" dirty="0"/>
              <a:t>），则端口编号小的</a:t>
            </a:r>
            <a:r>
              <a:rPr lang="en-US" altLang="zh-CN" dirty="0"/>
              <a:t>F0/6</a:t>
            </a:r>
            <a:r>
              <a:rPr lang="zh-CN" altLang="zh-CN" dirty="0"/>
              <a:t>端口优先成为根端口，而端口</a:t>
            </a:r>
            <a:r>
              <a:rPr lang="en-US" altLang="zh-CN" dirty="0"/>
              <a:t>F0/7</a:t>
            </a:r>
            <a:r>
              <a:rPr lang="zh-CN" altLang="zh-CN" dirty="0"/>
              <a:t>、</a:t>
            </a:r>
            <a:r>
              <a:rPr lang="en-US" altLang="zh-CN" dirty="0"/>
              <a:t>F0/8</a:t>
            </a:r>
            <a:r>
              <a:rPr lang="zh-CN" altLang="zh-CN" dirty="0"/>
              <a:t>被阻塞掉，最佳路径为</a:t>
            </a:r>
            <a:r>
              <a:rPr lang="en-US" altLang="zh-CN" dirty="0" smtClean="0"/>
              <a:t>C-F0/6-HUB-F0/1-A-ROOT</a:t>
            </a:r>
            <a:r>
              <a:rPr lang="zh-CN" altLang="en-US" dirty="0" smtClean="0"/>
              <a:t>。</a:t>
            </a:r>
            <a:endParaRPr lang="zh-CN" altLang="zh-CN" dirty="0"/>
          </a:p>
        </p:txBody>
      </p:sp>
      <p:grpSp>
        <p:nvGrpSpPr>
          <p:cNvPr id="39" name="组合 38"/>
          <p:cNvGrpSpPr>
            <a:grpSpLocks/>
          </p:cNvGrpSpPr>
          <p:nvPr/>
        </p:nvGrpSpPr>
        <p:grpSpPr bwMode="auto">
          <a:xfrm>
            <a:off x="1804606" y="1138470"/>
            <a:ext cx="4923561" cy="3196625"/>
            <a:chOff x="1630" y="6890"/>
            <a:chExt cx="6889" cy="3717"/>
          </a:xfrm>
        </p:grpSpPr>
        <p:grpSp>
          <p:nvGrpSpPr>
            <p:cNvPr id="40" name="Group 109"/>
            <p:cNvGrpSpPr>
              <a:grpSpLocks/>
            </p:cNvGrpSpPr>
            <p:nvPr/>
          </p:nvGrpSpPr>
          <p:grpSpPr bwMode="auto">
            <a:xfrm>
              <a:off x="1630" y="6890"/>
              <a:ext cx="6889" cy="3167"/>
              <a:chOff x="1629" y="5801"/>
              <a:chExt cx="6889" cy="3167"/>
            </a:xfrm>
          </p:grpSpPr>
          <p:sp>
            <p:nvSpPr>
              <p:cNvPr id="70" name="Text Box 110"/>
              <p:cNvSpPr txBox="1">
                <a:spLocks noChangeArrowheads="1"/>
              </p:cNvSpPr>
              <p:nvPr/>
            </p:nvSpPr>
            <p:spPr bwMode="auto">
              <a:xfrm>
                <a:off x="5162" y="6148"/>
                <a:ext cx="2088"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Mac:00d0f80000d1</a:t>
                </a:r>
                <a:endParaRPr lang="zh-CN" sz="1050" kern="100">
                  <a:effectLst/>
                  <a:latin typeface="Times New Roman"/>
                  <a:ea typeface="宋体"/>
                  <a:cs typeface="宋体"/>
                </a:endParaRPr>
              </a:p>
            </p:txBody>
          </p:sp>
          <p:grpSp>
            <p:nvGrpSpPr>
              <p:cNvPr id="71" name="Group 111"/>
              <p:cNvGrpSpPr>
                <a:grpSpLocks/>
              </p:cNvGrpSpPr>
              <p:nvPr/>
            </p:nvGrpSpPr>
            <p:grpSpPr bwMode="auto">
              <a:xfrm>
                <a:off x="1629" y="5801"/>
                <a:ext cx="6889" cy="3167"/>
                <a:chOff x="1630" y="5800"/>
                <a:chExt cx="6889" cy="3167"/>
              </a:xfrm>
            </p:grpSpPr>
            <p:sp>
              <p:nvSpPr>
                <p:cNvPr id="74" name="Text Box 114"/>
                <p:cNvSpPr txBox="1">
                  <a:spLocks noChangeArrowheads="1"/>
                </p:cNvSpPr>
                <p:nvPr/>
              </p:nvSpPr>
              <p:spPr bwMode="auto">
                <a:xfrm>
                  <a:off x="3365" y="8079"/>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F0/7</a:t>
                  </a:r>
                  <a:endParaRPr lang="zh-CN" sz="1050" kern="100" dirty="0">
                    <a:effectLst/>
                    <a:latin typeface="Times New Roman"/>
                    <a:ea typeface="宋体"/>
                    <a:cs typeface="宋体"/>
                  </a:endParaRPr>
                </a:p>
              </p:txBody>
            </p:sp>
            <p:sp>
              <p:nvSpPr>
                <p:cNvPr id="72" name="Text Box 112"/>
                <p:cNvSpPr txBox="1">
                  <a:spLocks noChangeArrowheads="1"/>
                </p:cNvSpPr>
                <p:nvPr/>
              </p:nvSpPr>
              <p:spPr bwMode="auto">
                <a:xfrm>
                  <a:off x="2978" y="7557"/>
                  <a:ext cx="958" cy="3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F0/2</a:t>
                  </a:r>
                  <a:endParaRPr lang="zh-CN" sz="1050" kern="100" dirty="0">
                    <a:effectLst/>
                    <a:latin typeface="Times New Roman"/>
                    <a:ea typeface="宋体"/>
                    <a:cs typeface="宋体"/>
                  </a:endParaRPr>
                </a:p>
              </p:txBody>
            </p:sp>
            <p:sp>
              <p:nvSpPr>
                <p:cNvPr id="73" name="Text Box 113"/>
                <p:cNvSpPr txBox="1">
                  <a:spLocks noChangeArrowheads="1"/>
                </p:cNvSpPr>
                <p:nvPr/>
              </p:nvSpPr>
              <p:spPr bwMode="auto">
                <a:xfrm>
                  <a:off x="2211" y="7564"/>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dirty="0">
                      <a:effectLst/>
                      <a:latin typeface="Times New Roman"/>
                      <a:ea typeface="宋体"/>
                      <a:cs typeface="宋体"/>
                    </a:rPr>
                    <a:t>F0/1</a:t>
                  </a:r>
                  <a:endParaRPr lang="zh-CN" sz="1050" kern="100" dirty="0">
                    <a:effectLst/>
                    <a:latin typeface="Times New Roman"/>
                    <a:ea typeface="宋体"/>
                    <a:cs typeface="宋体"/>
                  </a:endParaRPr>
                </a:p>
              </p:txBody>
            </p:sp>
            <p:grpSp>
              <p:nvGrpSpPr>
                <p:cNvPr id="75" name="Group 115"/>
                <p:cNvGrpSpPr>
                  <a:grpSpLocks/>
                </p:cNvGrpSpPr>
                <p:nvPr/>
              </p:nvGrpSpPr>
              <p:grpSpPr bwMode="auto">
                <a:xfrm>
                  <a:off x="1630" y="5800"/>
                  <a:ext cx="6889" cy="3167"/>
                  <a:chOff x="1646" y="8606"/>
                  <a:chExt cx="6889" cy="3167"/>
                </a:xfrm>
              </p:grpSpPr>
              <p:sp>
                <p:nvSpPr>
                  <p:cNvPr id="76" name="Text Box 116"/>
                  <p:cNvSpPr txBox="1">
                    <a:spLocks noChangeArrowheads="1"/>
                  </p:cNvSpPr>
                  <p:nvPr/>
                </p:nvSpPr>
                <p:spPr bwMode="auto">
                  <a:xfrm>
                    <a:off x="3680" y="10712"/>
                    <a:ext cx="826" cy="4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F0/8</a:t>
                    </a:r>
                    <a:endParaRPr lang="zh-CN" sz="1050" kern="100">
                      <a:effectLst/>
                      <a:latin typeface="Times New Roman"/>
                      <a:ea typeface="宋体"/>
                      <a:cs typeface="宋体"/>
                    </a:endParaRPr>
                  </a:p>
                </p:txBody>
              </p:sp>
              <p:sp>
                <p:nvSpPr>
                  <p:cNvPr id="77" name="Text Box 117"/>
                  <p:cNvSpPr txBox="1">
                    <a:spLocks noChangeArrowheads="1"/>
                  </p:cNvSpPr>
                  <p:nvPr/>
                </p:nvSpPr>
                <p:spPr bwMode="auto">
                  <a:xfrm>
                    <a:off x="5322" y="8606"/>
                    <a:ext cx="997"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ROOT</a:t>
                    </a:r>
                    <a:endParaRPr lang="zh-CN" sz="1050" kern="100">
                      <a:effectLst/>
                      <a:latin typeface="Times New Roman"/>
                      <a:ea typeface="宋体"/>
                      <a:cs typeface="宋体"/>
                    </a:endParaRPr>
                  </a:p>
                </p:txBody>
              </p:sp>
              <p:sp>
                <p:nvSpPr>
                  <p:cNvPr id="78" name="Text Box 118"/>
                  <p:cNvSpPr txBox="1">
                    <a:spLocks noChangeArrowheads="1"/>
                  </p:cNvSpPr>
                  <p:nvPr/>
                </p:nvSpPr>
                <p:spPr bwMode="auto">
                  <a:xfrm>
                    <a:off x="3239" y="10063"/>
                    <a:ext cx="1940"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Mac:00d0f80000f1</a:t>
                    </a:r>
                    <a:endParaRPr lang="zh-CN" sz="1050" kern="100">
                      <a:effectLst/>
                      <a:latin typeface="Times New Roman"/>
                      <a:ea typeface="宋体"/>
                      <a:cs typeface="宋体"/>
                    </a:endParaRPr>
                  </a:p>
                </p:txBody>
              </p:sp>
              <p:sp>
                <p:nvSpPr>
                  <p:cNvPr id="79" name="Text Box 119"/>
                  <p:cNvSpPr txBox="1">
                    <a:spLocks noChangeArrowheads="1"/>
                  </p:cNvSpPr>
                  <p:nvPr/>
                </p:nvSpPr>
                <p:spPr bwMode="auto">
                  <a:xfrm>
                    <a:off x="6513" y="9949"/>
                    <a:ext cx="2022"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Mac:00d0f80000f2</a:t>
                    </a:r>
                    <a:endParaRPr lang="zh-CN" sz="1050" kern="100">
                      <a:effectLst/>
                      <a:latin typeface="Times New Roman"/>
                      <a:ea typeface="宋体"/>
                      <a:cs typeface="宋体"/>
                    </a:endParaRPr>
                  </a:p>
                </p:txBody>
              </p:sp>
              <p:cxnSp>
                <p:nvCxnSpPr>
                  <p:cNvPr id="80" name="AutoShape 120"/>
                  <p:cNvCxnSpPr>
                    <a:cxnSpLocks noChangeShapeType="1"/>
                  </p:cNvCxnSpPr>
                  <p:nvPr/>
                </p:nvCxnSpPr>
                <p:spPr bwMode="auto">
                  <a:xfrm flipH="1">
                    <a:off x="2996" y="9383"/>
                    <a:ext cx="970" cy="65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1" name="AutoShape 121"/>
                  <p:cNvCxnSpPr>
                    <a:cxnSpLocks noChangeShapeType="1"/>
                  </p:cNvCxnSpPr>
                  <p:nvPr/>
                </p:nvCxnSpPr>
                <p:spPr bwMode="auto">
                  <a:xfrm>
                    <a:off x="4616" y="9390"/>
                    <a:ext cx="1245" cy="511"/>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2" name="AutoShape 122"/>
                  <p:cNvCxnSpPr>
                    <a:cxnSpLocks noChangeShapeType="1"/>
                  </p:cNvCxnSpPr>
                  <p:nvPr/>
                </p:nvCxnSpPr>
                <p:spPr bwMode="auto">
                  <a:xfrm>
                    <a:off x="2996" y="10427"/>
                    <a:ext cx="1097" cy="693"/>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3" name="AutoShape 123"/>
                  <p:cNvCxnSpPr>
                    <a:cxnSpLocks noChangeShapeType="1"/>
                  </p:cNvCxnSpPr>
                  <p:nvPr/>
                </p:nvCxnSpPr>
                <p:spPr bwMode="auto">
                  <a:xfrm flipH="1">
                    <a:off x="4825" y="10313"/>
                    <a:ext cx="1074" cy="699"/>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84" name="Group 124"/>
                  <p:cNvGrpSpPr>
                    <a:grpSpLocks/>
                  </p:cNvGrpSpPr>
                  <p:nvPr/>
                </p:nvGrpSpPr>
                <p:grpSpPr bwMode="auto">
                  <a:xfrm>
                    <a:off x="3784" y="8606"/>
                    <a:ext cx="1255" cy="816"/>
                    <a:chOff x="4958" y="1638"/>
                    <a:chExt cx="1255" cy="816"/>
                  </a:xfrm>
                </p:grpSpPr>
                <p:pic>
                  <p:nvPicPr>
                    <p:cNvPr id="102" name="Picture 125"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 Box 126"/>
                    <p:cNvSpPr txBox="1">
                      <a:spLocks noChangeArrowheads="1"/>
                    </p:cNvSpPr>
                    <p:nvPr/>
                  </p:nvSpPr>
                  <p:spPr bwMode="auto">
                    <a:xfrm>
                      <a:off x="5216" y="1638"/>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SWD</a:t>
                      </a:r>
                      <a:endParaRPr lang="zh-CN" sz="1050" kern="100">
                        <a:effectLst/>
                        <a:latin typeface="Times New Roman"/>
                        <a:ea typeface="宋体"/>
                        <a:cs typeface="宋体"/>
                      </a:endParaRPr>
                    </a:p>
                  </p:txBody>
                </p:sp>
              </p:grpSp>
              <p:grpSp>
                <p:nvGrpSpPr>
                  <p:cNvPr id="85" name="Group 127"/>
                  <p:cNvGrpSpPr>
                    <a:grpSpLocks/>
                  </p:cNvGrpSpPr>
                  <p:nvPr/>
                </p:nvGrpSpPr>
                <p:grpSpPr bwMode="auto">
                  <a:xfrm>
                    <a:off x="2142" y="9650"/>
                    <a:ext cx="1255" cy="803"/>
                    <a:chOff x="4958" y="1651"/>
                    <a:chExt cx="1255" cy="803"/>
                  </a:xfrm>
                </p:grpSpPr>
                <p:pic>
                  <p:nvPicPr>
                    <p:cNvPr id="100" name="Picture 128"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129"/>
                    <p:cNvSpPr txBox="1">
                      <a:spLocks noChangeArrowheads="1"/>
                    </p:cNvSpPr>
                    <p:nvPr/>
                  </p:nvSpPr>
                  <p:spPr bwMode="auto">
                    <a:xfrm>
                      <a:off x="5132" y="165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SWA</a:t>
                      </a:r>
                      <a:endParaRPr lang="zh-CN" sz="1050" kern="100">
                        <a:effectLst/>
                        <a:latin typeface="Times New Roman"/>
                        <a:ea typeface="宋体"/>
                        <a:cs typeface="宋体"/>
                      </a:endParaRPr>
                    </a:p>
                  </p:txBody>
                </p:sp>
              </p:grpSp>
              <p:grpSp>
                <p:nvGrpSpPr>
                  <p:cNvPr id="86" name="Group 130"/>
                  <p:cNvGrpSpPr>
                    <a:grpSpLocks/>
                  </p:cNvGrpSpPr>
                  <p:nvPr/>
                </p:nvGrpSpPr>
                <p:grpSpPr bwMode="auto">
                  <a:xfrm>
                    <a:off x="5322" y="9422"/>
                    <a:ext cx="1255" cy="948"/>
                    <a:chOff x="4958" y="1506"/>
                    <a:chExt cx="1255" cy="948"/>
                  </a:xfrm>
                </p:grpSpPr>
                <p:pic>
                  <p:nvPicPr>
                    <p:cNvPr id="98" name="Picture 131"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Text Box 132"/>
                    <p:cNvSpPr txBox="1">
                      <a:spLocks noChangeArrowheads="1"/>
                    </p:cNvSpPr>
                    <p:nvPr/>
                  </p:nvSpPr>
                  <p:spPr bwMode="auto">
                    <a:xfrm>
                      <a:off x="5285" y="1506"/>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SWB</a:t>
                      </a:r>
                      <a:endParaRPr lang="zh-CN" sz="1050" kern="100">
                        <a:effectLst/>
                        <a:latin typeface="Times New Roman"/>
                        <a:ea typeface="宋体"/>
                        <a:cs typeface="宋体"/>
                      </a:endParaRPr>
                    </a:p>
                  </p:txBody>
                </p:sp>
              </p:grpSp>
              <p:grpSp>
                <p:nvGrpSpPr>
                  <p:cNvPr id="87" name="Group 133"/>
                  <p:cNvGrpSpPr>
                    <a:grpSpLocks/>
                  </p:cNvGrpSpPr>
                  <p:nvPr/>
                </p:nvGrpSpPr>
                <p:grpSpPr bwMode="auto">
                  <a:xfrm>
                    <a:off x="3924" y="10644"/>
                    <a:ext cx="1255" cy="837"/>
                    <a:chOff x="4958" y="1617"/>
                    <a:chExt cx="1255" cy="837"/>
                  </a:xfrm>
                </p:grpSpPr>
                <p:pic>
                  <p:nvPicPr>
                    <p:cNvPr id="96" name="Picture 134"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 Box 135"/>
                    <p:cNvSpPr txBox="1">
                      <a:spLocks noChangeArrowheads="1"/>
                    </p:cNvSpPr>
                    <p:nvPr/>
                  </p:nvSpPr>
                  <p:spPr bwMode="auto">
                    <a:xfrm>
                      <a:off x="5248" y="1617"/>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SWC</a:t>
                      </a:r>
                      <a:endParaRPr lang="zh-CN" sz="1050" kern="100">
                        <a:effectLst/>
                        <a:latin typeface="Times New Roman"/>
                        <a:ea typeface="宋体"/>
                        <a:cs typeface="宋体"/>
                      </a:endParaRPr>
                    </a:p>
                  </p:txBody>
                </p:sp>
              </p:grpSp>
              <p:grpSp>
                <p:nvGrpSpPr>
                  <p:cNvPr id="88" name="Group 136"/>
                  <p:cNvGrpSpPr>
                    <a:grpSpLocks/>
                  </p:cNvGrpSpPr>
                  <p:nvPr/>
                </p:nvGrpSpPr>
                <p:grpSpPr bwMode="auto">
                  <a:xfrm>
                    <a:off x="1646" y="10453"/>
                    <a:ext cx="2381" cy="1320"/>
                    <a:chOff x="4473" y="7738"/>
                    <a:chExt cx="2381" cy="1320"/>
                  </a:xfrm>
                </p:grpSpPr>
                <p:cxnSp>
                  <p:nvCxnSpPr>
                    <p:cNvPr id="89" name="AutoShape 137"/>
                    <p:cNvCxnSpPr>
                      <a:cxnSpLocks noChangeShapeType="1"/>
                    </p:cNvCxnSpPr>
                    <p:nvPr/>
                  </p:nvCxnSpPr>
                  <p:spPr bwMode="auto">
                    <a:xfrm>
                      <a:off x="5731" y="8623"/>
                      <a:ext cx="940" cy="0"/>
                    </a:xfrm>
                    <a:prstGeom prst="straightConnector1">
                      <a:avLst/>
                    </a:prstGeom>
                    <a:noFill/>
                    <a:ln w="9525">
                      <a:solidFill>
                        <a:srgbClr val="0000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0" name="AutoShape 139"/>
                    <p:cNvCxnSpPr>
                      <a:cxnSpLocks noChangeShapeType="1"/>
                    </p:cNvCxnSpPr>
                    <p:nvPr/>
                  </p:nvCxnSpPr>
                  <p:spPr bwMode="auto">
                    <a:xfrm>
                      <a:off x="5135" y="7738"/>
                      <a:ext cx="0" cy="601"/>
                    </a:xfrm>
                    <a:prstGeom prst="straightConnector1">
                      <a:avLst/>
                    </a:prstGeom>
                    <a:noFill/>
                    <a:ln w="9525">
                      <a:solidFill>
                        <a:srgbClr val="0000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1" name="Text Box 140"/>
                    <p:cNvSpPr txBox="1">
                      <a:spLocks noChangeArrowheads="1"/>
                    </p:cNvSpPr>
                    <p:nvPr/>
                  </p:nvSpPr>
                  <p:spPr bwMode="auto">
                    <a:xfrm>
                      <a:off x="6169" y="8558"/>
                      <a:ext cx="685" cy="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F0/6</a:t>
                      </a:r>
                      <a:endParaRPr lang="zh-CN" sz="1050" kern="100">
                        <a:effectLst/>
                        <a:latin typeface="Times New Roman"/>
                        <a:ea typeface="宋体"/>
                        <a:cs typeface="宋体"/>
                      </a:endParaRPr>
                    </a:p>
                  </p:txBody>
                </p:sp>
                <p:grpSp>
                  <p:nvGrpSpPr>
                    <p:cNvPr id="92" name="Group 141"/>
                    <p:cNvGrpSpPr>
                      <a:grpSpLocks/>
                    </p:cNvGrpSpPr>
                    <p:nvPr/>
                  </p:nvGrpSpPr>
                  <p:grpSpPr bwMode="auto">
                    <a:xfrm>
                      <a:off x="4473" y="8015"/>
                      <a:ext cx="1437" cy="793"/>
                      <a:chOff x="4958" y="1661"/>
                      <a:chExt cx="1437" cy="793"/>
                    </a:xfrm>
                  </p:grpSpPr>
                  <p:pic>
                    <p:nvPicPr>
                      <p:cNvPr id="94" name="Picture 142" descr="C:\Documents and Settings\Administrator\Application Data\Tencent\Users\710901000\QQ\WinTemp\RichOle\Y_4X50_5PF`N_6RHJ@GHJ1L.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958" y="1985"/>
                        <a:ext cx="1255"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 name="Text Box 143"/>
                      <p:cNvSpPr txBox="1">
                        <a:spLocks noChangeArrowheads="1"/>
                      </p:cNvSpPr>
                      <p:nvPr/>
                    </p:nvSpPr>
                    <p:spPr bwMode="auto">
                      <a:xfrm>
                        <a:off x="5562" y="1661"/>
                        <a:ext cx="833" cy="39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a:ea typeface="宋体"/>
                            <a:cs typeface="宋体"/>
                          </a:rPr>
                          <a:t>HUB</a:t>
                        </a:r>
                        <a:endParaRPr lang="zh-CN" sz="1050" kern="100">
                          <a:effectLst/>
                          <a:latin typeface="Times New Roman"/>
                          <a:ea typeface="宋体"/>
                          <a:cs typeface="宋体"/>
                        </a:endParaRPr>
                      </a:p>
                    </p:txBody>
                  </p:sp>
                </p:grpSp>
                <p:cxnSp>
                  <p:nvCxnSpPr>
                    <p:cNvPr id="93" name="AutoShape 138"/>
                    <p:cNvCxnSpPr>
                      <a:cxnSpLocks noChangeShapeType="1"/>
                    </p:cNvCxnSpPr>
                    <p:nvPr/>
                  </p:nvCxnSpPr>
                  <p:spPr bwMode="auto">
                    <a:xfrm>
                      <a:off x="5731" y="8462"/>
                      <a:ext cx="946" cy="1"/>
                    </a:xfrm>
                    <a:prstGeom prst="straightConnector1">
                      <a:avLst/>
                    </a:prstGeom>
                    <a:noFill/>
                    <a:ln w="9525">
                      <a:solidFill>
                        <a:srgbClr val="0000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grpSp>
        <p:sp>
          <p:nvSpPr>
            <p:cNvPr id="69" name="Text Box 144"/>
            <p:cNvSpPr txBox="1">
              <a:spLocks noChangeArrowheads="1"/>
            </p:cNvSpPr>
            <p:nvPr/>
          </p:nvSpPr>
          <p:spPr bwMode="auto">
            <a:xfrm>
              <a:off x="3443" y="10057"/>
              <a:ext cx="3479" cy="55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91440" tIns="45720" rIns="91440" bIns="45720" anchor="t" anchorCtr="0" upright="1">
              <a:noAutofit/>
            </a:bodyPr>
            <a:lstStyle/>
            <a:p>
              <a:pPr algn="ctr">
                <a:spcAft>
                  <a:spcPts val="0"/>
                </a:spcAft>
              </a:pPr>
              <a:r>
                <a:rPr lang="zh-CN" altLang="en-US" sz="1600" kern="100" dirty="0" smtClean="0">
                  <a:effectLst/>
                  <a:latin typeface="Times New Roman"/>
                  <a:ea typeface="宋体"/>
                  <a:cs typeface="宋体"/>
                </a:rPr>
                <a:t>图（三）</a:t>
              </a:r>
              <a:endParaRPr lang="zh-CN" sz="1600" kern="100" dirty="0">
                <a:effectLst/>
                <a:latin typeface="Times New Roman"/>
                <a:ea typeface="宋体"/>
                <a:cs typeface="宋体"/>
              </a:endParaRPr>
            </a:p>
          </p:txBody>
        </p:sp>
      </p:grpSp>
    </p:spTree>
    <p:extLst>
      <p:ext uri="{BB962C8B-B14F-4D97-AF65-F5344CB8AC3E}">
        <p14:creationId xmlns:p14="http://schemas.microsoft.com/office/powerpoint/2010/main" val="38177603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4" y="980728"/>
            <a:ext cx="7920882" cy="384080"/>
          </a:xfrm>
          <a:prstGeom prst="rect">
            <a:avLst/>
          </a:prstGeom>
        </p:spPr>
        <p:txBody>
          <a:bodyPr wrap="square">
            <a:spAutoFit/>
          </a:bodyPr>
          <a:lstStyle/>
          <a:p>
            <a:pPr marL="0" lvl="1">
              <a:lnSpc>
                <a:spcPts val="2400"/>
              </a:lnSpc>
              <a:spcBef>
                <a:spcPts val="600"/>
              </a:spcBef>
            </a:pPr>
            <a:r>
              <a:rPr lang="en-US" altLang="zh-CN" dirty="0" smtClean="0"/>
              <a:t>     </a:t>
            </a:r>
            <a:endParaRPr lang="zh-CN" altLang="zh-CN" dirty="0"/>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sp>
        <p:nvSpPr>
          <p:cNvPr id="2" name="矩形 1"/>
          <p:cNvSpPr/>
          <p:nvPr/>
        </p:nvSpPr>
        <p:spPr>
          <a:xfrm>
            <a:off x="755575" y="1008159"/>
            <a:ext cx="7730508" cy="4324261"/>
          </a:xfrm>
          <a:prstGeom prst="rect">
            <a:avLst/>
          </a:prstGeom>
        </p:spPr>
        <p:txBody>
          <a:bodyPr wrap="square">
            <a:spAutoFit/>
          </a:bodyPr>
          <a:lstStyle/>
          <a:p>
            <a:pPr marL="0" lvl="2">
              <a:lnSpc>
                <a:spcPts val="2400"/>
              </a:lnSpc>
              <a:spcBef>
                <a:spcPts val="600"/>
              </a:spcBef>
            </a:pPr>
            <a:r>
              <a:rPr lang="en-US" altLang="zh-CN" dirty="0" smtClean="0"/>
              <a:t>        </a:t>
            </a:r>
            <a:r>
              <a:rPr lang="zh-CN" altLang="zh-CN" dirty="0" smtClean="0"/>
              <a:t>⑤</a:t>
            </a:r>
            <a:r>
              <a:rPr lang="en-US" altLang="zh-CN" dirty="0"/>
              <a:t>STP</a:t>
            </a:r>
            <a:r>
              <a:rPr lang="zh-CN" altLang="zh-CN" dirty="0"/>
              <a:t>的缺点</a:t>
            </a:r>
            <a:endParaRPr lang="en-US" altLang="zh-CN" dirty="0"/>
          </a:p>
          <a:p>
            <a:pPr marL="0" lvl="2">
              <a:lnSpc>
                <a:spcPts val="2400"/>
              </a:lnSpc>
              <a:spcBef>
                <a:spcPts val="600"/>
              </a:spcBef>
            </a:pPr>
            <a:r>
              <a:rPr lang="en-US" altLang="zh-CN" dirty="0" smtClean="0"/>
              <a:t>         STP</a:t>
            </a:r>
            <a:r>
              <a:rPr lang="zh-CN" altLang="zh-CN" dirty="0"/>
              <a:t>协议的缺陷主要表现在收敛速度</a:t>
            </a:r>
            <a:r>
              <a:rPr lang="zh-CN" altLang="en-US" dirty="0"/>
              <a:t>慢，</a:t>
            </a:r>
            <a:r>
              <a:rPr lang="en-US" altLang="zh-CN" dirty="0"/>
              <a:t>50</a:t>
            </a:r>
            <a:r>
              <a:rPr lang="zh-CN" altLang="zh-CN" dirty="0"/>
              <a:t>秒左右</a:t>
            </a:r>
            <a:r>
              <a:rPr lang="zh-CN" altLang="en-US" dirty="0"/>
              <a:t>。</a:t>
            </a:r>
            <a:endParaRPr lang="en-US" altLang="zh-CN" dirty="0"/>
          </a:p>
          <a:p>
            <a:pPr marL="0" lvl="2">
              <a:lnSpc>
                <a:spcPts val="2400"/>
              </a:lnSpc>
              <a:spcBef>
                <a:spcPts val="600"/>
              </a:spcBef>
            </a:pPr>
            <a:r>
              <a:rPr lang="en-US" altLang="zh-CN" dirty="0" smtClean="0"/>
              <a:t>        2</a:t>
            </a:r>
            <a:r>
              <a:rPr lang="zh-CN" altLang="zh-CN" dirty="0"/>
              <a:t>）快速生成树协议</a:t>
            </a:r>
            <a:r>
              <a:rPr lang="en-US" altLang="zh-CN" dirty="0"/>
              <a:t>RSTP</a:t>
            </a:r>
          </a:p>
          <a:p>
            <a:pPr marL="0" lvl="2">
              <a:lnSpc>
                <a:spcPts val="2400"/>
              </a:lnSpc>
              <a:spcBef>
                <a:spcPts val="600"/>
              </a:spcBef>
            </a:pPr>
            <a:r>
              <a:rPr lang="en-US" altLang="zh-CN" dirty="0" smtClean="0"/>
              <a:t>         RSTP</a:t>
            </a:r>
            <a:r>
              <a:rPr lang="zh-CN" altLang="zh-CN" dirty="0"/>
              <a:t>协议在</a:t>
            </a:r>
            <a:r>
              <a:rPr lang="en-US" altLang="zh-CN" dirty="0"/>
              <a:t>STP</a:t>
            </a:r>
            <a:r>
              <a:rPr lang="zh-CN" altLang="zh-CN" dirty="0"/>
              <a:t>协议基础上做了三点重要改进，使得收敛速度快得多（最快</a:t>
            </a:r>
            <a:r>
              <a:rPr lang="en-US" altLang="zh-CN" dirty="0"/>
              <a:t>1</a:t>
            </a:r>
            <a:r>
              <a:rPr lang="zh-CN" altLang="zh-CN" dirty="0"/>
              <a:t>秒以内）</a:t>
            </a:r>
            <a:r>
              <a:rPr lang="zh-CN" altLang="zh-CN" dirty="0" smtClean="0"/>
              <a:t>。</a:t>
            </a:r>
            <a:endParaRPr lang="en-US" altLang="zh-CN" dirty="0" smtClean="0"/>
          </a:p>
          <a:p>
            <a:pPr marL="0" lvl="2">
              <a:lnSpc>
                <a:spcPts val="2400"/>
              </a:lnSpc>
              <a:spcBef>
                <a:spcPts val="600"/>
              </a:spcBef>
            </a:pPr>
            <a:r>
              <a:rPr lang="en-US" altLang="zh-CN" dirty="0"/>
              <a:t>        </a:t>
            </a:r>
            <a:r>
              <a:rPr lang="zh-CN" altLang="zh-CN" dirty="0"/>
              <a:t>第一点改进：为根端口和指定端口设置了快速切换用的替换端口（</a:t>
            </a:r>
            <a:r>
              <a:rPr lang="en-US" altLang="zh-CN" dirty="0"/>
              <a:t>Alternate Port</a:t>
            </a:r>
            <a:r>
              <a:rPr lang="zh-CN" altLang="zh-CN" dirty="0"/>
              <a:t>）和备份端口（</a:t>
            </a:r>
            <a:r>
              <a:rPr lang="en-US" altLang="zh-CN" dirty="0"/>
              <a:t>Backup Port</a:t>
            </a:r>
            <a:r>
              <a:rPr lang="zh-CN" altLang="zh-CN" dirty="0"/>
              <a:t>）两种角色</a:t>
            </a:r>
            <a:r>
              <a:rPr lang="zh-CN" altLang="en-US" dirty="0"/>
              <a:t>。</a:t>
            </a:r>
            <a:endParaRPr lang="en-US" altLang="zh-CN" dirty="0"/>
          </a:p>
          <a:p>
            <a:pPr marL="0" lvl="2">
              <a:lnSpc>
                <a:spcPts val="2400"/>
              </a:lnSpc>
              <a:spcBef>
                <a:spcPts val="600"/>
              </a:spcBef>
            </a:pPr>
            <a:r>
              <a:rPr lang="en-US" altLang="zh-CN" dirty="0" smtClean="0"/>
              <a:t>        </a:t>
            </a:r>
            <a:r>
              <a:rPr lang="zh-CN" altLang="zh-CN" dirty="0" smtClean="0"/>
              <a:t>第二</a:t>
            </a:r>
            <a:r>
              <a:rPr lang="zh-CN" altLang="zh-CN" dirty="0"/>
              <a:t>点改进：在只连接了两个交换机端口的点对点链路中，指定端口只需与下游交换机进行一次握手就可以无时延地进入转发状态。</a:t>
            </a:r>
          </a:p>
          <a:p>
            <a:pPr marL="0" lvl="2">
              <a:lnSpc>
                <a:spcPts val="2400"/>
              </a:lnSpc>
              <a:spcBef>
                <a:spcPts val="600"/>
              </a:spcBef>
            </a:pPr>
            <a:r>
              <a:rPr lang="en-US" altLang="zh-CN" dirty="0" smtClean="0"/>
              <a:t>        </a:t>
            </a:r>
            <a:r>
              <a:rPr lang="zh-CN" altLang="zh-CN" dirty="0" smtClean="0"/>
              <a:t>第三</a:t>
            </a:r>
            <a:r>
              <a:rPr lang="zh-CN" altLang="zh-CN" dirty="0"/>
              <a:t>点改进：直接与终端相连而不是与其他交换机相连的端口定义为边缘端口（</a:t>
            </a:r>
            <a:r>
              <a:rPr lang="en-US" altLang="zh-CN" dirty="0"/>
              <a:t>Edge Port</a:t>
            </a:r>
            <a:r>
              <a:rPr lang="zh-CN" altLang="zh-CN" dirty="0"/>
              <a:t>）。边缘端口可以直接进入转发状态，不需要任何延时。</a:t>
            </a:r>
          </a:p>
          <a:p>
            <a:pPr marL="0" lvl="2">
              <a:lnSpc>
                <a:spcPts val="2400"/>
              </a:lnSpc>
              <a:spcBef>
                <a:spcPts val="600"/>
              </a:spcBef>
            </a:pPr>
            <a:endParaRPr lang="zh-CN" altLang="zh-CN" dirty="0"/>
          </a:p>
        </p:txBody>
      </p:sp>
    </p:spTree>
    <p:extLst>
      <p:ext uri="{BB962C8B-B14F-4D97-AF65-F5344CB8AC3E}">
        <p14:creationId xmlns:p14="http://schemas.microsoft.com/office/powerpoint/2010/main" val="168549482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4" y="980728"/>
            <a:ext cx="7920882" cy="384080"/>
          </a:xfrm>
          <a:prstGeom prst="rect">
            <a:avLst/>
          </a:prstGeom>
        </p:spPr>
        <p:txBody>
          <a:bodyPr wrap="square">
            <a:spAutoFit/>
          </a:bodyPr>
          <a:lstStyle/>
          <a:p>
            <a:pPr marL="0" lvl="1">
              <a:lnSpc>
                <a:spcPts val="2400"/>
              </a:lnSpc>
              <a:spcBef>
                <a:spcPts val="600"/>
              </a:spcBef>
            </a:pPr>
            <a:r>
              <a:rPr lang="en-US" altLang="zh-CN" dirty="0" smtClean="0"/>
              <a:t>     </a:t>
            </a:r>
            <a:endParaRPr lang="zh-CN" altLang="zh-CN" dirty="0"/>
          </a:p>
        </p:txBody>
      </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p:cNvSpPr txBox="1">
            <a:spLocks noChangeArrowheads="1"/>
          </p:cNvSpPr>
          <p:nvPr/>
        </p:nvSpPr>
        <p:spPr bwMode="auto">
          <a:xfrm>
            <a:off x="619128" y="247256"/>
            <a:ext cx="5506016"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六</a:t>
            </a:r>
            <a:r>
              <a:rPr lang="en-US" altLang="zh-CN" sz="2400" b="1" dirty="0" smtClean="0">
                <a:solidFill>
                  <a:schemeClr val="accent1"/>
                </a:solidFill>
              </a:rPr>
              <a:t>  </a:t>
            </a:r>
            <a:r>
              <a:rPr lang="zh-CN" altLang="zh-CN" sz="2400" b="1" dirty="0" smtClean="0">
                <a:solidFill>
                  <a:schemeClr val="accent1"/>
                </a:solidFill>
              </a:rPr>
              <a:t>消除</a:t>
            </a:r>
            <a:r>
              <a:rPr lang="zh-CN" altLang="zh-CN" sz="2400" b="1" dirty="0">
                <a:solidFill>
                  <a:schemeClr val="accent1"/>
                </a:solidFill>
              </a:rPr>
              <a:t>交换网络中的交换环路</a:t>
            </a:r>
          </a:p>
        </p:txBody>
      </p:sp>
      <p:sp>
        <p:nvSpPr>
          <p:cNvPr id="2" name="矩形 1"/>
          <p:cNvSpPr/>
          <p:nvPr/>
        </p:nvSpPr>
        <p:spPr>
          <a:xfrm>
            <a:off x="755575" y="1008159"/>
            <a:ext cx="7730508" cy="369332"/>
          </a:xfrm>
          <a:prstGeom prst="rect">
            <a:avLst/>
          </a:prstGeom>
        </p:spPr>
        <p:txBody>
          <a:bodyPr wrap="square">
            <a:spAutoFit/>
          </a:bodyPr>
          <a:lstStyle/>
          <a:p>
            <a:r>
              <a:rPr lang="en-US" altLang="zh-CN" b="1" dirty="0" smtClean="0"/>
              <a:t>4</a:t>
            </a:r>
            <a:r>
              <a:rPr lang="zh-CN" altLang="zh-CN" b="1" dirty="0"/>
              <a:t>．</a:t>
            </a:r>
            <a:r>
              <a:rPr lang="en-US" altLang="zh-CN" b="1" dirty="0"/>
              <a:t>STP</a:t>
            </a:r>
            <a:r>
              <a:rPr lang="zh-CN" altLang="zh-CN" b="1" dirty="0"/>
              <a:t>、</a:t>
            </a:r>
            <a:r>
              <a:rPr lang="en-US" altLang="zh-CN" b="1" dirty="0"/>
              <a:t>RSTP</a:t>
            </a:r>
            <a:r>
              <a:rPr lang="zh-CN" altLang="zh-CN" b="1" dirty="0"/>
              <a:t>配置命令</a:t>
            </a:r>
            <a:endParaRPr lang="zh-CN" altLang="zh-CN" dirty="0"/>
          </a:p>
        </p:txBody>
      </p:sp>
      <p:graphicFrame>
        <p:nvGraphicFramePr>
          <p:cNvPr id="4" name="表格 3"/>
          <p:cNvGraphicFramePr>
            <a:graphicFrameLocks noGrp="1"/>
          </p:cNvGraphicFramePr>
          <p:nvPr>
            <p:extLst>
              <p:ext uri="{D42A27DB-BD31-4B8C-83A1-F6EECF244321}">
                <p14:modId xmlns:p14="http://schemas.microsoft.com/office/powerpoint/2010/main" val="1674439528"/>
              </p:ext>
            </p:extLst>
          </p:nvPr>
        </p:nvGraphicFramePr>
        <p:xfrm>
          <a:off x="683569" y="1484786"/>
          <a:ext cx="7920880" cy="4680520"/>
        </p:xfrm>
        <a:graphic>
          <a:graphicData uri="http://schemas.openxmlformats.org/drawingml/2006/table">
            <a:tbl>
              <a:tblPr>
                <a:tableStyleId>{5C22544A-7EE6-4342-B048-85BDC9FD1C3A}</a:tableStyleId>
              </a:tblPr>
              <a:tblGrid>
                <a:gridCol w="4767678"/>
                <a:gridCol w="3153202"/>
              </a:tblGrid>
              <a:tr h="484879">
                <a:tc>
                  <a:txBody>
                    <a:bodyPr/>
                    <a:lstStyle/>
                    <a:p>
                      <a:pPr algn="ctr">
                        <a:lnSpc>
                          <a:spcPts val="1800"/>
                        </a:lnSpc>
                        <a:spcAft>
                          <a:spcPts val="0"/>
                        </a:spcAft>
                      </a:pPr>
                      <a:r>
                        <a:rPr lang="zh-CN" sz="1600" kern="100" dirty="0">
                          <a:effectLst/>
                        </a:rPr>
                        <a:t>命</a:t>
                      </a:r>
                      <a:r>
                        <a:rPr lang="en-US" sz="1600" kern="100" dirty="0">
                          <a:effectLst/>
                        </a:rPr>
                        <a:t>    </a:t>
                      </a:r>
                      <a:r>
                        <a:rPr lang="zh-CN" sz="1600" kern="100" dirty="0">
                          <a:effectLst/>
                        </a:rPr>
                        <a:t>令</a:t>
                      </a:r>
                      <a:endParaRPr lang="zh-CN" sz="16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zh-CN" sz="1600" kern="100">
                          <a:effectLst/>
                        </a:rPr>
                        <a:t>功能说明</a:t>
                      </a:r>
                      <a:endParaRPr lang="zh-CN" sz="1600" kern="100">
                        <a:effectLst/>
                        <a:latin typeface="Times New Roman"/>
                        <a:ea typeface="宋体"/>
                        <a:cs typeface="Times New Roman"/>
                      </a:endParaRPr>
                    </a:p>
                  </a:txBody>
                  <a:tcPr marL="68580" marR="68580" marT="0" marB="0" anchor="ctr"/>
                </a:tc>
              </a:tr>
              <a:tr h="333156">
                <a:tc>
                  <a:txBody>
                    <a:bodyPr/>
                    <a:lstStyle/>
                    <a:p>
                      <a:pPr algn="just">
                        <a:lnSpc>
                          <a:spcPts val="1800"/>
                        </a:lnSpc>
                        <a:spcAft>
                          <a:spcPts val="0"/>
                        </a:spcAft>
                      </a:pPr>
                      <a:r>
                        <a:rPr lang="en-US" sz="1600" kern="100" dirty="0">
                          <a:effectLst/>
                        </a:rPr>
                        <a:t>switch</a:t>
                      </a:r>
                      <a:r>
                        <a:rPr lang="zh-CN" sz="1600" kern="100" dirty="0">
                          <a:effectLst/>
                        </a:rPr>
                        <a:t>（</a:t>
                      </a:r>
                      <a:r>
                        <a:rPr lang="en-US" sz="1600" kern="100" dirty="0" err="1">
                          <a:effectLst/>
                        </a:rPr>
                        <a:t>config</a:t>
                      </a:r>
                      <a:r>
                        <a:rPr lang="zh-CN" sz="1600" kern="100" dirty="0">
                          <a:effectLst/>
                        </a:rPr>
                        <a:t>）</a:t>
                      </a:r>
                      <a:r>
                        <a:rPr lang="en-US" sz="1600" kern="100" dirty="0">
                          <a:effectLst/>
                        </a:rPr>
                        <a:t>#spanning-tree</a:t>
                      </a:r>
                      <a:endParaRPr lang="zh-CN" sz="1600" kern="100" dirty="0">
                        <a:effectLst/>
                        <a:latin typeface="Times New Roman"/>
                        <a:ea typeface="宋体"/>
                        <a:cs typeface="Times New Roman"/>
                      </a:endParaRPr>
                    </a:p>
                  </a:txBody>
                  <a:tcPr marL="68580" marR="68580" marT="0" marB="0" anchor="ctr"/>
                </a:tc>
                <a:tc>
                  <a:txBody>
                    <a:bodyPr/>
                    <a:lstStyle/>
                    <a:p>
                      <a:pPr algn="just">
                        <a:lnSpc>
                          <a:spcPts val="1800"/>
                        </a:lnSpc>
                        <a:spcAft>
                          <a:spcPts val="0"/>
                        </a:spcAft>
                      </a:pPr>
                      <a:r>
                        <a:rPr lang="zh-CN" sz="1600" kern="0">
                          <a:effectLst/>
                        </a:rPr>
                        <a:t>开启生成树协议</a:t>
                      </a:r>
                      <a:endParaRPr lang="zh-CN" sz="1600" kern="100">
                        <a:effectLst/>
                        <a:latin typeface="Times New Roman"/>
                        <a:ea typeface="宋体"/>
                        <a:cs typeface="Times New Roman"/>
                      </a:endParaRPr>
                    </a:p>
                  </a:txBody>
                  <a:tcPr marL="68580" marR="68580" marT="0" marB="0" anchor="ctr"/>
                </a:tc>
              </a:tr>
              <a:tr h="333156">
                <a:tc>
                  <a:txBody>
                    <a:bodyPr/>
                    <a:lstStyle/>
                    <a:p>
                      <a:pPr algn="just">
                        <a:lnSpc>
                          <a:spcPts val="1800"/>
                        </a:lnSpc>
                        <a:spcAft>
                          <a:spcPts val="0"/>
                        </a:spcAft>
                      </a:pPr>
                      <a:r>
                        <a:rPr lang="en-US" sz="1600" kern="100" dirty="0">
                          <a:effectLst/>
                        </a:rPr>
                        <a:t>switch</a:t>
                      </a:r>
                      <a:r>
                        <a:rPr lang="zh-CN" sz="1600" kern="100" dirty="0">
                          <a:effectLst/>
                        </a:rPr>
                        <a:t>（</a:t>
                      </a:r>
                      <a:r>
                        <a:rPr lang="en-US" sz="1600" kern="100" dirty="0" err="1">
                          <a:effectLst/>
                        </a:rPr>
                        <a:t>config</a:t>
                      </a:r>
                      <a:r>
                        <a:rPr lang="zh-CN" sz="1600" kern="100" dirty="0">
                          <a:effectLst/>
                        </a:rPr>
                        <a:t>）</a:t>
                      </a:r>
                      <a:r>
                        <a:rPr lang="en-US" sz="1600" kern="100" dirty="0">
                          <a:effectLst/>
                        </a:rPr>
                        <a:t>#no spanning-tree</a:t>
                      </a:r>
                      <a:endParaRPr lang="zh-CN" sz="1600" kern="100" dirty="0">
                        <a:effectLst/>
                        <a:latin typeface="Times New Roman"/>
                        <a:ea typeface="宋体"/>
                        <a:cs typeface="Times New Roman"/>
                      </a:endParaRPr>
                    </a:p>
                  </a:txBody>
                  <a:tcPr marL="68580" marR="68580" marT="0" marB="0" anchor="ctr"/>
                </a:tc>
                <a:tc>
                  <a:txBody>
                    <a:bodyPr/>
                    <a:lstStyle/>
                    <a:p>
                      <a:pPr algn="just">
                        <a:lnSpc>
                          <a:spcPts val="1800"/>
                        </a:lnSpc>
                        <a:spcAft>
                          <a:spcPts val="0"/>
                        </a:spcAft>
                      </a:pPr>
                      <a:r>
                        <a:rPr lang="zh-CN" sz="1600" kern="0">
                          <a:effectLst/>
                        </a:rPr>
                        <a:t>关闭生成树协议</a:t>
                      </a:r>
                      <a:endParaRPr lang="zh-CN" sz="1600" kern="100">
                        <a:effectLst/>
                        <a:latin typeface="Times New Roman"/>
                        <a:ea typeface="宋体"/>
                        <a:cs typeface="Times New Roman"/>
                      </a:endParaRPr>
                    </a:p>
                  </a:txBody>
                  <a:tcPr marL="68580" marR="68580" marT="0" marB="0" anchor="ctr"/>
                </a:tc>
              </a:tr>
              <a:tr h="333156">
                <a:tc>
                  <a:txBody>
                    <a:bodyPr/>
                    <a:lstStyle/>
                    <a:p>
                      <a:pPr algn="just">
                        <a:lnSpc>
                          <a:spcPts val="1800"/>
                        </a:lnSpc>
                        <a:spcAft>
                          <a:spcPts val="0"/>
                        </a:spcAft>
                      </a:pPr>
                      <a:r>
                        <a:rPr lang="en-US" sz="1600" kern="100" dirty="0">
                          <a:effectLst/>
                        </a:rPr>
                        <a:t>switch</a:t>
                      </a:r>
                      <a:r>
                        <a:rPr lang="zh-CN" sz="1600" kern="100" dirty="0">
                          <a:effectLst/>
                        </a:rPr>
                        <a:t>（</a:t>
                      </a:r>
                      <a:r>
                        <a:rPr lang="en-US" sz="1600" kern="100" dirty="0" err="1">
                          <a:effectLst/>
                        </a:rPr>
                        <a:t>config</a:t>
                      </a:r>
                      <a:r>
                        <a:rPr lang="zh-CN" sz="1600" kern="100" dirty="0">
                          <a:effectLst/>
                        </a:rPr>
                        <a:t>）</a:t>
                      </a:r>
                      <a:r>
                        <a:rPr lang="en-US" sz="1600" kern="100" dirty="0">
                          <a:effectLst/>
                        </a:rPr>
                        <a:t># spanning-tree mode {</a:t>
                      </a:r>
                      <a:r>
                        <a:rPr lang="en-US" sz="1600" kern="100" dirty="0" err="1">
                          <a:effectLst/>
                        </a:rPr>
                        <a:t>stp</a:t>
                      </a:r>
                      <a:r>
                        <a:rPr lang="en-US" sz="1600" kern="100" dirty="0">
                          <a:effectLst/>
                        </a:rPr>
                        <a:t> | </a:t>
                      </a:r>
                      <a:r>
                        <a:rPr lang="en-US" sz="1600" kern="100" dirty="0" err="1">
                          <a:effectLst/>
                        </a:rPr>
                        <a:t>rstp</a:t>
                      </a:r>
                      <a:r>
                        <a:rPr lang="en-US" sz="1600" kern="100" dirty="0">
                          <a:effectLst/>
                        </a:rPr>
                        <a:t>}</a:t>
                      </a:r>
                      <a:endParaRPr lang="zh-CN" sz="1600" kern="100" dirty="0">
                        <a:effectLst/>
                        <a:latin typeface="Times New Roman"/>
                        <a:ea typeface="宋体"/>
                        <a:cs typeface="Times New Roman"/>
                      </a:endParaRPr>
                    </a:p>
                  </a:txBody>
                  <a:tcPr marL="68580" marR="68580" marT="0" marB="0" anchor="ctr"/>
                </a:tc>
                <a:tc>
                  <a:txBody>
                    <a:bodyPr/>
                    <a:lstStyle/>
                    <a:p>
                      <a:pPr algn="just">
                        <a:lnSpc>
                          <a:spcPts val="1800"/>
                        </a:lnSpc>
                        <a:spcAft>
                          <a:spcPts val="0"/>
                        </a:spcAft>
                      </a:pPr>
                      <a:r>
                        <a:rPr lang="zh-CN" sz="1600" kern="0">
                          <a:effectLst/>
                        </a:rPr>
                        <a:t>修改生成树协议的类型</a:t>
                      </a:r>
                      <a:endParaRPr lang="zh-CN" sz="1600" kern="100">
                        <a:effectLst/>
                        <a:latin typeface="Times New Roman"/>
                        <a:ea typeface="宋体"/>
                        <a:cs typeface="Times New Roman"/>
                      </a:endParaRPr>
                    </a:p>
                  </a:txBody>
                  <a:tcPr marL="68580" marR="68580" marT="0" marB="0" anchor="ctr"/>
                </a:tc>
              </a:tr>
              <a:tr h="715118">
                <a:tc>
                  <a:txBody>
                    <a:bodyPr/>
                    <a:lstStyle/>
                    <a:p>
                      <a:pPr algn="just">
                        <a:lnSpc>
                          <a:spcPts val="1800"/>
                        </a:lnSpc>
                        <a:spcBef>
                          <a:spcPts val="790"/>
                        </a:spcBef>
                        <a:spcAft>
                          <a:spcPts val="0"/>
                        </a:spcAft>
                      </a:pPr>
                      <a:r>
                        <a:rPr lang="en-US" sz="1600" kern="100" dirty="0">
                          <a:effectLst/>
                        </a:rPr>
                        <a:t>switch</a:t>
                      </a:r>
                      <a:r>
                        <a:rPr lang="zh-CN" sz="1600" kern="100" dirty="0">
                          <a:effectLst/>
                        </a:rPr>
                        <a:t>（</a:t>
                      </a:r>
                      <a:r>
                        <a:rPr lang="en-US" sz="1600" kern="100" dirty="0" err="1">
                          <a:effectLst/>
                        </a:rPr>
                        <a:t>config</a:t>
                      </a:r>
                      <a:r>
                        <a:rPr lang="zh-CN" sz="1600" kern="100" dirty="0">
                          <a:effectLst/>
                        </a:rPr>
                        <a:t>）</a:t>
                      </a:r>
                      <a:r>
                        <a:rPr lang="en-US" sz="1600" kern="100" dirty="0">
                          <a:effectLst/>
                        </a:rPr>
                        <a:t>#spanning-tree priority&lt;0-61440&gt;</a:t>
                      </a:r>
                      <a:endParaRPr lang="zh-CN" sz="1600" kern="100" dirty="0">
                        <a:effectLst/>
                        <a:latin typeface="Times New Roman"/>
                        <a:ea typeface="宋体"/>
                        <a:cs typeface="Times New Roman"/>
                      </a:endParaRPr>
                    </a:p>
                  </a:txBody>
                  <a:tcPr marL="68580" marR="68580" marT="0" marB="0" anchor="ctr"/>
                </a:tc>
                <a:tc>
                  <a:txBody>
                    <a:bodyPr/>
                    <a:lstStyle/>
                    <a:p>
                      <a:pPr algn="just">
                        <a:lnSpc>
                          <a:spcPts val="1800"/>
                        </a:lnSpc>
                        <a:spcBef>
                          <a:spcPts val="790"/>
                        </a:spcBef>
                        <a:spcAft>
                          <a:spcPts val="0"/>
                        </a:spcAft>
                      </a:pPr>
                      <a:r>
                        <a:rPr lang="zh-CN" sz="1600" kern="0" dirty="0">
                          <a:effectLst/>
                        </a:rPr>
                        <a:t>配置交换机优先级</a:t>
                      </a:r>
                      <a:r>
                        <a:rPr lang="en-US" sz="1600" kern="0" dirty="0">
                          <a:effectLst/>
                        </a:rPr>
                        <a:t>(4096</a:t>
                      </a:r>
                      <a:r>
                        <a:rPr lang="zh-CN" sz="1600" kern="0" dirty="0">
                          <a:effectLst/>
                        </a:rPr>
                        <a:t>的倍数</a:t>
                      </a:r>
                      <a:r>
                        <a:rPr lang="en-US" sz="1600" kern="0" dirty="0">
                          <a:effectLst/>
                        </a:rPr>
                        <a:t>)</a:t>
                      </a:r>
                      <a:r>
                        <a:rPr lang="zh-CN" sz="1600" kern="0" dirty="0">
                          <a:effectLst/>
                        </a:rPr>
                        <a:t>默认值</a:t>
                      </a:r>
                      <a:r>
                        <a:rPr lang="en-US" sz="1600" kern="0" dirty="0">
                          <a:effectLst/>
                        </a:rPr>
                        <a:t>32768</a:t>
                      </a:r>
                      <a:endParaRPr lang="zh-CN" sz="1600" kern="100" dirty="0">
                        <a:effectLst/>
                        <a:latin typeface="Times New Roman"/>
                        <a:ea typeface="宋体"/>
                        <a:cs typeface="Times New Roman"/>
                      </a:endParaRPr>
                    </a:p>
                  </a:txBody>
                  <a:tcPr marL="68580" marR="68580" marT="0" marB="0" anchor="ctr"/>
                </a:tc>
              </a:tr>
              <a:tr h="715118">
                <a:tc>
                  <a:txBody>
                    <a:bodyPr/>
                    <a:lstStyle/>
                    <a:p>
                      <a:pPr algn="just">
                        <a:lnSpc>
                          <a:spcPts val="1800"/>
                        </a:lnSpc>
                        <a:spcBef>
                          <a:spcPts val="790"/>
                        </a:spcBef>
                        <a:spcAft>
                          <a:spcPts val="0"/>
                        </a:spcAft>
                      </a:pPr>
                      <a:r>
                        <a:rPr lang="en-US" sz="1600" kern="100">
                          <a:effectLst/>
                        </a:rPr>
                        <a:t>switch</a:t>
                      </a:r>
                      <a:r>
                        <a:rPr lang="zh-CN" sz="1600" kern="100">
                          <a:effectLst/>
                        </a:rPr>
                        <a:t>（</a:t>
                      </a:r>
                      <a:r>
                        <a:rPr lang="en-US" sz="1600" kern="100">
                          <a:effectLst/>
                        </a:rPr>
                        <a:t>config</a:t>
                      </a:r>
                      <a:r>
                        <a:rPr lang="zh-CN" sz="1600" kern="100">
                          <a:effectLst/>
                        </a:rPr>
                        <a:t>）</a:t>
                      </a:r>
                      <a:r>
                        <a:rPr lang="en-US" sz="1600" kern="100">
                          <a:effectLst/>
                        </a:rPr>
                        <a:t>#spanning-tree port-priority&lt;0-240&gt;</a:t>
                      </a:r>
                      <a:endParaRPr lang="zh-CN" sz="1600" kern="100">
                        <a:effectLst/>
                        <a:latin typeface="Times New Roman"/>
                        <a:ea typeface="宋体"/>
                        <a:cs typeface="Times New Roman"/>
                      </a:endParaRPr>
                    </a:p>
                  </a:txBody>
                  <a:tcPr marL="68580" marR="68580" marT="0" marB="0" anchor="ctr"/>
                </a:tc>
                <a:tc>
                  <a:txBody>
                    <a:bodyPr/>
                    <a:lstStyle/>
                    <a:p>
                      <a:pPr algn="just">
                        <a:lnSpc>
                          <a:spcPts val="1800"/>
                        </a:lnSpc>
                        <a:spcBef>
                          <a:spcPts val="790"/>
                        </a:spcBef>
                        <a:spcAft>
                          <a:spcPts val="0"/>
                        </a:spcAft>
                      </a:pPr>
                      <a:r>
                        <a:rPr lang="zh-CN" sz="1600" kern="0" dirty="0">
                          <a:effectLst/>
                        </a:rPr>
                        <a:t>配置端口的优先级（</a:t>
                      </a:r>
                      <a:r>
                        <a:rPr lang="en-US" sz="1600" kern="0" dirty="0">
                          <a:effectLst/>
                        </a:rPr>
                        <a:t>16</a:t>
                      </a:r>
                      <a:r>
                        <a:rPr lang="zh-CN" sz="1600" kern="0" dirty="0">
                          <a:effectLst/>
                        </a:rPr>
                        <a:t>的倍数）默认值</a:t>
                      </a:r>
                      <a:r>
                        <a:rPr lang="en-US" sz="1600" kern="0" dirty="0">
                          <a:effectLst/>
                        </a:rPr>
                        <a:t>128</a:t>
                      </a:r>
                      <a:endParaRPr lang="zh-CN" sz="1600" kern="100" dirty="0">
                        <a:effectLst/>
                        <a:latin typeface="Times New Roman"/>
                        <a:ea typeface="宋体"/>
                        <a:cs typeface="Times New Roman"/>
                      </a:endParaRPr>
                    </a:p>
                  </a:txBody>
                  <a:tcPr marL="68580" marR="68580" marT="0" marB="0" anchor="ctr"/>
                </a:tc>
              </a:tr>
              <a:tr h="715118">
                <a:tc>
                  <a:txBody>
                    <a:bodyPr/>
                    <a:lstStyle/>
                    <a:p>
                      <a:pPr algn="just">
                        <a:lnSpc>
                          <a:spcPts val="1800"/>
                        </a:lnSpc>
                        <a:spcBef>
                          <a:spcPts val="790"/>
                        </a:spcBef>
                        <a:spcAft>
                          <a:spcPts val="0"/>
                        </a:spcAft>
                      </a:pPr>
                      <a:r>
                        <a:rPr lang="en-US" sz="1600" kern="100">
                          <a:effectLst/>
                        </a:rPr>
                        <a:t>switch</a:t>
                      </a:r>
                      <a:r>
                        <a:rPr lang="zh-CN" sz="1600" kern="100">
                          <a:effectLst/>
                        </a:rPr>
                        <a:t>（</a:t>
                      </a:r>
                      <a:r>
                        <a:rPr lang="en-US" sz="1600" kern="100">
                          <a:effectLst/>
                        </a:rPr>
                        <a:t>config</a:t>
                      </a:r>
                      <a:r>
                        <a:rPr lang="zh-CN" sz="1600" kern="100">
                          <a:effectLst/>
                        </a:rPr>
                        <a:t>）</a:t>
                      </a:r>
                      <a:r>
                        <a:rPr lang="en-US" sz="1600" kern="100">
                          <a:effectLst/>
                        </a:rPr>
                        <a:t>#spanning-tree hello-time &lt;1-10&gt;</a:t>
                      </a:r>
                      <a:endParaRPr lang="zh-CN" sz="1600" kern="100">
                        <a:effectLst/>
                        <a:latin typeface="Times New Roman"/>
                        <a:ea typeface="宋体"/>
                        <a:cs typeface="Times New Roman"/>
                      </a:endParaRPr>
                    </a:p>
                  </a:txBody>
                  <a:tcPr marL="68580" marR="68580" marT="0" marB="0" anchor="ctr"/>
                </a:tc>
                <a:tc>
                  <a:txBody>
                    <a:bodyPr/>
                    <a:lstStyle/>
                    <a:p>
                      <a:pPr algn="just">
                        <a:lnSpc>
                          <a:spcPts val="1800"/>
                        </a:lnSpc>
                        <a:spcBef>
                          <a:spcPts val="790"/>
                        </a:spcBef>
                        <a:spcAft>
                          <a:spcPts val="0"/>
                        </a:spcAft>
                      </a:pPr>
                      <a:r>
                        <a:rPr lang="zh-CN" sz="1600" kern="0" dirty="0">
                          <a:effectLst/>
                        </a:rPr>
                        <a:t>配置交换机定时发送</a:t>
                      </a:r>
                      <a:r>
                        <a:rPr lang="en-US" sz="1600" kern="0" dirty="0">
                          <a:effectLst/>
                        </a:rPr>
                        <a:t>BPDU</a:t>
                      </a:r>
                      <a:r>
                        <a:rPr lang="zh-CN" sz="1600" kern="0" dirty="0">
                          <a:effectLst/>
                        </a:rPr>
                        <a:t>报文的间隔（</a:t>
                      </a:r>
                      <a:r>
                        <a:rPr lang="en-US" sz="1600" kern="0" dirty="0">
                          <a:effectLst/>
                        </a:rPr>
                        <a:t>Hello Time</a:t>
                      </a:r>
                      <a:r>
                        <a:rPr lang="zh-CN" sz="1600" kern="0" dirty="0">
                          <a:effectLst/>
                        </a:rPr>
                        <a:t>）默认</a:t>
                      </a:r>
                      <a:r>
                        <a:rPr lang="en-US" sz="1600" kern="0" dirty="0">
                          <a:effectLst/>
                        </a:rPr>
                        <a:t>2</a:t>
                      </a:r>
                      <a:r>
                        <a:rPr lang="zh-CN" sz="1600" kern="0" dirty="0">
                          <a:effectLst/>
                        </a:rPr>
                        <a:t>秒</a:t>
                      </a:r>
                      <a:endParaRPr lang="zh-CN" sz="1600" kern="100" dirty="0">
                        <a:effectLst/>
                        <a:latin typeface="Times New Roman"/>
                        <a:ea typeface="宋体"/>
                        <a:cs typeface="Times New Roman"/>
                      </a:endParaRPr>
                    </a:p>
                  </a:txBody>
                  <a:tcPr marL="68580" marR="68580" marT="0" marB="0" anchor="ctr"/>
                </a:tc>
              </a:tr>
              <a:tr h="715118">
                <a:tc>
                  <a:txBody>
                    <a:bodyPr/>
                    <a:lstStyle/>
                    <a:p>
                      <a:pPr algn="just">
                        <a:lnSpc>
                          <a:spcPts val="1800"/>
                        </a:lnSpc>
                        <a:spcBef>
                          <a:spcPts val="790"/>
                        </a:spcBef>
                        <a:spcAft>
                          <a:spcPts val="0"/>
                        </a:spcAft>
                      </a:pPr>
                      <a:r>
                        <a:rPr lang="en-US" sz="1600" kern="100">
                          <a:effectLst/>
                        </a:rPr>
                        <a:t>switch</a:t>
                      </a:r>
                      <a:r>
                        <a:rPr lang="zh-CN" sz="1600" kern="100">
                          <a:effectLst/>
                        </a:rPr>
                        <a:t>（</a:t>
                      </a:r>
                      <a:r>
                        <a:rPr lang="en-US" sz="1600" kern="100">
                          <a:effectLst/>
                        </a:rPr>
                        <a:t>config</a:t>
                      </a:r>
                      <a:r>
                        <a:rPr lang="zh-CN" sz="1600" kern="100">
                          <a:effectLst/>
                        </a:rPr>
                        <a:t>）</a:t>
                      </a:r>
                      <a:r>
                        <a:rPr lang="en-US" sz="1600" kern="100">
                          <a:effectLst/>
                        </a:rPr>
                        <a:t>#spanning-tree max-age &lt;6-40&gt;</a:t>
                      </a:r>
                      <a:endParaRPr lang="zh-CN" sz="1600" kern="100">
                        <a:effectLst/>
                        <a:latin typeface="Times New Roman"/>
                        <a:ea typeface="宋体"/>
                        <a:cs typeface="Times New Roman"/>
                      </a:endParaRPr>
                    </a:p>
                  </a:txBody>
                  <a:tcPr marL="68580" marR="68580" marT="0" marB="0" anchor="ctr"/>
                </a:tc>
                <a:tc>
                  <a:txBody>
                    <a:bodyPr/>
                    <a:lstStyle/>
                    <a:p>
                      <a:pPr algn="just">
                        <a:lnSpc>
                          <a:spcPts val="1800"/>
                        </a:lnSpc>
                        <a:spcBef>
                          <a:spcPts val="790"/>
                        </a:spcBef>
                        <a:spcAft>
                          <a:spcPts val="0"/>
                        </a:spcAft>
                      </a:pPr>
                      <a:r>
                        <a:rPr lang="zh-CN" sz="1600" kern="0" dirty="0">
                          <a:effectLst/>
                        </a:rPr>
                        <a:t>配置</a:t>
                      </a:r>
                      <a:r>
                        <a:rPr lang="en-US" sz="1600" kern="0" dirty="0">
                          <a:effectLst/>
                        </a:rPr>
                        <a:t>BPDU</a:t>
                      </a:r>
                      <a:r>
                        <a:rPr lang="zh-CN" sz="1600" kern="0" dirty="0">
                          <a:effectLst/>
                        </a:rPr>
                        <a:t>报文最大生存时间（</a:t>
                      </a:r>
                      <a:r>
                        <a:rPr lang="en-US" sz="1600" kern="0" dirty="0">
                          <a:effectLst/>
                        </a:rPr>
                        <a:t>Max-Age Time</a:t>
                      </a:r>
                      <a:r>
                        <a:rPr lang="zh-CN" sz="1600" kern="0" dirty="0">
                          <a:effectLst/>
                        </a:rPr>
                        <a:t>）默认值</a:t>
                      </a:r>
                      <a:r>
                        <a:rPr lang="en-US" sz="1600" kern="0" dirty="0">
                          <a:effectLst/>
                        </a:rPr>
                        <a:t>20</a:t>
                      </a:r>
                      <a:r>
                        <a:rPr lang="zh-CN" sz="1600" kern="0" dirty="0">
                          <a:effectLst/>
                        </a:rPr>
                        <a:t>秒</a:t>
                      </a:r>
                      <a:endParaRPr lang="zh-CN" sz="1600" kern="100" dirty="0">
                        <a:effectLst/>
                        <a:latin typeface="Times New Roman"/>
                        <a:ea typeface="宋体"/>
                        <a:cs typeface="Times New Roman"/>
                      </a:endParaRPr>
                    </a:p>
                  </a:txBody>
                  <a:tcPr marL="68580" marR="68580" marT="0" marB="0" anchor="ctr"/>
                </a:tc>
              </a:tr>
              <a:tr h="335701">
                <a:tc>
                  <a:txBody>
                    <a:bodyPr/>
                    <a:lstStyle/>
                    <a:p>
                      <a:pPr algn="just">
                        <a:lnSpc>
                          <a:spcPts val="1800"/>
                        </a:lnSpc>
                        <a:spcBef>
                          <a:spcPts val="790"/>
                        </a:spcBef>
                        <a:spcAft>
                          <a:spcPts val="0"/>
                        </a:spcAft>
                      </a:pPr>
                      <a:r>
                        <a:rPr lang="en-US" sz="1600" kern="100">
                          <a:effectLst/>
                        </a:rPr>
                        <a:t>Switch#show spanning-tree</a:t>
                      </a:r>
                      <a:endParaRPr lang="zh-CN" sz="1600" kern="100">
                        <a:effectLst/>
                        <a:latin typeface="Times New Roman"/>
                        <a:ea typeface="宋体"/>
                        <a:cs typeface="Times New Roman"/>
                      </a:endParaRPr>
                    </a:p>
                  </a:txBody>
                  <a:tcPr marL="68580" marR="68580" marT="0" marB="0" anchor="ctr"/>
                </a:tc>
                <a:tc>
                  <a:txBody>
                    <a:bodyPr/>
                    <a:lstStyle/>
                    <a:p>
                      <a:pPr algn="just">
                        <a:lnSpc>
                          <a:spcPts val="1800"/>
                        </a:lnSpc>
                        <a:spcBef>
                          <a:spcPts val="790"/>
                        </a:spcBef>
                        <a:spcAft>
                          <a:spcPts val="0"/>
                        </a:spcAft>
                      </a:pPr>
                      <a:r>
                        <a:rPr lang="zh-CN" sz="1600" kern="0" dirty="0">
                          <a:effectLst/>
                        </a:rPr>
                        <a:t>查看生成树的配置信息</a:t>
                      </a:r>
                      <a:endParaRPr lang="zh-CN" sz="16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97192731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689</TotalTime>
  <Words>1557</Words>
  <Application>Microsoft Office PowerPoint</Application>
  <PresentationFormat>全屏显示(4:3)</PresentationFormat>
  <Paragraphs>186</Paragraphs>
  <Slides>12</Slides>
  <Notes>12</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Windows 用户</cp:lastModifiedBy>
  <cp:revision>87</cp:revision>
  <dcterms:created xsi:type="dcterms:W3CDTF">2023-01-14T07:54:46Z</dcterms:created>
  <dcterms:modified xsi:type="dcterms:W3CDTF">2024-09-02T09:02:53Z</dcterms:modified>
</cp:coreProperties>
</file>