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67" r:id="rId4"/>
    <p:sldId id="26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zh-CN" altLang="zh-CN" dirty="0"/>
              <a:t>企业的交换机上配置远程登录功能，在任何一个网络能通的地方都可以远程登录实现对交换机的</a:t>
            </a:r>
            <a:r>
              <a:rPr lang="zh-CN" altLang="zh-CN" dirty="0" smtClean="0"/>
              <a:t>配置</a:t>
            </a:r>
            <a:r>
              <a:rPr lang="zh-CN" altLang="en-US" dirty="0" smtClean="0"/>
              <a:t>与管理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交换机</a:t>
            </a:r>
            <a:r>
              <a:rPr lang="zh-CN" altLang="zh-CN" dirty="0"/>
              <a:t>远程登录涉及到网络安全和管理。在进行远程登录操作时，诚信和责任意识至关重要。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996952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573016"/>
            <a:ext cx="792088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 smtClean="0"/>
              <a:t>．登录</a:t>
            </a:r>
            <a:r>
              <a:rPr lang="zh-CN" altLang="zh-CN" b="1" dirty="0"/>
              <a:t>交换机的方式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登录</a:t>
            </a:r>
            <a:r>
              <a:rPr lang="zh-CN" altLang="zh-CN" dirty="0"/>
              <a:t>交换机主要有两种方式，一种是本地登录，另一种是远程登录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188723" y="4653136"/>
            <a:ext cx="2952328" cy="1656184"/>
            <a:chOff x="3479" y="7673"/>
            <a:chExt cx="3801" cy="1468"/>
          </a:xfrm>
        </p:grpSpPr>
        <p:pic>
          <p:nvPicPr>
            <p:cNvPr id="18" name="Picture 1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9" y="7673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4216" y="8673"/>
              <a:ext cx="288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 smtClean="0">
                  <a:effectLst/>
                  <a:latin typeface="Times New Roman"/>
                  <a:ea typeface="宋体"/>
                  <a:cs typeface="宋体"/>
                </a:rPr>
                <a:t>通过</a:t>
              </a: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console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登录交换机</a:t>
              </a: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4280" y="7718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Com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口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4820" y="8186"/>
              <a:ext cx="126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Console</a:t>
              </a:r>
              <a:r>
                <a:rPr lang="zh-CN" sz="900" kern="100">
                  <a:effectLst/>
                  <a:latin typeface="Times New Roman"/>
                  <a:ea typeface="宋体"/>
                  <a:cs typeface="宋体"/>
                </a:rPr>
                <a:t>口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cxnSp>
          <p:nvCxnSpPr>
            <p:cNvPr id="22" name="Line 21"/>
            <p:cNvCxnSpPr/>
            <p:nvPr/>
          </p:nvCxnSpPr>
          <p:spPr bwMode="auto">
            <a:xfrm>
              <a:off x="4280" y="8049"/>
              <a:ext cx="1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3" name="Picture 22" descr="C:\Documents and Settings\Administrator\Application Data\Tencent\Users\710901000\QQ\WinTemp\RichOle\Y_4X50_5PF`N_6RHJ@GHJ1L.jpg"/>
            <p:cNvPicPr>
              <a:picLocks noChangeAspect="1" noChangeArrowheads="1"/>
            </p:cNvPicPr>
            <p:nvPr/>
          </p:nvPicPr>
          <p:blipFill>
            <a:blip r:embed="rId6" r:link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0" y="7718"/>
              <a:ext cx="13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803375" y="4581128"/>
            <a:ext cx="3092212" cy="1632108"/>
            <a:chOff x="3343" y="6840"/>
            <a:chExt cx="3825" cy="1632"/>
          </a:xfrm>
        </p:grpSpPr>
        <p:pic>
          <p:nvPicPr>
            <p:cNvPr id="25" name="Picture 35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3" y="715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4168" y="7189"/>
              <a:ext cx="1620" cy="338"/>
            </a:xfrm>
            <a:custGeom>
              <a:avLst/>
              <a:gdLst>
                <a:gd name="T0" fmla="*/ 0 w 1620"/>
                <a:gd name="T1" fmla="*/ 338 h 338"/>
                <a:gd name="T2" fmla="*/ 720 w 1620"/>
                <a:gd name="T3" fmla="*/ 26 h 338"/>
                <a:gd name="T4" fmla="*/ 1620 w 1620"/>
                <a:gd name="T5" fmla="*/ 18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0" h="338">
                  <a:moveTo>
                    <a:pt x="0" y="338"/>
                  </a:moveTo>
                  <a:cubicBezTo>
                    <a:pt x="225" y="195"/>
                    <a:pt x="450" y="52"/>
                    <a:pt x="720" y="26"/>
                  </a:cubicBezTo>
                  <a:cubicBezTo>
                    <a:pt x="990" y="0"/>
                    <a:pt x="1470" y="156"/>
                    <a:pt x="1620" y="182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3985" y="6840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网卡接口</a:t>
              </a:r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5425" y="6840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F 0/1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1" name="Text Box 41"/>
            <p:cNvSpPr txBox="1">
              <a:spLocks noChangeArrowheads="1"/>
            </p:cNvSpPr>
            <p:nvPr/>
          </p:nvSpPr>
          <p:spPr bwMode="auto">
            <a:xfrm>
              <a:off x="4168" y="8132"/>
              <a:ext cx="2517" cy="3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zh-CN" sz="1200" kern="100" dirty="0">
                  <a:latin typeface="Times New Roman"/>
                  <a:ea typeface="宋体"/>
                  <a:cs typeface="宋体"/>
                </a:rPr>
                <a:t>远程登录交换机</a:t>
              </a:r>
            </a:p>
          </p:txBody>
        </p:sp>
        <p:pic>
          <p:nvPicPr>
            <p:cNvPr id="33" name="Picture 43" descr="C:\Documents and Settings\Administrator\Application Data\Tencent\Users\710901000\QQ\WinTemp\RichOle\Y_4X50_5PF`N_6RHJ@GHJ1L.jpg"/>
            <p:cNvPicPr>
              <a:picLocks noChangeAspect="1" noChangeArrowheads="1"/>
            </p:cNvPicPr>
            <p:nvPr/>
          </p:nvPicPr>
          <p:blipFill>
            <a:blip r:embed="rId6" r:link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8" y="7152"/>
              <a:ext cx="13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2. </a:t>
            </a:r>
            <a:r>
              <a:rPr lang="zh-CN" altLang="zh-CN" b="1" dirty="0"/>
              <a:t>交换机远程登录功能配置步骤和方法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1</a:t>
            </a:r>
            <a:r>
              <a:rPr lang="zh-CN" altLang="zh-CN" dirty="0"/>
              <a:t>）配置远程登录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</a:t>
            </a:r>
            <a:r>
              <a:rPr lang="en-US" altLang="zh-CN" dirty="0" smtClean="0"/>
              <a:t>  1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192.168.1.1  255.255.255.0 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 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 	      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2</a:t>
            </a:r>
            <a:r>
              <a:rPr lang="zh-CN" altLang="zh-CN" dirty="0"/>
              <a:t>）配置交换机的远程登录密码，使用如下命令配置：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line  </a:t>
            </a:r>
            <a:r>
              <a:rPr lang="en-US" altLang="zh-CN" dirty="0" err="1"/>
              <a:t>vty</a:t>
            </a:r>
            <a:r>
              <a:rPr lang="en-US" altLang="zh-CN" dirty="0"/>
              <a:t>  0  4			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cisco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-line)# login	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3</a:t>
            </a:r>
            <a:r>
              <a:rPr lang="zh-CN" altLang="zh-CN" dirty="0"/>
              <a:t>）安全</a:t>
            </a:r>
            <a:r>
              <a:rPr lang="zh-CN" altLang="en-US" dirty="0"/>
              <a:t>考虑</a:t>
            </a:r>
            <a:r>
              <a:rPr lang="zh-CN" altLang="zh-CN" dirty="0"/>
              <a:t>，配置进入特权模式的口令或密码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enable  password  123456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</a:t>
            </a:r>
            <a:r>
              <a:rPr lang="zh-CN" altLang="zh-CN" dirty="0"/>
              <a:t>或</a:t>
            </a: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 enable  secret  123456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381642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通过</a:t>
            </a:r>
            <a:r>
              <a:rPr lang="en-US" altLang="zh-CN" dirty="0"/>
              <a:t>Com</a:t>
            </a:r>
            <a:r>
              <a:rPr lang="zh-CN" altLang="zh-CN" dirty="0"/>
              <a:t>口连接到交换机的</a:t>
            </a:r>
            <a:r>
              <a:rPr lang="en-US" altLang="zh-CN" dirty="0"/>
              <a:t>console</a:t>
            </a:r>
            <a:r>
              <a:rPr lang="zh-CN" altLang="zh-CN" dirty="0"/>
              <a:t>口，然后使用</a:t>
            </a:r>
            <a:r>
              <a:rPr lang="en-US" altLang="zh-CN" dirty="0"/>
              <a:t>windows</a:t>
            </a:r>
            <a:r>
              <a:rPr lang="zh-CN" altLang="zh-CN" dirty="0"/>
              <a:t>下</a:t>
            </a:r>
            <a:r>
              <a:rPr lang="en-US" altLang="zh-CN" dirty="0"/>
              <a:t>“</a:t>
            </a:r>
            <a:r>
              <a:rPr lang="zh-CN" altLang="zh-CN" dirty="0"/>
              <a:t>超级终端</a:t>
            </a:r>
            <a:r>
              <a:rPr lang="en-US" altLang="zh-CN" dirty="0"/>
              <a:t>”</a:t>
            </a:r>
            <a:r>
              <a:rPr lang="zh-CN" altLang="zh-CN" dirty="0"/>
              <a:t>程序登录交换机</a:t>
            </a:r>
            <a:r>
              <a:rPr lang="zh-CN" altLang="en-US" dirty="0"/>
              <a:t>进行远程登录配置</a:t>
            </a:r>
            <a:r>
              <a:rPr lang="zh-CN" altLang="zh-CN" dirty="0"/>
              <a:t>，</a:t>
            </a:r>
            <a:r>
              <a:rPr lang="zh-CN" altLang="en-US" dirty="0"/>
              <a:t>然后</a:t>
            </a:r>
            <a:r>
              <a:rPr lang="zh-CN" altLang="zh-CN" dirty="0"/>
              <a:t>使用网线连接到交换机的</a:t>
            </a:r>
            <a:r>
              <a:rPr lang="en-US" altLang="zh-CN" dirty="0"/>
              <a:t>F 0/1</a:t>
            </a:r>
            <a:r>
              <a:rPr lang="zh-CN" altLang="zh-CN" dirty="0"/>
              <a:t>端口</a:t>
            </a:r>
            <a:r>
              <a:rPr lang="zh-CN" altLang="en-US" dirty="0"/>
              <a:t>，</a:t>
            </a:r>
            <a:r>
              <a:rPr lang="zh-CN" altLang="zh-CN" dirty="0"/>
              <a:t>进行远程登录验证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4778196" y="1555717"/>
            <a:ext cx="3384376" cy="1712953"/>
            <a:chOff x="3343" y="6840"/>
            <a:chExt cx="3825" cy="1521"/>
          </a:xfrm>
        </p:grpSpPr>
        <p:pic>
          <p:nvPicPr>
            <p:cNvPr id="34" name="Picture 35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3" y="7152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36"/>
            <p:cNvSpPr txBox="1">
              <a:spLocks noChangeArrowheads="1"/>
            </p:cNvSpPr>
            <p:nvPr/>
          </p:nvSpPr>
          <p:spPr bwMode="auto">
            <a:xfrm>
              <a:off x="5062" y="7745"/>
              <a:ext cx="126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Console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口</a:t>
              </a:r>
            </a:p>
          </p:txBody>
        </p: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>
              <a:off x="4097" y="7760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Com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口</a:t>
              </a: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168" y="7126"/>
              <a:ext cx="1620" cy="338"/>
            </a:xfrm>
            <a:custGeom>
              <a:avLst/>
              <a:gdLst>
                <a:gd name="T0" fmla="*/ 0 w 1620"/>
                <a:gd name="T1" fmla="*/ 338 h 338"/>
                <a:gd name="T2" fmla="*/ 720 w 1620"/>
                <a:gd name="T3" fmla="*/ 26 h 338"/>
                <a:gd name="T4" fmla="*/ 1620 w 1620"/>
                <a:gd name="T5" fmla="*/ 18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0" h="338">
                  <a:moveTo>
                    <a:pt x="0" y="338"/>
                  </a:moveTo>
                  <a:cubicBezTo>
                    <a:pt x="225" y="195"/>
                    <a:pt x="450" y="52"/>
                    <a:pt x="720" y="26"/>
                  </a:cubicBezTo>
                  <a:cubicBezTo>
                    <a:pt x="990" y="0"/>
                    <a:pt x="1470" y="156"/>
                    <a:pt x="1620" y="182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3985" y="6840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网卡接口</a:t>
              </a:r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5425" y="6840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F 0/1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40" name="Text Box 41"/>
            <p:cNvSpPr txBox="1">
              <a:spLocks noChangeArrowheads="1"/>
            </p:cNvSpPr>
            <p:nvPr/>
          </p:nvSpPr>
          <p:spPr bwMode="auto">
            <a:xfrm>
              <a:off x="4097" y="8127"/>
              <a:ext cx="2520" cy="2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 smtClean="0">
                  <a:effectLst/>
                  <a:latin typeface="Times New Roman"/>
                  <a:ea typeface="宋体"/>
                  <a:cs typeface="宋体"/>
                </a:rPr>
                <a:t>远程登录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交换机配置拓扑图</a:t>
              </a:r>
            </a:p>
          </p:txBody>
        </p:sp>
        <p:cxnSp>
          <p:nvCxnSpPr>
            <p:cNvPr id="41" name="Line 42"/>
            <p:cNvCxnSpPr/>
            <p:nvPr/>
          </p:nvCxnSpPr>
          <p:spPr bwMode="auto">
            <a:xfrm>
              <a:off x="4165" y="7589"/>
              <a:ext cx="1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2" name="Picture 43" descr="C:\Documents and Settings\Administrator\Application Data\Tencent\Users\710901000\QQ\WinTemp\RichOle\Y_4X50_5PF`N_6RHJ@GHJ1L.jpg"/>
            <p:cNvPicPr>
              <a:picLocks noChangeAspect="1" noChangeArrowheads="1"/>
            </p:cNvPicPr>
            <p:nvPr/>
          </p:nvPicPr>
          <p:blipFill>
            <a:blip r:embed="rId6" r:link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8" y="7152"/>
              <a:ext cx="138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755576" y="3645024"/>
            <a:ext cx="7992888" cy="3159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r>
              <a:rPr lang="en-US" altLang="zh-CN" dirty="0" smtClean="0"/>
              <a:t>      1</a:t>
            </a:r>
            <a:r>
              <a:rPr lang="zh-CN" altLang="zh-CN" dirty="0"/>
              <a:t>）使用</a:t>
            </a:r>
            <a:r>
              <a:rPr lang="en-US" altLang="zh-CN" dirty="0"/>
              <a:t>“</a:t>
            </a:r>
            <a:r>
              <a:rPr lang="zh-CN" altLang="zh-CN" dirty="0"/>
              <a:t>超级终端</a:t>
            </a:r>
            <a:r>
              <a:rPr lang="en-US" altLang="zh-CN" dirty="0"/>
              <a:t>”</a:t>
            </a:r>
            <a:r>
              <a:rPr lang="zh-CN" altLang="zh-CN" dirty="0"/>
              <a:t>软件本地登录交换机作如下配置：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 enable  password  123456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vlan</a:t>
            </a:r>
            <a:r>
              <a:rPr lang="en-US" altLang="zh-CN" dirty="0"/>
              <a:t>  1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192.168.1.200  255.255.255.0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 line  </a:t>
            </a:r>
            <a:r>
              <a:rPr lang="en-US" altLang="zh-CN" dirty="0" err="1"/>
              <a:t>vty</a:t>
            </a:r>
            <a:r>
              <a:rPr lang="en-US" altLang="zh-CN" dirty="0"/>
              <a:t>  0 4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cisco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Switch(</a:t>
            </a:r>
            <a:r>
              <a:rPr lang="en-US" altLang="zh-CN" dirty="0" err="1"/>
              <a:t>config</a:t>
            </a:r>
            <a:r>
              <a:rPr lang="en-US" altLang="zh-CN" dirty="0"/>
              <a:t>-line)# login</a:t>
            </a:r>
            <a:endParaRPr lang="zh-CN" altLang="zh-CN" dirty="0"/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给</a:t>
            </a:r>
            <a:r>
              <a:rPr lang="en-US" altLang="zh-CN" dirty="0" smtClean="0"/>
              <a:t>PC</a:t>
            </a:r>
            <a:r>
              <a:rPr lang="zh-CN" altLang="en-US" dirty="0" smtClean="0"/>
              <a:t>配置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为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en-US" altLang="zh-CN" dirty="0"/>
              <a:t>192.168.1.1</a:t>
            </a:r>
            <a:r>
              <a:rPr lang="zh-CN" altLang="zh-CN" dirty="0" smtClean="0"/>
              <a:t>，使用</a:t>
            </a:r>
            <a:r>
              <a:rPr lang="en-US" altLang="zh-CN" dirty="0"/>
              <a:t>Ping 192.168.1.200</a:t>
            </a:r>
            <a:r>
              <a:rPr lang="zh-CN" altLang="zh-CN" dirty="0"/>
              <a:t>命令测试到交换机的连通性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         3</a:t>
            </a:r>
            <a:r>
              <a:rPr lang="zh-CN" altLang="zh-CN" dirty="0"/>
              <a:t>）验证</a:t>
            </a:r>
          </a:p>
          <a:p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en-US" altLang="zh-CN" dirty="0"/>
              <a:t>PC</a:t>
            </a:r>
            <a:r>
              <a:rPr lang="zh-CN" altLang="zh-CN" dirty="0"/>
              <a:t>的命令提示符下使用</a:t>
            </a:r>
            <a:r>
              <a:rPr lang="en-US" altLang="zh-CN" dirty="0"/>
              <a:t>telnet 192.168.1.200</a:t>
            </a:r>
            <a:r>
              <a:rPr lang="zh-CN" altLang="zh-CN" dirty="0"/>
              <a:t>命令远程登录交换机，进行验证测试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17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524" y="2924943"/>
            <a:ext cx="6048672" cy="353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>
                <a:solidFill>
                  <a:schemeClr val="accent1"/>
                </a:solidFill>
              </a:rPr>
              <a:t>交换机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292</Words>
  <Application>Microsoft Office PowerPoint</Application>
  <PresentationFormat>全屏显示(4:3)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48</cp:revision>
  <dcterms:created xsi:type="dcterms:W3CDTF">2023-01-14T07:54:46Z</dcterms:created>
  <dcterms:modified xsi:type="dcterms:W3CDTF">2024-09-02T08:34:07Z</dcterms:modified>
</cp:coreProperties>
</file>