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7" r:id="rId2"/>
    <p:sldId id="260" r:id="rId3"/>
    <p:sldId id="267" r:id="rId4"/>
    <p:sldId id="263" r:id="rId5"/>
    <p:sldId id="264" r:id="rId6"/>
    <p:sldId id="266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04E369-A53E-411F-8A9B-68DF21010FE5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07D8C0-1EFE-41D1-A12E-A4D2836D69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9169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1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2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3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4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5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6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243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462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7737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0738B-E92E-4B82-94DD-D4C30B1B4F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6331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682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115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545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907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003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205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835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228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928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jp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png"/><Relationship Id="rId7" Type="http://schemas.openxmlformats.org/officeDocument/2006/relationships/image" Target="file:///C:\Documents%20and%20Settings\Administrator\Application%20Data\Tencent\Users\710901000\QQ\WinTemp\RichOle\Y_4X50_5PF%60N_6RHJ@GHJ1L.jpg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35625"/>
            <a:ext cx="2843808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619128" y="90872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任务描述</a:t>
            </a:r>
            <a:endParaRPr lang="zh-CN" altLang="zh-CN" sz="2000" b="1" dirty="0">
              <a:solidFill>
                <a:schemeClr val="accent6">
                  <a:lumMod val="50000"/>
                </a:schemeClr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5576" y="1412776"/>
            <a:ext cx="77768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dirty="0" smtClean="0"/>
              <a:t>        </a:t>
            </a:r>
            <a:r>
              <a:rPr lang="zh-CN" altLang="zh-CN" dirty="0" smtClean="0"/>
              <a:t>某</a:t>
            </a:r>
            <a:r>
              <a:rPr lang="zh-CN" altLang="zh-CN" dirty="0"/>
              <a:t>公司网络中的主机采用动态</a:t>
            </a:r>
            <a:r>
              <a:rPr lang="en-US" altLang="zh-CN" dirty="0"/>
              <a:t>IP</a:t>
            </a:r>
            <a:r>
              <a:rPr lang="zh-CN" altLang="zh-CN" dirty="0"/>
              <a:t>地址方案，即自动获取</a:t>
            </a:r>
            <a:r>
              <a:rPr lang="en-US" altLang="zh-CN" dirty="0"/>
              <a:t>IP</a:t>
            </a:r>
            <a:r>
              <a:rPr lang="zh-CN" altLang="zh-CN" dirty="0"/>
              <a:t>地址，这样网络中至少要有一台</a:t>
            </a:r>
            <a:r>
              <a:rPr lang="en-US" altLang="zh-CN" dirty="0"/>
              <a:t>DHCP</a:t>
            </a:r>
            <a:r>
              <a:rPr lang="zh-CN" altLang="zh-CN" dirty="0"/>
              <a:t>服务器。</a:t>
            </a:r>
            <a:r>
              <a:rPr lang="en-US" altLang="zh-CN" dirty="0"/>
              <a:t>DHCP</a:t>
            </a:r>
            <a:r>
              <a:rPr lang="zh-CN" altLang="zh-CN" dirty="0"/>
              <a:t>服务器可以在安装了网络操作系统（如</a:t>
            </a:r>
            <a:r>
              <a:rPr lang="en-US" altLang="zh-CN" dirty="0"/>
              <a:t>Windows NT/2000 Server/Server 2003</a:t>
            </a:r>
            <a:r>
              <a:rPr lang="zh-CN" altLang="zh-CN" dirty="0"/>
              <a:t>等）的服务器上配置，也可以在一些网络设备配置，如交换机、路由器、防火墙等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  <p:sp>
        <p:nvSpPr>
          <p:cNvPr id="12" name="矩形 11"/>
          <p:cNvSpPr/>
          <p:nvPr/>
        </p:nvSpPr>
        <p:spPr>
          <a:xfrm>
            <a:off x="619128" y="2860194"/>
            <a:ext cx="12170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dirty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知识链接</a:t>
            </a:r>
          </a:p>
        </p:txBody>
      </p:sp>
      <p:sp>
        <p:nvSpPr>
          <p:cNvPr id="15" name="矩形 14"/>
          <p:cNvSpPr/>
          <p:nvPr/>
        </p:nvSpPr>
        <p:spPr>
          <a:xfrm>
            <a:off x="827584" y="3407802"/>
            <a:ext cx="7920880" cy="1677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1</a:t>
            </a:r>
            <a:r>
              <a:rPr lang="zh-CN" altLang="zh-CN" b="1" dirty="0"/>
              <a:t>．</a:t>
            </a:r>
            <a:r>
              <a:rPr lang="en-US" altLang="zh-CN" b="1" dirty="0"/>
              <a:t>DHCP </a:t>
            </a:r>
            <a:r>
              <a:rPr lang="zh-CN" altLang="zh-CN" b="1" dirty="0"/>
              <a:t>简介</a:t>
            </a:r>
            <a:endParaRPr lang="zh-CN" altLang="zh-CN" dirty="0"/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</a:t>
            </a:r>
            <a:r>
              <a:rPr lang="en-US" altLang="zh-CN" dirty="0"/>
              <a:t>DHCP</a:t>
            </a:r>
            <a:r>
              <a:rPr lang="zh-CN" altLang="zh-CN" dirty="0"/>
              <a:t>（</a:t>
            </a:r>
            <a:r>
              <a:rPr lang="en-US" altLang="zh-CN" dirty="0"/>
              <a:t>Dynamic Host Configuration Protocol</a:t>
            </a:r>
            <a:r>
              <a:rPr lang="zh-CN" altLang="zh-CN" dirty="0"/>
              <a:t>，动态主机配置协议）在</a:t>
            </a:r>
            <a:r>
              <a:rPr lang="en-US" altLang="zh-CN" dirty="0"/>
              <a:t>RFC 2131 </a:t>
            </a:r>
            <a:r>
              <a:rPr lang="zh-CN" altLang="zh-CN" dirty="0"/>
              <a:t>中有详细的描述，</a:t>
            </a:r>
            <a:r>
              <a:rPr lang="en-US" altLang="zh-CN" dirty="0"/>
              <a:t>DHCP </a:t>
            </a:r>
            <a:r>
              <a:rPr lang="zh-CN" altLang="zh-CN" dirty="0"/>
              <a:t>为互联网上主机提供配置参数。</a:t>
            </a:r>
            <a:r>
              <a:rPr lang="en-US" altLang="zh-CN" dirty="0"/>
              <a:t>DHCP </a:t>
            </a:r>
            <a:r>
              <a:rPr lang="zh-CN" altLang="zh-CN" dirty="0"/>
              <a:t>是基于</a:t>
            </a:r>
            <a:r>
              <a:rPr lang="en-US" altLang="zh-CN" dirty="0"/>
              <a:t>Client/Server</a:t>
            </a:r>
            <a:r>
              <a:rPr lang="zh-CN" altLang="zh-CN" dirty="0"/>
              <a:t>工作模式，</a:t>
            </a:r>
            <a:r>
              <a:rPr lang="en-US" altLang="zh-CN" dirty="0"/>
              <a:t>DHCP </a:t>
            </a:r>
            <a:r>
              <a:rPr lang="zh-CN" altLang="zh-CN" dirty="0"/>
              <a:t>服务器为需要动态配置的主机分配</a:t>
            </a:r>
            <a:r>
              <a:rPr lang="en-US" altLang="zh-CN" dirty="0"/>
              <a:t>IP </a:t>
            </a:r>
            <a:r>
              <a:rPr lang="zh-CN" altLang="zh-CN" dirty="0"/>
              <a:t>地址和提供主机配置参数。</a:t>
            </a:r>
            <a:endParaRPr lang="en-US" altLang="zh-CN" dirty="0"/>
          </a:p>
        </p:txBody>
      </p:sp>
      <p:sp>
        <p:nvSpPr>
          <p:cNvPr id="17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177008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十</a:t>
            </a:r>
            <a:r>
              <a:rPr lang="en-US" altLang="zh-CN" sz="2200" b="1" dirty="0" smtClean="0">
                <a:solidFill>
                  <a:schemeClr val="accent1"/>
                </a:solidFill>
              </a:rPr>
              <a:t>  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启用</a:t>
            </a:r>
            <a:r>
              <a:rPr lang="zh-CN" altLang="zh-CN" sz="2200" b="1" dirty="0">
                <a:solidFill>
                  <a:schemeClr val="accent1"/>
                </a:solidFill>
              </a:rPr>
              <a:t>网络设备上的</a:t>
            </a:r>
            <a:r>
              <a:rPr lang="en-US" altLang="zh-CN" sz="2200" b="1" dirty="0">
                <a:solidFill>
                  <a:schemeClr val="accent1"/>
                </a:solidFill>
              </a:rPr>
              <a:t>DHCP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服务</a:t>
            </a:r>
            <a:endParaRPr lang="zh-CN" altLang="zh-CN" sz="22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14198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34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35625"/>
            <a:ext cx="2843808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683568" y="1052736"/>
            <a:ext cx="79208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2</a:t>
            </a:r>
            <a:r>
              <a:rPr lang="zh-CN" altLang="zh-CN" b="1" dirty="0"/>
              <a:t>．</a:t>
            </a:r>
            <a:r>
              <a:rPr lang="en-US" altLang="zh-CN" b="1" dirty="0"/>
              <a:t>DHCP</a:t>
            </a:r>
            <a:r>
              <a:rPr lang="zh-CN" altLang="zh-CN" b="1" dirty="0"/>
              <a:t>的工作过程</a:t>
            </a:r>
            <a:endParaRPr lang="zh-CN" altLang="zh-CN" dirty="0"/>
          </a:p>
        </p:txBody>
      </p:sp>
      <p:sp>
        <p:nvSpPr>
          <p:cNvPr id="12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177008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十</a:t>
            </a:r>
            <a:r>
              <a:rPr lang="en-US" altLang="zh-CN" sz="2200" b="1" dirty="0" smtClean="0">
                <a:solidFill>
                  <a:schemeClr val="accent1"/>
                </a:solidFill>
              </a:rPr>
              <a:t>  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启用</a:t>
            </a:r>
            <a:r>
              <a:rPr lang="zh-CN" altLang="zh-CN" sz="2200" b="1" dirty="0">
                <a:solidFill>
                  <a:schemeClr val="accent1"/>
                </a:solidFill>
              </a:rPr>
              <a:t>网络设备上的</a:t>
            </a:r>
            <a:r>
              <a:rPr lang="en-US" altLang="zh-CN" sz="2200" b="1" dirty="0">
                <a:solidFill>
                  <a:schemeClr val="accent1"/>
                </a:solidFill>
              </a:rPr>
              <a:t>DHCP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服务</a:t>
            </a:r>
            <a:endParaRPr lang="zh-CN" altLang="zh-CN" sz="2200" b="1" dirty="0">
              <a:solidFill>
                <a:schemeClr val="accent1"/>
              </a:solidFill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543" y="1422068"/>
            <a:ext cx="5566489" cy="201776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2370" y="3496940"/>
            <a:ext cx="7594045" cy="2584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3</a:t>
            </a:r>
            <a:r>
              <a:rPr lang="zh-CN" altLang="zh-CN" b="1" dirty="0"/>
              <a:t>．配置命令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1</a:t>
            </a:r>
            <a:r>
              <a:rPr lang="zh-CN" altLang="zh-CN" dirty="0"/>
              <a:t>）启用</a:t>
            </a:r>
            <a:r>
              <a:rPr lang="en-US" altLang="zh-CN" dirty="0"/>
              <a:t>DHCP</a:t>
            </a:r>
            <a:r>
              <a:rPr lang="zh-CN" altLang="zh-CN" dirty="0"/>
              <a:t>服务器与中继代理 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Router(</a:t>
            </a:r>
            <a:r>
              <a:rPr lang="en-US" altLang="zh-CN" dirty="0" err="1"/>
              <a:t>config</a:t>
            </a:r>
            <a:r>
              <a:rPr lang="en-US" altLang="zh-CN" dirty="0"/>
              <a:t>)#service  </a:t>
            </a:r>
            <a:r>
              <a:rPr lang="en-US" altLang="zh-CN" dirty="0" err="1"/>
              <a:t>dhcp</a:t>
            </a:r>
            <a:r>
              <a:rPr lang="en-US" altLang="zh-CN" dirty="0"/>
              <a:t>  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Router(</a:t>
            </a:r>
            <a:r>
              <a:rPr lang="en-US" altLang="zh-CN" dirty="0" err="1"/>
              <a:t>config</a:t>
            </a:r>
            <a:r>
              <a:rPr lang="en-US" altLang="zh-CN" dirty="0"/>
              <a:t>)# no  service  </a:t>
            </a:r>
            <a:r>
              <a:rPr lang="en-US" altLang="zh-CN" dirty="0" err="1"/>
              <a:t>dhcp</a:t>
            </a:r>
            <a:r>
              <a:rPr lang="en-US" altLang="zh-CN" dirty="0"/>
              <a:t> 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2</a:t>
            </a:r>
            <a:r>
              <a:rPr lang="zh-CN" altLang="zh-CN" dirty="0"/>
              <a:t>）配置地址池名并进入其配置模式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Router(</a:t>
            </a:r>
            <a:r>
              <a:rPr lang="en-US" altLang="zh-CN" dirty="0" err="1"/>
              <a:t>config</a:t>
            </a:r>
            <a:r>
              <a:rPr lang="en-US" altLang="zh-CN" dirty="0"/>
              <a:t>)# </a:t>
            </a:r>
            <a:r>
              <a:rPr lang="en-US" altLang="zh-CN" dirty="0" err="1"/>
              <a:t>ip</a:t>
            </a:r>
            <a:r>
              <a:rPr lang="en-US" altLang="zh-CN" dirty="0"/>
              <a:t>  </a:t>
            </a:r>
            <a:r>
              <a:rPr lang="en-US" altLang="zh-CN" dirty="0" err="1"/>
              <a:t>dhcp</a:t>
            </a:r>
            <a:r>
              <a:rPr lang="en-US" altLang="zh-CN" dirty="0"/>
              <a:t>  pool  </a:t>
            </a:r>
            <a:r>
              <a:rPr lang="en-US" altLang="zh-CN" dirty="0" err="1"/>
              <a:t>dhcp</a:t>
            </a:r>
            <a:r>
              <a:rPr lang="en-US" altLang="zh-CN" dirty="0"/>
              <a:t>-pool 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3</a:t>
            </a:r>
            <a:r>
              <a:rPr lang="zh-CN" altLang="zh-CN" dirty="0"/>
              <a:t>）配置</a:t>
            </a:r>
            <a:r>
              <a:rPr lang="en-US" altLang="zh-CN" dirty="0"/>
              <a:t>DHCP</a:t>
            </a:r>
            <a:r>
              <a:rPr lang="zh-CN" altLang="zh-CN" dirty="0"/>
              <a:t>地址池的网络号和掩码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Router(</a:t>
            </a:r>
            <a:r>
              <a:rPr lang="en-US" altLang="zh-CN" dirty="0" err="1"/>
              <a:t>dhcp-config</a:t>
            </a:r>
            <a:r>
              <a:rPr lang="en-US" altLang="zh-CN" dirty="0"/>
              <a:t>)# network  network-number  mask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3732815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34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35625"/>
            <a:ext cx="2843808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177008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十</a:t>
            </a:r>
            <a:r>
              <a:rPr lang="en-US" altLang="zh-CN" sz="2200" b="1" dirty="0" smtClean="0">
                <a:solidFill>
                  <a:schemeClr val="accent1"/>
                </a:solidFill>
              </a:rPr>
              <a:t>  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启用</a:t>
            </a:r>
            <a:r>
              <a:rPr lang="zh-CN" altLang="zh-CN" sz="2200" b="1" dirty="0">
                <a:solidFill>
                  <a:schemeClr val="accent1"/>
                </a:solidFill>
              </a:rPr>
              <a:t>网络设备上的</a:t>
            </a:r>
            <a:r>
              <a:rPr lang="en-US" altLang="zh-CN" sz="2200" b="1" dirty="0">
                <a:solidFill>
                  <a:schemeClr val="accent1"/>
                </a:solidFill>
              </a:rPr>
              <a:t>DHCP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服务</a:t>
            </a:r>
            <a:endParaRPr lang="zh-CN" altLang="zh-CN" sz="2200" b="1" dirty="0">
              <a:solidFill>
                <a:schemeClr val="accent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5576" y="1052736"/>
            <a:ext cx="7488832" cy="2538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ts val="2400"/>
              </a:lnSpc>
            </a:pPr>
            <a:r>
              <a:rPr lang="en-US" altLang="zh-CN" dirty="0"/>
              <a:t>4) </a:t>
            </a:r>
            <a:r>
              <a:rPr lang="zh-CN" altLang="zh-CN" dirty="0"/>
              <a:t>配置客户端缺省网关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Router(</a:t>
            </a:r>
            <a:r>
              <a:rPr lang="en-US" altLang="zh-CN" dirty="0" err="1"/>
              <a:t>dhcp-config</a:t>
            </a:r>
            <a:r>
              <a:rPr lang="en-US" altLang="zh-CN" dirty="0"/>
              <a:t>)# default-router  address  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5) </a:t>
            </a:r>
            <a:r>
              <a:rPr lang="zh-CN" altLang="zh-CN" dirty="0"/>
              <a:t>配置地址租期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         DHCP </a:t>
            </a:r>
            <a:r>
              <a:rPr lang="zh-CN" altLang="zh-CN" dirty="0"/>
              <a:t>服务器给客户端分配的地址，缺省情况下租期为</a:t>
            </a:r>
            <a:r>
              <a:rPr lang="en-US" altLang="zh-CN" dirty="0"/>
              <a:t> 1 </a:t>
            </a:r>
            <a:r>
              <a:rPr lang="zh-CN" altLang="zh-CN" dirty="0"/>
              <a:t>天。当租期快到时客户端需要请求续租，否则过期后就不能使用该地址。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Router(</a:t>
            </a:r>
            <a:r>
              <a:rPr lang="en-US" altLang="zh-CN" dirty="0" err="1"/>
              <a:t>dhcp-config</a:t>
            </a:r>
            <a:r>
              <a:rPr lang="en-US" altLang="zh-CN" dirty="0"/>
              <a:t>)# lease  {days [hours] [ minutes] | infinite}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6) </a:t>
            </a:r>
            <a:r>
              <a:rPr lang="zh-CN" altLang="zh-CN" dirty="0"/>
              <a:t>配置域名服务器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Router(</a:t>
            </a:r>
            <a:r>
              <a:rPr lang="en-US" altLang="zh-CN" dirty="0" err="1"/>
              <a:t>dhcp-config</a:t>
            </a:r>
            <a:r>
              <a:rPr lang="en-US" altLang="zh-CN" dirty="0"/>
              <a:t>)# </a:t>
            </a:r>
            <a:r>
              <a:rPr lang="en-US" altLang="zh-CN" dirty="0" err="1"/>
              <a:t>dns</a:t>
            </a:r>
            <a:r>
              <a:rPr lang="en-US" altLang="zh-CN" dirty="0"/>
              <a:t>-server  address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6944545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619128" y="90872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任务实施</a:t>
            </a:r>
            <a:endParaRPr lang="zh-CN" altLang="zh-CN" sz="2000" b="1" dirty="0">
              <a:solidFill>
                <a:schemeClr val="accent6">
                  <a:lumMod val="50000"/>
                </a:schemeClr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55576" y="1555717"/>
            <a:ext cx="7776864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1</a:t>
            </a:r>
            <a:r>
              <a:rPr lang="zh-CN" altLang="zh-CN" b="1" dirty="0"/>
              <a:t>．任务拓扑图及要求说明</a:t>
            </a:r>
          </a:p>
          <a:p>
            <a:pPr>
              <a:lnSpc>
                <a:spcPts val="2400"/>
              </a:lnSpc>
            </a:pPr>
            <a:r>
              <a:rPr lang="zh-CN" altLang="en-US" dirty="0" smtClean="0"/>
              <a:t>         </a:t>
            </a:r>
            <a:r>
              <a:rPr lang="zh-CN" altLang="en-US" dirty="0"/>
              <a:t>此</a:t>
            </a:r>
            <a:r>
              <a:rPr lang="zh-CN" altLang="zh-CN" dirty="0"/>
              <a:t>任务主要介绍如何在交换机上启用</a:t>
            </a:r>
            <a:r>
              <a:rPr lang="en-US" altLang="zh-CN" dirty="0"/>
              <a:t>DHCP</a:t>
            </a:r>
            <a:r>
              <a:rPr lang="zh-CN" altLang="zh-CN" dirty="0"/>
              <a:t>服务功能。要求在</a:t>
            </a:r>
            <a:r>
              <a:rPr lang="en-US" altLang="zh-CN" dirty="0"/>
              <a:t>Cisco 3560-24</a:t>
            </a:r>
            <a:r>
              <a:rPr lang="zh-CN" altLang="zh-CN" dirty="0"/>
              <a:t>上配置</a:t>
            </a:r>
            <a:r>
              <a:rPr lang="en-US" altLang="zh-CN" dirty="0"/>
              <a:t>DHCP</a:t>
            </a:r>
            <a:r>
              <a:rPr lang="zh-CN" altLang="zh-CN" dirty="0"/>
              <a:t>服务，能给</a:t>
            </a:r>
            <a:r>
              <a:rPr lang="en-US" altLang="zh-CN" dirty="0" err="1"/>
              <a:t>Vlan</a:t>
            </a:r>
            <a:r>
              <a:rPr lang="en-US" altLang="zh-CN" dirty="0"/>
              <a:t> 10</a:t>
            </a:r>
            <a:r>
              <a:rPr lang="zh-CN" altLang="zh-CN" dirty="0"/>
              <a:t>内的用户分配</a:t>
            </a:r>
            <a:r>
              <a:rPr lang="en-US" altLang="zh-CN" dirty="0"/>
              <a:t>192.168.10.0</a:t>
            </a:r>
            <a:r>
              <a:rPr lang="zh-CN" altLang="zh-CN" dirty="0"/>
              <a:t>网段的</a:t>
            </a:r>
            <a:r>
              <a:rPr lang="en-US" altLang="zh-CN" dirty="0"/>
              <a:t>IP</a:t>
            </a:r>
            <a:r>
              <a:rPr lang="zh-CN" altLang="zh-CN" dirty="0"/>
              <a:t>地址，给</a:t>
            </a:r>
            <a:r>
              <a:rPr lang="en-US" altLang="zh-CN" dirty="0" err="1"/>
              <a:t>Vlan</a:t>
            </a:r>
            <a:r>
              <a:rPr lang="en-US" altLang="zh-CN" dirty="0"/>
              <a:t> 20</a:t>
            </a:r>
            <a:r>
              <a:rPr lang="zh-CN" altLang="zh-CN" dirty="0"/>
              <a:t>内的用户分配</a:t>
            </a:r>
            <a:r>
              <a:rPr lang="en-US" altLang="zh-CN" dirty="0"/>
              <a:t>192.168.20.0</a:t>
            </a:r>
            <a:r>
              <a:rPr lang="zh-CN" altLang="zh-CN" dirty="0"/>
              <a:t>网段的</a:t>
            </a:r>
            <a:r>
              <a:rPr lang="en-US" altLang="zh-CN" dirty="0"/>
              <a:t>IP</a:t>
            </a:r>
            <a:r>
              <a:rPr lang="zh-CN" altLang="zh-CN" dirty="0"/>
              <a:t>地址，拓扑结构如</a:t>
            </a:r>
            <a:r>
              <a:rPr lang="zh-CN" altLang="zh-CN" dirty="0" smtClean="0"/>
              <a:t>图所</a:t>
            </a:r>
            <a:r>
              <a:rPr lang="zh-CN" altLang="zh-CN" dirty="0"/>
              <a:t>示。</a:t>
            </a:r>
          </a:p>
        </p:txBody>
      </p:sp>
      <p:pic>
        <p:nvPicPr>
          <p:cNvPr id="21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35625"/>
            <a:ext cx="2843808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177008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十</a:t>
            </a:r>
            <a:r>
              <a:rPr lang="en-US" altLang="zh-CN" sz="2200" b="1" dirty="0" smtClean="0">
                <a:solidFill>
                  <a:schemeClr val="accent1"/>
                </a:solidFill>
              </a:rPr>
              <a:t>  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启用</a:t>
            </a:r>
            <a:r>
              <a:rPr lang="zh-CN" altLang="zh-CN" sz="2200" b="1" dirty="0">
                <a:solidFill>
                  <a:schemeClr val="accent1"/>
                </a:solidFill>
              </a:rPr>
              <a:t>网络设备上的</a:t>
            </a:r>
            <a:r>
              <a:rPr lang="en-US" altLang="zh-CN" sz="2200" b="1" dirty="0">
                <a:solidFill>
                  <a:schemeClr val="accent1"/>
                </a:solidFill>
              </a:rPr>
              <a:t>DHCP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服务</a:t>
            </a:r>
            <a:endParaRPr lang="zh-CN" altLang="zh-CN" sz="2200" b="1" dirty="0">
              <a:solidFill>
                <a:schemeClr val="accent1"/>
              </a:solidFill>
            </a:endParaRPr>
          </a:p>
        </p:txBody>
      </p:sp>
      <p:grpSp>
        <p:nvGrpSpPr>
          <p:cNvPr id="31" name="组合 30"/>
          <p:cNvGrpSpPr>
            <a:grpSpLocks/>
          </p:cNvGrpSpPr>
          <p:nvPr/>
        </p:nvGrpSpPr>
        <p:grpSpPr bwMode="auto">
          <a:xfrm>
            <a:off x="1979712" y="3343895"/>
            <a:ext cx="5040560" cy="2315573"/>
            <a:chOff x="2617" y="2881"/>
            <a:chExt cx="4929" cy="2700"/>
          </a:xfrm>
        </p:grpSpPr>
        <p:sp>
          <p:nvSpPr>
            <p:cNvPr id="33" name="Text Box 18"/>
            <p:cNvSpPr txBox="1">
              <a:spLocks noChangeArrowheads="1"/>
            </p:cNvSpPr>
            <p:nvPr/>
          </p:nvSpPr>
          <p:spPr bwMode="auto">
            <a:xfrm>
              <a:off x="5421" y="3689"/>
              <a:ext cx="773" cy="50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sz="1600" kern="100" dirty="0">
                  <a:effectLst/>
                  <a:latin typeface="Times New Roman"/>
                  <a:ea typeface="宋体"/>
                  <a:cs typeface="宋体"/>
                </a:rPr>
                <a:t>F 0/1</a:t>
              </a:r>
              <a:endParaRPr lang="zh-CN" sz="1600" kern="100" dirty="0">
                <a:effectLst/>
                <a:latin typeface="Times New Roman"/>
                <a:ea typeface="宋体"/>
                <a:cs typeface="宋体"/>
              </a:endParaRPr>
            </a:p>
          </p:txBody>
        </p:sp>
        <p:sp>
          <p:nvSpPr>
            <p:cNvPr id="35" name="Text Box 18"/>
            <p:cNvSpPr txBox="1">
              <a:spLocks noChangeArrowheads="1"/>
            </p:cNvSpPr>
            <p:nvPr/>
          </p:nvSpPr>
          <p:spPr bwMode="auto">
            <a:xfrm>
              <a:off x="5359" y="4738"/>
              <a:ext cx="680" cy="50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sz="1600" kern="100" dirty="0">
                  <a:effectLst/>
                  <a:latin typeface="Times New Roman"/>
                  <a:ea typeface="宋体"/>
                  <a:cs typeface="宋体"/>
                </a:rPr>
                <a:t>F 0/2</a:t>
              </a:r>
              <a:endParaRPr lang="zh-CN" sz="1600" kern="100" dirty="0">
                <a:effectLst/>
                <a:latin typeface="Times New Roman"/>
                <a:ea typeface="宋体"/>
                <a:cs typeface="宋体"/>
              </a:endParaRPr>
            </a:p>
          </p:txBody>
        </p:sp>
        <p:sp>
          <p:nvSpPr>
            <p:cNvPr id="39" name="Text Box 18"/>
            <p:cNvSpPr txBox="1">
              <a:spLocks noChangeArrowheads="1"/>
            </p:cNvSpPr>
            <p:nvPr/>
          </p:nvSpPr>
          <p:spPr bwMode="auto">
            <a:xfrm>
              <a:off x="3695" y="3980"/>
              <a:ext cx="923" cy="50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sz="1600" kern="100" dirty="0">
                  <a:effectLst/>
                  <a:latin typeface="Times New Roman"/>
                  <a:ea typeface="宋体"/>
                  <a:cs typeface="宋体"/>
                </a:rPr>
                <a:t>F 0/24</a:t>
              </a:r>
              <a:endParaRPr lang="zh-CN" sz="1600" kern="100" dirty="0">
                <a:effectLst/>
                <a:latin typeface="Times New Roman"/>
                <a:ea typeface="宋体"/>
                <a:cs typeface="宋体"/>
              </a:endParaRPr>
            </a:p>
          </p:txBody>
        </p:sp>
        <p:grpSp>
          <p:nvGrpSpPr>
            <p:cNvPr id="40" name="Group 6"/>
            <p:cNvGrpSpPr>
              <a:grpSpLocks/>
            </p:cNvGrpSpPr>
            <p:nvPr/>
          </p:nvGrpSpPr>
          <p:grpSpPr bwMode="auto">
            <a:xfrm>
              <a:off x="2617" y="2881"/>
              <a:ext cx="4929" cy="2700"/>
              <a:chOff x="4176" y="8013"/>
              <a:chExt cx="4929" cy="2700"/>
            </a:xfrm>
          </p:grpSpPr>
          <p:pic>
            <p:nvPicPr>
              <p:cNvPr id="43" name="Picture 7" descr="pc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117" y="8013"/>
                <a:ext cx="825" cy="8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44" name="Line 8"/>
              <p:cNvCxnSpPr/>
              <p:nvPr/>
            </p:nvCxnSpPr>
            <p:spPr bwMode="auto">
              <a:xfrm flipV="1">
                <a:off x="7309" y="8565"/>
                <a:ext cx="808" cy="76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pic>
            <p:nvPicPr>
              <p:cNvPr id="52" name="Picture 9" descr="pc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11" y="9888"/>
                <a:ext cx="825" cy="8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3" name="Text Box 10"/>
              <p:cNvSpPr txBox="1">
                <a:spLocks noChangeArrowheads="1"/>
              </p:cNvSpPr>
              <p:nvPr/>
            </p:nvSpPr>
            <p:spPr bwMode="auto">
              <a:xfrm>
                <a:off x="7742" y="9056"/>
                <a:ext cx="1294" cy="27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600" kern="100" dirty="0">
                    <a:effectLst/>
                    <a:latin typeface="Times New Roman"/>
                    <a:ea typeface="宋体"/>
                    <a:cs typeface="宋体"/>
                  </a:rPr>
                  <a:t>PC1 </a:t>
                </a:r>
                <a:r>
                  <a:rPr lang="en-US" sz="1600" kern="100" dirty="0" err="1">
                    <a:effectLst/>
                    <a:latin typeface="Times New Roman"/>
                    <a:ea typeface="宋体"/>
                    <a:cs typeface="宋体"/>
                  </a:rPr>
                  <a:t>vlan</a:t>
                </a:r>
                <a:r>
                  <a:rPr lang="en-US" sz="1600" kern="100" dirty="0">
                    <a:effectLst/>
                    <a:latin typeface="Times New Roman"/>
                    <a:ea typeface="宋体"/>
                    <a:cs typeface="宋体"/>
                  </a:rPr>
                  <a:t> 10</a:t>
                </a:r>
                <a:endParaRPr lang="zh-CN" sz="160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cxnSp>
            <p:nvCxnSpPr>
              <p:cNvPr id="54" name="Line 11"/>
              <p:cNvCxnSpPr/>
              <p:nvPr/>
            </p:nvCxnSpPr>
            <p:spPr bwMode="auto">
              <a:xfrm>
                <a:off x="5208" y="9611"/>
                <a:ext cx="969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55" name="Text Box 12"/>
              <p:cNvSpPr txBox="1">
                <a:spLocks noChangeArrowheads="1"/>
              </p:cNvSpPr>
              <p:nvPr/>
            </p:nvSpPr>
            <p:spPr bwMode="auto">
              <a:xfrm>
                <a:off x="4399" y="10165"/>
                <a:ext cx="970" cy="278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600" kern="100" dirty="0" err="1">
                    <a:effectLst/>
                    <a:latin typeface="Times New Roman"/>
                    <a:ea typeface="宋体"/>
                    <a:cs typeface="宋体"/>
                  </a:rPr>
                  <a:t>SwitchA</a:t>
                </a:r>
                <a:endParaRPr lang="zh-CN" sz="160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56" name="Text Box 13"/>
              <p:cNvSpPr txBox="1">
                <a:spLocks noChangeArrowheads="1"/>
              </p:cNvSpPr>
              <p:nvPr/>
            </p:nvSpPr>
            <p:spPr bwMode="auto">
              <a:xfrm>
                <a:off x="6309" y="10165"/>
                <a:ext cx="969" cy="278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600" kern="100" dirty="0" err="1">
                    <a:effectLst/>
                    <a:latin typeface="Times New Roman"/>
                    <a:ea typeface="宋体"/>
                    <a:cs typeface="宋体"/>
                  </a:rPr>
                  <a:t>SwitchB</a:t>
                </a:r>
                <a:endParaRPr lang="zh-CN" sz="160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pic>
            <p:nvPicPr>
              <p:cNvPr id="57" name="Picture 14" descr="C:\Documents and Settings\Administrator\Application Data\Tencent\Users\710901000\QQ\WinTemp\RichOle\Y_4X50_5PF`N_6RHJ@GHJ1L.jpg"/>
              <p:cNvPicPr>
                <a:picLocks noChangeAspect="1" noChangeArrowheads="1"/>
              </p:cNvPicPr>
              <p:nvPr/>
            </p:nvPicPr>
            <p:blipFill>
              <a:blip r:embed="rId6" r:link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77" y="9333"/>
                <a:ext cx="1240" cy="5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58" name="Line 15"/>
              <p:cNvCxnSpPr/>
              <p:nvPr/>
            </p:nvCxnSpPr>
            <p:spPr bwMode="auto">
              <a:xfrm>
                <a:off x="7309" y="9795"/>
                <a:ext cx="902" cy="50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59" name="Text Box 16"/>
              <p:cNvSpPr txBox="1">
                <a:spLocks noChangeArrowheads="1"/>
              </p:cNvSpPr>
              <p:nvPr/>
            </p:nvSpPr>
            <p:spPr bwMode="auto">
              <a:xfrm>
                <a:off x="7753" y="9611"/>
                <a:ext cx="1352" cy="27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600" kern="100" dirty="0">
                    <a:effectLst/>
                    <a:latin typeface="Times New Roman"/>
                    <a:ea typeface="宋体"/>
                    <a:cs typeface="宋体"/>
                  </a:rPr>
                  <a:t>PC2 </a:t>
                </a:r>
                <a:r>
                  <a:rPr lang="en-US" sz="1600" kern="100" dirty="0" err="1">
                    <a:effectLst/>
                    <a:latin typeface="Times New Roman"/>
                    <a:ea typeface="宋体"/>
                    <a:cs typeface="宋体"/>
                  </a:rPr>
                  <a:t>vlan</a:t>
                </a:r>
                <a:r>
                  <a:rPr lang="en-US" sz="1600" kern="100" dirty="0">
                    <a:effectLst/>
                    <a:latin typeface="Times New Roman"/>
                    <a:ea typeface="宋体"/>
                    <a:cs typeface="宋体"/>
                  </a:rPr>
                  <a:t> 20</a:t>
                </a:r>
                <a:endParaRPr lang="zh-CN" sz="160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pic>
            <p:nvPicPr>
              <p:cNvPr id="60" name="Picture 17" descr="未标题-1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76" y="9056"/>
                <a:ext cx="1032" cy="10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22846239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15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35625"/>
            <a:ext cx="2843808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755576" y="980728"/>
            <a:ext cx="7776864" cy="5401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2</a:t>
            </a:r>
            <a:r>
              <a:rPr lang="zh-CN" altLang="zh-CN" b="1" dirty="0"/>
              <a:t>．实施步骤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1</a:t>
            </a:r>
            <a:r>
              <a:rPr lang="zh-CN" altLang="zh-CN" dirty="0"/>
              <a:t>）三层交换机</a:t>
            </a:r>
            <a:r>
              <a:rPr lang="en-US" altLang="zh-CN" dirty="0" err="1"/>
              <a:t>SwitchA</a:t>
            </a:r>
            <a:r>
              <a:rPr lang="zh-CN" altLang="zh-CN" dirty="0"/>
              <a:t>的配置</a:t>
            </a:r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)#</a:t>
            </a:r>
            <a:r>
              <a:rPr lang="en-US" altLang="zh-CN" dirty="0" err="1"/>
              <a:t>vlan</a:t>
            </a:r>
            <a:r>
              <a:rPr lang="en-US" altLang="zh-CN" dirty="0"/>
              <a:t>  10.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)#</a:t>
            </a:r>
            <a:r>
              <a:rPr lang="en-US" altLang="zh-CN" dirty="0" err="1"/>
              <a:t>vlan</a:t>
            </a:r>
            <a:r>
              <a:rPr lang="en-US" altLang="zh-CN" dirty="0"/>
              <a:t>  20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)#interface  </a:t>
            </a:r>
            <a:r>
              <a:rPr lang="en-US" altLang="zh-CN" dirty="0" err="1"/>
              <a:t>vlan</a:t>
            </a:r>
            <a:r>
              <a:rPr lang="en-US" altLang="zh-CN" dirty="0"/>
              <a:t>  10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ip</a:t>
            </a:r>
            <a:r>
              <a:rPr lang="en-US" altLang="zh-CN" dirty="0"/>
              <a:t>  address  192.168.10.254  255.255.255.0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-if)#no  shutdown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)#interface  </a:t>
            </a:r>
            <a:r>
              <a:rPr lang="en-US" altLang="zh-CN" dirty="0" err="1"/>
              <a:t>vlan</a:t>
            </a:r>
            <a:r>
              <a:rPr lang="en-US" altLang="zh-CN" dirty="0"/>
              <a:t>  20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ip</a:t>
            </a:r>
            <a:r>
              <a:rPr lang="en-US" altLang="zh-CN" dirty="0"/>
              <a:t>  address  192.168.20.254  255.255.255.0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-if)#no  shutdown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)#interface  </a:t>
            </a:r>
            <a:r>
              <a:rPr lang="en-US" altLang="zh-CN" dirty="0" err="1"/>
              <a:t>fastEthernet</a:t>
            </a:r>
            <a:r>
              <a:rPr lang="en-US" altLang="zh-CN" dirty="0"/>
              <a:t>  0/24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switchport</a:t>
            </a:r>
            <a:r>
              <a:rPr lang="en-US" altLang="zh-CN" dirty="0"/>
              <a:t>  mode  trunk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)#service  </a:t>
            </a:r>
            <a:r>
              <a:rPr lang="en-US" altLang="zh-CN" dirty="0" err="1"/>
              <a:t>dhcp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)#</a:t>
            </a:r>
            <a:r>
              <a:rPr lang="en-US" altLang="zh-CN" dirty="0" err="1"/>
              <a:t>ip</a:t>
            </a:r>
            <a:r>
              <a:rPr lang="en-US" altLang="zh-CN" dirty="0"/>
              <a:t>  </a:t>
            </a:r>
            <a:r>
              <a:rPr lang="en-US" altLang="zh-CN" dirty="0" err="1"/>
              <a:t>dhcp</a:t>
            </a:r>
            <a:r>
              <a:rPr lang="en-US" altLang="zh-CN" dirty="0"/>
              <a:t>  pool  vlan10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(</a:t>
            </a:r>
            <a:r>
              <a:rPr lang="en-US" altLang="zh-CN" dirty="0" err="1"/>
              <a:t>dhcp-config</a:t>
            </a:r>
            <a:r>
              <a:rPr lang="en-US" altLang="zh-CN" dirty="0"/>
              <a:t>)#network  192.168.10.0  255.255.255.0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(</a:t>
            </a:r>
            <a:r>
              <a:rPr lang="en-US" altLang="zh-CN" dirty="0" err="1"/>
              <a:t>dhcp-config</a:t>
            </a:r>
            <a:r>
              <a:rPr lang="en-US" altLang="zh-CN" dirty="0"/>
              <a:t>)#default-router  192.168.10.254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(</a:t>
            </a:r>
            <a:r>
              <a:rPr lang="en-US" altLang="zh-CN" dirty="0" err="1"/>
              <a:t>dhcp-config</a:t>
            </a:r>
            <a:r>
              <a:rPr lang="en-US" altLang="zh-CN" dirty="0"/>
              <a:t>)#</a:t>
            </a:r>
            <a:r>
              <a:rPr lang="en-US" altLang="zh-CN" dirty="0" err="1"/>
              <a:t>dns</a:t>
            </a:r>
            <a:r>
              <a:rPr lang="en-US" altLang="zh-CN" dirty="0"/>
              <a:t>-server  211.70.1.6</a:t>
            </a:r>
            <a:endParaRPr lang="zh-CN" altLang="zh-CN" dirty="0"/>
          </a:p>
        </p:txBody>
      </p:sp>
      <p:sp>
        <p:nvSpPr>
          <p:cNvPr id="12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177008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十</a:t>
            </a:r>
            <a:r>
              <a:rPr lang="en-US" altLang="zh-CN" sz="2200" b="1" dirty="0" smtClean="0">
                <a:solidFill>
                  <a:schemeClr val="accent1"/>
                </a:solidFill>
              </a:rPr>
              <a:t>  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启用</a:t>
            </a:r>
            <a:r>
              <a:rPr lang="zh-CN" altLang="zh-CN" sz="2200" b="1" dirty="0">
                <a:solidFill>
                  <a:schemeClr val="accent1"/>
                </a:solidFill>
              </a:rPr>
              <a:t>网络设备上的</a:t>
            </a:r>
            <a:r>
              <a:rPr lang="en-US" altLang="zh-CN" sz="2200" b="1" dirty="0">
                <a:solidFill>
                  <a:schemeClr val="accent1"/>
                </a:solidFill>
              </a:rPr>
              <a:t>DHCP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服务</a:t>
            </a:r>
            <a:endParaRPr lang="zh-CN" altLang="zh-CN" sz="22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10096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15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35625"/>
            <a:ext cx="2843808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619128" y="908720"/>
            <a:ext cx="8201344" cy="5611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)#</a:t>
            </a:r>
            <a:r>
              <a:rPr lang="en-US" altLang="zh-CN" dirty="0" err="1"/>
              <a:t>ip</a:t>
            </a:r>
            <a:r>
              <a:rPr lang="en-US" altLang="zh-CN" dirty="0"/>
              <a:t>  </a:t>
            </a:r>
            <a:r>
              <a:rPr lang="en-US" altLang="zh-CN" dirty="0" err="1"/>
              <a:t>dhcp</a:t>
            </a:r>
            <a:r>
              <a:rPr lang="en-US" altLang="zh-CN" dirty="0"/>
              <a:t>  pool  vlan20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(</a:t>
            </a:r>
            <a:r>
              <a:rPr lang="en-US" altLang="zh-CN" dirty="0" err="1"/>
              <a:t>dhcp-config</a:t>
            </a:r>
            <a:r>
              <a:rPr lang="en-US" altLang="zh-CN" dirty="0"/>
              <a:t>)#network  192.168.20.0  255.255.255.0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(</a:t>
            </a:r>
            <a:r>
              <a:rPr lang="en-US" altLang="zh-CN" dirty="0" err="1"/>
              <a:t>dhcp-config</a:t>
            </a:r>
            <a:r>
              <a:rPr lang="en-US" altLang="zh-CN" dirty="0"/>
              <a:t>)#default-router  192.168.20.254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(</a:t>
            </a:r>
            <a:r>
              <a:rPr lang="en-US" altLang="zh-CN" dirty="0" err="1"/>
              <a:t>dhcp-config</a:t>
            </a:r>
            <a:r>
              <a:rPr lang="en-US" altLang="zh-CN" dirty="0"/>
              <a:t>)#</a:t>
            </a:r>
            <a:r>
              <a:rPr lang="en-US" altLang="zh-CN" dirty="0" err="1"/>
              <a:t>dns</a:t>
            </a:r>
            <a:r>
              <a:rPr lang="en-US" altLang="zh-CN" dirty="0"/>
              <a:t>-server  211.70.1.6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2</a:t>
            </a:r>
            <a:r>
              <a:rPr lang="zh-CN" altLang="zh-CN" dirty="0"/>
              <a:t>）二层交换机</a:t>
            </a:r>
            <a:r>
              <a:rPr lang="en-US" altLang="zh-CN" dirty="0" err="1"/>
              <a:t>SwitchB</a:t>
            </a:r>
            <a:r>
              <a:rPr lang="zh-CN" altLang="zh-CN" dirty="0"/>
              <a:t>的配置</a:t>
            </a:r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SwitchB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)#</a:t>
            </a:r>
            <a:r>
              <a:rPr lang="en-US" altLang="zh-CN" dirty="0" err="1"/>
              <a:t>vlan</a:t>
            </a:r>
            <a:r>
              <a:rPr lang="en-US" altLang="zh-CN" dirty="0"/>
              <a:t>  10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SwitchB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)#</a:t>
            </a:r>
            <a:r>
              <a:rPr lang="en-US" altLang="zh-CN" dirty="0" err="1"/>
              <a:t>vlan</a:t>
            </a:r>
            <a:r>
              <a:rPr lang="en-US" altLang="zh-CN" dirty="0"/>
              <a:t>  20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SwitchB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)#interface  </a:t>
            </a:r>
            <a:r>
              <a:rPr lang="en-US" altLang="zh-CN" dirty="0" err="1"/>
              <a:t>fastEthernet</a:t>
            </a:r>
            <a:r>
              <a:rPr lang="en-US" altLang="zh-CN" dirty="0"/>
              <a:t>  0/1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SwitchB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switchport</a:t>
            </a:r>
            <a:r>
              <a:rPr lang="en-US" altLang="zh-CN" dirty="0"/>
              <a:t>  access  </a:t>
            </a:r>
            <a:r>
              <a:rPr lang="en-US" altLang="zh-CN" dirty="0" err="1"/>
              <a:t>vlan</a:t>
            </a:r>
            <a:r>
              <a:rPr lang="en-US" altLang="zh-CN" dirty="0"/>
              <a:t> 10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SwitchB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)#interface  </a:t>
            </a:r>
            <a:r>
              <a:rPr lang="en-US" altLang="zh-CN" dirty="0" err="1"/>
              <a:t>fastEthernet</a:t>
            </a:r>
            <a:r>
              <a:rPr lang="en-US" altLang="zh-CN" dirty="0"/>
              <a:t>  0/2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SwitchB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switchport</a:t>
            </a:r>
            <a:r>
              <a:rPr lang="en-US" altLang="zh-CN" dirty="0"/>
              <a:t>  access  </a:t>
            </a:r>
            <a:r>
              <a:rPr lang="en-US" altLang="zh-CN" dirty="0" err="1"/>
              <a:t>vlan</a:t>
            </a:r>
            <a:r>
              <a:rPr lang="en-US" altLang="zh-CN" dirty="0"/>
              <a:t> 20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SwitchB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)#interface  </a:t>
            </a:r>
            <a:r>
              <a:rPr lang="en-US" altLang="zh-CN" dirty="0" err="1"/>
              <a:t>fastEthernet</a:t>
            </a:r>
            <a:r>
              <a:rPr lang="en-US" altLang="zh-CN" dirty="0"/>
              <a:t>  0/24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SwitchB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switchport</a:t>
            </a:r>
            <a:r>
              <a:rPr lang="en-US" altLang="zh-CN" dirty="0"/>
              <a:t>  mode  trunk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3</a:t>
            </a:r>
            <a:r>
              <a:rPr lang="zh-CN" altLang="zh-CN" dirty="0"/>
              <a:t>）测试</a:t>
            </a:r>
          </a:p>
          <a:p>
            <a:pPr lvl="1">
              <a:lnSpc>
                <a:spcPts val="2400"/>
              </a:lnSpc>
            </a:pPr>
            <a:r>
              <a:rPr lang="zh-CN" altLang="zh-CN" dirty="0"/>
              <a:t>①</a:t>
            </a:r>
            <a:r>
              <a:rPr lang="en-US" altLang="zh-CN" dirty="0"/>
              <a:t>PC1</a:t>
            </a:r>
            <a:r>
              <a:rPr lang="zh-CN" altLang="zh-CN" dirty="0"/>
              <a:t>接入</a:t>
            </a:r>
            <a:r>
              <a:rPr lang="en-US" altLang="zh-CN" dirty="0"/>
              <a:t>Vlan10</a:t>
            </a:r>
            <a:r>
              <a:rPr lang="zh-CN" altLang="zh-CN" dirty="0"/>
              <a:t>的一个端口</a:t>
            </a:r>
            <a:r>
              <a:rPr lang="en-US" altLang="zh-CN" dirty="0"/>
              <a:t>F0/1</a:t>
            </a:r>
            <a:r>
              <a:rPr lang="zh-CN" altLang="zh-CN" dirty="0"/>
              <a:t>，动态获得</a:t>
            </a:r>
            <a:r>
              <a:rPr lang="en-US" altLang="zh-CN" dirty="0"/>
              <a:t>IP</a:t>
            </a:r>
            <a:r>
              <a:rPr lang="zh-CN" altLang="zh-CN" dirty="0"/>
              <a:t>地址，得到</a:t>
            </a:r>
            <a:r>
              <a:rPr lang="en-US" altLang="zh-CN" dirty="0"/>
              <a:t>192.168.10.0</a:t>
            </a:r>
            <a:r>
              <a:rPr lang="zh-CN" altLang="zh-CN" dirty="0"/>
              <a:t>网段的</a:t>
            </a:r>
            <a:r>
              <a:rPr lang="en-US" altLang="zh-CN" dirty="0"/>
              <a:t>IP</a:t>
            </a:r>
            <a:r>
              <a:rPr lang="zh-CN" altLang="zh-CN" smtClean="0"/>
              <a:t>地址。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zh-CN" altLang="zh-CN" dirty="0"/>
              <a:t>②</a:t>
            </a:r>
            <a:r>
              <a:rPr lang="en-US" altLang="zh-CN" dirty="0"/>
              <a:t>PC2</a:t>
            </a:r>
            <a:r>
              <a:rPr lang="zh-CN" altLang="zh-CN" dirty="0"/>
              <a:t>接入</a:t>
            </a:r>
            <a:r>
              <a:rPr lang="en-US" altLang="zh-CN" dirty="0"/>
              <a:t>Vlan20</a:t>
            </a:r>
            <a:r>
              <a:rPr lang="zh-CN" altLang="zh-CN" dirty="0"/>
              <a:t>的一个端口</a:t>
            </a:r>
            <a:r>
              <a:rPr lang="en-US" altLang="zh-CN" dirty="0"/>
              <a:t>F0/2</a:t>
            </a:r>
            <a:r>
              <a:rPr lang="zh-CN" altLang="zh-CN" dirty="0"/>
              <a:t>，动态获得</a:t>
            </a:r>
            <a:r>
              <a:rPr lang="en-US" altLang="zh-CN" dirty="0"/>
              <a:t>IP</a:t>
            </a:r>
            <a:r>
              <a:rPr lang="zh-CN" altLang="zh-CN" dirty="0"/>
              <a:t>地址，得到</a:t>
            </a:r>
            <a:r>
              <a:rPr lang="en-US" altLang="zh-CN" dirty="0"/>
              <a:t>192.168.20.0</a:t>
            </a:r>
            <a:r>
              <a:rPr lang="zh-CN" altLang="zh-CN" dirty="0"/>
              <a:t>网段的</a:t>
            </a:r>
            <a:r>
              <a:rPr lang="en-US" altLang="zh-CN" dirty="0"/>
              <a:t>IP</a:t>
            </a:r>
            <a:r>
              <a:rPr lang="zh-CN" altLang="zh-CN" dirty="0"/>
              <a:t>地址</a:t>
            </a:r>
            <a:r>
              <a:rPr lang="zh-CN" altLang="en-US" dirty="0"/>
              <a:t>。</a:t>
            </a:r>
            <a:endParaRPr lang="zh-CN" altLang="zh-CN" dirty="0"/>
          </a:p>
        </p:txBody>
      </p:sp>
      <p:sp>
        <p:nvSpPr>
          <p:cNvPr id="12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177008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十</a:t>
            </a:r>
            <a:r>
              <a:rPr lang="en-US" altLang="zh-CN" sz="2200" b="1" dirty="0" smtClean="0">
                <a:solidFill>
                  <a:schemeClr val="accent1"/>
                </a:solidFill>
              </a:rPr>
              <a:t>  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启用</a:t>
            </a:r>
            <a:r>
              <a:rPr lang="zh-CN" altLang="zh-CN" sz="2200" b="1" dirty="0">
                <a:solidFill>
                  <a:schemeClr val="accent1"/>
                </a:solidFill>
              </a:rPr>
              <a:t>网络设备上的</a:t>
            </a:r>
            <a:r>
              <a:rPr lang="en-US" altLang="zh-CN" sz="2200" b="1" dirty="0">
                <a:solidFill>
                  <a:schemeClr val="accent1"/>
                </a:solidFill>
              </a:rPr>
              <a:t>DHCP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服务</a:t>
            </a:r>
            <a:endParaRPr lang="zh-CN" altLang="zh-CN" sz="22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37644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676</TotalTime>
  <Words>605</Words>
  <Application>Microsoft Office PowerPoint</Application>
  <PresentationFormat>全屏显示(4:3)</PresentationFormat>
  <Paragraphs>76</Paragraphs>
  <Slides>6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Windows 用户</cp:lastModifiedBy>
  <cp:revision>80</cp:revision>
  <dcterms:created xsi:type="dcterms:W3CDTF">2023-01-14T07:54:46Z</dcterms:created>
  <dcterms:modified xsi:type="dcterms:W3CDTF">2024-09-03T12:55:03Z</dcterms:modified>
</cp:coreProperties>
</file>