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60" r:id="rId3"/>
    <p:sldId id="265" r:id="rId4"/>
    <p:sldId id="263" r:id="rId5"/>
    <p:sldId id="264" r:id="rId6"/>
    <p:sldId id="266"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04E369-A53E-411F-8A9B-68DF21010FE5}" type="datetimeFigureOut">
              <a:rPr lang="zh-CN" altLang="en-US" smtClean="0"/>
              <a:t>2024/9/3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7D8C0-1EFE-41D1-A12E-A4D2836D6910}" type="slidenum">
              <a:rPr lang="zh-CN" altLang="en-US" smtClean="0"/>
              <a:t>‹#›</a:t>
            </a:fld>
            <a:endParaRPr lang="zh-CN" altLang="en-US"/>
          </a:p>
        </p:txBody>
      </p:sp>
    </p:spTree>
    <p:extLst>
      <p:ext uri="{BB962C8B-B14F-4D97-AF65-F5344CB8AC3E}">
        <p14:creationId xmlns:p14="http://schemas.microsoft.com/office/powerpoint/2010/main" val="199191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a:t>
            </a:fld>
            <a:endParaRPr lang="zh-CN" altLang="en-US" noProof="1"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2</a:t>
            </a:fld>
            <a:endParaRPr lang="zh-CN" altLang="en-US" noProof="1"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3</a:t>
            </a:fld>
            <a:endParaRPr lang="zh-CN" altLang="en-US" noProof="1"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4</a:t>
            </a:fld>
            <a:endParaRPr lang="zh-CN" altLang="en-US" noProof="1"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5</a:t>
            </a:fld>
            <a:endParaRPr lang="zh-CN" altLang="en-US" noProof="1"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6</a:t>
            </a:fld>
            <a:endParaRPr lang="zh-CN" altLang="en-US" noProof="1"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99324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413346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885773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D0738B-E92E-4B82-94DD-D4C30B1B4F1E}" type="slidenum">
              <a:rPr lang="zh-CN" altLang="en-US"/>
              <a:pPr>
                <a:defRPr/>
              </a:pPr>
              <a:t>‹#›</a:t>
            </a:fld>
            <a:endParaRPr lang="zh-CN" altLang="en-US"/>
          </a:p>
        </p:txBody>
      </p:sp>
    </p:spTree>
    <p:extLst>
      <p:ext uri="{BB962C8B-B14F-4D97-AF65-F5344CB8AC3E}">
        <p14:creationId xmlns:p14="http://schemas.microsoft.com/office/powerpoint/2010/main" val="3147633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10768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084115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24254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37190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69900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82620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89883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01822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85892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9128" y="908720"/>
            <a:ext cx="1210588" cy="400110"/>
          </a:xfrm>
          <a:prstGeom prst="rect">
            <a:avLst/>
          </a:prstGeom>
        </p:spPr>
        <p:txBody>
          <a:bodyPr wrap="none">
            <a:spAutoFit/>
          </a:bodyPr>
          <a:lstStyle/>
          <a:p>
            <a:r>
              <a:rPr lang="zh-CN" altLang="en-US" sz="2000" b="1" dirty="0">
                <a:solidFill>
                  <a:schemeClr val="accent6">
                    <a:lumMod val="50000"/>
                  </a:schemeClr>
                </a:solidFill>
                <a:latin typeface="华文彩云" pitchFamily="2" charset="-122"/>
                <a:ea typeface="华文彩云" pitchFamily="2" charset="-122"/>
              </a:rPr>
              <a:t>任务描述</a:t>
            </a:r>
            <a:endParaRPr lang="zh-CN" altLang="zh-CN" sz="2000" b="1" dirty="0">
              <a:solidFill>
                <a:schemeClr val="accent6">
                  <a:lumMod val="50000"/>
                </a:schemeClr>
              </a:solidFill>
              <a:latin typeface="华文彩云" pitchFamily="2" charset="-122"/>
              <a:ea typeface="华文彩云" pitchFamily="2" charset="-122"/>
            </a:endParaRPr>
          </a:p>
        </p:txBody>
      </p:sp>
      <p:sp>
        <p:nvSpPr>
          <p:cNvPr id="9" name="矩形 8"/>
          <p:cNvSpPr/>
          <p:nvPr/>
        </p:nvSpPr>
        <p:spPr>
          <a:xfrm>
            <a:off x="755576" y="1412776"/>
            <a:ext cx="7776864" cy="1302921"/>
          </a:xfrm>
          <a:prstGeom prst="rect">
            <a:avLst/>
          </a:prstGeom>
        </p:spPr>
        <p:txBody>
          <a:bodyPr wrap="square">
            <a:spAutoFit/>
          </a:bodyPr>
          <a:lstStyle/>
          <a:p>
            <a:pPr>
              <a:lnSpc>
                <a:spcPts val="2400"/>
              </a:lnSpc>
            </a:pPr>
            <a:r>
              <a:rPr lang="en-US" altLang="zh-CN" dirty="0" smtClean="0"/>
              <a:t>         </a:t>
            </a:r>
            <a:r>
              <a:rPr lang="zh-CN" altLang="zh-CN" dirty="0" smtClean="0"/>
              <a:t>小</a:t>
            </a:r>
            <a:r>
              <a:rPr lang="zh-CN" altLang="zh-CN" dirty="0"/>
              <a:t>王是某公司的网络管理员，公司为了满足不断增长的业务需求，申请了专线接入，当客户端路由器与</a:t>
            </a:r>
            <a:r>
              <a:rPr lang="en-US" altLang="zh-CN" dirty="0"/>
              <a:t>ISP</a:t>
            </a:r>
            <a:r>
              <a:rPr lang="zh-CN" altLang="zh-CN" dirty="0"/>
              <a:t>进行链路协商时，需要验证身份，考虑对方使用</a:t>
            </a:r>
            <a:r>
              <a:rPr lang="en-US" altLang="zh-CN" dirty="0"/>
              <a:t>PPP</a:t>
            </a:r>
            <a:r>
              <a:rPr lang="zh-CN" altLang="zh-CN" dirty="0"/>
              <a:t>协议的</a:t>
            </a:r>
            <a:r>
              <a:rPr lang="en-US" altLang="zh-CN" dirty="0"/>
              <a:t>CHAP</a:t>
            </a:r>
            <a:r>
              <a:rPr lang="zh-CN" altLang="zh-CN" dirty="0"/>
              <a:t>认证，小王也必须在公司的出口路由器上启用</a:t>
            </a:r>
            <a:r>
              <a:rPr lang="en-US" altLang="zh-CN" dirty="0"/>
              <a:t>CHAP</a:t>
            </a:r>
            <a:r>
              <a:rPr lang="zh-CN" altLang="zh-CN" dirty="0"/>
              <a:t>认证以保证链路的建立。</a:t>
            </a:r>
          </a:p>
        </p:txBody>
      </p:sp>
      <p:sp>
        <p:nvSpPr>
          <p:cNvPr id="12" name="矩形 11"/>
          <p:cNvSpPr/>
          <p:nvPr/>
        </p:nvSpPr>
        <p:spPr>
          <a:xfrm>
            <a:off x="619128" y="2812866"/>
            <a:ext cx="1217000" cy="400110"/>
          </a:xfrm>
          <a:prstGeom prst="rect">
            <a:avLst/>
          </a:prstGeom>
        </p:spPr>
        <p:txBody>
          <a:bodyPr wrap="none">
            <a:spAutoFit/>
          </a:bodyPr>
          <a:lstStyle/>
          <a:p>
            <a:r>
              <a:rPr lang="zh-CN" altLang="zh-CN" sz="2000" b="1" dirty="0">
                <a:solidFill>
                  <a:schemeClr val="accent6">
                    <a:lumMod val="50000"/>
                  </a:schemeClr>
                </a:solidFill>
                <a:latin typeface="华文彩云" pitchFamily="2" charset="-122"/>
                <a:ea typeface="华文彩云" pitchFamily="2" charset="-122"/>
              </a:rPr>
              <a:t>知识链接</a:t>
            </a:r>
          </a:p>
        </p:txBody>
      </p:sp>
      <p:sp>
        <p:nvSpPr>
          <p:cNvPr id="15" name="矩形 14"/>
          <p:cNvSpPr/>
          <p:nvPr/>
        </p:nvSpPr>
        <p:spPr>
          <a:xfrm>
            <a:off x="827584" y="3340437"/>
            <a:ext cx="7920880" cy="2631490"/>
          </a:xfrm>
          <a:prstGeom prst="rect">
            <a:avLst/>
          </a:prstGeom>
        </p:spPr>
        <p:txBody>
          <a:bodyPr wrap="square">
            <a:spAutoFit/>
          </a:bodyPr>
          <a:lstStyle/>
          <a:p>
            <a:pPr>
              <a:lnSpc>
                <a:spcPts val="2400"/>
              </a:lnSpc>
              <a:spcBef>
                <a:spcPts val="600"/>
              </a:spcBef>
              <a:spcAft>
                <a:spcPts val="600"/>
              </a:spcAft>
            </a:pPr>
            <a:r>
              <a:rPr lang="en-US" altLang="zh-CN" b="1" dirty="0"/>
              <a:t>1</a:t>
            </a:r>
            <a:r>
              <a:rPr lang="zh-CN" altLang="zh-CN" b="1" dirty="0"/>
              <a:t>．</a:t>
            </a:r>
            <a:r>
              <a:rPr lang="en-US" altLang="zh-CN" b="1" dirty="0"/>
              <a:t>PPP </a:t>
            </a:r>
            <a:r>
              <a:rPr lang="zh-CN" altLang="zh-CN" b="1" dirty="0"/>
              <a:t>的</a:t>
            </a:r>
            <a:r>
              <a:rPr lang="en-US" altLang="zh-CN" b="1" dirty="0"/>
              <a:t>CHAP</a:t>
            </a:r>
            <a:r>
              <a:rPr lang="zh-CN" altLang="zh-CN" b="1" dirty="0"/>
              <a:t>验证方式</a:t>
            </a:r>
          </a:p>
          <a:p>
            <a:pPr>
              <a:lnSpc>
                <a:spcPts val="2400"/>
              </a:lnSpc>
            </a:pPr>
            <a:r>
              <a:rPr lang="en-US" altLang="zh-CN" dirty="0" smtClean="0"/>
              <a:t>         </a:t>
            </a:r>
            <a:r>
              <a:rPr lang="zh-CN" altLang="zh-CN" dirty="0"/>
              <a:t>挑战握手验证协议（</a:t>
            </a:r>
            <a:r>
              <a:rPr lang="en-US" altLang="zh-CN" dirty="0"/>
              <a:t>CHAP</a:t>
            </a:r>
            <a:r>
              <a:rPr lang="zh-CN" altLang="zh-CN" dirty="0"/>
              <a:t>）是一种加密的安全验证方式，主验证方</a:t>
            </a:r>
            <a:r>
              <a:rPr lang="en-US" altLang="zh-CN" dirty="0"/>
              <a:t>NAS</a:t>
            </a:r>
            <a:r>
              <a:rPr lang="zh-CN" altLang="zh-CN" dirty="0"/>
              <a:t>向被验证的远程用户发送一个询问报文（</a:t>
            </a:r>
            <a:r>
              <a:rPr lang="en-US" altLang="zh-CN" dirty="0"/>
              <a:t>Challenge</a:t>
            </a:r>
            <a:r>
              <a:rPr lang="zh-CN" altLang="zh-CN" dirty="0"/>
              <a:t>）。远程用户必须根据询问报文，在本地数据库中查找</a:t>
            </a:r>
            <a:r>
              <a:rPr lang="en-US" altLang="zh-CN" dirty="0"/>
              <a:t>NAS</a:t>
            </a:r>
            <a:r>
              <a:rPr lang="zh-CN" altLang="zh-CN" dirty="0"/>
              <a:t>的主机名、口令密钥，使用</a:t>
            </a:r>
            <a:r>
              <a:rPr lang="en-US" altLang="zh-CN" dirty="0"/>
              <a:t>MD5</a:t>
            </a:r>
            <a:r>
              <a:rPr lang="zh-CN" altLang="zh-CN" dirty="0"/>
              <a:t>单向哈希</a:t>
            </a:r>
            <a:r>
              <a:rPr lang="zh-CN" altLang="zh-CN" dirty="0" smtClean="0"/>
              <a:t>算法生成</a:t>
            </a:r>
            <a:r>
              <a:rPr lang="zh-CN" altLang="zh-CN" dirty="0"/>
              <a:t>加密的询问报文，然后与用户主机名一起回送到</a:t>
            </a:r>
            <a:r>
              <a:rPr lang="en-US" altLang="zh-CN" dirty="0"/>
              <a:t>NAS</a:t>
            </a:r>
            <a:r>
              <a:rPr lang="zh-CN" altLang="zh-CN" dirty="0"/>
              <a:t>，其中用户名以非哈希方式发送。</a:t>
            </a:r>
            <a:r>
              <a:rPr lang="en-US" altLang="zh-CN" dirty="0"/>
              <a:t>NAS</a:t>
            </a:r>
            <a:r>
              <a:rPr lang="zh-CN" altLang="zh-CN" dirty="0"/>
              <a:t>收到应答后在本端查找用户主机名和口令密钥，使用</a:t>
            </a:r>
            <a:r>
              <a:rPr lang="en-US" altLang="zh-CN" dirty="0"/>
              <a:t>MD5</a:t>
            </a:r>
            <a:r>
              <a:rPr lang="zh-CN" altLang="zh-CN" dirty="0"/>
              <a:t>单向哈希算法对保存的随机生成的询问报文进行加密，然后与被验证方的应答进行比较，根据比较结果决定是通过还是拒绝链接。</a:t>
            </a:r>
          </a:p>
        </p:txBody>
      </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grpSp>
        <p:nvGrpSpPr>
          <p:cNvPr id="20" name="组合 19"/>
          <p:cNvGrpSpPr>
            <a:grpSpLocks/>
          </p:cNvGrpSpPr>
          <p:nvPr/>
        </p:nvGrpSpPr>
        <p:grpSpPr bwMode="auto">
          <a:xfrm>
            <a:off x="1259632" y="980728"/>
            <a:ext cx="4894287" cy="3306667"/>
            <a:chOff x="2250" y="11931"/>
            <a:chExt cx="6570" cy="2513"/>
          </a:xfrm>
        </p:grpSpPr>
        <p:sp>
          <p:nvSpPr>
            <p:cNvPr id="21" name="Text Box 28"/>
            <p:cNvSpPr txBox="1">
              <a:spLocks noChangeArrowheads="1"/>
            </p:cNvSpPr>
            <p:nvPr/>
          </p:nvSpPr>
          <p:spPr bwMode="auto">
            <a:xfrm>
              <a:off x="4680" y="13898"/>
              <a:ext cx="1800" cy="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600" kern="100" dirty="0">
                  <a:effectLst/>
                  <a:latin typeface="Times New Roman"/>
                  <a:ea typeface="宋体"/>
                  <a:cs typeface="宋体"/>
                </a:rPr>
                <a:t>验证失败</a:t>
              </a:r>
            </a:p>
          </p:txBody>
        </p:sp>
        <p:grpSp>
          <p:nvGrpSpPr>
            <p:cNvPr id="22" name="Group 29"/>
            <p:cNvGrpSpPr>
              <a:grpSpLocks/>
            </p:cNvGrpSpPr>
            <p:nvPr/>
          </p:nvGrpSpPr>
          <p:grpSpPr bwMode="auto">
            <a:xfrm>
              <a:off x="2250" y="11931"/>
              <a:ext cx="6570" cy="2459"/>
              <a:chOff x="2250" y="11931"/>
              <a:chExt cx="6570" cy="2459"/>
            </a:xfrm>
          </p:grpSpPr>
          <p:sp>
            <p:nvSpPr>
              <p:cNvPr id="23" name="Text Box 30"/>
              <p:cNvSpPr txBox="1">
                <a:spLocks noChangeArrowheads="1"/>
              </p:cNvSpPr>
              <p:nvPr/>
            </p:nvSpPr>
            <p:spPr bwMode="auto">
              <a:xfrm>
                <a:off x="2250" y="12022"/>
                <a:ext cx="1980" cy="236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600" kern="100" dirty="0">
                    <a:effectLst/>
                    <a:latin typeface="Times New Roman"/>
                    <a:ea typeface="宋体"/>
                    <a:cs typeface="宋体"/>
                  </a:rPr>
                  <a:t>Client</a:t>
                </a:r>
                <a:endParaRPr lang="zh-CN" sz="1600" kern="100" dirty="0">
                  <a:effectLst/>
                  <a:latin typeface="Times New Roman"/>
                  <a:ea typeface="宋体"/>
                  <a:cs typeface="宋体"/>
                </a:endParaRPr>
              </a:p>
              <a:p>
                <a:pPr algn="ctr">
                  <a:spcAft>
                    <a:spcPts val="0"/>
                  </a:spcAft>
                </a:pPr>
                <a:r>
                  <a:rPr lang="en-US" sz="1600" kern="100" dirty="0">
                    <a:effectLst/>
                    <a:latin typeface="Times New Roman"/>
                    <a:ea typeface="宋体"/>
                    <a:cs typeface="宋体"/>
                  </a:rPr>
                  <a:t>RA</a:t>
                </a:r>
                <a:endParaRPr lang="zh-CN" sz="1600" kern="100" dirty="0">
                  <a:effectLst/>
                  <a:latin typeface="Times New Roman"/>
                  <a:ea typeface="宋体"/>
                  <a:cs typeface="宋体"/>
                </a:endParaRPr>
              </a:p>
              <a:p>
                <a:pPr algn="ctr">
                  <a:spcAft>
                    <a:spcPts val="0"/>
                  </a:spcAft>
                </a:pPr>
                <a:r>
                  <a:rPr lang="en-US" sz="1600" kern="100" dirty="0" err="1">
                    <a:effectLst/>
                    <a:latin typeface="Times New Roman"/>
                    <a:ea typeface="宋体"/>
                    <a:cs typeface="宋体"/>
                  </a:rPr>
                  <a:t>Username:RB</a:t>
                </a:r>
                <a:endParaRPr lang="zh-CN" sz="1600" kern="100" dirty="0">
                  <a:effectLst/>
                  <a:latin typeface="Times New Roman"/>
                  <a:ea typeface="宋体"/>
                  <a:cs typeface="宋体"/>
                </a:endParaRPr>
              </a:p>
              <a:p>
                <a:pPr algn="ctr">
                  <a:spcAft>
                    <a:spcPts val="0"/>
                  </a:spcAft>
                </a:pPr>
                <a:r>
                  <a:rPr lang="en-US" sz="1600" kern="100" dirty="0">
                    <a:effectLst/>
                    <a:latin typeface="Times New Roman"/>
                    <a:ea typeface="宋体"/>
                    <a:cs typeface="宋体"/>
                  </a:rPr>
                  <a:t>Password:123</a:t>
                </a:r>
                <a:endParaRPr lang="zh-CN" sz="1600" kern="100" dirty="0">
                  <a:effectLst/>
                  <a:latin typeface="Times New Roman"/>
                  <a:ea typeface="宋体"/>
                  <a:cs typeface="宋体"/>
                </a:endParaRPr>
              </a:p>
            </p:txBody>
          </p:sp>
          <p:sp>
            <p:nvSpPr>
              <p:cNvPr id="24" name="Text Box 31"/>
              <p:cNvSpPr txBox="1">
                <a:spLocks noChangeArrowheads="1"/>
              </p:cNvSpPr>
              <p:nvPr/>
            </p:nvSpPr>
            <p:spPr bwMode="auto">
              <a:xfrm>
                <a:off x="6840" y="11931"/>
                <a:ext cx="1980" cy="236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600" kern="100" dirty="0">
                    <a:effectLst/>
                    <a:latin typeface="Times New Roman"/>
                    <a:ea typeface="宋体"/>
                    <a:cs typeface="宋体"/>
                  </a:rPr>
                  <a:t>Server</a:t>
                </a:r>
                <a:endParaRPr lang="zh-CN" sz="1600" kern="100" dirty="0">
                  <a:effectLst/>
                  <a:latin typeface="Times New Roman"/>
                  <a:ea typeface="宋体"/>
                  <a:cs typeface="宋体"/>
                </a:endParaRPr>
              </a:p>
              <a:p>
                <a:pPr algn="ctr">
                  <a:spcAft>
                    <a:spcPts val="0"/>
                  </a:spcAft>
                </a:pPr>
                <a:r>
                  <a:rPr lang="en-US" sz="1600" kern="100" dirty="0">
                    <a:effectLst/>
                    <a:latin typeface="Times New Roman"/>
                    <a:ea typeface="宋体"/>
                    <a:cs typeface="宋体"/>
                  </a:rPr>
                  <a:t>RB</a:t>
                </a:r>
                <a:endParaRPr lang="zh-CN" sz="1600" kern="100" dirty="0">
                  <a:effectLst/>
                  <a:latin typeface="Times New Roman"/>
                  <a:ea typeface="宋体"/>
                  <a:cs typeface="宋体"/>
                </a:endParaRPr>
              </a:p>
              <a:p>
                <a:pPr algn="ctr">
                  <a:spcAft>
                    <a:spcPts val="0"/>
                  </a:spcAft>
                </a:pPr>
                <a:r>
                  <a:rPr lang="en-US" sz="1600" kern="100" dirty="0" err="1">
                    <a:effectLst/>
                    <a:latin typeface="Times New Roman"/>
                    <a:ea typeface="宋体"/>
                    <a:cs typeface="宋体"/>
                  </a:rPr>
                  <a:t>Username:RA</a:t>
                </a:r>
                <a:endParaRPr lang="zh-CN" sz="1600" kern="100" dirty="0">
                  <a:effectLst/>
                  <a:latin typeface="Times New Roman"/>
                  <a:ea typeface="宋体"/>
                  <a:cs typeface="宋体"/>
                </a:endParaRPr>
              </a:p>
              <a:p>
                <a:pPr algn="ctr">
                  <a:spcAft>
                    <a:spcPts val="0"/>
                  </a:spcAft>
                </a:pPr>
                <a:r>
                  <a:rPr lang="en-US" sz="1600" kern="100" dirty="0">
                    <a:effectLst/>
                    <a:latin typeface="Times New Roman"/>
                    <a:ea typeface="宋体"/>
                    <a:cs typeface="宋体"/>
                  </a:rPr>
                  <a:t>Password:123</a:t>
                </a:r>
                <a:endParaRPr lang="zh-CN" sz="1600" kern="100" dirty="0">
                  <a:effectLst/>
                  <a:latin typeface="Times New Roman"/>
                  <a:ea typeface="宋体"/>
                  <a:cs typeface="宋体"/>
                </a:endParaRPr>
              </a:p>
            </p:txBody>
          </p:sp>
          <p:cxnSp>
            <p:nvCxnSpPr>
              <p:cNvPr id="25" name="Line 32"/>
              <p:cNvCxnSpPr/>
              <p:nvPr/>
            </p:nvCxnSpPr>
            <p:spPr bwMode="auto">
              <a:xfrm flipV="1">
                <a:off x="4320" y="13140"/>
                <a:ext cx="2595" cy="1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 name="Line 33"/>
              <p:cNvCxnSpPr/>
              <p:nvPr/>
            </p:nvCxnSpPr>
            <p:spPr bwMode="auto">
              <a:xfrm flipH="1">
                <a:off x="4320" y="13764"/>
                <a:ext cx="25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 name="Line 34"/>
              <p:cNvCxnSpPr/>
              <p:nvPr/>
            </p:nvCxnSpPr>
            <p:spPr bwMode="auto">
              <a:xfrm flipH="1">
                <a:off x="4320" y="14232"/>
                <a:ext cx="25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 name="Text Box 35"/>
              <p:cNvSpPr txBox="1">
                <a:spLocks noChangeArrowheads="1"/>
              </p:cNvSpPr>
              <p:nvPr/>
            </p:nvSpPr>
            <p:spPr bwMode="auto">
              <a:xfrm>
                <a:off x="4320" y="12748"/>
                <a:ext cx="2520" cy="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600" kern="100" dirty="0">
                    <a:effectLst/>
                    <a:latin typeface="Times New Roman"/>
                    <a:ea typeface="宋体"/>
                    <a:cs typeface="宋体"/>
                  </a:rPr>
                  <a:t>RA+</a:t>
                </a:r>
                <a:r>
                  <a:rPr lang="zh-CN" sz="1600" kern="100" dirty="0">
                    <a:effectLst/>
                    <a:latin typeface="Times New Roman"/>
                    <a:ea typeface="宋体"/>
                    <a:cs typeface="宋体"/>
                  </a:rPr>
                  <a:t>加密后的密文</a:t>
                </a:r>
              </a:p>
            </p:txBody>
          </p:sp>
          <p:sp>
            <p:nvSpPr>
              <p:cNvPr id="29" name="Text Box 36"/>
              <p:cNvSpPr txBox="1">
                <a:spLocks noChangeArrowheads="1"/>
              </p:cNvSpPr>
              <p:nvPr/>
            </p:nvSpPr>
            <p:spPr bwMode="auto">
              <a:xfrm>
                <a:off x="4680" y="13405"/>
                <a:ext cx="1800" cy="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600" kern="100" dirty="0">
                    <a:effectLst/>
                    <a:latin typeface="Times New Roman"/>
                    <a:ea typeface="宋体"/>
                    <a:cs typeface="宋体"/>
                  </a:rPr>
                  <a:t>验证成功</a:t>
                </a:r>
              </a:p>
            </p:txBody>
          </p:sp>
          <p:cxnSp>
            <p:nvCxnSpPr>
              <p:cNvPr id="31" name="Line 38"/>
              <p:cNvCxnSpPr/>
              <p:nvPr/>
            </p:nvCxnSpPr>
            <p:spPr bwMode="auto">
              <a:xfrm flipH="1">
                <a:off x="4320" y="12360"/>
                <a:ext cx="25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2" name="Text Box 39"/>
              <p:cNvSpPr txBox="1">
                <a:spLocks noChangeArrowheads="1"/>
              </p:cNvSpPr>
              <p:nvPr/>
            </p:nvSpPr>
            <p:spPr bwMode="auto">
              <a:xfrm>
                <a:off x="4580" y="11969"/>
                <a:ext cx="1980" cy="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600" kern="100" dirty="0">
                    <a:effectLst/>
                    <a:latin typeface="Times New Roman"/>
                    <a:ea typeface="宋体"/>
                    <a:cs typeface="宋体"/>
                  </a:rPr>
                  <a:t>RB+</a:t>
                </a:r>
                <a:r>
                  <a:rPr lang="zh-CN" sz="1600" kern="100" dirty="0">
                    <a:effectLst/>
                    <a:latin typeface="Times New Roman"/>
                    <a:ea typeface="宋体"/>
                    <a:cs typeface="宋体"/>
                  </a:rPr>
                  <a:t>挑战报文</a:t>
                </a:r>
              </a:p>
            </p:txBody>
          </p:sp>
        </p:grpSp>
      </p:grpSp>
      <p:sp>
        <p:nvSpPr>
          <p:cNvPr id="33"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22686" y="4509120"/>
            <a:ext cx="7709754" cy="2323713"/>
          </a:xfrm>
          <a:prstGeom prst="rect">
            <a:avLst/>
          </a:prstGeom>
        </p:spPr>
        <p:txBody>
          <a:bodyPr wrap="square">
            <a:spAutoFit/>
          </a:bodyPr>
          <a:lstStyle/>
          <a:p>
            <a:pPr>
              <a:lnSpc>
                <a:spcPts val="2400"/>
              </a:lnSpc>
              <a:spcBef>
                <a:spcPts val="600"/>
              </a:spcBef>
              <a:spcAft>
                <a:spcPts val="600"/>
              </a:spcAft>
            </a:pPr>
            <a:r>
              <a:rPr lang="en-US" altLang="zh-CN" b="1" dirty="0"/>
              <a:t>2</a:t>
            </a:r>
            <a:r>
              <a:rPr lang="zh-CN" altLang="zh-CN" b="1" dirty="0"/>
              <a:t>．</a:t>
            </a:r>
            <a:r>
              <a:rPr lang="en-US" altLang="zh-CN" b="1" dirty="0"/>
              <a:t>PPP</a:t>
            </a:r>
            <a:r>
              <a:rPr lang="zh-CN" altLang="zh-CN" b="1" dirty="0"/>
              <a:t>的</a:t>
            </a:r>
            <a:r>
              <a:rPr lang="en-US" altLang="zh-CN" b="1" dirty="0"/>
              <a:t>CHAP</a:t>
            </a:r>
            <a:r>
              <a:rPr lang="zh-CN" altLang="zh-CN" b="1" dirty="0"/>
              <a:t>认证配置</a:t>
            </a:r>
            <a:endParaRPr lang="en-US" altLang="zh-CN" b="1" dirty="0"/>
          </a:p>
          <a:p>
            <a:pPr lvl="1">
              <a:lnSpc>
                <a:spcPts val="2400"/>
              </a:lnSpc>
            </a:pPr>
            <a:r>
              <a:rPr lang="en-US" altLang="zh-CN" dirty="0"/>
              <a:t>1</a:t>
            </a:r>
            <a:r>
              <a:rPr lang="zh-CN" altLang="zh-CN" dirty="0"/>
              <a:t>）配置</a:t>
            </a:r>
            <a:r>
              <a:rPr lang="en-US" altLang="zh-CN" dirty="0"/>
              <a:t>PPP CHAP</a:t>
            </a:r>
            <a:r>
              <a:rPr lang="zh-CN" altLang="zh-CN" dirty="0"/>
              <a:t>被验证方</a:t>
            </a:r>
          </a:p>
          <a:p>
            <a:pPr lvl="1">
              <a:lnSpc>
                <a:spcPts val="2400"/>
              </a:lnSpc>
            </a:pPr>
            <a:r>
              <a:rPr lang="zh-CN" altLang="zh-CN" dirty="0"/>
              <a:t>步骤</a:t>
            </a:r>
            <a:r>
              <a:rPr lang="en-US" altLang="zh-CN" dirty="0"/>
              <a:t>1</a:t>
            </a:r>
            <a:r>
              <a:rPr lang="zh-CN" altLang="zh-CN" dirty="0"/>
              <a:t>：定义封装类型为</a:t>
            </a:r>
            <a:r>
              <a:rPr lang="en-US" altLang="zh-CN" dirty="0"/>
              <a:t>PPP</a:t>
            </a:r>
            <a:r>
              <a:rPr lang="zh-CN" altLang="zh-CN" dirty="0"/>
              <a:t>。</a:t>
            </a:r>
          </a:p>
          <a:p>
            <a:pPr lvl="1">
              <a:lnSpc>
                <a:spcPts val="2400"/>
              </a:lnSpc>
            </a:pPr>
            <a:r>
              <a:rPr lang="en-US" altLang="zh-CN" dirty="0" err="1"/>
              <a:t>RouterA</a:t>
            </a:r>
            <a:r>
              <a:rPr lang="en-US" altLang="zh-CN" dirty="0"/>
              <a:t> (</a:t>
            </a:r>
            <a:r>
              <a:rPr lang="en-US" altLang="zh-CN" dirty="0" err="1"/>
              <a:t>config</a:t>
            </a:r>
            <a:r>
              <a:rPr lang="en-US" altLang="zh-CN" dirty="0"/>
              <a:t>-if)#encapsulation  </a:t>
            </a:r>
            <a:r>
              <a:rPr lang="en-US" altLang="zh-CN" dirty="0" err="1"/>
              <a:t>ppp</a:t>
            </a:r>
            <a:r>
              <a:rPr lang="en-US" altLang="zh-CN" dirty="0"/>
              <a:t>		</a:t>
            </a:r>
            <a:endParaRPr lang="zh-CN" altLang="zh-CN" dirty="0"/>
          </a:p>
          <a:p>
            <a:pPr lvl="1">
              <a:lnSpc>
                <a:spcPts val="2400"/>
              </a:lnSpc>
            </a:pPr>
            <a:r>
              <a:rPr lang="zh-CN" altLang="zh-CN" dirty="0"/>
              <a:t>步骤</a:t>
            </a:r>
            <a:r>
              <a:rPr lang="en-US" altLang="zh-CN" dirty="0"/>
              <a:t>2</a:t>
            </a:r>
            <a:r>
              <a:rPr lang="zh-CN" altLang="zh-CN" dirty="0"/>
              <a:t>：指定在服务器端用于执行认证的用户名和密码。</a:t>
            </a:r>
          </a:p>
          <a:p>
            <a:pPr lvl="1">
              <a:lnSpc>
                <a:spcPts val="2400"/>
              </a:lnSpc>
            </a:pPr>
            <a:r>
              <a:rPr lang="en-US" altLang="zh-CN" dirty="0"/>
              <a:t>Router A(</a:t>
            </a:r>
            <a:r>
              <a:rPr lang="en-US" altLang="zh-CN" dirty="0" err="1"/>
              <a:t>config</a:t>
            </a:r>
            <a:r>
              <a:rPr lang="en-US" altLang="zh-CN" dirty="0"/>
              <a:t>)# username  </a:t>
            </a:r>
            <a:r>
              <a:rPr lang="en-US" altLang="zh-CN" i="1" dirty="0"/>
              <a:t>hostname</a:t>
            </a:r>
            <a:r>
              <a:rPr lang="en-US" altLang="zh-CN" dirty="0"/>
              <a:t>  password  </a:t>
            </a:r>
            <a:r>
              <a:rPr lang="en-US" altLang="zh-CN" i="1" dirty="0" err="1"/>
              <a:t>password</a:t>
            </a:r>
            <a:endParaRPr lang="zh-CN" altLang="zh-CN" i="1" dirty="0"/>
          </a:p>
          <a:p>
            <a:pPr>
              <a:lnSpc>
                <a:spcPts val="2400"/>
              </a:lnSpc>
            </a:pPr>
            <a:endParaRPr lang="zh-CN" altLang="en-US" dirty="0"/>
          </a:p>
        </p:txBody>
      </p:sp>
    </p:spTree>
    <p:extLst>
      <p:ext uri="{BB962C8B-B14F-4D97-AF65-F5344CB8AC3E}">
        <p14:creationId xmlns:p14="http://schemas.microsoft.com/office/powerpoint/2010/main" val="137328155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33"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50082" y="980728"/>
            <a:ext cx="7709754" cy="5170646"/>
          </a:xfrm>
          <a:prstGeom prst="rect">
            <a:avLst/>
          </a:prstGeom>
        </p:spPr>
        <p:txBody>
          <a:bodyPr wrap="square">
            <a:spAutoFit/>
          </a:bodyPr>
          <a:lstStyle/>
          <a:p>
            <a:pPr lvl="1">
              <a:lnSpc>
                <a:spcPts val="2400"/>
              </a:lnSpc>
            </a:pPr>
            <a:r>
              <a:rPr lang="en-US" altLang="zh-CN" dirty="0"/>
              <a:t>2</a:t>
            </a:r>
            <a:r>
              <a:rPr lang="zh-CN" altLang="zh-CN" dirty="0"/>
              <a:t>）配置</a:t>
            </a:r>
            <a:r>
              <a:rPr lang="en-US" altLang="zh-CN" dirty="0"/>
              <a:t>PPP CHAP</a:t>
            </a:r>
            <a:r>
              <a:rPr lang="zh-CN" altLang="zh-CN" dirty="0"/>
              <a:t>验证方</a:t>
            </a:r>
          </a:p>
          <a:p>
            <a:pPr lvl="1">
              <a:lnSpc>
                <a:spcPts val="2400"/>
              </a:lnSpc>
            </a:pPr>
            <a:r>
              <a:rPr lang="zh-CN" altLang="zh-CN" dirty="0"/>
              <a:t>步骤</a:t>
            </a:r>
            <a:r>
              <a:rPr lang="en-US" altLang="zh-CN" dirty="0"/>
              <a:t>1</a:t>
            </a:r>
            <a:r>
              <a:rPr lang="zh-CN" altLang="zh-CN" dirty="0"/>
              <a:t>：创建用户数据库记录。</a:t>
            </a:r>
          </a:p>
          <a:p>
            <a:pPr lvl="1">
              <a:lnSpc>
                <a:spcPts val="2400"/>
              </a:lnSpc>
            </a:pPr>
            <a:r>
              <a:rPr lang="en-US" altLang="zh-CN" dirty="0" err="1"/>
              <a:t>RouterB</a:t>
            </a:r>
            <a:r>
              <a:rPr lang="en-US" altLang="zh-CN" dirty="0"/>
              <a:t> (</a:t>
            </a:r>
            <a:r>
              <a:rPr lang="en-US" altLang="zh-CN" dirty="0" err="1"/>
              <a:t>config</a:t>
            </a:r>
            <a:r>
              <a:rPr lang="en-US" altLang="zh-CN" dirty="0"/>
              <a:t>)#username  hostname  password  </a:t>
            </a:r>
            <a:r>
              <a:rPr lang="en-US" altLang="zh-CN" dirty="0" err="1"/>
              <a:t>password</a:t>
            </a:r>
            <a:endParaRPr lang="zh-CN" altLang="zh-CN" dirty="0"/>
          </a:p>
          <a:p>
            <a:pPr lvl="1">
              <a:lnSpc>
                <a:spcPts val="2400"/>
              </a:lnSpc>
            </a:pPr>
            <a:r>
              <a:rPr lang="zh-CN" altLang="zh-CN" dirty="0"/>
              <a:t>步骤</a:t>
            </a:r>
            <a:r>
              <a:rPr lang="en-US" altLang="zh-CN" dirty="0"/>
              <a:t>2</a:t>
            </a:r>
            <a:r>
              <a:rPr lang="zh-CN" altLang="zh-CN" dirty="0"/>
              <a:t>：封装</a:t>
            </a:r>
            <a:r>
              <a:rPr lang="en-US" altLang="zh-CN" dirty="0"/>
              <a:t>PPP</a:t>
            </a:r>
            <a:r>
              <a:rPr lang="zh-CN" altLang="zh-CN" dirty="0"/>
              <a:t>，并设定</a:t>
            </a:r>
            <a:r>
              <a:rPr lang="en-US" altLang="zh-CN" dirty="0"/>
              <a:t>PPP</a:t>
            </a:r>
            <a:r>
              <a:rPr lang="zh-CN" altLang="zh-CN" dirty="0"/>
              <a:t>的验证方式为</a:t>
            </a:r>
            <a:r>
              <a:rPr lang="en-US" altLang="zh-CN" dirty="0"/>
              <a:t>CHAP</a:t>
            </a:r>
            <a:r>
              <a:rPr lang="zh-CN" altLang="zh-CN" dirty="0"/>
              <a:t>。</a:t>
            </a:r>
          </a:p>
          <a:p>
            <a:pPr lvl="1">
              <a:lnSpc>
                <a:spcPts val="2400"/>
              </a:lnSpc>
            </a:pPr>
            <a:r>
              <a:rPr lang="en-US" altLang="zh-CN" dirty="0" err="1"/>
              <a:t>RouterB</a:t>
            </a:r>
            <a:r>
              <a:rPr lang="en-US" altLang="zh-CN" dirty="0"/>
              <a:t>(</a:t>
            </a:r>
            <a:r>
              <a:rPr lang="en-US" altLang="zh-CN" dirty="0" err="1"/>
              <a:t>config</a:t>
            </a:r>
            <a:r>
              <a:rPr lang="en-US" altLang="zh-CN" dirty="0"/>
              <a:t>-if)#encapsulation  </a:t>
            </a:r>
            <a:r>
              <a:rPr lang="en-US" altLang="zh-CN" dirty="0" err="1"/>
              <a:t>ppp</a:t>
            </a:r>
            <a:endParaRPr lang="zh-CN" altLang="zh-CN" dirty="0"/>
          </a:p>
          <a:p>
            <a:pPr lvl="1">
              <a:lnSpc>
                <a:spcPts val="2400"/>
              </a:lnSpc>
            </a:pPr>
            <a:r>
              <a:rPr lang="en-US" altLang="zh-CN" dirty="0" err="1"/>
              <a:t>RouterBconfig</a:t>
            </a:r>
            <a:r>
              <a:rPr lang="en-US" altLang="zh-CN" dirty="0"/>
              <a:t>-if)# </a:t>
            </a:r>
            <a:r>
              <a:rPr lang="en-US" altLang="zh-CN" dirty="0" err="1"/>
              <a:t>ppp</a:t>
            </a:r>
            <a:r>
              <a:rPr lang="en-US" altLang="zh-CN" dirty="0"/>
              <a:t>  authentication  chap </a:t>
            </a:r>
            <a:endParaRPr lang="zh-CN" altLang="zh-CN" dirty="0"/>
          </a:p>
          <a:p>
            <a:pPr marL="0" lvl="1">
              <a:lnSpc>
                <a:spcPts val="2400"/>
              </a:lnSpc>
              <a:spcBef>
                <a:spcPts val="600"/>
              </a:spcBef>
              <a:spcAft>
                <a:spcPts val="600"/>
              </a:spcAft>
            </a:pPr>
            <a:r>
              <a:rPr lang="en-US" altLang="zh-CN" b="1" dirty="0"/>
              <a:t>3</a:t>
            </a:r>
            <a:r>
              <a:rPr lang="zh-CN" altLang="zh-CN" b="1" dirty="0"/>
              <a:t>．</a:t>
            </a:r>
            <a:r>
              <a:rPr lang="en-US" altLang="zh-CN" b="1" dirty="0"/>
              <a:t>CHAP</a:t>
            </a:r>
            <a:r>
              <a:rPr lang="zh-CN" altLang="zh-CN" b="1" dirty="0"/>
              <a:t>认证与</a:t>
            </a:r>
            <a:r>
              <a:rPr lang="en-US" altLang="zh-CN" b="1" dirty="0"/>
              <a:t>PAP</a:t>
            </a:r>
            <a:r>
              <a:rPr lang="zh-CN" altLang="zh-CN" b="1" dirty="0"/>
              <a:t>认证的比较</a:t>
            </a:r>
          </a:p>
          <a:p>
            <a:pPr marL="742950" lvl="1" indent="-285750">
              <a:lnSpc>
                <a:spcPts val="2400"/>
              </a:lnSpc>
              <a:buFont typeface="Wingdings" pitchFamily="2" charset="2"/>
              <a:buChar char="Ø"/>
            </a:pPr>
            <a:r>
              <a:rPr lang="en-US" altLang="zh-CN" dirty="0" smtClean="0"/>
              <a:t>PAP</a:t>
            </a:r>
            <a:r>
              <a:rPr lang="zh-CN" altLang="zh-CN" dirty="0"/>
              <a:t>认证两次握手，</a:t>
            </a:r>
            <a:r>
              <a:rPr lang="en-US" altLang="zh-CN" dirty="0"/>
              <a:t>CHAP</a:t>
            </a:r>
            <a:r>
              <a:rPr lang="zh-CN" altLang="zh-CN" dirty="0"/>
              <a:t>三次握手认证；</a:t>
            </a:r>
          </a:p>
          <a:p>
            <a:pPr marL="742950" lvl="1" indent="-285750">
              <a:lnSpc>
                <a:spcPts val="2400"/>
              </a:lnSpc>
              <a:buFont typeface="Wingdings" pitchFamily="2" charset="2"/>
              <a:buChar char="Ø"/>
            </a:pPr>
            <a:r>
              <a:rPr lang="en-US" altLang="zh-CN" dirty="0"/>
              <a:t>PAP</a:t>
            </a:r>
            <a:r>
              <a:rPr lang="zh-CN" altLang="zh-CN" dirty="0"/>
              <a:t>认证是单向的，</a:t>
            </a:r>
            <a:r>
              <a:rPr lang="en-US" altLang="zh-CN" dirty="0"/>
              <a:t>CHAP</a:t>
            </a:r>
            <a:r>
              <a:rPr lang="zh-CN" altLang="zh-CN" dirty="0"/>
              <a:t>认证是双向的；</a:t>
            </a:r>
          </a:p>
          <a:p>
            <a:pPr marL="742950" lvl="1" indent="-285750">
              <a:lnSpc>
                <a:spcPts val="2400"/>
              </a:lnSpc>
              <a:buFont typeface="Wingdings" pitchFamily="2" charset="2"/>
              <a:buChar char="Ø"/>
            </a:pPr>
            <a:r>
              <a:rPr lang="en-US" altLang="zh-CN" dirty="0"/>
              <a:t>PAP</a:t>
            </a:r>
            <a:r>
              <a:rPr lang="zh-CN" altLang="zh-CN" dirty="0"/>
              <a:t>认证时被认证端发送明文口令和用户名给主认证端，</a:t>
            </a:r>
            <a:r>
              <a:rPr lang="en-US" altLang="zh-CN" dirty="0"/>
              <a:t>CHAP</a:t>
            </a:r>
            <a:r>
              <a:rPr lang="zh-CN" altLang="zh-CN" dirty="0"/>
              <a:t>认证时被认证端不发送口令给主认证端；</a:t>
            </a:r>
          </a:p>
          <a:p>
            <a:pPr marL="742950" lvl="1" indent="-285750">
              <a:lnSpc>
                <a:spcPts val="2400"/>
              </a:lnSpc>
              <a:buFont typeface="Wingdings" pitchFamily="2" charset="2"/>
              <a:buChar char="Ø"/>
            </a:pPr>
            <a:r>
              <a:rPr lang="en-US" altLang="zh-CN" dirty="0"/>
              <a:t>PAP</a:t>
            </a:r>
            <a:r>
              <a:rPr lang="zh-CN" altLang="zh-CN" dirty="0"/>
              <a:t>认证时被认证端配置的用户名和密码必须与主认证端配置的用户名和密码相同，</a:t>
            </a:r>
            <a:r>
              <a:rPr lang="en-US" altLang="zh-CN" dirty="0"/>
              <a:t>CHAP</a:t>
            </a:r>
            <a:r>
              <a:rPr lang="zh-CN" altLang="zh-CN" dirty="0"/>
              <a:t>认证时被认证端配置主认证端的用户名和密码，主认证端配置被认证端的用户名和密码；</a:t>
            </a:r>
          </a:p>
          <a:p>
            <a:pPr marL="742950" lvl="1" indent="-285750">
              <a:lnSpc>
                <a:spcPts val="2400"/>
              </a:lnSpc>
              <a:buFont typeface="Wingdings" pitchFamily="2" charset="2"/>
              <a:buChar char="Ø"/>
            </a:pPr>
            <a:r>
              <a:rPr lang="en-US" altLang="zh-CN" dirty="0"/>
              <a:t>CHAP</a:t>
            </a:r>
            <a:r>
              <a:rPr lang="zh-CN" altLang="zh-CN" dirty="0"/>
              <a:t>认证比</a:t>
            </a:r>
            <a:r>
              <a:rPr lang="en-US" altLang="zh-CN" dirty="0"/>
              <a:t>PAP</a:t>
            </a:r>
            <a:r>
              <a:rPr lang="zh-CN" altLang="zh-CN" dirty="0"/>
              <a:t>认证的安全性要高。</a:t>
            </a:r>
          </a:p>
          <a:p>
            <a:pPr>
              <a:lnSpc>
                <a:spcPts val="2400"/>
              </a:lnSpc>
            </a:pPr>
            <a:endParaRPr lang="zh-CN" altLang="en-US" dirty="0"/>
          </a:p>
        </p:txBody>
      </p:sp>
    </p:spTree>
    <p:extLst>
      <p:ext uri="{BB962C8B-B14F-4D97-AF65-F5344CB8AC3E}">
        <p14:creationId xmlns:p14="http://schemas.microsoft.com/office/powerpoint/2010/main" val="246094195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12" name="矩形 11"/>
          <p:cNvSpPr/>
          <p:nvPr/>
        </p:nvSpPr>
        <p:spPr>
          <a:xfrm>
            <a:off x="619128" y="908720"/>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任务实施</a:t>
            </a:r>
            <a:endParaRPr lang="zh-CN" altLang="zh-CN" sz="2000" b="1" dirty="0">
              <a:solidFill>
                <a:schemeClr val="accent6">
                  <a:lumMod val="50000"/>
                </a:schemeClr>
              </a:solidFill>
              <a:latin typeface="华文彩云" pitchFamily="2" charset="-122"/>
              <a:ea typeface="华文彩云" pitchFamily="2" charset="-122"/>
            </a:endParaRPr>
          </a:p>
        </p:txBody>
      </p:sp>
      <p:sp>
        <p:nvSpPr>
          <p:cNvPr id="15" name="矩形 14"/>
          <p:cNvSpPr/>
          <p:nvPr/>
        </p:nvSpPr>
        <p:spPr>
          <a:xfrm>
            <a:off x="755576" y="1555717"/>
            <a:ext cx="7776864" cy="1092607"/>
          </a:xfrm>
          <a:prstGeom prst="rect">
            <a:avLst/>
          </a:prstGeom>
        </p:spPr>
        <p:txBody>
          <a:bodyPr wrap="square">
            <a:spAutoFit/>
          </a:bodyPr>
          <a:lstStyle/>
          <a:p>
            <a:pPr>
              <a:lnSpc>
                <a:spcPts val="2400"/>
              </a:lnSpc>
              <a:spcBef>
                <a:spcPts val="600"/>
              </a:spcBef>
              <a:spcAft>
                <a:spcPts val="600"/>
              </a:spcAft>
            </a:pPr>
            <a:r>
              <a:rPr lang="en-US" altLang="zh-CN" b="1" dirty="0"/>
              <a:t>1</a:t>
            </a:r>
            <a:r>
              <a:rPr lang="zh-CN" altLang="zh-CN" b="1" dirty="0"/>
              <a:t>．任务拓扑图及要求说明</a:t>
            </a:r>
          </a:p>
          <a:p>
            <a:pPr>
              <a:lnSpc>
                <a:spcPts val="2400"/>
              </a:lnSpc>
            </a:pPr>
            <a:r>
              <a:rPr lang="en-US" altLang="zh-CN" dirty="0" smtClean="0"/>
              <a:t>         </a:t>
            </a:r>
            <a:r>
              <a:rPr lang="zh-CN" altLang="zh-CN" dirty="0"/>
              <a:t>此任务拓扑</a:t>
            </a:r>
            <a:r>
              <a:rPr lang="zh-CN" altLang="en-US" dirty="0"/>
              <a:t>如</a:t>
            </a:r>
            <a:r>
              <a:rPr lang="zh-CN" altLang="zh-CN" dirty="0"/>
              <a:t>图</a:t>
            </a:r>
            <a:r>
              <a:rPr lang="zh-CN" altLang="en-US" dirty="0"/>
              <a:t>所示，</a:t>
            </a:r>
            <a:r>
              <a:rPr lang="zh-CN" altLang="zh-CN" dirty="0"/>
              <a:t>在图中路由器使用</a:t>
            </a:r>
            <a:r>
              <a:rPr lang="en-US" altLang="zh-CN" dirty="0"/>
              <a:t>V.35</a:t>
            </a:r>
            <a:r>
              <a:rPr lang="zh-CN" altLang="zh-CN" dirty="0"/>
              <a:t>线</a:t>
            </a:r>
            <a:r>
              <a:rPr lang="zh-CN" altLang="zh-CN" dirty="0" smtClean="0"/>
              <a:t>缆一对</a:t>
            </a:r>
            <a:r>
              <a:rPr lang="zh-CN" altLang="zh-CN" dirty="0"/>
              <a:t>，通过</a:t>
            </a:r>
            <a:r>
              <a:rPr lang="en-US" altLang="zh-CN" dirty="0"/>
              <a:t>Serial</a:t>
            </a:r>
            <a:r>
              <a:rPr lang="zh-CN" altLang="zh-CN" dirty="0"/>
              <a:t>口连接到路由器，对路由器进行</a:t>
            </a:r>
            <a:r>
              <a:rPr lang="en-US" altLang="zh-CN" dirty="0"/>
              <a:t>PPP CHAP</a:t>
            </a:r>
            <a:r>
              <a:rPr lang="zh-CN" altLang="zh-CN" dirty="0" smtClean="0"/>
              <a:t>配置</a:t>
            </a:r>
            <a:r>
              <a:rPr lang="zh-CN" altLang="zh-CN" dirty="0"/>
              <a:t>并验证。</a:t>
            </a:r>
          </a:p>
        </p:txBody>
      </p:sp>
      <p:sp>
        <p:nvSpPr>
          <p:cNvPr id="3" name="矩形 2"/>
          <p:cNvSpPr/>
          <p:nvPr/>
        </p:nvSpPr>
        <p:spPr>
          <a:xfrm>
            <a:off x="755576" y="4437112"/>
            <a:ext cx="7776864" cy="1708160"/>
          </a:xfrm>
          <a:prstGeom prst="rect">
            <a:avLst/>
          </a:prstGeom>
        </p:spPr>
        <p:txBody>
          <a:bodyPr wrap="square">
            <a:spAutoFit/>
          </a:bodyPr>
          <a:lstStyle/>
          <a:p>
            <a:pPr>
              <a:lnSpc>
                <a:spcPts val="2400"/>
              </a:lnSpc>
              <a:spcBef>
                <a:spcPts val="600"/>
              </a:spcBef>
              <a:spcAft>
                <a:spcPts val="600"/>
              </a:spcAft>
            </a:pPr>
            <a:r>
              <a:rPr lang="en-US" altLang="zh-CN" b="1" dirty="0"/>
              <a:t>2</a:t>
            </a:r>
            <a:r>
              <a:rPr lang="zh-CN" altLang="zh-CN" b="1" dirty="0"/>
              <a:t>．实施步骤</a:t>
            </a:r>
          </a:p>
          <a:p>
            <a:pPr lvl="1">
              <a:lnSpc>
                <a:spcPts val="2400"/>
              </a:lnSpc>
            </a:pPr>
            <a:r>
              <a:rPr lang="en-US" altLang="zh-CN" dirty="0"/>
              <a:t>1</a:t>
            </a:r>
            <a:r>
              <a:rPr lang="zh-CN" altLang="zh-CN" dirty="0"/>
              <a:t>）在路由器</a:t>
            </a:r>
            <a:r>
              <a:rPr lang="en-US" altLang="zh-CN" dirty="0"/>
              <a:t>RA</a:t>
            </a:r>
            <a:r>
              <a:rPr lang="zh-CN" altLang="zh-CN" dirty="0"/>
              <a:t>上配置路由器的名称、接口</a:t>
            </a:r>
            <a:r>
              <a:rPr lang="en-US" altLang="zh-CN" dirty="0"/>
              <a:t>IP</a:t>
            </a:r>
            <a:r>
              <a:rPr lang="zh-CN" altLang="zh-CN" dirty="0"/>
              <a:t>地址和时钟</a:t>
            </a:r>
          </a:p>
          <a:p>
            <a:pPr lvl="1">
              <a:lnSpc>
                <a:spcPts val="2400"/>
              </a:lnSpc>
            </a:pPr>
            <a:r>
              <a:rPr lang="en-US" altLang="zh-CN" dirty="0"/>
              <a:t>RA(</a:t>
            </a:r>
            <a:r>
              <a:rPr lang="en-US" altLang="zh-CN" dirty="0" err="1"/>
              <a:t>config</a:t>
            </a:r>
            <a:r>
              <a:rPr lang="en-US" altLang="zh-CN" dirty="0"/>
              <a:t>)# interface  serial 2/0</a:t>
            </a:r>
            <a:endParaRPr lang="zh-CN" altLang="zh-CN" dirty="0"/>
          </a:p>
          <a:p>
            <a:pPr lvl="1">
              <a:lnSpc>
                <a:spcPts val="2400"/>
              </a:lnSpc>
            </a:pPr>
            <a:r>
              <a:rPr lang="en-US" altLang="zh-CN" dirty="0"/>
              <a:t>RA(</a:t>
            </a:r>
            <a:r>
              <a:rPr lang="en-US" altLang="zh-CN" dirty="0" err="1"/>
              <a:t>config</a:t>
            </a:r>
            <a:r>
              <a:rPr lang="en-US" altLang="zh-CN" dirty="0"/>
              <a:t>-if)#clock rate 64000	</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172.16.2.1 255.255.255.0	</a:t>
            </a:r>
            <a:endParaRPr lang="zh-CN" altLang="zh-CN" dirty="0"/>
          </a:p>
        </p:txBody>
      </p:sp>
      <p:grpSp>
        <p:nvGrpSpPr>
          <p:cNvPr id="28" name="组合 27"/>
          <p:cNvGrpSpPr>
            <a:grpSpLocks/>
          </p:cNvGrpSpPr>
          <p:nvPr/>
        </p:nvGrpSpPr>
        <p:grpSpPr bwMode="auto">
          <a:xfrm>
            <a:off x="2483769" y="2901632"/>
            <a:ext cx="4248472" cy="1339488"/>
            <a:chOff x="2574" y="6136"/>
            <a:chExt cx="4035" cy="1245"/>
          </a:xfrm>
        </p:grpSpPr>
        <p:sp>
          <p:nvSpPr>
            <p:cNvPr id="29" name="Text Box 14"/>
            <p:cNvSpPr txBox="1">
              <a:spLocks noChangeArrowheads="1"/>
            </p:cNvSpPr>
            <p:nvPr/>
          </p:nvSpPr>
          <p:spPr bwMode="auto">
            <a:xfrm>
              <a:off x="4374" y="6202"/>
              <a:ext cx="90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en-US" sz="1200" kern="100" dirty="0">
                  <a:effectLst/>
                  <a:latin typeface="Times New Roman"/>
                  <a:ea typeface="宋体"/>
                  <a:cs typeface="宋体"/>
                </a:rPr>
                <a:t>Serial 2/0</a:t>
              </a:r>
              <a:endParaRPr lang="zh-CN" sz="1200" kern="100" dirty="0">
                <a:effectLst/>
                <a:latin typeface="Times New Roman"/>
                <a:ea typeface="宋体"/>
                <a:cs typeface="宋体"/>
              </a:endParaRPr>
            </a:p>
          </p:txBody>
        </p:sp>
        <p:grpSp>
          <p:nvGrpSpPr>
            <p:cNvPr id="32" name="Group 16"/>
            <p:cNvGrpSpPr>
              <a:grpSpLocks/>
            </p:cNvGrpSpPr>
            <p:nvPr/>
          </p:nvGrpSpPr>
          <p:grpSpPr bwMode="auto">
            <a:xfrm>
              <a:off x="2574" y="6136"/>
              <a:ext cx="4035" cy="1245"/>
              <a:chOff x="3960" y="5496"/>
              <a:chExt cx="4035" cy="1245"/>
            </a:xfrm>
          </p:grpSpPr>
          <p:pic>
            <p:nvPicPr>
              <p:cNvPr id="34"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 y="5496"/>
                <a:ext cx="1335"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 y="5496"/>
                <a:ext cx="1335"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Freeform 19"/>
              <p:cNvSpPr>
                <a:spLocks/>
              </p:cNvSpPr>
              <p:nvPr/>
            </p:nvSpPr>
            <p:spPr bwMode="auto">
              <a:xfrm>
                <a:off x="5220" y="5782"/>
                <a:ext cx="1440" cy="364"/>
              </a:xfrm>
              <a:custGeom>
                <a:avLst/>
                <a:gdLst>
                  <a:gd name="T0" fmla="*/ 0 w 1440"/>
                  <a:gd name="T1" fmla="*/ 182 h 364"/>
                  <a:gd name="T2" fmla="*/ 540 w 1440"/>
                  <a:gd name="T3" fmla="*/ 26 h 364"/>
                  <a:gd name="T4" fmla="*/ 720 w 1440"/>
                  <a:gd name="T5" fmla="*/ 338 h 364"/>
                  <a:gd name="T6" fmla="*/ 1440 w 1440"/>
                  <a:gd name="T7" fmla="*/ 182 h 364"/>
                </a:gdLst>
                <a:ahLst/>
                <a:cxnLst>
                  <a:cxn ang="0">
                    <a:pos x="T0" y="T1"/>
                  </a:cxn>
                  <a:cxn ang="0">
                    <a:pos x="T2" y="T3"/>
                  </a:cxn>
                  <a:cxn ang="0">
                    <a:pos x="T4" y="T5"/>
                  </a:cxn>
                  <a:cxn ang="0">
                    <a:pos x="T6" y="T7"/>
                  </a:cxn>
                </a:cxnLst>
                <a:rect l="0" t="0" r="r" b="b"/>
                <a:pathLst>
                  <a:path w="1440" h="364">
                    <a:moveTo>
                      <a:pt x="0" y="182"/>
                    </a:moveTo>
                    <a:cubicBezTo>
                      <a:pt x="210" y="91"/>
                      <a:pt x="420" y="0"/>
                      <a:pt x="540" y="26"/>
                    </a:cubicBezTo>
                    <a:cubicBezTo>
                      <a:pt x="660" y="52"/>
                      <a:pt x="570" y="312"/>
                      <a:pt x="720" y="338"/>
                    </a:cubicBezTo>
                    <a:cubicBezTo>
                      <a:pt x="870" y="364"/>
                      <a:pt x="1320" y="208"/>
                      <a:pt x="1440" y="182"/>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37" name="Text Box 20"/>
              <p:cNvSpPr txBox="1">
                <a:spLocks noChangeArrowheads="1"/>
              </p:cNvSpPr>
              <p:nvPr/>
            </p:nvSpPr>
            <p:spPr bwMode="auto">
              <a:xfrm>
                <a:off x="4320" y="6432"/>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RA</a:t>
                </a:r>
                <a:endParaRPr lang="zh-CN" sz="1200" kern="100" dirty="0">
                  <a:effectLst/>
                  <a:latin typeface="Times New Roman"/>
                  <a:ea typeface="宋体"/>
                  <a:cs typeface="宋体"/>
                </a:endParaRPr>
              </a:p>
            </p:txBody>
          </p:sp>
          <p:sp>
            <p:nvSpPr>
              <p:cNvPr id="38" name="Text Box 21"/>
              <p:cNvSpPr txBox="1">
                <a:spLocks noChangeArrowheads="1"/>
              </p:cNvSpPr>
              <p:nvPr/>
            </p:nvSpPr>
            <p:spPr bwMode="auto">
              <a:xfrm>
                <a:off x="7020" y="6432"/>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RB</a:t>
                </a:r>
                <a:endParaRPr lang="zh-CN" sz="1200" kern="100" dirty="0">
                  <a:effectLst/>
                  <a:latin typeface="Times New Roman"/>
                  <a:ea typeface="宋体"/>
                  <a:cs typeface="宋体"/>
                </a:endParaRPr>
              </a:p>
            </p:txBody>
          </p:sp>
        </p:grpSp>
      </p:grpSp>
      <p:sp>
        <p:nvSpPr>
          <p:cNvPr id="19"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pic>
        <p:nvPicPr>
          <p:cNvPr id="20" name="Picture 2" descr="C:\Users\Administrator\Desktop\图片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62391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2" name="矩形 1"/>
          <p:cNvSpPr/>
          <p:nvPr/>
        </p:nvSpPr>
        <p:spPr>
          <a:xfrm>
            <a:off x="501705" y="1124744"/>
            <a:ext cx="8073650" cy="5000728"/>
          </a:xfrm>
          <a:prstGeom prst="rect">
            <a:avLst/>
          </a:prstGeom>
        </p:spPr>
        <p:txBody>
          <a:bodyPr wrap="square">
            <a:spAutoFit/>
          </a:bodyPr>
          <a:lstStyle/>
          <a:p>
            <a:pPr lvl="1">
              <a:lnSpc>
                <a:spcPts val="2400"/>
              </a:lnSpc>
            </a:pPr>
            <a:r>
              <a:rPr lang="en-US" altLang="zh-CN" dirty="0"/>
              <a:t>2</a:t>
            </a:r>
            <a:r>
              <a:rPr lang="zh-CN" altLang="zh-CN" dirty="0"/>
              <a:t>）在路由器</a:t>
            </a:r>
            <a:r>
              <a:rPr lang="en-US" altLang="zh-CN" dirty="0"/>
              <a:t>RA</a:t>
            </a:r>
            <a:r>
              <a:rPr lang="zh-CN" altLang="zh-CN" dirty="0"/>
              <a:t>上配置</a:t>
            </a:r>
            <a:r>
              <a:rPr lang="en-US" altLang="zh-CN" dirty="0"/>
              <a:t>CHAP</a:t>
            </a:r>
            <a:r>
              <a:rPr lang="zh-CN" altLang="zh-CN" dirty="0"/>
              <a:t>认证（验证端）</a:t>
            </a:r>
          </a:p>
          <a:p>
            <a:pPr lvl="1">
              <a:lnSpc>
                <a:spcPts val="2400"/>
              </a:lnSpc>
            </a:pPr>
            <a:r>
              <a:rPr lang="en-US" altLang="zh-CN" dirty="0"/>
              <a:t>RA(</a:t>
            </a:r>
            <a:r>
              <a:rPr lang="en-US" altLang="zh-CN" dirty="0" err="1"/>
              <a:t>config</a:t>
            </a:r>
            <a:r>
              <a:rPr lang="en-US" altLang="zh-CN" dirty="0"/>
              <a:t>)# #username RB password  123</a:t>
            </a:r>
            <a:endParaRPr lang="zh-CN" altLang="zh-CN" dirty="0"/>
          </a:p>
          <a:p>
            <a:pPr lvl="1">
              <a:lnSpc>
                <a:spcPts val="2400"/>
              </a:lnSpc>
            </a:pPr>
            <a:r>
              <a:rPr lang="en-US" altLang="zh-CN" dirty="0"/>
              <a:t>RA(</a:t>
            </a:r>
            <a:r>
              <a:rPr lang="en-US" altLang="zh-CN" dirty="0" err="1"/>
              <a:t>config</a:t>
            </a:r>
            <a:r>
              <a:rPr lang="en-US" altLang="zh-CN" dirty="0"/>
              <a:t>)# interface  serial 2/0</a:t>
            </a:r>
            <a:endParaRPr lang="zh-CN" altLang="zh-CN" dirty="0"/>
          </a:p>
          <a:p>
            <a:pPr lvl="1">
              <a:lnSpc>
                <a:spcPts val="2400"/>
              </a:lnSpc>
            </a:pPr>
            <a:r>
              <a:rPr lang="en-US" altLang="zh-CN" dirty="0"/>
              <a:t>RA(</a:t>
            </a:r>
            <a:r>
              <a:rPr lang="en-US" altLang="zh-CN" dirty="0" err="1"/>
              <a:t>config</a:t>
            </a:r>
            <a:r>
              <a:rPr lang="en-US" altLang="zh-CN" dirty="0"/>
              <a:t>-if)# encapsulation  </a:t>
            </a:r>
            <a:r>
              <a:rPr lang="en-US" altLang="zh-CN" dirty="0" err="1"/>
              <a:t>ppp</a:t>
            </a:r>
            <a:r>
              <a:rPr lang="en-US" altLang="zh-CN" dirty="0"/>
              <a:t>			</a:t>
            </a:r>
            <a:endParaRPr lang="zh-CN" altLang="zh-CN" dirty="0"/>
          </a:p>
          <a:p>
            <a:pPr lvl="1">
              <a:lnSpc>
                <a:spcPts val="2400"/>
              </a:lnSpc>
            </a:pPr>
            <a:r>
              <a:rPr lang="en-US" altLang="zh-CN" dirty="0"/>
              <a:t>RA(</a:t>
            </a:r>
            <a:r>
              <a:rPr lang="en-US" altLang="zh-CN" dirty="0" err="1"/>
              <a:t>config</a:t>
            </a:r>
            <a:r>
              <a:rPr lang="en-US" altLang="zh-CN" dirty="0"/>
              <a:t>-if)# </a:t>
            </a:r>
            <a:r>
              <a:rPr lang="en-US" altLang="zh-CN" dirty="0" err="1"/>
              <a:t>ppp</a:t>
            </a:r>
            <a:r>
              <a:rPr lang="en-US" altLang="zh-CN" dirty="0"/>
              <a:t>  authentication  chap	</a:t>
            </a:r>
            <a:endParaRPr lang="en-US" altLang="zh-CN" dirty="0" smtClean="0"/>
          </a:p>
          <a:p>
            <a:pPr lvl="1">
              <a:lnSpc>
                <a:spcPts val="2400"/>
              </a:lnSpc>
            </a:pPr>
            <a:r>
              <a:rPr lang="en-US" altLang="zh-CN" dirty="0" smtClean="0"/>
              <a:t>3</a:t>
            </a:r>
            <a:r>
              <a:rPr lang="zh-CN" altLang="zh-CN" dirty="0"/>
              <a:t>）在路由器</a:t>
            </a:r>
            <a:r>
              <a:rPr lang="en-US" altLang="zh-CN" dirty="0"/>
              <a:t>RB</a:t>
            </a:r>
            <a:r>
              <a:rPr lang="zh-CN" altLang="zh-CN" dirty="0"/>
              <a:t>上配置路由器的名称、接口</a:t>
            </a:r>
            <a:r>
              <a:rPr lang="en-US" altLang="zh-CN" dirty="0"/>
              <a:t>IP</a:t>
            </a:r>
            <a:r>
              <a:rPr lang="zh-CN" altLang="zh-CN" dirty="0"/>
              <a:t>地址</a:t>
            </a:r>
          </a:p>
          <a:p>
            <a:pPr lvl="1">
              <a:lnSpc>
                <a:spcPts val="2400"/>
              </a:lnSpc>
            </a:pPr>
            <a:r>
              <a:rPr lang="en-US" altLang="zh-CN" dirty="0"/>
              <a:t>Router(</a:t>
            </a:r>
            <a:r>
              <a:rPr lang="en-US" altLang="zh-CN" dirty="0" err="1"/>
              <a:t>config</a:t>
            </a:r>
            <a:r>
              <a:rPr lang="en-US" altLang="zh-CN" dirty="0"/>
              <a:t>)#hostname  RB</a:t>
            </a:r>
            <a:endParaRPr lang="zh-CN" altLang="zh-CN" dirty="0"/>
          </a:p>
          <a:p>
            <a:pPr lvl="1">
              <a:lnSpc>
                <a:spcPts val="2400"/>
              </a:lnSpc>
            </a:pPr>
            <a:r>
              <a:rPr lang="en-US" altLang="zh-CN" dirty="0"/>
              <a:t>RB(</a:t>
            </a:r>
            <a:r>
              <a:rPr lang="en-US" altLang="zh-CN" dirty="0" err="1"/>
              <a:t>config</a:t>
            </a:r>
            <a:r>
              <a:rPr lang="en-US" altLang="zh-CN" dirty="0"/>
              <a:t>)# interface  serial 2/0</a:t>
            </a:r>
            <a:endParaRPr lang="zh-CN" altLang="zh-CN" dirty="0"/>
          </a:p>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address 172.16.2.2  255.255.255.0	</a:t>
            </a:r>
            <a:endParaRPr lang="zh-CN" altLang="zh-CN" dirty="0"/>
          </a:p>
          <a:p>
            <a:pPr lvl="1">
              <a:lnSpc>
                <a:spcPts val="2400"/>
              </a:lnSpc>
            </a:pPr>
            <a:r>
              <a:rPr lang="en-US" altLang="zh-CN" dirty="0"/>
              <a:t>RB(</a:t>
            </a:r>
            <a:r>
              <a:rPr lang="en-US" altLang="zh-CN" dirty="0" err="1"/>
              <a:t>config</a:t>
            </a:r>
            <a:r>
              <a:rPr lang="en-US" altLang="zh-CN" dirty="0"/>
              <a:t>-if)#no shutdown</a:t>
            </a:r>
            <a:endParaRPr lang="zh-CN" altLang="zh-CN" dirty="0"/>
          </a:p>
          <a:p>
            <a:pPr lvl="1">
              <a:lnSpc>
                <a:spcPts val="2400"/>
              </a:lnSpc>
            </a:pPr>
            <a:r>
              <a:rPr lang="en-US" altLang="zh-CN" dirty="0"/>
              <a:t>4</a:t>
            </a:r>
            <a:r>
              <a:rPr lang="zh-CN" altLang="zh-CN" dirty="0"/>
              <a:t>）在路由器</a:t>
            </a:r>
            <a:r>
              <a:rPr lang="en-US" altLang="zh-CN" dirty="0"/>
              <a:t>RB</a:t>
            </a:r>
            <a:r>
              <a:rPr lang="zh-CN" altLang="zh-CN" dirty="0"/>
              <a:t>上</a:t>
            </a:r>
            <a:r>
              <a:rPr lang="zh-CN" altLang="zh-CN" dirty="0" smtClean="0"/>
              <a:t>配置</a:t>
            </a:r>
            <a:r>
              <a:rPr lang="en-US" altLang="zh-CN" dirty="0" smtClean="0"/>
              <a:t>CHAP</a:t>
            </a:r>
            <a:r>
              <a:rPr lang="zh-CN" altLang="zh-CN" dirty="0" smtClean="0"/>
              <a:t>认证</a:t>
            </a:r>
            <a:r>
              <a:rPr lang="zh-CN" altLang="zh-CN" dirty="0"/>
              <a:t>（被验证端）</a:t>
            </a:r>
          </a:p>
          <a:p>
            <a:pPr lvl="1">
              <a:lnSpc>
                <a:spcPts val="2400"/>
              </a:lnSpc>
            </a:pPr>
            <a:r>
              <a:rPr lang="en-US" altLang="zh-CN" dirty="0"/>
              <a:t>RB(</a:t>
            </a:r>
            <a:r>
              <a:rPr lang="en-US" altLang="zh-CN" dirty="0" err="1"/>
              <a:t>config</a:t>
            </a:r>
            <a:r>
              <a:rPr lang="en-US" altLang="zh-CN" dirty="0"/>
              <a:t>)#username RA password  123</a:t>
            </a:r>
            <a:endParaRPr lang="zh-CN" altLang="zh-CN" dirty="0"/>
          </a:p>
          <a:p>
            <a:pPr lvl="1">
              <a:lnSpc>
                <a:spcPts val="2400"/>
              </a:lnSpc>
            </a:pPr>
            <a:r>
              <a:rPr lang="en-US" altLang="zh-CN" dirty="0"/>
              <a:t>RB(</a:t>
            </a:r>
            <a:r>
              <a:rPr lang="en-US" altLang="zh-CN" dirty="0" err="1"/>
              <a:t>config</a:t>
            </a:r>
            <a:r>
              <a:rPr lang="en-US" altLang="zh-CN" dirty="0"/>
              <a:t>)# interface  serial 2/0</a:t>
            </a:r>
            <a:endParaRPr lang="zh-CN" altLang="zh-CN" dirty="0"/>
          </a:p>
          <a:p>
            <a:pPr lvl="1">
              <a:lnSpc>
                <a:spcPts val="2400"/>
              </a:lnSpc>
            </a:pPr>
            <a:r>
              <a:rPr lang="en-US" altLang="zh-CN" dirty="0"/>
              <a:t>RB(</a:t>
            </a:r>
            <a:r>
              <a:rPr lang="en-US" altLang="zh-CN" dirty="0" err="1"/>
              <a:t>config</a:t>
            </a:r>
            <a:r>
              <a:rPr lang="en-US" altLang="zh-CN" dirty="0"/>
              <a:t>-if)# encapsulation  </a:t>
            </a:r>
            <a:r>
              <a:rPr lang="en-US" altLang="zh-CN" dirty="0" err="1"/>
              <a:t>ppp</a:t>
            </a:r>
            <a:r>
              <a:rPr lang="en-US" altLang="zh-CN" dirty="0"/>
              <a:t>		</a:t>
            </a:r>
            <a:endParaRPr lang="zh-CN" altLang="zh-CN" dirty="0"/>
          </a:p>
          <a:p>
            <a:pPr lvl="1">
              <a:lnSpc>
                <a:spcPts val="2400"/>
              </a:lnSpc>
            </a:pPr>
            <a:r>
              <a:rPr lang="en-US" altLang="zh-CN" dirty="0"/>
              <a:t>RB(</a:t>
            </a:r>
            <a:r>
              <a:rPr lang="en-US" altLang="zh-CN" dirty="0" err="1"/>
              <a:t>config</a:t>
            </a:r>
            <a:r>
              <a:rPr lang="en-US" altLang="zh-CN" dirty="0"/>
              <a:t>-if)# </a:t>
            </a:r>
            <a:r>
              <a:rPr lang="en-US" altLang="zh-CN" dirty="0" err="1"/>
              <a:t>ppp</a:t>
            </a:r>
            <a:r>
              <a:rPr lang="en-US" altLang="zh-CN" dirty="0"/>
              <a:t>  authentication  chap	</a:t>
            </a:r>
            <a:endParaRPr lang="en-US" altLang="zh-CN" dirty="0" smtClean="0"/>
          </a:p>
          <a:p>
            <a:pPr lvl="1">
              <a:lnSpc>
                <a:spcPts val="2400"/>
              </a:lnSpc>
            </a:pPr>
            <a:r>
              <a:rPr lang="en-US" altLang="zh-CN" dirty="0" smtClean="0"/>
              <a:t>	</a:t>
            </a:r>
            <a:endParaRPr lang="zh-CN" altLang="zh-CN" dirty="0"/>
          </a:p>
        </p:txBody>
      </p:sp>
      <p:sp>
        <p:nvSpPr>
          <p:cNvPr id="12"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00960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2" name="矩形 1"/>
          <p:cNvSpPr/>
          <p:nvPr/>
        </p:nvSpPr>
        <p:spPr>
          <a:xfrm>
            <a:off x="501705" y="1124744"/>
            <a:ext cx="8073650" cy="3923510"/>
          </a:xfrm>
          <a:prstGeom prst="rect">
            <a:avLst/>
          </a:prstGeom>
        </p:spPr>
        <p:txBody>
          <a:bodyPr wrap="square">
            <a:spAutoFit/>
          </a:bodyPr>
          <a:lstStyle/>
          <a:p>
            <a:pPr lvl="1">
              <a:lnSpc>
                <a:spcPts val="2400"/>
              </a:lnSpc>
            </a:pPr>
            <a:r>
              <a:rPr lang="en-US" altLang="zh-CN" dirty="0"/>
              <a:t>5</a:t>
            </a:r>
            <a:r>
              <a:rPr lang="zh-CN" altLang="zh-CN" dirty="0"/>
              <a:t>）验证</a:t>
            </a:r>
            <a:r>
              <a:rPr lang="en-US" altLang="zh-CN" dirty="0"/>
              <a:t>CHAP</a:t>
            </a:r>
            <a:r>
              <a:rPr lang="zh-CN" altLang="zh-CN" dirty="0"/>
              <a:t>认证</a:t>
            </a:r>
          </a:p>
          <a:p>
            <a:pPr lvl="1">
              <a:lnSpc>
                <a:spcPts val="2400"/>
              </a:lnSpc>
            </a:pPr>
            <a:r>
              <a:rPr lang="zh-CN" altLang="zh-CN" dirty="0"/>
              <a:t>在路由器特权模式利用命令</a:t>
            </a:r>
            <a:r>
              <a:rPr lang="en-US" altLang="zh-CN" dirty="0"/>
              <a:t>show interfaces serial 2/0</a:t>
            </a:r>
            <a:r>
              <a:rPr lang="zh-CN" altLang="zh-CN" dirty="0"/>
              <a:t>来验证。</a:t>
            </a:r>
          </a:p>
          <a:p>
            <a:pPr lvl="1">
              <a:lnSpc>
                <a:spcPts val="2400"/>
              </a:lnSpc>
            </a:pPr>
            <a:r>
              <a:rPr lang="zh-CN" altLang="zh-CN" dirty="0"/>
              <a:t>使用</a:t>
            </a:r>
            <a:r>
              <a:rPr lang="en-US" altLang="zh-CN" dirty="0"/>
              <a:t>Ping</a:t>
            </a:r>
            <a:r>
              <a:rPr lang="zh-CN" altLang="zh-CN" dirty="0"/>
              <a:t>命令测试测试两台路由器间的连通性。</a:t>
            </a:r>
          </a:p>
          <a:p>
            <a:pPr>
              <a:lnSpc>
                <a:spcPts val="2400"/>
              </a:lnSpc>
              <a:spcBef>
                <a:spcPts val="600"/>
              </a:spcBef>
              <a:spcAft>
                <a:spcPts val="600"/>
              </a:spcAft>
            </a:pPr>
            <a:r>
              <a:rPr lang="en-US" altLang="zh-CN" b="1" dirty="0"/>
              <a:t>3</a:t>
            </a:r>
            <a:r>
              <a:rPr lang="zh-CN" altLang="zh-CN" b="1" dirty="0"/>
              <a:t>．注意事项</a:t>
            </a:r>
          </a:p>
          <a:p>
            <a:pPr lvl="1">
              <a:lnSpc>
                <a:spcPts val="2400"/>
              </a:lnSpc>
            </a:pPr>
            <a:r>
              <a:rPr lang="en-US" altLang="zh-CN" dirty="0"/>
              <a:t>1</a:t>
            </a:r>
            <a:r>
              <a:rPr lang="zh-CN" altLang="zh-CN" dirty="0"/>
              <a:t>）两台路由器之间通过串口相连，则必须在</a:t>
            </a:r>
            <a:r>
              <a:rPr lang="en-US" altLang="zh-CN" dirty="0"/>
              <a:t>DCE</a:t>
            </a:r>
            <a:r>
              <a:rPr lang="zh-CN" altLang="zh-CN" dirty="0"/>
              <a:t>端配置时钟频率；</a:t>
            </a:r>
          </a:p>
          <a:p>
            <a:pPr lvl="1">
              <a:lnSpc>
                <a:spcPts val="2400"/>
              </a:lnSpc>
            </a:pPr>
            <a:r>
              <a:rPr lang="en-US" altLang="zh-CN" dirty="0"/>
              <a:t>2</a:t>
            </a:r>
            <a:r>
              <a:rPr lang="zh-CN" altLang="zh-CN" dirty="0"/>
              <a:t>）封装广域网协议时，要求</a:t>
            </a:r>
            <a:r>
              <a:rPr lang="en-US" altLang="zh-CN" dirty="0"/>
              <a:t>V.35</a:t>
            </a:r>
            <a:r>
              <a:rPr lang="zh-CN" altLang="zh-CN" dirty="0"/>
              <a:t>线缆的两个端口的封装协议保持一致，否则无法建立链路；</a:t>
            </a:r>
          </a:p>
          <a:p>
            <a:pPr lvl="1">
              <a:lnSpc>
                <a:spcPts val="2400"/>
              </a:lnSpc>
            </a:pPr>
            <a:r>
              <a:rPr lang="en-US" altLang="zh-CN" dirty="0"/>
              <a:t>3</a:t>
            </a:r>
            <a:r>
              <a:rPr lang="zh-CN" altLang="zh-CN" dirty="0"/>
              <a:t>）命令</a:t>
            </a:r>
            <a:r>
              <a:rPr lang="en-US" altLang="zh-CN" dirty="0"/>
              <a:t>“RA(</a:t>
            </a:r>
            <a:r>
              <a:rPr lang="en-US" altLang="zh-CN" dirty="0" err="1"/>
              <a:t>config</a:t>
            </a:r>
            <a:r>
              <a:rPr lang="en-US" altLang="zh-CN" dirty="0"/>
              <a:t>)#username  RB  password  123”username</a:t>
            </a:r>
            <a:r>
              <a:rPr lang="zh-CN" altLang="zh-CN" dirty="0"/>
              <a:t>后面的参数是对方的设备名，并区分大小写。</a:t>
            </a:r>
          </a:p>
          <a:p>
            <a:pPr lvl="1">
              <a:lnSpc>
                <a:spcPts val="2400"/>
              </a:lnSpc>
            </a:pPr>
            <a:r>
              <a:rPr lang="en-US" altLang="zh-CN" dirty="0"/>
              <a:t>4</a:t>
            </a:r>
            <a:r>
              <a:rPr lang="zh-CN" altLang="zh-CN" dirty="0"/>
              <a:t>）命令</a:t>
            </a:r>
            <a:r>
              <a:rPr lang="en-US" altLang="zh-CN" dirty="0"/>
              <a:t>“RB(</a:t>
            </a:r>
            <a:r>
              <a:rPr lang="en-US" altLang="zh-CN" dirty="0" err="1"/>
              <a:t>config</a:t>
            </a:r>
            <a:r>
              <a:rPr lang="en-US" altLang="zh-CN" dirty="0"/>
              <a:t>)#username  RA  password  123”username</a:t>
            </a:r>
            <a:r>
              <a:rPr lang="zh-CN" altLang="zh-CN" dirty="0"/>
              <a:t>后面的参数是对方的设备名，并区分大小写。</a:t>
            </a:r>
          </a:p>
          <a:p>
            <a:pPr lvl="1">
              <a:lnSpc>
                <a:spcPts val="2400"/>
              </a:lnSpc>
            </a:pPr>
            <a:r>
              <a:rPr lang="en-US" altLang="zh-CN" dirty="0"/>
              <a:t>	</a:t>
            </a:r>
            <a:endParaRPr lang="zh-CN" altLang="zh-CN" dirty="0"/>
          </a:p>
        </p:txBody>
      </p:sp>
      <p:sp>
        <p:nvSpPr>
          <p:cNvPr id="12" name="文本框 12"/>
          <p:cNvSpPr txBox="1">
            <a:spLocks noChangeArrowheads="1"/>
          </p:cNvSpPr>
          <p:nvPr/>
        </p:nvSpPr>
        <p:spPr bwMode="auto">
          <a:xfrm>
            <a:off x="619128" y="216479"/>
            <a:ext cx="5897088"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四</a:t>
            </a:r>
            <a:r>
              <a:rPr lang="en-US" altLang="zh-CN" sz="2400" b="1" dirty="0" smtClean="0">
                <a:solidFill>
                  <a:schemeClr val="accent1"/>
                </a:solidFill>
              </a:rPr>
              <a:t>  </a:t>
            </a:r>
            <a:r>
              <a:rPr lang="en-US" altLang="zh-CN" sz="2400" b="1" dirty="0" smtClean="0">
                <a:solidFill>
                  <a:schemeClr val="accent1"/>
                </a:solidFill>
              </a:rPr>
              <a:t>PPP</a:t>
            </a:r>
            <a:r>
              <a:rPr lang="zh-CN" altLang="zh-CN" sz="2400" b="1" dirty="0">
                <a:solidFill>
                  <a:schemeClr val="accent1"/>
                </a:solidFill>
              </a:rPr>
              <a:t>协议</a:t>
            </a:r>
            <a:r>
              <a:rPr lang="en-US" altLang="zh-CN" sz="2400" b="1" dirty="0">
                <a:solidFill>
                  <a:schemeClr val="accent1"/>
                </a:solidFill>
              </a:rPr>
              <a:t>CHAP</a:t>
            </a:r>
            <a:r>
              <a:rPr lang="zh-CN" altLang="zh-CN" sz="2400" b="1" dirty="0" smtClean="0">
                <a:solidFill>
                  <a:schemeClr val="accent1"/>
                </a:solidFill>
              </a:rPr>
              <a:t>认证</a:t>
            </a:r>
            <a:endParaRPr lang="zh-CN" altLang="zh-CN" sz="2400" b="1" dirty="0">
              <a:solidFill>
                <a:schemeClr val="accent1"/>
              </a:solidFill>
            </a:endParaRPr>
          </a:p>
        </p:txBody>
      </p:sp>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376449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708</Words>
  <Application>Microsoft Office PowerPoint</Application>
  <PresentationFormat>全屏显示(4:3)</PresentationFormat>
  <Paragraphs>83</Paragraphs>
  <Slides>6</Slides>
  <Notes>6</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Windows 用户</cp:lastModifiedBy>
  <cp:revision>35</cp:revision>
  <dcterms:created xsi:type="dcterms:W3CDTF">2023-01-14T07:54:46Z</dcterms:created>
  <dcterms:modified xsi:type="dcterms:W3CDTF">2024-09-03T12:50:14Z</dcterms:modified>
</cp:coreProperties>
</file>