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1331" r:id="rId3"/>
    <p:sldId id="1373" r:id="rId4"/>
    <p:sldId id="1415" r:id="rId5"/>
    <p:sldId id="1402" r:id="rId6"/>
    <p:sldId id="1403" r:id="rId7"/>
    <p:sldId id="1404" r:id="rId8"/>
    <p:sldId id="1418" r:id="rId9"/>
    <p:sldId id="1419" r:id="rId10"/>
    <p:sldId id="1420" r:id="rId11"/>
    <p:sldId id="1421" r:id="rId12"/>
    <p:sldId id="1422" r:id="rId13"/>
    <p:sldId id="1423" r:id="rId14"/>
    <p:sldId id="1424" r:id="rId15"/>
    <p:sldId id="1370" r:id="rId16"/>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18.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10.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1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16.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jpe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jpe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6.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8.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2.1 </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汽车轮毂智能仓储工作站虚拟搭建及调试</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）激光切割头</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应用于金属加工、塑料加工等需要切割的行业。用于激光切割和切割工艺。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优点是精确切割各种材料，提高生产效率和产品质量。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缺点是设备成本较高，需要专业的操作和维护技能。</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50" name="图片 6"/>
          <p:cNvPicPr>
            <a:picLocks noChangeAspect="1"/>
          </p:cNvPicPr>
          <p:nvPr/>
        </p:nvPicPr>
        <p:blipFill>
          <a:blip r:embed="rId5"/>
          <a:stretch>
            <a:fillRect/>
          </a:stretch>
        </p:blipFill>
        <p:spPr>
          <a:xfrm>
            <a:off x="3455988" y="2941003"/>
            <a:ext cx="3976377" cy="360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）焊接工具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广泛应用于汽车制造、航空航天、造船、重型机械等需要高强度焊接的行业。用于各种金属材料的焊接，如钢铁、铝合金等。</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优点是焊接质量高，焊缝美观、牢固，自动化程度高，减少人工干预，提高生产效率，可进行长时间连续作业，降低工人劳动强度。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缺点是设备成本较高，需要专业的操作和维护技能，焊接过程中可能产生有害气体和光辐射，需要采取防护措施。</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51" name="图片 8"/>
          <p:cNvPicPr>
            <a:picLocks noChangeAspect="1"/>
          </p:cNvPicPr>
          <p:nvPr/>
        </p:nvPicPr>
        <p:blipFill>
          <a:blip r:embed="rId5"/>
          <a:stretch>
            <a:fillRect/>
          </a:stretch>
        </p:blipFill>
        <p:spPr>
          <a:xfrm>
            <a:off x="4308793" y="4121785"/>
            <a:ext cx="2176145" cy="2273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）涂胶工具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广泛应用于汽车制造、家电制造、电子产品装配、家具制造等需要涂胶密封或粘接的行业。用于涂覆各种胶水、密封胶、粘合剂等，以实现产品的密封、固定或装饰效果。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优点是精确控制涂胶位置和涂胶量，提高产品质量，自动化程度高，减少人工干预，提高生产效率，可适用于多种胶水和不同形状的产品。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缺点是涂胶过程中可能产生有害气体和粉尘，需要采取防护措施，需要定期清洗和维护涂胶设备，防止堵塞和污染。</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52" name="图片 9"/>
          <p:cNvPicPr>
            <a:picLocks noChangeAspect="1"/>
          </p:cNvPicPr>
          <p:nvPr/>
        </p:nvPicPr>
        <p:blipFill>
          <a:blip r:embed="rId5"/>
          <a:stretch>
            <a:fillRect/>
          </a:stretch>
        </p:blipFill>
        <p:spPr>
          <a:xfrm>
            <a:off x="4577715" y="3838575"/>
            <a:ext cx="2461260" cy="25692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）装配工具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常见装配工具有拧紧工具（如电动螺丝刀、扭矩扳手）、夹具、定位器等，广泛应用于汽车制造、电子产品装配、机械加工等多个行业。用于零件的紧固、固定、定位和组装等装配过程。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优点是精确控制拧紧力矩，确保装配质量，自动化程度高，提高装配效率和一致性。减少人工误差和劳动强度。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缺点是拧紧工具可能受到环境因素（如温度、湿度）的影响，导致精度下降，夹具和定位器的设计需要根据具体产品进行定制，增加了成本和设计难度。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53" name="图片 10"/>
          <p:cNvPicPr>
            <a:picLocks noChangeAspect="1"/>
          </p:cNvPicPr>
          <p:nvPr/>
        </p:nvPicPr>
        <p:blipFill>
          <a:blip r:embed="rId5"/>
          <a:stretch>
            <a:fillRect/>
          </a:stretch>
        </p:blipFill>
        <p:spPr>
          <a:xfrm>
            <a:off x="4664393" y="3584258"/>
            <a:ext cx="2709545" cy="285051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1042035" y="1005205"/>
            <a:ext cx="10375900" cy="517652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在生产实际中，汽车轮毂的仓储条件以及轮毂存储有着严格的规范要求，包括存储环境、存储条件、环境湿度、存放方式等方面。</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存储环境方面通常要求在通风、清洁、冷却干燥和黑暗的室内环境中，这样有助于保持轮毂的质量和性能，避免因潮湿或高温导致的损坏。</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存储条件方面需要远离热源和臭氧源，如热管和发电机，以防轮毂加速氧化和腐蚀。同时，轮毂应避免与油、酸、易燃品及化学腐蚀品接触，以免造成腐蚀、变形、软化等问题。</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环境湿度方面轮毂的存储仓库应保持适宜的湿度，相对湿度宜控制在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至</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之间。这样的湿度范围有助于防止轮毂因过于干燥或潮湿而受损。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存放方式则要求轮毂垂直放置在货架上或直立放置在地面上。此外，轮毂的存放地点应避免阳光直接照射，以防轮毂因紫外线照射而老化。同时，存放轮毂的仓库应保持清洁，防止异物损坏轮毂。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实验实训环境中，无法真正模仿实际仓储环境，虽然各行各业存放的物品及存放条件都不尽相同，就仓储本身的控制逻辑和应用逻辑而言，具有一定普遍性。本任务将以轮毂立式仓储为例，采用工业机器人作为搬运机械，介绍智能仓储单元控制过程。任务要求利用机器人将立式仓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号仓位的轮毂取出后放置于打磨单元工位处，再返回初始位置。</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1461770" y="1339850"/>
            <a:ext cx="9180830" cy="436118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工业机器人安装夹爪工具；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工业机器人取出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号仓位的轮毂；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工业机器人将轮毂放置于打磨单元打磨工位上；</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工业机器人卸载工具后返回初始位置；</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342900" y="685800"/>
            <a:ext cx="11424285" cy="587692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根据任务要求，可分析出工业机器人需要在整个过程中完成取料、放料操作，期间要避免与周围设备发生碰撞，还需要等待仓储托盘伸出以及导轨移动等信号，需要合理规划移动路径保障任务安全快速有效完成。</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344" name="ECB019B1-382A-4266-B25C-5B523AA43C14-5" descr="C:/Users/SL/AppData/Local/Temp/wps.rJVpvLwps"/>
          <p:cNvPicPr>
            <a:picLocks noChangeAspect="1"/>
          </p:cNvPicPr>
          <p:nvPr/>
        </p:nvPicPr>
        <p:blipFill>
          <a:blip r:embed="rId1"/>
          <a:stretch>
            <a:fillRect/>
          </a:stretch>
        </p:blipFill>
        <p:spPr>
          <a:xfrm>
            <a:off x="1161415" y="1522730"/>
            <a:ext cx="9033921" cy="5040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pic>
        <p:nvPicPr>
          <p:cNvPr id="548" name="ECB019B1-382A-4266-B25C-5B523AA43C14-2" descr="C:/Users/SL/AppData/Local/Temp/wps.kaOsIIwps"/>
          <p:cNvPicPr>
            <a:picLocks noChangeAspect="1"/>
          </p:cNvPicPr>
          <p:nvPr/>
        </p:nvPicPr>
        <p:blipFill>
          <a:blip r:embed="rId1"/>
          <a:stretch>
            <a:fillRect/>
          </a:stretch>
        </p:blipFill>
        <p:spPr>
          <a:xfrm>
            <a:off x="899795" y="1317625"/>
            <a:ext cx="10694035" cy="476694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智能仓储是指采用先进的科学技术和智能化系统来实现仓库管理和物流运作的方式。广泛应用于电商行业、制造业、医疗行业、物流企业、冷链物流等行业。它集成了物联网、</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RFID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MES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、人工智能、大数据分析、自动化货架系统、自动化输送线、</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AGV</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动导引车）等前沿技术，能够自动化、智能化地完成仓库内物品的储存、分拣、配送和管理等工作，显著提升仓储的效率和准确性。智能仓储系统通过实时监控、数据分析和智能调度，实现对仓库资源的优化配置和高效利用，降低运营成本，提高整体服务水平。</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典型的智能仓储系统由自动化设备、传感器、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RFID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标签、通信模块、仓库管理系统（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WMS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）、物流调度系统、库存管理系统、智能手机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APP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、仓储管理系统界面、触摸屏等软硬件构成，每个部分都承担着特定的功能，共同协作实现仓储管理的智能化和自动化。</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常见的自动搬运设备有自动导引车（</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AGV</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）、穿梭车（</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RGV</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堆垛机等，负责在仓库内自动搬运货物。自动分拣设备有智能分拣系统，能够快速、准确地完成货物的分拣任务。自动输送设备有运输传送带，用于将货物在仓库内部或仓库与外部之间进行连续、高效的输送。自动化设备能够大幅度提高仓库的运作效率，减少人力成本，降低人为错误。能够根据订单信息快速分拣货物，提高订单处理速度，准确地将货物搬运到指定位置。</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智能仓储介绍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）真空吸盘</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主要用于搬运表面平整、不易变形的物品，如玻璃、金属板等。可产生负压将工件吸附在表面上，实现搬运。</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优点是对物品表面无损伤，适用于搬运易碎或敏感材料，结构简单，易于安装和维护。</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缺点是对物品的形状和表面要求较高，可能受到气压波动的影响。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47" name="图片 347" descr="表2-1-1——2"/>
          <p:cNvPicPr>
            <a:picLocks noChangeAspect="1"/>
          </p:cNvPicPr>
          <p:nvPr/>
        </p:nvPicPr>
        <p:blipFill>
          <a:blip r:embed="rId5"/>
          <a:stretch>
            <a:fillRect/>
          </a:stretch>
        </p:blipFill>
        <p:spPr>
          <a:xfrm>
            <a:off x="3773170" y="3116898"/>
            <a:ext cx="4320000" cy="324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）磁力夹具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特别适用于磁性金属工件，如钢铁制造、汽车制造等。</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优点是使用磁力吸附工件，实现快速、可靠的固定，适用于磁性金属工件的搬运。</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缺点是仅适用于磁性材料，容易受到磁场干扰的影响。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48" name="图片 348" descr="磁力吸盘"/>
          <p:cNvPicPr>
            <a:picLocks noChangeAspect="1"/>
          </p:cNvPicPr>
          <p:nvPr/>
        </p:nvPicPr>
        <p:blipFill>
          <a:blip r:embed="rId5"/>
          <a:srcRect t="23938" b="13929"/>
          <a:stretch>
            <a:fillRect/>
          </a:stretch>
        </p:blipFill>
        <p:spPr>
          <a:xfrm>
            <a:off x="3036570" y="3158173"/>
            <a:ext cx="4924957" cy="30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327150"/>
            <a:ext cx="11739880" cy="532003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）喷涂枪</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广泛应用于汽车制造、家电制造、家具制造等需要喷涂的行业。用于涂料喷涂、涂胶或涂敷保护涂层。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优点是精确控制喷涂位置和喷涂量，提高产品质量和外观效果。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缺点是喷涂过程中可能产生有害气体和粉尘，需要定期清洗和维护。</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工业机器人常用工具</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49" name="图片 7"/>
          <p:cNvPicPr>
            <a:picLocks noChangeAspect="1"/>
          </p:cNvPicPr>
          <p:nvPr/>
        </p:nvPicPr>
        <p:blipFill>
          <a:blip r:embed="rId5"/>
          <a:stretch>
            <a:fillRect/>
          </a:stretch>
        </p:blipFill>
        <p:spPr>
          <a:xfrm>
            <a:off x="3784600" y="3102928"/>
            <a:ext cx="4261493" cy="324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KSO_WM_BEAUTIFY_FLAG" val="#wm#"/>
  <p:tag name="KSO_WM_TEMPLATE_CATEGORY" val="custom"/>
  <p:tag name="KSO_WM_TEMPLATE_INDEX" val="20205176"/>
</p:tagLst>
</file>

<file path=ppt/tags/tag18.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2387</Words>
  <Application>WPS 演示</Application>
  <PresentationFormat>宽屏</PresentationFormat>
  <Paragraphs>165</Paragraphs>
  <Slides>14</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14</vt:i4>
      </vt:variant>
    </vt:vector>
  </HeadingPairs>
  <TitlesOfParts>
    <vt:vector size="29"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86</cp:revision>
  <dcterms:created xsi:type="dcterms:W3CDTF">2024-03-12T01:04:00Z</dcterms:created>
  <dcterms:modified xsi:type="dcterms:W3CDTF">2024-12-20T02:44:00Z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D6A66AF6099842EAA6FF25CA5008B054_13</vt:lpwstr>
  </property>
  <property fmtid="{D5CDD505-2E9C-101B-9397-08002B2CF9AE}" pid="3" name="KSOProductBuildVer">
    <vt:lpwstr>2052-12.1.0.19302</vt:lpwstr>
  </property>
</Properties>
</file>