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1331" r:id="rId3"/>
    <p:sldId id="1417" r:id="rId4"/>
    <p:sldId id="1440" r:id="rId5"/>
    <p:sldId id="1442" r:id="rId6"/>
    <p:sldId id="1443" r:id="rId7"/>
    <p:sldId id="1444" r:id="rId8"/>
    <p:sldId id="1445" r:id="rId9"/>
    <p:sldId id="1446" r:id="rId10"/>
    <p:sldId id="1447" r:id="rId11"/>
    <p:sldId id="1448" r:id="rId12"/>
    <p:sldId id="1449" r:id="rId13"/>
    <p:sldId id="1450" r:id="rId14"/>
    <p:sldId id="1451" r:id="rId15"/>
    <p:sldId id="1452" r:id="rId16"/>
    <p:sldId id="1453" r:id="rId17"/>
    <p:sldId id="1454" r:id="rId18"/>
    <p:sldId id="1455" r:id="rId19"/>
    <p:sldId id="1456" r:id="rId20"/>
    <p:sldId id="1457" r:id="rId21"/>
    <p:sldId id="1459" r:id="rId22"/>
    <p:sldId id="1460" r:id="rId23"/>
    <p:sldId id="1461" r:id="rId24"/>
    <p:sldId id="1462" r:id="rId25"/>
    <p:sldId id="1463" r:id="rId26"/>
    <p:sldId id="1464" r:id="rId27"/>
    <p:sldId id="1465" r:id="rId28"/>
    <p:sldId id="1466" r:id="rId29"/>
    <p:sldId id="1467" r:id="rId30"/>
    <p:sldId id="1468" r:id="rId31"/>
    <p:sldId id="1470" r:id="rId32"/>
    <p:sldId id="1471" r:id="rId33"/>
    <p:sldId id="1472" r:id="rId34"/>
    <p:sldId id="1473" r:id="rId35"/>
    <p:sldId id="1370" r:id="rId36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s" initials="U" lastIdx="1" clrIdx="0"/>
  <p:cmAuthor id="329275259" name="宝儿" initials="宝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1EB0DE"/>
    <a:srgbClr val="060686"/>
    <a:srgbClr val="D3F1F5"/>
    <a:srgbClr val="44E8FE"/>
    <a:srgbClr val="C1C5F5"/>
    <a:srgbClr val="242FD5"/>
    <a:srgbClr val="011327"/>
    <a:srgbClr val="B2E7EE"/>
    <a:srgbClr val="242F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7" autoAdjust="0"/>
    <p:restoredTop sz="88413" autoAdjust="0"/>
  </p:normalViewPr>
  <p:slideViewPr>
    <p:cSldViewPr snapToGrid="0" showGuides="1">
      <p:cViewPr>
        <p:scale>
          <a:sx n="50" d="100"/>
          <a:sy n="50" d="100"/>
        </p:scale>
        <p:origin x="1302" y="1026"/>
      </p:cViewPr>
      <p:guideLst>
        <p:guide orient="horz" pos="2160"/>
        <p:guide pos="39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77.xml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3825" y="-21126"/>
            <a:ext cx="12228678" cy="6879126"/>
            <a:chOff x="-3825" y="-21126"/>
            <a:chExt cx="12228678" cy="687912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39" b="7939"/>
            <a:stretch>
              <a:fillRect/>
            </a:stretch>
          </p:blipFill>
          <p:spPr>
            <a:xfrm>
              <a:off x="-3825" y="0"/>
              <a:ext cx="12228678" cy="6858000"/>
            </a:xfrm>
            <a:prstGeom prst="rect">
              <a:avLst/>
            </a:prstGeom>
          </p:spPr>
        </p:pic>
        <p:sp>
          <p:nvSpPr>
            <p:cNvPr id="9" name="矩形: 圆角 8"/>
            <p:cNvSpPr/>
            <p:nvPr/>
          </p:nvSpPr>
          <p:spPr>
            <a:xfrm>
              <a:off x="-3824" y="-21126"/>
              <a:ext cx="12228677" cy="139272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002060"/>
                </a:gs>
                <a:gs pos="100000">
                  <a:srgbClr val="060686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88900" y="573088"/>
              <a:ext cx="12029095" cy="6187368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chemeClr val="bg1">
                    <a:alpha val="92000"/>
                  </a:schemeClr>
                </a:gs>
                <a:gs pos="100000">
                  <a:schemeClr val="bg1">
                    <a:alpha val="86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333" y="-21126"/>
            <a:ext cx="595057" cy="80970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pattFill prst="ltUp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8ECB7-97F5-4ABB-BD54-46A4800B4D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7E42E-C7D7-4584-9A43-F205A35D97E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tags" Target="../tags/tag21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tags" Target="../tags/tag26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tags" Target="../tags/tag29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tags" Target="../tags/tag3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tags" Target="../tags/tag35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tags" Target="../tags/tag38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tags" Target="../tags/tag41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tags" Target="../tags/tag44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tags" Target="../tags/tag47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5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tags" Target="../tags/tag18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0323A1"/>
              </a:gs>
              <a:gs pos="100000">
                <a:srgbClr val="0323A1">
                  <a:alpha val="3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53" t="13737" r="28129" b="13677"/>
          <a:stretch>
            <a:fillRect/>
          </a:stretch>
        </p:blipFill>
        <p:spPr>
          <a:xfrm>
            <a:off x="6096001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2281084 w 6096001"/>
              <a:gd name="connsiteY3" fmla="*/ 6858000 h 6858000"/>
              <a:gd name="connsiteX4" fmla="*/ 0 w 6096001"/>
              <a:gd name="connsiteY4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6096001" y="0"/>
                </a:lnTo>
                <a:lnTo>
                  <a:pt x="6096001" y="6858000"/>
                </a:lnTo>
                <a:lnTo>
                  <a:pt x="2281084" y="6858000"/>
                </a:lnTo>
                <a:lnTo>
                  <a:pt x="0" y="1"/>
                </a:lnTo>
                <a:close/>
              </a:path>
            </a:pathLst>
          </a:custGeom>
        </p:spPr>
      </p:pic>
      <p:sp>
        <p:nvSpPr>
          <p:cNvPr id="4" name="矩形: 单圆角 3"/>
          <p:cNvSpPr/>
          <p:nvPr/>
        </p:nvSpPr>
        <p:spPr>
          <a:xfrm>
            <a:off x="0" y="1238885"/>
            <a:ext cx="6423025" cy="2432685"/>
          </a:xfrm>
          <a:prstGeom prst="round1Rect">
            <a:avLst>
              <a:gd name="adj" fmla="val 3423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9855" y="4085590"/>
            <a:ext cx="6485891" cy="1929130"/>
            <a:chOff x="2795075" y="4562464"/>
            <a:chExt cx="4068989" cy="166687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5075" y="4562464"/>
              <a:ext cx="4068989" cy="1666875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3259579" y="4999756"/>
              <a:ext cx="3158705" cy="7171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任务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1.2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工业机器人滑台移动及工具快换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——</a:t>
              </a:r>
              <a:r>
                <a:rPr kumimoji="0" 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任务实施</a:t>
              </a:r>
              <a:endParaRPr kumimoji="0" 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87772" y="374550"/>
            <a:ext cx="3601702" cy="6483449"/>
            <a:chOff x="4553629" y="810694"/>
            <a:chExt cx="3263013" cy="6047306"/>
          </a:xfrm>
        </p:grpSpPr>
        <p:sp>
          <p:nvSpPr>
            <p:cNvPr id="6" name="等腰三角形 5"/>
            <p:cNvSpPr/>
            <p:nvPr/>
          </p:nvSpPr>
          <p:spPr>
            <a:xfrm>
              <a:off x="4553629" y="810695"/>
              <a:ext cx="1363503" cy="806346"/>
            </a:xfrm>
            <a:prstGeom prst="triangle">
              <a:avLst>
                <a:gd name="adj" fmla="val 20585"/>
              </a:avLst>
            </a:prstGeom>
            <a:solidFill>
              <a:srgbClr val="032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" name="平行四边形 6"/>
            <p:cNvSpPr/>
            <p:nvPr/>
          </p:nvSpPr>
          <p:spPr>
            <a:xfrm flipH="1">
              <a:off x="4841777" y="810694"/>
              <a:ext cx="2974865" cy="6047306"/>
            </a:xfrm>
            <a:prstGeom prst="parallelogram">
              <a:avLst>
                <a:gd name="adj" fmla="val 66248"/>
              </a:avLst>
            </a:prstGeom>
            <a:gradFill flip="none" rotWithShape="1">
              <a:gsLst>
                <a:gs pos="0">
                  <a:srgbClr val="00DEFF"/>
                </a:gs>
                <a:gs pos="100000">
                  <a:srgbClr val="0323A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27990" y="2009140"/>
            <a:ext cx="54571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63500" dir="2700000" algn="tl" rotWithShape="0">
                    <a:srgbClr val="00DEFF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工业机器人应用技术</a:t>
            </a:r>
            <a:endParaRPr kumimoji="0" lang="zh-CN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dist="63500" dir="2700000" algn="tl" rotWithShape="0">
                  <a:srgbClr val="00DEFF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2.I/O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信号分配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graphicFrame>
        <p:nvGraphicFramePr>
          <p:cNvPr id="3" name="表格 2"/>
          <p:cNvGraphicFramePr/>
          <p:nvPr>
            <p:custDataLst>
              <p:tags r:id="rId5"/>
            </p:custDataLst>
          </p:nvPr>
        </p:nvGraphicFramePr>
        <p:xfrm>
          <a:off x="1316990" y="1532255"/>
          <a:ext cx="9557385" cy="50603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0100"/>
                <a:gridCol w="2448560"/>
                <a:gridCol w="6308725"/>
              </a:tblGrid>
              <a:tr h="577215">
                <a:tc>
                  <a:txBody>
                    <a:bodyPr/>
                    <a:p>
                      <a:pPr marL="0" indent="0"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步骤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操作说明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示意图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24853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Assigned to 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Device</a:t>
                      </a:r>
                      <a:r>
                        <a:rPr lang="zh-CN" altLang="en-US" sz="2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中选择</a:t>
                      </a: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DN_Generic”</a:t>
                      </a:r>
                      <a:endParaRPr lang="en-US" alt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en-US" alt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23456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Device Mapping</a:t>
                      </a:r>
                      <a:r>
                        <a:rPr lang="zh-CN" altLang="en-US" sz="2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中选择</a:t>
                      </a:r>
                      <a:r>
                        <a:rPr lang="zh-CN" alt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r>
                        <a:rPr lang="en-US" altLang="zh-CN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，重启示教器</a:t>
                      </a:r>
                      <a:endParaRPr lang="zh-CN" sz="20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</a:tr>
            </a:tbl>
          </a:graphicData>
        </a:graphic>
      </p:graphicFrame>
      <p:pic>
        <p:nvPicPr>
          <p:cNvPr id="22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7240" y="2285365"/>
            <a:ext cx="3420110" cy="1916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18835" y="4580255"/>
            <a:ext cx="3420110" cy="1915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信号配置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graphicFrame>
        <p:nvGraphicFramePr>
          <p:cNvPr id="2" name="表格 1"/>
          <p:cNvGraphicFramePr/>
          <p:nvPr/>
        </p:nvGraphicFramePr>
        <p:xfrm>
          <a:off x="1725930" y="1442085"/>
          <a:ext cx="8532495" cy="5109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2844165"/>
              </a:tblGrid>
              <a:tr h="381000"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变量名</a:t>
                      </a:r>
                      <a:endParaRPr 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变量类型</a:t>
                      </a:r>
                      <a:endParaRPr 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地址</a:t>
                      </a:r>
                      <a:endParaRPr 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36855"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轴</a:t>
                      </a: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_1_HighHwLimitSwitch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%I0.0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57175"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轴</a:t>
                      </a: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_1_</a:t>
                      </a:r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归位开关</a:t>
                      </a:r>
                      <a:endParaRPr lang="zh-CN" altLang="en-US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%I0.1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16535"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轴</a:t>
                      </a: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_1_LowHwLimitSwitch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%I0.2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36855"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轴</a:t>
                      </a: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_1_DriveReady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%I0.4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67970"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轴</a:t>
                      </a: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_1_DriveAlm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%I0.5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36855"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目标位置参数</a:t>
                      </a:r>
                      <a:endParaRPr 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Byte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%IB8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67970"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伺服回原点</a:t>
                      </a:r>
                      <a:endParaRPr 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Bool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%I9.0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57810"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伺服正转</a:t>
                      </a:r>
                      <a:endParaRPr 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Bool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%I9.1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57175"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伺服反转</a:t>
                      </a:r>
                      <a:endParaRPr 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Bool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%I9.2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175260"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伺服手</a:t>
                      </a: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/</a:t>
                      </a:r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自动模式</a:t>
                      </a:r>
                      <a:endParaRPr lang="zh-CN" altLang="en-US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Bool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%I9.3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26695"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伺服停止</a:t>
                      </a:r>
                      <a:endParaRPr 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Bool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%I9.4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36855"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速度参数</a:t>
                      </a:r>
                      <a:endParaRPr 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Word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%IW64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47650"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轴</a:t>
                      </a: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_1_</a:t>
                      </a:r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脉冲</a:t>
                      </a:r>
                      <a:endParaRPr lang="zh-CN" altLang="en-US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Bool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%Q0.0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88290"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轴</a:t>
                      </a: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_1_</a:t>
                      </a:r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方向</a:t>
                      </a:r>
                      <a:endParaRPr lang="zh-CN" altLang="en-US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Bool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%Q0.1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98450"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轴</a:t>
                      </a: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_1_</a:t>
                      </a:r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复位</a:t>
                      </a:r>
                      <a:endParaRPr lang="zh-CN" altLang="en-US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Bool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%Q0.2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381000"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轴</a:t>
                      </a: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_1_</a:t>
                      </a:r>
                      <a:r>
                        <a:rPr lang="zh-CN" altLang="en-US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启动驱动器</a:t>
                      </a:r>
                      <a:endParaRPr lang="zh-CN" altLang="en-US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Bool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%Q0.3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57810"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滑台到位</a:t>
                      </a:r>
                      <a:endParaRPr 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Bool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%Q0.4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381000"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上升沿中间量</a:t>
                      </a:r>
                      <a:endParaRPr 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Bool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57785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</a:rPr>
                        <a:t>%M50.0</a:t>
                      </a:r>
                      <a:endParaRPr lang="en-US" altLang="zh-CN" sz="1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68580" marR="68580" marT="0" marB="0" anchor="ctr" anchorCtr="0"/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905885" y="863283"/>
            <a:ext cx="5080000" cy="368300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I/O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端子参数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信号配置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640080" y="153289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设备组态过程，步骤如下：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5"/>
            </p:custDataLst>
          </p:nvPr>
        </p:nvGraphicFramePr>
        <p:xfrm>
          <a:off x="640080" y="1972945"/>
          <a:ext cx="10843260" cy="4723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6180"/>
                <a:gridCol w="3594100"/>
                <a:gridCol w="6062980"/>
              </a:tblGrid>
              <a:tr h="548640"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步骤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操作说明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示意图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1642745">
                <a:tc>
                  <a:txBody>
                    <a:bodyPr/>
                    <a:p>
                      <a:pPr algn="ctr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）单击博途编程软件</a:t>
                      </a:r>
                      <a:endParaRPr lang="zh-CN" altLang="en-US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）创建新项目，输入项目名称工业机器人滑台移动作业</a:t>
                      </a:r>
                      <a:endParaRPr lang="zh-CN" altLang="en-US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）单击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创建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532380">
                <a:tc>
                  <a:txBody>
                    <a:bodyPr/>
                    <a:p>
                      <a:pPr algn="ctr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）选择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添加新设备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）单击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控制器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endParaRPr lang="zh-CN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）选择合适的 </a:t>
                      </a: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CPU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型号，输入设备名称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PLC_1</a:t>
                      </a: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endParaRPr lang="en-US" altLang="zh-CN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</a:tr>
            </a:tbl>
          </a:graphicData>
        </a:graphic>
      </p:graphicFrame>
      <p:pic>
        <p:nvPicPr>
          <p:cNvPr id="57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8180" y="2402523"/>
            <a:ext cx="1456814" cy="176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图片 4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9720" y="4165918"/>
            <a:ext cx="2664000" cy="26259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信号配置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graphicFrame>
        <p:nvGraphicFramePr>
          <p:cNvPr id="4" name="表格 3"/>
          <p:cNvGraphicFramePr/>
          <p:nvPr>
            <p:custDataLst>
              <p:tags r:id="rId5"/>
            </p:custDataLst>
          </p:nvPr>
        </p:nvGraphicFramePr>
        <p:xfrm>
          <a:off x="640080" y="1397000"/>
          <a:ext cx="10843260" cy="53219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6180"/>
                <a:gridCol w="3594100"/>
                <a:gridCol w="6062980"/>
              </a:tblGrid>
              <a:tr h="387350"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步骤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操作说明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示意图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032635">
                <a:tc>
                  <a:txBody>
                    <a:bodyPr/>
                    <a:p>
                      <a:pPr algn="ctr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（1）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在项目树中单击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PLC_1</a:t>
                      </a:r>
                      <a:r>
                        <a:rPr lang="en-US" altLang="zh-CN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endParaRPr lang="en-US" altLang="zh-CN" sz="14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（2）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单击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工艺对象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endParaRPr lang="zh-CN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（3）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双击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新增对象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，将打开添加新增对象对话框</a:t>
                      </a:r>
                      <a:endParaRPr lang="zh-CN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901950">
                <a:tc>
                  <a:txBody>
                    <a:bodyPr/>
                    <a:p>
                      <a:pPr algn="ctr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）打开运动控制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）选择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S7-1200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运动控制文件夹，选择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TO_PositioningAxis</a:t>
                      </a:r>
                      <a:r>
                        <a:rPr lang="en-US" altLang="zh-CN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endParaRPr lang="en-US" altLang="zh-CN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</a:tr>
            </a:tbl>
          </a:graphicData>
        </a:graphic>
      </p:graphicFrame>
      <p:pic>
        <p:nvPicPr>
          <p:cNvPr id="59" name="图片 14"/>
          <p:cNvPicPr>
            <a:picLocks noChangeAspect="1"/>
          </p:cNvPicPr>
          <p:nvPr/>
        </p:nvPicPr>
        <p:blipFill>
          <a:blip r:embed="rId6"/>
          <a:srcRect t="14587" b="56404"/>
          <a:stretch>
            <a:fillRect/>
          </a:stretch>
        </p:blipFill>
        <p:spPr>
          <a:xfrm>
            <a:off x="6598285" y="1805305"/>
            <a:ext cx="3420110" cy="195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41795" y="3764915"/>
            <a:ext cx="3420110" cy="29540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信号配置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graphicFrame>
        <p:nvGraphicFramePr>
          <p:cNvPr id="4" name="表格 3"/>
          <p:cNvGraphicFramePr/>
          <p:nvPr>
            <p:custDataLst>
              <p:tags r:id="rId5"/>
            </p:custDataLst>
          </p:nvPr>
        </p:nvGraphicFramePr>
        <p:xfrm>
          <a:off x="640080" y="1397000"/>
          <a:ext cx="10843260" cy="53219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6180"/>
                <a:gridCol w="3594100"/>
                <a:gridCol w="6062980"/>
              </a:tblGrid>
              <a:tr h="387350"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步骤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操作说明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示意图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032635">
                <a:tc>
                  <a:txBody>
                    <a:bodyPr/>
                    <a:p>
                      <a:pPr algn="ctr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）在名称输入框中输入轴名称“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轴”，要更改自动分配的数据块编号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901950">
                <a:tc>
                  <a:txBody>
                    <a:bodyPr/>
                    <a:p>
                      <a:pPr algn="ctr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）单击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驱动器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endParaRPr lang="zh-CN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）选择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PTO</a:t>
                      </a:r>
                      <a:r>
                        <a:rPr lang="en-US" altLang="zh-CN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脉冲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和方向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B)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脉冲输出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选择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Q0.0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，方向输出选择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Q0.1</a:t>
                      </a:r>
                      <a:endParaRPr lang="en-US" altLang="zh-CN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</a:tr>
            </a:tbl>
          </a:graphicData>
        </a:graphic>
      </p:graphicFrame>
      <p:pic>
        <p:nvPicPr>
          <p:cNvPr id="53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1795" y="1769110"/>
            <a:ext cx="3420110" cy="2167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图片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41795" y="3868103"/>
            <a:ext cx="3420110" cy="28505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信号配置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graphicFrame>
        <p:nvGraphicFramePr>
          <p:cNvPr id="4" name="表格 3"/>
          <p:cNvGraphicFramePr/>
          <p:nvPr>
            <p:custDataLst>
              <p:tags r:id="rId5"/>
            </p:custDataLst>
          </p:nvPr>
        </p:nvGraphicFramePr>
        <p:xfrm>
          <a:off x="640080" y="1397000"/>
          <a:ext cx="10843260" cy="5187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6180"/>
                <a:gridCol w="3594100"/>
                <a:gridCol w="6062980"/>
              </a:tblGrid>
              <a:tr h="387350"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步骤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操作说明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示意图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1600200">
                <a:tc>
                  <a:txBody>
                    <a:bodyPr/>
                    <a:p>
                      <a:pPr algn="ctr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（1）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单击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机械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endParaRPr lang="zh-CN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（2）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电机每转脉冲数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1310</a:t>
                      </a:r>
                      <a:r>
                        <a:rPr lang="en-US" altLang="zh-CN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，每转位移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10.0</a:t>
                      </a:r>
                      <a:r>
                        <a:rPr lang="en-US" altLang="zh-CN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mm</a:t>
                      </a:r>
                      <a:endParaRPr lang="en-US" altLang="zh-CN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3200400">
                <a:tc>
                  <a:txBody>
                    <a:bodyPr/>
                    <a:p>
                      <a:pPr algn="ctr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（1）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单击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位置限制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endParaRPr lang="zh-CN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（2）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启用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硬限位开关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和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软限位开关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endParaRPr lang="zh-CN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</a:tr>
            </a:tbl>
          </a:graphicData>
        </a:graphic>
      </p:graphicFrame>
      <p:pic>
        <p:nvPicPr>
          <p:cNvPr id="75" name="图片 4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5575" y="1839913"/>
            <a:ext cx="4063377" cy="140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图片 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27675" y="3429000"/>
            <a:ext cx="6234598" cy="28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信号配置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graphicFrame>
        <p:nvGraphicFramePr>
          <p:cNvPr id="4" name="表格 3"/>
          <p:cNvGraphicFramePr/>
          <p:nvPr>
            <p:custDataLst>
              <p:tags r:id="rId5"/>
            </p:custDataLst>
          </p:nvPr>
        </p:nvGraphicFramePr>
        <p:xfrm>
          <a:off x="640080" y="1397000"/>
          <a:ext cx="10843260" cy="5074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6180"/>
                <a:gridCol w="3594100"/>
                <a:gridCol w="6062980"/>
              </a:tblGrid>
              <a:tr h="387350"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步骤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操作说明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示意图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660015">
                <a:tc>
                  <a:txBody>
                    <a:bodyPr/>
                    <a:p>
                      <a:pPr algn="ctr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单击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常规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endParaRPr lang="zh-CN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lang="en-US" alt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最大转速设置为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40.0</a:t>
                      </a:r>
                      <a:r>
                        <a:rPr lang="en-US" altLang="zh-CN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mm/s</a:t>
                      </a:r>
                      <a:endParaRPr lang="en-US" altLang="zh-CN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027555">
                <a:tc>
                  <a:txBody>
                    <a:bodyPr/>
                    <a:p>
                      <a:pPr algn="ctr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（1）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单击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急停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endParaRPr lang="zh-CN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（2）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急停减速时间设置为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0.5</a:t>
                      </a:r>
                      <a:r>
                        <a:rPr lang="en-US" altLang="zh-CN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</a:t>
                      </a:r>
                      <a:endParaRPr lang="en-US" altLang="zh-CN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</a:tr>
            </a:tbl>
          </a:graphicData>
        </a:graphic>
      </p:graphicFrame>
      <p:pic>
        <p:nvPicPr>
          <p:cNvPr id="56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67170" y="4631690"/>
            <a:ext cx="3420110" cy="1840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图片 4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42430" y="1804670"/>
            <a:ext cx="3420110" cy="2733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信号配置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graphicFrame>
        <p:nvGraphicFramePr>
          <p:cNvPr id="4" name="表格 3"/>
          <p:cNvGraphicFramePr/>
          <p:nvPr>
            <p:custDataLst>
              <p:tags r:id="rId5"/>
            </p:custDataLst>
          </p:nvPr>
        </p:nvGraphicFramePr>
        <p:xfrm>
          <a:off x="640080" y="1397000"/>
          <a:ext cx="10843260" cy="5074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6180"/>
                <a:gridCol w="3594100"/>
                <a:gridCol w="6062980"/>
              </a:tblGrid>
              <a:tr h="387350"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步骤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操作说明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示意图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660015">
                <a:tc>
                  <a:txBody>
                    <a:bodyPr/>
                    <a:p>
                      <a:pPr algn="ctr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11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（1）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单击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主动回原点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endParaRPr lang="zh-CN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（2）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输入归位开关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选择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I0.1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（3）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接近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回原点方向选择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负方向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endParaRPr lang="zh-CN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0"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（4）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参考的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“归位开关一侧”选择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上侧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027555">
                <a:tc>
                  <a:txBody>
                    <a:bodyPr/>
                    <a:p>
                      <a:pPr algn="ctr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12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设置主动回原点后，被动回原点不用设置</a:t>
                      </a:r>
                      <a:endParaRPr lang="zh-CN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</a:tr>
            </a:tbl>
          </a:graphicData>
        </a:graphic>
      </p:graphicFrame>
      <p:pic>
        <p:nvPicPr>
          <p:cNvPr id="77" name="图片 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2385" y="1800543"/>
            <a:ext cx="3420110" cy="261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图片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82385" y="4233545"/>
            <a:ext cx="3420110" cy="25057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信号配置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graphicFrame>
        <p:nvGraphicFramePr>
          <p:cNvPr id="4" name="表格 3"/>
          <p:cNvGraphicFramePr/>
          <p:nvPr>
            <p:custDataLst>
              <p:tags r:id="rId5"/>
            </p:custDataLst>
          </p:nvPr>
        </p:nvGraphicFramePr>
        <p:xfrm>
          <a:off x="640080" y="1397000"/>
          <a:ext cx="10843260" cy="51777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6180"/>
                <a:gridCol w="3594100"/>
                <a:gridCol w="6062980"/>
              </a:tblGrid>
              <a:tr h="387350"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步骤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操作说明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示意图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413000">
                <a:tc>
                  <a:txBody>
                    <a:bodyPr/>
                    <a:p>
                      <a:pPr algn="ctr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13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选择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调试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按钮</a:t>
                      </a:r>
                      <a:endParaRPr lang="zh-CN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377440">
                <a:tc>
                  <a:txBody>
                    <a:bodyPr/>
                    <a:p>
                      <a:pPr algn="ctr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14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单击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激活轴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endParaRPr lang="zh-CN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</a:tr>
            </a:tbl>
          </a:graphicData>
        </a:graphic>
      </p:graphicFrame>
      <p:pic>
        <p:nvPicPr>
          <p:cNvPr id="49" name="图片 24"/>
          <p:cNvPicPr>
            <a:picLocks noChangeAspect="1"/>
          </p:cNvPicPr>
          <p:nvPr/>
        </p:nvPicPr>
        <p:blipFill>
          <a:blip r:embed="rId6"/>
          <a:srcRect t="9586" b="50298"/>
          <a:stretch>
            <a:fillRect/>
          </a:stretch>
        </p:blipFill>
        <p:spPr>
          <a:xfrm>
            <a:off x="7331710" y="1871663"/>
            <a:ext cx="2470537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图片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7535" y="4353560"/>
            <a:ext cx="3420110" cy="1998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信号配置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graphicFrame>
        <p:nvGraphicFramePr>
          <p:cNvPr id="4" name="表格 3"/>
          <p:cNvGraphicFramePr/>
          <p:nvPr>
            <p:custDataLst>
              <p:tags r:id="rId5"/>
            </p:custDataLst>
          </p:nvPr>
        </p:nvGraphicFramePr>
        <p:xfrm>
          <a:off x="640080" y="1397000"/>
          <a:ext cx="10843260" cy="5434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6180"/>
                <a:gridCol w="3594100"/>
                <a:gridCol w="6062980"/>
              </a:tblGrid>
              <a:tr h="387350"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步骤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操作说明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示意图</a:t>
                      </a:r>
                      <a:endParaRPr lang="zh-CN" sz="2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670175">
                <a:tc>
                  <a:txBody>
                    <a:bodyPr/>
                    <a:p>
                      <a:pPr algn="ctr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l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启用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轴调试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endParaRPr lang="zh-CN" altLang="en-US" sz="14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2377440">
                <a:tc>
                  <a:txBody>
                    <a:bodyPr/>
                    <a:p>
                      <a:pPr algn="ctr" fontAlgn="b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16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选择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点动</a:t>
                      </a:r>
                      <a:r>
                        <a:rPr lang="zh-CN" altLang="en-US" sz="14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按钮</a:t>
                      </a:r>
                      <a:endParaRPr lang="zh-CN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</a:tr>
            </a:tbl>
          </a:graphicData>
        </a:graphic>
      </p:graphicFrame>
      <p:pic>
        <p:nvPicPr>
          <p:cNvPr id="46" name="图片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2910" y="1835150"/>
            <a:ext cx="3219508" cy="255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图片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72910" y="4650105"/>
            <a:ext cx="3420110" cy="198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    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通过机器人与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进行硬件通信连接，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由工业机器人发送信号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DO-29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收到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信号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I9.1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后实现滑台手动控制前进、发送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信号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DO-30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收到信号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I9.2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实现滑台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手动控制后退、工业机器人发送信号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DO-28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收到信号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I9.0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后实现滑台回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原点。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1.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通信逻辑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pic>
        <p:nvPicPr>
          <p:cNvPr id="21" name="图片 5" descr="C:/Users/Administrator.XTZJ-2020ZIOURP/Desktop/1.2通信图.png1.2通信图"/>
          <p:cNvPicPr>
            <a:picLocks noChangeAspect="1"/>
          </p:cNvPicPr>
          <p:nvPr/>
        </p:nvPicPr>
        <p:blipFill>
          <a:blip r:embed="rId5"/>
          <a:srcRect t="-675" b="-965"/>
          <a:stretch>
            <a:fillRect/>
          </a:stretch>
        </p:blipFill>
        <p:spPr>
          <a:xfrm>
            <a:off x="6840855" y="1605915"/>
            <a:ext cx="3749577" cy="493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1310" y="531495"/>
            <a:ext cx="4662170" cy="815340"/>
            <a:chOff x="1316933" y="851594"/>
            <a:chExt cx="3924683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34584" y="1078684"/>
                <a:ext cx="2977456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4.PLC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与机器人的滑台移动作业程序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6933" y="851594"/>
              <a:ext cx="655896" cy="82791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参考程序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开博途软件编辑器，单击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添加新块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，新建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PLC_1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函数块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FB1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Axis_Control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）主程序（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OB1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）中，调用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FB1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3040" y="3178810"/>
            <a:ext cx="3959860" cy="28663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1310" y="531495"/>
            <a:ext cx="4662170" cy="815340"/>
            <a:chOff x="1316933" y="851594"/>
            <a:chExt cx="3924683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34584" y="1078684"/>
                <a:ext cx="2977456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4.PLC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与机器人的滑台移动作业程序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6933" y="851594"/>
              <a:ext cx="655896" cy="82791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indent="457200" algn="l" fontAlgn="auto">
              <a:lnSpc>
                <a:spcPct val="15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）伺服收到回原点信号后，开始启动伺服电机，回到原点（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0mm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8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0530" y="2239010"/>
            <a:ext cx="6363265" cy="36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1310" y="531495"/>
            <a:ext cx="4662170" cy="815340"/>
            <a:chOff x="1316933" y="851594"/>
            <a:chExt cx="3924683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34584" y="1078684"/>
                <a:ext cx="2977456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4.PLC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与机器人的滑台移动作业程序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6933" y="851594"/>
              <a:ext cx="655896" cy="82791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indent="457200" algn="l" fontAlgn="auto">
              <a:lnSpc>
                <a:spcPct val="15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）将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0-25mm/s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的速度转化为伺服驱动器识别速度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0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6235" y="2392998"/>
            <a:ext cx="8280929" cy="36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1310" y="531495"/>
            <a:ext cx="4662170" cy="815340"/>
            <a:chOff x="1316933" y="851594"/>
            <a:chExt cx="3924683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34584" y="1078684"/>
                <a:ext cx="2977456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4.PLC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与机器人的滑台移动作业程序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6933" y="851594"/>
              <a:ext cx="655896" cy="82791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indent="457200" algn="l" fontAlgn="auto">
              <a:lnSpc>
                <a:spcPct val="15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）将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0-760mm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位置转化为伺服驱动器识别位置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3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3500" y="2715260"/>
            <a:ext cx="8769374" cy="21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1310" y="531495"/>
            <a:ext cx="4662170" cy="815340"/>
            <a:chOff x="1316933" y="851594"/>
            <a:chExt cx="3924683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34584" y="1078684"/>
                <a:ext cx="2977456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4.PLC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与机器人的滑台移动作业程序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6933" y="851594"/>
              <a:ext cx="655896" cy="82791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indent="457200" algn="l" fontAlgn="auto">
              <a:lnSpc>
                <a:spcPct val="15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）确定原点后，根据机器人输入位置，伺服电机安装绝对位置进行运动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5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310" y="2256473"/>
            <a:ext cx="6078960" cy="36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1310" y="531495"/>
            <a:ext cx="4662170" cy="815340"/>
            <a:chOff x="1316933" y="851594"/>
            <a:chExt cx="3924683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34584" y="1078684"/>
                <a:ext cx="2977456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4.PLC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与机器人的滑台移动作业程序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6933" y="851594"/>
              <a:ext cx="655896" cy="82791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indent="457200" algn="l" fontAlgn="auto">
              <a:lnSpc>
                <a:spcPct val="15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）机器人手动模式下，正向点动和反向点动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6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2270" y="2195830"/>
            <a:ext cx="6008409" cy="39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1310" y="531495"/>
            <a:ext cx="4662170" cy="815340"/>
            <a:chOff x="1316933" y="851594"/>
            <a:chExt cx="3924683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34584" y="1078684"/>
                <a:ext cx="2977456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4.PLC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与机器人的滑台移动作业程序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6933" y="851594"/>
              <a:ext cx="655896" cy="82791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indent="457200" algn="l" fontAlgn="auto">
              <a:lnSpc>
                <a:spcPct val="15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7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）滑台到位后，返回信号给机器人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7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1020" y="2475548"/>
            <a:ext cx="7475724" cy="36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1310" y="531495"/>
            <a:ext cx="4662170" cy="815340"/>
            <a:chOff x="1316933" y="851594"/>
            <a:chExt cx="3924683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34584" y="1078684"/>
                <a:ext cx="2977456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4.PLC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与机器人的滑台移动作业程序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6933" y="851594"/>
              <a:ext cx="655896" cy="82791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indent="457200" algn="l" fontAlgn="auto">
              <a:lnSpc>
                <a:spcPct val="15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8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）滑台超过限位后，报警信号反馈给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秒后清除报警信号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3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0605" y="2341880"/>
            <a:ext cx="4772818" cy="39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1310" y="531495"/>
            <a:ext cx="4662170" cy="815340"/>
            <a:chOff x="1316933" y="851594"/>
            <a:chExt cx="3924683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34584" y="1078684"/>
                <a:ext cx="2977456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4.PLC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与机器人的滑台移动作业程序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6933" y="851594"/>
              <a:ext cx="655896" cy="82791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indent="457200" algn="l" fontAlgn="auto">
              <a:lnSpc>
                <a:spcPct val="15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9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）报警信号清除后，清除复位信号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4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9035" y="2382203"/>
            <a:ext cx="7005549" cy="39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1310" y="531495"/>
            <a:ext cx="4662170" cy="815340"/>
            <a:chOff x="1316933" y="851594"/>
            <a:chExt cx="3924683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34584" y="1078684"/>
                <a:ext cx="2977456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4.PLC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与机器人的滑台移动作业程序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6933" y="851594"/>
              <a:ext cx="655896" cy="82791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indent="457200" algn="l" fontAlgn="auto">
              <a:lnSpc>
                <a:spcPct val="15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）滑台收到停止信号后，马上暂停运动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7" name="图片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0465" y="2371725"/>
            <a:ext cx="10332451" cy="39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）机器人远程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端子参数如表所示。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2.I/O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信号分配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7895" y="1981835"/>
            <a:ext cx="7890157" cy="432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1310" y="531495"/>
            <a:ext cx="4662170" cy="815340"/>
            <a:chOff x="1316933" y="851594"/>
            <a:chExt cx="3924683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34584" y="1078684"/>
                <a:ext cx="2977456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4.PLC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与机器人的滑台移动作业程序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6933" y="851594"/>
              <a:ext cx="655896" cy="82791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）机器人参考程序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6150" y="1717040"/>
            <a:ext cx="6013813" cy="464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1310" y="531495"/>
            <a:ext cx="4662170" cy="815340"/>
            <a:chOff x="1316933" y="851594"/>
            <a:chExt cx="3924683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34584" y="1078684"/>
                <a:ext cx="2977456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4.PLC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与机器人的滑台移动作业程序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6933" y="851594"/>
              <a:ext cx="655896" cy="82791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980" y="1675765"/>
            <a:ext cx="5471160" cy="42443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45555" y="1675765"/>
            <a:ext cx="5410200" cy="4472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1310" y="531495"/>
            <a:ext cx="4662170" cy="815340"/>
            <a:chOff x="1316933" y="851594"/>
            <a:chExt cx="3924683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34584" y="1078684"/>
                <a:ext cx="2977456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4.PLC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与机器人的滑台移动作业程序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6933" y="851594"/>
              <a:ext cx="655896" cy="82791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indent="45720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3280" y="1806575"/>
            <a:ext cx="5425440" cy="446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1310" y="531495"/>
            <a:ext cx="4662170" cy="815340"/>
            <a:chOff x="1316933" y="851594"/>
            <a:chExt cx="3924683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334584" y="1078684"/>
                <a:ext cx="2977456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5.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滑台移动运行调试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6933" y="851594"/>
              <a:ext cx="655896" cy="82791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运行机器人及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程序，观察机器人及滑台的具体执行动作，如果能够完成任务目标，并且按照指定逻辑进行分析，则程序无误，否则需要对程序进行微调，直至程序无误。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406" name="WordArt 14"/>
          <p:cNvSpPr>
            <a:spLocks noChangeArrowheads="1" noChangeShapeType="1" noTextEdit="1"/>
          </p:cNvSpPr>
          <p:nvPr/>
        </p:nvSpPr>
        <p:spPr bwMode="gray">
          <a:xfrm>
            <a:off x="1901825" y="3507423"/>
            <a:ext cx="8001000" cy="990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匠心筑梦</a:t>
            </a:r>
            <a:r>
              <a:rPr lang="en-US" altLang="zh-CN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智造</a:t>
            </a:r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未来</a:t>
            </a:r>
            <a:endParaRPr lang="zh-CN" altLang="en-US" sz="5400" b="1" kern="10" dirty="0">
              <a:ln w="28575">
                <a:solidFill>
                  <a:schemeClr val="tx1"/>
                </a:solidFill>
                <a:round/>
              </a:ln>
              <a:gradFill rotWithShape="1">
                <a:gsLst>
                  <a:gs pos="0">
                    <a:schemeClr val="tx2"/>
                  </a:gs>
                  <a:gs pos="100000">
                    <a:schemeClr val="hlink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407" name="AutoShape 15"/>
          <p:cNvSpPr>
            <a:spLocks noChangeArrowheads="1"/>
          </p:cNvSpPr>
          <p:nvPr/>
        </p:nvSpPr>
        <p:spPr bwMode="auto">
          <a:xfrm>
            <a:off x="4062413" y="2085975"/>
            <a:ext cx="3384550" cy="838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6600"/>
              </a:gs>
              <a:gs pos="50000">
                <a:srgbClr val="FFCC99"/>
              </a:gs>
              <a:gs pos="100000">
                <a:srgbClr val="CC6600"/>
              </a:gs>
            </a:gsLst>
            <a:lin ang="0" scaled="1"/>
          </a:gradFill>
          <a:ln w="38100">
            <a:solidFill>
              <a:srgbClr val="FFFF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latin typeface="Lucida Console" panose="020B0609040504020204" pitchFamily="49" charset="0"/>
            </a:endParaRPr>
          </a:p>
        </p:txBody>
      </p:sp>
      <p:sp>
        <p:nvSpPr>
          <p:cNvPr id="59408" name="Rectangle 16"/>
          <p:cNvSpPr>
            <a:spLocks noRot="1" noChangeArrowheads="1"/>
          </p:cNvSpPr>
          <p:nvPr/>
        </p:nvSpPr>
        <p:spPr bwMode="auto">
          <a:xfrm>
            <a:off x="4278313" y="2276475"/>
            <a:ext cx="28797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chemeClr val="tx2"/>
                </a:solidFill>
                <a:latin typeface="BankGothic Md BT" panose="020B0807020203060204" pitchFamily="34" charset="0"/>
                <a:ea typeface="黑体" panose="02010609060101010101" pitchFamily="49" charset="-122"/>
              </a:rPr>
              <a:t>本任务结束</a:t>
            </a:r>
            <a:endParaRPr lang="zh-CN" altLang="en-US" sz="2800" b="1">
              <a:solidFill>
                <a:schemeClr val="tx2"/>
              </a:solidFill>
              <a:latin typeface="BankGothic Md BT" panose="020B080702020306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7" grpId="0" bldLvl="0" animBg="1"/>
      <p:bldP spid="5940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0" algn="l" fontAlgn="auto">
              <a:lnSpc>
                <a:spcPct val="150000"/>
              </a:lnSpc>
            </a:pP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具体操作步骤：步骤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）单击左上角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下拉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箭头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）单击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配置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2.I/O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信号分配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pic>
        <p:nvPicPr>
          <p:cNvPr id="11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1825" y="2803843"/>
            <a:ext cx="6376060" cy="36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0" algn="l" fontAlgn="auto">
              <a:lnSpc>
                <a:spcPct val="150000"/>
              </a:lnSpc>
            </a:pP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步骤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）单击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“DeviceNet Device”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）单击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2.I/O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信号分配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pic>
        <p:nvPicPr>
          <p:cNvPr id="2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5945" y="2468245"/>
            <a:ext cx="6407667" cy="36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0" algn="l" fontAlgn="auto">
              <a:lnSpc>
                <a:spcPct val="150000"/>
              </a:lnSpc>
            </a:pP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步骤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）在使用来自模板的值中选择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“DeviceNet Generic Device”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）单击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2.I/O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信号分配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pic>
        <p:nvPicPr>
          <p:cNvPr id="16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7425" y="2866390"/>
            <a:ext cx="6441727" cy="36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0" algn="l" fontAlgn="auto">
              <a:lnSpc>
                <a:spcPct val="150000"/>
              </a:lnSpc>
            </a:pP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步骤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按照表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分配表设置机器人远程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信号板。重启示教器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2.I/O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信号分配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pic>
        <p:nvPicPr>
          <p:cNvPr id="18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0230" y="2724468"/>
            <a:ext cx="6469669" cy="36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配置机器人与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 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信号如表所示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2.I/O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信号分配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graphicFrame>
        <p:nvGraphicFramePr>
          <p:cNvPr id="2" name="表格 1"/>
          <p:cNvGraphicFramePr/>
          <p:nvPr>
            <p:custDataLst>
              <p:tags r:id="rId5"/>
            </p:custDataLst>
          </p:nvPr>
        </p:nvGraphicFramePr>
        <p:xfrm>
          <a:off x="1466850" y="2070100"/>
          <a:ext cx="9363075" cy="4221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615"/>
                <a:gridCol w="1872615"/>
                <a:gridCol w="1872615"/>
                <a:gridCol w="1872615"/>
                <a:gridCol w="1872615"/>
              </a:tblGrid>
              <a:tr h="384175"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名称</a:t>
                      </a:r>
                      <a:endParaRPr 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类型</a:t>
                      </a:r>
                      <a:endParaRPr 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地址</a:t>
                      </a:r>
                      <a:endParaRPr 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I/O</a:t>
                      </a:r>
                      <a:r>
                        <a:rPr lang="zh-CN" altLang="en-US" sz="2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模块</a:t>
                      </a:r>
                      <a:endParaRPr lang="zh-CN" altLang="en-US" sz="20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功能</a:t>
                      </a:r>
                      <a:endParaRPr 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</a:tr>
              <a:tr h="614045"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ToPPosition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DO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0-7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DN_Generic</a:t>
                      </a:r>
                      <a:endParaRPr lang="en-US" altLang="zh-CN" sz="20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滑台位置</a:t>
                      </a: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(0-760mm)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</a:tr>
              <a:tr h="382905"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ToPHome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DO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DN_Generic</a:t>
                      </a:r>
                      <a:endParaRPr lang="en-US" altLang="zh-CN" sz="20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滑台回原点</a:t>
                      </a:r>
                      <a:endParaRPr 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</a:tr>
              <a:tr h="384175"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ToPForward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DO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DN_Generic</a:t>
                      </a:r>
                      <a:endParaRPr lang="en-US" altLang="zh-CN" sz="20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滑台前进</a:t>
                      </a:r>
                      <a:endParaRPr 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</a:tr>
              <a:tr h="614045"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ToPBackward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DO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DN_Generic</a:t>
                      </a:r>
                      <a:endParaRPr lang="en-US" altLang="zh-CN" sz="20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滑台后退</a:t>
                      </a:r>
                      <a:endParaRPr 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</a:tr>
              <a:tr h="614045"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ToPServoMode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DO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11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DN_Generic</a:t>
                      </a:r>
                      <a:endParaRPr lang="en-US" altLang="zh-CN" sz="20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滑台运动模式</a:t>
                      </a:r>
                      <a:endParaRPr 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</a:tr>
              <a:tr h="614045"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ToPServoStop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DO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12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DN_Generic</a:t>
                      </a:r>
                      <a:endParaRPr lang="en-US" altLang="zh-CN" sz="20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滑台停止</a:t>
                      </a:r>
                      <a:endParaRPr 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</a:tr>
              <a:tr h="614045"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FrPServoArrive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DO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</a:t>
                      </a:r>
                      <a:endParaRPr lang="en-US" alt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DN_Generic</a:t>
                      </a:r>
                      <a:endParaRPr lang="en-US" altLang="zh-CN" sz="20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  <a:tc>
                  <a:txBody>
                    <a:bodyPr/>
                    <a:p>
                      <a:pPr marL="0" indent="0" algn="l">
                        <a:lnSpc>
                          <a:spcPts val="2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滑台到位</a:t>
                      </a:r>
                      <a:endParaRPr 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具体机器人远程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I/O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信号在示教器中配置的过程步骤如下：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2.I/O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信号分配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graphicFrame>
        <p:nvGraphicFramePr>
          <p:cNvPr id="3" name="表格 2"/>
          <p:cNvGraphicFramePr/>
          <p:nvPr>
            <p:custDataLst>
              <p:tags r:id="rId5"/>
            </p:custDataLst>
          </p:nvPr>
        </p:nvGraphicFramePr>
        <p:xfrm>
          <a:off x="1316990" y="2103120"/>
          <a:ext cx="9557385" cy="4314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0100"/>
                <a:gridCol w="2448560"/>
                <a:gridCol w="6308725"/>
              </a:tblGrid>
              <a:tr h="509905">
                <a:tc>
                  <a:txBody>
                    <a:bodyPr/>
                    <a:p>
                      <a:pPr marL="0" indent="0"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步骤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操作说明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ctr" eaLnBrk="0" fontAlgn="base">
                        <a:spcBef>
                          <a:spcPts val="10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示意图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198564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）单击左上角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下拉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箭头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）单击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配置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endParaRPr lang="zh-CN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）单击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Signal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endParaRPr lang="en-US" altLang="zh-CN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）单击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添加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endParaRPr lang="zh-CN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181864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Type of Sinal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中选择</a:t>
                      </a:r>
                      <a:r>
                        <a:rPr lang="zh-CN" alt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Digital Output</a:t>
                      </a:r>
                      <a:r>
                        <a:rPr lang="en-US" altLang="zh-CN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endParaRPr lang="en-US" altLang="zh-CN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en-US" altLang="zh-CN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/>
                </a:tc>
              </a:tr>
            </a:tbl>
          </a:graphicData>
        </a:graphic>
      </p:graphicFrame>
      <p:pic>
        <p:nvPicPr>
          <p:cNvPr id="19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673668"/>
            <a:ext cx="3437890" cy="1923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11545" y="4625658"/>
            <a:ext cx="3420110" cy="1911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11"/>
</p:tagLst>
</file>

<file path=ppt/tags/tag10.xml><?xml version="1.0" encoding="utf-8"?>
<p:tagLst xmlns:p="http://schemas.openxmlformats.org/presentationml/2006/main">
  <p:tag name="PA" val="v5.2.11"/>
</p:tagLst>
</file>

<file path=ppt/tags/tag11.xml><?xml version="1.0" encoding="utf-8"?>
<p:tagLst xmlns:p="http://schemas.openxmlformats.org/presentationml/2006/main">
  <p:tag name="PA" val="v5.2.11"/>
</p:tagLst>
</file>

<file path=ppt/tags/tag12.xml><?xml version="1.0" encoding="utf-8"?>
<p:tagLst xmlns:p="http://schemas.openxmlformats.org/presentationml/2006/main">
  <p:tag name="PA" val="v5.2.11"/>
</p:tagLst>
</file>

<file path=ppt/tags/tag13.xml><?xml version="1.0" encoding="utf-8"?>
<p:tagLst xmlns:p="http://schemas.openxmlformats.org/presentationml/2006/main">
  <p:tag name="PA" val="v5.2.11"/>
</p:tagLst>
</file>

<file path=ppt/tags/tag14.xml><?xml version="1.0" encoding="utf-8"?>
<p:tagLst xmlns:p="http://schemas.openxmlformats.org/presentationml/2006/main">
  <p:tag name="PA" val="v5.2.11"/>
</p:tagLst>
</file>

<file path=ppt/tags/tag15.xml><?xml version="1.0" encoding="utf-8"?>
<p:tagLst xmlns:p="http://schemas.openxmlformats.org/presentationml/2006/main">
  <p:tag name="TABLE_ENDDRAG_ORIGIN_RECT" val="688*334"/>
  <p:tag name="TABLE_ENDDRAG_RECT" val="164*160*688*334"/>
</p:tagLst>
</file>

<file path=ppt/tags/tag16.xml><?xml version="1.0" encoding="utf-8"?>
<p:tagLst xmlns:p="http://schemas.openxmlformats.org/presentationml/2006/main">
  <p:tag name="PA" val="v5.2.11"/>
</p:tagLst>
</file>

<file path=ppt/tags/tag17.xml><?xml version="1.0" encoding="utf-8"?>
<p:tagLst xmlns:p="http://schemas.openxmlformats.org/presentationml/2006/main">
  <p:tag name="PA" val="v5.2.11"/>
</p:tagLst>
</file>

<file path=ppt/tags/tag18.xml><?xml version="1.0" encoding="utf-8"?>
<p:tagLst xmlns:p="http://schemas.openxmlformats.org/presentationml/2006/main">
  <p:tag name="TABLE_ENDDRAG_ORIGIN_RECT" val="752*341"/>
  <p:tag name="TABLE_ENDDRAG_RECT" val="103*165*752*341"/>
</p:tagLst>
</file>

<file path=ppt/tags/tag19.xml><?xml version="1.0" encoding="utf-8"?>
<p:tagLst xmlns:p="http://schemas.openxmlformats.org/presentationml/2006/main">
  <p:tag name="PA" val="v5.2.11"/>
</p:tagLst>
</file>

<file path=ppt/tags/tag2.xml><?xml version="1.0" encoding="utf-8"?>
<p:tagLst xmlns:p="http://schemas.openxmlformats.org/presentationml/2006/main">
  <p:tag name="PA" val="v5.2.11"/>
</p:tagLst>
</file>

<file path=ppt/tags/tag20.xml><?xml version="1.0" encoding="utf-8"?>
<p:tagLst xmlns:p="http://schemas.openxmlformats.org/presentationml/2006/main">
  <p:tag name="PA" val="v5.2.11"/>
</p:tagLst>
</file>

<file path=ppt/tags/tag21.xml><?xml version="1.0" encoding="utf-8"?>
<p:tagLst xmlns:p="http://schemas.openxmlformats.org/presentationml/2006/main">
  <p:tag name="TABLE_ENDDRAG_ORIGIN_RECT" val="752*384"/>
  <p:tag name="TABLE_ENDDRAG_RECT" val="103*120*752*384"/>
</p:tagLst>
</file>

<file path=ppt/tags/tag22.xml><?xml version="1.0" encoding="utf-8"?>
<p:tagLst xmlns:p="http://schemas.openxmlformats.org/presentationml/2006/main">
  <p:tag name="PA" val="v5.2.11"/>
</p:tagLst>
</file>

<file path=ppt/tags/tag23.xml><?xml version="1.0" encoding="utf-8"?>
<p:tagLst xmlns:p="http://schemas.openxmlformats.org/presentationml/2006/main">
  <p:tag name="PA" val="v5.2.11"/>
</p:tagLst>
</file>

<file path=ppt/tags/tag24.xml><?xml version="1.0" encoding="utf-8"?>
<p:tagLst xmlns:p="http://schemas.openxmlformats.org/presentationml/2006/main">
  <p:tag name="PA" val="v5.2.11"/>
</p:tagLst>
</file>

<file path=ppt/tags/tag25.xml><?xml version="1.0" encoding="utf-8"?>
<p:tagLst xmlns:p="http://schemas.openxmlformats.org/presentationml/2006/main">
  <p:tag name="PA" val="v5.2.11"/>
</p:tagLst>
</file>

<file path=ppt/tags/tag26.xml><?xml version="1.0" encoding="utf-8"?>
<p:tagLst xmlns:p="http://schemas.openxmlformats.org/presentationml/2006/main">
  <p:tag name="TABLE_ENDDRAG_ORIGIN_RECT" val="853*368"/>
  <p:tag name="TABLE_ENDDRAG_RECT" val="50*155*853*368"/>
</p:tagLst>
</file>

<file path=ppt/tags/tag27.xml><?xml version="1.0" encoding="utf-8"?>
<p:tagLst xmlns:p="http://schemas.openxmlformats.org/presentationml/2006/main">
  <p:tag name="PA" val="v5.2.11"/>
</p:tagLst>
</file>

<file path=ppt/tags/tag28.xml><?xml version="1.0" encoding="utf-8"?>
<p:tagLst xmlns:p="http://schemas.openxmlformats.org/presentationml/2006/main">
  <p:tag name="PA" val="v5.2.11"/>
</p:tagLst>
</file>

<file path=ppt/tags/tag29.xml><?xml version="1.0" encoding="utf-8"?>
<p:tagLst xmlns:p="http://schemas.openxmlformats.org/presentationml/2006/main">
  <p:tag name="TABLE_ENDDRAG_ORIGIN_RECT" val="853*419"/>
  <p:tag name="TABLE_ENDDRAG_RECT" val="50*110*853*419"/>
</p:tagLst>
</file>

<file path=ppt/tags/tag3.xml><?xml version="1.0" encoding="utf-8"?>
<p:tagLst xmlns:p="http://schemas.openxmlformats.org/presentationml/2006/main">
  <p:tag name="PA" val="v5.2.11"/>
</p:tagLst>
</file>

<file path=ppt/tags/tag30.xml><?xml version="1.0" encoding="utf-8"?>
<p:tagLst xmlns:p="http://schemas.openxmlformats.org/presentationml/2006/main">
  <p:tag name="PA" val="v5.2.11"/>
</p:tagLst>
</file>

<file path=ppt/tags/tag31.xml><?xml version="1.0" encoding="utf-8"?>
<p:tagLst xmlns:p="http://schemas.openxmlformats.org/presentationml/2006/main">
  <p:tag name="PA" val="v5.2.11"/>
</p:tagLst>
</file>

<file path=ppt/tags/tag32.xml><?xml version="1.0" encoding="utf-8"?>
<p:tagLst xmlns:p="http://schemas.openxmlformats.org/presentationml/2006/main">
  <p:tag name="TABLE_ENDDRAG_ORIGIN_RECT" val="853*419"/>
  <p:tag name="TABLE_ENDDRAG_RECT" val="50*110*853*419"/>
</p:tagLst>
</file>

<file path=ppt/tags/tag33.xml><?xml version="1.0" encoding="utf-8"?>
<p:tagLst xmlns:p="http://schemas.openxmlformats.org/presentationml/2006/main">
  <p:tag name="PA" val="v5.2.11"/>
</p:tagLst>
</file>

<file path=ppt/tags/tag34.xml><?xml version="1.0" encoding="utf-8"?>
<p:tagLst xmlns:p="http://schemas.openxmlformats.org/presentationml/2006/main">
  <p:tag name="PA" val="v5.2.11"/>
</p:tagLst>
</file>

<file path=ppt/tags/tag35.xml><?xml version="1.0" encoding="utf-8"?>
<p:tagLst xmlns:p="http://schemas.openxmlformats.org/presentationml/2006/main">
  <p:tag name="TABLE_ENDDRAG_ORIGIN_RECT" val="853*419"/>
  <p:tag name="TABLE_ENDDRAG_RECT" val="50*110*853*419"/>
</p:tagLst>
</file>

<file path=ppt/tags/tag36.xml><?xml version="1.0" encoding="utf-8"?>
<p:tagLst xmlns:p="http://schemas.openxmlformats.org/presentationml/2006/main">
  <p:tag name="PA" val="v5.2.11"/>
</p:tagLst>
</file>

<file path=ppt/tags/tag37.xml><?xml version="1.0" encoding="utf-8"?>
<p:tagLst xmlns:p="http://schemas.openxmlformats.org/presentationml/2006/main">
  <p:tag name="PA" val="v5.2.11"/>
</p:tagLst>
</file>

<file path=ppt/tags/tag38.xml><?xml version="1.0" encoding="utf-8"?>
<p:tagLst xmlns:p="http://schemas.openxmlformats.org/presentationml/2006/main">
  <p:tag name="TABLE_ENDDRAG_ORIGIN_RECT" val="853*419"/>
  <p:tag name="TABLE_ENDDRAG_RECT" val="50*110*853*419"/>
</p:tagLst>
</file>

<file path=ppt/tags/tag39.xml><?xml version="1.0" encoding="utf-8"?>
<p:tagLst xmlns:p="http://schemas.openxmlformats.org/presentationml/2006/main">
  <p:tag name="PA" val="v5.2.11"/>
</p:tagLst>
</file>

<file path=ppt/tags/tag4.xml><?xml version="1.0" encoding="utf-8"?>
<p:tagLst xmlns:p="http://schemas.openxmlformats.org/presentationml/2006/main">
  <p:tag name="PA" val="v5.2.11"/>
</p:tagLst>
</file>

<file path=ppt/tags/tag40.xml><?xml version="1.0" encoding="utf-8"?>
<p:tagLst xmlns:p="http://schemas.openxmlformats.org/presentationml/2006/main">
  <p:tag name="PA" val="v5.2.11"/>
</p:tagLst>
</file>

<file path=ppt/tags/tag41.xml><?xml version="1.0" encoding="utf-8"?>
<p:tagLst xmlns:p="http://schemas.openxmlformats.org/presentationml/2006/main">
  <p:tag name="TABLE_ENDDRAG_ORIGIN_RECT" val="853*419"/>
  <p:tag name="TABLE_ENDDRAG_RECT" val="50*110*853*419"/>
</p:tagLst>
</file>

<file path=ppt/tags/tag42.xml><?xml version="1.0" encoding="utf-8"?>
<p:tagLst xmlns:p="http://schemas.openxmlformats.org/presentationml/2006/main">
  <p:tag name="PA" val="v5.2.11"/>
</p:tagLst>
</file>

<file path=ppt/tags/tag43.xml><?xml version="1.0" encoding="utf-8"?>
<p:tagLst xmlns:p="http://schemas.openxmlformats.org/presentationml/2006/main">
  <p:tag name="PA" val="v5.2.11"/>
</p:tagLst>
</file>

<file path=ppt/tags/tag44.xml><?xml version="1.0" encoding="utf-8"?>
<p:tagLst xmlns:p="http://schemas.openxmlformats.org/presentationml/2006/main">
  <p:tag name="TABLE_ENDDRAG_ORIGIN_RECT" val="853*419"/>
  <p:tag name="TABLE_ENDDRAG_RECT" val="50*110*853*419"/>
</p:tagLst>
</file>

<file path=ppt/tags/tag45.xml><?xml version="1.0" encoding="utf-8"?>
<p:tagLst xmlns:p="http://schemas.openxmlformats.org/presentationml/2006/main">
  <p:tag name="PA" val="v5.2.11"/>
</p:tagLst>
</file>

<file path=ppt/tags/tag46.xml><?xml version="1.0" encoding="utf-8"?>
<p:tagLst xmlns:p="http://schemas.openxmlformats.org/presentationml/2006/main">
  <p:tag name="PA" val="v5.2.11"/>
</p:tagLst>
</file>

<file path=ppt/tags/tag47.xml><?xml version="1.0" encoding="utf-8"?>
<p:tagLst xmlns:p="http://schemas.openxmlformats.org/presentationml/2006/main">
  <p:tag name="TABLE_ENDDRAG_ORIGIN_RECT" val="853*419"/>
  <p:tag name="TABLE_ENDDRAG_RECT" val="50*110*853*419"/>
</p:tagLst>
</file>

<file path=ppt/tags/tag48.xml><?xml version="1.0" encoding="utf-8"?>
<p:tagLst xmlns:p="http://schemas.openxmlformats.org/presentationml/2006/main">
  <p:tag name="PA" val="v5.2.11"/>
</p:tagLst>
</file>

<file path=ppt/tags/tag49.xml><?xml version="1.0" encoding="utf-8"?>
<p:tagLst xmlns:p="http://schemas.openxmlformats.org/presentationml/2006/main">
  <p:tag name="PA" val="v5.2.11"/>
</p:tagLst>
</file>

<file path=ppt/tags/tag5.xml><?xml version="1.0" encoding="utf-8"?>
<p:tagLst xmlns:p="http://schemas.openxmlformats.org/presentationml/2006/main">
  <p:tag name="PA" val="v5.2.11"/>
</p:tagLst>
</file>

<file path=ppt/tags/tag50.xml><?xml version="1.0" encoding="utf-8"?>
<p:tagLst xmlns:p="http://schemas.openxmlformats.org/presentationml/2006/main">
  <p:tag name="PA" val="v5.2.11"/>
</p:tagLst>
</file>

<file path=ppt/tags/tag51.xml><?xml version="1.0" encoding="utf-8"?>
<p:tagLst xmlns:p="http://schemas.openxmlformats.org/presentationml/2006/main">
  <p:tag name="PA" val="v5.2.11"/>
</p:tagLst>
</file>

<file path=ppt/tags/tag52.xml><?xml version="1.0" encoding="utf-8"?>
<p:tagLst xmlns:p="http://schemas.openxmlformats.org/presentationml/2006/main">
  <p:tag name="PA" val="v5.2.11"/>
</p:tagLst>
</file>

<file path=ppt/tags/tag53.xml><?xml version="1.0" encoding="utf-8"?>
<p:tagLst xmlns:p="http://schemas.openxmlformats.org/presentationml/2006/main">
  <p:tag name="PA" val="v5.2.11"/>
</p:tagLst>
</file>

<file path=ppt/tags/tag54.xml><?xml version="1.0" encoding="utf-8"?>
<p:tagLst xmlns:p="http://schemas.openxmlformats.org/presentationml/2006/main">
  <p:tag name="PA" val="v5.2.11"/>
</p:tagLst>
</file>

<file path=ppt/tags/tag55.xml><?xml version="1.0" encoding="utf-8"?>
<p:tagLst xmlns:p="http://schemas.openxmlformats.org/presentationml/2006/main">
  <p:tag name="PA" val="v5.2.11"/>
</p:tagLst>
</file>

<file path=ppt/tags/tag56.xml><?xml version="1.0" encoding="utf-8"?>
<p:tagLst xmlns:p="http://schemas.openxmlformats.org/presentationml/2006/main">
  <p:tag name="PA" val="v5.2.11"/>
</p:tagLst>
</file>

<file path=ppt/tags/tag57.xml><?xml version="1.0" encoding="utf-8"?>
<p:tagLst xmlns:p="http://schemas.openxmlformats.org/presentationml/2006/main">
  <p:tag name="PA" val="v5.2.11"/>
</p:tagLst>
</file>

<file path=ppt/tags/tag58.xml><?xml version="1.0" encoding="utf-8"?>
<p:tagLst xmlns:p="http://schemas.openxmlformats.org/presentationml/2006/main">
  <p:tag name="PA" val="v5.2.11"/>
</p:tagLst>
</file>

<file path=ppt/tags/tag59.xml><?xml version="1.0" encoding="utf-8"?>
<p:tagLst xmlns:p="http://schemas.openxmlformats.org/presentationml/2006/main">
  <p:tag name="PA" val="v5.2.11"/>
</p:tagLst>
</file>

<file path=ppt/tags/tag6.xml><?xml version="1.0" encoding="utf-8"?>
<p:tagLst xmlns:p="http://schemas.openxmlformats.org/presentationml/2006/main">
  <p:tag name="PA" val="v5.2.11"/>
</p:tagLst>
</file>

<file path=ppt/tags/tag60.xml><?xml version="1.0" encoding="utf-8"?>
<p:tagLst xmlns:p="http://schemas.openxmlformats.org/presentationml/2006/main">
  <p:tag name="PA" val="v5.2.11"/>
</p:tagLst>
</file>

<file path=ppt/tags/tag61.xml><?xml version="1.0" encoding="utf-8"?>
<p:tagLst xmlns:p="http://schemas.openxmlformats.org/presentationml/2006/main">
  <p:tag name="PA" val="v5.2.11"/>
</p:tagLst>
</file>

<file path=ppt/tags/tag62.xml><?xml version="1.0" encoding="utf-8"?>
<p:tagLst xmlns:p="http://schemas.openxmlformats.org/presentationml/2006/main">
  <p:tag name="PA" val="v5.2.11"/>
</p:tagLst>
</file>

<file path=ppt/tags/tag63.xml><?xml version="1.0" encoding="utf-8"?>
<p:tagLst xmlns:p="http://schemas.openxmlformats.org/presentationml/2006/main">
  <p:tag name="PA" val="v5.2.11"/>
</p:tagLst>
</file>

<file path=ppt/tags/tag64.xml><?xml version="1.0" encoding="utf-8"?>
<p:tagLst xmlns:p="http://schemas.openxmlformats.org/presentationml/2006/main">
  <p:tag name="PA" val="v5.2.11"/>
</p:tagLst>
</file>

<file path=ppt/tags/tag65.xml><?xml version="1.0" encoding="utf-8"?>
<p:tagLst xmlns:p="http://schemas.openxmlformats.org/presentationml/2006/main">
  <p:tag name="PA" val="v5.2.11"/>
</p:tagLst>
</file>

<file path=ppt/tags/tag66.xml><?xml version="1.0" encoding="utf-8"?>
<p:tagLst xmlns:p="http://schemas.openxmlformats.org/presentationml/2006/main">
  <p:tag name="PA" val="v5.2.11"/>
</p:tagLst>
</file>

<file path=ppt/tags/tag67.xml><?xml version="1.0" encoding="utf-8"?>
<p:tagLst xmlns:p="http://schemas.openxmlformats.org/presentationml/2006/main">
  <p:tag name="PA" val="v5.2.11"/>
</p:tagLst>
</file>

<file path=ppt/tags/tag68.xml><?xml version="1.0" encoding="utf-8"?>
<p:tagLst xmlns:p="http://schemas.openxmlformats.org/presentationml/2006/main">
  <p:tag name="PA" val="v5.2.11"/>
</p:tagLst>
</file>

<file path=ppt/tags/tag69.xml><?xml version="1.0" encoding="utf-8"?>
<p:tagLst xmlns:p="http://schemas.openxmlformats.org/presentationml/2006/main">
  <p:tag name="PA" val="v5.2.11"/>
</p:tagLst>
</file>

<file path=ppt/tags/tag7.xml><?xml version="1.0" encoding="utf-8"?>
<p:tagLst xmlns:p="http://schemas.openxmlformats.org/presentationml/2006/main">
  <p:tag name="PA" val="v5.2.11"/>
</p:tagLst>
</file>

<file path=ppt/tags/tag70.xml><?xml version="1.0" encoding="utf-8"?>
<p:tagLst xmlns:p="http://schemas.openxmlformats.org/presentationml/2006/main">
  <p:tag name="PA" val="v5.2.11"/>
</p:tagLst>
</file>

<file path=ppt/tags/tag71.xml><?xml version="1.0" encoding="utf-8"?>
<p:tagLst xmlns:p="http://schemas.openxmlformats.org/presentationml/2006/main">
  <p:tag name="PA" val="v5.2.11"/>
</p:tagLst>
</file>

<file path=ppt/tags/tag72.xml><?xml version="1.0" encoding="utf-8"?>
<p:tagLst xmlns:p="http://schemas.openxmlformats.org/presentationml/2006/main">
  <p:tag name="PA" val="v5.2.11"/>
</p:tagLst>
</file>

<file path=ppt/tags/tag73.xml><?xml version="1.0" encoding="utf-8"?>
<p:tagLst xmlns:p="http://schemas.openxmlformats.org/presentationml/2006/main">
  <p:tag name="PA" val="v5.2.11"/>
</p:tagLst>
</file>

<file path=ppt/tags/tag74.xml><?xml version="1.0" encoding="utf-8"?>
<p:tagLst xmlns:p="http://schemas.openxmlformats.org/presentationml/2006/main">
  <p:tag name="PA" val="v5.2.11"/>
</p:tagLst>
</file>

<file path=ppt/tags/tag75.xml><?xml version="1.0" encoding="utf-8"?>
<p:tagLst xmlns:p="http://schemas.openxmlformats.org/presentationml/2006/main">
  <p:tag name="PA" val="v5.2.1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COMMONDATA" val="eyJoZGlkIjoiZjYxNTA4YjgzNTVkYWRlMDY0MmFiNTQ4Y2YyZTg5YTMifQ=="/>
  <p:tag name="commondata" val="eyJoZGlkIjoiZWM5NzRlMGNlNzJiZGIwNTMzOTVkMjM0MzczZmRiMDAifQ=="/>
</p:tagLst>
</file>

<file path=ppt/tags/tag8.xml><?xml version="1.0" encoding="utf-8"?>
<p:tagLst xmlns:p="http://schemas.openxmlformats.org/presentationml/2006/main">
  <p:tag name="PA" val="v5.2.11"/>
</p:tagLst>
</file>

<file path=ppt/tags/tag9.xml><?xml version="1.0" encoding="utf-8"?>
<p:tagLst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2683</Words>
  <Application>WPS 演示</Application>
  <PresentationFormat>宽屏</PresentationFormat>
  <Paragraphs>752</Paragraphs>
  <Slides>34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0" baseType="lpstr">
      <vt:lpstr>Arial</vt:lpstr>
      <vt:lpstr>宋体</vt:lpstr>
      <vt:lpstr>Wingdings</vt:lpstr>
      <vt:lpstr>等线</vt:lpstr>
      <vt:lpstr>微软雅黑</vt:lpstr>
      <vt:lpstr>Times New Roman</vt:lpstr>
      <vt:lpstr>Arial Unicode MS</vt:lpstr>
      <vt:lpstr>等线 Light</vt:lpstr>
      <vt:lpstr>Calibri</vt:lpstr>
      <vt:lpstr>仿宋</vt:lpstr>
      <vt:lpstr>Verdana</vt:lpstr>
      <vt:lpstr>Lucida Console</vt:lpstr>
      <vt:lpstr>BankGothic Md BT</vt:lpstr>
      <vt:lpstr>Yu Gothic UI Semibold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妖小吖吖吖િી</cp:lastModifiedBy>
  <cp:revision>123</cp:revision>
  <dcterms:created xsi:type="dcterms:W3CDTF">2024-03-12T01:04:00Z</dcterms:created>
  <dcterms:modified xsi:type="dcterms:W3CDTF">2024-12-20T07:00:27Z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430FD065022D4BE6B36A1163B4D81F3E_13</vt:lpwstr>
  </property>
  <property fmtid="{D5CDD505-2E9C-101B-9397-08002B2CF9AE}" pid="3" name="KSOProductBuildVer">
    <vt:lpwstr>2052-12.1.0.19302</vt:lpwstr>
  </property>
</Properties>
</file>