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1331" r:id="rId3"/>
    <p:sldId id="1435" r:id="rId4"/>
    <p:sldId id="1437" r:id="rId5"/>
    <p:sldId id="1439" r:id="rId6"/>
    <p:sldId id="1440" r:id="rId7"/>
    <p:sldId id="1455" r:id="rId8"/>
    <p:sldId id="1456" r:id="rId9"/>
    <p:sldId id="1457" r:id="rId10"/>
    <p:sldId id="1458" r:id="rId11"/>
    <p:sldId id="1370" r:id="rId12"/>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s" initials="U" lastIdx="1" clrIdx="0"/>
  <p:cmAuthor id="329275259" name="宝儿" initials="宝"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1EB0DE"/>
    <a:srgbClr val="060686"/>
    <a:srgbClr val="D3F1F5"/>
    <a:srgbClr val="44E8FE"/>
    <a:srgbClr val="C1C5F5"/>
    <a:srgbClr val="242FD5"/>
    <a:srgbClr val="011327"/>
    <a:srgbClr val="B2E7EE"/>
    <a:srgbClr val="242F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7" autoAdjust="0"/>
    <p:restoredTop sz="88413" autoAdjust="0"/>
  </p:normalViewPr>
  <p:slideViewPr>
    <p:cSldViewPr snapToGrid="0" showGuides="1">
      <p:cViewPr>
        <p:scale>
          <a:sx n="50" d="100"/>
          <a:sy n="50" d="100"/>
        </p:scale>
        <p:origin x="1302" y="1026"/>
      </p:cViewPr>
      <p:guideLst>
        <p:guide orient="horz" pos="2160"/>
        <p:guide pos="3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8.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microsoft.com/office/2007/relationships/hdphoto" Target="../media/image3.wdp"/><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3825" y="-21126"/>
            <a:ext cx="12228678" cy="6879126"/>
            <a:chOff x="-3825" y="-21126"/>
            <a:chExt cx="12228678" cy="6879126"/>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7939" b="7939"/>
            <a:stretch>
              <a:fillRect/>
            </a:stretch>
          </p:blipFill>
          <p:spPr>
            <a:xfrm>
              <a:off x="-3825" y="0"/>
              <a:ext cx="12228678" cy="6858000"/>
            </a:xfrm>
            <a:prstGeom prst="rect">
              <a:avLst/>
            </a:prstGeom>
          </p:spPr>
        </p:pic>
        <p:sp>
          <p:nvSpPr>
            <p:cNvPr id="9" name="矩形: 圆角 8"/>
            <p:cNvSpPr/>
            <p:nvPr/>
          </p:nvSpPr>
          <p:spPr>
            <a:xfrm>
              <a:off x="-3824" y="-21126"/>
              <a:ext cx="12228677" cy="1392726"/>
            </a:xfrm>
            <a:prstGeom prst="roundRect">
              <a:avLst>
                <a:gd name="adj" fmla="val 0"/>
              </a:avLst>
            </a:prstGeom>
            <a:gradFill flip="none" rotWithShape="1">
              <a:gsLst>
                <a:gs pos="0">
                  <a:srgbClr val="002060"/>
                </a:gs>
                <a:gs pos="100000">
                  <a:srgbClr val="06068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88900" y="573088"/>
              <a:ext cx="12029095" cy="6187368"/>
            </a:xfrm>
            <a:prstGeom prst="roundRect">
              <a:avLst>
                <a:gd name="adj" fmla="val 0"/>
              </a:avLst>
            </a:prstGeom>
            <a:gradFill flip="none" rotWithShape="1">
              <a:gsLst>
                <a:gs pos="0">
                  <a:schemeClr val="bg1">
                    <a:alpha val="92000"/>
                  </a:schemeClr>
                </a:gs>
                <a:gs pos="100000">
                  <a:schemeClr val="bg1">
                    <a:alpha val="8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20000"/>
                    </a14:imgEffect>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flipH="1">
            <a:off x="-1333" y="-21126"/>
            <a:ext cx="595057" cy="8097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pattFill prst="ltUpDiag">
          <a:fgClr>
            <a:schemeClr val="bg1"/>
          </a:fgClr>
          <a:bgClr>
            <a:schemeClr val="bg1"/>
          </a:bgClr>
        </a:patt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ECB7-97F5-4ABB-BD54-46A4800B4D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F7E42E-C7D7-4584-9A43-F205A35D97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png"/><Relationship Id="rId4" Type="http://schemas.microsoft.com/office/2007/relationships/hdphoto" Target="../media/image7.wdp"/><Relationship Id="rId3" Type="http://schemas.openxmlformats.org/officeDocument/2006/relationships/image" Target="../media/image6.png"/><Relationship Id="rId2" Type="http://schemas.openxmlformats.org/officeDocument/2006/relationships/tags" Target="../tags/tag16.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1999" cy="6858000"/>
          </a:xfrm>
          <a:prstGeom prst="rect">
            <a:avLst/>
          </a:prstGeom>
          <a:gradFill flip="none" rotWithShape="1">
            <a:gsLst>
              <a:gs pos="0">
                <a:srgbClr val="0323A1"/>
              </a:gs>
              <a:gs pos="100000">
                <a:srgbClr val="0323A1">
                  <a:alpha val="3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8853" t="13737" r="28129" b="13677"/>
          <a:stretch>
            <a:fillRect/>
          </a:stretch>
        </p:blipFill>
        <p:spPr>
          <a:xfrm>
            <a:off x="6096001" y="0"/>
            <a:ext cx="6096001" cy="6858000"/>
          </a:xfrm>
          <a:custGeom>
            <a:avLst/>
            <a:gdLst>
              <a:gd name="connsiteX0" fmla="*/ 0 w 6096001"/>
              <a:gd name="connsiteY0" fmla="*/ 0 h 6858000"/>
              <a:gd name="connsiteX1" fmla="*/ 6096001 w 6096001"/>
              <a:gd name="connsiteY1" fmla="*/ 0 h 6858000"/>
              <a:gd name="connsiteX2" fmla="*/ 6096001 w 6096001"/>
              <a:gd name="connsiteY2" fmla="*/ 6858000 h 6858000"/>
              <a:gd name="connsiteX3" fmla="*/ 2281084 w 6096001"/>
              <a:gd name="connsiteY3" fmla="*/ 6858000 h 6858000"/>
              <a:gd name="connsiteX4" fmla="*/ 0 w 6096001"/>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1" h="6858000">
                <a:moveTo>
                  <a:pt x="0" y="0"/>
                </a:moveTo>
                <a:lnTo>
                  <a:pt x="6096001" y="0"/>
                </a:lnTo>
                <a:lnTo>
                  <a:pt x="6096001" y="6858000"/>
                </a:lnTo>
                <a:lnTo>
                  <a:pt x="2281084" y="6858000"/>
                </a:lnTo>
                <a:lnTo>
                  <a:pt x="0" y="1"/>
                </a:lnTo>
                <a:close/>
              </a:path>
            </a:pathLst>
          </a:custGeom>
        </p:spPr>
      </p:pic>
      <p:sp>
        <p:nvSpPr>
          <p:cNvPr id="4" name="矩形: 单圆角 3"/>
          <p:cNvSpPr/>
          <p:nvPr/>
        </p:nvSpPr>
        <p:spPr>
          <a:xfrm>
            <a:off x="0" y="1238885"/>
            <a:ext cx="6423025" cy="2432685"/>
          </a:xfrm>
          <a:prstGeom prst="round1Rect">
            <a:avLst>
              <a:gd name="adj" fmla="val 3423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p:nvGrpSpPr>
        <p:grpSpPr>
          <a:xfrm>
            <a:off x="109855" y="4085590"/>
            <a:ext cx="6485891" cy="1929130"/>
            <a:chOff x="2795075" y="4562464"/>
            <a:chExt cx="4068989" cy="1666875"/>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95075" y="4562464"/>
              <a:ext cx="4068989" cy="1666875"/>
            </a:xfrm>
            <a:prstGeom prst="rect">
              <a:avLst/>
            </a:prstGeom>
          </p:spPr>
        </p:pic>
        <p:sp>
          <p:nvSpPr>
            <p:cNvPr id="11" name="矩形 10"/>
            <p:cNvSpPr/>
            <p:nvPr/>
          </p:nvSpPr>
          <p:spPr>
            <a:xfrm>
              <a:off x="3259579" y="4999756"/>
              <a:ext cx="3158705" cy="7171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任务</a:t>
              </a:r>
              <a:r>
                <a:rPr lang="en-US" altLang="zh-CN"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3.2 </a:t>
              </a:r>
              <a:r>
                <a:rPr lang="zh-CN" altLang="en-US" sz="2400" b="1"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sym typeface="+mn-ea"/>
                </a:rPr>
                <a:t>汽车轮毂数控加工</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任务实施</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grpSp>
      <p:grpSp>
        <p:nvGrpSpPr>
          <p:cNvPr id="5" name="组合 4"/>
          <p:cNvGrpSpPr/>
          <p:nvPr/>
        </p:nvGrpSpPr>
        <p:grpSpPr>
          <a:xfrm>
            <a:off x="4587772" y="374550"/>
            <a:ext cx="3601702" cy="6483449"/>
            <a:chOff x="4553629" y="810694"/>
            <a:chExt cx="3263013" cy="6047306"/>
          </a:xfrm>
        </p:grpSpPr>
        <p:sp>
          <p:nvSpPr>
            <p:cNvPr id="6" name="等腰三角形 5"/>
            <p:cNvSpPr/>
            <p:nvPr/>
          </p:nvSpPr>
          <p:spPr>
            <a:xfrm>
              <a:off x="4553629" y="810695"/>
              <a:ext cx="1363503" cy="806346"/>
            </a:xfrm>
            <a:prstGeom prst="triangle">
              <a:avLst>
                <a:gd name="adj" fmla="val 20585"/>
              </a:avLst>
            </a:prstGeom>
            <a:solidFill>
              <a:srgbClr val="032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平行四边形 6"/>
            <p:cNvSpPr/>
            <p:nvPr/>
          </p:nvSpPr>
          <p:spPr>
            <a:xfrm flipH="1">
              <a:off x="4841777" y="810694"/>
              <a:ext cx="2974865" cy="6047306"/>
            </a:xfrm>
            <a:prstGeom prst="parallelogram">
              <a:avLst>
                <a:gd name="adj" fmla="val 66248"/>
              </a:avLst>
            </a:prstGeom>
            <a:gradFill flip="none" rotWithShape="1">
              <a:gsLst>
                <a:gs pos="0">
                  <a:srgbClr val="00DEFF"/>
                </a:gs>
                <a:gs pos="100000">
                  <a:srgbClr val="0323A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427990" y="2009140"/>
            <a:ext cx="5457190" cy="7683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rPr>
              <a:t>工业机器人应用技术</a:t>
            </a:r>
            <a:endParaRPr kumimoji="0" lang="zh-CN" sz="4400" b="1" i="0" u="none" strike="noStrike" kern="1200" cap="none" spc="0" normalizeH="0" baseline="0" noProof="0" dirty="0">
              <a:ln>
                <a:noFill/>
              </a:ln>
              <a:solidFill>
                <a:prstClr val="white"/>
              </a:solidFill>
              <a:effectLst>
                <a:outerShdw dist="63500" dir="2700000" algn="tl" rotWithShape="0">
                  <a:srgbClr val="00DEFF"/>
                </a:outerShdw>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406" name="WordArt 14"/>
          <p:cNvSpPr>
            <a:spLocks noChangeArrowheads="1" noChangeShapeType="1" noTextEdit="1"/>
          </p:cNvSpPr>
          <p:nvPr/>
        </p:nvSpPr>
        <p:spPr bwMode="gray">
          <a:xfrm>
            <a:off x="1901825" y="3507423"/>
            <a:ext cx="8001000" cy="990600"/>
          </a:xfrm>
          <a:prstGeom prst="rect">
            <a:avLst/>
          </a:prstGeom>
        </p:spPr>
        <p:txBody>
          <a:bodyPr wrap="none" fromWordArt="1">
            <a:prstTxWarp prst="textDeflate">
              <a:avLst>
                <a:gd name="adj" fmla="val 0"/>
              </a:avLst>
            </a:prstTxWarp>
          </a:bodyPr>
          <a:lstStyle/>
          <a:p>
            <a:pPr algn="ct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匠心筑梦</a:t>
            </a:r>
            <a:r>
              <a:rPr lang="en-US" altLang="zh-CN"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 </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智造</a:t>
            </a:r>
            <a:r>
              <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rPr>
              <a:t>未来</a:t>
            </a:r>
            <a:endParaRPr lang="zh-CN" altLang="en-US" sz="5400" b="1" kern="10" dirty="0">
              <a:ln w="28575">
                <a:solidFill>
                  <a:schemeClr val="tx1"/>
                </a:solidFill>
                <a:round/>
              </a:ln>
              <a:gradFill rotWithShape="1">
                <a:gsLst>
                  <a:gs pos="0">
                    <a:schemeClr val="tx2"/>
                  </a:gs>
                  <a:gs pos="100000">
                    <a:schemeClr val="hlink"/>
                  </a:gs>
                </a:gsLst>
                <a:lin ang="5400000" scaled="1"/>
              </a:gradFill>
              <a:effectLst>
                <a:outerShdw dist="107763" dir="2700000" algn="ctr" rotWithShape="0">
                  <a:srgbClr val="000000">
                    <a:alpha val="50000"/>
                  </a:srgbClr>
                </a:outerShdw>
              </a:effectLst>
              <a:latin typeface="Arial" panose="020B0604020202020204" pitchFamily="34" charset="0"/>
              <a:cs typeface="Arial" panose="020B0604020202020204" pitchFamily="34" charset="0"/>
            </a:endParaRPr>
          </a:p>
        </p:txBody>
      </p:sp>
      <p:sp>
        <p:nvSpPr>
          <p:cNvPr id="59407" name="AutoShape 15"/>
          <p:cNvSpPr>
            <a:spLocks noChangeArrowheads="1"/>
          </p:cNvSpPr>
          <p:nvPr/>
        </p:nvSpPr>
        <p:spPr bwMode="auto">
          <a:xfrm>
            <a:off x="4062413" y="2085975"/>
            <a:ext cx="3384550" cy="838200"/>
          </a:xfrm>
          <a:prstGeom prst="roundRect">
            <a:avLst>
              <a:gd name="adj" fmla="val 50000"/>
            </a:avLst>
          </a:prstGeom>
          <a:gradFill rotWithShape="1">
            <a:gsLst>
              <a:gs pos="0">
                <a:srgbClr val="CC6600"/>
              </a:gs>
              <a:gs pos="50000">
                <a:srgbClr val="FFCC99"/>
              </a:gs>
              <a:gs pos="100000">
                <a:srgbClr val="CC6600"/>
              </a:gs>
            </a:gsLst>
            <a:lin ang="0" scaled="1"/>
          </a:gradFill>
          <a:ln w="38100">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endParaRPr lang="zh-CN" altLang="en-US" sz="2000">
              <a:latin typeface="Lucida Console" panose="020B0609040504020204" pitchFamily="49" charset="0"/>
            </a:endParaRPr>
          </a:p>
        </p:txBody>
      </p:sp>
      <p:sp>
        <p:nvSpPr>
          <p:cNvPr id="59408" name="Rectangle 16"/>
          <p:cNvSpPr>
            <a:spLocks noRot="1" noChangeArrowheads="1"/>
          </p:cNvSpPr>
          <p:nvPr/>
        </p:nvSpPr>
        <p:spPr bwMode="auto">
          <a:xfrm>
            <a:off x="4278313" y="2276475"/>
            <a:ext cx="28797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600">
                <a:solidFill>
                  <a:schemeClr val="tx1"/>
                </a:solidFill>
                <a:latin typeface="Verdana" panose="020B0604030504040204" pitchFamily="34" charset="0"/>
                <a:ea typeface="宋体" panose="02010600030101010101" pitchFamily="2" charset="-122"/>
              </a:defRPr>
            </a:lvl1pPr>
            <a:lvl2pPr marL="742950" indent="-285750">
              <a:defRPr sz="3600">
                <a:solidFill>
                  <a:schemeClr val="tx1"/>
                </a:solidFill>
                <a:latin typeface="Verdana" panose="020B0604030504040204" pitchFamily="34" charset="0"/>
                <a:ea typeface="宋体" panose="02010600030101010101" pitchFamily="2" charset="-122"/>
              </a:defRPr>
            </a:lvl2pPr>
            <a:lvl3pPr marL="1143000" indent="-228600">
              <a:defRPr sz="3600">
                <a:solidFill>
                  <a:schemeClr val="tx1"/>
                </a:solidFill>
                <a:latin typeface="Verdana" panose="020B0604030504040204" pitchFamily="34" charset="0"/>
                <a:ea typeface="宋体" panose="02010600030101010101" pitchFamily="2" charset="-122"/>
              </a:defRPr>
            </a:lvl3pPr>
            <a:lvl4pPr marL="1600200" indent="-228600">
              <a:defRPr sz="3600">
                <a:solidFill>
                  <a:schemeClr val="tx1"/>
                </a:solidFill>
                <a:latin typeface="Verdana" panose="020B0604030504040204" pitchFamily="34" charset="0"/>
                <a:ea typeface="宋体" panose="02010600030101010101" pitchFamily="2" charset="-122"/>
              </a:defRPr>
            </a:lvl4pPr>
            <a:lvl5pPr marL="2057400" indent="-228600">
              <a:defRPr sz="36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Verdana" panose="020B0604030504040204" pitchFamily="34" charset="0"/>
                <a:ea typeface="宋体" panose="02010600030101010101" pitchFamily="2" charset="-122"/>
              </a:defRPr>
            </a:lvl9pPr>
          </a:lstStyle>
          <a:p>
            <a:pPr algn="ctr" eaLnBrk="1" hangingPunct="1">
              <a:spcBef>
                <a:spcPct val="20000"/>
              </a:spcBef>
              <a:buClr>
                <a:schemeClr val="hlink"/>
              </a:buClr>
              <a:buFont typeface="Wingdings" panose="05000000000000000000" pitchFamily="2" charset="2"/>
              <a:buNone/>
            </a:pPr>
            <a:r>
              <a:rPr lang="zh-CN" altLang="en-US" sz="2800" b="1">
                <a:solidFill>
                  <a:schemeClr val="tx2"/>
                </a:solidFill>
                <a:latin typeface="BankGothic Md BT" panose="020B0807020203060204" pitchFamily="34" charset="0"/>
                <a:ea typeface="黑体" panose="02010609060101010101" pitchFamily="49" charset="-122"/>
              </a:rPr>
              <a:t>本任务结束</a:t>
            </a:r>
            <a:endParaRPr lang="zh-CN" altLang="en-US" sz="2800" b="1">
              <a:solidFill>
                <a:schemeClr val="tx2"/>
              </a:solidFill>
              <a:latin typeface="BankGothic Md BT" panose="020B080702020306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9406"/>
                                        </p:tgtEl>
                                        <p:attrNameLst>
                                          <p:attrName>style.visibility</p:attrName>
                                        </p:attrNameLst>
                                      </p:cBhvr>
                                      <p:to>
                                        <p:strVal val="visible"/>
                                      </p:to>
                                    </p:set>
                                    <p:animEffect transition="in" filter="checkerboard(across)">
                                      <p:cBhvr>
                                        <p:cTn id="7" dur="500"/>
                                        <p:tgtEl>
                                          <p:spTgt spid="5940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1" dur="500"/>
                                        <p:tgtEl>
                                          <p:spTgt spid="59408">
                                            <p:txEl>
                                              <p:pRg st="4294967295" end="4294967295"/>
                                            </p:txEl>
                                          </p:spTgt>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59408">
                                            <p:txEl>
                                              <p:pRg st="4294967295" end="4294967295"/>
                                            </p:txEl>
                                          </p:spTgt>
                                        </p:tgtEl>
                                        <p:attrNameLst>
                                          <p:attrName>style.visibility</p:attrName>
                                        </p:attrNameLst>
                                      </p:cBhvr>
                                      <p:to>
                                        <p:strVal val="visible"/>
                                      </p:to>
                                    </p:set>
                                    <p:animEffect transition="in" filter="checkerboard(across)">
                                      <p:cBhvr>
                                        <p:cTn id="15" dur="500"/>
                                        <p:tgtEl>
                                          <p:spTgt spid="59408">
                                            <p:txEl>
                                              <p:pRg st="4294967295" end="4294967295"/>
                                            </p:txEl>
                                          </p:spTgt>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59408">
                                            <p:txEl>
                                              <p:pRg st="0" end="0"/>
                                            </p:txEl>
                                          </p:spTgt>
                                        </p:tgtEl>
                                        <p:attrNameLst>
                                          <p:attrName>style.visibility</p:attrName>
                                        </p:attrNameLst>
                                      </p:cBhvr>
                                      <p:to>
                                        <p:strVal val="visible"/>
                                      </p:to>
                                    </p:set>
                                    <p:animEffect transition="in" filter="checkerboard(across)">
                                      <p:cBhvr>
                                        <p:cTn id="19" dur="500"/>
                                        <p:tgtEl>
                                          <p:spTgt spid="59408">
                                            <p:txEl>
                                              <p:pRg st="0" end="0"/>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9407"/>
                                        </p:tgtEl>
                                        <p:attrNameLst>
                                          <p:attrName>style.visibility</p:attrName>
                                        </p:attrNameLst>
                                      </p:cBhvr>
                                      <p:to>
                                        <p:strVal val="visible"/>
                                      </p:to>
                                    </p:set>
                                    <p:animEffect transition="in" filter="blinds(horizontal)">
                                      <p:cBhvr>
                                        <p:cTn id="23"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bldLvl="0" animBg="1"/>
      <p:bldP spid="5940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sp>
        <p:nvSpPr>
          <p:cNvPr id="10" name="矩形 9"/>
          <p:cNvSpPr/>
          <p:nvPr/>
        </p:nvSpPr>
        <p:spPr>
          <a:xfrm>
            <a:off x="454660" y="1539875"/>
            <a:ext cx="11395710" cy="4998085"/>
          </a:xfrm>
          <a:prstGeom prst="rect">
            <a:avLst/>
          </a:prstGeom>
          <a:noFill/>
          <a:ln w="31750">
            <a:solidFill>
              <a:srgbClr val="206EC6"/>
            </a:solidFill>
            <a:prstDash val="solid"/>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编程实现机器人由上一个工作单元拾取轮毂零件，放入加工单元，对轮毂工件进行加工，加工完成后取出轮毂放到下一个工作单元。如图所示，</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、机器人与加工单元的通信关系分为以下三个过程：</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）检知反馈过程：机器人拿料移动到加工单元取放轮毂的点位时，检测传感器将加工单元安全门打开信号传至</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再将该信号发送至机器人。通过此过程，机器人即可得知安全门打开关闭状态。</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）放料过程：机器人经过逻辑判定后，向</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发送请求放料信号，</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自身解析该信号之后，控制夹具对应气缸动作，进行放料作业。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）加工轮毂过程：机器人向</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发送远程启动数控系统信号，进行轮毂加工作业。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indent="457200" algn="l" fontAlgn="auto">
              <a:lnSpc>
                <a:spcPct val="150000"/>
              </a:lnSpc>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4</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）加工完成反馈过程：加工作业完成后，加工单元将此信号传输至</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PLC</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再将该信号发送至机器人进行取料作业。</a:t>
            </a:r>
            <a:endPar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通信逻辑</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1.</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通信逻辑</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pic>
        <p:nvPicPr>
          <p:cNvPr id="150" name="图片 11"/>
          <p:cNvPicPr>
            <a:picLocks noChangeAspect="1"/>
          </p:cNvPicPr>
          <p:nvPr/>
        </p:nvPicPr>
        <p:blipFill>
          <a:blip r:embed="rId5"/>
          <a:stretch>
            <a:fillRect/>
          </a:stretch>
        </p:blipFill>
        <p:spPr>
          <a:xfrm>
            <a:off x="640080" y="1875790"/>
            <a:ext cx="10712450" cy="383794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I/O</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信号分配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graphicFrame>
        <p:nvGraphicFramePr>
          <p:cNvPr id="2" name="表格 1"/>
          <p:cNvGraphicFramePr/>
          <p:nvPr/>
        </p:nvGraphicFramePr>
        <p:xfrm>
          <a:off x="320040" y="1971675"/>
          <a:ext cx="11623040" cy="4421505"/>
        </p:xfrm>
        <a:graphic>
          <a:graphicData uri="http://schemas.openxmlformats.org/drawingml/2006/table">
            <a:tbl>
              <a:tblPr firstRow="1" bandRow="1">
                <a:tableStyleId>{5C22544A-7EE6-4342-B048-85BDC9FD1C3A}</a:tableStyleId>
              </a:tblPr>
              <a:tblGrid>
                <a:gridCol w="2148840"/>
                <a:gridCol w="1648460"/>
                <a:gridCol w="2637790"/>
                <a:gridCol w="1163320"/>
                <a:gridCol w="1019175"/>
                <a:gridCol w="3005455"/>
              </a:tblGrid>
              <a:tr h="381000">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rPr>
                        <a:t>机器人硬件通信设备</a:t>
                      </a:r>
                      <a:endParaRPr lang="zh-CN" sz="1600">
                        <a:latin typeface="宋体" panose="02010600030101010101" pitchFamily="2" charset="-122"/>
                        <a:ea typeface="宋体" panose="02010600030101010101" pitchFamily="2" charset="-122"/>
                      </a:endParaRPr>
                    </a:p>
                  </a:txBody>
                  <a:tcPr marL="0" marR="0" marT="0" marB="0" anchor="ctr" anchorCtr="0"/>
                </a:tc>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rPr>
                        <a:t>机器人信号</a:t>
                      </a:r>
                      <a:endParaRPr lang="zh-CN" sz="1600">
                        <a:latin typeface="宋体" panose="02010600030101010101" pitchFamily="2" charset="-122"/>
                        <a:ea typeface="宋体" panose="02010600030101010101" pitchFamily="2" charset="-122"/>
                      </a:endParaRPr>
                    </a:p>
                  </a:txBody>
                  <a:tcPr marL="0" marR="0" marT="0" marB="0" anchor="ctr" anchorCtr="0"/>
                </a:tc>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rPr>
                        <a:t>功能描述</a:t>
                      </a:r>
                      <a:endParaRPr lang="zh-CN" sz="1600">
                        <a:latin typeface="宋体" panose="02010600030101010101" pitchFamily="2" charset="-122"/>
                        <a:ea typeface="宋体" panose="02010600030101010101" pitchFamily="2" charset="-122"/>
                      </a:endParaRPr>
                    </a:p>
                  </a:txBody>
                  <a:tcPr marL="0" marR="0" marT="0" marB="0" anchor="ctr" anchorCtr="0"/>
                </a:tc>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rPr>
                        <a:t>类型</a:t>
                      </a:r>
                      <a:endParaRPr lang="zh-CN" sz="1600">
                        <a:latin typeface="宋体" panose="02010600030101010101" pitchFamily="2" charset="-122"/>
                        <a:ea typeface="宋体" panose="02010600030101010101" pitchFamily="2" charset="-122"/>
                      </a:endParaRPr>
                    </a:p>
                  </a:txBody>
                  <a:tcPr marL="0" marR="0" marT="0" marB="0" anchor="ctr" anchorCtr="0"/>
                </a:tc>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对应</a:t>
                      </a:r>
                      <a:r>
                        <a:rPr lang="en-US" altLang="zh-CN" sz="1600">
                          <a:latin typeface="宋体" panose="02010600030101010101" pitchFamily="2" charset="-122"/>
                          <a:ea typeface="宋体" panose="02010600030101010101" pitchFamily="2" charset="-122"/>
                          <a:cs typeface="宋体" panose="02010600030101010101" pitchFamily="2" charset="-122"/>
                        </a:rPr>
                        <a:t>PLCI/O</a:t>
                      </a:r>
                      <a:r>
                        <a:rPr lang="zh-CN" sz="1600">
                          <a:latin typeface="宋体" panose="02010600030101010101" pitchFamily="2" charset="-122"/>
                          <a:ea typeface="宋体" panose="02010600030101010101" pitchFamily="2" charset="-122"/>
                          <a:cs typeface="宋体" panose="02010600030101010101" pitchFamily="2" charset="-122"/>
                        </a:rPr>
                        <a:t>点</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235585" indent="0" algn="ctr" fontAlgn="auto">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对应</a:t>
                      </a:r>
                      <a:r>
                        <a:rPr lang="en-US" altLang="zh-CN" sz="1600">
                          <a:latin typeface="宋体" panose="02010600030101010101" pitchFamily="2" charset="-122"/>
                          <a:ea typeface="宋体" panose="02010600030101010101" pitchFamily="2" charset="-122"/>
                          <a:cs typeface="宋体" panose="02010600030101010101" pitchFamily="2" charset="-122"/>
                        </a:rPr>
                        <a:t>PLC</a:t>
                      </a:r>
                      <a:r>
                        <a:rPr lang="zh-CN" altLang="en-US" sz="1600">
                          <a:latin typeface="宋体" panose="02010600030101010101" pitchFamily="2" charset="-122"/>
                          <a:ea typeface="宋体" panose="02010600030101010101" pitchFamily="2" charset="-122"/>
                          <a:cs typeface="宋体" panose="02010600030101010101" pitchFamily="2" charset="-122"/>
                        </a:rPr>
                        <a:t>硬件设备</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r>
              <a:tr h="1251585">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机器人远程</a:t>
                      </a:r>
                      <a:r>
                        <a:rPr lang="en-US" altLang="zh-CN" sz="1600">
                          <a:latin typeface="宋体" panose="02010600030101010101" pitchFamily="2" charset="-122"/>
                          <a:ea typeface="宋体" panose="02010600030101010101" pitchFamily="2" charset="-122"/>
                          <a:cs typeface="宋体" panose="02010600030101010101" pitchFamily="2" charset="-122"/>
                        </a:rPr>
                        <a:t>I/O</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No.</a:t>
                      </a:r>
                      <a:r>
                        <a:rPr lang="en-US" altLang="zh-CN" sz="1600">
                          <a:latin typeface="宋体" panose="02010600030101010101" pitchFamily="2" charset="-122"/>
                          <a:ea typeface="宋体" panose="02010600030101010101" pitchFamily="2" charset="-122"/>
                          <a:cs typeface="宋体" panose="02010600030101010101" pitchFamily="2" charset="-122"/>
                        </a:rPr>
                        <a:t>1 FR1108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FrPGroData</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为</a:t>
                      </a:r>
                      <a:r>
                        <a:rPr lang="en-US" altLang="zh-CN" sz="1600">
                          <a:latin typeface="宋体" panose="02010600030101010101" pitchFamily="2" charset="-122"/>
                          <a:ea typeface="宋体" panose="02010600030101010101" pitchFamily="2" charset="-122"/>
                          <a:cs typeface="宋体" panose="02010600030101010101" pitchFamily="2" charset="-122"/>
                        </a:rPr>
                        <a:t>28</a:t>
                      </a:r>
                      <a:r>
                        <a:rPr lang="zh-CN" altLang="en-US" sz="1600">
                          <a:latin typeface="宋体" panose="02010600030101010101" pitchFamily="2" charset="-122"/>
                          <a:ea typeface="宋体" panose="02010600030101010101" pitchFamily="2" charset="-122"/>
                          <a:cs typeface="宋体" panose="02010600030101010101" pitchFamily="2" charset="-122"/>
                        </a:rPr>
                        <a:t>：加工单元允许取</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放料</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为</a:t>
                      </a:r>
                      <a:r>
                        <a:rPr lang="en-US" altLang="zh-CN" sz="1600">
                          <a:latin typeface="宋体" panose="02010600030101010101" pitchFamily="2" charset="-122"/>
                          <a:ea typeface="宋体" panose="02010600030101010101" pitchFamily="2" charset="-122"/>
                          <a:cs typeface="宋体" panose="02010600030101010101" pitchFamily="2" charset="-122"/>
                        </a:rPr>
                        <a:t>29</a:t>
                      </a:r>
                      <a:r>
                        <a:rPr lang="zh-CN" altLang="en-US" sz="1600">
                          <a:latin typeface="宋体" panose="02010600030101010101" pitchFamily="2" charset="-122"/>
                          <a:ea typeface="宋体" panose="02010600030101010101" pitchFamily="2" charset="-122"/>
                          <a:cs typeface="宋体" panose="02010600030101010101" pitchFamily="2" charset="-122"/>
                        </a:rPr>
                        <a:t>：加工单元前门开到位</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为</a:t>
                      </a:r>
                      <a:r>
                        <a:rPr lang="en-US" altLang="zh-CN" sz="1600">
                          <a:latin typeface="宋体" panose="02010600030101010101" pitchFamily="2" charset="-122"/>
                          <a:ea typeface="宋体" panose="02010600030101010101" pitchFamily="2" charset="-122"/>
                          <a:cs typeface="宋体" panose="02010600030101010101" pitchFamily="2" charset="-122"/>
                        </a:rPr>
                        <a:t>30</a:t>
                      </a:r>
                      <a:r>
                        <a:rPr lang="zh-CN" altLang="en-US" sz="1600">
                          <a:latin typeface="宋体" panose="02010600030101010101" pitchFamily="2" charset="-122"/>
                          <a:ea typeface="宋体" panose="02010600030101010101" pitchFamily="2" charset="-122"/>
                          <a:cs typeface="宋体" panose="02010600030101010101" pitchFamily="2" charset="-122"/>
                        </a:rPr>
                        <a:t>：加工单元前门关到位</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Byte</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Qb16</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总控单元</a:t>
                      </a:r>
                      <a:r>
                        <a:rPr lang="en-US" altLang="zh-CN" sz="1600">
                          <a:latin typeface="宋体" panose="02010600030101010101" pitchFamily="2" charset="-122"/>
                          <a:ea typeface="宋体" panose="02010600030101010101" pitchFamily="2" charset="-122"/>
                          <a:cs typeface="宋体" panose="02010600030101010101" pitchFamily="2" charset="-122"/>
                        </a:rPr>
                        <a:t>PLC</a:t>
                      </a:r>
                      <a:r>
                        <a:rPr lang="zh-CN" altLang="en-US" sz="1600">
                          <a:latin typeface="宋体" panose="02010600030101010101" pitchFamily="2" charset="-122"/>
                          <a:ea typeface="宋体" panose="02010600030101010101" pitchFamily="2" charset="-122"/>
                          <a:cs typeface="宋体" panose="02010600030101010101" pitchFamily="2" charset="-122"/>
                        </a:rPr>
                        <a:t>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No.</a:t>
                      </a:r>
                      <a:r>
                        <a:rPr lang="en-US" altLang="zh-CN" sz="1600">
                          <a:latin typeface="宋体" panose="02010600030101010101" pitchFamily="2" charset="-122"/>
                          <a:ea typeface="宋体" panose="02010600030101010101" pitchFamily="2" charset="-122"/>
                          <a:cs typeface="宋体" panose="02010600030101010101" pitchFamily="2" charset="-122"/>
                        </a:rPr>
                        <a:t>5 FR2108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r>
              <a:tr h="381000">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机器人远程</a:t>
                      </a:r>
                      <a:r>
                        <a:rPr lang="en-US" altLang="zh-CN" sz="1600">
                          <a:latin typeface="宋体" panose="02010600030101010101" pitchFamily="2" charset="-122"/>
                          <a:ea typeface="宋体" panose="02010600030101010101" pitchFamily="2" charset="-122"/>
                          <a:cs typeface="宋体" panose="02010600030101010101" pitchFamily="2" charset="-122"/>
                        </a:rPr>
                        <a:t>I/O</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a:t>
                      </a:r>
                      <a:r>
                        <a:rPr lang="en-US" altLang="zh-CN" sz="1600">
                          <a:latin typeface="宋体" panose="02010600030101010101" pitchFamily="2" charset="-122"/>
                          <a:ea typeface="宋体" panose="02010600030101010101" pitchFamily="2" charset="-122"/>
                          <a:cs typeface="宋体" panose="02010600030101010101" pitchFamily="2" charset="-122"/>
                        </a:rPr>
                        <a:t>o.5 </a:t>
                      </a:r>
                      <a:r>
                        <a:rPr lang="en-US" altLang="zh-CN" sz="1600">
                          <a:latin typeface="宋体" panose="02010600030101010101" pitchFamily="2" charset="-122"/>
                          <a:ea typeface="宋体" panose="02010600030101010101" pitchFamily="2" charset="-122"/>
                          <a:cs typeface="宋体" panose="02010600030101010101" pitchFamily="2" charset="-122"/>
                        </a:rPr>
                        <a:t>FR2108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通道口</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ToPDigCncDoorOpen</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rPr>
                        <a:t>请求数控机床开刀</a:t>
                      </a:r>
                      <a:endParaRPr 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bit</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I18.0</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总控单元</a:t>
                      </a:r>
                      <a:r>
                        <a:rPr lang="en-US" altLang="zh-CN" sz="1600">
                          <a:latin typeface="宋体" panose="02010600030101010101" pitchFamily="2" charset="-122"/>
                          <a:ea typeface="宋体" panose="02010600030101010101" pitchFamily="2" charset="-122"/>
                          <a:cs typeface="宋体" panose="02010600030101010101" pitchFamily="2" charset="-122"/>
                        </a:rPr>
                        <a:t>PLC</a:t>
                      </a:r>
                      <a:r>
                        <a:rPr lang="zh-CN" altLang="en-US" sz="1600">
                          <a:latin typeface="宋体" panose="02010600030101010101" pitchFamily="2" charset="-122"/>
                          <a:ea typeface="宋体" panose="02010600030101010101" pitchFamily="2" charset="-122"/>
                          <a:cs typeface="宋体" panose="02010600030101010101" pitchFamily="2" charset="-122"/>
                        </a:rPr>
                        <a:t>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No.3 </a:t>
                      </a:r>
                      <a:r>
                        <a:rPr lang="en-US" altLang="zh-CN" sz="1600">
                          <a:latin typeface="宋体" panose="02010600030101010101" pitchFamily="2" charset="-122"/>
                          <a:ea typeface="宋体" panose="02010600030101010101" pitchFamily="2" charset="-122"/>
                          <a:cs typeface="宋体" panose="02010600030101010101" pitchFamily="2" charset="-122"/>
                        </a:rPr>
                        <a:t>FR1108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通道口</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r>
              <a:tr h="1524635">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机器人远程</a:t>
                      </a:r>
                      <a:r>
                        <a:rPr lang="en-US" altLang="zh-CN" sz="1600">
                          <a:latin typeface="宋体" panose="02010600030101010101" pitchFamily="2" charset="-122"/>
                          <a:ea typeface="宋体" panose="02010600030101010101" pitchFamily="2" charset="-122"/>
                          <a:cs typeface="宋体" panose="02010600030101010101" pitchFamily="2" charset="-122"/>
                        </a:rPr>
                        <a:t>I/O</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No.</a:t>
                      </a:r>
                      <a:r>
                        <a:rPr lang="en-US" altLang="zh-CN" sz="1600">
                          <a:latin typeface="宋体" panose="02010600030101010101" pitchFamily="2" charset="-122"/>
                          <a:ea typeface="宋体" panose="02010600030101010101" pitchFamily="2" charset="-122"/>
                          <a:cs typeface="宋体" panose="02010600030101010101" pitchFamily="2" charset="-122"/>
                        </a:rPr>
                        <a:t>6 FR2108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altLang="en-US"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ToPGroData</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 </a:t>
                      </a:r>
                      <a:r>
                        <a:rPr lang="zh-CN" sz="1600">
                          <a:latin typeface="宋体" panose="02010600030101010101" pitchFamily="2" charset="-122"/>
                          <a:ea typeface="宋体" panose="02010600030101010101" pitchFamily="2" charset="-122"/>
                          <a:cs typeface="宋体" panose="02010600030101010101" pitchFamily="2" charset="-122"/>
                        </a:rPr>
                        <a:t>为</a:t>
                      </a:r>
                      <a:r>
                        <a:rPr lang="en-US" altLang="zh-CN" sz="1600">
                          <a:latin typeface="宋体" panose="02010600030101010101" pitchFamily="2" charset="-122"/>
                          <a:ea typeface="宋体" panose="02010600030101010101" pitchFamily="2" charset="-122"/>
                          <a:cs typeface="宋体" panose="02010600030101010101" pitchFamily="2" charset="-122"/>
                        </a:rPr>
                        <a:t>28</a:t>
                      </a:r>
                      <a:r>
                        <a:rPr lang="zh-CN" altLang="en-US" sz="1600">
                          <a:latin typeface="宋体" panose="02010600030101010101" pitchFamily="2" charset="-122"/>
                          <a:ea typeface="宋体" panose="02010600030101010101" pitchFamily="2" charset="-122"/>
                          <a:cs typeface="宋体" panose="02010600030101010101" pitchFamily="2" charset="-122"/>
                        </a:rPr>
                        <a:t>：请求从加工单元取</a:t>
                      </a:r>
                      <a:r>
                        <a:rPr lang="en-US" altLang="zh-CN" sz="1600">
                          <a:latin typeface="宋体" panose="02010600030101010101" pitchFamily="2" charset="-122"/>
                          <a:ea typeface="宋体" panose="02010600030101010101" pitchFamily="2" charset="-122"/>
                          <a:cs typeface="宋体" panose="02010600030101010101" pitchFamily="2" charset="-122"/>
                        </a:rPr>
                        <a:t>/</a:t>
                      </a:r>
                      <a:r>
                        <a:rPr lang="zh-CN" altLang="en-US" sz="1600">
                          <a:latin typeface="宋体" panose="02010600030101010101" pitchFamily="2" charset="-122"/>
                          <a:ea typeface="宋体" panose="02010600030101010101" pitchFamily="2" charset="-122"/>
                          <a:cs typeface="宋体" panose="02010600030101010101" pitchFamily="2" charset="-122"/>
                        </a:rPr>
                        <a:t>放料</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为</a:t>
                      </a:r>
                      <a:r>
                        <a:rPr lang="en-US" altLang="zh-CN" sz="1600">
                          <a:latin typeface="宋体" panose="02010600030101010101" pitchFamily="2" charset="-122"/>
                          <a:ea typeface="宋体" panose="02010600030101010101" pitchFamily="2" charset="-122"/>
                          <a:cs typeface="宋体" panose="02010600030101010101" pitchFamily="2" charset="-122"/>
                        </a:rPr>
                        <a:t>29</a:t>
                      </a:r>
                      <a:r>
                        <a:rPr lang="zh-CN" altLang="en-US" sz="1600">
                          <a:latin typeface="宋体" panose="02010600030101010101" pitchFamily="2" charset="-122"/>
                          <a:ea typeface="宋体" panose="02010600030101010101" pitchFamily="2" charset="-122"/>
                          <a:cs typeface="宋体" panose="02010600030101010101" pitchFamily="2" charset="-122"/>
                        </a:rPr>
                        <a:t>：请求加工单远程启动</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Byte</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en-US" altLang="zh-CN" sz="1600">
                          <a:latin typeface="宋体" panose="02010600030101010101" pitchFamily="2" charset="-122"/>
                          <a:ea typeface="宋体" panose="02010600030101010101" pitchFamily="2" charset="-122"/>
                        </a:rPr>
                        <a:t>IB19</a:t>
                      </a:r>
                      <a:endParaRPr lang="en-US" altLang="zh-CN" sz="1600">
                        <a:latin typeface="宋体" panose="02010600030101010101" pitchFamily="2" charset="-122"/>
                        <a:ea typeface="宋体" panose="02010600030101010101" pitchFamily="2" charset="-122"/>
                      </a:endParaRPr>
                    </a:p>
                  </a:txBody>
                  <a:tcPr marL="0" marR="0" marT="0" marB="0" anchor="ctr" anchorCtr="0"/>
                </a:tc>
                <a:tc>
                  <a:txBody>
                    <a:bodyPr/>
                    <a:p>
                      <a:pPr marL="85725"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总控单元</a:t>
                      </a:r>
                      <a:r>
                        <a:rPr lang="en-US" altLang="zh-CN" sz="1600">
                          <a:latin typeface="宋体" panose="02010600030101010101" pitchFamily="2" charset="-122"/>
                          <a:ea typeface="宋体" panose="02010600030101010101" pitchFamily="2" charset="-122"/>
                          <a:cs typeface="宋体" panose="02010600030101010101" pitchFamily="2" charset="-122"/>
                        </a:rPr>
                        <a:t>PLC</a:t>
                      </a:r>
                      <a:r>
                        <a:rPr lang="zh-CN" altLang="en-US" sz="1600">
                          <a:latin typeface="宋体" panose="02010600030101010101" pitchFamily="2" charset="-122"/>
                          <a:ea typeface="宋体" panose="02010600030101010101" pitchFamily="2" charset="-122"/>
                          <a:cs typeface="宋体" panose="02010600030101010101" pitchFamily="2" charset="-122"/>
                        </a:rPr>
                        <a:t>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endParaRPr lang="zh-CN" altLang="en-US"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No.4 FR1108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85725"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tc>
              </a:tr>
            </a:tbl>
          </a:graphicData>
        </a:graphic>
      </p:graphicFrame>
      <p:sp>
        <p:nvSpPr>
          <p:cNvPr id="3" name="文本框 2"/>
          <p:cNvSpPr txBox="1"/>
          <p:nvPr/>
        </p:nvSpPr>
        <p:spPr>
          <a:xfrm>
            <a:off x="569595" y="1480503"/>
            <a:ext cx="5080000" cy="368300"/>
          </a:xfrm>
          <a:prstGeom prst="rect">
            <a:avLst/>
          </a:prstGeom>
        </p:spPr>
        <p:txBody>
          <a:bodyPr>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）机器人与</a:t>
            </a:r>
            <a:r>
              <a:rPr lang="en-US" altLang="zh-CN" b="1">
                <a:latin typeface="宋体" panose="02010600030101010101" pitchFamily="2" charset="-122"/>
                <a:ea typeface="宋体" panose="02010600030101010101" pitchFamily="2" charset="-122"/>
                <a:cs typeface="宋体" panose="02010600030101010101" pitchFamily="2" charset="-122"/>
              </a:rPr>
              <a:t>PLC I/O </a:t>
            </a:r>
            <a:r>
              <a:rPr lang="zh-CN" altLang="en-US" b="1">
                <a:latin typeface="宋体" panose="02010600030101010101" pitchFamily="2" charset="-122"/>
                <a:ea typeface="宋体" panose="02010600030101010101" pitchFamily="2" charset="-122"/>
                <a:cs typeface="宋体" panose="02010600030101010101" pitchFamily="2" charset="-122"/>
              </a:rPr>
              <a:t>信号</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3242945" cy="815340"/>
            <a:chOff x="1429189" y="851594"/>
            <a:chExt cx="3812427" cy="827711"/>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144720" y="1078969"/>
                <a:ext cx="2787476" cy="342301"/>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2.</a:t>
                </a:r>
                <a:r>
                  <a:rPr lang="en-US" altLang="zh-CN"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I/O</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信号分配</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758853" cy="827711"/>
            </a:xfrm>
            <a:prstGeom prst="rect">
              <a:avLst/>
            </a:prstGeom>
          </p:spPr>
        </p:pic>
      </p:grpSp>
      <p:sp>
        <p:nvSpPr>
          <p:cNvPr id="3" name="文本框 2"/>
          <p:cNvSpPr txBox="1"/>
          <p:nvPr/>
        </p:nvSpPr>
        <p:spPr>
          <a:xfrm>
            <a:off x="569595" y="1480503"/>
            <a:ext cx="5080000" cy="368300"/>
          </a:xfrm>
          <a:prstGeom prst="rect">
            <a:avLst/>
          </a:prstGeom>
        </p:spPr>
        <p:txBody>
          <a:bodyPr>
            <a:spAutoFit/>
          </a:bodyPr>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2</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与加工单元交互信号</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nvGraphicFramePr>
        <p:xfrm>
          <a:off x="383857" y="2070100"/>
          <a:ext cx="11363325" cy="4323715"/>
        </p:xfrm>
        <a:graphic>
          <a:graphicData uri="http://schemas.openxmlformats.org/drawingml/2006/table">
            <a:tbl>
              <a:tblPr/>
              <a:tblGrid>
                <a:gridCol w="1929130"/>
                <a:gridCol w="1358265"/>
                <a:gridCol w="3041015"/>
                <a:gridCol w="1720850"/>
                <a:gridCol w="3314065"/>
              </a:tblGrid>
              <a:tr h="254635">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rPr>
                        <a:t>硬件设备</a:t>
                      </a:r>
                      <a:endParaRPr 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对于总控</a:t>
                      </a:r>
                      <a:endParaRPr lang="zh-CN" sz="1600">
                        <a:latin typeface="宋体" panose="02010600030101010101" pitchFamily="2" charset="-122"/>
                        <a:ea typeface="宋体" panose="02010600030101010101" pitchFamily="2" charset="-122"/>
                        <a:cs typeface="宋体" panose="02010600030101010101" pitchFamily="2" charset="-122"/>
                      </a:endParaRPr>
                    </a:p>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PLC I/O</a:t>
                      </a:r>
                      <a:r>
                        <a:rPr lang="zh-CN" sz="1600">
                          <a:latin typeface="宋体" panose="02010600030101010101" pitchFamily="2" charset="-122"/>
                          <a:ea typeface="宋体" panose="02010600030101010101" pitchFamily="2" charset="-122"/>
                          <a:cs typeface="宋体" panose="02010600030101010101" pitchFamily="2" charset="-122"/>
                        </a:rPr>
                        <a:t>点</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rPr>
                        <a:t>功能描述</a:t>
                      </a:r>
                      <a:endParaRPr 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对于数控系统</a:t>
                      </a:r>
                      <a:endParaRPr lang="zh-CN" sz="1600">
                        <a:latin typeface="宋体" panose="02010600030101010101" pitchFamily="2" charset="-122"/>
                        <a:ea typeface="宋体" panose="02010600030101010101" pitchFamily="2" charset="-122"/>
                        <a:cs typeface="宋体" panose="02010600030101010101" pitchFamily="2" charset="-122"/>
                      </a:endParaRPr>
                    </a:p>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PLC I/O</a:t>
                      </a:r>
                      <a:r>
                        <a:rPr lang="zh-CN" sz="1600">
                          <a:latin typeface="宋体" panose="02010600030101010101" pitchFamily="2" charset="-122"/>
                          <a:ea typeface="宋体" panose="02010600030101010101" pitchFamily="2" charset="-122"/>
                          <a:cs typeface="宋体" panose="02010600030101010101" pitchFamily="2" charset="-122"/>
                        </a:rPr>
                        <a:t>点</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对于数控</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硬件设备</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0">
                <a:tc rowSpan="3">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加工单元远程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r>
                        <a:rPr lang="en-US" altLang="zh-CN" sz="1600">
                          <a:latin typeface="宋体" panose="02010600030101010101" pitchFamily="2" charset="-122"/>
                          <a:ea typeface="宋体" panose="02010600030101010101" pitchFamily="2" charset="-122"/>
                          <a:cs typeface="宋体" panose="02010600030101010101" pitchFamily="2" charset="-122"/>
                        </a:rPr>
                        <a:t>No.</a:t>
                      </a:r>
                      <a:r>
                        <a:rPr lang="en-US" altLang="zh-CN" sz="1600">
                          <a:latin typeface="宋体" panose="02010600030101010101" pitchFamily="2" charset="-122"/>
                          <a:ea typeface="宋体" panose="02010600030101010101" pitchFamily="2" charset="-122"/>
                          <a:cs typeface="宋体" panose="02010600030101010101" pitchFamily="2" charset="-122"/>
                        </a:rPr>
                        <a:t>2 FR2108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3</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Q23.0</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远程启动</a:t>
                      </a:r>
                      <a:r>
                        <a:rPr lang="en-US" altLang="zh-CN" sz="1600">
                          <a:latin typeface="宋体" panose="02010600030101010101" pitchFamily="2" charset="-122"/>
                          <a:ea typeface="宋体" panose="02010600030101010101" pitchFamily="2" charset="-122"/>
                          <a:cs typeface="宋体" panose="02010600030101010101" pitchFamily="2" charset="-122"/>
                        </a:rPr>
                        <a:t>CNC</a:t>
                      </a:r>
                      <a:r>
                        <a:rPr lang="zh-CN" altLang="en-US" sz="1600">
                          <a:latin typeface="宋体" panose="02010600030101010101" pitchFamily="2" charset="-122"/>
                          <a:ea typeface="宋体" panose="02010600030101010101" pitchFamily="2" charset="-122"/>
                          <a:cs typeface="宋体" panose="02010600030101010101" pitchFamily="2" charset="-122"/>
                        </a:rPr>
                        <a:t>，值为</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时远程启动</a:t>
                      </a:r>
                      <a:r>
                        <a:rPr lang="en-US" altLang="zh-CN" sz="1600">
                          <a:latin typeface="宋体" panose="02010600030101010101" pitchFamily="2" charset="-122"/>
                          <a:ea typeface="宋体" panose="02010600030101010101" pitchFamily="2" charset="-122"/>
                          <a:cs typeface="宋体" panose="02010600030101010101" pitchFamily="2" charset="-122"/>
                        </a:rPr>
                        <a:t>CNC </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I4.5</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3">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数字系统</a:t>
                      </a:r>
                      <a:r>
                        <a:rPr lang="en-US" altLang="zh-CN" sz="1600">
                          <a:latin typeface="宋体" panose="02010600030101010101" pitchFamily="2" charset="-122"/>
                          <a:ea typeface="宋体" panose="02010600030101010101" pitchFamily="2" charset="-122"/>
                          <a:cs typeface="宋体" panose="02010600030101010101" pitchFamily="2" charset="-122"/>
                        </a:rPr>
                        <a:t>X222</a:t>
                      </a:r>
                      <a:r>
                        <a:rPr lang="zh-CN" altLang="en-US" sz="1600">
                          <a:latin typeface="宋体" panose="02010600030101010101" pitchFamily="2" charset="-122"/>
                          <a:ea typeface="宋体" panose="02010600030101010101" pitchFamily="2" charset="-122"/>
                          <a:cs typeface="宋体" panose="02010600030101010101" pitchFamily="2" charset="-122"/>
                        </a:rPr>
                        <a:t>端子转换器</a:t>
                      </a:r>
                      <a:r>
                        <a:rPr lang="en-US" altLang="zh-CN" sz="1600">
                          <a:latin typeface="宋体" panose="02010600030101010101" pitchFamily="2" charset="-122"/>
                          <a:ea typeface="宋体" panose="02010600030101010101" pitchFamily="2" charset="-122"/>
                          <a:cs typeface="宋体" panose="02010600030101010101" pitchFamily="2" charset="-122"/>
                        </a:rPr>
                        <a:t>16</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18</a:t>
                      </a:r>
                      <a:r>
                        <a:rPr lang="zh-CN" altLang="en-US" sz="1600">
                          <a:latin typeface="宋体" panose="02010600030101010101" pitchFamily="2" charset="-122"/>
                          <a:ea typeface="宋体" panose="02010600030101010101" pitchFamily="2" charset="-122"/>
                          <a:cs typeface="宋体" panose="02010600030101010101" pitchFamily="2" charset="-122"/>
                        </a:rPr>
                        <a:t>端子</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28295">
                <a:tc vMerge="1">
                  <a:tcPr>
                    <a:lnL w="12700">
                      <a:solidFill>
                        <a:schemeClr val="tx1"/>
                      </a:solidFill>
                      <a:prstDash val="solid"/>
                    </a:lnL>
                    <a:lnR w="12700">
                      <a:solidFill>
                        <a:schemeClr val="tx1"/>
                      </a:solidFill>
                      <a:prstDash val="solid"/>
                    </a:lnR>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Q23.1</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夹具夹紧和松开：值为</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时夹具夹紧，值为</a:t>
                      </a:r>
                      <a:r>
                        <a:rPr lang="en-US" altLang="zh-CN" sz="1600">
                          <a:latin typeface="宋体" panose="02010600030101010101" pitchFamily="2" charset="-122"/>
                          <a:ea typeface="宋体" panose="02010600030101010101" pitchFamily="2" charset="-122"/>
                          <a:cs typeface="宋体" panose="02010600030101010101" pitchFamily="2" charset="-122"/>
                        </a:rPr>
                        <a:t>0</a:t>
                      </a:r>
                      <a:r>
                        <a:rPr lang="zh-CN" altLang="en-US" sz="1600">
                          <a:latin typeface="宋体" panose="02010600030101010101" pitchFamily="2" charset="-122"/>
                          <a:ea typeface="宋体" panose="02010600030101010101" pitchFamily="2" charset="-122"/>
                          <a:cs typeface="宋体" panose="02010600030101010101" pitchFamily="2" charset="-122"/>
                        </a:rPr>
                        <a:t>时夹具松开</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I4.6</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32829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Q23.2</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安全门动作：值为</a:t>
                      </a: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altLang="en-US" sz="1600">
                          <a:latin typeface="宋体" panose="02010600030101010101" pitchFamily="2" charset="-122"/>
                          <a:ea typeface="宋体" panose="02010600030101010101" pitchFamily="2" charset="-122"/>
                          <a:cs typeface="宋体" panose="02010600030101010101" pitchFamily="2" charset="-122"/>
                        </a:rPr>
                        <a:t>时打开，值为</a:t>
                      </a:r>
                      <a:r>
                        <a:rPr lang="en-US" altLang="zh-CN" sz="1600">
                          <a:latin typeface="宋体" panose="02010600030101010101" pitchFamily="2" charset="-122"/>
                          <a:ea typeface="宋体" panose="02010600030101010101" pitchFamily="2" charset="-122"/>
                          <a:cs typeface="宋体" panose="02010600030101010101" pitchFamily="2" charset="-122"/>
                        </a:rPr>
                        <a:t>0</a:t>
                      </a:r>
                      <a:r>
                        <a:rPr lang="zh-CN" altLang="en-US" sz="1600">
                          <a:latin typeface="宋体" panose="02010600030101010101" pitchFamily="2" charset="-122"/>
                          <a:ea typeface="宋体" panose="02010600030101010101" pitchFamily="2" charset="-122"/>
                          <a:cs typeface="宋体" panose="02010600030101010101" pitchFamily="2" charset="-122"/>
                        </a:rPr>
                        <a:t>时关闭</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I4.7</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lnB w="12700">
                      <a:solidFill>
                        <a:schemeClr val="tx1"/>
                      </a:solidFill>
                      <a:prstDash val="solid"/>
                    </a:lnB>
                  </a:tcPr>
                </a:tc>
              </a:tr>
              <a:tr h="328295">
                <a:tc rowSpan="2">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加工单元远程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r>
                        <a:rPr lang="en-US" altLang="zh-CN" sz="1600">
                          <a:latin typeface="宋体" panose="02010600030101010101" pitchFamily="2" charset="-122"/>
                          <a:ea typeface="宋体" panose="02010600030101010101" pitchFamily="2" charset="-122"/>
                          <a:cs typeface="宋体" panose="02010600030101010101" pitchFamily="2" charset="-122"/>
                        </a:rPr>
                        <a:t>N</a:t>
                      </a:r>
                      <a:r>
                        <a:rPr lang="en-US" altLang="zh-CN" sz="1600">
                          <a:latin typeface="宋体" panose="02010600030101010101" pitchFamily="2" charset="-122"/>
                          <a:ea typeface="宋体" panose="02010600030101010101" pitchFamily="2" charset="-122"/>
                          <a:cs typeface="宋体" panose="02010600030101010101" pitchFamily="2" charset="-122"/>
                        </a:rPr>
                        <a:t>o.1 </a:t>
                      </a:r>
                      <a:r>
                        <a:rPr lang="en-US" altLang="zh-CN" sz="1600">
                          <a:latin typeface="宋体" panose="02010600030101010101" pitchFamily="2" charset="-122"/>
                          <a:ea typeface="宋体" panose="02010600030101010101" pitchFamily="2" charset="-122"/>
                          <a:cs typeface="宋体" panose="02010600030101010101" pitchFamily="2" charset="-122"/>
                        </a:rPr>
                        <a:t>FR1108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1</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2</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I23.0</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CNC</a:t>
                      </a:r>
                      <a:r>
                        <a:rPr lang="zh-CN" altLang="en-US" sz="1600">
                          <a:latin typeface="宋体" panose="02010600030101010101" pitchFamily="2" charset="-122"/>
                          <a:ea typeface="宋体" panose="02010600030101010101" pitchFamily="2" charset="-122"/>
                          <a:cs typeface="宋体" panose="02010600030101010101" pitchFamily="2" charset="-122"/>
                        </a:rPr>
                        <a:t>处于运行中</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Q2.6</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2">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数字系统</a:t>
                      </a:r>
                      <a:r>
                        <a:rPr lang="en-US" altLang="zh-CN" sz="1600">
                          <a:latin typeface="宋体" panose="02010600030101010101" pitchFamily="2" charset="-122"/>
                          <a:ea typeface="宋体" panose="02010600030101010101" pitchFamily="2" charset="-122"/>
                          <a:cs typeface="宋体" panose="02010600030101010101" pitchFamily="2" charset="-122"/>
                        </a:rPr>
                        <a:t>X222</a:t>
                      </a:r>
                      <a:r>
                        <a:rPr lang="zh-CN" altLang="en-US" sz="1600">
                          <a:latin typeface="宋体" panose="02010600030101010101" pitchFamily="2" charset="-122"/>
                          <a:ea typeface="宋体" panose="02010600030101010101" pitchFamily="2" charset="-122"/>
                          <a:cs typeface="宋体" panose="02010600030101010101" pitchFamily="2" charset="-122"/>
                        </a:rPr>
                        <a:t>端子转换器</a:t>
                      </a:r>
                      <a:r>
                        <a:rPr lang="en-US" altLang="zh-CN" sz="1600">
                          <a:latin typeface="宋体" panose="02010600030101010101" pitchFamily="2" charset="-122"/>
                          <a:ea typeface="宋体" panose="02010600030101010101" pitchFamily="2" charset="-122"/>
                          <a:cs typeface="宋体" panose="02010600030101010101" pitchFamily="2" charset="-122"/>
                        </a:rPr>
                        <a:t>37</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38</a:t>
                      </a:r>
                      <a:r>
                        <a:rPr lang="zh-CN" altLang="en-US" sz="1600">
                          <a:latin typeface="宋体" panose="02010600030101010101" pitchFamily="2" charset="-122"/>
                          <a:ea typeface="宋体" panose="02010600030101010101" pitchFamily="2" charset="-122"/>
                          <a:cs typeface="宋体" panose="02010600030101010101" pitchFamily="2" charset="-122"/>
                        </a:rPr>
                        <a:t>端子</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2829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I23.1</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rPr>
                        <a:t>安全门处于打开状态</a:t>
                      </a:r>
                      <a:endParaRPr 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Q2.7</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lnB w="12700">
                      <a:solidFill>
                        <a:schemeClr val="tx1"/>
                      </a:solidFill>
                      <a:prstDash val="solid"/>
                    </a:lnB>
                  </a:tcPr>
                </a:tc>
              </a:tr>
              <a:tr h="328295">
                <a:tc rowSpan="5">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加工单元远程</a:t>
                      </a:r>
                      <a:r>
                        <a:rPr lang="en-US" altLang="zh-CN" sz="1600">
                          <a:latin typeface="宋体" panose="02010600030101010101" pitchFamily="2" charset="-122"/>
                          <a:ea typeface="宋体" panose="02010600030101010101" pitchFamily="2" charset="-122"/>
                          <a:cs typeface="宋体" panose="02010600030101010101" pitchFamily="2" charset="-122"/>
                        </a:rPr>
                        <a:t>I/O</a:t>
                      </a:r>
                      <a:r>
                        <a:rPr lang="zh-CN" altLang="en-US" sz="1600">
                          <a:latin typeface="宋体" panose="02010600030101010101" pitchFamily="2" charset="-122"/>
                          <a:ea typeface="宋体" panose="02010600030101010101" pitchFamily="2" charset="-122"/>
                          <a:cs typeface="宋体" panose="02010600030101010101" pitchFamily="2" charset="-122"/>
                        </a:rPr>
                        <a:t>模块</a:t>
                      </a:r>
                      <a:r>
                        <a:rPr lang="en-US" altLang="zh-CN" sz="1600">
                          <a:latin typeface="宋体" panose="02010600030101010101" pitchFamily="2" charset="-122"/>
                          <a:ea typeface="宋体" panose="02010600030101010101" pitchFamily="2" charset="-122"/>
                          <a:cs typeface="宋体" panose="02010600030101010101" pitchFamily="2" charset="-122"/>
                        </a:rPr>
                        <a:t>No.</a:t>
                      </a:r>
                      <a:r>
                        <a:rPr lang="en-US" altLang="zh-CN" sz="1600">
                          <a:latin typeface="宋体" panose="02010600030101010101" pitchFamily="2" charset="-122"/>
                          <a:ea typeface="宋体" panose="02010600030101010101" pitchFamily="2" charset="-122"/>
                          <a:cs typeface="宋体" panose="02010600030101010101" pitchFamily="2" charset="-122"/>
                        </a:rPr>
                        <a:t>1 FR2108</a:t>
                      </a:r>
                      <a:endParaRPr lang="en-US" altLang="zh-CN" sz="1600">
                        <a:latin typeface="宋体" panose="02010600030101010101" pitchFamily="2" charset="-122"/>
                        <a:ea typeface="宋体" panose="02010600030101010101" pitchFamily="2" charset="-122"/>
                        <a:cs typeface="宋体" panose="02010600030101010101" pitchFamily="2" charset="-122"/>
                      </a:endParaRPr>
                    </a:p>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4</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8</a:t>
                      </a:r>
                      <a:r>
                        <a:rPr lang="zh-CN" sz="1600">
                          <a:latin typeface="宋体" panose="02010600030101010101" pitchFamily="2" charset="-122"/>
                          <a:ea typeface="宋体" panose="02010600030101010101" pitchFamily="2" charset="-122"/>
                          <a:cs typeface="宋体" panose="02010600030101010101" pitchFamily="2" charset="-122"/>
                        </a:rPr>
                        <a:t>通道口</a:t>
                      </a:r>
                      <a:endParaRPr lang="zh-CN"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I23.3</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CNC</a:t>
                      </a:r>
                      <a:r>
                        <a:rPr lang="zh-CN" altLang="en-US" sz="1600">
                          <a:latin typeface="宋体" panose="02010600030101010101" pitchFamily="2" charset="-122"/>
                          <a:ea typeface="宋体" panose="02010600030101010101" pitchFamily="2" charset="-122"/>
                          <a:cs typeface="宋体" panose="02010600030101010101" pitchFamily="2" charset="-122"/>
                        </a:rPr>
                        <a:t>处于加工完成状态</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Q3.1</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rowSpan="5">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数字系统</a:t>
                      </a:r>
                      <a:r>
                        <a:rPr lang="en-US" altLang="zh-CN" sz="1600">
                          <a:latin typeface="宋体" panose="02010600030101010101" pitchFamily="2" charset="-122"/>
                          <a:ea typeface="宋体" panose="02010600030101010101" pitchFamily="2" charset="-122"/>
                          <a:cs typeface="宋体" panose="02010600030101010101" pitchFamily="2" charset="-122"/>
                        </a:rPr>
                        <a:t>X222</a:t>
                      </a:r>
                      <a:r>
                        <a:rPr lang="zh-CN" altLang="en-US" sz="1600">
                          <a:latin typeface="宋体" panose="02010600030101010101" pitchFamily="2" charset="-122"/>
                          <a:ea typeface="宋体" panose="02010600030101010101" pitchFamily="2" charset="-122"/>
                          <a:cs typeface="宋体" panose="02010600030101010101" pitchFamily="2" charset="-122"/>
                        </a:rPr>
                        <a:t>端子转换器</a:t>
                      </a:r>
                      <a:r>
                        <a:rPr lang="en-US" altLang="zh-CN" sz="1600">
                          <a:latin typeface="宋体" panose="02010600030101010101" pitchFamily="2" charset="-122"/>
                          <a:ea typeface="宋体" panose="02010600030101010101" pitchFamily="2" charset="-122"/>
                          <a:cs typeface="宋体" panose="02010600030101010101" pitchFamily="2" charset="-122"/>
                        </a:rPr>
                        <a:t>40</a:t>
                      </a:r>
                      <a:r>
                        <a:rPr lang="zh-CN" sz="1600">
                          <a:latin typeface="宋体" panose="02010600030101010101" pitchFamily="2" charset="-122"/>
                          <a:ea typeface="宋体" panose="02010600030101010101" pitchFamily="2" charset="-122"/>
                          <a:cs typeface="宋体" panose="02010600030101010101" pitchFamily="2" charset="-122"/>
                        </a:rPr>
                        <a:t>～</a:t>
                      </a:r>
                      <a:r>
                        <a:rPr lang="en-US" altLang="zh-CN" sz="1600">
                          <a:latin typeface="宋体" panose="02010600030101010101" pitchFamily="2" charset="-122"/>
                          <a:ea typeface="宋体" panose="02010600030101010101" pitchFamily="2" charset="-122"/>
                          <a:cs typeface="宋体" panose="02010600030101010101" pitchFamily="2" charset="-122"/>
                        </a:rPr>
                        <a:t>44</a:t>
                      </a:r>
                      <a:r>
                        <a:rPr lang="zh-CN" altLang="en-US" sz="1600">
                          <a:latin typeface="宋体" panose="02010600030101010101" pitchFamily="2" charset="-122"/>
                          <a:ea typeface="宋体" panose="02010600030101010101" pitchFamily="2" charset="-122"/>
                          <a:cs typeface="宋体" panose="02010600030101010101" pitchFamily="2" charset="-122"/>
                        </a:rPr>
                        <a:t>端子</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r>
              <a:tr h="328295">
                <a:tc vMerge="1">
                  <a:tcPr>
                    <a:lnL w="12700">
                      <a:solidFill>
                        <a:schemeClr val="tx1"/>
                      </a:solidFill>
                      <a:prstDash val="solid"/>
                    </a:lnL>
                    <a:lnR w="12700">
                      <a:solidFill>
                        <a:schemeClr val="tx1"/>
                      </a:solidFill>
                      <a:prstDash val="solid"/>
                    </a:lnR>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I23.4</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rPr>
                        <a:t>工作台处于前位</a:t>
                      </a:r>
                      <a:endParaRPr 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Q3.2</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328295">
                <a:tc vMerge="1">
                  <a:tcPr>
                    <a:lnL w="12700">
                      <a:solidFill>
                        <a:schemeClr val="tx1"/>
                      </a:solidFill>
                      <a:prstDash val="solid"/>
                    </a:lnL>
                    <a:lnR w="12700">
                      <a:solidFill>
                        <a:schemeClr val="tx1"/>
                      </a:solidFill>
                      <a:prstDash val="solid"/>
                    </a:lnR>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I23.5</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cs typeface="宋体" panose="02010600030101010101" pitchFamily="2" charset="-122"/>
                        </a:rPr>
                        <a:t>工作台处于后位</a:t>
                      </a:r>
                      <a:r>
                        <a:rPr lang="zh-CN" altLang="en-US" sz="1600">
                          <a:latin typeface="宋体" panose="02010600030101010101" pitchFamily="2" charset="-122"/>
                          <a:ea typeface="宋体" panose="02010600030101010101" pitchFamily="2" charset="-122"/>
                          <a:cs typeface="宋体" panose="02010600030101010101" pitchFamily="2" charset="-122"/>
                        </a:rPr>
                        <a:t> </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Q3.3</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328295">
                <a:tc vMerge="1">
                  <a:tcPr>
                    <a:lnL w="12700">
                      <a:solidFill>
                        <a:schemeClr val="tx1"/>
                      </a:solidFill>
                      <a:prstDash val="solid"/>
                    </a:lnL>
                    <a:lnR w="12700">
                      <a:solidFill>
                        <a:schemeClr val="tx1"/>
                      </a:solidFill>
                      <a:prstDash val="solid"/>
                    </a:lnR>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I23.6</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cs typeface="宋体" panose="02010600030101010101" pitchFamily="2" charset="-122"/>
                        </a:rPr>
                        <a:t>CNC</a:t>
                      </a:r>
                      <a:r>
                        <a:rPr lang="zh-CN" altLang="en-US" sz="1600">
                          <a:latin typeface="宋体" panose="02010600030101010101" pitchFamily="2" charset="-122"/>
                          <a:ea typeface="宋体" panose="02010600030101010101" pitchFamily="2" charset="-122"/>
                          <a:cs typeface="宋体" panose="02010600030101010101" pitchFamily="2" charset="-122"/>
                        </a:rPr>
                        <a:t>处于暂停状态</a:t>
                      </a:r>
                      <a:endParaRPr lang="zh-CN" altLang="en-US" sz="1600">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Q3.4</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tcPr>
                </a:tc>
              </a:tr>
              <a:tr h="328295">
                <a:tc vMerge="1">
                  <a:tcPr>
                    <a:lnL w="12700">
                      <a:solidFill>
                        <a:schemeClr val="tx1"/>
                      </a:solidFill>
                      <a:prstDash val="solid"/>
                    </a:lnL>
                    <a:lnR w="12700">
                      <a:solidFill>
                        <a:schemeClr val="tx1"/>
                      </a:solidFill>
                      <a:prstDash val="solid"/>
                    </a:lnR>
                    <a:lnB w="12700">
                      <a:solidFill>
                        <a:schemeClr val="tx1"/>
                      </a:solidFill>
                      <a:prstDash val="solid"/>
                    </a:lnB>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I23.7</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zh-CN" sz="1600">
                          <a:latin typeface="宋体" panose="02010600030101010101" pitchFamily="2" charset="-122"/>
                          <a:ea typeface="宋体" panose="02010600030101010101" pitchFamily="2" charset="-122"/>
                        </a:rPr>
                        <a:t>安全门处于关闭状态</a:t>
                      </a:r>
                      <a:endParaRPr 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a:txBody>
                    <a:bodyPr/>
                    <a:p>
                      <a:pPr marL="0" indent="0" algn="just">
                        <a:spcBef>
                          <a:spcPct val="0"/>
                        </a:spcBef>
                        <a:spcAft>
                          <a:spcPct val="0"/>
                        </a:spcAft>
                      </a:pPr>
                      <a:r>
                        <a:rPr lang="en-US" altLang="zh-CN" sz="1600">
                          <a:latin typeface="宋体" panose="02010600030101010101" pitchFamily="2" charset="-122"/>
                          <a:ea typeface="宋体" panose="02010600030101010101" pitchFamily="2" charset="-122"/>
                        </a:rPr>
                        <a:t>Q3.5</a:t>
                      </a:r>
                      <a:endParaRPr lang="en-US" altLang="zh-CN" sz="1600">
                        <a:latin typeface="宋体" panose="02010600030101010101" pitchFamily="2" charset="-122"/>
                        <a:ea typeface="宋体" panose="02010600030101010101" pitchFamily="2" charset="-122"/>
                      </a:endParaRPr>
                    </a:p>
                  </a:txBody>
                  <a:tcPr marL="0" marR="0" marT="0" marB="0" anchor="ctr" anchorCtr="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noFill/>
                  </a:tcPr>
                </a:tc>
                <a:tc vMerge="1">
                  <a:tcPr>
                    <a:lnL w="12700">
                      <a:solidFill>
                        <a:schemeClr val="tx1"/>
                      </a:solidFill>
                      <a:prstDash val="solid"/>
                    </a:lnL>
                    <a:lnR w="12700">
                      <a:solidFill>
                        <a:schemeClr val="tx1"/>
                      </a:solidFill>
                      <a:prstDash val="solid"/>
                    </a:lnR>
                    <a:lnB w="12700">
                      <a:solidFill>
                        <a:schemeClr val="tx1"/>
                      </a:solidFill>
                      <a:prstDash val="soli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加工单元机器人加工作业程序设计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922020"/>
          </a:xfrm>
          <a:prstGeom prst="rect">
            <a:avLst/>
          </a:prstGeom>
        </p:spPr>
        <p:txBody>
          <a:bodyPr wrap="square">
            <a:spAutoFit/>
          </a:bodyPr>
          <a:p>
            <a:pPr marL="0" indent="0" algn="just" defTabSz="266700">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参考程序</a:t>
            </a:r>
            <a:endParaRPr lang="zh-CN" altLang="en-US" b="1">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打开博途软件，单击</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添加新块</a:t>
            </a:r>
            <a:r>
              <a:rPr lang="en-US" altLang="zh-CN" b="1">
                <a:latin typeface="宋体" panose="02010600030101010101" pitchFamily="2" charset="-122"/>
                <a:ea typeface="宋体" panose="02010600030101010101" pitchFamily="2" charset="-122"/>
                <a:cs typeface="宋体" panose="02010600030101010101" pitchFamily="2" charset="-122"/>
              </a:rPr>
              <a:t>”</a:t>
            </a:r>
            <a:r>
              <a:rPr lang="zh-CN" altLang="en-US" b="1">
                <a:latin typeface="宋体" panose="02010600030101010101" pitchFamily="2" charset="-122"/>
                <a:ea typeface="宋体" panose="02010600030101010101" pitchFamily="2" charset="-122"/>
                <a:cs typeface="宋体" panose="02010600030101010101" pitchFamily="2" charset="-122"/>
              </a:rPr>
              <a:t>，新建</a:t>
            </a:r>
            <a:r>
              <a:rPr lang="en-US" altLang="zh-CN" b="1">
                <a:latin typeface="宋体" panose="02010600030101010101" pitchFamily="2" charset="-122"/>
                <a:ea typeface="宋体" panose="02010600030101010101" pitchFamily="2" charset="-122"/>
                <a:cs typeface="宋体" panose="02010600030101010101" pitchFamily="2" charset="-122"/>
              </a:rPr>
              <a:t>PLC_1</a:t>
            </a:r>
            <a:r>
              <a:rPr lang="zh-CN" altLang="en-US" b="1">
                <a:latin typeface="宋体" panose="02010600030101010101" pitchFamily="2" charset="-122"/>
                <a:ea typeface="宋体" panose="02010600030101010101" pitchFamily="2" charset="-122"/>
                <a:cs typeface="宋体" panose="02010600030101010101" pitchFamily="2" charset="-122"/>
              </a:rPr>
              <a:t>函数块</a:t>
            </a:r>
            <a:r>
              <a:rPr lang="en-US" altLang="zh-CN" b="1">
                <a:latin typeface="宋体" panose="02010600030101010101" pitchFamily="2" charset="-122"/>
                <a:ea typeface="宋体" panose="02010600030101010101" pitchFamily="2" charset="-122"/>
                <a:cs typeface="宋体" panose="02010600030101010101" pitchFamily="2" charset="-122"/>
              </a:rPr>
              <a:t>FB3</a:t>
            </a:r>
            <a:r>
              <a:rPr lang="zh-CN" altLang="en-US" b="1">
                <a:latin typeface="宋体" panose="02010600030101010101" pitchFamily="2" charset="-122"/>
                <a:ea typeface="宋体" panose="02010600030101010101" pitchFamily="2" charset="-122"/>
                <a:cs typeface="宋体" panose="02010600030101010101" pitchFamily="2" charset="-122"/>
              </a:rPr>
              <a:t>，分别添加加工单元远程</a:t>
            </a:r>
            <a:r>
              <a:rPr lang="en-US" altLang="zh-CN" b="1">
                <a:latin typeface="宋体" panose="02010600030101010101" pitchFamily="2" charset="-122"/>
                <a:ea typeface="宋体" panose="02010600030101010101" pitchFamily="2" charset="-122"/>
                <a:cs typeface="宋体" panose="02010600030101010101" pitchFamily="2" charset="-122"/>
              </a:rPr>
              <a:t>I/O</a:t>
            </a:r>
            <a:r>
              <a:rPr lang="zh-CN" altLang="en-US" b="1">
                <a:latin typeface="宋体" panose="02010600030101010101" pitchFamily="2" charset="-122"/>
                <a:ea typeface="宋体" panose="02010600030101010101" pitchFamily="2" charset="-122"/>
                <a:cs typeface="宋体" panose="02010600030101010101" pitchFamily="2" charset="-122"/>
              </a:rPr>
              <a:t>设备与总控单元</a:t>
            </a:r>
            <a:r>
              <a:rPr lang="en-US" altLang="zh-CN" b="1">
                <a:latin typeface="宋体" panose="02010600030101010101" pitchFamily="2" charset="-122"/>
                <a:ea typeface="宋体" panose="02010600030101010101" pitchFamily="2" charset="-122"/>
                <a:cs typeface="宋体" panose="02010600030101010101" pitchFamily="2" charset="-122"/>
              </a:rPr>
              <a:t> PLC</a:t>
            </a:r>
            <a:r>
              <a:rPr lang="zh-CN" altLang="en-US" b="1">
                <a:latin typeface="宋体" panose="02010600030101010101" pitchFamily="2" charset="-122"/>
                <a:ea typeface="宋体" panose="02010600030101010101" pitchFamily="2" charset="-122"/>
                <a:cs typeface="宋体" panose="02010600030101010101" pitchFamily="2" charset="-122"/>
              </a:rPr>
              <a:t>通信的变量表</a:t>
            </a:r>
            <a:r>
              <a:rPr lang="zh-CN" altLang="en-US" b="1">
                <a:latin typeface="宋体" panose="02010600030101010101" pitchFamily="2" charset="-122"/>
                <a:ea typeface="宋体" panose="02010600030101010101" pitchFamily="2" charset="-122"/>
                <a:cs typeface="宋体" panose="02010600030101010101" pitchFamily="2" charset="-122"/>
              </a:rPr>
              <a:t>）</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与加工单元交互信号</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nvGraphicFramePr>
        <p:xfrm>
          <a:off x="3177857" y="2683192"/>
          <a:ext cx="5587365" cy="2125345"/>
        </p:xfrm>
        <a:graphic>
          <a:graphicData uri="http://schemas.openxmlformats.org/drawingml/2006/table">
            <a:tbl>
              <a:tblPr/>
              <a:tblGrid>
                <a:gridCol w="1893570"/>
                <a:gridCol w="1948180"/>
                <a:gridCol w="1745615"/>
              </a:tblGrid>
              <a:tr h="347980">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名称</a:t>
                      </a:r>
                      <a:endParaRPr lang="zh-CN" sz="1600" i="0">
                        <a:latin typeface="宋体" panose="02010600030101010101" pitchFamily="2" charset="-122"/>
                        <a:ea typeface="宋体" panose="02010600030101010101" pitchFamily="2" charset="-122"/>
                      </a:endParaRPr>
                    </a:p>
                  </a:txBody>
                  <a:tcPr marL="68580" marR="68580" marT="0"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数据类型</a:t>
                      </a:r>
                      <a:endParaRPr lang="zh-CN" sz="1600" i="0">
                        <a:latin typeface="宋体" panose="02010600030101010101" pitchFamily="2" charset="-122"/>
                        <a:ea typeface="宋体" panose="02010600030101010101" pitchFamily="2" charset="-122"/>
                      </a:endParaRPr>
                    </a:p>
                  </a:txBody>
                  <a:tcPr marL="68580" marR="68580" marT="0"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地址</a:t>
                      </a:r>
                      <a:endParaRPr lang="zh-CN" sz="1600" i="0">
                        <a:latin typeface="宋体" panose="02010600030101010101" pitchFamily="2" charset="-122"/>
                        <a:ea typeface="宋体" panose="02010600030101010101" pitchFamily="2" charset="-122"/>
                      </a:endParaRPr>
                    </a:p>
                  </a:txBody>
                  <a:tcPr marL="68580" marR="68580" marT="0" marB="0"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cs typeface="宋体" panose="02010600030101010101" pitchFamily="2" charset="-122"/>
                        </a:rPr>
                        <a:t>机器人告知</a:t>
                      </a:r>
                      <a:r>
                        <a:rPr lang="en-US" altLang="zh-CN" sz="1600" i="0">
                          <a:latin typeface="宋体" panose="02010600030101010101" pitchFamily="2" charset="-122"/>
                          <a:ea typeface="宋体" panose="02010600030101010101" pitchFamily="2" charset="-122"/>
                          <a:cs typeface="宋体" panose="02010600030101010101" pitchFamily="2" charset="-122"/>
                        </a:rPr>
                        <a:t>PLC</a:t>
                      </a:r>
                      <a:r>
                        <a:rPr lang="zh-CN" altLang="en-US" sz="1600" i="0">
                          <a:latin typeface="宋体" panose="02010600030101010101" pitchFamily="2" charset="-122"/>
                          <a:ea typeface="宋体" panose="02010600030101010101" pitchFamily="2" charset="-122"/>
                          <a:cs typeface="宋体" panose="02010600030101010101" pitchFamily="2" charset="-122"/>
                        </a:rPr>
                        <a:t>信息</a:t>
                      </a:r>
                      <a:endParaRPr lang="zh-CN" altLang="en-US"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%IB19</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cs typeface="宋体" panose="02010600030101010101" pitchFamily="2" charset="-122"/>
                        </a:rPr>
                        <a:t>CNC</a:t>
                      </a:r>
                      <a:r>
                        <a:rPr lang="zh-CN" altLang="en-US" sz="1600" i="0">
                          <a:latin typeface="宋体" panose="02010600030101010101" pitchFamily="2" charset="-122"/>
                          <a:ea typeface="宋体" panose="02010600030101010101" pitchFamily="2" charset="-122"/>
                          <a:cs typeface="宋体" panose="02010600030101010101" pitchFamily="2" charset="-122"/>
                        </a:rPr>
                        <a:t>加工完成</a:t>
                      </a:r>
                      <a:endParaRPr lang="zh-CN" altLang="en-US"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%I23.3</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cs typeface="宋体" panose="02010600030101010101" pitchFamily="2" charset="-122"/>
                        </a:rPr>
                        <a:t>PLC</a:t>
                      </a:r>
                      <a:r>
                        <a:rPr lang="zh-CN" altLang="en-US" sz="1600" i="0">
                          <a:latin typeface="宋体" panose="02010600030101010101" pitchFamily="2" charset="-122"/>
                          <a:ea typeface="宋体" panose="02010600030101010101" pitchFamily="2" charset="-122"/>
                          <a:cs typeface="宋体" panose="02010600030101010101" pitchFamily="2" charset="-122"/>
                        </a:rPr>
                        <a:t>反馈机器人信息</a:t>
                      </a:r>
                      <a:endParaRPr lang="zh-CN" altLang="en-US"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%QB16</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cs typeface="宋体" panose="02010600030101010101" pitchFamily="2" charset="-122"/>
                        </a:rPr>
                        <a:t>CNC</a:t>
                      </a:r>
                      <a:r>
                        <a:rPr lang="zh-CN" altLang="en-US" sz="1600" i="0">
                          <a:latin typeface="宋体" panose="02010600030101010101" pitchFamily="2" charset="-122"/>
                          <a:ea typeface="宋体" panose="02010600030101010101" pitchFamily="2" charset="-122"/>
                          <a:cs typeface="宋体" panose="02010600030101010101" pitchFamily="2" charset="-122"/>
                        </a:rPr>
                        <a:t>前门开</a:t>
                      </a:r>
                      <a:endParaRPr lang="zh-CN" altLang="en-US"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%I18.0</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夹具</a:t>
                      </a:r>
                      <a:endParaRPr 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%Q23.1</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cs typeface="宋体" panose="02010600030101010101" pitchFamily="2" charset="-122"/>
                        </a:rPr>
                        <a:t>安全门</a:t>
                      </a:r>
                      <a:r>
                        <a:rPr lang="en-US" altLang="zh-CN" sz="1600" i="0">
                          <a:latin typeface="宋体" panose="02010600030101010101" pitchFamily="2" charset="-122"/>
                          <a:ea typeface="宋体" panose="02010600030101010101" pitchFamily="2" charset="-122"/>
                          <a:cs typeface="宋体" panose="02010600030101010101" pitchFamily="2" charset="-122"/>
                        </a:rPr>
                        <a:t>1</a:t>
                      </a:r>
                      <a:endParaRPr lang="en-US" altLang="zh-CN"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%Q23.2</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cs typeface="宋体" panose="02010600030101010101" pitchFamily="2" charset="-122"/>
                        </a:rPr>
                        <a:t>安全门</a:t>
                      </a:r>
                      <a:r>
                        <a:rPr lang="en-US" altLang="zh-CN" sz="1600" i="0">
                          <a:latin typeface="宋体" panose="02010600030101010101" pitchFamily="2" charset="-122"/>
                          <a:ea typeface="宋体" panose="02010600030101010101" pitchFamily="2" charset="-122"/>
                          <a:cs typeface="宋体" panose="02010600030101010101" pitchFamily="2" charset="-122"/>
                        </a:rPr>
                        <a:t>1</a:t>
                      </a:r>
                      <a:r>
                        <a:rPr lang="zh-CN" altLang="en-US" sz="1600" i="0">
                          <a:latin typeface="宋体" panose="02010600030101010101" pitchFamily="2" charset="-122"/>
                          <a:ea typeface="宋体" panose="02010600030101010101" pitchFamily="2" charset="-122"/>
                          <a:cs typeface="宋体" panose="02010600030101010101" pitchFamily="2" charset="-122"/>
                        </a:rPr>
                        <a:t>开</a:t>
                      </a:r>
                      <a:endParaRPr lang="zh-CN" altLang="en-US" sz="1600" i="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%I23.1</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安全门关闭</a:t>
                      </a:r>
                      <a:endParaRPr 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%I23.7</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97485">
                <a:tc>
                  <a:txBody>
                    <a:bodyPr/>
                    <a:p>
                      <a:pPr marL="85725" indent="0" algn="l" fontAlgn="b">
                        <a:spcBef>
                          <a:spcPct val="0"/>
                        </a:spcBef>
                        <a:spcAft>
                          <a:spcPct val="0"/>
                        </a:spcAft>
                      </a:pPr>
                      <a:r>
                        <a:rPr lang="zh-CN" sz="1600" i="0">
                          <a:latin typeface="宋体" panose="02010600030101010101" pitchFamily="2" charset="-122"/>
                          <a:ea typeface="宋体" panose="02010600030101010101" pitchFamily="2" charset="-122"/>
                        </a:rPr>
                        <a:t>远程启动</a:t>
                      </a:r>
                      <a:endParaRPr 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Bool</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marL="85725" indent="0" algn="l" fontAlgn="b">
                        <a:spcBef>
                          <a:spcPct val="0"/>
                        </a:spcBef>
                        <a:spcAft>
                          <a:spcPct val="0"/>
                        </a:spcAft>
                      </a:pPr>
                      <a:r>
                        <a:rPr lang="en-US" altLang="zh-CN" sz="1600" i="0">
                          <a:latin typeface="宋体" panose="02010600030101010101" pitchFamily="2" charset="-122"/>
                          <a:ea typeface="宋体" panose="02010600030101010101" pitchFamily="2" charset="-122"/>
                        </a:rPr>
                        <a:t>%Q23.0</a:t>
                      </a:r>
                      <a:endParaRPr lang="en-US" altLang="zh-CN" sz="1600" i="0">
                        <a:latin typeface="宋体" panose="02010600030101010101" pitchFamily="2" charset="-122"/>
                        <a:ea typeface="宋体" panose="02010600030101010101" pitchFamily="2" charset="-122"/>
                      </a:endParaRPr>
                    </a:p>
                  </a:txBody>
                  <a:tcPr marL="68580" marR="68580" marT="0" marB="0" anchor="b"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加工单元机器人加工作业程序设计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3" name="文本框 2"/>
          <p:cNvSpPr txBox="1"/>
          <p:nvPr/>
        </p:nvSpPr>
        <p:spPr>
          <a:xfrm>
            <a:off x="569595" y="1480820"/>
            <a:ext cx="11200130" cy="1198880"/>
          </a:xfrm>
          <a:prstGeom prst="rect">
            <a:avLst/>
          </a:prstGeom>
        </p:spPr>
        <p:txBody>
          <a:bodyPr wrap="square">
            <a:spAutoFit/>
          </a:bodyPr>
          <a:p>
            <a:pPr indent="457200" algn="just" defTabSz="266700" fontAlgn="auto">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检测出当前安全门的打开及关闭和数控加工单元夹具的松开和夹紧状态，告知机器人在加工单元对应的位置放轮毂，并远程启动数控系统进行加工作业。加工完成后取出轮毂，然后放回原仓位</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algn="just" defTabSz="266700" fontAlgn="auto">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(1)</a:t>
            </a:r>
            <a:r>
              <a:rPr lang="zh-CN" altLang="en-US" b="1">
                <a:latin typeface="宋体" panose="02010600030101010101" pitchFamily="2" charset="-122"/>
                <a:ea typeface="宋体" panose="02010600030101010101" pitchFamily="2" charset="-122"/>
                <a:cs typeface="宋体" panose="02010600030101010101" pitchFamily="2" charset="-122"/>
              </a:rPr>
              <a:t>使用比较指令处理机器人发送的请求取放料组信号值，当</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输入信号</a:t>
            </a:r>
            <a:r>
              <a:rPr lang="en-US" altLang="zh-CN" b="1">
                <a:latin typeface="宋体" panose="02010600030101010101" pitchFamily="2" charset="-122"/>
                <a:ea typeface="宋体" panose="02010600030101010101" pitchFamily="2" charset="-122"/>
                <a:cs typeface="宋体" panose="02010600030101010101" pitchFamily="2" charset="-122"/>
              </a:rPr>
              <a:t>IB19</a:t>
            </a:r>
            <a:r>
              <a:rPr lang="zh-CN" altLang="en-US" b="1">
                <a:latin typeface="宋体" panose="02010600030101010101" pitchFamily="2" charset="-122"/>
                <a:ea typeface="宋体" panose="02010600030101010101" pitchFamily="2" charset="-122"/>
                <a:cs typeface="宋体" panose="02010600030101010101" pitchFamily="2" charset="-122"/>
              </a:rPr>
              <a:t>数值等于</a:t>
            </a:r>
            <a:r>
              <a:rPr lang="en-US" altLang="zh-CN" b="1">
                <a:latin typeface="宋体" panose="02010600030101010101" pitchFamily="2" charset="-122"/>
                <a:ea typeface="宋体" panose="02010600030101010101" pitchFamily="2" charset="-122"/>
                <a:cs typeface="宋体" panose="02010600030101010101" pitchFamily="2" charset="-122"/>
              </a:rPr>
              <a:t>28</a:t>
            </a:r>
            <a:r>
              <a:rPr lang="zh-CN" altLang="en-US" b="1">
                <a:latin typeface="宋体" panose="02010600030101010101" pitchFamily="2" charset="-122"/>
                <a:ea typeface="宋体" panose="02010600030101010101" pitchFamily="2" charset="-122"/>
                <a:cs typeface="宋体" panose="02010600030101010101" pitchFamily="2" charset="-122"/>
              </a:rPr>
              <a:t>时，并且数控系统处于加工完成状态，将数值</a:t>
            </a:r>
            <a:r>
              <a:rPr lang="en-US" altLang="zh-CN" b="1">
                <a:latin typeface="宋体" panose="02010600030101010101" pitchFamily="2" charset="-122"/>
                <a:ea typeface="宋体" panose="02010600030101010101" pitchFamily="2" charset="-122"/>
                <a:cs typeface="宋体" panose="02010600030101010101" pitchFamily="2" charset="-122"/>
              </a:rPr>
              <a:t>28</a:t>
            </a:r>
            <a:r>
              <a:rPr lang="zh-CN" altLang="en-US" b="1">
                <a:latin typeface="宋体" panose="02010600030101010101" pitchFamily="2" charset="-122"/>
                <a:ea typeface="宋体" panose="02010600030101010101" pitchFamily="2" charset="-122"/>
                <a:cs typeface="宋体" panose="02010600030101010101" pitchFamily="2" charset="-122"/>
              </a:rPr>
              <a:t>移入</a:t>
            </a:r>
            <a:r>
              <a:rPr lang="en-US" altLang="zh-CN" b="1">
                <a:latin typeface="宋体" panose="02010600030101010101" pitchFamily="2" charset="-122"/>
                <a:ea typeface="宋体" panose="02010600030101010101" pitchFamily="2" charset="-122"/>
                <a:cs typeface="宋体" panose="02010600030101010101" pitchFamily="2" charset="-122"/>
              </a:rPr>
              <a:t>QB16</a:t>
            </a:r>
            <a:r>
              <a:rPr lang="zh-CN" altLang="en-US" b="1">
                <a:latin typeface="宋体" panose="02010600030101010101" pitchFamily="2" charset="-122"/>
                <a:ea typeface="宋体" panose="02010600030101010101" pitchFamily="2" charset="-122"/>
                <a:cs typeface="宋体" panose="02010600030101010101" pitchFamily="2" charset="-122"/>
              </a:rPr>
              <a:t>中，告知机器人加工单元允许机器人取放料。</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pic>
        <p:nvPicPr>
          <p:cNvPr id="151" name="图片 151"/>
          <p:cNvPicPr>
            <a:picLocks noChangeAspect="1"/>
          </p:cNvPicPr>
          <p:nvPr/>
        </p:nvPicPr>
        <p:blipFill>
          <a:blip r:embed="rId5"/>
          <a:stretch>
            <a:fillRect/>
          </a:stretch>
        </p:blipFill>
        <p:spPr>
          <a:xfrm>
            <a:off x="2660968" y="3041968"/>
            <a:ext cx="7560548" cy="216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加工单元机器人加工作业程序设计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5" name="文本框 4"/>
          <p:cNvSpPr txBox="1"/>
          <p:nvPr/>
        </p:nvSpPr>
        <p:spPr>
          <a:xfrm>
            <a:off x="454660" y="1534160"/>
            <a:ext cx="11200130" cy="1753235"/>
          </a:xfrm>
          <a:prstGeom prst="rect">
            <a:avLst/>
          </a:prstGeom>
        </p:spPr>
        <p:txBody>
          <a:bodyPr wrap="square">
            <a:spAutoFit/>
          </a:bodyPr>
          <a:p>
            <a:pPr indent="457200" algn="just" defTabSz="266700" fontAlgn="auto">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(2)PLC</a:t>
            </a:r>
            <a:r>
              <a:rPr lang="zh-CN" altLang="en-US" b="1">
                <a:latin typeface="宋体" panose="02010600030101010101" pitchFamily="2" charset="-122"/>
                <a:ea typeface="宋体" panose="02010600030101010101" pitchFamily="2" charset="-122"/>
                <a:cs typeface="宋体" panose="02010600030101010101" pitchFamily="2" charset="-122"/>
              </a:rPr>
              <a:t>输入端收到机器人发出的</a:t>
            </a:r>
            <a:r>
              <a:rPr lang="en-US" altLang="zh-CN" b="1">
                <a:latin typeface="宋体" panose="02010600030101010101" pitchFamily="2" charset="-122"/>
                <a:ea typeface="宋体" panose="02010600030101010101" pitchFamily="2" charset="-122"/>
                <a:cs typeface="宋体" panose="02010600030101010101" pitchFamily="2" charset="-122"/>
              </a:rPr>
              <a:t> CNC</a:t>
            </a:r>
            <a:r>
              <a:rPr lang="zh-CN" altLang="en-US" b="1">
                <a:latin typeface="宋体" panose="02010600030101010101" pitchFamily="2" charset="-122"/>
                <a:ea typeface="宋体" panose="02010600030101010101" pitchFamily="2" charset="-122"/>
                <a:cs typeface="宋体" panose="02010600030101010101" pitchFamily="2" charset="-122"/>
              </a:rPr>
              <a:t>请求开门信号，夹具复位松开，同时安全门打开，当没有收到该信号时，夹具处于置位状态，安全门处于关闭状态。</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algn="just" defTabSz="266700" fontAlgn="auto">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当</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接收到数控系统开门到位信号后将信号数值</a:t>
            </a:r>
            <a:r>
              <a:rPr lang="en-US" altLang="zh-CN" b="1">
                <a:latin typeface="宋体" panose="02010600030101010101" pitchFamily="2" charset="-122"/>
                <a:ea typeface="宋体" panose="02010600030101010101" pitchFamily="2" charset="-122"/>
                <a:cs typeface="宋体" panose="02010600030101010101" pitchFamily="2" charset="-122"/>
              </a:rPr>
              <a:t>29</a:t>
            </a:r>
            <a:r>
              <a:rPr lang="zh-CN" altLang="en-US" b="1">
                <a:latin typeface="宋体" panose="02010600030101010101" pitchFamily="2" charset="-122"/>
                <a:ea typeface="宋体" panose="02010600030101010101" pitchFamily="2" charset="-122"/>
                <a:cs typeface="宋体" panose="02010600030101010101" pitchFamily="2" charset="-122"/>
              </a:rPr>
              <a:t>传送至机器人信号输入端，告知机器人加工单元门开到位。</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algn="just" defTabSz="266700" fontAlgn="auto">
              <a:spcBef>
                <a:spcPct val="0"/>
              </a:spcBef>
              <a:spcAft>
                <a:spcPct val="0"/>
              </a:spcAft>
            </a:pPr>
            <a:r>
              <a:rPr lang="zh-CN" altLang="en-US" b="1">
                <a:latin typeface="宋体" panose="02010600030101010101" pitchFamily="2" charset="-122"/>
                <a:ea typeface="宋体" panose="02010600030101010101" pitchFamily="2" charset="-122"/>
                <a:cs typeface="宋体" panose="02010600030101010101" pitchFamily="2" charset="-122"/>
              </a:rPr>
              <a:t>当</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接收到数控系统关门到位信号后将信号数值</a:t>
            </a:r>
            <a:r>
              <a:rPr lang="en-US" altLang="zh-CN" b="1">
                <a:latin typeface="宋体" panose="02010600030101010101" pitchFamily="2" charset="-122"/>
                <a:ea typeface="宋体" panose="02010600030101010101" pitchFamily="2" charset="-122"/>
                <a:cs typeface="宋体" panose="02010600030101010101" pitchFamily="2" charset="-122"/>
              </a:rPr>
              <a:t>30</a:t>
            </a:r>
            <a:r>
              <a:rPr lang="zh-CN" altLang="en-US" b="1">
                <a:latin typeface="宋体" panose="02010600030101010101" pitchFamily="2" charset="-122"/>
                <a:ea typeface="宋体" panose="02010600030101010101" pitchFamily="2" charset="-122"/>
                <a:cs typeface="宋体" panose="02010600030101010101" pitchFamily="2" charset="-122"/>
              </a:rPr>
              <a:t>传送至机器人信号输入端，告知机器人加工单元门关到位。</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pic>
        <p:nvPicPr>
          <p:cNvPr id="152" name="图片 3"/>
          <p:cNvPicPr>
            <a:picLocks noChangeAspect="1"/>
          </p:cNvPicPr>
          <p:nvPr/>
        </p:nvPicPr>
        <p:blipFill>
          <a:blip r:embed="rId5"/>
          <a:stretch>
            <a:fillRect/>
          </a:stretch>
        </p:blipFill>
        <p:spPr>
          <a:xfrm>
            <a:off x="3690620" y="3179763"/>
            <a:ext cx="4370070" cy="323913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03910" y="71120"/>
            <a:ext cx="2232660" cy="460375"/>
          </a:xfrm>
          <a:prstGeom prst="rect">
            <a:avLst/>
          </a:prstGeom>
          <a:noFill/>
        </p:spPr>
        <p:txBody>
          <a:bodyPr wrap="square" rtlCol="0">
            <a:spAutoFit/>
          </a:bodyPr>
          <a:p>
            <a:r>
              <a:rPr lang="zh-CN" altLang="en-US" sz="2400" b="1">
                <a:solidFill>
                  <a:schemeClr val="bg1"/>
                </a:solidFill>
              </a:rPr>
              <a:t>任务实施</a:t>
            </a:r>
            <a:endParaRPr lang="zh-CN" altLang="en-US" sz="2400" b="1">
              <a:solidFill>
                <a:schemeClr val="bg1"/>
              </a:solidFill>
            </a:endParaRPr>
          </a:p>
        </p:txBody>
      </p:sp>
      <p:grpSp>
        <p:nvGrpSpPr>
          <p:cNvPr id="12" name="组合 11"/>
          <p:cNvGrpSpPr/>
          <p:nvPr/>
        </p:nvGrpSpPr>
        <p:grpSpPr>
          <a:xfrm>
            <a:off x="454660" y="531495"/>
            <a:ext cx="4373245" cy="815340"/>
            <a:chOff x="1429189" y="851594"/>
            <a:chExt cx="3812427" cy="827910"/>
          </a:xfrm>
        </p:grpSpPr>
        <p:grpSp>
          <p:nvGrpSpPr>
            <p:cNvPr id="13" name="组合 12"/>
            <p:cNvGrpSpPr/>
            <p:nvPr/>
          </p:nvGrpSpPr>
          <p:grpSpPr>
            <a:xfrm>
              <a:off x="1646903" y="1095827"/>
              <a:ext cx="3594713" cy="564261"/>
              <a:chOff x="-728014" y="985834"/>
              <a:chExt cx="3594713" cy="564261"/>
            </a:xfrm>
          </p:grpSpPr>
          <p:sp>
            <p:nvSpPr>
              <p:cNvPr id="23" name="PA-Arrow: Pentagon 6"/>
              <p:cNvSpPr/>
              <p:nvPr>
                <p:custDataLst>
                  <p:tags r:id="rId1"/>
                </p:custDataLst>
              </p:nvPr>
            </p:nvSpPr>
            <p:spPr bwMode="auto">
              <a:xfrm>
                <a:off x="-728014" y="985834"/>
                <a:ext cx="3594713" cy="564261"/>
              </a:xfrm>
              <a:prstGeom prst="homePlate">
                <a:avLst>
                  <a:gd name="adj" fmla="val 31944"/>
                </a:avLst>
              </a:prstGeom>
              <a:gradFill>
                <a:gsLst>
                  <a:gs pos="0">
                    <a:srgbClr val="060686"/>
                  </a:gs>
                  <a:gs pos="100000">
                    <a:srgbClr val="242FD5"/>
                  </a:gs>
                </a:gsLst>
                <a:lin ang="0" scaled="0"/>
              </a:gradFill>
              <a:ln w="19050">
                <a:noFill/>
                <a:round/>
              </a:ln>
            </p:spPr>
            <p:txBody>
              <a:bodyPr vert="horz" wrap="none" lIns="121920" tIns="60960" rIns="121920" bIns="60960" anchor="ctr" anchorCtr="1" compatLnSpc="1">
                <a:normAutofit/>
              </a:bodyPr>
              <a:p>
                <a:pPr algn="ctr">
                  <a:defRPr/>
                </a:pPr>
                <a:endParaRPr lang="en-US" sz="1600" b="1" kern="0" dirty="0">
                  <a:solidFill>
                    <a:prstClr val="white"/>
                  </a:solidFill>
                  <a:latin typeface="微软雅黑" panose="020B0503020204020204" pitchFamily="34" charset="-122"/>
                  <a:ea typeface="微软雅黑" panose="020B0503020204020204" pitchFamily="34" charset="-122"/>
                </a:endParaRPr>
              </a:p>
            </p:txBody>
          </p:sp>
          <p:sp>
            <p:nvSpPr>
              <p:cNvPr id="24" name="PA-矩形 69"/>
              <p:cNvSpPr/>
              <p:nvPr>
                <p:custDataLst>
                  <p:tags r:id="rId2"/>
                </p:custDataLst>
              </p:nvPr>
            </p:nvSpPr>
            <p:spPr>
              <a:xfrm>
                <a:off x="-453444" y="1078684"/>
                <a:ext cx="3096109" cy="342383"/>
              </a:xfrm>
              <a:prstGeom prst="rect">
                <a:avLst/>
              </a:prstGeom>
            </p:spPr>
            <p:txBody>
              <a:bodyPr wrap="square">
                <a:spAutoFit/>
              </a:bodyPr>
              <a:p>
                <a:pPr algn="ctr">
                  <a:defRPr/>
                </a:pPr>
                <a:r>
                  <a:rPr 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3.</a:t>
                </a:r>
                <a:r>
                  <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rPr>
                  <a:t>加工单元机器人加工作业程序设计</a:t>
                </a:r>
                <a:endParaRPr lang="zh-CN" altLang="en-US" sz="16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Times New Roman" panose="02020603050405020304" pitchFamily="18" charset="0"/>
                </a:endParaRPr>
              </a:p>
            </p:txBody>
          </p:sp>
        </p:grpSp>
        <p:pic>
          <p:nvPicPr>
            <p:cNvPr id="26" name="图片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40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29189" y="851594"/>
              <a:ext cx="558551" cy="827910"/>
            </a:xfrm>
            <a:prstGeom prst="rect">
              <a:avLst/>
            </a:prstGeom>
          </p:spPr>
        </p:pic>
      </p:grpSp>
      <p:sp>
        <p:nvSpPr>
          <p:cNvPr id="5" name="文本框 4"/>
          <p:cNvSpPr txBox="1"/>
          <p:nvPr/>
        </p:nvSpPr>
        <p:spPr>
          <a:xfrm>
            <a:off x="454660" y="1534160"/>
            <a:ext cx="11200130" cy="645160"/>
          </a:xfrm>
          <a:prstGeom prst="rect">
            <a:avLst/>
          </a:prstGeom>
        </p:spPr>
        <p:txBody>
          <a:bodyPr wrap="square">
            <a:spAutoFit/>
          </a:bodyPr>
          <a:p>
            <a:pPr indent="457200" algn="just" defTabSz="266700" fontAlgn="auto">
              <a:spcBef>
                <a:spcPct val="0"/>
              </a:spcBef>
              <a:spcAft>
                <a:spcPct val="0"/>
              </a:spcAft>
            </a:pPr>
            <a:r>
              <a:rPr lang="en-US" b="1">
                <a:latin typeface="宋体" panose="02010600030101010101" pitchFamily="2" charset="-122"/>
                <a:ea typeface="宋体" panose="02010600030101010101" pitchFamily="2" charset="-122"/>
                <a:cs typeface="宋体" panose="02010600030101010101" pitchFamily="2" charset="-122"/>
              </a:rPr>
              <a:t>(3)</a:t>
            </a:r>
            <a:r>
              <a:rPr lang="zh-CN" altLang="en-US" b="1">
                <a:latin typeface="宋体" panose="02010600030101010101" pitchFamily="2" charset="-122"/>
                <a:ea typeface="宋体" panose="02010600030101010101" pitchFamily="2" charset="-122"/>
                <a:cs typeface="宋体" panose="02010600030101010101" pitchFamily="2" charset="-122"/>
              </a:rPr>
              <a:t>使用比较指令处理</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收到机器人发送的</a:t>
            </a: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latin typeface="宋体" panose="02010600030101010101" pitchFamily="2" charset="-122"/>
                <a:ea typeface="宋体" panose="02010600030101010101" pitchFamily="2" charset="-122"/>
                <a:cs typeface="宋体" panose="02010600030101010101" pitchFamily="2" charset="-122"/>
              </a:rPr>
              <a:t>请求放料组信号值。</a:t>
            </a:r>
            <a:endParaRPr lang="zh-CN" altLang="en-US" b="1">
              <a:latin typeface="宋体" panose="02010600030101010101" pitchFamily="2" charset="-122"/>
              <a:ea typeface="宋体" panose="02010600030101010101" pitchFamily="2" charset="-122"/>
              <a:cs typeface="宋体" panose="02010600030101010101" pitchFamily="2" charset="-122"/>
            </a:endParaRPr>
          </a:p>
          <a:p>
            <a:pPr indent="457200" algn="just" defTabSz="266700" fontAlgn="auto">
              <a:spcBef>
                <a:spcPct val="0"/>
              </a:spcBef>
              <a:spcAft>
                <a:spcPct val="0"/>
              </a:spcAft>
            </a:pPr>
            <a:r>
              <a:rPr lang="en-US" altLang="zh-CN" b="1">
                <a:latin typeface="宋体" panose="02010600030101010101" pitchFamily="2" charset="-122"/>
                <a:ea typeface="宋体" panose="02010600030101010101" pitchFamily="2" charset="-122"/>
                <a:cs typeface="宋体" panose="02010600030101010101" pitchFamily="2" charset="-122"/>
              </a:rPr>
              <a:t>   </a:t>
            </a:r>
            <a:r>
              <a:rPr lang="zh-CN" altLang="en-US" b="1">
                <a:latin typeface="宋体" panose="02010600030101010101" pitchFamily="2" charset="-122"/>
                <a:ea typeface="宋体" panose="02010600030101010101" pitchFamily="2" charset="-122"/>
                <a:cs typeface="宋体" panose="02010600030101010101" pitchFamily="2" charset="-122"/>
              </a:rPr>
              <a:t>当</a:t>
            </a:r>
            <a:r>
              <a:rPr lang="en-US" altLang="zh-CN" b="1">
                <a:latin typeface="宋体" panose="02010600030101010101" pitchFamily="2" charset="-122"/>
                <a:ea typeface="宋体" panose="02010600030101010101" pitchFamily="2" charset="-122"/>
                <a:cs typeface="宋体" panose="02010600030101010101" pitchFamily="2" charset="-122"/>
              </a:rPr>
              <a:t>PLC</a:t>
            </a:r>
            <a:r>
              <a:rPr lang="zh-CN" altLang="en-US" b="1">
                <a:latin typeface="宋体" panose="02010600030101010101" pitchFamily="2" charset="-122"/>
                <a:ea typeface="宋体" panose="02010600030101010101" pitchFamily="2" charset="-122"/>
                <a:cs typeface="宋体" panose="02010600030101010101" pitchFamily="2" charset="-122"/>
              </a:rPr>
              <a:t>输入端信号数值等于</a:t>
            </a:r>
            <a:r>
              <a:rPr lang="en-US" altLang="zh-CN" b="1">
                <a:latin typeface="宋体" panose="02010600030101010101" pitchFamily="2" charset="-122"/>
                <a:ea typeface="宋体" panose="02010600030101010101" pitchFamily="2" charset="-122"/>
                <a:cs typeface="宋体" panose="02010600030101010101" pitchFamily="2" charset="-122"/>
              </a:rPr>
              <a:t>29</a:t>
            </a:r>
            <a:r>
              <a:rPr lang="zh-CN" altLang="en-US" b="1">
                <a:latin typeface="宋体" panose="02010600030101010101" pitchFamily="2" charset="-122"/>
                <a:ea typeface="宋体" panose="02010600030101010101" pitchFamily="2" charset="-122"/>
                <a:cs typeface="宋体" panose="02010600030101010101" pitchFamily="2" charset="-122"/>
              </a:rPr>
              <a:t>时，远程控制数控系统启动。</a:t>
            </a:r>
            <a:endParaRPr lang="zh-CN" altLang="en-US" b="1">
              <a:latin typeface="宋体" panose="02010600030101010101" pitchFamily="2" charset="-122"/>
              <a:ea typeface="宋体" panose="02010600030101010101" pitchFamily="2" charset="-122"/>
              <a:cs typeface="宋体" panose="02010600030101010101" pitchFamily="2" charset="-122"/>
            </a:endParaRPr>
          </a:p>
        </p:txBody>
      </p:sp>
      <p:pic>
        <p:nvPicPr>
          <p:cNvPr id="153" name="图片 4"/>
          <p:cNvPicPr>
            <a:picLocks noChangeAspect="1"/>
          </p:cNvPicPr>
          <p:nvPr/>
        </p:nvPicPr>
        <p:blipFill>
          <a:blip r:embed="rId5"/>
          <a:stretch>
            <a:fillRect/>
          </a:stretch>
        </p:blipFill>
        <p:spPr>
          <a:xfrm>
            <a:off x="3463290" y="2447925"/>
            <a:ext cx="4364990" cy="1329690"/>
          </a:xfrm>
          <a:prstGeom prst="rect">
            <a:avLst/>
          </a:prstGeom>
          <a:noFill/>
          <a:ln>
            <a:noFill/>
          </a:ln>
        </p:spPr>
      </p:pic>
      <p:sp>
        <p:nvSpPr>
          <p:cNvPr id="2" name="文本框 1"/>
          <p:cNvSpPr txBox="1"/>
          <p:nvPr/>
        </p:nvSpPr>
        <p:spPr>
          <a:xfrm>
            <a:off x="581660" y="3919220"/>
            <a:ext cx="11200130" cy="368300"/>
          </a:xfrm>
          <a:prstGeom prst="rect">
            <a:avLst/>
          </a:prstGeom>
        </p:spPr>
        <p:txBody>
          <a:bodyPr wrap="square">
            <a:spAutoFit/>
          </a:bodyPr>
          <a:p>
            <a:pPr indent="457200" algn="just" defTabSz="266700" fontAlgn="auto">
              <a:spcBef>
                <a:spcPct val="0"/>
              </a:spcBef>
              <a:spcAft>
                <a:spcPct val="0"/>
              </a:spcAft>
            </a:pPr>
            <a:r>
              <a:rPr lang="en-US" b="1">
                <a:latin typeface="宋体" panose="02010600030101010101" pitchFamily="2" charset="-122"/>
                <a:ea typeface="宋体" panose="02010600030101010101" pitchFamily="2" charset="-122"/>
                <a:cs typeface="宋体" panose="02010600030101010101" pitchFamily="2" charset="-122"/>
              </a:rPr>
              <a:t>(4)</a:t>
            </a:r>
            <a:endParaRPr lang="en-US"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11"/>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KSO_WM_BEAUTIFY_FLAG" val="#wm#"/>
  <p:tag name="KSO_WM_TEMPLATE_CATEGORY" val="custom"/>
  <p:tag name="KSO_WM_TEMPLATE_INDEX" val="20205176"/>
</p:tagLst>
</file>

<file path=ppt/tags/tag18.xml><?xml version="1.0" encoding="utf-8"?>
<p:tagLst xmlns:p="http://schemas.openxmlformats.org/presentationml/2006/main">
  <p:tag name="COMMONDATA" val="eyJoZGlkIjoiZjYxNTA4YjgzNTVkYWRlMDY0MmFiNTQ4Y2YyZTg5YTMifQ=="/>
  <p:tag name="commondata" val="eyJoZGlkIjoiZWM5NzRlMGNlNzJiZGIwNTMzOTVkMjM0MzczZmRiMDAifQ=="/>
</p:tagLst>
</file>

<file path=ppt/tags/tag2.xml><?xml version="1.0" encoding="utf-8"?>
<p:tagLst xmlns:p="http://schemas.openxmlformats.org/presentationml/2006/main">
  <p:tag name="PA" val="v5.2.11"/>
</p:tagLst>
</file>

<file path=ppt/tags/tag3.xml><?xml version="1.0" encoding="utf-8"?>
<p:tagLst xmlns:p="http://schemas.openxmlformats.org/presentationml/2006/main">
  <p:tag name="PA" val="v5.2.11"/>
</p:tagLst>
</file>

<file path=ppt/tags/tag4.xml><?xml version="1.0" encoding="utf-8"?>
<p:tagLst xmlns:p="http://schemas.openxmlformats.org/presentationml/2006/main">
  <p:tag name="PA" val="v5.2.11"/>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PA" val="v5.2.11"/>
</p:tagLst>
</file>

<file path=ppt/tags/tag7.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2280</Words>
  <Application>WPS 演示</Application>
  <PresentationFormat>宽屏</PresentationFormat>
  <Paragraphs>317</Paragraphs>
  <Slides>10</Slides>
  <Notes>11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10</vt:i4>
      </vt:variant>
    </vt:vector>
  </HeadingPairs>
  <TitlesOfParts>
    <vt:vector size="25" baseType="lpstr">
      <vt:lpstr>Arial</vt:lpstr>
      <vt:lpstr>宋体</vt:lpstr>
      <vt:lpstr>Wingdings</vt:lpstr>
      <vt:lpstr>等线</vt:lpstr>
      <vt:lpstr>微软雅黑</vt:lpstr>
      <vt:lpstr>Times New Roman</vt:lpstr>
      <vt:lpstr>Verdana</vt:lpstr>
      <vt:lpstr>Lucida Console</vt:lpstr>
      <vt:lpstr>BankGothic Md BT</vt:lpstr>
      <vt:lpstr>Yu Gothic UI Semibold</vt:lpstr>
      <vt:lpstr>黑体</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妖小吖吖吖િી</cp:lastModifiedBy>
  <cp:revision>136</cp:revision>
  <dcterms:created xsi:type="dcterms:W3CDTF">2024-03-12T01:04:00Z</dcterms:created>
  <dcterms:modified xsi:type="dcterms:W3CDTF">2025-01-10T18:47:57Z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50E772CD44534CAB907C3634BB6A36F7_13</vt:lpwstr>
  </property>
  <property fmtid="{D5CDD505-2E9C-101B-9397-08002B2CF9AE}" pid="3" name="KSOProductBuildVer">
    <vt:lpwstr>2052-12.1.0.19770</vt:lpwstr>
  </property>
</Properties>
</file>