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handoutMasterIdLst>
    <p:handoutMasterId r:id="rId11"/>
  </p:handoutMasterIdLst>
  <p:sldIdLst>
    <p:sldId id="1331" r:id="rId3"/>
    <p:sldId id="1373" r:id="rId4"/>
    <p:sldId id="1402" r:id="rId5"/>
    <p:sldId id="1428" r:id="rId6"/>
    <p:sldId id="1436" r:id="rId7"/>
    <p:sldId id="1437" r:id="rId8"/>
    <p:sldId id="1370" r:id="rId9"/>
  </p:sldIdLst>
  <p:sldSz cx="12192000" cy="6858000"/>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7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s" initials="U" lastIdx="1" clrIdx="0"/>
  <p:cmAuthor id="329275259" name="宝儿" initials="宝"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1EB0DE"/>
    <a:srgbClr val="060686"/>
    <a:srgbClr val="D3F1F5"/>
    <a:srgbClr val="44E8FE"/>
    <a:srgbClr val="C1C5F5"/>
    <a:srgbClr val="242FD5"/>
    <a:srgbClr val="011327"/>
    <a:srgbClr val="B2E7EE"/>
    <a:srgbClr val="242F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627" autoAdjust="0"/>
    <p:restoredTop sz="88413" autoAdjust="0"/>
  </p:normalViewPr>
  <p:slideViewPr>
    <p:cSldViewPr snapToGrid="0" showGuides="1">
      <p:cViewPr>
        <p:scale>
          <a:sx n="50" d="100"/>
          <a:sy n="50" d="100"/>
        </p:scale>
        <p:origin x="1302" y="1026"/>
      </p:cViewPr>
      <p:guideLst>
        <p:guide orient="horz" pos="2160"/>
        <p:guide pos="387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gs" Target="tags/tag8.xml"/><Relationship Id="rId15" Type="http://schemas.openxmlformats.org/officeDocument/2006/relationships/commentAuthors" Target="commentAuthors.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handoutMaster" Target="handoutMasters/handoutMaster1.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microsoft.com/office/2007/relationships/hdphoto" Target="../media/image3.wdp"/><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3825" y="-21126"/>
            <a:ext cx="12228678" cy="6879126"/>
            <a:chOff x="-3825" y="-21126"/>
            <a:chExt cx="12228678" cy="6879126"/>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t="7939" b="7939"/>
            <a:stretch>
              <a:fillRect/>
            </a:stretch>
          </p:blipFill>
          <p:spPr>
            <a:xfrm>
              <a:off x="-3825" y="0"/>
              <a:ext cx="12228678" cy="6858000"/>
            </a:xfrm>
            <a:prstGeom prst="rect">
              <a:avLst/>
            </a:prstGeom>
          </p:spPr>
        </p:pic>
        <p:sp>
          <p:nvSpPr>
            <p:cNvPr id="9" name="矩形: 圆角 8"/>
            <p:cNvSpPr/>
            <p:nvPr/>
          </p:nvSpPr>
          <p:spPr>
            <a:xfrm>
              <a:off x="-3824" y="-21126"/>
              <a:ext cx="12228677" cy="1392726"/>
            </a:xfrm>
            <a:prstGeom prst="roundRect">
              <a:avLst>
                <a:gd name="adj" fmla="val 0"/>
              </a:avLst>
            </a:prstGeom>
            <a:gradFill flip="none" rotWithShape="1">
              <a:gsLst>
                <a:gs pos="0">
                  <a:srgbClr val="002060"/>
                </a:gs>
                <a:gs pos="100000">
                  <a:srgbClr val="06068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88900" y="573088"/>
              <a:ext cx="12029095" cy="6187368"/>
            </a:xfrm>
            <a:prstGeom prst="roundRect">
              <a:avLst>
                <a:gd name="adj" fmla="val 0"/>
              </a:avLst>
            </a:prstGeom>
            <a:gradFill flip="none" rotWithShape="1">
              <a:gsLst>
                <a:gs pos="0">
                  <a:schemeClr val="bg1">
                    <a:alpha val="92000"/>
                  </a:schemeClr>
                </a:gs>
                <a:gs pos="100000">
                  <a:schemeClr val="bg1">
                    <a:alpha val="86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 name="图片 27"/>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20000"/>
                    </a14:imgEffect>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flipH="1">
            <a:off x="-1333" y="-21126"/>
            <a:ext cx="595057" cy="80970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bg>
      <p:bgPr>
        <a:pattFill prst="ltUpDiag">
          <a:fgClr>
            <a:schemeClr val="bg1"/>
          </a:fgClr>
          <a:bgClr>
            <a:schemeClr val="bg1"/>
          </a:bgClr>
        </a:patt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D8ECB7-97F5-4ABB-BD54-46A4800B4D5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F7E42E-C7D7-4584-9A43-F205A35D97E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tags" Target="../tags/tag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tags" Target="../tags/tag4.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1999" cy="6858000"/>
          </a:xfrm>
          <a:prstGeom prst="rect">
            <a:avLst/>
          </a:prstGeom>
          <a:gradFill flip="none" rotWithShape="1">
            <a:gsLst>
              <a:gs pos="0">
                <a:srgbClr val="0323A1"/>
              </a:gs>
              <a:gs pos="100000">
                <a:srgbClr val="0323A1">
                  <a:alpha val="3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28853" t="13737" r="28129" b="13677"/>
          <a:stretch>
            <a:fillRect/>
          </a:stretch>
        </p:blipFill>
        <p:spPr>
          <a:xfrm>
            <a:off x="6096001" y="0"/>
            <a:ext cx="6096001" cy="6858000"/>
          </a:xfrm>
          <a:custGeom>
            <a:avLst/>
            <a:gdLst>
              <a:gd name="connsiteX0" fmla="*/ 0 w 6096001"/>
              <a:gd name="connsiteY0" fmla="*/ 0 h 6858000"/>
              <a:gd name="connsiteX1" fmla="*/ 6096001 w 6096001"/>
              <a:gd name="connsiteY1" fmla="*/ 0 h 6858000"/>
              <a:gd name="connsiteX2" fmla="*/ 6096001 w 6096001"/>
              <a:gd name="connsiteY2" fmla="*/ 6858000 h 6858000"/>
              <a:gd name="connsiteX3" fmla="*/ 2281084 w 6096001"/>
              <a:gd name="connsiteY3" fmla="*/ 6858000 h 6858000"/>
              <a:gd name="connsiteX4" fmla="*/ 0 w 6096001"/>
              <a:gd name="connsiteY4" fmla="*/ 1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1" h="6858000">
                <a:moveTo>
                  <a:pt x="0" y="0"/>
                </a:moveTo>
                <a:lnTo>
                  <a:pt x="6096001" y="0"/>
                </a:lnTo>
                <a:lnTo>
                  <a:pt x="6096001" y="6858000"/>
                </a:lnTo>
                <a:lnTo>
                  <a:pt x="2281084" y="6858000"/>
                </a:lnTo>
                <a:lnTo>
                  <a:pt x="0" y="1"/>
                </a:lnTo>
                <a:close/>
              </a:path>
            </a:pathLst>
          </a:custGeom>
        </p:spPr>
      </p:pic>
      <p:sp>
        <p:nvSpPr>
          <p:cNvPr id="4" name="矩形: 单圆角 3"/>
          <p:cNvSpPr/>
          <p:nvPr/>
        </p:nvSpPr>
        <p:spPr>
          <a:xfrm>
            <a:off x="0" y="1238885"/>
            <a:ext cx="6423025" cy="2432685"/>
          </a:xfrm>
          <a:prstGeom prst="round1Rect">
            <a:avLst>
              <a:gd name="adj" fmla="val 342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9" name="组合 8"/>
          <p:cNvGrpSpPr/>
          <p:nvPr/>
        </p:nvGrpSpPr>
        <p:grpSpPr>
          <a:xfrm>
            <a:off x="109855" y="4085590"/>
            <a:ext cx="6485891" cy="1929130"/>
            <a:chOff x="2795075" y="4562464"/>
            <a:chExt cx="4068989" cy="1666875"/>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5075" y="4562464"/>
              <a:ext cx="4068989" cy="1666875"/>
            </a:xfrm>
            <a:prstGeom prst="rect">
              <a:avLst/>
            </a:prstGeom>
          </p:spPr>
        </p:pic>
        <p:sp>
          <p:nvSpPr>
            <p:cNvPr id="11" name="矩形 10"/>
            <p:cNvSpPr/>
            <p:nvPr/>
          </p:nvSpPr>
          <p:spPr>
            <a:xfrm>
              <a:off x="3259579" y="4999756"/>
              <a:ext cx="3158705" cy="7171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任务</a:t>
              </a: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5.1 </a:t>
              </a: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汽车轮毂视觉检测工作站虚拟搭建及调试</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5" name="组合 4"/>
          <p:cNvGrpSpPr/>
          <p:nvPr/>
        </p:nvGrpSpPr>
        <p:grpSpPr>
          <a:xfrm>
            <a:off x="4587772" y="374550"/>
            <a:ext cx="3601702" cy="6483449"/>
            <a:chOff x="4553629" y="810694"/>
            <a:chExt cx="3263013" cy="6047306"/>
          </a:xfrm>
        </p:grpSpPr>
        <p:sp>
          <p:nvSpPr>
            <p:cNvPr id="6" name="等腰三角形 5"/>
            <p:cNvSpPr/>
            <p:nvPr/>
          </p:nvSpPr>
          <p:spPr>
            <a:xfrm>
              <a:off x="4553629" y="810695"/>
              <a:ext cx="1363503" cy="806346"/>
            </a:xfrm>
            <a:prstGeom prst="triangle">
              <a:avLst>
                <a:gd name="adj" fmla="val 20585"/>
              </a:avLst>
            </a:prstGeom>
            <a:solidFill>
              <a:srgbClr val="032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 name="平行四边形 6"/>
            <p:cNvSpPr/>
            <p:nvPr/>
          </p:nvSpPr>
          <p:spPr>
            <a:xfrm flipH="1">
              <a:off x="4841777" y="810694"/>
              <a:ext cx="2974865" cy="6047306"/>
            </a:xfrm>
            <a:prstGeom prst="parallelogram">
              <a:avLst>
                <a:gd name="adj" fmla="val 66248"/>
              </a:avLst>
            </a:prstGeom>
            <a:gradFill flip="none" rotWithShape="1">
              <a:gsLst>
                <a:gs pos="0">
                  <a:srgbClr val="00DEFF"/>
                </a:gs>
                <a:gs pos="100000">
                  <a:srgbClr val="0323A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8" name="文本框 7"/>
          <p:cNvSpPr txBox="1"/>
          <p:nvPr/>
        </p:nvSpPr>
        <p:spPr>
          <a:xfrm>
            <a:off x="427990" y="2009140"/>
            <a:ext cx="5457190" cy="76835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sz="4400" b="1" i="0" u="none" strike="noStrike" kern="1200" cap="none" spc="0" normalizeH="0" baseline="0" noProof="0" dirty="0">
                <a:ln>
                  <a:noFill/>
                </a:ln>
                <a:solidFill>
                  <a:prstClr val="white"/>
                </a:solidFill>
                <a:effectLst>
                  <a:outerShdw dist="63500" dir="2700000" algn="tl" rotWithShape="0">
                    <a:srgbClr val="00DEFF"/>
                  </a:outerShdw>
                </a:effectLst>
                <a:uLnTx/>
                <a:uFillTx/>
                <a:latin typeface="微软雅黑" panose="020B0503020204020204" pitchFamily="34" charset="-122"/>
                <a:ea typeface="微软雅黑" panose="020B0503020204020204" pitchFamily="34" charset="-122"/>
                <a:cs typeface="+mn-cs"/>
              </a:rPr>
              <a:t>工业机器人应用技术</a:t>
            </a:r>
            <a:endParaRPr kumimoji="0" lang="zh-CN" sz="4400" b="1" i="0" u="none" strike="noStrike" kern="1200" cap="none" spc="0" normalizeH="0" baseline="0" noProof="0" dirty="0">
              <a:ln>
                <a:noFill/>
              </a:ln>
              <a:solidFill>
                <a:prstClr val="white"/>
              </a:solidFill>
              <a:effectLst>
                <a:outerShdw dist="63500" dir="2700000" algn="tl" rotWithShape="0">
                  <a:srgbClr val="00DEFF"/>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任务要求</a:t>
            </a:r>
            <a:endParaRPr lang="zh-CN" altLang="en-US" sz="2400" b="1">
              <a:solidFill>
                <a:schemeClr val="bg1"/>
              </a:solidFill>
            </a:endParaRPr>
          </a:p>
        </p:txBody>
      </p:sp>
      <p:sp>
        <p:nvSpPr>
          <p:cNvPr id="10" name="矩形 9"/>
          <p:cNvSpPr/>
          <p:nvPr/>
        </p:nvSpPr>
        <p:spPr>
          <a:xfrm>
            <a:off x="563880" y="765810"/>
            <a:ext cx="11304270" cy="572262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视觉分拣是一种基于机器视觉技术的自动化分拣方法，它通过摄像头或传感器捕捉物体的图像，利用图像处理算法对图像进行分析，从而识别出物体的特征（如形状、颜色、大小等），并根据预设的规则或模型进行精准的分拣操作。视觉分拣技术在多个领域具有广泛的应用，如物流、制造、食品加工等，能够显著提高生产效率、降低人力成本，并减少分拣错误。</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本次任务是学习用</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PQArt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完成机器人对轮毂进行视觉分拣再放回仓储操作。</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具体要求：</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机器人安装轮毂夹爪工具；</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机器人从仓储</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号仓位抓取轮毂；</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机器人将轮毂移至视觉工位光源正上方</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10mm</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处，停滞</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秒等待视觉检测；</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机器人将检测后的轮毂移至分拣单元进行分拣。</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任务分析</a:t>
            </a:r>
            <a:endParaRPr lang="zh-CN" altLang="en-US" sz="2400" b="1">
              <a:solidFill>
                <a:schemeClr val="bg1"/>
              </a:solidFill>
            </a:endParaRPr>
          </a:p>
        </p:txBody>
      </p:sp>
      <p:sp>
        <p:nvSpPr>
          <p:cNvPr id="10" name="矩形 9"/>
          <p:cNvSpPr/>
          <p:nvPr/>
        </p:nvSpPr>
        <p:spPr>
          <a:xfrm>
            <a:off x="342900" y="685800"/>
            <a:ext cx="11424285" cy="587692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根据任务要求，完成视觉检测任务需要机器人安装轮毂夹爪具后从</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号仓位抓取轮毂至视觉工位光源正上方停滞</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秒待检测结束，再将轮毂移至分拣单元传送带，分拣单元将轮毂</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号分拣口推出</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535" name="ECB019B1-382A-4266-B25C-5B523AA43C14-15" descr="C:/Users/17188/AppData/Local/Temp/wps.GBZrXmwps"/>
          <p:cNvPicPr>
            <a:picLocks noChangeAspect="1"/>
          </p:cNvPicPr>
          <p:nvPr/>
        </p:nvPicPr>
        <p:blipFill>
          <a:blip r:embed="rId1"/>
          <a:stretch>
            <a:fillRect/>
          </a:stretch>
        </p:blipFill>
        <p:spPr>
          <a:xfrm>
            <a:off x="342900" y="1578928"/>
            <a:ext cx="11538562" cy="43200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412240"/>
            <a:ext cx="11395710" cy="528828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50</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年代开始随着计算图像处理技术的发展，图像处理技术逐渐应用于机械工业行业，开始成为机械工业的一个检测项目，视觉检测作为一项生产检测机制诞生。</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60</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年代末</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70</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年代初期，随着导弹和航天工业的兴起，人工检测无法实现对精密工业品的检测，视觉检测技术开始应用于航空航天、军事等领域。</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80</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年代，机械视觉检测被应用于半导体工业，逐步参与民用领域生产。</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90</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年代，智能相机的出现推动了视觉检测技术的飞速发展，并广泛应用于制造业。</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2000</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年之后随着数码相机的发明和普及，视觉检测的成本大大降低。</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在制造业中，视觉检测用于产品组装、焊接、涂装等工艺中的缺陷检测，确保产品符合质量标准，提高生产效率。例如，在电子制造行业，视觉检测系统能够检测电路板上的焊接问题、元件位置错误、短路和开路等，确保电子设备的可靠性，在汽车制造中，视觉检测用于检测焊接、涂装和组装过程中的质量问题，提高了汽车的安全性和可靠性。在轮毂加工过程中，视觉检测即可用来辨别产品型号以便于分拣，还可以对装配孔的大小以及加工的精度进行检测，确保产品质量。视觉检测也广泛用于医疗设备制造业，以确保设备的安全性和性能，它可以检测医疗器件的组装正确性和无菌包装，以及进行医疗图像分析。除此之外视觉检测还被用于食品和包装行业和智能安防和交通管理等，用于检测包装完整性、标签准确性和产品的外观特征，视频监控进行人脸识别、车牌识别等，识别货物上的条形码、二维码等信息，确保产品质量和安全，实现对货物的自动化管理和追踪等等。</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18579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1.</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视觉检测技术基础</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412240"/>
            <a:ext cx="11395710" cy="528828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基于深度学习方法的目标检测技术：包括卷积神经网络</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(CNN)</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、循环神经网络</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(RNN)</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、区域卷积神经网络</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(RCNN)</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等，这些方法通过构建深层次的神经网络结构，自动学习特征和分类</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PQArt</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软件自带的视觉检测单元可根据不同需求完成对零件的检测、识别，由工作台、视觉控制器、光源、结果显示器等组件构成。视觉控制器可根据不同的组件材程序设置，实现条码识别、形状匹配、颜色检测、尺寸测量等功能，操作过程和分拣结果通过结果显示器显示；检测单元的程序选择、检测触发和结果输出通过工分拣工业以太网实现。视觉检测经常配合分拣单元开展作业，分拣单元可根据不同的程序实现对不同零件的分拣动作，由工作台、传输带、分拣机构、分拣工位、定位装置、传感器远程</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I/O</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模块等组件构成。传输带由电动机驱动，可将放置到起始位的零件传输到分拣机构；分拣机构根据程序要求在不同位置拦截传输带上的零件，并将其推入指定的分拣工位；分拣工位可通过末端定位装置实现对滑入零件的准确定位，每个分拣工位设置有传感器（图中未标识）检测当前工位是否存有零件；分拣机构的拦截装置、推出装置以及分拣工位的定位装置均为气动控制；分拣单元共有三个分拣工位，每个工位可存放一个零件；分拣单元的气缸动作和传感器信号反馈均由远程</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/O</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模块通过工业以太网与总控单元实现数据交互。</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18579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2.</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视觉检测单元</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新知解析</a:t>
            </a:r>
            <a:endParaRPr lang="zh-CN" altLang="en-US" sz="2400" b="1">
              <a:solidFill>
                <a:schemeClr val="bg1"/>
              </a:solidFill>
            </a:endParaRPr>
          </a:p>
        </p:txBody>
      </p:sp>
      <p:sp>
        <p:nvSpPr>
          <p:cNvPr id="10" name="矩形 9"/>
          <p:cNvSpPr/>
          <p:nvPr/>
        </p:nvSpPr>
        <p:spPr>
          <a:xfrm>
            <a:off x="454660" y="1412240"/>
            <a:ext cx="11395710" cy="528828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分拣技术是指将不同种类的物品按照一定的规则或标准进行分类和归类的技术。在物流、制造等行业中，分拣技术是实现自动化、智能化生产的关键环节。随着科技的发展，分拣技术已经从传统的人工分拣逐渐转变为自动化、智能化分拣，大大提高了生产效率和准确性。</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）分拣机构的构成</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分拣机构由起始位置产品检知传感器、分拣道口传送到位检知传感器、升降气缸、推出气缸、定位气缸、分拣工位有料检知传感器、</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个分拣工位组成，如图</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5-1-1a</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所示。</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）分拣机构的工作原理</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当分拣机构传送带起始位置检测到零件时，传送带电动机启动运送零件。分拣机构根据程序要求将对应道口的升降气缸降下，拦截传送带上的零件；当对应分拣道口传送到位检知传感器检测到零件时，传送带停止，通过推出气缸将零件推入分拣工位；推出气缸推出到极限位置后，同时升降气缸升起、推出气缸缩回。定位气缸推出，将零件送入分拣工位，最后分拣工位有料检知传感器能检测到零件。</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18579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2.</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视觉检测单元</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406" name="WordArt 14"/>
          <p:cNvSpPr>
            <a:spLocks noChangeArrowheads="1" noChangeShapeType="1" noTextEdit="1"/>
          </p:cNvSpPr>
          <p:nvPr/>
        </p:nvSpPr>
        <p:spPr bwMode="gray">
          <a:xfrm>
            <a:off x="1901825" y="3507423"/>
            <a:ext cx="8001000" cy="990600"/>
          </a:xfrm>
          <a:prstGeom prst="rect">
            <a:avLst/>
          </a:prstGeom>
        </p:spPr>
        <p:txBody>
          <a:bodyPr wrap="none" fromWordArt="1">
            <a:prstTxWarp prst="textDeflate">
              <a:avLst>
                <a:gd name="adj" fmla="val 0"/>
              </a:avLst>
            </a:prstTxWarp>
          </a:bodyPr>
          <a:lstStyle/>
          <a:p>
            <a:pPr algn="ct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匠心筑梦</a:t>
            </a:r>
            <a:r>
              <a:rPr lang="en-US" altLang="zh-CN"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 </a:t>
            </a: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智造</a:t>
            </a: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未来</a:t>
            </a:r>
            <a:endPar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endParaRPr>
          </a:p>
        </p:txBody>
      </p:sp>
      <p:sp>
        <p:nvSpPr>
          <p:cNvPr id="59407" name="AutoShape 15"/>
          <p:cNvSpPr>
            <a:spLocks noChangeArrowheads="1"/>
          </p:cNvSpPr>
          <p:nvPr/>
        </p:nvSpPr>
        <p:spPr bwMode="auto">
          <a:xfrm>
            <a:off x="4062413" y="2085975"/>
            <a:ext cx="3384550" cy="838200"/>
          </a:xfrm>
          <a:prstGeom prst="roundRect">
            <a:avLst>
              <a:gd name="adj" fmla="val 50000"/>
            </a:avLst>
          </a:prstGeom>
          <a:gradFill rotWithShape="1">
            <a:gsLst>
              <a:gs pos="0">
                <a:srgbClr val="CC6600"/>
              </a:gs>
              <a:gs pos="50000">
                <a:srgbClr val="FFCC99"/>
              </a:gs>
              <a:gs pos="100000">
                <a:srgbClr val="CC6600"/>
              </a:gs>
            </a:gsLst>
            <a:lin ang="0" scaled="1"/>
          </a:gradFill>
          <a:ln w="38100">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600">
                <a:solidFill>
                  <a:schemeClr val="tx1"/>
                </a:solidFill>
                <a:latin typeface="Verdana" panose="020B0604030504040204" pitchFamily="34" charset="0"/>
                <a:ea typeface="宋体" panose="02010600030101010101" pitchFamily="2" charset="-122"/>
              </a:defRPr>
            </a:lvl1pPr>
            <a:lvl2pPr marL="742950" indent="-285750">
              <a:defRPr sz="3600">
                <a:solidFill>
                  <a:schemeClr val="tx1"/>
                </a:solidFill>
                <a:latin typeface="Verdana" panose="020B0604030504040204" pitchFamily="34" charset="0"/>
                <a:ea typeface="宋体" panose="02010600030101010101" pitchFamily="2" charset="-122"/>
              </a:defRPr>
            </a:lvl2pPr>
            <a:lvl3pPr marL="1143000" indent="-228600">
              <a:defRPr sz="3600">
                <a:solidFill>
                  <a:schemeClr val="tx1"/>
                </a:solidFill>
                <a:latin typeface="Verdana" panose="020B0604030504040204" pitchFamily="34" charset="0"/>
                <a:ea typeface="宋体" panose="02010600030101010101" pitchFamily="2" charset="-122"/>
              </a:defRPr>
            </a:lvl3pPr>
            <a:lvl4pPr marL="1600200" indent="-228600">
              <a:defRPr sz="3600">
                <a:solidFill>
                  <a:schemeClr val="tx1"/>
                </a:solidFill>
                <a:latin typeface="Verdana" panose="020B0604030504040204" pitchFamily="34" charset="0"/>
                <a:ea typeface="宋体" panose="02010600030101010101" pitchFamily="2" charset="-122"/>
              </a:defRPr>
            </a:lvl4pPr>
            <a:lvl5pPr marL="2057400" indent="-228600">
              <a:defRPr sz="36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9pPr>
          </a:lstStyle>
          <a:p>
            <a:pPr algn="ctr" eaLnBrk="1" hangingPunct="1"/>
            <a:endParaRPr lang="zh-CN" altLang="en-US" sz="2000">
              <a:latin typeface="Lucida Console" panose="020B0609040504020204" pitchFamily="49" charset="0"/>
            </a:endParaRPr>
          </a:p>
        </p:txBody>
      </p:sp>
      <p:sp>
        <p:nvSpPr>
          <p:cNvPr id="59408" name="Rectangle 16"/>
          <p:cNvSpPr>
            <a:spLocks noRot="1" noChangeArrowheads="1"/>
          </p:cNvSpPr>
          <p:nvPr/>
        </p:nvSpPr>
        <p:spPr bwMode="auto">
          <a:xfrm>
            <a:off x="4278313" y="2276475"/>
            <a:ext cx="287972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3600">
                <a:solidFill>
                  <a:schemeClr val="tx1"/>
                </a:solidFill>
                <a:latin typeface="Verdana" panose="020B0604030504040204" pitchFamily="34" charset="0"/>
                <a:ea typeface="宋体" panose="02010600030101010101" pitchFamily="2" charset="-122"/>
              </a:defRPr>
            </a:lvl1pPr>
            <a:lvl2pPr marL="742950" indent="-285750">
              <a:defRPr sz="3600">
                <a:solidFill>
                  <a:schemeClr val="tx1"/>
                </a:solidFill>
                <a:latin typeface="Verdana" panose="020B0604030504040204" pitchFamily="34" charset="0"/>
                <a:ea typeface="宋体" panose="02010600030101010101" pitchFamily="2" charset="-122"/>
              </a:defRPr>
            </a:lvl2pPr>
            <a:lvl3pPr marL="1143000" indent="-228600">
              <a:defRPr sz="3600">
                <a:solidFill>
                  <a:schemeClr val="tx1"/>
                </a:solidFill>
                <a:latin typeface="Verdana" panose="020B0604030504040204" pitchFamily="34" charset="0"/>
                <a:ea typeface="宋体" panose="02010600030101010101" pitchFamily="2" charset="-122"/>
              </a:defRPr>
            </a:lvl3pPr>
            <a:lvl4pPr marL="1600200" indent="-228600">
              <a:defRPr sz="3600">
                <a:solidFill>
                  <a:schemeClr val="tx1"/>
                </a:solidFill>
                <a:latin typeface="Verdana" panose="020B0604030504040204" pitchFamily="34" charset="0"/>
                <a:ea typeface="宋体" panose="02010600030101010101" pitchFamily="2" charset="-122"/>
              </a:defRPr>
            </a:lvl4pPr>
            <a:lvl5pPr marL="2057400" indent="-228600">
              <a:defRPr sz="36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9pPr>
          </a:lstStyle>
          <a:p>
            <a:pPr algn="ctr" eaLnBrk="1" hangingPunct="1">
              <a:spcBef>
                <a:spcPct val="20000"/>
              </a:spcBef>
              <a:buClr>
                <a:schemeClr val="hlink"/>
              </a:buClr>
              <a:buFont typeface="Wingdings" panose="05000000000000000000" pitchFamily="2" charset="2"/>
              <a:buNone/>
            </a:pPr>
            <a:r>
              <a:rPr lang="zh-CN" altLang="en-US" sz="2800" b="1">
                <a:solidFill>
                  <a:schemeClr val="tx2"/>
                </a:solidFill>
                <a:latin typeface="BankGothic Md BT" panose="020B0807020203060204" pitchFamily="34" charset="0"/>
                <a:ea typeface="黑体" panose="02010609060101010101" pitchFamily="49" charset="-122"/>
              </a:rPr>
              <a:t>本任务结束</a:t>
            </a:r>
            <a:endParaRPr lang="zh-CN" altLang="en-US" sz="2800" b="1">
              <a:solidFill>
                <a:schemeClr val="tx2"/>
              </a:solidFill>
              <a:latin typeface="BankGothic Md BT" panose="020B0807020203060204" pitchFamily="34" charset="0"/>
              <a:ea typeface="黑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9406"/>
                                        </p:tgtEl>
                                        <p:attrNameLst>
                                          <p:attrName>style.visibility</p:attrName>
                                        </p:attrNameLst>
                                      </p:cBhvr>
                                      <p:to>
                                        <p:strVal val="visible"/>
                                      </p:to>
                                    </p:set>
                                    <p:animEffect transition="in" filter="checkerboard(across)">
                                      <p:cBhvr>
                                        <p:cTn id="7" dur="500"/>
                                        <p:tgtEl>
                                          <p:spTgt spid="59406"/>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9408">
                                            <p:txEl>
                                              <p:pRg st="4294967295" end="4294967295"/>
                                            </p:txEl>
                                          </p:spTgt>
                                        </p:tgtEl>
                                        <p:attrNameLst>
                                          <p:attrName>style.visibility</p:attrName>
                                        </p:attrNameLst>
                                      </p:cBhvr>
                                      <p:to>
                                        <p:strVal val="visible"/>
                                      </p:to>
                                    </p:set>
                                    <p:animEffect transition="in" filter="checkerboard(across)">
                                      <p:cBhvr>
                                        <p:cTn id="11" dur="500"/>
                                        <p:tgtEl>
                                          <p:spTgt spid="59408">
                                            <p:txEl>
                                              <p:pRg st="4294967295" end="4294967295"/>
                                            </p:txEl>
                                          </p:spTgt>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59408">
                                            <p:txEl>
                                              <p:pRg st="4294967295" end="4294967295"/>
                                            </p:txEl>
                                          </p:spTgt>
                                        </p:tgtEl>
                                        <p:attrNameLst>
                                          <p:attrName>style.visibility</p:attrName>
                                        </p:attrNameLst>
                                      </p:cBhvr>
                                      <p:to>
                                        <p:strVal val="visible"/>
                                      </p:to>
                                    </p:set>
                                    <p:animEffect transition="in" filter="checkerboard(across)">
                                      <p:cBhvr>
                                        <p:cTn id="15" dur="500"/>
                                        <p:tgtEl>
                                          <p:spTgt spid="59408">
                                            <p:txEl>
                                              <p:pRg st="4294967295" end="4294967295"/>
                                            </p:txEl>
                                          </p:spTgt>
                                        </p:tgtEl>
                                      </p:cBhvr>
                                    </p:animEffect>
                                  </p:childTnLst>
                                </p:cTn>
                              </p:par>
                            </p:childTnLst>
                          </p:cTn>
                        </p:par>
                        <p:par>
                          <p:cTn id="16" fill="hold">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59408">
                                            <p:txEl>
                                              <p:pRg st="0" end="0"/>
                                            </p:txEl>
                                          </p:spTgt>
                                        </p:tgtEl>
                                        <p:attrNameLst>
                                          <p:attrName>style.visibility</p:attrName>
                                        </p:attrNameLst>
                                      </p:cBhvr>
                                      <p:to>
                                        <p:strVal val="visible"/>
                                      </p:to>
                                    </p:set>
                                    <p:animEffect transition="in" filter="checkerboard(across)">
                                      <p:cBhvr>
                                        <p:cTn id="19" dur="500"/>
                                        <p:tgtEl>
                                          <p:spTgt spid="59408">
                                            <p:txEl>
                                              <p:pRg st="0" end="0"/>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59407"/>
                                        </p:tgtEl>
                                        <p:attrNameLst>
                                          <p:attrName>style.visibility</p:attrName>
                                        </p:attrNameLst>
                                      </p:cBhvr>
                                      <p:to>
                                        <p:strVal val="visible"/>
                                      </p:to>
                                    </p:set>
                                    <p:animEffect transition="in" filter="blinds(horizontal)">
                                      <p:cBhvr>
                                        <p:cTn id="23"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bldLvl="0" animBg="1"/>
      <p:bldP spid="59408" grpId="0" build="p"/>
    </p:bldLst>
  </p:timing>
</p:sld>
</file>

<file path=ppt/tags/tag1.xml><?xml version="1.0" encoding="utf-8"?>
<p:tagLst xmlns:p="http://schemas.openxmlformats.org/presentationml/2006/main">
  <p:tag name="PA" val="v5.2.11"/>
</p:tagLst>
</file>

<file path=ppt/tags/tag2.xml><?xml version="1.0" encoding="utf-8"?>
<p:tagLst xmlns:p="http://schemas.openxmlformats.org/presentationml/2006/main">
  <p:tag name="PA" val="v5.2.11"/>
</p:tagLst>
</file>

<file path=ppt/tags/tag3.xml><?xml version="1.0" encoding="utf-8"?>
<p:tagLst xmlns:p="http://schemas.openxmlformats.org/presentationml/2006/main">
  <p:tag name="PA" val="v5.2.11"/>
</p:tagLst>
</file>

<file path=ppt/tags/tag4.xml><?xml version="1.0" encoding="utf-8"?>
<p:tagLst xmlns:p="http://schemas.openxmlformats.org/presentationml/2006/main">
  <p:tag name="PA" val="v5.2.11"/>
</p:tagLst>
</file>

<file path=ppt/tags/tag5.xml><?xml version="1.0" encoding="utf-8"?>
<p:tagLst xmlns:p="http://schemas.openxmlformats.org/presentationml/2006/main">
  <p:tag name="PA" val="v5.2.11"/>
</p:tagLst>
</file>

<file path=ppt/tags/tag6.xml><?xml version="1.0" encoding="utf-8"?>
<p:tagLst xmlns:p="http://schemas.openxmlformats.org/presentationml/2006/main">
  <p:tag name="PA" val="v5.2.11"/>
</p:tagLst>
</file>

<file path=ppt/tags/tag7.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COMMONDATA" val="eyJoZGlkIjoiZjYxNTA4YjgzNTVkYWRlMDY0MmFiNTQ4Y2YyZTg5YTMifQ=="/>
  <p:tag name="commondata" val="eyJoZGlkIjoiZWM5NzRlMGNlNzJiZGIwNTMzOTVkMjM0MzczZmRiMDA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2037</Words>
  <Application>WPS 演示</Application>
  <PresentationFormat>宽屏</PresentationFormat>
  <Paragraphs>58</Paragraphs>
  <Slides>7</Slides>
  <Notes>11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7</vt:i4>
      </vt:variant>
    </vt:vector>
  </HeadingPairs>
  <TitlesOfParts>
    <vt:vector size="22" baseType="lpstr">
      <vt:lpstr>Arial</vt:lpstr>
      <vt:lpstr>宋体</vt:lpstr>
      <vt:lpstr>Wingdings</vt:lpstr>
      <vt:lpstr>等线</vt:lpstr>
      <vt:lpstr>微软雅黑</vt:lpstr>
      <vt:lpstr>Times New Roman</vt:lpstr>
      <vt:lpstr>Verdana</vt:lpstr>
      <vt:lpstr>Lucida Console</vt:lpstr>
      <vt:lpstr>BankGothic Md BT</vt:lpstr>
      <vt:lpstr>Yu Gothic UI Semibold</vt:lpstr>
      <vt:lpstr>黑体</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妖小吖吖吖િી</cp:lastModifiedBy>
  <cp:revision>101</cp:revision>
  <dcterms:created xsi:type="dcterms:W3CDTF">2024-03-12T01:04:00Z</dcterms:created>
  <dcterms:modified xsi:type="dcterms:W3CDTF">2025-01-10T18:52:25Z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8EF58960829444068F567B95A8B5F0B1_13</vt:lpwstr>
  </property>
  <property fmtid="{D5CDD505-2E9C-101B-9397-08002B2CF9AE}" pid="3" name="KSOProductBuildVer">
    <vt:lpwstr>2052-12.1.0.19770</vt:lpwstr>
  </property>
</Properties>
</file>