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handoutMasterIdLst>
    <p:handoutMasterId r:id="rId11"/>
  </p:handoutMasterIdLst>
  <p:sldIdLst>
    <p:sldId id="1331" r:id="rId3"/>
    <p:sldId id="1373" r:id="rId4"/>
    <p:sldId id="1402" r:id="rId5"/>
    <p:sldId id="1414" r:id="rId6"/>
    <p:sldId id="1420" r:id="rId7"/>
    <p:sldId id="1426" r:id="rId8"/>
    <p:sldId id="1370" r:id="rId9"/>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2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s" initials="U" lastIdx="1" clrIdx="0"/>
  <p:cmAuthor id="329275259" name="宝儿" initials="宝"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1EB0DE"/>
    <a:srgbClr val="060686"/>
    <a:srgbClr val="D3F1F5"/>
    <a:srgbClr val="44E8FE"/>
    <a:srgbClr val="C1C5F5"/>
    <a:srgbClr val="242FD5"/>
    <a:srgbClr val="011327"/>
    <a:srgbClr val="B2E7EE"/>
    <a:srgbClr val="242F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27" autoAdjust="0"/>
    <p:restoredTop sz="88413" autoAdjust="0"/>
  </p:normalViewPr>
  <p:slideViewPr>
    <p:cSldViewPr snapToGrid="0" showGuides="1">
      <p:cViewPr>
        <p:scale>
          <a:sx n="50" d="100"/>
          <a:sy n="50" d="100"/>
        </p:scale>
        <p:origin x="1302" y="1026"/>
      </p:cViewPr>
      <p:guideLst>
        <p:guide orient="horz" pos="2160"/>
        <p:guide pos="392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gs" Target="tags/tag8.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3825" y="-21126"/>
            <a:ext cx="12228678" cy="6879126"/>
            <a:chOff x="-3825" y="-21126"/>
            <a:chExt cx="12228678" cy="6879126"/>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7939" b="7939"/>
            <a:stretch>
              <a:fillRect/>
            </a:stretch>
          </p:blipFill>
          <p:spPr>
            <a:xfrm>
              <a:off x="-3825" y="0"/>
              <a:ext cx="12228678" cy="6858000"/>
            </a:xfrm>
            <a:prstGeom prst="rect">
              <a:avLst/>
            </a:prstGeom>
          </p:spPr>
        </p:pic>
        <p:sp>
          <p:nvSpPr>
            <p:cNvPr id="9" name="矩形: 圆角 8"/>
            <p:cNvSpPr/>
            <p:nvPr/>
          </p:nvSpPr>
          <p:spPr>
            <a:xfrm>
              <a:off x="-3824" y="-21126"/>
              <a:ext cx="12228677" cy="1392726"/>
            </a:xfrm>
            <a:prstGeom prst="roundRect">
              <a:avLst>
                <a:gd name="adj" fmla="val 0"/>
              </a:avLst>
            </a:prstGeom>
            <a:gradFill flip="none" rotWithShape="1">
              <a:gsLst>
                <a:gs pos="0">
                  <a:srgbClr val="002060"/>
                </a:gs>
                <a:gs pos="100000">
                  <a:srgbClr val="06068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88900" y="573088"/>
              <a:ext cx="12029095" cy="6187368"/>
            </a:xfrm>
            <a:prstGeom prst="roundRect">
              <a:avLst>
                <a:gd name="adj" fmla="val 0"/>
              </a:avLst>
            </a:prstGeom>
            <a:gradFill flip="none" rotWithShape="1">
              <a:gsLst>
                <a:gs pos="0">
                  <a:schemeClr val="bg1">
                    <a:alpha val="92000"/>
                  </a:schemeClr>
                </a:gs>
                <a:gs pos="100000">
                  <a:schemeClr val="bg1">
                    <a:alpha val="86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20000"/>
                    </a14:imgEffect>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flipH="1">
            <a:off x="-1333" y="-21126"/>
            <a:ext cx="595057" cy="8097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pattFill prst="ltUpDiag">
          <a:fgClr>
            <a:schemeClr val="bg1"/>
          </a:fgClr>
          <a:bgClr>
            <a:schemeClr val="bg1"/>
          </a:bgClr>
        </a:patt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D8ECB7-97F5-4ABB-BD54-46A4800B4D5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F7E42E-C7D7-4584-9A43-F205A35D97E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1999" cy="6858000"/>
          </a:xfrm>
          <a:prstGeom prst="rect">
            <a:avLst/>
          </a:prstGeom>
          <a:gradFill flip="none" rotWithShape="1">
            <a:gsLst>
              <a:gs pos="0">
                <a:srgbClr val="0323A1"/>
              </a:gs>
              <a:gs pos="100000">
                <a:srgbClr val="0323A1">
                  <a:alpha val="3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8853" t="13737" r="28129" b="13677"/>
          <a:stretch>
            <a:fillRect/>
          </a:stretch>
        </p:blipFill>
        <p:spPr>
          <a:xfrm>
            <a:off x="6096001" y="0"/>
            <a:ext cx="6096001" cy="6858000"/>
          </a:xfrm>
          <a:custGeom>
            <a:avLst/>
            <a:gdLst>
              <a:gd name="connsiteX0" fmla="*/ 0 w 6096001"/>
              <a:gd name="connsiteY0" fmla="*/ 0 h 6858000"/>
              <a:gd name="connsiteX1" fmla="*/ 6096001 w 6096001"/>
              <a:gd name="connsiteY1" fmla="*/ 0 h 6858000"/>
              <a:gd name="connsiteX2" fmla="*/ 6096001 w 6096001"/>
              <a:gd name="connsiteY2" fmla="*/ 6858000 h 6858000"/>
              <a:gd name="connsiteX3" fmla="*/ 2281084 w 6096001"/>
              <a:gd name="connsiteY3" fmla="*/ 6858000 h 6858000"/>
              <a:gd name="connsiteX4" fmla="*/ 0 w 6096001"/>
              <a:gd name="connsiteY4" fmla="*/ 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1" h="6858000">
                <a:moveTo>
                  <a:pt x="0" y="0"/>
                </a:moveTo>
                <a:lnTo>
                  <a:pt x="6096001" y="0"/>
                </a:lnTo>
                <a:lnTo>
                  <a:pt x="6096001" y="6858000"/>
                </a:lnTo>
                <a:lnTo>
                  <a:pt x="2281084" y="6858000"/>
                </a:lnTo>
                <a:lnTo>
                  <a:pt x="0" y="1"/>
                </a:lnTo>
                <a:close/>
              </a:path>
            </a:pathLst>
          </a:custGeom>
        </p:spPr>
      </p:pic>
      <p:sp>
        <p:nvSpPr>
          <p:cNvPr id="4" name="矩形: 单圆角 3"/>
          <p:cNvSpPr/>
          <p:nvPr/>
        </p:nvSpPr>
        <p:spPr>
          <a:xfrm>
            <a:off x="0" y="1238885"/>
            <a:ext cx="6423025" cy="2432685"/>
          </a:xfrm>
          <a:prstGeom prst="round1Rect">
            <a:avLst>
              <a:gd name="adj" fmla="val 342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9" name="组合 8"/>
          <p:cNvGrpSpPr/>
          <p:nvPr/>
        </p:nvGrpSpPr>
        <p:grpSpPr>
          <a:xfrm>
            <a:off x="109855" y="4085590"/>
            <a:ext cx="6485891" cy="1929130"/>
            <a:chOff x="2795075" y="4562464"/>
            <a:chExt cx="4068989" cy="1666875"/>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5075" y="4562464"/>
              <a:ext cx="4068989" cy="1666875"/>
            </a:xfrm>
            <a:prstGeom prst="rect">
              <a:avLst/>
            </a:prstGeom>
          </p:spPr>
        </p:pic>
        <p:sp>
          <p:nvSpPr>
            <p:cNvPr id="11" name="矩形 10"/>
            <p:cNvSpPr/>
            <p:nvPr/>
          </p:nvSpPr>
          <p:spPr>
            <a:xfrm>
              <a:off x="3259579" y="4999756"/>
              <a:ext cx="3158705" cy="7171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任务</a:t>
              </a: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4.2 </a:t>
              </a: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汽车轮毂打磨去毛刺作业</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任务要求、任务分析</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5" name="组合 4"/>
          <p:cNvGrpSpPr/>
          <p:nvPr/>
        </p:nvGrpSpPr>
        <p:grpSpPr>
          <a:xfrm>
            <a:off x="4587772" y="374550"/>
            <a:ext cx="3601702" cy="6483449"/>
            <a:chOff x="4553629" y="810694"/>
            <a:chExt cx="3263013" cy="6047306"/>
          </a:xfrm>
        </p:grpSpPr>
        <p:sp>
          <p:nvSpPr>
            <p:cNvPr id="6" name="等腰三角形 5"/>
            <p:cNvSpPr/>
            <p:nvPr/>
          </p:nvSpPr>
          <p:spPr>
            <a:xfrm>
              <a:off x="4553629" y="810695"/>
              <a:ext cx="1363503" cy="806346"/>
            </a:xfrm>
            <a:prstGeom prst="triangle">
              <a:avLst>
                <a:gd name="adj" fmla="val 20585"/>
              </a:avLst>
            </a:prstGeom>
            <a:solidFill>
              <a:srgbClr val="032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平行四边形 6"/>
            <p:cNvSpPr/>
            <p:nvPr/>
          </p:nvSpPr>
          <p:spPr>
            <a:xfrm flipH="1">
              <a:off x="4841777" y="810694"/>
              <a:ext cx="2974865" cy="6047306"/>
            </a:xfrm>
            <a:prstGeom prst="parallelogram">
              <a:avLst>
                <a:gd name="adj" fmla="val 66248"/>
              </a:avLst>
            </a:prstGeom>
            <a:gradFill flip="none" rotWithShape="1">
              <a:gsLst>
                <a:gs pos="0">
                  <a:srgbClr val="00DEFF"/>
                </a:gs>
                <a:gs pos="100000">
                  <a:srgbClr val="0323A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8" name="文本框 7"/>
          <p:cNvSpPr txBox="1"/>
          <p:nvPr/>
        </p:nvSpPr>
        <p:spPr>
          <a:xfrm>
            <a:off x="427990" y="2009140"/>
            <a:ext cx="5457190" cy="7683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rPr>
              <a:t>工业机器人应用技术</a:t>
            </a:r>
            <a:endPar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任务要求</a:t>
            </a:r>
            <a:endParaRPr lang="zh-CN" altLang="en-US" sz="2400" b="1">
              <a:solidFill>
                <a:schemeClr val="bg1"/>
              </a:solidFill>
            </a:endParaRPr>
          </a:p>
        </p:txBody>
      </p:sp>
      <p:sp>
        <p:nvSpPr>
          <p:cNvPr id="10" name="矩形 9"/>
          <p:cNvSpPr/>
          <p:nvPr/>
        </p:nvSpPr>
        <p:spPr>
          <a:xfrm>
            <a:off x="401320" y="670560"/>
            <a:ext cx="11600815" cy="551116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汽车轮毂的产品制造过程中，加工出的轮毂往往需要进一步的打磨精加工处理，打磨不仅是保障轮毂外观美观度的一个重要环节，也是保障其使用寿命，防锈耐腐蚀的基础环节。在打磨环节中，仍然会通过引入先进的自动化、智能化技术，如机器人打磨、智能传感器监测等，实现生产过程的自动化、智能化，提高生产效率和产品质量。在本任务中，打磨单元是完成对零件表面打磨、吹屑过程的单元。在生产中打磨、吹屑过程对工序的精细度，员工的操作耐心都有极高的要求，操作员需要秉持精益求精的工匠精神，始终如一的认真严谨操作。</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设备中打磨工作中还有旋转工位和翻转工位配合完成任务。其中打磨工位可准确定位零件并稳定夹持</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是实现打磨加工的主要工位。旋转工位可在准确固定零件的同时带动零件实现</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180</a:t>
            </a:r>
            <a:r>
              <a:rPr lang=""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沿其轴线旋转</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方便切换打磨加工区域。翻转工装在无须执行单元的参与下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实现零件在打磨工位和旋转工位间的转移</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并完成零件的翻面。打磨单元的气缸动作和传感器信号均由远程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I/O</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模块通过工业以太网与总控单元实现数据交互</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任务要求</a:t>
            </a:r>
            <a:endParaRPr lang="zh-CN" altLang="en-US" sz="2400" b="1">
              <a:solidFill>
                <a:schemeClr val="bg1"/>
              </a:solidFill>
            </a:endParaRPr>
          </a:p>
        </p:txBody>
      </p:sp>
      <p:sp>
        <p:nvSpPr>
          <p:cNvPr id="10" name="矩形 9"/>
          <p:cNvSpPr/>
          <p:nvPr/>
        </p:nvSpPr>
        <p:spPr>
          <a:xfrm>
            <a:off x="592455" y="764540"/>
            <a:ext cx="11256010" cy="253047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具体要求：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机器人由仓储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号工位拾取轮毂零件</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放入打磨工位</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对打磨加工区域</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进行打磨。</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翻转工装翻转至旋转工位后对打磨区域</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进行打磨。</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打磨完成后取出轮毂进入吹气工位进行吹屑。</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已打磨吹屑完成的轮毂工件放回原仓位。</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969010" y="3528060"/>
            <a:ext cx="10336634" cy="2880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任务分析</a:t>
            </a:r>
            <a:endParaRPr lang="zh-CN" altLang="en-US" sz="2400" b="1">
              <a:solidFill>
                <a:schemeClr val="bg1"/>
              </a:solidFill>
            </a:endParaRPr>
          </a:p>
        </p:txBody>
      </p:sp>
      <p:sp>
        <p:nvSpPr>
          <p:cNvPr id="10" name="矩形 9"/>
          <p:cNvSpPr/>
          <p:nvPr/>
        </p:nvSpPr>
        <p:spPr>
          <a:xfrm>
            <a:off x="334010" y="1435100"/>
            <a:ext cx="11514455" cy="499237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）接收机器人发送的请求打磨信号。</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）检测出当前轮毂零件位于打磨工位还是旋转工位。</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通过夹具将轮毂零件固定住，并告知机器人允许打磨，为打磨工艺的进行做好准备。</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）打磨完成后取出轮毂进入吹气位进行去毛刺。</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）然后放回原仓位。</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388620"/>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控制系统任务</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任务分析</a:t>
            </a:r>
            <a:endParaRPr lang="zh-CN" altLang="en-US" sz="2400" b="1">
              <a:solidFill>
                <a:schemeClr val="bg1"/>
              </a:solidFill>
            </a:endParaRPr>
          </a:p>
        </p:txBody>
      </p:sp>
      <p:sp>
        <p:nvSpPr>
          <p:cNvPr id="10" name="矩形 9"/>
          <p:cNvSpPr/>
          <p:nvPr/>
        </p:nvSpPr>
        <p:spPr>
          <a:xfrm>
            <a:off x="639445" y="1283335"/>
            <a:ext cx="10977880" cy="536321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从仓储单元取料程序和取工具程序已在之前任务中完成了编写，可以沿用。本任务中需要用到三种工具：取放正面朝上轮毂的工具、取放反面朝上轮毂的工具和打磨工具。</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具体任务如下：</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）将轮毂零件放于打磨工位：该子程序用于实现机器人将正面朝上的轮毂放置到打磨工位</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PolishStation</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上。</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）从旋转工位取轮毂零件：该子程序用于实现机器人从旋转工位</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Rotate-Station</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上取出轮毂。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）对打磨加工区域</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进行打磨：该子程序用于实现对轮毂正面的打磨加工区域</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PolishPositionl</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的打磨。</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）对打磨加工区域</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进行打磨：该子程序用于实现将正面朝上的轮毂零件从打磨工位翻转到旋转工位，轮毂零件固定在旋转工位上，机器人对轮毂反面的打磨加工区域</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PolishPosition4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进行打磨。</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）将轮毂零件放于吹气工位：该子程序用于实现将轮毂零件固定在吹气工位进行吹气去毛刺。</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388620"/>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2.</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机器人控制系统任务</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任务分析</a:t>
            </a:r>
            <a:endParaRPr lang="zh-CN" altLang="en-US" sz="2400" b="1">
              <a:solidFill>
                <a:schemeClr val="bg1"/>
              </a:solidFill>
            </a:endParaRPr>
          </a:p>
        </p:txBody>
      </p:sp>
      <p:grpSp>
        <p:nvGrpSpPr>
          <p:cNvPr id="12" name="组合 11"/>
          <p:cNvGrpSpPr/>
          <p:nvPr/>
        </p:nvGrpSpPr>
        <p:grpSpPr>
          <a:xfrm>
            <a:off x="454660" y="388620"/>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2.</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机器人控制系统任务</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436" name="图片 1"/>
          <p:cNvPicPr>
            <a:picLocks noChangeAspect="1"/>
          </p:cNvPicPr>
          <p:nvPr/>
        </p:nvPicPr>
        <p:blipFill>
          <a:blip r:embed="rId5"/>
          <a:stretch>
            <a:fillRect/>
          </a:stretch>
        </p:blipFill>
        <p:spPr>
          <a:xfrm>
            <a:off x="1325563" y="1467485"/>
            <a:ext cx="9228383" cy="432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406" name="WordArt 14"/>
          <p:cNvSpPr>
            <a:spLocks noChangeArrowheads="1" noChangeShapeType="1" noTextEdit="1"/>
          </p:cNvSpPr>
          <p:nvPr/>
        </p:nvSpPr>
        <p:spPr bwMode="gray">
          <a:xfrm>
            <a:off x="1901825" y="3507423"/>
            <a:ext cx="8001000" cy="990600"/>
          </a:xfrm>
          <a:prstGeom prst="rect">
            <a:avLst/>
          </a:prstGeom>
        </p:spPr>
        <p:txBody>
          <a:bodyPr wrap="none" fromWordArt="1">
            <a:prstTxWarp prst="textDeflate">
              <a:avLst>
                <a:gd name="adj" fmla="val 0"/>
              </a:avLst>
            </a:prstTxWarp>
          </a:bodyPr>
          <a:lstStyle/>
          <a:p>
            <a:pPr algn="ct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匠心筑梦</a:t>
            </a:r>
            <a:r>
              <a:rPr lang="en-US" altLang="zh-CN"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 </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智造</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未来</a:t>
            </a:r>
            <a:endPar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endParaRPr>
          </a:p>
        </p:txBody>
      </p:sp>
      <p:sp>
        <p:nvSpPr>
          <p:cNvPr id="59407" name="AutoShape 15"/>
          <p:cNvSpPr>
            <a:spLocks noChangeArrowheads="1"/>
          </p:cNvSpPr>
          <p:nvPr/>
        </p:nvSpPr>
        <p:spPr bwMode="auto">
          <a:xfrm>
            <a:off x="4062413" y="2085975"/>
            <a:ext cx="3384550" cy="838200"/>
          </a:xfrm>
          <a:prstGeom prst="roundRect">
            <a:avLst>
              <a:gd name="adj" fmla="val 50000"/>
            </a:avLst>
          </a:prstGeom>
          <a:gradFill rotWithShape="1">
            <a:gsLst>
              <a:gs pos="0">
                <a:srgbClr val="CC6600"/>
              </a:gs>
              <a:gs pos="50000">
                <a:srgbClr val="FFCC99"/>
              </a:gs>
              <a:gs pos="100000">
                <a:srgbClr val="CC6600"/>
              </a:gs>
            </a:gsLst>
            <a:lin ang="0" scaled="1"/>
          </a:gradFill>
          <a:ln w="38100">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endParaRPr lang="zh-CN" altLang="en-US" sz="2000">
              <a:latin typeface="Lucida Console" panose="020B0609040504020204" pitchFamily="49" charset="0"/>
            </a:endParaRPr>
          </a:p>
        </p:txBody>
      </p:sp>
      <p:sp>
        <p:nvSpPr>
          <p:cNvPr id="59408" name="Rectangle 16"/>
          <p:cNvSpPr>
            <a:spLocks noRot="1" noChangeArrowheads="1"/>
          </p:cNvSpPr>
          <p:nvPr/>
        </p:nvSpPr>
        <p:spPr bwMode="auto">
          <a:xfrm>
            <a:off x="4278313" y="2276475"/>
            <a:ext cx="28797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spcBef>
                <a:spcPct val="20000"/>
              </a:spcBef>
              <a:buClr>
                <a:schemeClr val="hlink"/>
              </a:buClr>
              <a:buFont typeface="Wingdings" panose="05000000000000000000" pitchFamily="2" charset="2"/>
              <a:buNone/>
            </a:pPr>
            <a:r>
              <a:rPr lang="zh-CN" altLang="en-US" sz="2800" b="1">
                <a:solidFill>
                  <a:schemeClr val="tx2"/>
                </a:solidFill>
                <a:latin typeface="BankGothic Md BT" panose="020B0807020203060204" pitchFamily="34" charset="0"/>
                <a:ea typeface="黑体" panose="02010609060101010101" pitchFamily="49" charset="-122"/>
              </a:rPr>
              <a:t>本任务结束</a:t>
            </a:r>
            <a:endParaRPr lang="zh-CN" altLang="en-US" sz="2800" b="1">
              <a:solidFill>
                <a:schemeClr val="tx2"/>
              </a:solidFill>
              <a:latin typeface="BankGothic Md BT" panose="020B0807020203060204" pitchFamily="34" charset="0"/>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9406"/>
                                        </p:tgtEl>
                                        <p:attrNameLst>
                                          <p:attrName>style.visibility</p:attrName>
                                        </p:attrNameLst>
                                      </p:cBhvr>
                                      <p:to>
                                        <p:strVal val="visible"/>
                                      </p:to>
                                    </p:set>
                                    <p:animEffect transition="in" filter="checkerboard(across)">
                                      <p:cBhvr>
                                        <p:cTn id="7" dur="500"/>
                                        <p:tgtEl>
                                          <p:spTgt spid="5940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1" dur="500"/>
                                        <p:tgtEl>
                                          <p:spTgt spid="59408">
                                            <p:txEl>
                                              <p:pRg st="4294967295" end="4294967295"/>
                                            </p:txEl>
                                          </p:spTgt>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5" dur="500"/>
                                        <p:tgtEl>
                                          <p:spTgt spid="59408">
                                            <p:txEl>
                                              <p:pRg st="4294967295" end="4294967295"/>
                                            </p:txEl>
                                          </p:spTgt>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59408">
                                            <p:txEl>
                                              <p:pRg st="0" end="0"/>
                                            </p:txEl>
                                          </p:spTgt>
                                        </p:tgtEl>
                                        <p:attrNameLst>
                                          <p:attrName>style.visibility</p:attrName>
                                        </p:attrNameLst>
                                      </p:cBhvr>
                                      <p:to>
                                        <p:strVal val="visible"/>
                                      </p:to>
                                    </p:set>
                                    <p:animEffect transition="in" filter="checkerboard(across)">
                                      <p:cBhvr>
                                        <p:cTn id="19" dur="500"/>
                                        <p:tgtEl>
                                          <p:spTgt spid="59408">
                                            <p:txEl>
                                              <p:pRg st="0" end="0"/>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59407"/>
                                        </p:tgtEl>
                                        <p:attrNameLst>
                                          <p:attrName>style.visibility</p:attrName>
                                        </p:attrNameLst>
                                      </p:cBhvr>
                                      <p:to>
                                        <p:strVal val="visible"/>
                                      </p:to>
                                    </p:set>
                                    <p:animEffect transition="in" filter="blinds(horizontal)">
                                      <p:cBhvr>
                                        <p:cTn id="23"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bldLvl="0" animBg="1"/>
      <p:bldP spid="59408" grpId="0" build="p"/>
    </p:bldLst>
  </p:timing>
</p:sld>
</file>

<file path=ppt/tags/tag1.xml><?xml version="1.0" encoding="utf-8"?>
<p:tagLst xmlns:p="http://schemas.openxmlformats.org/presentationml/2006/main">
  <p:tag name="PA" val="v5.2.11"/>
</p:tagLst>
</file>

<file path=ppt/tags/tag2.xml><?xml version="1.0" encoding="utf-8"?>
<p:tagLst xmlns:p="http://schemas.openxmlformats.org/presentationml/2006/main">
  <p:tag name="PA" val="v5.2.11"/>
</p:tagLst>
</file>

<file path=ppt/tags/tag3.xml><?xml version="1.0" encoding="utf-8"?>
<p:tagLst xmlns:p="http://schemas.openxmlformats.org/presentationml/2006/main">
  <p:tag name="PA" val="v5.2.11"/>
</p:tagLst>
</file>

<file path=ppt/tags/tag4.xml><?xml version="1.0" encoding="utf-8"?>
<p:tagLst xmlns:p="http://schemas.openxmlformats.org/presentationml/2006/main">
  <p:tag name="PA" val="v5.2.11"/>
</p:tagLst>
</file>

<file path=ppt/tags/tag5.xml><?xml version="1.0" encoding="utf-8"?>
<p:tagLst xmlns:p="http://schemas.openxmlformats.org/presentationml/2006/main">
  <p:tag name="PA" val="v5.2.11"/>
</p:tagLst>
</file>

<file path=ppt/tags/tag6.xml><?xml version="1.0" encoding="utf-8"?>
<p:tagLst xmlns:p="http://schemas.openxmlformats.org/presentationml/2006/main">
  <p:tag name="PA" val="v5.2.11"/>
</p:tagLst>
</file>

<file path=ppt/tags/tag7.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COMMONDATA" val="eyJoZGlkIjoiZjYxNTA4YjgzNTVkYWRlMDY0MmFiNTQ4Y2YyZTg5YTMifQ=="/>
  <p:tag name="commondata" val="eyJoZGlkIjoiZWM5NzRlMGNlNzJiZGIwNTMzOTVkMjM0MzczZmRiMDA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1142</Words>
  <Application>WPS 演示</Application>
  <PresentationFormat>宽屏</PresentationFormat>
  <Paragraphs>49</Paragraphs>
  <Slides>7</Slides>
  <Notes>11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7</vt:i4>
      </vt:variant>
    </vt:vector>
  </HeadingPairs>
  <TitlesOfParts>
    <vt:vector size="22" baseType="lpstr">
      <vt:lpstr>Arial</vt:lpstr>
      <vt:lpstr>宋体</vt:lpstr>
      <vt:lpstr>Wingdings</vt:lpstr>
      <vt:lpstr>等线</vt:lpstr>
      <vt:lpstr>微软雅黑</vt:lpstr>
      <vt:lpstr>Times New Roman</vt:lpstr>
      <vt:lpstr>Verdana</vt:lpstr>
      <vt:lpstr>Lucida Console</vt:lpstr>
      <vt:lpstr>BankGothic Md BT</vt:lpstr>
      <vt:lpstr>Yu Gothic UI Semibold</vt:lpstr>
      <vt:lpstr>黑体</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妖小吖吖吖િી</cp:lastModifiedBy>
  <cp:revision>102</cp:revision>
  <dcterms:created xsi:type="dcterms:W3CDTF">2024-03-12T01:04:00Z</dcterms:created>
  <dcterms:modified xsi:type="dcterms:W3CDTF">2025-01-10T12:14:05Z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FBA5265FEA4240F587BA6D698FF2C365_13</vt:lpwstr>
  </property>
  <property fmtid="{D5CDD505-2E9C-101B-9397-08002B2CF9AE}" pid="3" name="KSOProductBuildVer">
    <vt:lpwstr>2052-12.1.0.19770</vt:lpwstr>
  </property>
</Properties>
</file>