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1331" r:id="rId3"/>
    <p:sldId id="1435" r:id="rId4"/>
    <p:sldId id="1439" r:id="rId5"/>
    <p:sldId id="1460" r:id="rId6"/>
    <p:sldId id="1455" r:id="rId7"/>
    <p:sldId id="1461" r:id="rId8"/>
    <p:sldId id="1462" r:id="rId9"/>
    <p:sldId id="1463" r:id="rId10"/>
    <p:sldId id="1464" r:id="rId11"/>
    <p:sldId id="1466" r:id="rId12"/>
    <p:sldId id="1465" r:id="rId13"/>
    <p:sldId id="1467" r:id="rId14"/>
    <p:sldId id="1468" r:id="rId15"/>
    <p:sldId id="1469" r:id="rId16"/>
    <p:sldId id="1470" r:id="rId17"/>
    <p:sldId id="1471" r:id="rId18"/>
    <p:sldId id="1472" r:id="rId19"/>
    <p:sldId id="1473" r:id="rId20"/>
    <p:sldId id="1474" r:id="rId21"/>
    <p:sldId id="1475" r:id="rId22"/>
    <p:sldId id="1476" r:id="rId23"/>
    <p:sldId id="1477" r:id="rId24"/>
    <p:sldId id="1478" r:id="rId25"/>
    <p:sldId id="1479" r:id="rId26"/>
    <p:sldId id="1480" r:id="rId27"/>
    <p:sldId id="1481" r:id="rId28"/>
    <p:sldId id="1482" r:id="rId29"/>
    <p:sldId id="1483" r:id="rId30"/>
    <p:sldId id="1484" r:id="rId31"/>
    <p:sldId id="1370" r:id="rId32"/>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58.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2.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6.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30.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32.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34.xml"/><Relationship Id="rId1" Type="http://schemas.openxmlformats.org/officeDocument/2006/relationships/tags" Target="../tags/tag33.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36.xml"/><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38.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0.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2.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4.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5.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6.xml"/><Relationship Id="rId1" Type="http://schemas.openxmlformats.org/officeDocument/2006/relationships/tags" Target="../tags/tag45.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8.xml"/><Relationship Id="rId1" Type="http://schemas.openxmlformats.org/officeDocument/2006/relationships/tags" Target="../tags/tag47.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50.xml"/><Relationship Id="rId1" Type="http://schemas.openxmlformats.org/officeDocument/2006/relationships/tags" Target="../tags/tag49.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52.xml"/><Relationship Id="rId1" Type="http://schemas.openxmlformats.org/officeDocument/2006/relationships/tags" Target="../tags/tag5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54.xml"/><Relationship Id="rId1" Type="http://schemas.openxmlformats.org/officeDocument/2006/relationships/tags" Target="../tags/tag5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56.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6.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任务</a:t>
              </a:r>
              <a:r>
                <a:rPr lang="en-US" altLang="zh-CN"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 5.2 </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汽车轮毂视觉检测分拣作业</a:t>
              </a: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任务实施</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4</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皮带电机运动后，</a:t>
            </a:r>
            <a:r>
              <a:rPr lang="en-US" altLang="zh-CN">
                <a:latin typeface="宋体" panose="02010600030101010101" pitchFamily="2" charset="-122"/>
                <a:ea typeface="宋体" panose="02010600030101010101" pitchFamily="2" charset="-122"/>
                <a:cs typeface="宋体" panose="02010600030101010101" pitchFamily="2" charset="-122"/>
              </a:rPr>
              <a:t>PLC </a:t>
            </a:r>
            <a:r>
              <a:rPr lang="zh-CN" altLang="en-US">
                <a:latin typeface="宋体" panose="02010600030101010101" pitchFamily="2" charset="-122"/>
                <a:ea typeface="宋体" panose="02010600030101010101" pitchFamily="2" charset="-122"/>
                <a:cs typeface="宋体" panose="02010600030101010101" pitchFamily="2" charset="-122"/>
              </a:rPr>
              <a:t>收到机器人数据为</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时，</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号挡料气缸伸出，</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号挡料气缸伸出到位后，</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号推料气缸伸出，</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号推料气缸伸出到位后，延时</a:t>
            </a:r>
            <a:r>
              <a:rPr lang="en-US" altLang="zh-CN">
                <a:latin typeface="宋体" panose="02010600030101010101" pitchFamily="2" charset="-122"/>
                <a:ea typeface="宋体" panose="02010600030101010101" pitchFamily="2" charset="-122"/>
                <a:cs typeface="宋体" panose="02010600030101010101" pitchFamily="2" charset="-122"/>
              </a:rPr>
              <a:t> 2 s </a:t>
            </a:r>
            <a:r>
              <a:rPr lang="zh-CN" altLang="en-US">
                <a:latin typeface="宋体" panose="02010600030101010101" pitchFamily="2" charset="-122"/>
                <a:ea typeface="宋体" panose="02010600030101010101" pitchFamily="2" charset="-122"/>
                <a:cs typeface="宋体" panose="02010600030101010101" pitchFamily="2" charset="-122"/>
              </a:rPr>
              <a:t>后，</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号定位气缸伸出，当</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号料仓有料，复位</a:t>
            </a:r>
            <a:r>
              <a:rPr lang="en-US" altLang="zh-CN">
                <a:latin typeface="宋体" panose="02010600030101010101" pitchFamily="2" charset="-122"/>
                <a:ea typeface="宋体" panose="02010600030101010101" pitchFamily="2" charset="-122"/>
                <a:cs typeface="宋体" panose="02010600030101010101" pitchFamily="2" charset="-122"/>
              </a:rPr>
              <a:t> 2 </a:t>
            </a:r>
            <a:r>
              <a:rPr lang="zh-CN" altLang="en-US">
                <a:latin typeface="宋体" panose="02010600030101010101" pitchFamily="2" charset="-122"/>
                <a:ea typeface="宋体" panose="02010600030101010101" pitchFamily="2" charset="-122"/>
                <a:cs typeface="宋体" panose="02010600030101010101" pitchFamily="2" charset="-122"/>
              </a:rPr>
              <a:t>号定位气缸、</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号挡料气缸，皮带电机停止运行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3539490" y="2402840"/>
            <a:ext cx="5264687" cy="39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5</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皮带电机运动后，</a:t>
            </a:r>
            <a:r>
              <a:rPr lang="en-US" altLang="zh-CN">
                <a:latin typeface="宋体" panose="02010600030101010101" pitchFamily="2" charset="-122"/>
                <a:ea typeface="宋体" panose="02010600030101010101" pitchFamily="2" charset="-122"/>
                <a:cs typeface="宋体" panose="02010600030101010101" pitchFamily="2" charset="-122"/>
              </a:rPr>
              <a:t>PLC </a:t>
            </a:r>
            <a:r>
              <a:rPr lang="zh-CN" altLang="en-US">
                <a:latin typeface="宋体" panose="02010600030101010101" pitchFamily="2" charset="-122"/>
                <a:ea typeface="宋体" panose="02010600030101010101" pitchFamily="2" charset="-122"/>
                <a:cs typeface="宋体" panose="02010600030101010101" pitchFamily="2" charset="-122"/>
              </a:rPr>
              <a:t>收到机器人数据为</a:t>
            </a:r>
            <a:r>
              <a:rPr lang="en-US" altLang="zh-CN">
                <a:latin typeface="宋体" panose="02010600030101010101" pitchFamily="2" charset="-122"/>
                <a:ea typeface="宋体" panose="02010600030101010101" pitchFamily="2" charset="-122"/>
                <a:cs typeface="宋体" panose="02010600030101010101" pitchFamily="2" charset="-122"/>
              </a:rPr>
              <a:t> 3 </a:t>
            </a:r>
            <a:r>
              <a:rPr lang="zh-CN" altLang="en-US">
                <a:latin typeface="宋体" panose="02010600030101010101" pitchFamily="2" charset="-122"/>
                <a:ea typeface="宋体" panose="02010600030101010101" pitchFamily="2" charset="-122"/>
                <a:cs typeface="宋体" panose="02010600030101010101" pitchFamily="2" charset="-122"/>
              </a:rPr>
              <a:t>时，</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号挡料气缸伸出，</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号挡料气缸伸出到位后，</a:t>
            </a:r>
            <a:endParaRPr lang="zh-CN" altLang="en-US">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号推料气缸伸出，</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号推料气缸伸出到位后，延时</a:t>
            </a:r>
            <a:r>
              <a:rPr lang="en-US" altLang="zh-CN">
                <a:latin typeface="宋体" panose="02010600030101010101" pitchFamily="2" charset="-122"/>
                <a:ea typeface="宋体" panose="02010600030101010101" pitchFamily="2" charset="-122"/>
                <a:cs typeface="宋体" panose="02010600030101010101" pitchFamily="2" charset="-122"/>
              </a:rPr>
              <a:t> 2 s </a:t>
            </a:r>
            <a:r>
              <a:rPr lang="zh-CN" altLang="en-US">
                <a:latin typeface="宋体" panose="02010600030101010101" pitchFamily="2" charset="-122"/>
                <a:ea typeface="宋体" panose="02010600030101010101" pitchFamily="2" charset="-122"/>
                <a:cs typeface="宋体" panose="02010600030101010101" pitchFamily="2" charset="-122"/>
              </a:rPr>
              <a:t>后，</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号定位气缸伸出，当</a:t>
            </a:r>
            <a:r>
              <a:rPr lang="en-US" altLang="zh-CN">
                <a:latin typeface="宋体" panose="02010600030101010101" pitchFamily="2" charset="-122"/>
                <a:ea typeface="宋体" panose="02010600030101010101" pitchFamily="2" charset="-122"/>
                <a:cs typeface="宋体" panose="02010600030101010101" pitchFamily="2" charset="-122"/>
              </a:rPr>
              <a:t> 3 </a:t>
            </a:r>
            <a:r>
              <a:rPr lang="zh-CN" altLang="en-US">
                <a:latin typeface="宋体" panose="02010600030101010101" pitchFamily="2" charset="-122"/>
                <a:ea typeface="宋体" panose="02010600030101010101" pitchFamily="2" charset="-122"/>
                <a:cs typeface="宋体" panose="02010600030101010101" pitchFamily="2" charset="-122"/>
              </a:rPr>
              <a:t>号料仓有料，复位</a:t>
            </a:r>
            <a:r>
              <a:rPr lang="en-US" altLang="zh-CN">
                <a:latin typeface="宋体" panose="02010600030101010101" pitchFamily="2" charset="-122"/>
                <a:ea typeface="宋体" panose="02010600030101010101" pitchFamily="2" charset="-122"/>
                <a:cs typeface="宋体" panose="02010600030101010101" pitchFamily="2" charset="-122"/>
              </a:rPr>
              <a:t> 3 </a:t>
            </a:r>
            <a:r>
              <a:rPr lang="zh-CN" altLang="en-US">
                <a:latin typeface="宋体" panose="02010600030101010101" pitchFamily="2" charset="-122"/>
                <a:ea typeface="宋体" panose="02010600030101010101" pitchFamily="2" charset="-122"/>
                <a:cs typeface="宋体" panose="02010600030101010101" pitchFamily="2" charset="-122"/>
              </a:rPr>
              <a:t>号定位气缸、</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号挡料气缸，皮带电机停止运行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a:stretch>
            <a:fillRect/>
          </a:stretch>
        </p:blipFill>
        <p:spPr>
          <a:xfrm>
            <a:off x="2964815" y="2479675"/>
            <a:ext cx="5339012" cy="39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36830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6</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a:latin typeface="宋体" panose="02010600030101010101" pitchFamily="2" charset="-122"/>
                <a:ea typeface="宋体" panose="02010600030101010101" pitchFamily="2" charset="-122"/>
                <a:cs typeface="宋体" panose="02010600030101010101" pitchFamily="2" charset="-122"/>
              </a:rPr>
              <a:t>1 </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2 </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3 </a:t>
            </a:r>
            <a:r>
              <a:rPr lang="zh-CN" altLang="en-US">
                <a:latin typeface="宋体" panose="02010600030101010101" pitchFamily="2" charset="-122"/>
                <a:ea typeface="宋体" panose="02010600030101010101" pitchFamily="2" charset="-122"/>
                <a:cs typeface="宋体" panose="02010600030101010101" pitchFamily="2" charset="-122"/>
              </a:rPr>
              <a:t>号推料气缸伸出后，定时器启动，延时</a:t>
            </a:r>
            <a:r>
              <a:rPr lang="en-US" altLang="zh-CN">
                <a:latin typeface="宋体" panose="02010600030101010101" pitchFamily="2" charset="-122"/>
                <a:ea typeface="宋体" panose="02010600030101010101" pitchFamily="2" charset="-122"/>
                <a:cs typeface="宋体" panose="02010600030101010101" pitchFamily="2" charset="-122"/>
              </a:rPr>
              <a:t> 2 s</a:t>
            </a:r>
            <a:endParaRPr lang="en-US" altLang="zh-CN">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3224530" y="2228850"/>
            <a:ext cx="5040000" cy="27852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）机器人参考程序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a:stretch>
            <a:fillRect/>
          </a:stretch>
        </p:blipFill>
        <p:spPr>
          <a:xfrm>
            <a:off x="3394710" y="2029460"/>
            <a:ext cx="5326380" cy="1409700"/>
          </a:xfrm>
          <a:prstGeom prst="rect">
            <a:avLst/>
          </a:prstGeom>
        </p:spPr>
      </p:pic>
      <p:pic>
        <p:nvPicPr>
          <p:cNvPr id="5" name="图片 4"/>
          <p:cNvPicPr>
            <a:picLocks noChangeAspect="1"/>
          </p:cNvPicPr>
          <p:nvPr/>
        </p:nvPicPr>
        <p:blipFill>
          <a:blip r:embed="rId6"/>
          <a:stretch>
            <a:fillRect/>
          </a:stretch>
        </p:blipFill>
        <p:spPr>
          <a:xfrm>
            <a:off x="3356610" y="3740785"/>
            <a:ext cx="5402580" cy="2301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）机器人参考程序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3368040" y="1480820"/>
            <a:ext cx="5455920" cy="5341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）机器人参考程序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a:stretch>
            <a:fillRect/>
          </a:stretch>
        </p:blipFill>
        <p:spPr>
          <a:xfrm>
            <a:off x="5365115" y="1032510"/>
            <a:ext cx="4373880" cy="5509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1019175" y="2129155"/>
            <a:ext cx="5297210" cy="3960000"/>
          </a:xfrm>
          <a:prstGeom prst="rect">
            <a:avLst/>
          </a:prstGeom>
        </p:spPr>
      </p:pic>
      <p:pic>
        <p:nvPicPr>
          <p:cNvPr id="5" name="图片 4"/>
          <p:cNvPicPr>
            <a:picLocks noChangeAspect="1"/>
          </p:cNvPicPr>
          <p:nvPr/>
        </p:nvPicPr>
        <p:blipFill>
          <a:blip r:embed="rId6"/>
          <a:stretch>
            <a:fillRect/>
          </a:stretch>
        </p:blipFill>
        <p:spPr>
          <a:xfrm>
            <a:off x="7532370" y="2205990"/>
            <a:ext cx="2886729" cy="39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5"/>
          <a:stretch>
            <a:fillRect/>
          </a:stretch>
        </p:blipFill>
        <p:spPr>
          <a:xfrm>
            <a:off x="1746250" y="1983105"/>
            <a:ext cx="5756259" cy="4320000"/>
          </a:xfrm>
          <a:prstGeom prst="rect">
            <a:avLst/>
          </a:prstGeom>
        </p:spPr>
      </p:pic>
      <p:pic>
        <p:nvPicPr>
          <p:cNvPr id="6" name="图片 5"/>
          <p:cNvPicPr>
            <a:picLocks noChangeAspect="1"/>
          </p:cNvPicPr>
          <p:nvPr/>
        </p:nvPicPr>
        <p:blipFill>
          <a:blip r:embed="rId6"/>
          <a:stretch>
            <a:fillRect/>
          </a:stretch>
        </p:blipFill>
        <p:spPr>
          <a:xfrm>
            <a:off x="8109585" y="2002155"/>
            <a:ext cx="2904827" cy="432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1019175" y="1983105"/>
            <a:ext cx="5713728" cy="4320000"/>
          </a:xfrm>
          <a:prstGeom prst="rect">
            <a:avLst/>
          </a:prstGeom>
        </p:spPr>
      </p:pic>
      <p:pic>
        <p:nvPicPr>
          <p:cNvPr id="4" name="图片 3"/>
          <p:cNvPicPr>
            <a:picLocks noChangeAspect="1"/>
          </p:cNvPicPr>
          <p:nvPr/>
        </p:nvPicPr>
        <p:blipFill>
          <a:blip r:embed="rId6"/>
          <a:stretch>
            <a:fillRect/>
          </a:stretch>
        </p:blipFill>
        <p:spPr>
          <a:xfrm>
            <a:off x="7903845" y="2218055"/>
            <a:ext cx="3083774" cy="36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704215" y="2002155"/>
            <a:ext cx="5817974" cy="4320000"/>
          </a:xfrm>
          <a:prstGeom prst="rect">
            <a:avLst/>
          </a:prstGeom>
        </p:spPr>
      </p:pic>
      <p:pic>
        <p:nvPicPr>
          <p:cNvPr id="4" name="图片 3"/>
          <p:cNvPicPr>
            <a:picLocks noChangeAspect="1"/>
          </p:cNvPicPr>
          <p:nvPr/>
        </p:nvPicPr>
        <p:blipFill>
          <a:blip r:embed="rId6"/>
          <a:stretch>
            <a:fillRect/>
          </a:stretch>
        </p:blipFill>
        <p:spPr>
          <a:xfrm>
            <a:off x="7762240" y="2186305"/>
            <a:ext cx="2512149" cy="36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视觉检测系统的直接控制者和反馈信号接收者是机器人本体。通过机器人与视觉检测系统进行通信来确定轮毂上所贴标签的具体形式，然后通过机器人与通信</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PLC_2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进行连接，由</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PLC_2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控制分拣单元将二维码标签轮毂零件分拣到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号道口，红色标签轮毂零件分拣到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号道口，绿色标签轮毂零件分拣到</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号道口。</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通信逻辑</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502" name="图片 3"/>
          <p:cNvPicPr>
            <a:picLocks noChangeAspect="1"/>
          </p:cNvPicPr>
          <p:nvPr/>
        </p:nvPicPr>
        <p:blipFill>
          <a:blip r:embed="rId5"/>
          <a:stretch>
            <a:fillRect/>
          </a:stretch>
        </p:blipFill>
        <p:spPr>
          <a:xfrm>
            <a:off x="1697990" y="3212465"/>
            <a:ext cx="8197531" cy="28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932180" y="2002155"/>
            <a:ext cx="5678033" cy="4320000"/>
          </a:xfrm>
          <a:prstGeom prst="rect">
            <a:avLst/>
          </a:prstGeom>
        </p:spPr>
      </p:pic>
      <p:pic>
        <p:nvPicPr>
          <p:cNvPr id="4" name="图片 3"/>
          <p:cNvPicPr>
            <a:picLocks noChangeAspect="1"/>
          </p:cNvPicPr>
          <p:nvPr/>
        </p:nvPicPr>
        <p:blipFill>
          <a:blip r:embed="rId6"/>
          <a:stretch>
            <a:fillRect/>
          </a:stretch>
        </p:blipFill>
        <p:spPr>
          <a:xfrm>
            <a:off x="7520305" y="2697480"/>
            <a:ext cx="2880000" cy="24359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803910" y="2002155"/>
            <a:ext cx="5763760" cy="4320000"/>
          </a:xfrm>
          <a:prstGeom prst="rect">
            <a:avLst/>
          </a:prstGeom>
        </p:spPr>
      </p:pic>
      <p:pic>
        <p:nvPicPr>
          <p:cNvPr id="4" name="图片 3"/>
          <p:cNvPicPr>
            <a:picLocks noChangeAspect="1"/>
          </p:cNvPicPr>
          <p:nvPr/>
        </p:nvPicPr>
        <p:blipFill>
          <a:blip r:embed="rId6"/>
          <a:stretch>
            <a:fillRect/>
          </a:stretch>
        </p:blipFill>
        <p:spPr>
          <a:xfrm>
            <a:off x="7763510" y="2420620"/>
            <a:ext cx="2807089" cy="28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495935" y="2002155"/>
            <a:ext cx="5769160" cy="4320000"/>
          </a:xfrm>
          <a:prstGeom prst="rect">
            <a:avLst/>
          </a:prstGeom>
        </p:spPr>
      </p:pic>
      <p:pic>
        <p:nvPicPr>
          <p:cNvPr id="4" name="图片 3"/>
          <p:cNvPicPr>
            <a:picLocks noChangeAspect="1"/>
          </p:cNvPicPr>
          <p:nvPr/>
        </p:nvPicPr>
        <p:blipFill>
          <a:blip r:embed="rId6"/>
          <a:stretch>
            <a:fillRect/>
          </a:stretch>
        </p:blipFill>
        <p:spPr>
          <a:xfrm>
            <a:off x="7266940" y="2577465"/>
            <a:ext cx="3475325" cy="36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495935" y="2002155"/>
            <a:ext cx="5189363" cy="3960000"/>
          </a:xfrm>
          <a:prstGeom prst="rect">
            <a:avLst/>
          </a:prstGeom>
        </p:spPr>
      </p:pic>
      <p:pic>
        <p:nvPicPr>
          <p:cNvPr id="4" name="图片 3"/>
          <p:cNvPicPr>
            <a:picLocks noChangeAspect="1"/>
          </p:cNvPicPr>
          <p:nvPr/>
        </p:nvPicPr>
        <p:blipFill>
          <a:blip r:embed="rId6"/>
          <a:stretch>
            <a:fillRect/>
          </a:stretch>
        </p:blipFill>
        <p:spPr>
          <a:xfrm>
            <a:off x="7475855" y="2510790"/>
            <a:ext cx="2640996" cy="28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704215" y="1918970"/>
            <a:ext cx="5661123" cy="4320000"/>
          </a:xfrm>
          <a:prstGeom prst="rect">
            <a:avLst/>
          </a:prstGeom>
        </p:spPr>
      </p:pic>
      <p:pic>
        <p:nvPicPr>
          <p:cNvPr id="4" name="图片 3"/>
          <p:cNvPicPr>
            <a:picLocks noChangeAspect="1"/>
          </p:cNvPicPr>
          <p:nvPr/>
        </p:nvPicPr>
        <p:blipFill>
          <a:blip r:embed="rId6"/>
          <a:stretch>
            <a:fillRect/>
          </a:stretch>
        </p:blipFill>
        <p:spPr>
          <a:xfrm>
            <a:off x="7755890" y="2468880"/>
            <a:ext cx="2605714" cy="28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704215" y="1849120"/>
            <a:ext cx="5680033" cy="4320000"/>
          </a:xfrm>
          <a:prstGeom prst="rect">
            <a:avLst/>
          </a:prstGeom>
        </p:spPr>
      </p:pic>
      <p:pic>
        <p:nvPicPr>
          <p:cNvPr id="4" name="图片 3"/>
          <p:cNvPicPr>
            <a:picLocks noChangeAspect="1"/>
          </p:cNvPicPr>
          <p:nvPr/>
        </p:nvPicPr>
        <p:blipFill>
          <a:blip r:embed="rId6"/>
          <a:stretch>
            <a:fillRect/>
          </a:stretch>
        </p:blipFill>
        <p:spPr>
          <a:xfrm>
            <a:off x="7381875" y="2621280"/>
            <a:ext cx="2961510" cy="28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1019175" y="2002155"/>
            <a:ext cx="5697311" cy="4320000"/>
          </a:xfrm>
          <a:prstGeom prst="rect">
            <a:avLst/>
          </a:prstGeom>
        </p:spPr>
      </p:pic>
      <p:pic>
        <p:nvPicPr>
          <p:cNvPr id="4" name="图片 3"/>
          <p:cNvPicPr>
            <a:picLocks noChangeAspect="1"/>
          </p:cNvPicPr>
          <p:nvPr/>
        </p:nvPicPr>
        <p:blipFill>
          <a:blip r:embed="rId6"/>
          <a:stretch>
            <a:fillRect/>
          </a:stretch>
        </p:blipFill>
        <p:spPr>
          <a:xfrm>
            <a:off x="7884160" y="2499995"/>
            <a:ext cx="2454031" cy="216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5"/>
          <a:stretch>
            <a:fillRect/>
          </a:stretch>
        </p:blipFill>
        <p:spPr>
          <a:xfrm>
            <a:off x="1095375" y="2129155"/>
            <a:ext cx="5676923" cy="4320000"/>
          </a:xfrm>
          <a:prstGeom prst="rect">
            <a:avLst/>
          </a:prstGeom>
        </p:spPr>
      </p:pic>
      <p:pic>
        <p:nvPicPr>
          <p:cNvPr id="4" name="图片 3"/>
          <p:cNvPicPr>
            <a:picLocks noChangeAspect="1"/>
          </p:cNvPicPr>
          <p:nvPr/>
        </p:nvPicPr>
        <p:blipFill>
          <a:blip r:embed="rId6"/>
          <a:stretch>
            <a:fillRect/>
          </a:stretch>
        </p:blipFill>
        <p:spPr>
          <a:xfrm>
            <a:off x="8114030" y="2623185"/>
            <a:ext cx="2140274" cy="288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4.</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汽车轮毂视觉检测作业运行调试</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495935" y="1480820"/>
            <a:ext cx="11200130" cy="368300"/>
          </a:xfrm>
          <a:prstGeom prst="rect">
            <a:avLst/>
          </a:prstGeom>
        </p:spPr>
        <p:txBody>
          <a:bodyPr wrap="square">
            <a:spAutoFit/>
          </a:bodyPr>
          <a:p>
            <a:pPr marL="0" indent="0" algn="just" defTabSz="266700">
              <a:spcBef>
                <a:spcPct val="0"/>
              </a:spcBef>
              <a:spcAft>
                <a:spcPct val="0"/>
              </a:spcAft>
            </a:pP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）视觉参考设置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sp>
        <p:nvSpPr>
          <p:cNvPr id="10" name="矩形 9"/>
          <p:cNvSpPr/>
          <p:nvPr/>
        </p:nvSpPr>
        <p:spPr>
          <a:xfrm>
            <a:off x="454660" y="1760220"/>
            <a:ext cx="11395710" cy="3525520"/>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运行机器人及</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PLC </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程序，观察机器人及分拣单元的具体执行动作，如果能够完成任</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务目标，并且按照指定逻辑进行分析，则程序无误，否则需要对程序进行微调，直至程序</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无误。</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通信逻辑</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I/O</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信号分配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
        <p:nvSpPr>
          <p:cNvPr id="3" name="文本框 2"/>
          <p:cNvSpPr txBox="1"/>
          <p:nvPr/>
        </p:nvSpPr>
        <p:spPr>
          <a:xfrm>
            <a:off x="569595" y="1480503"/>
            <a:ext cx="5080000" cy="368300"/>
          </a:xfrm>
          <a:prstGeom prst="rect">
            <a:avLst/>
          </a:prstGeom>
        </p:spPr>
        <p:txBody>
          <a:bodyPr>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 I/O </a:t>
            </a:r>
            <a:r>
              <a:rPr lang="zh-CN" altLang="en-US" b="1">
                <a:latin typeface="宋体" panose="02010600030101010101" pitchFamily="2" charset="-122"/>
                <a:ea typeface="宋体" panose="02010600030101010101" pitchFamily="2" charset="-122"/>
                <a:cs typeface="宋体" panose="02010600030101010101" pitchFamily="2" charset="-122"/>
              </a:rPr>
              <a:t>信号</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nvGraphicFramePr>
        <p:xfrm>
          <a:off x="1828800" y="1905000"/>
          <a:ext cx="8531860" cy="4764405"/>
        </p:xfrm>
        <a:graphic>
          <a:graphicData uri="http://schemas.openxmlformats.org/drawingml/2006/table">
            <a:tbl>
              <a:tblPr firstRow="1" bandRow="1">
                <a:tableStyleId>{5C22544A-7EE6-4342-B048-85BDC9FD1C3A}</a:tableStyleId>
              </a:tblPr>
              <a:tblGrid>
                <a:gridCol w="2132965"/>
                <a:gridCol w="2132965"/>
                <a:gridCol w="2132965"/>
                <a:gridCol w="2132965"/>
              </a:tblGrid>
              <a:tr h="367665">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rPr>
                        <a:t>序号</a:t>
                      </a:r>
                      <a:endParaRPr 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PLC I/O</a:t>
                      </a:r>
                      <a:r>
                        <a:rPr lang="zh-CN" altLang="en-US" sz="1200">
                          <a:latin typeface="宋体" panose="02010600030101010101" pitchFamily="2" charset="-122"/>
                          <a:ea typeface="宋体" panose="02010600030101010101" pitchFamily="2" charset="-122"/>
                          <a:cs typeface="宋体" panose="02010600030101010101" pitchFamily="2" charset="-122"/>
                        </a:rPr>
                        <a:t>点</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rPr>
                        <a:t>功能描述</a:t>
                      </a:r>
                      <a:endParaRPr 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对应硬件</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数量</a:t>
                      </a:r>
                      <a:r>
                        <a:rPr lang="en-US" altLang="zh-CN" sz="1200">
                          <a:latin typeface="宋体" panose="02010600030101010101" pitchFamily="2" charset="-122"/>
                          <a:ea typeface="宋体" panose="02010600030101010101" pitchFamily="2" charset="-122"/>
                          <a:cs typeface="宋体" panose="02010600030101010101" pitchFamily="2" charset="-122"/>
                        </a:rPr>
                        <a:t>)</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57505">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I20.0</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rPr>
                        <a:t>传送带入料检测</a:t>
                      </a:r>
                      <a:endParaRPr 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物料传感器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700"/>
                        </a:spcBef>
                        <a:spcAft>
                          <a:spcPct val="0"/>
                        </a:spcAft>
                      </a:pPr>
                      <a:r>
                        <a:rPr lang="en-US" altLang="zh-CN" sz="1200">
                          <a:latin typeface="宋体" panose="02010600030101010101" pitchFamily="2" charset="-122"/>
                          <a:ea typeface="宋体" panose="02010600030101010101" pitchFamily="2" charset="-122"/>
                        </a:rPr>
                        <a:t>2</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I20.1-I20.3</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号到</a:t>
                      </a: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号到位检测</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物料传感器</a:t>
                      </a:r>
                      <a:r>
                        <a:rPr lang="en-US" altLang="zh-CN" sz="1200">
                          <a:latin typeface="宋体" panose="02010600030101010101" pitchFamily="2" charset="-122"/>
                          <a:ea typeface="宋体" panose="02010600030101010101" pitchFamily="2" charset="-122"/>
                          <a:cs typeface="宋体" panose="02010600030101010101" pitchFamily="2" charset="-122"/>
                        </a:rPr>
                        <a:t>(3)</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3</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700"/>
                        </a:spcBef>
                        <a:spcAft>
                          <a:spcPct val="0"/>
                        </a:spcAft>
                      </a:pPr>
                      <a:r>
                        <a:rPr lang="en-US" altLang="zh-CN" sz="1200">
                          <a:latin typeface="宋体" panose="02010600030101010101" pitchFamily="2" charset="-122"/>
                          <a:ea typeface="宋体" panose="02010600030101010101" pitchFamily="2" charset="-122"/>
                        </a:rPr>
                        <a:t>I20.4-I20.6</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号到</a:t>
                      </a: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号料仓有料检测</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物料传感器</a:t>
                      </a:r>
                      <a:r>
                        <a:rPr lang="en-US" altLang="zh-CN" sz="1200">
                          <a:latin typeface="宋体" panose="02010600030101010101" pitchFamily="2" charset="-122"/>
                          <a:ea typeface="宋体" panose="02010600030101010101" pitchFamily="2" charset="-122"/>
                          <a:cs typeface="宋体" panose="02010600030101010101" pitchFamily="2" charset="-122"/>
                        </a:rPr>
                        <a:t>(3)</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4</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I20.7</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号推动气缸伸出到位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5</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I21.0</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号挡料气缸伸出到位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6</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I21.1</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号推动气缸伸出到位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7</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I21.2</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号挡料气缸伸出到位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8</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I21.3</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号推动气缸伸出到位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9</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rPr>
                        <a:t>I21.4</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fontAlgn="b">
                        <a:spcBef>
                          <a:spcPct val="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号挡料气缸伸出到位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10</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I21.5</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11</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I21.6</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12</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I21.7</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号位定位气缸伸出到位</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气缸到位传感器</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I/O</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信号分配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
        <p:nvSpPr>
          <p:cNvPr id="3" name="文本框 2"/>
          <p:cNvSpPr txBox="1"/>
          <p:nvPr/>
        </p:nvSpPr>
        <p:spPr>
          <a:xfrm>
            <a:off x="569595" y="1480503"/>
            <a:ext cx="5080000" cy="368300"/>
          </a:xfrm>
          <a:prstGeom prst="rect">
            <a:avLst/>
          </a:prstGeom>
        </p:spPr>
        <p:txBody>
          <a:bodyPr>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 I/O </a:t>
            </a:r>
            <a:r>
              <a:rPr lang="zh-CN" altLang="en-US" b="1">
                <a:latin typeface="宋体" panose="02010600030101010101" pitchFamily="2" charset="-122"/>
                <a:ea typeface="宋体" panose="02010600030101010101" pitchFamily="2" charset="-122"/>
                <a:cs typeface="宋体" panose="02010600030101010101" pitchFamily="2" charset="-122"/>
              </a:rPr>
              <a:t>信号</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nvGraphicFramePr>
        <p:xfrm>
          <a:off x="1828800" y="1905000"/>
          <a:ext cx="8531860" cy="4764405"/>
        </p:xfrm>
        <a:graphic>
          <a:graphicData uri="http://schemas.openxmlformats.org/drawingml/2006/table">
            <a:tbl>
              <a:tblPr firstRow="1" bandRow="1">
                <a:tableStyleId>{5C22544A-7EE6-4342-B048-85BDC9FD1C3A}</a:tableStyleId>
              </a:tblPr>
              <a:tblGrid>
                <a:gridCol w="2132965"/>
                <a:gridCol w="2132965"/>
                <a:gridCol w="2132965"/>
                <a:gridCol w="2132965"/>
              </a:tblGrid>
              <a:tr h="367665">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rPr>
                        <a:t>序号</a:t>
                      </a:r>
                      <a:endParaRPr 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PLC I/O</a:t>
                      </a:r>
                      <a:r>
                        <a:rPr lang="zh-CN" altLang="en-US" sz="1200">
                          <a:latin typeface="宋体" panose="02010600030101010101" pitchFamily="2" charset="-122"/>
                          <a:ea typeface="宋体" panose="02010600030101010101" pitchFamily="2" charset="-122"/>
                          <a:cs typeface="宋体" panose="02010600030101010101" pitchFamily="2" charset="-122"/>
                        </a:rPr>
                        <a:t>点</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rPr>
                        <a:t>功能描述</a:t>
                      </a:r>
                      <a:endParaRPr 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5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对应硬件</a:t>
                      </a:r>
                      <a:r>
                        <a:rPr lang="en-US" altLang="zh-CN" sz="1200">
                          <a:latin typeface="宋体" panose="02010600030101010101" pitchFamily="2" charset="-122"/>
                          <a:ea typeface="宋体" panose="02010600030101010101" pitchFamily="2" charset="-122"/>
                          <a:cs typeface="宋体" panose="02010600030101010101" pitchFamily="2" charset="-122"/>
                        </a:rPr>
                        <a:t>(</a:t>
                      </a:r>
                      <a:r>
                        <a:rPr lang="zh-CN" altLang="en-US" sz="1200">
                          <a:latin typeface="宋体" panose="02010600030101010101" pitchFamily="2" charset="-122"/>
                          <a:ea typeface="宋体" panose="02010600030101010101" pitchFamily="2" charset="-122"/>
                          <a:cs typeface="宋体" panose="02010600030101010101" pitchFamily="2" charset="-122"/>
                        </a:rPr>
                        <a:t>数量</a:t>
                      </a:r>
                      <a:r>
                        <a:rPr lang="en-US" altLang="zh-CN" sz="1200">
                          <a:latin typeface="宋体" panose="02010600030101010101" pitchFamily="2" charset="-122"/>
                          <a:ea typeface="宋体" panose="02010600030101010101" pitchFamily="2" charset="-122"/>
                          <a:cs typeface="宋体" panose="02010600030101010101" pitchFamily="2" charset="-122"/>
                        </a:rPr>
                        <a:t>)</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57505">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13</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Q20.0</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号推料气缸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14</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Q20.1</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号挡料气缸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15</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Q20.2</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号推料气缸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16</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Q20.3</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号挡料气缸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17</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Q20.4</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号推料气缸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18</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Q20.5</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号挡料气缸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19</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Q20.6</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20</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Q20.7</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2</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21</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Q21.0</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下端</a:t>
                      </a:r>
                      <a:r>
                        <a:rPr lang="en-US" altLang="zh-CN" sz="1200">
                          <a:latin typeface="宋体" panose="02010600030101010101" pitchFamily="2" charset="-122"/>
                          <a:ea typeface="宋体" panose="02010600030101010101" pitchFamily="2" charset="-122"/>
                          <a:cs typeface="宋体" panose="02010600030101010101" pitchFamily="2" charset="-122"/>
                        </a:rPr>
                        <a:t>3</a:t>
                      </a:r>
                      <a:r>
                        <a:rPr lang="zh-CN" altLang="en-US" sz="1200">
                          <a:latin typeface="宋体" panose="02010600030101010101" pitchFamily="2" charset="-122"/>
                          <a:ea typeface="宋体" panose="02010600030101010101" pitchFamily="2" charset="-122"/>
                          <a:cs typeface="宋体" panose="02010600030101010101" pitchFamily="2" charset="-122"/>
                        </a:rPr>
                        <a:t>号位定位气缸</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气缸</a:t>
                      </a:r>
                      <a:r>
                        <a:rPr lang="en-US" altLang="zh-CN" sz="1200">
                          <a:latin typeface="宋体" panose="02010600030101010101" pitchFamily="2" charset="-122"/>
                          <a:ea typeface="宋体" panose="02010600030101010101" pitchFamily="2" charset="-122"/>
                          <a:cs typeface="宋体" panose="02010600030101010101" pitchFamily="2" charset="-122"/>
                        </a:rPr>
                        <a:t>(1)</a:t>
                      </a:r>
                      <a:endParaRPr lang="en-US" altLang="zh-CN"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367200">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22</a:t>
                      </a:r>
                      <a:endParaRPr lang="en-US" altLang="zh-CN" sz="1200">
                        <a:latin typeface="宋体" panose="02010600030101010101" pitchFamily="2" charset="-122"/>
                        <a:ea typeface="宋体" panose="02010600030101010101" pitchFamily="2" charset="-122"/>
                      </a:endParaRPr>
                    </a:p>
                  </a:txBody>
                  <a:tcPr marL="0" marR="0" marT="0" marB="0" anchor="t" anchorCtr="0"/>
                </a:tc>
                <a:tc>
                  <a:txBody>
                    <a:bodyPr/>
                    <a:p>
                      <a:pPr marL="222885" indent="0" algn="ctr">
                        <a:spcBef>
                          <a:spcPts val="800"/>
                        </a:spcBef>
                        <a:spcAft>
                          <a:spcPct val="0"/>
                        </a:spcAft>
                      </a:pPr>
                      <a:r>
                        <a:rPr lang="en-US" altLang="zh-CN" sz="1200">
                          <a:latin typeface="宋体" panose="02010600030101010101" pitchFamily="2" charset="-122"/>
                          <a:ea typeface="宋体" panose="02010600030101010101" pitchFamily="2" charset="-122"/>
                        </a:rPr>
                        <a:t>Q21.1</a:t>
                      </a:r>
                      <a:endParaRPr lang="en-US" alt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rPr>
                        <a:t>皮带电机</a:t>
                      </a:r>
                      <a:endParaRPr lang="zh-CN" sz="1200">
                        <a:latin typeface="宋体" panose="02010600030101010101" pitchFamily="2" charset="-122"/>
                        <a:ea typeface="宋体" panose="02010600030101010101" pitchFamily="2" charset="-122"/>
                      </a:endParaRPr>
                    </a:p>
                  </a:txBody>
                  <a:tcPr marL="0" marR="0" marT="0" marB="0" anchor="b" anchorCtr="0"/>
                </a:tc>
                <a:tc>
                  <a:txBody>
                    <a:bodyPr/>
                    <a:p>
                      <a:pPr marL="222885" indent="0" algn="ctr">
                        <a:spcBef>
                          <a:spcPts val="800"/>
                        </a:spcBef>
                        <a:spcAft>
                          <a:spcPct val="0"/>
                        </a:spcAft>
                      </a:pPr>
                      <a:r>
                        <a:rPr lang="zh-CN" sz="1200">
                          <a:latin typeface="宋体" panose="02010600030101010101" pitchFamily="2" charset="-122"/>
                          <a:ea typeface="宋体" panose="02010600030101010101" pitchFamily="2" charset="-122"/>
                          <a:cs typeface="宋体" panose="02010600030101010101" pitchFamily="2" charset="-122"/>
                        </a:rPr>
                        <a:t>变频器（</a:t>
                      </a:r>
                      <a:r>
                        <a:rPr lang="en-US" altLang="zh-CN" sz="1200">
                          <a:latin typeface="宋体" panose="02010600030101010101" pitchFamily="2" charset="-122"/>
                          <a:ea typeface="宋体" panose="02010600030101010101" pitchFamily="2" charset="-122"/>
                          <a:cs typeface="宋体" panose="02010600030101010101" pitchFamily="2" charset="-122"/>
                        </a:rPr>
                        <a:t>1</a:t>
                      </a:r>
                      <a:r>
                        <a:rPr lang="zh-CN" altLang="en-US" sz="1200">
                          <a:latin typeface="宋体" panose="02010600030101010101" pitchFamily="2" charset="-122"/>
                          <a:ea typeface="宋体" panose="02010600030101010101" pitchFamily="2" charset="-122"/>
                          <a:cs typeface="宋体" panose="02010600030101010101" pitchFamily="2" charset="-122"/>
                        </a:rPr>
                        <a:t>）</a:t>
                      </a:r>
                      <a:endParaRPr lang="zh-CN" altLang="en-US" sz="12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参考程序</a:t>
            </a:r>
            <a:endParaRPr lang="zh-CN" altLang="en-US" b="1">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打开博途软件编辑器，单击</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添加新块</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，新建</a:t>
            </a:r>
            <a:r>
              <a:rPr lang="en-US" altLang="zh-CN" b="1">
                <a:latin typeface="宋体" panose="02010600030101010101" pitchFamily="2" charset="-122"/>
                <a:ea typeface="宋体" panose="02010600030101010101" pitchFamily="2" charset="-122"/>
                <a:cs typeface="宋体" panose="02010600030101010101" pitchFamily="2" charset="-122"/>
              </a:rPr>
              <a:t>PLC_2</a:t>
            </a:r>
            <a:r>
              <a:rPr lang="zh-CN" altLang="en-US" b="1">
                <a:latin typeface="宋体" panose="02010600030101010101" pitchFamily="2" charset="-122"/>
                <a:ea typeface="宋体" panose="02010600030101010101" pitchFamily="2" charset="-122"/>
                <a:cs typeface="宋体" panose="02010600030101010101" pitchFamily="2" charset="-122"/>
              </a:rPr>
              <a:t>函数块分拣，分别添加分拣单元远程</a:t>
            </a:r>
            <a:r>
              <a:rPr lang="en-US" altLang="zh-CN" b="1">
                <a:latin typeface="宋体" panose="02010600030101010101" pitchFamily="2" charset="-122"/>
                <a:ea typeface="宋体" panose="02010600030101010101" pitchFamily="2" charset="-122"/>
                <a:cs typeface="宋体" panose="02010600030101010101" pitchFamily="2" charset="-122"/>
              </a:rPr>
              <a:t>I/O</a:t>
            </a:r>
            <a:r>
              <a:rPr lang="zh-CN" altLang="en-US" b="1">
                <a:latin typeface="宋体" panose="02010600030101010101" pitchFamily="2" charset="-122"/>
                <a:ea typeface="宋体" panose="02010600030101010101" pitchFamily="2" charset="-122"/>
                <a:cs typeface="宋体" panose="02010600030101010101" pitchFamily="2" charset="-122"/>
              </a:rPr>
              <a:t>设备与总控单元</a:t>
            </a:r>
            <a:r>
              <a:rPr lang="en-US" altLang="zh-CN" b="1">
                <a:latin typeface="宋体" panose="02010600030101010101" pitchFamily="2" charset="-122"/>
                <a:ea typeface="宋体" panose="02010600030101010101" pitchFamily="2" charset="-122"/>
                <a:cs typeface="宋体" panose="02010600030101010101" pitchFamily="2" charset="-122"/>
              </a:rPr>
              <a:t> PLC</a:t>
            </a:r>
            <a:r>
              <a:rPr lang="zh-CN" altLang="en-US" b="1">
                <a:latin typeface="宋体" panose="02010600030101010101" pitchFamily="2" charset="-122"/>
                <a:ea typeface="宋体" panose="02010600030101010101" pitchFamily="2" charset="-122"/>
                <a:cs typeface="宋体" panose="02010600030101010101" pitchFamily="2" charset="-122"/>
              </a:rPr>
              <a:t>通信的变量表</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pic>
        <p:nvPicPr>
          <p:cNvPr id="503" name="图片 6"/>
          <p:cNvPicPr>
            <a:picLocks noChangeAspect="1"/>
          </p:cNvPicPr>
          <p:nvPr/>
        </p:nvPicPr>
        <p:blipFill>
          <a:blip r:embed="rId5"/>
          <a:stretch>
            <a:fillRect/>
          </a:stretch>
        </p:blipFill>
        <p:spPr>
          <a:xfrm>
            <a:off x="2646680" y="2451418"/>
            <a:ext cx="6583915" cy="2160000"/>
          </a:xfrm>
          <a:prstGeom prst="rect">
            <a:avLst/>
          </a:prstGeom>
          <a:noFill/>
          <a:ln>
            <a:noFill/>
          </a:ln>
        </p:spPr>
      </p:pic>
      <p:pic>
        <p:nvPicPr>
          <p:cNvPr id="504" name="图片 7"/>
          <p:cNvPicPr>
            <a:picLocks noChangeAspect="1"/>
          </p:cNvPicPr>
          <p:nvPr/>
        </p:nvPicPr>
        <p:blipFill>
          <a:blip r:embed="rId6"/>
          <a:stretch>
            <a:fillRect/>
          </a:stretch>
        </p:blipFill>
        <p:spPr>
          <a:xfrm>
            <a:off x="2646680" y="4781233"/>
            <a:ext cx="6531000" cy="180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368300"/>
          </a:xfrm>
          <a:prstGeom prst="rect">
            <a:avLst/>
          </a:prstGeom>
        </p:spPr>
        <p:txBody>
          <a:bodyPr wrap="square">
            <a:spAutoFit/>
          </a:bodyPr>
          <a:p>
            <a:pPr marL="0" indent="0" algn="just" defTabSz="266700">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传送带入料检测有料后，启动皮带电机，</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号到</a:t>
            </a:r>
            <a:r>
              <a:rPr lang="en-US" altLang="zh-CN">
                <a:latin typeface="宋体" panose="02010600030101010101" pitchFamily="2" charset="-122"/>
                <a:ea typeface="宋体" panose="02010600030101010101" pitchFamily="2" charset="-122"/>
                <a:cs typeface="宋体" panose="02010600030101010101" pitchFamily="2" charset="-122"/>
              </a:rPr>
              <a:t>3</a:t>
            </a:r>
            <a:r>
              <a:rPr lang="zh-CN" altLang="en-US">
                <a:latin typeface="宋体" panose="02010600030101010101" pitchFamily="2" charset="-122"/>
                <a:ea typeface="宋体" panose="02010600030101010101" pitchFamily="2" charset="-122"/>
                <a:cs typeface="宋体" panose="02010600030101010101" pitchFamily="2" charset="-122"/>
              </a:rPr>
              <a:t>号推料及挡料气缸复位。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05" name="图片 505"/>
          <p:cNvPicPr>
            <a:picLocks noChangeAspect="1"/>
          </p:cNvPicPr>
          <p:nvPr/>
        </p:nvPicPr>
        <p:blipFill>
          <a:blip r:embed="rId5"/>
          <a:stretch>
            <a:fillRect/>
          </a:stretch>
        </p:blipFill>
        <p:spPr>
          <a:xfrm>
            <a:off x="3273743" y="2433003"/>
            <a:ext cx="4794666" cy="2160000"/>
          </a:xfrm>
          <a:prstGeom prst="rect">
            <a:avLst/>
          </a:prstGeom>
          <a:noFill/>
          <a:ln w="12700" cmpd="sng">
            <a:solidFill>
              <a:schemeClr val="tx1"/>
            </a:solidFill>
            <a:prstDash val="soli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皮带电机运动后，</a:t>
            </a:r>
            <a:r>
              <a:rPr lang="en-US" altLang="zh-CN">
                <a:latin typeface="宋体" panose="02010600030101010101" pitchFamily="2" charset="-122"/>
                <a:ea typeface="宋体" panose="02010600030101010101" pitchFamily="2" charset="-122"/>
                <a:cs typeface="宋体" panose="02010600030101010101" pitchFamily="2" charset="-122"/>
              </a:rPr>
              <a:t>PLC</a:t>
            </a:r>
            <a:r>
              <a:rPr lang="zh-CN" altLang="en-US">
                <a:latin typeface="宋体" panose="02010600030101010101" pitchFamily="2" charset="-122"/>
                <a:ea typeface="宋体" panose="02010600030101010101" pitchFamily="2" charset="-122"/>
                <a:cs typeface="宋体" panose="02010600030101010101" pitchFamily="2" charset="-122"/>
              </a:rPr>
              <a:t>收到机器人数据为</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时，</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号挡料气缸伸出，</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号挡料气缸伸出到位后，</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号推料气缸伸出，</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号推料气缸伸出到位后，延时</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秒后，</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号定位气缸伸出，当</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号料仓有料，复位</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号定位气缸、</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1</a:t>
            </a:r>
            <a:r>
              <a:rPr lang="zh-CN" altLang="en-US">
                <a:latin typeface="宋体" panose="02010600030101010101" pitchFamily="2" charset="-122"/>
                <a:ea typeface="宋体" panose="02010600030101010101" pitchFamily="2" charset="-122"/>
                <a:cs typeface="宋体" panose="02010600030101010101" pitchFamily="2" charset="-122"/>
              </a:rPr>
              <a:t>号挡料气缸，皮带电机停止运行。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06" name="图片 2"/>
          <p:cNvPicPr>
            <a:picLocks noChangeAspect="1"/>
          </p:cNvPicPr>
          <p:nvPr/>
        </p:nvPicPr>
        <p:blipFill>
          <a:blip r:embed="rId5"/>
          <a:stretch>
            <a:fillRect/>
          </a:stretch>
        </p:blipFill>
        <p:spPr>
          <a:xfrm>
            <a:off x="3165793" y="2536508"/>
            <a:ext cx="5336164" cy="3960000"/>
          </a:xfrm>
          <a:prstGeom prst="rect">
            <a:avLst/>
          </a:prstGeom>
          <a:noFill/>
          <a:ln w="12700" cmpd="sng">
            <a:solidFill>
              <a:schemeClr val="tx1"/>
            </a:solidFill>
            <a:prstDash val="soli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皮带电机运动后，</a:t>
            </a:r>
            <a:r>
              <a:rPr lang="en-US" altLang="zh-CN">
                <a:latin typeface="宋体" panose="02010600030101010101" pitchFamily="2" charset="-122"/>
                <a:ea typeface="宋体" panose="02010600030101010101" pitchFamily="2" charset="-122"/>
                <a:cs typeface="宋体" panose="02010600030101010101" pitchFamily="2" charset="-122"/>
              </a:rPr>
              <a:t>PLC</a:t>
            </a:r>
            <a:r>
              <a:rPr lang="zh-CN" altLang="en-US">
                <a:latin typeface="宋体" panose="02010600030101010101" pitchFamily="2" charset="-122"/>
                <a:ea typeface="宋体" panose="02010600030101010101" pitchFamily="2" charset="-122"/>
                <a:cs typeface="宋体" panose="02010600030101010101" pitchFamily="2" charset="-122"/>
              </a:rPr>
              <a:t>收到机器人数据为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时，</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号挡料气缸伸出，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号挡料气缸伸出到位后，</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号推料气缸伸出，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号推料气缸伸出到位后，延时</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秒后，</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号定位气缸伸出，当</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号料仓有料，复位</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号定位气缸、</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号挡料气缸，皮带电机停止运行。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07" name="图片 3"/>
          <p:cNvPicPr>
            <a:picLocks noChangeAspect="1"/>
          </p:cNvPicPr>
          <p:nvPr/>
        </p:nvPicPr>
        <p:blipFill>
          <a:blip r:embed="rId5"/>
          <a:stretch>
            <a:fillRect/>
          </a:stretch>
        </p:blipFill>
        <p:spPr>
          <a:xfrm>
            <a:off x="2811463" y="2402523"/>
            <a:ext cx="5295882" cy="3960000"/>
          </a:xfrm>
          <a:prstGeom prst="rect">
            <a:avLst/>
          </a:prstGeom>
          <a:noFill/>
          <a:ln w="12700" cmpd="sng">
            <a:solidFill>
              <a:schemeClr val="tx1"/>
            </a:solidFill>
            <a:prstDash val="soli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PLC</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与机器人的视觉分拣程序</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a:t>
            </a:r>
            <a:r>
              <a:rPr lang="zh-CN" altLang="en-US">
                <a:latin typeface="宋体" panose="02010600030101010101" pitchFamily="2" charset="-122"/>
                <a:ea typeface="宋体" panose="02010600030101010101" pitchFamily="2" charset="-122"/>
                <a:cs typeface="宋体" panose="02010600030101010101" pitchFamily="2" charset="-122"/>
              </a:rPr>
              <a:t>皮带电机运动后，</a:t>
            </a:r>
            <a:r>
              <a:rPr lang="en-US" altLang="zh-CN">
                <a:latin typeface="宋体" panose="02010600030101010101" pitchFamily="2" charset="-122"/>
                <a:ea typeface="宋体" panose="02010600030101010101" pitchFamily="2" charset="-122"/>
                <a:cs typeface="宋体" panose="02010600030101010101" pitchFamily="2" charset="-122"/>
              </a:rPr>
              <a:t>PLC</a:t>
            </a:r>
            <a:r>
              <a:rPr lang="zh-CN" altLang="en-US">
                <a:latin typeface="宋体" panose="02010600030101010101" pitchFamily="2" charset="-122"/>
                <a:ea typeface="宋体" panose="02010600030101010101" pitchFamily="2" charset="-122"/>
                <a:cs typeface="宋体" panose="02010600030101010101" pitchFamily="2" charset="-122"/>
              </a:rPr>
              <a:t>收到机器人数据为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时，</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号挡料气缸伸出，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号挡料气缸伸出到位后，</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号推料气缸伸出，</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号推料气缸伸出到位后，延时</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秒后，</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号定位气缸伸出，当</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号料仓有料，复位</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号定位气缸、</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号推料气缸、</a:t>
            </a:r>
            <a:r>
              <a:rPr lang="en-US" altLang="zh-CN">
                <a:latin typeface="宋体" panose="02010600030101010101" pitchFamily="2" charset="-122"/>
                <a:ea typeface="宋体" panose="02010600030101010101" pitchFamily="2" charset="-122"/>
                <a:cs typeface="宋体" panose="02010600030101010101" pitchFamily="2" charset="-122"/>
              </a:rPr>
              <a:t>2</a:t>
            </a:r>
            <a:r>
              <a:rPr lang="zh-CN" altLang="en-US">
                <a:latin typeface="宋体" panose="02010600030101010101" pitchFamily="2" charset="-122"/>
                <a:ea typeface="宋体" panose="02010600030101010101" pitchFamily="2" charset="-122"/>
                <a:cs typeface="宋体" panose="02010600030101010101" pitchFamily="2" charset="-122"/>
              </a:rPr>
              <a:t>号挡料气缸，皮带电机停止运行。</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507" name="图片 3"/>
          <p:cNvPicPr>
            <a:picLocks noChangeAspect="1"/>
          </p:cNvPicPr>
          <p:nvPr/>
        </p:nvPicPr>
        <p:blipFill>
          <a:blip r:embed="rId5"/>
          <a:stretch>
            <a:fillRect/>
          </a:stretch>
        </p:blipFill>
        <p:spPr>
          <a:xfrm>
            <a:off x="2811463" y="2402523"/>
            <a:ext cx="5295882" cy="3960000"/>
          </a:xfrm>
          <a:prstGeom prst="rect">
            <a:avLst/>
          </a:prstGeom>
          <a:noFill/>
          <a:ln w="12700" cmpd="sng">
            <a:solidFill>
              <a:schemeClr val="tx1"/>
            </a:solidFill>
            <a:prstDash val="soli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PA" val="v5.2.11"/>
</p:tagLst>
</file>

<file path=ppt/tags/tag22.xml><?xml version="1.0" encoding="utf-8"?>
<p:tagLst xmlns:p="http://schemas.openxmlformats.org/presentationml/2006/main">
  <p:tag name="PA" val="v5.2.11"/>
</p:tagLst>
</file>

<file path=ppt/tags/tag23.xml><?xml version="1.0" encoding="utf-8"?>
<p:tagLst xmlns:p="http://schemas.openxmlformats.org/presentationml/2006/main">
  <p:tag name="PA" val="v5.2.11"/>
</p:tagLst>
</file>

<file path=ppt/tags/tag24.xml><?xml version="1.0" encoding="utf-8"?>
<p:tagLst xmlns:p="http://schemas.openxmlformats.org/presentationml/2006/main">
  <p:tag name="PA" val="v5.2.11"/>
</p:tagLst>
</file>

<file path=ppt/tags/tag25.xml><?xml version="1.0" encoding="utf-8"?>
<p:tagLst xmlns:p="http://schemas.openxmlformats.org/presentationml/2006/main">
  <p:tag name="PA" val="v5.2.11"/>
</p:tagLst>
</file>

<file path=ppt/tags/tag26.xml><?xml version="1.0" encoding="utf-8"?>
<p:tagLst xmlns:p="http://schemas.openxmlformats.org/presentationml/2006/main">
  <p:tag name="PA" val="v5.2.11"/>
</p:tagLst>
</file>

<file path=ppt/tags/tag27.xml><?xml version="1.0" encoding="utf-8"?>
<p:tagLst xmlns:p="http://schemas.openxmlformats.org/presentationml/2006/main">
  <p:tag name="PA" val="v5.2.11"/>
</p:tagLst>
</file>

<file path=ppt/tags/tag28.xml><?xml version="1.0" encoding="utf-8"?>
<p:tagLst xmlns:p="http://schemas.openxmlformats.org/presentationml/2006/main">
  <p:tag name="PA" val="v5.2.11"/>
</p:tagLst>
</file>

<file path=ppt/tags/tag29.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30.xml><?xml version="1.0" encoding="utf-8"?>
<p:tagLst xmlns:p="http://schemas.openxmlformats.org/presentationml/2006/main">
  <p:tag name="PA" val="v5.2.11"/>
</p:tagLst>
</file>

<file path=ppt/tags/tag31.xml><?xml version="1.0" encoding="utf-8"?>
<p:tagLst xmlns:p="http://schemas.openxmlformats.org/presentationml/2006/main">
  <p:tag name="PA" val="v5.2.11"/>
</p:tagLst>
</file>

<file path=ppt/tags/tag32.xml><?xml version="1.0" encoding="utf-8"?>
<p:tagLst xmlns:p="http://schemas.openxmlformats.org/presentationml/2006/main">
  <p:tag name="PA" val="v5.2.11"/>
</p:tagLst>
</file>

<file path=ppt/tags/tag33.xml><?xml version="1.0" encoding="utf-8"?>
<p:tagLst xmlns:p="http://schemas.openxmlformats.org/presentationml/2006/main">
  <p:tag name="PA" val="v5.2.11"/>
</p:tagLst>
</file>

<file path=ppt/tags/tag34.xml><?xml version="1.0" encoding="utf-8"?>
<p:tagLst xmlns:p="http://schemas.openxmlformats.org/presentationml/2006/main">
  <p:tag name="PA" val="v5.2.11"/>
</p:tagLst>
</file>

<file path=ppt/tags/tag35.xml><?xml version="1.0" encoding="utf-8"?>
<p:tagLst xmlns:p="http://schemas.openxmlformats.org/presentationml/2006/main">
  <p:tag name="PA" val="v5.2.11"/>
</p:tagLst>
</file>

<file path=ppt/tags/tag36.xml><?xml version="1.0" encoding="utf-8"?>
<p:tagLst xmlns:p="http://schemas.openxmlformats.org/presentationml/2006/main">
  <p:tag name="PA" val="v5.2.11"/>
</p:tagLst>
</file>

<file path=ppt/tags/tag37.xml><?xml version="1.0" encoding="utf-8"?>
<p:tagLst xmlns:p="http://schemas.openxmlformats.org/presentationml/2006/main">
  <p:tag name="PA" val="v5.2.11"/>
</p:tagLst>
</file>

<file path=ppt/tags/tag38.xml><?xml version="1.0" encoding="utf-8"?>
<p:tagLst xmlns:p="http://schemas.openxmlformats.org/presentationml/2006/main">
  <p:tag name="PA" val="v5.2.11"/>
</p:tagLst>
</file>

<file path=ppt/tags/tag39.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40.xml><?xml version="1.0" encoding="utf-8"?>
<p:tagLst xmlns:p="http://schemas.openxmlformats.org/presentationml/2006/main">
  <p:tag name="PA" val="v5.2.11"/>
</p:tagLst>
</file>

<file path=ppt/tags/tag41.xml><?xml version="1.0" encoding="utf-8"?>
<p:tagLst xmlns:p="http://schemas.openxmlformats.org/presentationml/2006/main">
  <p:tag name="PA" val="v5.2.11"/>
</p:tagLst>
</file>

<file path=ppt/tags/tag42.xml><?xml version="1.0" encoding="utf-8"?>
<p:tagLst xmlns:p="http://schemas.openxmlformats.org/presentationml/2006/main">
  <p:tag name="PA" val="v5.2.11"/>
</p:tagLst>
</file>

<file path=ppt/tags/tag43.xml><?xml version="1.0" encoding="utf-8"?>
<p:tagLst xmlns:p="http://schemas.openxmlformats.org/presentationml/2006/main">
  <p:tag name="PA" val="v5.2.11"/>
</p:tagLst>
</file>

<file path=ppt/tags/tag44.xml><?xml version="1.0" encoding="utf-8"?>
<p:tagLst xmlns:p="http://schemas.openxmlformats.org/presentationml/2006/main">
  <p:tag name="PA" val="v5.2.11"/>
</p:tagLst>
</file>

<file path=ppt/tags/tag45.xml><?xml version="1.0" encoding="utf-8"?>
<p:tagLst xmlns:p="http://schemas.openxmlformats.org/presentationml/2006/main">
  <p:tag name="PA" val="v5.2.11"/>
</p:tagLst>
</file>

<file path=ppt/tags/tag46.xml><?xml version="1.0" encoding="utf-8"?>
<p:tagLst xmlns:p="http://schemas.openxmlformats.org/presentationml/2006/main">
  <p:tag name="PA" val="v5.2.11"/>
</p:tagLst>
</file>

<file path=ppt/tags/tag47.xml><?xml version="1.0" encoding="utf-8"?>
<p:tagLst xmlns:p="http://schemas.openxmlformats.org/presentationml/2006/main">
  <p:tag name="PA" val="v5.2.11"/>
</p:tagLst>
</file>

<file path=ppt/tags/tag48.xml><?xml version="1.0" encoding="utf-8"?>
<p:tagLst xmlns:p="http://schemas.openxmlformats.org/presentationml/2006/main">
  <p:tag name="PA" val="v5.2.11"/>
</p:tagLst>
</file>

<file path=ppt/tags/tag49.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50.xml><?xml version="1.0" encoding="utf-8"?>
<p:tagLst xmlns:p="http://schemas.openxmlformats.org/presentationml/2006/main">
  <p:tag name="PA" val="v5.2.11"/>
</p:tagLst>
</file>

<file path=ppt/tags/tag51.xml><?xml version="1.0" encoding="utf-8"?>
<p:tagLst xmlns:p="http://schemas.openxmlformats.org/presentationml/2006/main">
  <p:tag name="PA" val="v5.2.11"/>
</p:tagLst>
</file>

<file path=ppt/tags/tag52.xml><?xml version="1.0" encoding="utf-8"?>
<p:tagLst xmlns:p="http://schemas.openxmlformats.org/presentationml/2006/main">
  <p:tag name="PA" val="v5.2.11"/>
</p:tagLst>
</file>

<file path=ppt/tags/tag53.xml><?xml version="1.0" encoding="utf-8"?>
<p:tagLst xmlns:p="http://schemas.openxmlformats.org/presentationml/2006/main">
  <p:tag name="PA" val="v5.2.11"/>
</p:tagLst>
</file>

<file path=ppt/tags/tag54.xml><?xml version="1.0" encoding="utf-8"?>
<p:tagLst xmlns:p="http://schemas.openxmlformats.org/presentationml/2006/main">
  <p:tag name="PA" val="v5.2.11"/>
</p:tagLst>
</file>

<file path=ppt/tags/tag55.xml><?xml version="1.0" encoding="utf-8"?>
<p:tagLst xmlns:p="http://schemas.openxmlformats.org/presentationml/2006/main">
  <p:tag name="PA" val="v5.2.11"/>
</p:tagLst>
</file>

<file path=ppt/tags/tag56.xml><?xml version="1.0" encoding="utf-8"?>
<p:tagLst xmlns:p="http://schemas.openxmlformats.org/presentationml/2006/main">
  <p:tag name="PA" val="v5.2.11"/>
</p:tagLst>
</file>

<file path=ppt/tags/tag57.xml><?xml version="1.0" encoding="utf-8"?>
<p:tagLst xmlns:p="http://schemas.openxmlformats.org/presentationml/2006/main">
  <p:tag name="KSO_WM_BEAUTIFY_FLAG" val="#wm#"/>
  <p:tag name="KSO_WM_TEMPLATE_CATEGORY" val="custom"/>
  <p:tag name="KSO_WM_TEMPLATE_INDEX" val="20205176"/>
</p:tagLst>
</file>

<file path=ppt/tags/tag58.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2301</Words>
  <Application>WPS 演示</Application>
  <PresentationFormat>宽屏</PresentationFormat>
  <Paragraphs>381</Paragraphs>
  <Slides>30</Slides>
  <Notes>11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143</cp:revision>
  <dcterms:created xsi:type="dcterms:W3CDTF">2024-03-12T01:04:00Z</dcterms:created>
  <dcterms:modified xsi:type="dcterms:W3CDTF">2025-01-10T19:26:36Z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910604E25A9B4E42869DBE74D2B7EE3E_13</vt:lpwstr>
  </property>
  <property fmtid="{D5CDD505-2E9C-101B-9397-08002B2CF9AE}" pid="3" name="KSOProductBuildVer">
    <vt:lpwstr>2052-12.1.0.19770</vt:lpwstr>
  </property>
</Properties>
</file>