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1331" r:id="rId3"/>
    <p:sldId id="1435" r:id="rId4"/>
    <p:sldId id="1461" r:id="rId5"/>
    <p:sldId id="1439" r:id="rId6"/>
    <p:sldId id="1440" r:id="rId7"/>
    <p:sldId id="1456" r:id="rId8"/>
    <p:sldId id="1457" r:id="rId9"/>
    <p:sldId id="1462" r:id="rId10"/>
    <p:sldId id="1463" r:id="rId11"/>
    <p:sldId id="1464" r:id="rId12"/>
    <p:sldId id="1465" r:id="rId13"/>
    <p:sldId id="1466" r:id="rId14"/>
    <p:sldId id="1467" r:id="rId15"/>
    <p:sldId id="1468" r:id="rId16"/>
    <p:sldId id="1370" r:id="rId17"/>
  </p:sldIdLst>
  <p:sldSz cx="12192000" cy="6858000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3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s" initials="U" lastIdx="1" clrIdx="0"/>
  <p:cmAuthor id="329275259" name="宝儿" initials="宝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1EB0DE"/>
    <a:srgbClr val="060686"/>
    <a:srgbClr val="D3F1F5"/>
    <a:srgbClr val="44E8FE"/>
    <a:srgbClr val="C1C5F5"/>
    <a:srgbClr val="242FD5"/>
    <a:srgbClr val="011327"/>
    <a:srgbClr val="B2E7EE"/>
    <a:srgbClr val="242F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627" autoAdjust="0"/>
    <p:restoredTop sz="88413" autoAdjust="0"/>
  </p:normalViewPr>
  <p:slideViewPr>
    <p:cSldViewPr snapToGrid="0" showGuides="1">
      <p:cViewPr>
        <p:scale>
          <a:sx n="50" d="100"/>
          <a:sy n="50" d="100"/>
        </p:scale>
        <p:origin x="1302" y="1026"/>
      </p:cViewPr>
      <p:guideLst>
        <p:guide orient="horz" pos="2160"/>
        <p:guide pos="391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28.xml"/><Relationship Id="rId23" Type="http://schemas.openxmlformats.org/officeDocument/2006/relationships/commentAuthors" Target="commentAuthors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microsoft.com/office/2007/relationships/hdphoto" Target="../media/image3.wdp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-3825" y="-21126"/>
            <a:ext cx="12228678" cy="6879126"/>
            <a:chOff x="-3825" y="-21126"/>
            <a:chExt cx="12228678" cy="6879126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39" b="7939"/>
            <a:stretch>
              <a:fillRect/>
            </a:stretch>
          </p:blipFill>
          <p:spPr>
            <a:xfrm>
              <a:off x="-3825" y="0"/>
              <a:ext cx="12228678" cy="6858000"/>
            </a:xfrm>
            <a:prstGeom prst="rect">
              <a:avLst/>
            </a:prstGeom>
          </p:spPr>
        </p:pic>
        <p:sp>
          <p:nvSpPr>
            <p:cNvPr id="9" name="矩形: 圆角 8"/>
            <p:cNvSpPr/>
            <p:nvPr/>
          </p:nvSpPr>
          <p:spPr>
            <a:xfrm>
              <a:off x="-3824" y="-21126"/>
              <a:ext cx="12228677" cy="1392726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rgbClr val="002060"/>
                </a:gs>
                <a:gs pos="100000">
                  <a:srgbClr val="060686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: 圆角 9"/>
            <p:cNvSpPr/>
            <p:nvPr/>
          </p:nvSpPr>
          <p:spPr>
            <a:xfrm>
              <a:off x="88900" y="573088"/>
              <a:ext cx="12029095" cy="6187368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chemeClr val="bg1">
                    <a:alpha val="92000"/>
                  </a:schemeClr>
                </a:gs>
                <a:gs pos="100000">
                  <a:schemeClr val="bg1">
                    <a:alpha val="86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8" name="图片 27"/>
          <p:cNvPicPr>
            <a:picLocks noChangeAspect="1"/>
          </p:cNvPicPr>
          <p:nvPr userDrawn="1"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333" y="-21126"/>
            <a:ext cx="595057" cy="80970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pattFill prst="ltUpDiag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D8ECB7-97F5-4ABB-BD54-46A4800B4D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F7E42E-C7D7-4584-9A43-F205A35D97E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tags" Target="../tags/tag18.xml"/><Relationship Id="rId1" Type="http://schemas.openxmlformats.org/officeDocument/2006/relationships/tags" Target="../tags/tag17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tags" Target="../tags/tag20.xml"/><Relationship Id="rId1" Type="http://schemas.openxmlformats.org/officeDocument/2006/relationships/tags" Target="../tags/tag19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tags" Target="../tags/tag22.xml"/><Relationship Id="rId1" Type="http://schemas.openxmlformats.org/officeDocument/2006/relationships/tags" Target="../tags/tag21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24.png"/><Relationship Id="rId7" Type="http://schemas.openxmlformats.org/officeDocument/2006/relationships/image" Target="../media/image23.png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tags" Target="../tags/tag24.xml"/><Relationship Id="rId1" Type="http://schemas.openxmlformats.org/officeDocument/2006/relationships/tags" Target="../tags/tag23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tags" Target="../tags/tag26.xml"/><Relationship Id="rId1" Type="http://schemas.openxmlformats.org/officeDocument/2006/relationships/tags" Target="../tags/tag2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tags" Target="../tags/tag16.xml"/><Relationship Id="rId1" Type="http://schemas.openxmlformats.org/officeDocument/2006/relationships/tags" Target="../tags/tag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gradFill flip="none" rotWithShape="1">
            <a:gsLst>
              <a:gs pos="0">
                <a:srgbClr val="0323A1"/>
              </a:gs>
              <a:gs pos="100000">
                <a:srgbClr val="0323A1">
                  <a:alpha val="32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53" t="13737" r="28129" b="13677"/>
          <a:stretch>
            <a:fillRect/>
          </a:stretch>
        </p:blipFill>
        <p:spPr>
          <a:xfrm>
            <a:off x="6096001" y="0"/>
            <a:ext cx="6096001" cy="6858000"/>
          </a:xfrm>
          <a:custGeom>
            <a:avLst/>
            <a:gdLst>
              <a:gd name="connsiteX0" fmla="*/ 0 w 6096001"/>
              <a:gd name="connsiteY0" fmla="*/ 0 h 6858000"/>
              <a:gd name="connsiteX1" fmla="*/ 6096001 w 6096001"/>
              <a:gd name="connsiteY1" fmla="*/ 0 h 6858000"/>
              <a:gd name="connsiteX2" fmla="*/ 6096001 w 6096001"/>
              <a:gd name="connsiteY2" fmla="*/ 6858000 h 6858000"/>
              <a:gd name="connsiteX3" fmla="*/ 2281084 w 6096001"/>
              <a:gd name="connsiteY3" fmla="*/ 6858000 h 6858000"/>
              <a:gd name="connsiteX4" fmla="*/ 0 w 6096001"/>
              <a:gd name="connsiteY4" fmla="*/ 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1" h="6858000">
                <a:moveTo>
                  <a:pt x="0" y="0"/>
                </a:moveTo>
                <a:lnTo>
                  <a:pt x="6096001" y="0"/>
                </a:lnTo>
                <a:lnTo>
                  <a:pt x="6096001" y="6858000"/>
                </a:lnTo>
                <a:lnTo>
                  <a:pt x="2281084" y="6858000"/>
                </a:lnTo>
                <a:lnTo>
                  <a:pt x="0" y="1"/>
                </a:lnTo>
                <a:close/>
              </a:path>
            </a:pathLst>
          </a:custGeom>
        </p:spPr>
      </p:pic>
      <p:sp>
        <p:nvSpPr>
          <p:cNvPr id="4" name="矩形: 单圆角 3"/>
          <p:cNvSpPr/>
          <p:nvPr/>
        </p:nvSpPr>
        <p:spPr>
          <a:xfrm>
            <a:off x="0" y="1238885"/>
            <a:ext cx="6423025" cy="2432685"/>
          </a:xfrm>
          <a:prstGeom prst="round1Rect">
            <a:avLst>
              <a:gd name="adj" fmla="val 3423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09855" y="4085590"/>
            <a:ext cx="6485891" cy="1929130"/>
            <a:chOff x="2795075" y="4562464"/>
            <a:chExt cx="4068989" cy="1666875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95075" y="4562464"/>
              <a:ext cx="4068989" cy="1666875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3259579" y="4999756"/>
              <a:ext cx="3158705" cy="7171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b="1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任务</a:t>
              </a:r>
              <a:r>
                <a:rPr lang="en-US" altLang="zh-CN" sz="2400" b="1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4.2 </a:t>
              </a:r>
              <a:r>
                <a:rPr lang="zh-CN" altLang="en-US" sz="2400" b="1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汽车轮毂打磨去毛刺作业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——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任务实施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587772" y="374550"/>
            <a:ext cx="3601702" cy="6483449"/>
            <a:chOff x="4553629" y="810694"/>
            <a:chExt cx="3263013" cy="6047306"/>
          </a:xfrm>
        </p:grpSpPr>
        <p:sp>
          <p:nvSpPr>
            <p:cNvPr id="6" name="等腰三角形 5"/>
            <p:cNvSpPr/>
            <p:nvPr/>
          </p:nvSpPr>
          <p:spPr>
            <a:xfrm>
              <a:off x="4553629" y="810695"/>
              <a:ext cx="1363503" cy="806346"/>
            </a:xfrm>
            <a:prstGeom prst="triangle">
              <a:avLst>
                <a:gd name="adj" fmla="val 20585"/>
              </a:avLst>
            </a:prstGeom>
            <a:solidFill>
              <a:srgbClr val="0323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7" name="平行四边形 6"/>
            <p:cNvSpPr/>
            <p:nvPr/>
          </p:nvSpPr>
          <p:spPr>
            <a:xfrm flipH="1">
              <a:off x="4841777" y="810694"/>
              <a:ext cx="2974865" cy="6047306"/>
            </a:xfrm>
            <a:prstGeom prst="parallelogram">
              <a:avLst>
                <a:gd name="adj" fmla="val 66248"/>
              </a:avLst>
            </a:prstGeom>
            <a:gradFill flip="none" rotWithShape="1">
              <a:gsLst>
                <a:gs pos="0">
                  <a:srgbClr val="00DEFF"/>
                </a:gs>
                <a:gs pos="100000">
                  <a:srgbClr val="0323A1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427990" y="2009140"/>
            <a:ext cx="545719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63500" dir="2700000" algn="tl" rotWithShape="0">
                    <a:srgbClr val="00DEFF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工业机器人应用技术</a:t>
            </a:r>
            <a:endParaRPr kumimoji="0" lang="zh-CN" sz="4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dist="63500" dir="2700000" algn="tl" rotWithShape="0">
                  <a:srgbClr val="00DEFF"/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任务实施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54660" y="531495"/>
            <a:ext cx="4373245" cy="815340"/>
            <a:chOff x="1429189" y="851594"/>
            <a:chExt cx="3812427" cy="827910"/>
          </a:xfrm>
        </p:grpSpPr>
        <p:grpSp>
          <p:nvGrpSpPr>
            <p:cNvPr id="13" name="组合 12"/>
            <p:cNvGrpSpPr/>
            <p:nvPr/>
          </p:nvGrpSpPr>
          <p:grpSpPr>
            <a:xfrm>
              <a:off x="1646903" y="1095827"/>
              <a:ext cx="3594713" cy="564261"/>
              <a:chOff x="-728014" y="985834"/>
              <a:chExt cx="3594713" cy="564261"/>
            </a:xfrm>
          </p:grpSpPr>
          <p:sp>
            <p:nvSpPr>
              <p:cNvPr id="23" name="PA-Arrow: Pentagon 6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-728014" y="985834"/>
                <a:ext cx="3594713" cy="564261"/>
              </a:xfrm>
              <a:prstGeom prst="homePlate">
                <a:avLst>
                  <a:gd name="adj" fmla="val 31944"/>
                </a:avLst>
              </a:prstGeom>
              <a:gradFill>
                <a:gsLst>
                  <a:gs pos="0">
                    <a:srgbClr val="060686"/>
                  </a:gs>
                  <a:gs pos="100000">
                    <a:srgbClr val="242FD5"/>
                  </a:gs>
                </a:gsLst>
                <a:lin ang="0" scaled="0"/>
              </a:gradFill>
              <a:ln w="19050">
                <a:noFill/>
                <a:round/>
              </a:ln>
            </p:spPr>
            <p:txBody>
              <a:bodyPr vert="horz" wrap="none" lIns="121920" tIns="60960" rIns="121920" bIns="60960" anchor="ctr" anchorCtr="1" compatLnSpc="1">
                <a:normAutofit/>
              </a:bodyPr>
              <a:p>
                <a:pPr algn="ctr">
                  <a:defRPr/>
                </a:pPr>
                <a:endParaRPr lang="en-US" sz="16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PA-矩形 69"/>
              <p:cNvSpPr/>
              <p:nvPr>
                <p:custDataLst>
                  <p:tags r:id="rId2"/>
                </p:custDataLst>
              </p:nvPr>
            </p:nvSpPr>
            <p:spPr>
              <a:xfrm>
                <a:off x="-453444" y="1078684"/>
                <a:ext cx="3096109" cy="3423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>
                  <a:defRPr/>
                </a:pPr>
                <a:r>
                  <a:rPr 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3.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加工单元机器人加工作业程序设计</a:t>
                </a:r>
                <a:endParaRPr lang="zh-CN" altLang="en-US" sz="16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9189" y="851594"/>
              <a:ext cx="558551" cy="827910"/>
            </a:xfrm>
            <a:prstGeom prst="rect">
              <a:avLst/>
            </a:prstGeom>
          </p:spPr>
        </p:pic>
      </p:grpSp>
      <p:sp>
        <p:nvSpPr>
          <p:cNvPr id="5" name="文本框 4"/>
          <p:cNvSpPr txBox="1"/>
          <p:nvPr/>
        </p:nvSpPr>
        <p:spPr>
          <a:xfrm>
            <a:off x="454660" y="1534160"/>
            <a:ext cx="11200130" cy="368300"/>
          </a:xfrm>
          <a:prstGeom prst="rect">
            <a:avLst/>
          </a:prstGeom>
        </p:spPr>
        <p:txBody>
          <a:bodyPr wrap="square">
            <a:spAutoFit/>
          </a:bodyPr>
          <a:p>
            <a:pPr indent="457200" algn="just" defTabSz="266700" fontAlgn="auto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）轮毂下降，搬运位夹爪松开，搬运位返回另一半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67" name="图片 467" descr="d18a44f0f529205a164b8e4d355c03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49438" y="2010093"/>
            <a:ext cx="4584305" cy="4320000"/>
          </a:xfrm>
          <a:prstGeom prst="rect">
            <a:avLst/>
          </a:prstGeom>
        </p:spPr>
      </p:pic>
      <p:pic>
        <p:nvPicPr>
          <p:cNvPr id="468" name="图片 468" descr="2b491b72b8516f78e7a8c0d23fa415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64960" y="2010410"/>
            <a:ext cx="4189730" cy="2355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任务实施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54660" y="531495"/>
            <a:ext cx="4373245" cy="815340"/>
            <a:chOff x="1429189" y="851594"/>
            <a:chExt cx="3812427" cy="827910"/>
          </a:xfrm>
        </p:grpSpPr>
        <p:grpSp>
          <p:nvGrpSpPr>
            <p:cNvPr id="13" name="组合 12"/>
            <p:cNvGrpSpPr/>
            <p:nvPr/>
          </p:nvGrpSpPr>
          <p:grpSpPr>
            <a:xfrm>
              <a:off x="1646903" y="1095827"/>
              <a:ext cx="3594713" cy="564261"/>
              <a:chOff x="-728014" y="985834"/>
              <a:chExt cx="3594713" cy="564261"/>
            </a:xfrm>
          </p:grpSpPr>
          <p:sp>
            <p:nvSpPr>
              <p:cNvPr id="23" name="PA-Arrow: Pentagon 6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-728014" y="985834"/>
                <a:ext cx="3594713" cy="564261"/>
              </a:xfrm>
              <a:prstGeom prst="homePlate">
                <a:avLst>
                  <a:gd name="adj" fmla="val 31944"/>
                </a:avLst>
              </a:prstGeom>
              <a:gradFill>
                <a:gsLst>
                  <a:gs pos="0">
                    <a:srgbClr val="060686"/>
                  </a:gs>
                  <a:gs pos="100000">
                    <a:srgbClr val="242FD5"/>
                  </a:gs>
                </a:gsLst>
                <a:lin ang="0" scaled="0"/>
              </a:gradFill>
              <a:ln w="19050">
                <a:noFill/>
                <a:round/>
              </a:ln>
            </p:spPr>
            <p:txBody>
              <a:bodyPr vert="horz" wrap="none" lIns="121920" tIns="60960" rIns="121920" bIns="60960" anchor="ctr" anchorCtr="1" compatLnSpc="1">
                <a:normAutofit/>
              </a:bodyPr>
              <a:p>
                <a:pPr algn="ctr">
                  <a:defRPr/>
                </a:pPr>
                <a:endParaRPr lang="en-US" sz="16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PA-矩形 69"/>
              <p:cNvSpPr/>
              <p:nvPr>
                <p:custDataLst>
                  <p:tags r:id="rId2"/>
                </p:custDataLst>
              </p:nvPr>
            </p:nvSpPr>
            <p:spPr>
              <a:xfrm>
                <a:off x="-453444" y="1078684"/>
                <a:ext cx="3096109" cy="3423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>
                  <a:defRPr/>
                </a:pPr>
                <a:r>
                  <a:rPr 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3.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加工单元机器人加工作业程序设计</a:t>
                </a:r>
                <a:endParaRPr lang="zh-CN" altLang="en-US" sz="16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9189" y="851594"/>
              <a:ext cx="558551" cy="827910"/>
            </a:xfrm>
            <a:prstGeom prst="rect">
              <a:avLst/>
            </a:prstGeom>
          </p:spPr>
        </p:pic>
      </p:grpSp>
      <p:sp>
        <p:nvSpPr>
          <p:cNvPr id="5" name="文本框 4"/>
          <p:cNvSpPr txBox="1"/>
          <p:nvPr/>
        </p:nvSpPr>
        <p:spPr>
          <a:xfrm>
            <a:off x="454660" y="1534160"/>
            <a:ext cx="11200130" cy="368300"/>
          </a:xfrm>
          <a:prstGeom prst="rect">
            <a:avLst/>
          </a:prstGeom>
        </p:spPr>
        <p:txBody>
          <a:bodyPr wrap="square">
            <a:spAutoFit/>
          </a:bodyPr>
          <a:p>
            <a:pPr indent="457200" algn="just" defTabSz="266700" fontAlgn="auto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）打磨位夹紧，开始进行第二次打磨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69" name="图片 469" descr="2785824330595b5d11a1177f9b062b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05318" y="1984058"/>
            <a:ext cx="4616395" cy="4608000"/>
          </a:xfrm>
          <a:prstGeom prst="rect">
            <a:avLst/>
          </a:prstGeom>
        </p:spPr>
      </p:pic>
      <p:pic>
        <p:nvPicPr>
          <p:cNvPr id="470" name="图片 470" descr="69dec7d8e24de47661c74061825008a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65595" y="1984058"/>
            <a:ext cx="4188460" cy="2447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任务实施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54660" y="531495"/>
            <a:ext cx="4373245" cy="815340"/>
            <a:chOff x="1429189" y="851594"/>
            <a:chExt cx="3812427" cy="827910"/>
          </a:xfrm>
        </p:grpSpPr>
        <p:grpSp>
          <p:nvGrpSpPr>
            <p:cNvPr id="13" name="组合 12"/>
            <p:cNvGrpSpPr/>
            <p:nvPr/>
          </p:nvGrpSpPr>
          <p:grpSpPr>
            <a:xfrm>
              <a:off x="1646903" y="1095827"/>
              <a:ext cx="3594713" cy="564261"/>
              <a:chOff x="-728014" y="985834"/>
              <a:chExt cx="3594713" cy="564261"/>
            </a:xfrm>
          </p:grpSpPr>
          <p:sp>
            <p:nvSpPr>
              <p:cNvPr id="23" name="PA-Arrow: Pentagon 6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-728014" y="985834"/>
                <a:ext cx="3594713" cy="564261"/>
              </a:xfrm>
              <a:prstGeom prst="homePlate">
                <a:avLst>
                  <a:gd name="adj" fmla="val 31944"/>
                </a:avLst>
              </a:prstGeom>
              <a:gradFill>
                <a:gsLst>
                  <a:gs pos="0">
                    <a:srgbClr val="060686"/>
                  </a:gs>
                  <a:gs pos="100000">
                    <a:srgbClr val="242FD5"/>
                  </a:gs>
                </a:gsLst>
                <a:lin ang="0" scaled="0"/>
              </a:gradFill>
              <a:ln w="19050">
                <a:noFill/>
                <a:round/>
              </a:ln>
            </p:spPr>
            <p:txBody>
              <a:bodyPr vert="horz" wrap="none" lIns="121920" tIns="60960" rIns="121920" bIns="60960" anchor="ctr" anchorCtr="1" compatLnSpc="1">
                <a:normAutofit/>
              </a:bodyPr>
              <a:p>
                <a:pPr algn="ctr">
                  <a:defRPr/>
                </a:pPr>
                <a:endParaRPr lang="en-US" sz="16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PA-矩形 69"/>
              <p:cNvSpPr/>
              <p:nvPr>
                <p:custDataLst>
                  <p:tags r:id="rId2"/>
                </p:custDataLst>
              </p:nvPr>
            </p:nvSpPr>
            <p:spPr>
              <a:xfrm>
                <a:off x="-453444" y="1078684"/>
                <a:ext cx="3096109" cy="3423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>
                  <a:defRPr/>
                </a:pPr>
                <a:r>
                  <a:rPr 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3.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加工单元机器人加工作业程序设计</a:t>
                </a:r>
                <a:endParaRPr lang="zh-CN" altLang="en-US" sz="16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9189" y="851594"/>
              <a:ext cx="558551" cy="827910"/>
            </a:xfrm>
            <a:prstGeom prst="rect">
              <a:avLst/>
            </a:prstGeom>
          </p:spPr>
        </p:pic>
      </p:grpSp>
      <p:sp>
        <p:nvSpPr>
          <p:cNvPr id="5" name="文本框 4"/>
          <p:cNvSpPr txBox="1"/>
          <p:nvPr/>
        </p:nvSpPr>
        <p:spPr>
          <a:xfrm>
            <a:off x="454660" y="1534160"/>
            <a:ext cx="11200130" cy="368300"/>
          </a:xfrm>
          <a:prstGeom prst="rect">
            <a:avLst/>
          </a:prstGeom>
        </p:spPr>
        <p:txBody>
          <a:bodyPr wrap="square">
            <a:spAutoFit/>
          </a:bodyPr>
          <a:p>
            <a:pPr indent="457200" algn="just" defTabSz="266700" fontAlgn="auto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）收到数据，开始吹气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71" name="图片 471" descr="ec75798f135157e416cb0b75b8e52de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21025" y="2327593"/>
            <a:ext cx="5119821" cy="288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任务实施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54660" y="531495"/>
            <a:ext cx="4373245" cy="815340"/>
            <a:chOff x="1429189" y="851594"/>
            <a:chExt cx="3812427" cy="827910"/>
          </a:xfrm>
        </p:grpSpPr>
        <p:grpSp>
          <p:nvGrpSpPr>
            <p:cNvPr id="13" name="组合 12"/>
            <p:cNvGrpSpPr/>
            <p:nvPr/>
          </p:nvGrpSpPr>
          <p:grpSpPr>
            <a:xfrm>
              <a:off x="1646903" y="1095827"/>
              <a:ext cx="3594713" cy="564261"/>
              <a:chOff x="-728014" y="985834"/>
              <a:chExt cx="3594713" cy="564261"/>
            </a:xfrm>
          </p:grpSpPr>
          <p:sp>
            <p:nvSpPr>
              <p:cNvPr id="23" name="PA-Arrow: Pentagon 6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-728014" y="985834"/>
                <a:ext cx="3594713" cy="564261"/>
              </a:xfrm>
              <a:prstGeom prst="homePlate">
                <a:avLst>
                  <a:gd name="adj" fmla="val 31944"/>
                </a:avLst>
              </a:prstGeom>
              <a:gradFill>
                <a:gsLst>
                  <a:gs pos="0">
                    <a:srgbClr val="060686"/>
                  </a:gs>
                  <a:gs pos="100000">
                    <a:srgbClr val="242FD5"/>
                  </a:gs>
                </a:gsLst>
                <a:lin ang="0" scaled="0"/>
              </a:gradFill>
              <a:ln w="19050">
                <a:noFill/>
                <a:round/>
              </a:ln>
            </p:spPr>
            <p:txBody>
              <a:bodyPr vert="horz" wrap="none" lIns="121920" tIns="60960" rIns="121920" bIns="60960" anchor="ctr" anchorCtr="1" compatLnSpc="1">
                <a:normAutofit/>
              </a:bodyPr>
              <a:p>
                <a:pPr algn="ctr">
                  <a:defRPr/>
                </a:pPr>
                <a:endParaRPr lang="en-US" sz="16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PA-矩形 69"/>
              <p:cNvSpPr/>
              <p:nvPr>
                <p:custDataLst>
                  <p:tags r:id="rId2"/>
                </p:custDataLst>
              </p:nvPr>
            </p:nvSpPr>
            <p:spPr>
              <a:xfrm>
                <a:off x="-453444" y="1078684"/>
                <a:ext cx="3096109" cy="3423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>
                  <a:defRPr/>
                </a:pPr>
                <a:r>
                  <a:rPr 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3.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加工单元机器人加工作业程序设计</a:t>
                </a:r>
                <a:endParaRPr lang="zh-CN" altLang="en-US" sz="16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9189" y="851594"/>
              <a:ext cx="558551" cy="827910"/>
            </a:xfrm>
            <a:prstGeom prst="rect">
              <a:avLst/>
            </a:prstGeom>
          </p:spPr>
        </p:pic>
      </p:grpSp>
      <p:sp>
        <p:nvSpPr>
          <p:cNvPr id="5" name="文本框 4"/>
          <p:cNvSpPr txBox="1"/>
          <p:nvPr/>
        </p:nvSpPr>
        <p:spPr>
          <a:xfrm>
            <a:off x="454660" y="1534160"/>
            <a:ext cx="11200130" cy="368300"/>
          </a:xfrm>
          <a:prstGeom prst="rect">
            <a:avLst/>
          </a:prstGeom>
        </p:spPr>
        <p:txBody>
          <a:bodyPr wrap="square">
            <a:spAutoFit/>
          </a:bodyPr>
          <a:p>
            <a:pPr indent="457200" algn="just" defTabSz="266700" fontAlgn="auto"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）机器人参考程序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rcRect r="30539"/>
          <a:stretch>
            <a:fillRect/>
          </a:stretch>
        </p:blipFill>
        <p:spPr>
          <a:xfrm>
            <a:off x="127635" y="2089785"/>
            <a:ext cx="3599180" cy="19278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00525" y="531495"/>
            <a:ext cx="4853940" cy="60655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54465" y="1200785"/>
            <a:ext cx="2979420" cy="17602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62150" y="2108835"/>
            <a:ext cx="1665000" cy="72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任务实施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54660" y="531495"/>
            <a:ext cx="4373245" cy="815340"/>
            <a:chOff x="1429189" y="851594"/>
            <a:chExt cx="3812427" cy="827910"/>
          </a:xfrm>
        </p:grpSpPr>
        <p:grpSp>
          <p:nvGrpSpPr>
            <p:cNvPr id="13" name="组合 12"/>
            <p:cNvGrpSpPr/>
            <p:nvPr/>
          </p:nvGrpSpPr>
          <p:grpSpPr>
            <a:xfrm>
              <a:off x="1646903" y="1095827"/>
              <a:ext cx="3594713" cy="564261"/>
              <a:chOff x="-728014" y="985834"/>
              <a:chExt cx="3594713" cy="564261"/>
            </a:xfrm>
          </p:grpSpPr>
          <p:sp>
            <p:nvSpPr>
              <p:cNvPr id="23" name="PA-Arrow: Pentagon 6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-728014" y="985834"/>
                <a:ext cx="3594713" cy="564261"/>
              </a:xfrm>
              <a:prstGeom prst="homePlate">
                <a:avLst>
                  <a:gd name="adj" fmla="val 31944"/>
                </a:avLst>
              </a:prstGeom>
              <a:gradFill>
                <a:gsLst>
                  <a:gs pos="0">
                    <a:srgbClr val="060686"/>
                  </a:gs>
                  <a:gs pos="100000">
                    <a:srgbClr val="242FD5"/>
                  </a:gs>
                </a:gsLst>
                <a:lin ang="0" scaled="0"/>
              </a:gradFill>
              <a:ln w="19050">
                <a:noFill/>
                <a:round/>
              </a:ln>
            </p:spPr>
            <p:txBody>
              <a:bodyPr vert="horz" wrap="none" lIns="121920" tIns="60960" rIns="121920" bIns="60960" anchor="ctr" anchorCtr="1" compatLnSpc="1">
                <a:normAutofit/>
              </a:bodyPr>
              <a:p>
                <a:pPr algn="ctr">
                  <a:defRPr/>
                </a:pPr>
                <a:endParaRPr lang="en-US" sz="16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PA-矩形 69"/>
              <p:cNvSpPr/>
              <p:nvPr>
                <p:custDataLst>
                  <p:tags r:id="rId2"/>
                </p:custDataLst>
              </p:nvPr>
            </p:nvSpPr>
            <p:spPr>
              <a:xfrm>
                <a:off x="-453444" y="1078684"/>
                <a:ext cx="3096109" cy="3423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>
                  <a:defRPr/>
                </a:pPr>
                <a:r>
                  <a:rPr 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4.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打磨单元机器人取料作业运行调试</a:t>
                </a:r>
                <a:endParaRPr lang="zh-CN" altLang="en-US" sz="16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9189" y="851594"/>
              <a:ext cx="558551" cy="827910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454660" y="1539875"/>
            <a:ext cx="11395710" cy="4998085"/>
          </a:xfrm>
          <a:prstGeom prst="rect">
            <a:avLst/>
          </a:prstGeom>
          <a:noFill/>
          <a:ln w="31750">
            <a:solidFill>
              <a:srgbClr val="206EC6"/>
            </a:solidFill>
            <a:prstDash val="solid"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运行机器人及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PLC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程序，观察机器人及打磨单元的具体执行动作，如果能够完成任务目标，并且按照指定逻辑进行分析，则程序无误，否则需要对程序进行微调，直至程序无误。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406" name="WordArt 14"/>
          <p:cNvSpPr>
            <a:spLocks noChangeArrowheads="1" noChangeShapeType="1" noTextEdit="1"/>
          </p:cNvSpPr>
          <p:nvPr/>
        </p:nvSpPr>
        <p:spPr bwMode="gray">
          <a:xfrm>
            <a:off x="1901825" y="3507423"/>
            <a:ext cx="8001000" cy="9906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5400" b="1" kern="10" dirty="0">
                <a:ln w="28575">
                  <a:solidFill>
                    <a:schemeClr val="tx1"/>
                  </a:solidFill>
                  <a:round/>
                </a:ln>
                <a:gradFill rotWithShape="1">
                  <a:gsLst>
                    <a:gs pos="0">
                      <a:schemeClr val="tx2"/>
                    </a:gs>
                    <a:gs pos="100000">
                      <a:schemeClr val="hlink"/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000000">
                      <a:alpha val="5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匠心筑梦</a:t>
            </a:r>
            <a:r>
              <a:rPr lang="en-US" altLang="zh-CN" sz="5400" b="1" kern="10" dirty="0">
                <a:ln w="28575">
                  <a:solidFill>
                    <a:schemeClr val="tx1"/>
                  </a:solidFill>
                  <a:round/>
                </a:ln>
                <a:gradFill rotWithShape="1">
                  <a:gsLst>
                    <a:gs pos="0">
                      <a:schemeClr val="tx2"/>
                    </a:gs>
                    <a:gs pos="100000">
                      <a:schemeClr val="hlink"/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000000">
                      <a:alpha val="5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zh-CN" altLang="en-US" sz="5400" b="1" kern="10" dirty="0">
                <a:ln w="28575">
                  <a:solidFill>
                    <a:schemeClr val="tx1"/>
                  </a:solidFill>
                  <a:round/>
                </a:ln>
                <a:gradFill rotWithShape="1">
                  <a:gsLst>
                    <a:gs pos="0">
                      <a:schemeClr val="tx2"/>
                    </a:gs>
                    <a:gs pos="100000">
                      <a:schemeClr val="hlink"/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000000">
                      <a:alpha val="5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智造</a:t>
            </a:r>
            <a:r>
              <a:rPr lang="zh-CN" altLang="en-US" sz="5400" b="1" kern="10" dirty="0">
                <a:ln w="28575">
                  <a:solidFill>
                    <a:schemeClr val="tx1"/>
                  </a:solidFill>
                  <a:round/>
                </a:ln>
                <a:gradFill rotWithShape="1">
                  <a:gsLst>
                    <a:gs pos="0">
                      <a:schemeClr val="tx2"/>
                    </a:gs>
                    <a:gs pos="100000">
                      <a:schemeClr val="hlink"/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000000">
                      <a:alpha val="5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未来</a:t>
            </a:r>
            <a:endParaRPr lang="zh-CN" altLang="en-US" sz="5400" b="1" kern="10" dirty="0">
              <a:ln w="28575">
                <a:solidFill>
                  <a:schemeClr val="tx1"/>
                </a:solidFill>
                <a:round/>
              </a:ln>
              <a:gradFill rotWithShape="1">
                <a:gsLst>
                  <a:gs pos="0">
                    <a:schemeClr val="tx2"/>
                  </a:gs>
                  <a:gs pos="100000">
                    <a:schemeClr val="hlink"/>
                  </a:gs>
                </a:gsLst>
                <a:lin ang="5400000" scaled="1"/>
              </a:gradFill>
              <a:effectLst>
                <a:outerShdw dist="107763" dir="2700000" algn="ctr" rotWithShape="0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407" name="AutoShape 15"/>
          <p:cNvSpPr>
            <a:spLocks noChangeArrowheads="1"/>
          </p:cNvSpPr>
          <p:nvPr/>
        </p:nvSpPr>
        <p:spPr bwMode="auto">
          <a:xfrm>
            <a:off x="4062413" y="2085975"/>
            <a:ext cx="3384550" cy="8382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C6600"/>
              </a:gs>
              <a:gs pos="50000">
                <a:srgbClr val="FFCC99"/>
              </a:gs>
              <a:gs pos="100000">
                <a:srgbClr val="CC6600"/>
              </a:gs>
            </a:gsLst>
            <a:lin ang="0" scaled="1"/>
          </a:gradFill>
          <a:ln w="38100">
            <a:solidFill>
              <a:srgbClr val="FFFFFF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latin typeface="Lucida Console" panose="020B0609040504020204" pitchFamily="49" charset="0"/>
            </a:endParaRPr>
          </a:p>
        </p:txBody>
      </p:sp>
      <p:sp>
        <p:nvSpPr>
          <p:cNvPr id="59408" name="Rectangle 16"/>
          <p:cNvSpPr>
            <a:spLocks noRot="1" noChangeArrowheads="1"/>
          </p:cNvSpPr>
          <p:nvPr/>
        </p:nvSpPr>
        <p:spPr bwMode="auto">
          <a:xfrm>
            <a:off x="4278313" y="2276475"/>
            <a:ext cx="2879725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2800" b="1">
                <a:solidFill>
                  <a:schemeClr val="tx2"/>
                </a:solidFill>
                <a:latin typeface="BankGothic Md BT" panose="020B0807020203060204" pitchFamily="34" charset="0"/>
                <a:ea typeface="黑体" panose="02010609060101010101" pitchFamily="49" charset="-122"/>
              </a:rPr>
              <a:t>本任务结束</a:t>
            </a:r>
            <a:endParaRPr lang="zh-CN" altLang="en-US" sz="2800" b="1">
              <a:solidFill>
                <a:schemeClr val="tx2"/>
              </a:solidFill>
              <a:latin typeface="BankGothic Md BT" panose="020B0807020203060204" pitchFamily="34" charset="0"/>
              <a:ea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9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8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59408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8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59408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594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9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407" grpId="0" bldLvl="0" animBg="1"/>
      <p:bldP spid="59408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任务实施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4660" y="1539875"/>
            <a:ext cx="11395710" cy="4998085"/>
          </a:xfrm>
          <a:prstGeom prst="rect">
            <a:avLst/>
          </a:prstGeom>
          <a:noFill/>
          <a:ln w="31750">
            <a:solidFill>
              <a:srgbClr val="206EC6"/>
            </a:solidFill>
            <a:prstDash val="solid"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编程实现机器人由仓储单元拾取轮毂零件，放入打磨工位，对打磨加工区域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进行打磨，翻转后对打磨区域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进行打磨，打磨完成后将轮毂零件放于吹气工位，吹气完成后取出轮毂放回原仓位。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如图所示，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PLC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、机器人与打磨单元的通信关系分为以下三个过程：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54660" y="531495"/>
            <a:ext cx="3242945" cy="815340"/>
            <a:chOff x="1429189" y="851594"/>
            <a:chExt cx="3812427" cy="827711"/>
          </a:xfrm>
        </p:grpSpPr>
        <p:grpSp>
          <p:nvGrpSpPr>
            <p:cNvPr id="13" name="组合 12"/>
            <p:cNvGrpSpPr/>
            <p:nvPr/>
          </p:nvGrpSpPr>
          <p:grpSpPr>
            <a:xfrm>
              <a:off x="1646903" y="1095827"/>
              <a:ext cx="3594713" cy="564261"/>
              <a:chOff x="-728014" y="985834"/>
              <a:chExt cx="3594713" cy="564261"/>
            </a:xfrm>
          </p:grpSpPr>
          <p:sp>
            <p:nvSpPr>
              <p:cNvPr id="23" name="PA-Arrow: Pentagon 6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-728014" y="985834"/>
                <a:ext cx="3594713" cy="564261"/>
              </a:xfrm>
              <a:prstGeom prst="homePlate">
                <a:avLst>
                  <a:gd name="adj" fmla="val 31944"/>
                </a:avLst>
              </a:prstGeom>
              <a:gradFill>
                <a:gsLst>
                  <a:gs pos="0">
                    <a:srgbClr val="060686"/>
                  </a:gs>
                  <a:gs pos="100000">
                    <a:srgbClr val="242FD5"/>
                  </a:gs>
                </a:gsLst>
                <a:lin ang="0" scaled="0"/>
              </a:gradFill>
              <a:ln w="19050">
                <a:noFill/>
                <a:round/>
              </a:ln>
            </p:spPr>
            <p:txBody>
              <a:bodyPr vert="horz" wrap="none" lIns="121920" tIns="60960" rIns="121920" bIns="60960" anchor="ctr" anchorCtr="1" compatLnSpc="1">
                <a:normAutofit/>
              </a:bodyPr>
              <a:p>
                <a:pPr algn="ctr">
                  <a:defRPr/>
                </a:pPr>
                <a:endParaRPr lang="en-US" sz="16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PA-矩形 69"/>
              <p:cNvSpPr/>
              <p:nvPr>
                <p:custDataLst>
                  <p:tags r:id="rId2"/>
                </p:custDataLst>
              </p:nvPr>
            </p:nvSpPr>
            <p:spPr>
              <a:xfrm>
                <a:off x="-144720" y="1078969"/>
                <a:ext cx="2787476" cy="3423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>
                  <a:defRPr/>
                </a:pP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1.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通信逻辑</a:t>
                </a:r>
                <a:endParaRPr lang="zh-CN" altLang="en-US" sz="16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9189" y="851594"/>
              <a:ext cx="758853" cy="827711"/>
            </a:xfrm>
            <a:prstGeom prst="rect">
              <a:avLst/>
            </a:prstGeom>
          </p:spPr>
        </p:pic>
      </p:grpSp>
      <p:pic>
        <p:nvPicPr>
          <p:cNvPr id="460" name="图片 46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26933" y="3333115"/>
            <a:ext cx="8169901" cy="288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任务实施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4660" y="1539875"/>
            <a:ext cx="11395710" cy="4998085"/>
          </a:xfrm>
          <a:prstGeom prst="rect">
            <a:avLst/>
          </a:prstGeom>
          <a:noFill/>
          <a:ln w="31750">
            <a:solidFill>
              <a:srgbClr val="206EC6"/>
            </a:solidFill>
            <a:prstDash val="solid"/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）检知反馈过程：打磨工位上的物料传感器将物料检知信号传输至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PLC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，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PLC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再将该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信号发送至机器人。通过此过程，机器人即可得知打磨工位上的物料状态。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）工件打磨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/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吹气过程：机器人经过逻辑判定后，向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PLC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发送请求打磨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/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吹气信号，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PLC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自身解析该信号之后，控制打磨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/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吹气工位对应气缸动作，进行对轮毂工件打磨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/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吹气作业。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）打磨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/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吹气完成反馈过程：打磨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/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吹气作业完成后，机器人将完成信号传输至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PLC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，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PLC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再将该信号发送至机器人。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54660" y="531495"/>
            <a:ext cx="3242945" cy="815340"/>
            <a:chOff x="1429189" y="851594"/>
            <a:chExt cx="3812427" cy="827711"/>
          </a:xfrm>
        </p:grpSpPr>
        <p:grpSp>
          <p:nvGrpSpPr>
            <p:cNvPr id="13" name="组合 12"/>
            <p:cNvGrpSpPr/>
            <p:nvPr/>
          </p:nvGrpSpPr>
          <p:grpSpPr>
            <a:xfrm>
              <a:off x="1646903" y="1095827"/>
              <a:ext cx="3594713" cy="564261"/>
              <a:chOff x="-728014" y="985834"/>
              <a:chExt cx="3594713" cy="564261"/>
            </a:xfrm>
          </p:grpSpPr>
          <p:sp>
            <p:nvSpPr>
              <p:cNvPr id="23" name="PA-Arrow: Pentagon 6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-728014" y="985834"/>
                <a:ext cx="3594713" cy="564261"/>
              </a:xfrm>
              <a:prstGeom prst="homePlate">
                <a:avLst>
                  <a:gd name="adj" fmla="val 31944"/>
                </a:avLst>
              </a:prstGeom>
              <a:gradFill>
                <a:gsLst>
                  <a:gs pos="0">
                    <a:srgbClr val="060686"/>
                  </a:gs>
                  <a:gs pos="100000">
                    <a:srgbClr val="242FD5"/>
                  </a:gs>
                </a:gsLst>
                <a:lin ang="0" scaled="0"/>
              </a:gradFill>
              <a:ln w="19050">
                <a:noFill/>
                <a:round/>
              </a:ln>
            </p:spPr>
            <p:txBody>
              <a:bodyPr vert="horz" wrap="none" lIns="121920" tIns="60960" rIns="121920" bIns="60960" anchor="ctr" anchorCtr="1" compatLnSpc="1">
                <a:normAutofit/>
              </a:bodyPr>
              <a:p>
                <a:pPr algn="ctr">
                  <a:defRPr/>
                </a:pPr>
                <a:endParaRPr lang="en-US" sz="16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PA-矩形 69"/>
              <p:cNvSpPr/>
              <p:nvPr>
                <p:custDataLst>
                  <p:tags r:id="rId2"/>
                </p:custDataLst>
              </p:nvPr>
            </p:nvSpPr>
            <p:spPr>
              <a:xfrm>
                <a:off x="-144720" y="1078969"/>
                <a:ext cx="2787476" cy="3423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>
                  <a:defRPr/>
                </a:pP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1.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通信逻辑</a:t>
                </a:r>
                <a:endParaRPr lang="zh-CN" altLang="en-US" sz="16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9189" y="851594"/>
              <a:ext cx="758853" cy="827711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任务实施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54660" y="531495"/>
            <a:ext cx="3242945" cy="815340"/>
            <a:chOff x="1429189" y="851594"/>
            <a:chExt cx="3812427" cy="827711"/>
          </a:xfrm>
        </p:grpSpPr>
        <p:grpSp>
          <p:nvGrpSpPr>
            <p:cNvPr id="13" name="组合 12"/>
            <p:cNvGrpSpPr/>
            <p:nvPr/>
          </p:nvGrpSpPr>
          <p:grpSpPr>
            <a:xfrm>
              <a:off x="1646903" y="1095827"/>
              <a:ext cx="3594713" cy="564261"/>
              <a:chOff x="-728014" y="985834"/>
              <a:chExt cx="3594713" cy="564261"/>
            </a:xfrm>
          </p:grpSpPr>
          <p:sp>
            <p:nvSpPr>
              <p:cNvPr id="23" name="PA-Arrow: Pentagon 6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-728014" y="985834"/>
                <a:ext cx="3594713" cy="564261"/>
              </a:xfrm>
              <a:prstGeom prst="homePlate">
                <a:avLst>
                  <a:gd name="adj" fmla="val 31944"/>
                </a:avLst>
              </a:prstGeom>
              <a:gradFill>
                <a:gsLst>
                  <a:gs pos="0">
                    <a:srgbClr val="060686"/>
                  </a:gs>
                  <a:gs pos="100000">
                    <a:srgbClr val="242FD5"/>
                  </a:gs>
                </a:gsLst>
                <a:lin ang="0" scaled="0"/>
              </a:gradFill>
              <a:ln w="19050">
                <a:noFill/>
                <a:round/>
              </a:ln>
            </p:spPr>
            <p:txBody>
              <a:bodyPr vert="horz" wrap="none" lIns="121920" tIns="60960" rIns="121920" bIns="60960" anchor="ctr" anchorCtr="1" compatLnSpc="1">
                <a:normAutofit/>
              </a:bodyPr>
              <a:p>
                <a:pPr algn="ctr">
                  <a:defRPr/>
                </a:pPr>
                <a:endParaRPr lang="en-US" sz="16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PA-矩形 69"/>
              <p:cNvSpPr/>
              <p:nvPr>
                <p:custDataLst>
                  <p:tags r:id="rId2"/>
                </p:custDataLst>
              </p:nvPr>
            </p:nvSpPr>
            <p:spPr>
              <a:xfrm>
                <a:off x="-144720" y="1078969"/>
                <a:ext cx="2787476" cy="3423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>
                  <a:defRPr/>
                </a:pPr>
                <a:r>
                  <a:rPr 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2.</a:t>
                </a: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I/O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信号分配</a:t>
                </a:r>
                <a:endParaRPr lang="zh-CN" altLang="en-US" sz="16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9189" y="851594"/>
              <a:ext cx="758853" cy="827711"/>
            </a:xfrm>
            <a:prstGeom prst="rect">
              <a:avLst/>
            </a:prstGeom>
          </p:spPr>
        </p:pic>
      </p:grpSp>
      <p:graphicFrame>
        <p:nvGraphicFramePr>
          <p:cNvPr id="2" name="表格 1"/>
          <p:cNvGraphicFramePr/>
          <p:nvPr/>
        </p:nvGraphicFramePr>
        <p:xfrm>
          <a:off x="320040" y="1971675"/>
          <a:ext cx="11623040" cy="44215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48840"/>
                <a:gridCol w="1648460"/>
                <a:gridCol w="2637790"/>
                <a:gridCol w="1163320"/>
                <a:gridCol w="1019175"/>
                <a:gridCol w="3005455"/>
              </a:tblGrid>
              <a:tr h="381000">
                <a:tc>
                  <a:txBody>
                    <a:bodyPr/>
                    <a:p>
                      <a:pPr marL="235585" indent="0" algn="ctr" fontAlgn="auto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机器人硬件通信设备</a:t>
                      </a:r>
                      <a:endParaRPr lang="zh-CN" sz="16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 anchorCtr="0"/>
                </a:tc>
                <a:tc>
                  <a:txBody>
                    <a:bodyPr/>
                    <a:p>
                      <a:pPr marL="235585" indent="0" algn="ctr" fontAlgn="auto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机器人信号</a:t>
                      </a:r>
                      <a:endParaRPr lang="zh-CN" sz="16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 anchorCtr="0"/>
                </a:tc>
                <a:tc>
                  <a:txBody>
                    <a:bodyPr/>
                    <a:p>
                      <a:pPr marL="235585" indent="0" algn="ctr" fontAlgn="auto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功能描述</a:t>
                      </a:r>
                      <a:endParaRPr lang="zh-CN" sz="16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 anchorCtr="0"/>
                </a:tc>
                <a:tc>
                  <a:txBody>
                    <a:bodyPr/>
                    <a:p>
                      <a:pPr marL="235585" indent="0" algn="ctr" fontAlgn="auto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类型</a:t>
                      </a:r>
                      <a:endParaRPr lang="zh-CN" sz="16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 anchorCtr="0"/>
                </a:tc>
                <a:tc>
                  <a:txBody>
                    <a:bodyPr/>
                    <a:p>
                      <a:pPr marL="235585" indent="0" algn="ctr" fontAlgn="auto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对应</a:t>
                      </a: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PLCI/O</a:t>
                      </a:r>
                      <a:r>
                        <a:rPr 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点</a:t>
                      </a:r>
                      <a:endParaRPr lang="zh-CN" sz="16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 anchorCtr="0"/>
                </a:tc>
                <a:tc>
                  <a:txBody>
                    <a:bodyPr/>
                    <a:p>
                      <a:pPr marL="235585" indent="0" algn="ctr" fontAlgn="auto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对应</a:t>
                      </a:r>
                      <a:r>
                        <a:rPr lang="en-US" altLang="zh-CN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PLC</a:t>
                      </a:r>
                      <a:r>
                        <a:rPr lang="zh-CN" altLang="en-US" sz="16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硬件设备</a:t>
                      </a:r>
                      <a:endParaRPr lang="zh-CN" altLang="en-US" sz="160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 anchorCtr="0"/>
                </a:tc>
              </a:tr>
              <a:tr h="1251585">
                <a:tc>
                  <a:txBody>
                    <a:bodyPr/>
                    <a:p>
                      <a:pPr marL="235585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仿宋" panose="02010609060101010101" charset="-122"/>
                          <a:ea typeface="仿宋" panose="02010609060101010101" charset="-122"/>
                        </a:rPr>
                        <a:t>机器人远程</a:t>
                      </a:r>
                      <a:r>
                        <a:rPr lang="en-US" altLang="zh-CN" sz="1100">
                          <a:latin typeface="仿宋" panose="02010609060101010101" charset="-122"/>
                          <a:ea typeface="仿宋" panose="02010609060101010101" charset="-122"/>
                        </a:rPr>
                        <a:t>I/O</a:t>
                      </a:r>
                      <a:endParaRPr lang="en-US" altLang="zh-CN" sz="1100">
                        <a:latin typeface="仿宋" panose="02010609060101010101" charset="-122"/>
                        <a:ea typeface="仿宋" panose="02010609060101010101" charset="-122"/>
                      </a:endParaRPr>
                    </a:p>
                    <a:p>
                      <a:pPr marL="235585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仿宋" panose="02010609060101010101" charset="-122"/>
                          <a:ea typeface="仿宋" panose="02010609060101010101" charset="-122"/>
                        </a:rPr>
                        <a:t>NO.</a:t>
                      </a:r>
                      <a:r>
                        <a:rPr lang="en-US" altLang="zh-CN" sz="1100">
                          <a:latin typeface="仿宋" panose="02010609060101010101" charset="-122"/>
                          <a:ea typeface="仿宋" panose="02010609060101010101" charset="-122"/>
                        </a:rPr>
                        <a:t>1</a:t>
                      </a:r>
                      <a:r>
                        <a:rPr lang="en-US" altLang="zh-CN" sz="1100">
                          <a:latin typeface="仿宋" panose="02010609060101010101" charset="-122"/>
                          <a:ea typeface="仿宋" panose="02010609060101010101" charset="-122"/>
                        </a:rPr>
                        <a:t>FR1108</a:t>
                      </a:r>
                      <a:endParaRPr lang="en-US" altLang="zh-CN" sz="1100">
                        <a:latin typeface="仿宋" panose="02010609060101010101" charset="-122"/>
                        <a:ea typeface="仿宋" panose="02010609060101010101" charset="-122"/>
                      </a:endParaRPr>
                    </a:p>
                    <a:p>
                      <a:pPr marL="235585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仿宋" panose="02010609060101010101" charset="-122"/>
                          <a:ea typeface="仿宋" panose="02010609060101010101" charset="-122"/>
                        </a:rPr>
                        <a:t>1</a:t>
                      </a:r>
                      <a:r>
                        <a:rPr lang="zh-CN" altLang="en-US" sz="1100">
                          <a:latin typeface="仿宋" panose="02010609060101010101" charset="-122"/>
                          <a:ea typeface="仿宋" panose="02010609060101010101" charset="-122"/>
                        </a:rPr>
                        <a:t>～</a:t>
                      </a:r>
                      <a:r>
                        <a:rPr lang="en-US" altLang="zh-CN" sz="1100">
                          <a:latin typeface="仿宋" panose="02010609060101010101" charset="-122"/>
                          <a:ea typeface="仿宋" panose="02010609060101010101" charset="-122"/>
                        </a:rPr>
                        <a:t>8</a:t>
                      </a:r>
                      <a:r>
                        <a:rPr lang="zh-CN" sz="1100">
                          <a:latin typeface="仿宋" panose="02010609060101010101" charset="-122"/>
                          <a:ea typeface="仿宋" panose="02010609060101010101" charset="-122"/>
                        </a:rPr>
                        <a:t>通道口</a:t>
                      </a:r>
                      <a:endParaRPr lang="zh-CN" sz="1100">
                        <a:latin typeface="仿宋" panose="02010609060101010101" charset="-122"/>
                        <a:ea typeface="仿宋" panose="02010609060101010101" charset="-122"/>
                      </a:endParaRPr>
                    </a:p>
                  </a:txBody>
                  <a:tcPr marL="0" marR="0" marT="0" marB="0" anchor="ctr" anchorCtr="0"/>
                </a:tc>
                <a:tc>
                  <a:txBody>
                    <a:bodyPr/>
                    <a:p>
                      <a:pPr marL="235585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仿宋" panose="02010609060101010101" charset="-122"/>
                          <a:ea typeface="仿宋" panose="02010609060101010101" charset="-122"/>
                        </a:rPr>
                        <a:t> </a:t>
                      </a:r>
                      <a:endParaRPr lang="en-US" altLang="zh-CN" sz="1100">
                        <a:latin typeface="仿宋" panose="02010609060101010101" charset="-122"/>
                        <a:ea typeface="仿宋" panose="02010609060101010101" charset="-122"/>
                      </a:endParaRPr>
                    </a:p>
                    <a:p>
                      <a:pPr marL="235585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仿宋" panose="02010609060101010101" charset="-122"/>
                          <a:ea typeface="仿宋" panose="02010609060101010101" charset="-122"/>
                        </a:rPr>
                        <a:t>FrPGroData</a:t>
                      </a:r>
                      <a:endParaRPr lang="en-US" altLang="zh-CN" sz="1100">
                        <a:latin typeface="仿宋" panose="02010609060101010101" charset="-122"/>
                        <a:ea typeface="仿宋" panose="02010609060101010101" charset="-122"/>
                      </a:endParaRPr>
                    </a:p>
                    <a:p>
                      <a:pPr marL="235585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仿宋" panose="02010609060101010101" charset="-122"/>
                          <a:ea typeface="仿宋" panose="02010609060101010101" charset="-122"/>
                        </a:rPr>
                        <a:t> </a:t>
                      </a:r>
                      <a:endParaRPr lang="en-US" altLang="zh-CN" sz="1100">
                        <a:latin typeface="仿宋" panose="02010609060101010101" charset="-122"/>
                        <a:ea typeface="仿宋" panose="02010609060101010101" charset="-122"/>
                      </a:endParaRPr>
                    </a:p>
                    <a:p>
                      <a:pPr marL="235585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仿宋" panose="02010609060101010101" charset="-122"/>
                          <a:ea typeface="仿宋" panose="02010609060101010101" charset="-122"/>
                        </a:rPr>
                        <a:t> </a:t>
                      </a:r>
                      <a:endParaRPr lang="en-US" altLang="zh-CN" sz="1100">
                        <a:latin typeface="仿宋" panose="02010609060101010101" charset="-122"/>
                        <a:ea typeface="仿宋" panose="02010609060101010101" charset="-122"/>
                      </a:endParaRPr>
                    </a:p>
                  </a:txBody>
                  <a:tcPr marL="0" marR="0" marT="0" marB="0" anchor="ctr" anchorCtr="0"/>
                </a:tc>
                <a:tc>
                  <a:txBody>
                    <a:bodyPr/>
                    <a:p>
                      <a:pPr marL="235585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仿宋" panose="02010609060101010101" charset="-122"/>
                          <a:ea typeface="仿宋" panose="02010609060101010101" charset="-122"/>
                        </a:rPr>
                        <a:t>为</a:t>
                      </a:r>
                      <a:r>
                        <a:rPr lang="en-US" altLang="zh-CN" sz="1100">
                          <a:latin typeface="仿宋" panose="02010609060101010101" charset="-122"/>
                          <a:ea typeface="仿宋" panose="02010609060101010101" charset="-122"/>
                        </a:rPr>
                        <a:t>20</a:t>
                      </a:r>
                      <a:r>
                        <a:rPr lang="zh-CN" altLang="en-US" sz="1100">
                          <a:latin typeface="仿宋" panose="02010609060101010101" charset="-122"/>
                          <a:ea typeface="仿宋" panose="02010609060101010101" charset="-122"/>
                        </a:rPr>
                        <a:t>：打磨单元翻转工装夹爪已至打磨工位侧</a:t>
                      </a:r>
                      <a:endParaRPr lang="zh-CN" altLang="en-US" sz="1100">
                        <a:latin typeface="仿宋" panose="02010609060101010101" charset="-122"/>
                        <a:ea typeface="仿宋" panose="02010609060101010101" charset="-122"/>
                      </a:endParaRPr>
                    </a:p>
                    <a:p>
                      <a:pPr marL="235585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仿宋" panose="02010609060101010101" charset="-122"/>
                          <a:ea typeface="仿宋" panose="02010609060101010101" charset="-122"/>
                        </a:rPr>
                        <a:t>为</a:t>
                      </a:r>
                      <a:r>
                        <a:rPr lang="en-US" altLang="zh-CN" sz="1100">
                          <a:latin typeface="仿宋" panose="02010609060101010101" charset="-122"/>
                          <a:ea typeface="仿宋" panose="02010609060101010101" charset="-122"/>
                        </a:rPr>
                        <a:t>21</a:t>
                      </a:r>
                      <a:r>
                        <a:rPr lang="zh-CN" altLang="en-US" sz="1100">
                          <a:latin typeface="仿宋" panose="02010609060101010101" charset="-122"/>
                          <a:ea typeface="仿宋" panose="02010609060101010101" charset="-122"/>
                        </a:rPr>
                        <a:t>：打磨单元翻转工装夹爪已至旋转工位侧</a:t>
                      </a:r>
                      <a:endParaRPr lang="zh-CN" altLang="en-US" sz="1100">
                        <a:latin typeface="仿宋" panose="02010609060101010101" charset="-122"/>
                        <a:ea typeface="仿宋" panose="02010609060101010101" charset="-122"/>
                      </a:endParaRPr>
                    </a:p>
                    <a:p>
                      <a:pPr marL="235585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仿宋" panose="02010609060101010101" charset="-122"/>
                          <a:ea typeface="仿宋" panose="02010609060101010101" charset="-122"/>
                        </a:rPr>
                        <a:t>为</a:t>
                      </a:r>
                      <a:r>
                        <a:rPr lang="en-US" altLang="zh-CN" sz="1100">
                          <a:latin typeface="仿宋" panose="02010609060101010101" charset="-122"/>
                          <a:ea typeface="仿宋" panose="02010609060101010101" charset="-122"/>
                        </a:rPr>
                        <a:t>22</a:t>
                      </a:r>
                      <a:r>
                        <a:rPr lang="zh-CN" altLang="en-US" sz="1100">
                          <a:latin typeface="仿宋" panose="02010609060101010101" charset="-122"/>
                          <a:ea typeface="仿宋" panose="02010609060101010101" charset="-122"/>
                        </a:rPr>
                        <a:t>：轮</a:t>
                      </a:r>
                      <a:r>
                        <a:rPr lang="zh-CN" sz="1100">
                          <a:latin typeface="仿宋" panose="02010609060101010101" charset="-122"/>
                          <a:ea typeface="仿宋" panose="02010609060101010101" charset="-122"/>
                        </a:rPr>
                        <a:t>毂</a:t>
                      </a:r>
                      <a:r>
                        <a:rPr lang="zh-CN" sz="1100">
                          <a:latin typeface="仿宋" panose="02010609060101010101" charset="-122"/>
                          <a:ea typeface="仿宋" panose="02010609060101010101" charset="-122"/>
                        </a:rPr>
                        <a:t>已从打磨工位翻转至旋转工位</a:t>
                      </a:r>
                      <a:endParaRPr lang="zh-CN" sz="1100">
                        <a:latin typeface="仿宋" panose="02010609060101010101" charset="-122"/>
                        <a:ea typeface="仿宋" panose="02010609060101010101" charset="-122"/>
                      </a:endParaRPr>
                    </a:p>
                    <a:p>
                      <a:pPr marL="235585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仿宋" panose="02010609060101010101" charset="-122"/>
                          <a:ea typeface="仿宋" panose="02010609060101010101" charset="-122"/>
                        </a:rPr>
                        <a:t>为</a:t>
                      </a:r>
                      <a:r>
                        <a:rPr lang="en-US" altLang="zh-CN" sz="1100">
                          <a:latin typeface="仿宋" panose="02010609060101010101" charset="-122"/>
                          <a:ea typeface="仿宋" panose="02010609060101010101" charset="-122"/>
                        </a:rPr>
                        <a:t>23</a:t>
                      </a:r>
                      <a:r>
                        <a:rPr lang="zh-CN" altLang="en-US" sz="1100">
                          <a:latin typeface="仿宋" panose="02010609060101010101" charset="-122"/>
                          <a:ea typeface="仿宋" panose="02010609060101010101" charset="-122"/>
                        </a:rPr>
                        <a:t>：轮</a:t>
                      </a:r>
                      <a:r>
                        <a:rPr lang="zh-CN" sz="1100">
                          <a:latin typeface="仿宋" panose="02010609060101010101" charset="-122"/>
                          <a:ea typeface="仿宋" panose="02010609060101010101" charset="-122"/>
                        </a:rPr>
                        <a:t>毂</a:t>
                      </a:r>
                      <a:r>
                        <a:rPr lang="zh-CN" sz="1100">
                          <a:latin typeface="仿宋" panose="02010609060101010101" charset="-122"/>
                          <a:ea typeface="仿宋" panose="02010609060101010101" charset="-122"/>
                        </a:rPr>
                        <a:t>已从旋转工位翻转至打磨工位</a:t>
                      </a:r>
                      <a:endParaRPr lang="zh-CN" sz="1100">
                        <a:latin typeface="仿宋" panose="02010609060101010101" charset="-122"/>
                        <a:ea typeface="仿宋" panose="02010609060101010101" charset="-122"/>
                      </a:endParaRPr>
                    </a:p>
                    <a:p>
                      <a:pPr marL="235585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仿宋" panose="02010609060101010101" charset="-122"/>
                          <a:ea typeface="仿宋" panose="02010609060101010101" charset="-122"/>
                        </a:rPr>
                        <a:t>为</a:t>
                      </a:r>
                      <a:r>
                        <a:rPr lang="en-US" altLang="zh-CN" sz="1100">
                          <a:latin typeface="仿宋" panose="02010609060101010101" charset="-122"/>
                          <a:ea typeface="仿宋" panose="02010609060101010101" charset="-122"/>
                        </a:rPr>
                        <a:t>26</a:t>
                      </a:r>
                      <a:r>
                        <a:rPr lang="zh-CN" altLang="en-US" sz="1100">
                          <a:latin typeface="仿宋" panose="02010609060101010101" charset="-122"/>
                          <a:ea typeface="仿宋" panose="02010609060101010101" charset="-122"/>
                        </a:rPr>
                        <a:t>：允许开始打磨</a:t>
                      </a:r>
                      <a:endParaRPr lang="zh-CN" sz="1100">
                        <a:latin typeface="仿宋" panose="02010609060101010101" charset="-122"/>
                        <a:ea typeface="仿宋" panose="02010609060101010101" charset="-122"/>
                      </a:endParaRPr>
                    </a:p>
                  </a:txBody>
                  <a:tcPr marL="0" marR="0" marT="0" marB="0" anchor="t" anchorCtr="0"/>
                </a:tc>
                <a:tc>
                  <a:txBody>
                    <a:bodyPr/>
                    <a:p>
                      <a:pPr marL="235585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仿宋" panose="02010609060101010101" charset="-122"/>
                          <a:ea typeface="仿宋" panose="02010609060101010101" charset="-122"/>
                        </a:rPr>
                        <a:t>Byte</a:t>
                      </a:r>
                      <a:endParaRPr lang="en-US" altLang="zh-CN" sz="1100">
                        <a:latin typeface="仿宋" panose="02010609060101010101" charset="-122"/>
                        <a:ea typeface="仿宋" panose="02010609060101010101" charset="-122"/>
                      </a:endParaRPr>
                    </a:p>
                  </a:txBody>
                  <a:tcPr marL="0" marR="0" marT="0" marB="0" anchor="ctr" anchorCtr="0"/>
                </a:tc>
                <a:tc>
                  <a:txBody>
                    <a:bodyPr/>
                    <a:p>
                      <a:pPr marL="235585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仿宋" panose="02010609060101010101" charset="-122"/>
                          <a:ea typeface="仿宋" panose="02010609060101010101" charset="-122"/>
                        </a:rPr>
                        <a:t>QB16</a:t>
                      </a:r>
                      <a:endParaRPr lang="en-US" altLang="zh-CN" sz="1100">
                        <a:latin typeface="仿宋" panose="02010609060101010101" charset="-122"/>
                        <a:ea typeface="仿宋" panose="02010609060101010101" charset="-122"/>
                      </a:endParaRPr>
                    </a:p>
                  </a:txBody>
                  <a:tcPr marL="0" marR="0" marT="0" marB="0" anchor="ctr" anchorCtr="0"/>
                </a:tc>
                <a:tc>
                  <a:txBody>
                    <a:bodyPr/>
                    <a:p>
                      <a:pPr marL="235585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仿宋" panose="02010609060101010101" charset="-122"/>
                          <a:ea typeface="仿宋" panose="02010609060101010101" charset="-122"/>
                        </a:rPr>
                        <a:t>总控单元</a:t>
                      </a:r>
                      <a:r>
                        <a:rPr lang="en-US" altLang="zh-CN" sz="1100">
                          <a:latin typeface="仿宋" panose="02010609060101010101" charset="-122"/>
                          <a:ea typeface="仿宋" panose="02010609060101010101" charset="-122"/>
                        </a:rPr>
                        <a:t>PLC</a:t>
                      </a:r>
                      <a:endParaRPr lang="en-US" altLang="zh-CN" sz="1100">
                        <a:latin typeface="仿宋" panose="02010609060101010101" charset="-122"/>
                        <a:ea typeface="仿宋" panose="02010609060101010101" charset="-122"/>
                      </a:endParaRPr>
                    </a:p>
                    <a:p>
                      <a:pPr marL="235585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仿宋" panose="02010609060101010101" charset="-122"/>
                          <a:ea typeface="仿宋" panose="02010609060101010101" charset="-122"/>
                        </a:rPr>
                        <a:t>远程</a:t>
                      </a:r>
                      <a:r>
                        <a:rPr lang="en-US" altLang="zh-CN" sz="1100">
                          <a:latin typeface="仿宋" panose="02010609060101010101" charset="-122"/>
                          <a:ea typeface="仿宋" panose="02010609060101010101" charset="-122"/>
                        </a:rPr>
                        <a:t>I/O</a:t>
                      </a:r>
                      <a:r>
                        <a:rPr lang="zh-CN" altLang="en-US" sz="1100">
                          <a:latin typeface="仿宋" panose="02010609060101010101" charset="-122"/>
                          <a:ea typeface="仿宋" panose="02010609060101010101" charset="-122"/>
                        </a:rPr>
                        <a:t>模块</a:t>
                      </a:r>
                      <a:endParaRPr lang="zh-CN" altLang="en-US" sz="1100">
                        <a:latin typeface="仿宋" panose="02010609060101010101" charset="-122"/>
                        <a:ea typeface="仿宋" panose="02010609060101010101" charset="-122"/>
                      </a:endParaRPr>
                    </a:p>
                    <a:p>
                      <a:pPr marL="235585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仿宋" panose="02010609060101010101" charset="-122"/>
                          <a:ea typeface="仿宋" panose="02010609060101010101" charset="-122"/>
                        </a:rPr>
                        <a:t>No.</a:t>
                      </a:r>
                      <a:r>
                        <a:rPr lang="en-US" altLang="zh-CN" sz="1100">
                          <a:latin typeface="仿宋" panose="02010609060101010101" charset="-122"/>
                          <a:ea typeface="仿宋" panose="02010609060101010101" charset="-122"/>
                        </a:rPr>
                        <a:t>5</a:t>
                      </a:r>
                      <a:r>
                        <a:rPr lang="en-US" altLang="zh-CN" sz="1100">
                          <a:latin typeface="仿宋" panose="02010609060101010101" charset="-122"/>
                          <a:ea typeface="仿宋" panose="02010609060101010101" charset="-122"/>
                        </a:rPr>
                        <a:t> </a:t>
                      </a:r>
                      <a:r>
                        <a:rPr lang="en-US" altLang="zh-CN" sz="1100">
                          <a:latin typeface="仿宋" panose="02010609060101010101" charset="-122"/>
                          <a:ea typeface="仿宋" panose="02010609060101010101" charset="-122"/>
                        </a:rPr>
                        <a:t>FR2108</a:t>
                      </a:r>
                      <a:endParaRPr lang="en-US" altLang="zh-CN" sz="1100">
                        <a:latin typeface="仿宋" panose="02010609060101010101" charset="-122"/>
                        <a:ea typeface="仿宋" panose="02010609060101010101" charset="-122"/>
                      </a:endParaRPr>
                    </a:p>
                    <a:p>
                      <a:pPr marL="235585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仿宋" panose="02010609060101010101" charset="-122"/>
                          <a:ea typeface="仿宋" panose="02010609060101010101" charset="-122"/>
                        </a:rPr>
                        <a:t>1</a:t>
                      </a:r>
                      <a:r>
                        <a:rPr lang="zh-CN" altLang="en-US" sz="1100">
                          <a:latin typeface="仿宋" panose="02010609060101010101" charset="-122"/>
                          <a:ea typeface="仿宋" panose="02010609060101010101" charset="-122"/>
                        </a:rPr>
                        <a:t>～</a:t>
                      </a:r>
                      <a:r>
                        <a:rPr lang="en-US" altLang="zh-CN" sz="1100">
                          <a:latin typeface="仿宋" panose="02010609060101010101" charset="-122"/>
                          <a:ea typeface="仿宋" panose="02010609060101010101" charset="-122"/>
                        </a:rPr>
                        <a:t>8</a:t>
                      </a:r>
                      <a:r>
                        <a:rPr lang="zh-CN" sz="1100">
                          <a:latin typeface="仿宋" panose="02010609060101010101" charset="-122"/>
                          <a:ea typeface="仿宋" panose="02010609060101010101" charset="-122"/>
                        </a:rPr>
                        <a:t>通道口</a:t>
                      </a:r>
                      <a:endParaRPr lang="zh-CN" sz="1100">
                        <a:latin typeface="仿宋" panose="02010609060101010101" charset="-122"/>
                        <a:ea typeface="仿宋" panose="02010609060101010101" charset="-122"/>
                      </a:endParaRPr>
                    </a:p>
                  </a:txBody>
                  <a:tcPr marL="0" marR="0" marT="0" marB="0" anchor="ctr" anchorCtr="0"/>
                </a:tc>
              </a:tr>
              <a:tr h="381000">
                <a:tc>
                  <a:txBody>
                    <a:bodyPr/>
                    <a:p>
                      <a:pPr marL="235585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仿宋" panose="02010609060101010101" charset="-122"/>
                          <a:ea typeface="仿宋" panose="02010609060101010101" charset="-122"/>
                        </a:rPr>
                        <a:t>机器人远程</a:t>
                      </a:r>
                      <a:r>
                        <a:rPr lang="en-US" altLang="zh-CN" sz="1100">
                          <a:latin typeface="仿宋" panose="02010609060101010101" charset="-122"/>
                          <a:ea typeface="仿宋" panose="02010609060101010101" charset="-122"/>
                        </a:rPr>
                        <a:t>I/O</a:t>
                      </a:r>
                      <a:endParaRPr lang="en-US" altLang="zh-CN" sz="1100">
                        <a:latin typeface="仿宋" panose="02010609060101010101" charset="-122"/>
                        <a:ea typeface="仿宋" panose="02010609060101010101" charset="-122"/>
                      </a:endParaRPr>
                    </a:p>
                    <a:p>
                      <a:pPr marL="235585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仿宋" panose="02010609060101010101" charset="-122"/>
                          <a:ea typeface="仿宋" panose="02010609060101010101" charset="-122"/>
                        </a:rPr>
                        <a:t>N0.</a:t>
                      </a:r>
                      <a:r>
                        <a:rPr lang="en-US" altLang="zh-CN" sz="1100">
                          <a:latin typeface="仿宋" panose="02010609060101010101" charset="-122"/>
                          <a:ea typeface="仿宋" panose="02010609060101010101" charset="-122"/>
                        </a:rPr>
                        <a:t>6</a:t>
                      </a:r>
                      <a:r>
                        <a:rPr lang="en-US" altLang="zh-CN" sz="1100">
                          <a:latin typeface="仿宋" panose="02010609060101010101" charset="-122"/>
                          <a:ea typeface="仿宋" panose="02010609060101010101" charset="-122"/>
                        </a:rPr>
                        <a:t> </a:t>
                      </a:r>
                      <a:r>
                        <a:rPr lang="en-US" altLang="zh-CN" sz="1100">
                          <a:latin typeface="仿宋" panose="02010609060101010101" charset="-122"/>
                          <a:ea typeface="仿宋" panose="02010609060101010101" charset="-122"/>
                        </a:rPr>
                        <a:t>FR1108</a:t>
                      </a:r>
                      <a:endParaRPr lang="en-US" altLang="zh-CN" sz="1100">
                        <a:latin typeface="仿宋" panose="02010609060101010101" charset="-122"/>
                        <a:ea typeface="仿宋" panose="02010609060101010101" charset="-122"/>
                      </a:endParaRPr>
                    </a:p>
                    <a:p>
                      <a:pPr marL="235585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仿宋" panose="02010609060101010101" charset="-122"/>
                          <a:ea typeface="仿宋" panose="02010609060101010101" charset="-122"/>
                        </a:rPr>
                        <a:t>1</a:t>
                      </a:r>
                      <a:r>
                        <a:rPr lang="zh-CN" altLang="en-US" sz="1100">
                          <a:latin typeface="仿宋" panose="02010609060101010101" charset="-122"/>
                          <a:ea typeface="仿宋" panose="02010609060101010101" charset="-122"/>
                        </a:rPr>
                        <a:t>～</a:t>
                      </a:r>
                      <a:r>
                        <a:rPr lang="en-US" altLang="zh-CN" sz="1100">
                          <a:latin typeface="仿宋" panose="02010609060101010101" charset="-122"/>
                          <a:ea typeface="仿宋" panose="02010609060101010101" charset="-122"/>
                        </a:rPr>
                        <a:t>8</a:t>
                      </a:r>
                      <a:r>
                        <a:rPr lang="zh-CN" altLang="en-US" sz="1100">
                          <a:latin typeface="仿宋" panose="02010609060101010101" charset="-122"/>
                          <a:ea typeface="仿宋" panose="02010609060101010101" charset="-122"/>
                        </a:rPr>
                        <a:t>通道口</a:t>
                      </a:r>
                      <a:endParaRPr lang="zh-CN" altLang="en-US" sz="1100">
                        <a:latin typeface="仿宋" panose="02010609060101010101" charset="-122"/>
                        <a:ea typeface="仿宋" panose="02010609060101010101" charset="-122"/>
                      </a:endParaRPr>
                    </a:p>
                  </a:txBody>
                  <a:tcPr marL="0" marR="0" marT="0" marB="0" anchor="ctr" anchorCtr="0"/>
                </a:tc>
                <a:tc>
                  <a:txBody>
                    <a:bodyPr/>
                    <a:p>
                      <a:pPr marL="235585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仿宋" panose="02010609060101010101" charset="-122"/>
                          <a:ea typeface="仿宋" panose="02010609060101010101" charset="-122"/>
                        </a:rPr>
                        <a:t> </a:t>
                      </a:r>
                      <a:endParaRPr lang="en-US" altLang="zh-CN" sz="1100">
                        <a:latin typeface="仿宋" panose="02010609060101010101" charset="-122"/>
                        <a:ea typeface="仿宋" panose="02010609060101010101" charset="-122"/>
                      </a:endParaRPr>
                    </a:p>
                    <a:p>
                      <a:pPr marL="235585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仿宋" panose="02010609060101010101" charset="-122"/>
                          <a:ea typeface="仿宋" panose="02010609060101010101" charset="-122"/>
                        </a:rPr>
                        <a:t> </a:t>
                      </a:r>
                      <a:endParaRPr lang="en-US" altLang="zh-CN" sz="1100">
                        <a:latin typeface="仿宋" panose="02010609060101010101" charset="-122"/>
                        <a:ea typeface="仿宋" panose="02010609060101010101" charset="-122"/>
                      </a:endParaRPr>
                    </a:p>
                    <a:p>
                      <a:pPr marL="235585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仿宋" panose="02010609060101010101" charset="-122"/>
                          <a:ea typeface="仿宋" panose="02010609060101010101" charset="-122"/>
                        </a:rPr>
                        <a:t> </a:t>
                      </a:r>
                      <a:endParaRPr lang="en-US" altLang="zh-CN" sz="1100">
                        <a:latin typeface="仿宋" panose="02010609060101010101" charset="-122"/>
                        <a:ea typeface="仿宋" panose="02010609060101010101" charset="-122"/>
                      </a:endParaRPr>
                    </a:p>
                    <a:p>
                      <a:pPr marL="235585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仿宋" panose="02010609060101010101" charset="-122"/>
                          <a:ea typeface="仿宋" panose="02010609060101010101" charset="-122"/>
                        </a:rPr>
                        <a:t> </a:t>
                      </a:r>
                      <a:endParaRPr lang="en-US" altLang="zh-CN" sz="1100">
                        <a:latin typeface="仿宋" panose="02010609060101010101" charset="-122"/>
                        <a:ea typeface="仿宋" panose="02010609060101010101" charset="-122"/>
                      </a:endParaRPr>
                    </a:p>
                    <a:p>
                      <a:pPr marL="235585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仿宋" panose="02010609060101010101" charset="-122"/>
                          <a:ea typeface="仿宋" panose="02010609060101010101" charset="-122"/>
                        </a:rPr>
                        <a:t> </a:t>
                      </a:r>
                      <a:endParaRPr lang="en-US" altLang="zh-CN" sz="1100">
                        <a:latin typeface="仿宋" panose="02010609060101010101" charset="-122"/>
                        <a:ea typeface="仿宋" panose="02010609060101010101" charset="-122"/>
                      </a:endParaRPr>
                    </a:p>
                    <a:p>
                      <a:pPr marL="235585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仿宋" panose="02010609060101010101" charset="-122"/>
                          <a:ea typeface="仿宋" panose="02010609060101010101" charset="-122"/>
                        </a:rPr>
                        <a:t> </a:t>
                      </a:r>
                      <a:endParaRPr lang="en-US" altLang="zh-CN" sz="1100">
                        <a:latin typeface="仿宋" panose="02010609060101010101" charset="-122"/>
                        <a:ea typeface="仿宋" panose="02010609060101010101" charset="-122"/>
                      </a:endParaRPr>
                    </a:p>
                    <a:p>
                      <a:pPr marL="235585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仿宋" panose="02010609060101010101" charset="-122"/>
                          <a:ea typeface="仿宋" panose="02010609060101010101" charset="-122"/>
                        </a:rPr>
                        <a:t>ToPGroData</a:t>
                      </a:r>
                      <a:endParaRPr lang="en-US" altLang="zh-CN" sz="1100">
                        <a:latin typeface="仿宋" panose="02010609060101010101" charset="-122"/>
                        <a:ea typeface="仿宋" panose="02010609060101010101" charset="-122"/>
                      </a:endParaRPr>
                    </a:p>
                    <a:p>
                      <a:pPr marL="235585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仿宋" panose="02010609060101010101" charset="-122"/>
                          <a:ea typeface="仿宋" panose="02010609060101010101" charset="-122"/>
                        </a:rPr>
                        <a:t> </a:t>
                      </a:r>
                      <a:endParaRPr lang="en-US" altLang="zh-CN" sz="1100">
                        <a:latin typeface="仿宋" panose="02010609060101010101" charset="-122"/>
                        <a:ea typeface="仿宋" panose="02010609060101010101" charset="-122"/>
                      </a:endParaRPr>
                    </a:p>
                  </a:txBody>
                  <a:tcPr marL="0" marR="0" marT="0" marB="0" anchor="t" anchorCtr="0"/>
                </a:tc>
                <a:tc>
                  <a:txBody>
                    <a:bodyPr/>
                    <a:p>
                      <a:pPr marL="235585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仿宋" panose="02010609060101010101" charset="-122"/>
                          <a:ea typeface="仿宋" panose="02010609060101010101" charset="-122"/>
                        </a:rPr>
                        <a:t>为</a:t>
                      </a:r>
                      <a:r>
                        <a:rPr lang="en-US" altLang="zh-CN" sz="1100">
                          <a:latin typeface="仿宋" panose="02010609060101010101" charset="-122"/>
                          <a:ea typeface="仿宋" panose="02010609060101010101" charset="-122"/>
                        </a:rPr>
                        <a:t>34</a:t>
                      </a:r>
                      <a:r>
                        <a:rPr lang="zh-CN" altLang="en-US" sz="1100">
                          <a:latin typeface="仿宋" panose="02010609060101010101" charset="-122"/>
                          <a:ea typeface="仿宋" panose="02010609060101010101" charset="-122"/>
                        </a:rPr>
                        <a:t>：复位打磨单元电磁阀控制信号</a:t>
                      </a:r>
                      <a:endParaRPr lang="zh-CN" altLang="en-US" sz="1100">
                        <a:latin typeface="仿宋" panose="02010609060101010101" charset="-122"/>
                        <a:ea typeface="仿宋" panose="02010609060101010101" charset="-122"/>
                      </a:endParaRPr>
                    </a:p>
                    <a:p>
                      <a:pPr marL="235585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仿宋" panose="02010609060101010101" charset="-122"/>
                          <a:ea typeface="仿宋" panose="02010609060101010101" charset="-122"/>
                        </a:rPr>
                        <a:t>为</a:t>
                      </a:r>
                      <a:r>
                        <a:rPr lang="en-US" altLang="zh-CN" sz="1100">
                          <a:latin typeface="仿宋" panose="02010609060101010101" charset="-122"/>
                          <a:ea typeface="仿宋" panose="02010609060101010101" charset="-122"/>
                        </a:rPr>
                        <a:t>20</a:t>
                      </a:r>
                      <a:r>
                        <a:rPr lang="zh-CN" altLang="en-US" sz="1100">
                          <a:latin typeface="仿宋" panose="02010609060101010101" charset="-122"/>
                          <a:ea typeface="仿宋" panose="02010609060101010101" charset="-122"/>
                        </a:rPr>
                        <a:t>：请求打磨单元翻转工装夹爪翻转至工位侧</a:t>
                      </a:r>
                      <a:endParaRPr lang="zh-CN" altLang="en-US" sz="1100">
                        <a:latin typeface="仿宋" panose="02010609060101010101" charset="-122"/>
                        <a:ea typeface="仿宋" panose="02010609060101010101" charset="-122"/>
                      </a:endParaRPr>
                    </a:p>
                    <a:p>
                      <a:pPr marL="235585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仿宋" panose="02010609060101010101" charset="-122"/>
                          <a:ea typeface="仿宋" panose="02010609060101010101" charset="-122"/>
                        </a:rPr>
                        <a:t>为</a:t>
                      </a:r>
                      <a:r>
                        <a:rPr lang="en-US" altLang="zh-CN" sz="1100">
                          <a:latin typeface="仿宋" panose="02010609060101010101" charset="-122"/>
                          <a:ea typeface="仿宋" panose="02010609060101010101" charset="-122"/>
                        </a:rPr>
                        <a:t>21</a:t>
                      </a:r>
                      <a:r>
                        <a:rPr lang="zh-CN" altLang="en-US" sz="1100">
                          <a:latin typeface="仿宋" panose="02010609060101010101" charset="-122"/>
                          <a:ea typeface="仿宋" panose="02010609060101010101" charset="-122"/>
                        </a:rPr>
                        <a:t>：请求打磨单元翻转工装夹爪翻转至旋转工位侧</a:t>
                      </a:r>
                      <a:endParaRPr lang="zh-CN" altLang="en-US" sz="1100">
                        <a:latin typeface="仿宋" panose="02010609060101010101" charset="-122"/>
                        <a:ea typeface="仿宋" panose="02010609060101010101" charset="-122"/>
                      </a:endParaRPr>
                    </a:p>
                    <a:p>
                      <a:pPr marL="235585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仿宋" panose="02010609060101010101" charset="-122"/>
                          <a:ea typeface="仿宋" panose="02010609060101010101" charset="-122"/>
                        </a:rPr>
                        <a:t>为</a:t>
                      </a:r>
                      <a:r>
                        <a:rPr lang="en-US" altLang="zh-CN" sz="1100">
                          <a:latin typeface="仿宋" panose="02010609060101010101" charset="-122"/>
                          <a:ea typeface="仿宋" panose="02010609060101010101" charset="-122"/>
                        </a:rPr>
                        <a:t>22</a:t>
                      </a:r>
                      <a:r>
                        <a:rPr lang="zh-CN" altLang="en-US" sz="1100">
                          <a:latin typeface="仿宋" panose="02010609060101010101" charset="-122"/>
                          <a:ea typeface="仿宋" panose="02010609060101010101" charset="-122"/>
                        </a:rPr>
                        <a:t>：请求将轮</a:t>
                      </a:r>
                      <a:r>
                        <a:rPr lang="zh-CN" sz="1100">
                          <a:latin typeface="仿宋" panose="02010609060101010101" charset="-122"/>
                          <a:ea typeface="仿宋" panose="02010609060101010101" charset="-122"/>
                        </a:rPr>
                        <a:t>毂</a:t>
                      </a:r>
                      <a:r>
                        <a:rPr lang="zh-CN" sz="1100">
                          <a:latin typeface="仿宋" panose="02010609060101010101" charset="-122"/>
                          <a:ea typeface="仿宋" panose="02010609060101010101" charset="-122"/>
                        </a:rPr>
                        <a:t>零件翻转至旋转工位侧</a:t>
                      </a:r>
                      <a:endParaRPr lang="zh-CN" sz="1100">
                        <a:latin typeface="仿宋" panose="02010609060101010101" charset="-122"/>
                        <a:ea typeface="仿宋" panose="02010609060101010101" charset="-122"/>
                      </a:endParaRPr>
                    </a:p>
                    <a:p>
                      <a:pPr marL="235585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仿宋" panose="02010609060101010101" charset="-122"/>
                          <a:ea typeface="仿宋" panose="02010609060101010101" charset="-122"/>
                        </a:rPr>
                        <a:t>为</a:t>
                      </a:r>
                      <a:r>
                        <a:rPr lang="en-US" altLang="zh-CN" sz="1100">
                          <a:latin typeface="仿宋" panose="02010609060101010101" charset="-122"/>
                          <a:ea typeface="仿宋" panose="02010609060101010101" charset="-122"/>
                        </a:rPr>
                        <a:t>23</a:t>
                      </a:r>
                      <a:r>
                        <a:rPr lang="zh-CN" altLang="en-US" sz="1100">
                          <a:latin typeface="仿宋" panose="02010609060101010101" charset="-122"/>
                          <a:ea typeface="仿宋" panose="02010609060101010101" charset="-122"/>
                        </a:rPr>
                        <a:t>：请求将轮</a:t>
                      </a:r>
                      <a:r>
                        <a:rPr lang="zh-CN" sz="1100">
                          <a:latin typeface="仿宋" panose="02010609060101010101" charset="-122"/>
                          <a:ea typeface="仿宋" panose="02010609060101010101" charset="-122"/>
                        </a:rPr>
                        <a:t>毂</a:t>
                      </a:r>
                      <a:r>
                        <a:rPr lang="zh-CN" sz="1100">
                          <a:latin typeface="仿宋" panose="02010609060101010101" charset="-122"/>
                          <a:ea typeface="仿宋" panose="02010609060101010101" charset="-122"/>
                        </a:rPr>
                        <a:t>零件翻转至打磨工位侧</a:t>
                      </a:r>
                      <a:endParaRPr lang="zh-CN" sz="1100">
                        <a:latin typeface="仿宋" panose="02010609060101010101" charset="-122"/>
                        <a:ea typeface="仿宋" panose="02010609060101010101" charset="-122"/>
                      </a:endParaRPr>
                    </a:p>
                    <a:p>
                      <a:pPr marL="235585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仿宋" panose="02010609060101010101" charset="-122"/>
                          <a:ea typeface="仿宋" panose="02010609060101010101" charset="-122"/>
                        </a:rPr>
                        <a:t>为</a:t>
                      </a:r>
                      <a:r>
                        <a:rPr lang="en-US" altLang="zh-CN" sz="1100">
                          <a:latin typeface="仿宋" panose="02010609060101010101" charset="-122"/>
                          <a:ea typeface="仿宋" panose="02010609060101010101" charset="-122"/>
                        </a:rPr>
                        <a:t>26</a:t>
                      </a:r>
                      <a:r>
                        <a:rPr lang="zh-CN" altLang="en-US" sz="1100">
                          <a:latin typeface="仿宋" panose="02010609060101010101" charset="-122"/>
                          <a:ea typeface="仿宋" panose="02010609060101010101" charset="-122"/>
                        </a:rPr>
                        <a:t>：请求开始打磨</a:t>
                      </a:r>
                      <a:endParaRPr lang="zh-CN" sz="1100">
                        <a:latin typeface="仿宋" panose="02010609060101010101" charset="-122"/>
                        <a:ea typeface="仿宋" panose="02010609060101010101" charset="-122"/>
                      </a:endParaRPr>
                    </a:p>
                  </a:txBody>
                  <a:tcPr marL="0" marR="0" marT="0" marB="0" anchor="t" anchorCtr="0"/>
                </a:tc>
                <a:tc>
                  <a:txBody>
                    <a:bodyPr/>
                    <a:p>
                      <a:pPr marL="235585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仿宋" panose="02010609060101010101" charset="-122"/>
                          <a:ea typeface="仿宋" panose="02010609060101010101" charset="-122"/>
                        </a:rPr>
                        <a:t> </a:t>
                      </a:r>
                      <a:endParaRPr lang="en-US" altLang="zh-CN" sz="1100">
                        <a:latin typeface="仿宋" panose="02010609060101010101" charset="-122"/>
                        <a:ea typeface="仿宋" panose="02010609060101010101" charset="-122"/>
                      </a:endParaRPr>
                    </a:p>
                    <a:p>
                      <a:pPr marL="235585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仿宋" panose="02010609060101010101" charset="-122"/>
                          <a:ea typeface="仿宋" panose="02010609060101010101" charset="-122"/>
                        </a:rPr>
                        <a:t> </a:t>
                      </a:r>
                      <a:endParaRPr lang="en-US" altLang="zh-CN" sz="1100">
                        <a:latin typeface="仿宋" panose="02010609060101010101" charset="-122"/>
                        <a:ea typeface="仿宋" panose="02010609060101010101" charset="-122"/>
                      </a:endParaRPr>
                    </a:p>
                    <a:p>
                      <a:pPr marL="235585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仿宋" panose="02010609060101010101" charset="-122"/>
                          <a:ea typeface="仿宋" panose="02010609060101010101" charset="-122"/>
                        </a:rPr>
                        <a:t> </a:t>
                      </a:r>
                      <a:endParaRPr lang="en-US" altLang="zh-CN" sz="1100">
                        <a:latin typeface="仿宋" panose="02010609060101010101" charset="-122"/>
                        <a:ea typeface="仿宋" panose="02010609060101010101" charset="-122"/>
                      </a:endParaRPr>
                    </a:p>
                    <a:p>
                      <a:pPr marL="235585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仿宋" panose="02010609060101010101" charset="-122"/>
                          <a:ea typeface="仿宋" panose="02010609060101010101" charset="-122"/>
                        </a:rPr>
                        <a:t> </a:t>
                      </a:r>
                      <a:endParaRPr lang="en-US" altLang="zh-CN" sz="1100">
                        <a:latin typeface="仿宋" panose="02010609060101010101" charset="-122"/>
                        <a:ea typeface="仿宋" panose="02010609060101010101" charset="-122"/>
                      </a:endParaRPr>
                    </a:p>
                    <a:p>
                      <a:pPr marL="235585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仿宋" panose="02010609060101010101" charset="-122"/>
                          <a:ea typeface="仿宋" panose="02010609060101010101" charset="-122"/>
                        </a:rPr>
                        <a:t> </a:t>
                      </a:r>
                      <a:endParaRPr lang="en-US" altLang="zh-CN" sz="1100">
                        <a:latin typeface="仿宋" panose="02010609060101010101" charset="-122"/>
                        <a:ea typeface="仿宋" panose="02010609060101010101" charset="-122"/>
                      </a:endParaRPr>
                    </a:p>
                    <a:p>
                      <a:pPr marL="235585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仿宋" panose="02010609060101010101" charset="-122"/>
                          <a:ea typeface="仿宋" panose="02010609060101010101" charset="-122"/>
                        </a:rPr>
                        <a:t> </a:t>
                      </a:r>
                      <a:endParaRPr lang="en-US" altLang="zh-CN" sz="1100">
                        <a:latin typeface="仿宋" panose="02010609060101010101" charset="-122"/>
                        <a:ea typeface="仿宋" panose="02010609060101010101" charset="-122"/>
                      </a:endParaRPr>
                    </a:p>
                    <a:p>
                      <a:pPr marL="235585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仿宋" panose="02010609060101010101" charset="-122"/>
                          <a:ea typeface="仿宋" panose="02010609060101010101" charset="-122"/>
                        </a:rPr>
                        <a:t>Byte</a:t>
                      </a:r>
                      <a:endParaRPr lang="en-US" altLang="zh-CN" sz="1100">
                        <a:latin typeface="仿宋" panose="02010609060101010101" charset="-122"/>
                        <a:ea typeface="仿宋" panose="02010609060101010101" charset="-122"/>
                      </a:endParaRPr>
                    </a:p>
                    <a:p>
                      <a:pPr marL="235585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仿宋" panose="02010609060101010101" charset="-122"/>
                          <a:ea typeface="仿宋" panose="02010609060101010101" charset="-122"/>
                        </a:rPr>
                        <a:t> </a:t>
                      </a:r>
                      <a:endParaRPr lang="en-US" altLang="zh-CN" sz="1100">
                        <a:latin typeface="仿宋" panose="02010609060101010101" charset="-122"/>
                        <a:ea typeface="仿宋" panose="02010609060101010101" charset="-122"/>
                      </a:endParaRPr>
                    </a:p>
                    <a:p>
                      <a:pPr marL="235585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仿宋" panose="02010609060101010101" charset="-122"/>
                          <a:ea typeface="仿宋" panose="02010609060101010101" charset="-122"/>
                        </a:rPr>
                        <a:t> </a:t>
                      </a:r>
                      <a:endParaRPr lang="en-US" altLang="zh-CN" sz="1100">
                        <a:latin typeface="仿宋" panose="02010609060101010101" charset="-122"/>
                        <a:ea typeface="仿宋" panose="02010609060101010101" charset="-122"/>
                      </a:endParaRPr>
                    </a:p>
                    <a:p>
                      <a:pPr marL="235585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仿宋" panose="02010609060101010101" charset="-122"/>
                          <a:ea typeface="仿宋" panose="02010609060101010101" charset="-122"/>
                        </a:rPr>
                        <a:t> </a:t>
                      </a:r>
                      <a:endParaRPr lang="en-US" altLang="zh-CN" sz="1100">
                        <a:latin typeface="仿宋" panose="02010609060101010101" charset="-122"/>
                        <a:ea typeface="仿宋" panose="02010609060101010101" charset="-122"/>
                      </a:endParaRPr>
                    </a:p>
                    <a:p>
                      <a:pPr marL="235585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仿宋" panose="02010609060101010101" charset="-122"/>
                          <a:ea typeface="仿宋" panose="02010609060101010101" charset="-122"/>
                        </a:rPr>
                        <a:t> </a:t>
                      </a:r>
                      <a:endParaRPr lang="en-US" altLang="zh-CN" sz="1100">
                        <a:latin typeface="仿宋" panose="02010609060101010101" charset="-122"/>
                        <a:ea typeface="仿宋" panose="02010609060101010101" charset="-122"/>
                      </a:endParaRPr>
                    </a:p>
                    <a:p>
                      <a:pPr marL="235585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仿宋" panose="02010609060101010101" charset="-122"/>
                          <a:ea typeface="仿宋" panose="02010609060101010101" charset="-122"/>
                        </a:rPr>
                        <a:t> </a:t>
                      </a:r>
                      <a:endParaRPr lang="en-US" altLang="zh-CN" sz="1100">
                        <a:latin typeface="仿宋" panose="02010609060101010101" charset="-122"/>
                        <a:ea typeface="仿宋" panose="02010609060101010101" charset="-122"/>
                      </a:endParaRPr>
                    </a:p>
                  </a:txBody>
                  <a:tcPr marL="0" marR="0" marT="0" marB="0" anchor="ctr" anchorCtr="0"/>
                </a:tc>
                <a:tc>
                  <a:txBody>
                    <a:bodyPr/>
                    <a:p>
                      <a:pPr marL="235585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仿宋" panose="02010609060101010101" charset="-122"/>
                          <a:ea typeface="仿宋" panose="02010609060101010101" charset="-122"/>
                        </a:rPr>
                        <a:t> </a:t>
                      </a:r>
                      <a:endParaRPr lang="en-US" altLang="zh-CN" sz="1100">
                        <a:latin typeface="仿宋" panose="02010609060101010101" charset="-122"/>
                        <a:ea typeface="仿宋" panose="02010609060101010101" charset="-122"/>
                      </a:endParaRPr>
                    </a:p>
                    <a:p>
                      <a:pPr marL="235585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仿宋" panose="02010609060101010101" charset="-122"/>
                          <a:ea typeface="仿宋" panose="02010609060101010101" charset="-122"/>
                        </a:rPr>
                        <a:t> </a:t>
                      </a:r>
                      <a:endParaRPr lang="en-US" altLang="zh-CN" sz="1100">
                        <a:latin typeface="仿宋" panose="02010609060101010101" charset="-122"/>
                        <a:ea typeface="仿宋" panose="02010609060101010101" charset="-122"/>
                      </a:endParaRPr>
                    </a:p>
                    <a:p>
                      <a:pPr marL="235585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仿宋" panose="02010609060101010101" charset="-122"/>
                          <a:ea typeface="仿宋" panose="02010609060101010101" charset="-122"/>
                        </a:rPr>
                        <a:t> </a:t>
                      </a:r>
                      <a:endParaRPr lang="en-US" altLang="zh-CN" sz="1100">
                        <a:latin typeface="仿宋" panose="02010609060101010101" charset="-122"/>
                        <a:ea typeface="仿宋" panose="02010609060101010101" charset="-122"/>
                      </a:endParaRPr>
                    </a:p>
                    <a:p>
                      <a:pPr marL="235585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仿宋" panose="02010609060101010101" charset="-122"/>
                          <a:ea typeface="仿宋" panose="02010609060101010101" charset="-122"/>
                        </a:rPr>
                        <a:t> </a:t>
                      </a:r>
                      <a:endParaRPr lang="en-US" altLang="zh-CN" sz="1100">
                        <a:latin typeface="仿宋" panose="02010609060101010101" charset="-122"/>
                        <a:ea typeface="仿宋" panose="02010609060101010101" charset="-122"/>
                      </a:endParaRPr>
                    </a:p>
                    <a:p>
                      <a:pPr marL="235585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仿宋" panose="02010609060101010101" charset="-122"/>
                          <a:ea typeface="仿宋" panose="02010609060101010101" charset="-122"/>
                        </a:rPr>
                        <a:t>QB1</a:t>
                      </a:r>
                      <a:r>
                        <a:rPr lang="en-US" altLang="zh-CN" sz="1100">
                          <a:latin typeface="仿宋" panose="02010609060101010101" charset="-122"/>
                          <a:ea typeface="仿宋" panose="02010609060101010101" charset="-122"/>
                        </a:rPr>
                        <a:t>9</a:t>
                      </a:r>
                      <a:endParaRPr lang="en-US" altLang="zh-CN" sz="1100">
                        <a:latin typeface="仿宋" panose="02010609060101010101" charset="-122"/>
                        <a:ea typeface="仿宋" panose="02010609060101010101" charset="-122"/>
                      </a:endParaRPr>
                    </a:p>
                    <a:p>
                      <a:pPr marL="235585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仿宋" panose="02010609060101010101" charset="-122"/>
                          <a:ea typeface="仿宋" panose="02010609060101010101" charset="-122"/>
                        </a:rPr>
                        <a:t> </a:t>
                      </a:r>
                      <a:endParaRPr lang="en-US" altLang="zh-CN" sz="1100">
                        <a:latin typeface="仿宋" panose="02010609060101010101" charset="-122"/>
                        <a:ea typeface="仿宋" panose="02010609060101010101" charset="-122"/>
                      </a:endParaRPr>
                    </a:p>
                    <a:p>
                      <a:pPr marL="235585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仿宋" panose="02010609060101010101" charset="-122"/>
                          <a:ea typeface="仿宋" panose="02010609060101010101" charset="-122"/>
                        </a:rPr>
                        <a:t> </a:t>
                      </a:r>
                      <a:endParaRPr lang="en-US" altLang="zh-CN" sz="1100">
                        <a:latin typeface="仿宋" panose="02010609060101010101" charset="-122"/>
                        <a:ea typeface="仿宋" panose="02010609060101010101" charset="-122"/>
                      </a:endParaRPr>
                    </a:p>
                    <a:p>
                      <a:pPr marL="235585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仿宋" panose="02010609060101010101" charset="-122"/>
                          <a:ea typeface="仿宋" panose="02010609060101010101" charset="-122"/>
                        </a:rPr>
                        <a:t> </a:t>
                      </a:r>
                      <a:endParaRPr lang="en-US" altLang="zh-CN" sz="1100">
                        <a:latin typeface="仿宋" panose="02010609060101010101" charset="-122"/>
                        <a:ea typeface="仿宋" panose="02010609060101010101" charset="-122"/>
                      </a:endParaRPr>
                    </a:p>
                  </a:txBody>
                  <a:tcPr marL="0" marR="0" marT="0" marB="0" anchor="ctr" anchorCtr="0"/>
                </a:tc>
                <a:tc>
                  <a:txBody>
                    <a:bodyPr/>
                    <a:p>
                      <a:pPr marL="235585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仿宋" panose="02010609060101010101" charset="-122"/>
                          <a:ea typeface="仿宋" panose="02010609060101010101" charset="-122"/>
                        </a:rPr>
                        <a:t> </a:t>
                      </a:r>
                      <a:endParaRPr lang="en-US" altLang="zh-CN" sz="1100">
                        <a:latin typeface="仿宋" panose="02010609060101010101" charset="-122"/>
                        <a:ea typeface="仿宋" panose="02010609060101010101" charset="-122"/>
                      </a:endParaRPr>
                    </a:p>
                    <a:p>
                      <a:pPr marL="235585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仿宋" panose="02010609060101010101" charset="-122"/>
                          <a:ea typeface="仿宋" panose="02010609060101010101" charset="-122"/>
                        </a:rPr>
                        <a:t>总控单元</a:t>
                      </a:r>
                      <a:r>
                        <a:rPr lang="en-US" altLang="zh-CN" sz="1100">
                          <a:latin typeface="仿宋" panose="02010609060101010101" charset="-122"/>
                          <a:ea typeface="仿宋" panose="02010609060101010101" charset="-122"/>
                        </a:rPr>
                        <a:t>PLC </a:t>
                      </a:r>
                      <a:r>
                        <a:rPr lang="zh-CN" altLang="en-US" sz="1100">
                          <a:latin typeface="仿宋" panose="02010609060101010101" charset="-122"/>
                          <a:ea typeface="仿宋" panose="02010609060101010101" charset="-122"/>
                        </a:rPr>
                        <a:t>远程</a:t>
                      </a:r>
                      <a:r>
                        <a:rPr lang="en-US" altLang="zh-CN" sz="1100">
                          <a:latin typeface="仿宋" panose="02010609060101010101" charset="-122"/>
                          <a:ea typeface="仿宋" panose="02010609060101010101" charset="-122"/>
                        </a:rPr>
                        <a:t>I/O</a:t>
                      </a:r>
                      <a:r>
                        <a:rPr lang="zh-CN" altLang="en-US" sz="1100">
                          <a:latin typeface="仿宋" panose="02010609060101010101" charset="-122"/>
                          <a:ea typeface="仿宋" panose="02010609060101010101" charset="-122"/>
                        </a:rPr>
                        <a:t>模块</a:t>
                      </a:r>
                      <a:endParaRPr lang="zh-CN" altLang="en-US" sz="1100">
                        <a:latin typeface="仿宋" panose="02010609060101010101" charset="-122"/>
                        <a:ea typeface="仿宋" panose="02010609060101010101" charset="-122"/>
                      </a:endParaRPr>
                    </a:p>
                    <a:p>
                      <a:pPr marL="235585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仿宋" panose="02010609060101010101" charset="-122"/>
                          <a:ea typeface="仿宋" panose="02010609060101010101" charset="-122"/>
                        </a:rPr>
                        <a:t>No.</a:t>
                      </a:r>
                      <a:r>
                        <a:rPr lang="en-US" altLang="zh-CN" sz="1100">
                          <a:latin typeface="仿宋" panose="02010609060101010101" charset="-122"/>
                          <a:ea typeface="仿宋" panose="02010609060101010101" charset="-122"/>
                        </a:rPr>
                        <a:t>4</a:t>
                      </a:r>
                      <a:r>
                        <a:rPr lang="en-US" altLang="zh-CN" sz="1100">
                          <a:latin typeface="仿宋" panose="02010609060101010101" charset="-122"/>
                          <a:ea typeface="仿宋" panose="02010609060101010101" charset="-122"/>
                        </a:rPr>
                        <a:t> </a:t>
                      </a:r>
                      <a:r>
                        <a:rPr lang="en-US" altLang="zh-CN" sz="1100">
                          <a:latin typeface="仿宋" panose="02010609060101010101" charset="-122"/>
                          <a:ea typeface="仿宋" panose="02010609060101010101" charset="-122"/>
                        </a:rPr>
                        <a:t>FR2108</a:t>
                      </a:r>
                      <a:endParaRPr lang="en-US" altLang="zh-CN" sz="1100">
                        <a:latin typeface="仿宋" panose="02010609060101010101" charset="-122"/>
                        <a:ea typeface="仿宋" panose="02010609060101010101" charset="-122"/>
                      </a:endParaRPr>
                    </a:p>
                    <a:p>
                      <a:pPr marL="235585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仿宋" panose="02010609060101010101" charset="-122"/>
                          <a:ea typeface="仿宋" panose="02010609060101010101" charset="-122"/>
                        </a:rPr>
                        <a:t>1</a:t>
                      </a:r>
                      <a:r>
                        <a:rPr lang="zh-CN" altLang="en-US" sz="1100">
                          <a:latin typeface="仿宋" panose="02010609060101010101" charset="-122"/>
                          <a:ea typeface="仿宋" panose="02010609060101010101" charset="-122"/>
                        </a:rPr>
                        <a:t>～</a:t>
                      </a:r>
                      <a:r>
                        <a:rPr lang="en-US" altLang="zh-CN" sz="1100">
                          <a:latin typeface="仿宋" panose="02010609060101010101" charset="-122"/>
                          <a:ea typeface="仿宋" panose="02010609060101010101" charset="-122"/>
                        </a:rPr>
                        <a:t>8</a:t>
                      </a:r>
                      <a:r>
                        <a:rPr lang="zh-CN" altLang="en-US" sz="1100">
                          <a:latin typeface="仿宋" panose="02010609060101010101" charset="-122"/>
                          <a:ea typeface="仿宋" panose="02010609060101010101" charset="-122"/>
                        </a:rPr>
                        <a:t>通道口</a:t>
                      </a:r>
                      <a:endParaRPr lang="zh-CN" altLang="en-US" sz="1100">
                        <a:latin typeface="仿宋" panose="02010609060101010101" charset="-122"/>
                        <a:ea typeface="仿宋" panose="02010609060101010101" charset="-122"/>
                      </a:endParaRPr>
                    </a:p>
                  </a:txBody>
                  <a:tcPr marL="0" marR="0" marT="0" marB="0" anchor="ctr" anchorCtr="0"/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569595" y="1480503"/>
            <a:ext cx="5080000" cy="368300"/>
          </a:xfrm>
          <a:prstGeom prst="rect">
            <a:avLst/>
          </a:prstGeom>
        </p:spPr>
        <p:txBody>
          <a:bodyPr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）机器人与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PLC I/O 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信号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任务实施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54660" y="493395"/>
            <a:ext cx="3242945" cy="815340"/>
            <a:chOff x="1429189" y="851594"/>
            <a:chExt cx="3812427" cy="827711"/>
          </a:xfrm>
        </p:grpSpPr>
        <p:grpSp>
          <p:nvGrpSpPr>
            <p:cNvPr id="13" name="组合 12"/>
            <p:cNvGrpSpPr/>
            <p:nvPr/>
          </p:nvGrpSpPr>
          <p:grpSpPr>
            <a:xfrm>
              <a:off x="1646903" y="1095827"/>
              <a:ext cx="3594713" cy="564261"/>
              <a:chOff x="-728014" y="985834"/>
              <a:chExt cx="3594713" cy="564261"/>
            </a:xfrm>
          </p:grpSpPr>
          <p:sp>
            <p:nvSpPr>
              <p:cNvPr id="23" name="PA-Arrow: Pentagon 6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-728014" y="985834"/>
                <a:ext cx="3594713" cy="564261"/>
              </a:xfrm>
              <a:prstGeom prst="homePlate">
                <a:avLst>
                  <a:gd name="adj" fmla="val 31944"/>
                </a:avLst>
              </a:prstGeom>
              <a:gradFill>
                <a:gsLst>
                  <a:gs pos="0">
                    <a:srgbClr val="060686"/>
                  </a:gs>
                  <a:gs pos="100000">
                    <a:srgbClr val="242FD5"/>
                  </a:gs>
                </a:gsLst>
                <a:lin ang="0" scaled="0"/>
              </a:gradFill>
              <a:ln w="19050">
                <a:noFill/>
                <a:round/>
              </a:ln>
            </p:spPr>
            <p:txBody>
              <a:bodyPr vert="horz" wrap="none" lIns="121920" tIns="60960" rIns="121920" bIns="60960" anchor="ctr" anchorCtr="1" compatLnSpc="1">
                <a:normAutofit/>
              </a:bodyPr>
              <a:p>
                <a:pPr algn="ctr">
                  <a:defRPr/>
                </a:pPr>
                <a:endParaRPr lang="en-US" sz="16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PA-矩形 69"/>
              <p:cNvSpPr/>
              <p:nvPr>
                <p:custDataLst>
                  <p:tags r:id="rId2"/>
                </p:custDataLst>
              </p:nvPr>
            </p:nvSpPr>
            <p:spPr>
              <a:xfrm>
                <a:off x="-144720" y="1078969"/>
                <a:ext cx="2787476" cy="3423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>
                  <a:defRPr/>
                </a:pPr>
                <a:r>
                  <a:rPr 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2.</a:t>
                </a:r>
                <a:r>
                  <a:rPr lang="en-US" altLang="zh-CN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I/O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信号分配</a:t>
                </a:r>
                <a:endParaRPr lang="zh-CN" altLang="en-US" sz="16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9189" y="851594"/>
              <a:ext cx="758853" cy="827711"/>
            </a:xfrm>
            <a:prstGeom prst="rect">
              <a:avLst/>
            </a:prstGeom>
          </p:spPr>
        </p:pic>
      </p:grpSp>
      <p:sp>
        <p:nvSpPr>
          <p:cNvPr id="3" name="文本框 2"/>
          <p:cNvSpPr txBox="1"/>
          <p:nvPr/>
        </p:nvSpPr>
        <p:spPr>
          <a:xfrm>
            <a:off x="569595" y="1290003"/>
            <a:ext cx="5080000" cy="368300"/>
          </a:xfrm>
          <a:prstGeom prst="rect">
            <a:avLst/>
          </a:prstGeom>
        </p:spPr>
        <p:txBody>
          <a:bodyPr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PLC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与加工单元交互信号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30675" y="655320"/>
            <a:ext cx="4955984" cy="583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任务实施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54660" y="531495"/>
            <a:ext cx="4373245" cy="815340"/>
            <a:chOff x="1429189" y="851594"/>
            <a:chExt cx="3812427" cy="827910"/>
          </a:xfrm>
        </p:grpSpPr>
        <p:grpSp>
          <p:nvGrpSpPr>
            <p:cNvPr id="13" name="组合 12"/>
            <p:cNvGrpSpPr/>
            <p:nvPr/>
          </p:nvGrpSpPr>
          <p:grpSpPr>
            <a:xfrm>
              <a:off x="1646903" y="1095827"/>
              <a:ext cx="3594713" cy="564261"/>
              <a:chOff x="-728014" y="985834"/>
              <a:chExt cx="3594713" cy="564261"/>
            </a:xfrm>
          </p:grpSpPr>
          <p:sp>
            <p:nvSpPr>
              <p:cNvPr id="23" name="PA-Arrow: Pentagon 6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-728014" y="985834"/>
                <a:ext cx="3594713" cy="564261"/>
              </a:xfrm>
              <a:prstGeom prst="homePlate">
                <a:avLst>
                  <a:gd name="adj" fmla="val 31944"/>
                </a:avLst>
              </a:prstGeom>
              <a:gradFill>
                <a:gsLst>
                  <a:gs pos="0">
                    <a:srgbClr val="060686"/>
                  </a:gs>
                  <a:gs pos="100000">
                    <a:srgbClr val="242FD5"/>
                  </a:gs>
                </a:gsLst>
                <a:lin ang="0" scaled="0"/>
              </a:gradFill>
              <a:ln w="19050">
                <a:noFill/>
                <a:round/>
              </a:ln>
            </p:spPr>
            <p:txBody>
              <a:bodyPr vert="horz" wrap="none" lIns="121920" tIns="60960" rIns="121920" bIns="60960" anchor="ctr" anchorCtr="1" compatLnSpc="1">
                <a:normAutofit/>
              </a:bodyPr>
              <a:p>
                <a:pPr algn="ctr">
                  <a:defRPr/>
                </a:pPr>
                <a:endParaRPr lang="en-US" sz="16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PA-矩形 69"/>
              <p:cNvSpPr/>
              <p:nvPr>
                <p:custDataLst>
                  <p:tags r:id="rId2"/>
                </p:custDataLst>
              </p:nvPr>
            </p:nvSpPr>
            <p:spPr>
              <a:xfrm>
                <a:off x="-453444" y="1078684"/>
                <a:ext cx="3096109" cy="3423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>
                  <a:defRPr/>
                </a:pPr>
                <a:r>
                  <a:rPr 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3.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打磨单元机器人打磨作业程序设计</a:t>
                </a:r>
                <a:endParaRPr lang="zh-CN" altLang="en-US" sz="16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9189" y="851594"/>
              <a:ext cx="558551" cy="827910"/>
            </a:xfrm>
            <a:prstGeom prst="rect">
              <a:avLst/>
            </a:prstGeom>
          </p:spPr>
        </p:pic>
      </p:grpSp>
      <p:sp>
        <p:nvSpPr>
          <p:cNvPr id="3" name="文本框 2"/>
          <p:cNvSpPr txBox="1"/>
          <p:nvPr/>
        </p:nvSpPr>
        <p:spPr>
          <a:xfrm>
            <a:off x="569595" y="1480820"/>
            <a:ext cx="11200130" cy="3830955"/>
          </a:xfrm>
          <a:prstGeom prst="rect">
            <a:avLst/>
          </a:prstGeom>
        </p:spPr>
        <p:txBody>
          <a:bodyPr wrap="square">
            <a:spAutoFit/>
          </a:bodyPr>
          <a:p>
            <a:pPr indent="457200" algn="just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根据以上逻辑及信号分配，完成打磨单元基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457200" algn="just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本任务要求，需要编写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PLC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程序和机器人程序，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457200" algn="just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并进行稳定通信才能够完成任务目标。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457200" algn="just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PLC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参考程序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457200" algn="just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拼入打磨单元，完成电路、气路以及通信线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457200" algn="just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缆的连接，并打开博途软件编辑器，单击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457200" algn="just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添加新块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，新建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PLC_2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函数块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FB3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，分别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457200" algn="just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添加打磨单元远程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I/O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设备与总控单元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PLC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457200" algn="just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信的变量表，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49290" y="772160"/>
            <a:ext cx="6272033" cy="568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任务实施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54660" y="531495"/>
            <a:ext cx="4373245" cy="815340"/>
            <a:chOff x="1429189" y="851594"/>
            <a:chExt cx="3812427" cy="827910"/>
          </a:xfrm>
        </p:grpSpPr>
        <p:grpSp>
          <p:nvGrpSpPr>
            <p:cNvPr id="13" name="组合 12"/>
            <p:cNvGrpSpPr/>
            <p:nvPr/>
          </p:nvGrpSpPr>
          <p:grpSpPr>
            <a:xfrm>
              <a:off x="1646903" y="1095827"/>
              <a:ext cx="3594713" cy="564261"/>
              <a:chOff x="-728014" y="985834"/>
              <a:chExt cx="3594713" cy="564261"/>
            </a:xfrm>
          </p:grpSpPr>
          <p:sp>
            <p:nvSpPr>
              <p:cNvPr id="23" name="PA-Arrow: Pentagon 6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-728014" y="985834"/>
                <a:ext cx="3594713" cy="564261"/>
              </a:xfrm>
              <a:prstGeom prst="homePlate">
                <a:avLst>
                  <a:gd name="adj" fmla="val 31944"/>
                </a:avLst>
              </a:prstGeom>
              <a:gradFill>
                <a:gsLst>
                  <a:gs pos="0">
                    <a:srgbClr val="060686"/>
                  </a:gs>
                  <a:gs pos="100000">
                    <a:srgbClr val="242FD5"/>
                  </a:gs>
                </a:gsLst>
                <a:lin ang="0" scaled="0"/>
              </a:gradFill>
              <a:ln w="19050">
                <a:noFill/>
                <a:round/>
              </a:ln>
            </p:spPr>
            <p:txBody>
              <a:bodyPr vert="horz" wrap="none" lIns="121920" tIns="60960" rIns="121920" bIns="60960" anchor="ctr" anchorCtr="1" compatLnSpc="1">
                <a:normAutofit/>
              </a:bodyPr>
              <a:p>
                <a:pPr algn="ctr">
                  <a:defRPr/>
                </a:pPr>
                <a:endParaRPr lang="en-US" sz="16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PA-矩形 69"/>
              <p:cNvSpPr/>
              <p:nvPr>
                <p:custDataLst>
                  <p:tags r:id="rId2"/>
                </p:custDataLst>
              </p:nvPr>
            </p:nvSpPr>
            <p:spPr>
              <a:xfrm>
                <a:off x="-453444" y="1078684"/>
                <a:ext cx="3096109" cy="3423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>
                  <a:defRPr/>
                </a:pPr>
                <a:r>
                  <a:rPr 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3.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加工单元机器人加工作业程序设计</a:t>
                </a:r>
                <a:endParaRPr lang="zh-CN" altLang="en-US" sz="16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9189" y="851594"/>
              <a:ext cx="558551" cy="827910"/>
            </a:xfrm>
            <a:prstGeom prst="rect">
              <a:avLst/>
            </a:prstGeom>
          </p:spPr>
        </p:pic>
      </p:grpSp>
      <p:sp>
        <p:nvSpPr>
          <p:cNvPr id="5" name="文本框 4"/>
          <p:cNvSpPr txBox="1"/>
          <p:nvPr/>
        </p:nvSpPr>
        <p:spPr>
          <a:xfrm>
            <a:off x="454660" y="1534160"/>
            <a:ext cx="11200130" cy="1198880"/>
          </a:xfrm>
          <a:prstGeom prst="rect">
            <a:avLst/>
          </a:prstGeom>
        </p:spPr>
        <p:txBody>
          <a:bodyPr wrap="square">
            <a:spAutoFit/>
          </a:bodyPr>
          <a:p>
            <a:pPr indent="457200" algn="just" defTabSz="266700" fontAlgn="auto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接收机器人发送的请求打磨信号，检测出当前轮毂零件位于打磨工位还是旋转工位，通过夹具将轮毂零件固定住，并告知机器人允许打磨，为打磨工艺的进行做好准备，打磨完成后取出轮毂进入吹气位进行吹屑，然后放回原仓位。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457200" algn="just" defTabSz="266700" fontAlgn="auto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）调用子程序：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%FC2“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打磨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endParaRPr lang="en-US" altLang="zh-CN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61" name="图片 461" descr="250ddbe57636d18be6fa3f212a632f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55140" y="2798763"/>
            <a:ext cx="6935685" cy="1260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54660" y="4245610"/>
            <a:ext cx="10741660" cy="368300"/>
          </a:xfrm>
          <a:prstGeom prst="rect">
            <a:avLst/>
          </a:prstGeom>
        </p:spPr>
        <p:txBody>
          <a:bodyPr wrap="square">
            <a:spAutoFit/>
          </a:bodyPr>
          <a:p>
            <a:pPr indent="457200" algn="l" defTabSz="266700" fontAlgn="auto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）建立连接，接收数据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62" name="图片 462" descr="0aa84fd4c3ee62402228f69ae3f126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70413" y="4058603"/>
            <a:ext cx="4172585" cy="2705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任务实施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54660" y="531495"/>
            <a:ext cx="4373245" cy="815340"/>
            <a:chOff x="1429189" y="851594"/>
            <a:chExt cx="3812427" cy="827910"/>
          </a:xfrm>
        </p:grpSpPr>
        <p:grpSp>
          <p:nvGrpSpPr>
            <p:cNvPr id="13" name="组合 12"/>
            <p:cNvGrpSpPr/>
            <p:nvPr/>
          </p:nvGrpSpPr>
          <p:grpSpPr>
            <a:xfrm>
              <a:off x="1646903" y="1095827"/>
              <a:ext cx="3594713" cy="564261"/>
              <a:chOff x="-728014" y="985834"/>
              <a:chExt cx="3594713" cy="564261"/>
            </a:xfrm>
          </p:grpSpPr>
          <p:sp>
            <p:nvSpPr>
              <p:cNvPr id="23" name="PA-Arrow: Pentagon 6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-728014" y="985834"/>
                <a:ext cx="3594713" cy="564261"/>
              </a:xfrm>
              <a:prstGeom prst="homePlate">
                <a:avLst>
                  <a:gd name="adj" fmla="val 31944"/>
                </a:avLst>
              </a:prstGeom>
              <a:gradFill>
                <a:gsLst>
                  <a:gs pos="0">
                    <a:srgbClr val="060686"/>
                  </a:gs>
                  <a:gs pos="100000">
                    <a:srgbClr val="242FD5"/>
                  </a:gs>
                </a:gsLst>
                <a:lin ang="0" scaled="0"/>
              </a:gradFill>
              <a:ln w="19050">
                <a:noFill/>
                <a:round/>
              </a:ln>
            </p:spPr>
            <p:txBody>
              <a:bodyPr vert="horz" wrap="none" lIns="121920" tIns="60960" rIns="121920" bIns="60960" anchor="ctr" anchorCtr="1" compatLnSpc="1">
                <a:normAutofit/>
              </a:bodyPr>
              <a:p>
                <a:pPr algn="ctr">
                  <a:defRPr/>
                </a:pPr>
                <a:endParaRPr lang="en-US" sz="16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PA-矩形 69"/>
              <p:cNvSpPr/>
              <p:nvPr>
                <p:custDataLst>
                  <p:tags r:id="rId2"/>
                </p:custDataLst>
              </p:nvPr>
            </p:nvSpPr>
            <p:spPr>
              <a:xfrm>
                <a:off x="-453444" y="1078684"/>
                <a:ext cx="3096109" cy="3423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>
                  <a:defRPr/>
                </a:pPr>
                <a:r>
                  <a:rPr 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3.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加工单元机器人加工作业程序设计</a:t>
                </a:r>
                <a:endParaRPr lang="zh-CN" altLang="en-US" sz="16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9189" y="851594"/>
              <a:ext cx="558551" cy="827910"/>
            </a:xfrm>
            <a:prstGeom prst="rect">
              <a:avLst/>
            </a:prstGeom>
          </p:spPr>
        </p:pic>
      </p:grpSp>
      <p:sp>
        <p:nvSpPr>
          <p:cNvPr id="5" name="文本框 4"/>
          <p:cNvSpPr txBox="1"/>
          <p:nvPr/>
        </p:nvSpPr>
        <p:spPr>
          <a:xfrm>
            <a:off x="454660" y="1534160"/>
            <a:ext cx="11200130" cy="368300"/>
          </a:xfrm>
          <a:prstGeom prst="rect">
            <a:avLst/>
          </a:prstGeom>
        </p:spPr>
        <p:txBody>
          <a:bodyPr wrap="square">
            <a:spAutoFit/>
          </a:bodyPr>
          <a:p>
            <a:pPr indent="457200" algn="just" defTabSz="266700" fontAlgn="auto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）发送数据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4660" y="3781425"/>
            <a:ext cx="10741660" cy="368300"/>
          </a:xfrm>
          <a:prstGeom prst="rect">
            <a:avLst/>
          </a:prstGeom>
        </p:spPr>
        <p:txBody>
          <a:bodyPr wrap="square">
            <a:spAutoFit/>
          </a:bodyPr>
          <a:p>
            <a:pPr indent="457200" algn="l" defTabSz="266700" fontAlgn="auto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）状态初始化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63" name="图片 463" descr="4c252958a63f2427162e9609505624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98115" y="1902460"/>
            <a:ext cx="4038367" cy="1800000"/>
          </a:xfrm>
          <a:prstGeom prst="rect">
            <a:avLst/>
          </a:prstGeom>
        </p:spPr>
      </p:pic>
      <p:pic>
        <p:nvPicPr>
          <p:cNvPr id="464" name="图片 464" descr="b7efd98d03391e49506837974632ba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98115" y="4228465"/>
            <a:ext cx="4185920" cy="2291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03910" y="71120"/>
            <a:ext cx="2232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任务实施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54660" y="531495"/>
            <a:ext cx="4373245" cy="815340"/>
            <a:chOff x="1429189" y="851594"/>
            <a:chExt cx="3812427" cy="827910"/>
          </a:xfrm>
        </p:grpSpPr>
        <p:grpSp>
          <p:nvGrpSpPr>
            <p:cNvPr id="13" name="组合 12"/>
            <p:cNvGrpSpPr/>
            <p:nvPr/>
          </p:nvGrpSpPr>
          <p:grpSpPr>
            <a:xfrm>
              <a:off x="1646903" y="1095827"/>
              <a:ext cx="3594713" cy="564261"/>
              <a:chOff x="-728014" y="985834"/>
              <a:chExt cx="3594713" cy="564261"/>
            </a:xfrm>
          </p:grpSpPr>
          <p:sp>
            <p:nvSpPr>
              <p:cNvPr id="23" name="PA-Arrow: Pentagon 6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-728014" y="985834"/>
                <a:ext cx="3594713" cy="564261"/>
              </a:xfrm>
              <a:prstGeom prst="homePlate">
                <a:avLst>
                  <a:gd name="adj" fmla="val 31944"/>
                </a:avLst>
              </a:prstGeom>
              <a:gradFill>
                <a:gsLst>
                  <a:gs pos="0">
                    <a:srgbClr val="060686"/>
                  </a:gs>
                  <a:gs pos="100000">
                    <a:srgbClr val="242FD5"/>
                  </a:gs>
                </a:gsLst>
                <a:lin ang="0" scaled="0"/>
              </a:gradFill>
              <a:ln w="19050">
                <a:noFill/>
                <a:round/>
              </a:ln>
            </p:spPr>
            <p:txBody>
              <a:bodyPr vert="horz" wrap="none" lIns="121920" tIns="60960" rIns="121920" bIns="60960" anchor="ctr" anchorCtr="1" compatLnSpc="1">
                <a:normAutofit/>
              </a:bodyPr>
              <a:p>
                <a:pPr algn="ctr">
                  <a:defRPr/>
                </a:pPr>
                <a:endParaRPr lang="en-US" sz="16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PA-矩形 69"/>
              <p:cNvSpPr/>
              <p:nvPr>
                <p:custDataLst>
                  <p:tags r:id="rId2"/>
                </p:custDataLst>
              </p:nvPr>
            </p:nvSpPr>
            <p:spPr>
              <a:xfrm>
                <a:off x="-453444" y="1078684"/>
                <a:ext cx="3096109" cy="3423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>
                  <a:defRPr/>
                </a:pPr>
                <a:r>
                  <a:rPr 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3.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rPr>
                  <a:t>加工单元机器人加工作业程序设计</a:t>
                </a:r>
                <a:endParaRPr lang="zh-CN" altLang="en-US" sz="1600" b="1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9189" y="851594"/>
              <a:ext cx="558551" cy="827910"/>
            </a:xfrm>
            <a:prstGeom prst="rect">
              <a:avLst/>
            </a:prstGeom>
          </p:spPr>
        </p:pic>
      </p:grpSp>
      <p:sp>
        <p:nvSpPr>
          <p:cNvPr id="5" name="文本框 4"/>
          <p:cNvSpPr txBox="1"/>
          <p:nvPr/>
        </p:nvSpPr>
        <p:spPr>
          <a:xfrm>
            <a:off x="454660" y="1534160"/>
            <a:ext cx="11200130" cy="368300"/>
          </a:xfrm>
          <a:prstGeom prst="rect">
            <a:avLst/>
          </a:prstGeom>
        </p:spPr>
        <p:txBody>
          <a:bodyPr wrap="square">
            <a:spAutoFit/>
          </a:bodyPr>
          <a:p>
            <a:pPr indent="457200" algn="just" defTabSz="266700" fontAlgn="auto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）接收机器人数据，夹紧轮毂，开始正面打磨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4660" y="3781425"/>
            <a:ext cx="10741660" cy="368300"/>
          </a:xfrm>
          <a:prstGeom prst="rect">
            <a:avLst/>
          </a:prstGeom>
        </p:spPr>
        <p:txBody>
          <a:bodyPr wrap="square">
            <a:spAutoFit/>
          </a:bodyPr>
          <a:p>
            <a:pPr indent="457200" algn="l" defTabSz="266700" fontAlgn="auto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）接收机器人数据，反转轮毂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65" name="图片 465" descr="ce91ce1a2c80a9fdc457fa969f8665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40648" y="2000885"/>
            <a:ext cx="5238457" cy="1440000"/>
          </a:xfrm>
          <a:prstGeom prst="rect">
            <a:avLst/>
          </a:prstGeom>
        </p:spPr>
      </p:pic>
      <p:pic>
        <p:nvPicPr>
          <p:cNvPr id="466" name="图片 466" descr="be8eebf919f426c7024b5ff1760bcde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40648" y="4353243"/>
            <a:ext cx="4893576" cy="216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PA" val="v5.2.11"/>
</p:tagLst>
</file>

<file path=ppt/tags/tag10.xml><?xml version="1.0" encoding="utf-8"?>
<p:tagLst xmlns:p="http://schemas.openxmlformats.org/presentationml/2006/main">
  <p:tag name="PA" val="v5.2.11"/>
</p:tagLst>
</file>

<file path=ppt/tags/tag11.xml><?xml version="1.0" encoding="utf-8"?>
<p:tagLst xmlns:p="http://schemas.openxmlformats.org/presentationml/2006/main">
  <p:tag name="PA" val="v5.2.11"/>
</p:tagLst>
</file>

<file path=ppt/tags/tag12.xml><?xml version="1.0" encoding="utf-8"?>
<p:tagLst xmlns:p="http://schemas.openxmlformats.org/presentationml/2006/main">
  <p:tag name="PA" val="v5.2.11"/>
</p:tagLst>
</file>

<file path=ppt/tags/tag13.xml><?xml version="1.0" encoding="utf-8"?>
<p:tagLst xmlns:p="http://schemas.openxmlformats.org/presentationml/2006/main">
  <p:tag name="PA" val="v5.2.11"/>
</p:tagLst>
</file>

<file path=ppt/tags/tag14.xml><?xml version="1.0" encoding="utf-8"?>
<p:tagLst xmlns:p="http://schemas.openxmlformats.org/presentationml/2006/main">
  <p:tag name="PA" val="v5.2.11"/>
</p:tagLst>
</file>

<file path=ppt/tags/tag15.xml><?xml version="1.0" encoding="utf-8"?>
<p:tagLst xmlns:p="http://schemas.openxmlformats.org/presentationml/2006/main">
  <p:tag name="PA" val="v5.2.11"/>
</p:tagLst>
</file>

<file path=ppt/tags/tag16.xml><?xml version="1.0" encoding="utf-8"?>
<p:tagLst xmlns:p="http://schemas.openxmlformats.org/presentationml/2006/main">
  <p:tag name="PA" val="v5.2.11"/>
</p:tagLst>
</file>

<file path=ppt/tags/tag17.xml><?xml version="1.0" encoding="utf-8"?>
<p:tagLst xmlns:p="http://schemas.openxmlformats.org/presentationml/2006/main">
  <p:tag name="PA" val="v5.2.11"/>
</p:tagLst>
</file>

<file path=ppt/tags/tag18.xml><?xml version="1.0" encoding="utf-8"?>
<p:tagLst xmlns:p="http://schemas.openxmlformats.org/presentationml/2006/main">
  <p:tag name="PA" val="v5.2.11"/>
</p:tagLst>
</file>

<file path=ppt/tags/tag19.xml><?xml version="1.0" encoding="utf-8"?>
<p:tagLst xmlns:p="http://schemas.openxmlformats.org/presentationml/2006/main">
  <p:tag name="PA" val="v5.2.11"/>
</p:tagLst>
</file>

<file path=ppt/tags/tag2.xml><?xml version="1.0" encoding="utf-8"?>
<p:tagLst xmlns:p="http://schemas.openxmlformats.org/presentationml/2006/main">
  <p:tag name="PA" val="v5.2.11"/>
</p:tagLst>
</file>

<file path=ppt/tags/tag20.xml><?xml version="1.0" encoding="utf-8"?>
<p:tagLst xmlns:p="http://schemas.openxmlformats.org/presentationml/2006/main">
  <p:tag name="PA" val="v5.2.11"/>
</p:tagLst>
</file>

<file path=ppt/tags/tag21.xml><?xml version="1.0" encoding="utf-8"?>
<p:tagLst xmlns:p="http://schemas.openxmlformats.org/presentationml/2006/main">
  <p:tag name="PA" val="v5.2.11"/>
</p:tagLst>
</file>

<file path=ppt/tags/tag22.xml><?xml version="1.0" encoding="utf-8"?>
<p:tagLst xmlns:p="http://schemas.openxmlformats.org/presentationml/2006/main">
  <p:tag name="PA" val="v5.2.11"/>
</p:tagLst>
</file>

<file path=ppt/tags/tag23.xml><?xml version="1.0" encoding="utf-8"?>
<p:tagLst xmlns:p="http://schemas.openxmlformats.org/presentationml/2006/main">
  <p:tag name="PA" val="v5.2.11"/>
</p:tagLst>
</file>

<file path=ppt/tags/tag24.xml><?xml version="1.0" encoding="utf-8"?>
<p:tagLst xmlns:p="http://schemas.openxmlformats.org/presentationml/2006/main">
  <p:tag name="PA" val="v5.2.11"/>
</p:tagLst>
</file>

<file path=ppt/tags/tag25.xml><?xml version="1.0" encoding="utf-8"?>
<p:tagLst xmlns:p="http://schemas.openxmlformats.org/presentationml/2006/main">
  <p:tag name="PA" val="v5.2.11"/>
</p:tagLst>
</file>

<file path=ppt/tags/tag26.xml><?xml version="1.0" encoding="utf-8"?>
<p:tagLst xmlns:p="http://schemas.openxmlformats.org/presentationml/2006/main">
  <p:tag name="PA" val="v5.2.11"/>
</p:tagLst>
</file>

<file path=ppt/tags/tag2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28.xml><?xml version="1.0" encoding="utf-8"?>
<p:tagLst xmlns:p="http://schemas.openxmlformats.org/presentationml/2006/main">
  <p:tag name="COMMONDATA" val="eyJoZGlkIjoiZjYxNTA4YjgzNTVkYWRlMDY0MmFiNTQ4Y2YyZTg5YTMifQ=="/>
  <p:tag name="commondata" val="eyJoZGlkIjoiZWM5NzRlMGNlNzJiZGIwNTMzOTVkMjM0MzczZmRiMDAifQ=="/>
</p:tagLst>
</file>

<file path=ppt/tags/tag3.xml><?xml version="1.0" encoding="utf-8"?>
<p:tagLst xmlns:p="http://schemas.openxmlformats.org/presentationml/2006/main">
  <p:tag name="PA" val="v5.2.11"/>
</p:tagLst>
</file>

<file path=ppt/tags/tag4.xml><?xml version="1.0" encoding="utf-8"?>
<p:tagLst xmlns:p="http://schemas.openxmlformats.org/presentationml/2006/main">
  <p:tag name="PA" val="v5.2.11"/>
</p:tagLst>
</file>

<file path=ppt/tags/tag5.xml><?xml version="1.0" encoding="utf-8"?>
<p:tagLst xmlns:p="http://schemas.openxmlformats.org/presentationml/2006/main">
  <p:tag name="PA" val="v5.2.11"/>
</p:tagLst>
</file>

<file path=ppt/tags/tag6.xml><?xml version="1.0" encoding="utf-8"?>
<p:tagLst xmlns:p="http://schemas.openxmlformats.org/presentationml/2006/main">
  <p:tag name="PA" val="v5.2.11"/>
</p:tagLst>
</file>

<file path=ppt/tags/tag7.xml><?xml version="1.0" encoding="utf-8"?>
<p:tagLst xmlns:p="http://schemas.openxmlformats.org/presentationml/2006/main">
  <p:tag name="PA" val="v5.2.11"/>
</p:tagLst>
</file>

<file path=ppt/tags/tag8.xml><?xml version="1.0" encoding="utf-8"?>
<p:tagLst xmlns:p="http://schemas.openxmlformats.org/presentationml/2006/main">
  <p:tag name="PA" val="v5.2.11"/>
</p:tagLst>
</file>

<file path=ppt/tags/tag9.xml><?xml version="1.0" encoding="utf-8"?>
<p:tagLst xmlns:p="http://schemas.openxmlformats.org/presentationml/2006/main">
  <p:tag name="PA" val="v5.2.1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1538</Words>
  <Application>WPS 演示</Application>
  <PresentationFormat>宽屏</PresentationFormat>
  <Paragraphs>198</Paragraphs>
  <Slides>15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1" baseType="lpstr">
      <vt:lpstr>Arial</vt:lpstr>
      <vt:lpstr>宋体</vt:lpstr>
      <vt:lpstr>Wingdings</vt:lpstr>
      <vt:lpstr>等线</vt:lpstr>
      <vt:lpstr>微软雅黑</vt:lpstr>
      <vt:lpstr>Times New Roman</vt:lpstr>
      <vt:lpstr>Verdana</vt:lpstr>
      <vt:lpstr>Lucida Console</vt:lpstr>
      <vt:lpstr>BankGothic Md BT</vt:lpstr>
      <vt:lpstr>Yu Gothic UI Semibold</vt:lpstr>
      <vt:lpstr>黑体</vt:lpstr>
      <vt:lpstr>Arial Unicode MS</vt:lpstr>
      <vt:lpstr>等线 Light</vt:lpstr>
      <vt:lpstr>Calibri</vt:lpstr>
      <vt:lpstr>仿宋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妖小吖吖吖િી</cp:lastModifiedBy>
  <cp:revision>144</cp:revision>
  <dcterms:created xsi:type="dcterms:W3CDTF">2024-03-12T01:04:00Z</dcterms:created>
  <dcterms:modified xsi:type="dcterms:W3CDTF">2025-01-10T18:42:20Z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B913246BD6EC49B7A5CF4484FCE08E78_13</vt:lpwstr>
  </property>
  <property fmtid="{D5CDD505-2E9C-101B-9397-08002B2CF9AE}" pid="3" name="KSOProductBuildVer">
    <vt:lpwstr>2052-12.1.0.19770</vt:lpwstr>
  </property>
</Properties>
</file>