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
  </p:notesMasterIdLst>
  <p:handoutMasterIdLst>
    <p:handoutMasterId r:id="rId10"/>
  </p:handoutMasterIdLst>
  <p:sldIdLst>
    <p:sldId id="1331" r:id="rId3"/>
    <p:sldId id="1373" r:id="rId4"/>
    <p:sldId id="1402" r:id="rId5"/>
    <p:sldId id="1414" r:id="rId6"/>
    <p:sldId id="1417" r:id="rId7"/>
    <p:sldId id="1370" r:id="rId8"/>
  </p:sldIdLst>
  <p:sldSz cx="12192000" cy="6858000"/>
  <p:notesSz cx="6858000" cy="9144000"/>
  <p:custDataLst>
    <p:tags r:id="rId1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924"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s" initials="U" lastIdx="1" clrIdx="0"/>
  <p:cmAuthor id="329275259" name="宝儿" initials="宝"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1EB0DE"/>
    <a:srgbClr val="060686"/>
    <a:srgbClr val="D3F1F5"/>
    <a:srgbClr val="44E8FE"/>
    <a:srgbClr val="C1C5F5"/>
    <a:srgbClr val="242FD5"/>
    <a:srgbClr val="011327"/>
    <a:srgbClr val="B2E7EE"/>
    <a:srgbClr val="242FD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627" autoAdjust="0"/>
    <p:restoredTop sz="88413" autoAdjust="0"/>
  </p:normalViewPr>
  <p:slideViewPr>
    <p:cSldViewPr snapToGrid="0" showGuides="1">
      <p:cViewPr>
        <p:scale>
          <a:sx n="50" d="100"/>
          <a:sy n="50" d="100"/>
        </p:scale>
        <p:origin x="1302" y="1026"/>
      </p:cViewPr>
      <p:guideLst>
        <p:guide orient="horz" pos="2160"/>
        <p:guide pos="392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5" Type="http://schemas.openxmlformats.org/officeDocument/2006/relationships/tags" Target="tags/tag2.xml"/><Relationship Id="rId14" Type="http://schemas.openxmlformats.org/officeDocument/2006/relationships/commentAuthors" Target="commentAuthors.xml"/><Relationship Id="rId13" Type="http://schemas.openxmlformats.org/officeDocument/2006/relationships/tableStyles" Target="tableStyles.xml"/><Relationship Id="rId12" Type="http://schemas.openxmlformats.org/officeDocument/2006/relationships/viewProps" Target="viewProps.xml"/><Relationship Id="rId11" Type="http://schemas.openxmlformats.org/officeDocument/2006/relationships/presProps" Target="presProps.xml"/><Relationship Id="rId10" Type="http://schemas.openxmlformats.org/officeDocument/2006/relationships/handoutMaster" Target="handoutMasters/handoutMaster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microsoft.com/office/2007/relationships/hdphoto" Target="../media/image3.wdp"/><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grpSp>
        <p:nvGrpSpPr>
          <p:cNvPr id="7" name="组合 6"/>
          <p:cNvGrpSpPr/>
          <p:nvPr userDrawn="1"/>
        </p:nvGrpSpPr>
        <p:grpSpPr>
          <a:xfrm>
            <a:off x="-3825" y="-21126"/>
            <a:ext cx="12228678" cy="6879126"/>
            <a:chOff x="-3825" y="-21126"/>
            <a:chExt cx="12228678" cy="6879126"/>
          </a:xfrm>
        </p:grpSpPr>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t="7939" b="7939"/>
            <a:stretch>
              <a:fillRect/>
            </a:stretch>
          </p:blipFill>
          <p:spPr>
            <a:xfrm>
              <a:off x="-3825" y="0"/>
              <a:ext cx="12228678" cy="6858000"/>
            </a:xfrm>
            <a:prstGeom prst="rect">
              <a:avLst/>
            </a:prstGeom>
          </p:spPr>
        </p:pic>
        <p:sp>
          <p:nvSpPr>
            <p:cNvPr id="9" name="矩形: 圆角 8"/>
            <p:cNvSpPr/>
            <p:nvPr/>
          </p:nvSpPr>
          <p:spPr>
            <a:xfrm>
              <a:off x="-3824" y="-21126"/>
              <a:ext cx="12228677" cy="1392726"/>
            </a:xfrm>
            <a:prstGeom prst="roundRect">
              <a:avLst>
                <a:gd name="adj" fmla="val 0"/>
              </a:avLst>
            </a:prstGeom>
            <a:gradFill flip="none" rotWithShape="1">
              <a:gsLst>
                <a:gs pos="0">
                  <a:srgbClr val="002060"/>
                </a:gs>
                <a:gs pos="100000">
                  <a:srgbClr val="060686">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88900" y="573088"/>
              <a:ext cx="12029095" cy="6187368"/>
            </a:xfrm>
            <a:prstGeom prst="roundRect">
              <a:avLst>
                <a:gd name="adj" fmla="val 0"/>
              </a:avLst>
            </a:prstGeom>
            <a:gradFill flip="none" rotWithShape="1">
              <a:gsLst>
                <a:gs pos="0">
                  <a:schemeClr val="bg1">
                    <a:alpha val="92000"/>
                  </a:schemeClr>
                </a:gs>
                <a:gs pos="100000">
                  <a:schemeClr val="bg1">
                    <a:alpha val="86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8" name="图片 27"/>
          <p:cNvPicPr>
            <a:picLocks noChangeAspect="1"/>
          </p:cNvPicPr>
          <p:nvPr userDrawn="1"/>
        </p:nvPicPr>
        <p:blipFill>
          <a:blip r:embed="rId3" cstate="print">
            <a:extLst>
              <a:ext uri="{BEBA8EAE-BF5A-486C-A8C5-ECC9F3942E4B}">
                <a14:imgProps xmlns:a14="http://schemas.microsoft.com/office/drawing/2010/main">
                  <a14:imgLayer r:embed="rId4">
                    <a14:imgEffect>
                      <a14:brightnessContrast bright="20000"/>
                    </a14:imgEffect>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flipH="1">
            <a:off x="-1333" y="-21126"/>
            <a:ext cx="595057" cy="809703"/>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bg>
      <p:bgPr>
        <a:pattFill prst="ltUpDiag">
          <a:fgClr>
            <a:schemeClr val="bg1"/>
          </a:fgClr>
          <a:bgClr>
            <a:schemeClr val="bg1"/>
          </a:bgClr>
        </a:patt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D8ECB7-97F5-4ABB-BD54-46A4800B4D5B}"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F7E42E-C7D7-4584-9A43-F205A35D97E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5.png"/><Relationship Id="rId1" Type="http://schemas.openxmlformats.org/officeDocument/2006/relationships/image" Target="../media/image4.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1999" cy="6858000"/>
          </a:xfrm>
          <a:prstGeom prst="rect">
            <a:avLst/>
          </a:prstGeom>
          <a:gradFill flip="none" rotWithShape="1">
            <a:gsLst>
              <a:gs pos="0">
                <a:srgbClr val="0323A1"/>
              </a:gs>
              <a:gs pos="100000">
                <a:srgbClr val="0323A1">
                  <a:alpha val="3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l="28853" t="13737" r="28129" b="13677"/>
          <a:stretch>
            <a:fillRect/>
          </a:stretch>
        </p:blipFill>
        <p:spPr>
          <a:xfrm>
            <a:off x="6096001" y="0"/>
            <a:ext cx="6096001" cy="6858000"/>
          </a:xfrm>
          <a:custGeom>
            <a:avLst/>
            <a:gdLst>
              <a:gd name="connsiteX0" fmla="*/ 0 w 6096001"/>
              <a:gd name="connsiteY0" fmla="*/ 0 h 6858000"/>
              <a:gd name="connsiteX1" fmla="*/ 6096001 w 6096001"/>
              <a:gd name="connsiteY1" fmla="*/ 0 h 6858000"/>
              <a:gd name="connsiteX2" fmla="*/ 6096001 w 6096001"/>
              <a:gd name="connsiteY2" fmla="*/ 6858000 h 6858000"/>
              <a:gd name="connsiteX3" fmla="*/ 2281084 w 6096001"/>
              <a:gd name="connsiteY3" fmla="*/ 6858000 h 6858000"/>
              <a:gd name="connsiteX4" fmla="*/ 0 w 6096001"/>
              <a:gd name="connsiteY4" fmla="*/ 1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1" h="6858000">
                <a:moveTo>
                  <a:pt x="0" y="0"/>
                </a:moveTo>
                <a:lnTo>
                  <a:pt x="6096001" y="0"/>
                </a:lnTo>
                <a:lnTo>
                  <a:pt x="6096001" y="6858000"/>
                </a:lnTo>
                <a:lnTo>
                  <a:pt x="2281084" y="6858000"/>
                </a:lnTo>
                <a:lnTo>
                  <a:pt x="0" y="1"/>
                </a:lnTo>
                <a:close/>
              </a:path>
            </a:pathLst>
          </a:custGeom>
        </p:spPr>
      </p:pic>
      <p:sp>
        <p:nvSpPr>
          <p:cNvPr id="4" name="矩形: 单圆角 3"/>
          <p:cNvSpPr/>
          <p:nvPr/>
        </p:nvSpPr>
        <p:spPr>
          <a:xfrm>
            <a:off x="0" y="1238885"/>
            <a:ext cx="6423025" cy="2432685"/>
          </a:xfrm>
          <a:prstGeom prst="round1Rect">
            <a:avLst>
              <a:gd name="adj" fmla="val 342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9" name="组合 8"/>
          <p:cNvGrpSpPr/>
          <p:nvPr/>
        </p:nvGrpSpPr>
        <p:grpSpPr>
          <a:xfrm>
            <a:off x="109855" y="4085590"/>
            <a:ext cx="6485891" cy="1929130"/>
            <a:chOff x="2795075" y="4562464"/>
            <a:chExt cx="4068989" cy="1666875"/>
          </a:xfrm>
        </p:grpSpPr>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95075" y="4562464"/>
              <a:ext cx="4068989" cy="1666875"/>
            </a:xfrm>
            <a:prstGeom prst="rect">
              <a:avLst/>
            </a:prstGeom>
          </p:spPr>
        </p:pic>
        <p:sp>
          <p:nvSpPr>
            <p:cNvPr id="11" name="矩形 10"/>
            <p:cNvSpPr/>
            <p:nvPr/>
          </p:nvSpPr>
          <p:spPr>
            <a:xfrm>
              <a:off x="3259579" y="4999756"/>
              <a:ext cx="3158705" cy="7171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任务</a:t>
              </a:r>
              <a:r>
                <a:rPr kumimoji="0" lang="en-US" altLang="zh-CN"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2.2</a:t>
              </a:r>
              <a:r>
                <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汽车轮毂智能仓储取放料</a:t>
              </a:r>
              <a:endPar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a:t>
              </a:r>
              <a:r>
                <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任务要求、任务分析</a:t>
              </a:r>
              <a:endPar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grpSp>
      <p:grpSp>
        <p:nvGrpSpPr>
          <p:cNvPr id="5" name="组合 4"/>
          <p:cNvGrpSpPr/>
          <p:nvPr/>
        </p:nvGrpSpPr>
        <p:grpSpPr>
          <a:xfrm>
            <a:off x="4587772" y="374550"/>
            <a:ext cx="3601702" cy="6483449"/>
            <a:chOff x="4553629" y="810694"/>
            <a:chExt cx="3263013" cy="6047306"/>
          </a:xfrm>
        </p:grpSpPr>
        <p:sp>
          <p:nvSpPr>
            <p:cNvPr id="6" name="等腰三角形 5"/>
            <p:cNvSpPr/>
            <p:nvPr/>
          </p:nvSpPr>
          <p:spPr>
            <a:xfrm>
              <a:off x="4553629" y="810695"/>
              <a:ext cx="1363503" cy="806346"/>
            </a:xfrm>
            <a:prstGeom prst="triangle">
              <a:avLst>
                <a:gd name="adj" fmla="val 20585"/>
              </a:avLst>
            </a:prstGeom>
            <a:solidFill>
              <a:srgbClr val="0323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7" name="平行四边形 6"/>
            <p:cNvSpPr/>
            <p:nvPr/>
          </p:nvSpPr>
          <p:spPr>
            <a:xfrm flipH="1">
              <a:off x="4841777" y="810694"/>
              <a:ext cx="2974865" cy="6047306"/>
            </a:xfrm>
            <a:prstGeom prst="parallelogram">
              <a:avLst>
                <a:gd name="adj" fmla="val 66248"/>
              </a:avLst>
            </a:prstGeom>
            <a:gradFill flip="none" rotWithShape="1">
              <a:gsLst>
                <a:gs pos="0">
                  <a:srgbClr val="00DEFF"/>
                </a:gs>
                <a:gs pos="100000">
                  <a:srgbClr val="0323A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sp>
        <p:nvSpPr>
          <p:cNvPr id="8" name="文本框 7"/>
          <p:cNvSpPr txBox="1"/>
          <p:nvPr/>
        </p:nvSpPr>
        <p:spPr>
          <a:xfrm>
            <a:off x="427990" y="2009140"/>
            <a:ext cx="5457190" cy="76835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sz="4400" b="1" i="0" u="none" strike="noStrike" kern="1200" cap="none" spc="0" normalizeH="0" baseline="0" noProof="0" dirty="0">
                <a:ln>
                  <a:noFill/>
                </a:ln>
                <a:solidFill>
                  <a:prstClr val="white"/>
                </a:solidFill>
                <a:effectLst>
                  <a:outerShdw dist="63500" dir="2700000" algn="tl" rotWithShape="0">
                    <a:srgbClr val="00DEFF"/>
                  </a:outerShdw>
                </a:effectLst>
                <a:uLnTx/>
                <a:uFillTx/>
                <a:latin typeface="微软雅黑" panose="020B0503020204020204" pitchFamily="34" charset="-122"/>
                <a:ea typeface="微软雅黑" panose="020B0503020204020204" pitchFamily="34" charset="-122"/>
                <a:cs typeface="+mn-cs"/>
              </a:rPr>
              <a:t>工业机器人应用技术</a:t>
            </a:r>
            <a:endParaRPr kumimoji="0" lang="zh-CN" sz="4400" b="1" i="0" u="none" strike="noStrike" kern="1200" cap="none" spc="0" normalizeH="0" baseline="0" noProof="0" dirty="0">
              <a:ln>
                <a:noFill/>
              </a:ln>
              <a:solidFill>
                <a:prstClr val="white"/>
              </a:solidFill>
              <a:effectLst>
                <a:outerShdw dist="63500" dir="2700000" algn="tl" rotWithShape="0">
                  <a:srgbClr val="00DEFF"/>
                </a:outerShdw>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任务要求</a:t>
            </a:r>
            <a:endParaRPr lang="zh-CN" altLang="en-US" sz="2400" b="1">
              <a:solidFill>
                <a:schemeClr val="bg1"/>
              </a:solidFill>
            </a:endParaRPr>
          </a:p>
        </p:txBody>
      </p:sp>
      <p:sp>
        <p:nvSpPr>
          <p:cNvPr id="10" name="矩形 9"/>
          <p:cNvSpPr/>
          <p:nvPr/>
        </p:nvSpPr>
        <p:spPr>
          <a:xfrm>
            <a:off x="401320" y="670560"/>
            <a:ext cx="11600815" cy="5511165"/>
          </a:xfrm>
          <a:prstGeom prst="rect">
            <a:avLst/>
          </a:prstGeom>
          <a:noFill/>
          <a:ln w="31750">
            <a:solidFill>
              <a:srgbClr val="206EC6"/>
            </a:solidFill>
            <a:prstDash val="solid"/>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通过虚拟仿真，已了解仓储取放料基本操作效果。根据工业机器人集成应用大赛及</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1+x</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职业等级证书可了解到，设备提供的立体仓库为双层六仓结构</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每层三个仓位，每个仓位可存放一个轮毂毛坯或成品，每个仓位均有一个托盘，仓位托盘可由对应的气缸推出，托盘上设置有定位卡槽作为定位基准</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轮毂无论正反存放</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均可保证姿态统一，每个仓位均设有传感器和指示灯</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反映当前仓位是否存有零件。仓储单元的气缸动作和传感器信号均由远程模块通过工业以太网与总控单元实现数据交互，下面请根据具体要求，按照</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I/O</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分配表进行智能仓储内轮毂的取放作业。</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当前，智能仓储广泛应用于我国电商行业、制造业、医疗行业、冷链物流以及新能源、快递快运、快消、机场等场所，这些领域对仓储管理的效率和准确性有较高要求，智能仓储系统能够为其提供定制化的解决方案，尤其在高频次、高速度、高密度的订单处理需求方面能够提高仓库效率，降低运营成本。因此我国于</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2021</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年发布《</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十四五</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智能制造发展规划》，该规划提出了智能制造装备创新发展行动，其中包括研发智能移动机器人、智能多层多向穿梭车、智能大型立体仓库等智能物流装备，鼓励推动了仓储机器人的研发与制造，这直接推动了工业机器人在智能仓储领域的应用和发展。</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任务要求</a:t>
            </a:r>
            <a:endParaRPr lang="zh-CN" altLang="en-US" sz="2400" b="1">
              <a:solidFill>
                <a:schemeClr val="bg1"/>
              </a:solidFill>
            </a:endParaRPr>
          </a:p>
        </p:txBody>
      </p:sp>
      <p:sp>
        <p:nvSpPr>
          <p:cNvPr id="10" name="矩形 9"/>
          <p:cNvSpPr/>
          <p:nvPr/>
        </p:nvSpPr>
        <p:spPr>
          <a:xfrm>
            <a:off x="592455" y="764540"/>
            <a:ext cx="11256010" cy="2530475"/>
          </a:xfrm>
          <a:prstGeom prst="rect">
            <a:avLst/>
          </a:prstGeom>
          <a:noFill/>
          <a:ln w="31750">
            <a:solidFill>
              <a:srgbClr val="206EC6"/>
            </a:solidFill>
            <a:prstDash val="solid"/>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indent="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具体要求：</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）取轮毂时操作顺序优先小编号仓位，若小号已取出，跳转至下一号位进行作业。</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）存放轮毂时顺序优先大号仓位，若大号已取出，跳转至下一号码进行作业。</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训练平台自主搭建建议：此任务可根据实际情况搭建简易训练平台，料盘推出动作可由其他具有气缸伸缩功能的设备代替或者指示灯代替，仓位可将普通桌面进行</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6</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个区域划分后，编辑序号进行</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6</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仓位取放料模拟训练，所需软硬件见表所示，布局如图所示。</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592455" y="3736975"/>
            <a:ext cx="7351275" cy="2016000"/>
          </a:xfrm>
          <a:prstGeom prst="rect">
            <a:avLst/>
          </a:prstGeom>
        </p:spPr>
      </p:pic>
      <p:pic>
        <p:nvPicPr>
          <p:cNvPr id="54" name="图片 54" descr="D:/BaiduSyncdisk/教材/工业机器人集成应用/任务2.2图/自建模块图片.png自建模块图片"/>
          <p:cNvPicPr>
            <a:picLocks noChangeAspect="1"/>
          </p:cNvPicPr>
          <p:nvPr/>
        </p:nvPicPr>
        <p:blipFill>
          <a:blip r:embed="rId2"/>
          <a:srcRect t="-3243" b="-686"/>
          <a:stretch>
            <a:fillRect/>
          </a:stretch>
        </p:blipFill>
        <p:spPr>
          <a:xfrm>
            <a:off x="7997190" y="3736975"/>
            <a:ext cx="3851292" cy="1836000"/>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任务分析</a:t>
            </a:r>
            <a:endParaRPr lang="zh-CN" altLang="en-US" sz="2400" b="1">
              <a:solidFill>
                <a:schemeClr val="bg1"/>
              </a:solidFill>
            </a:endParaRPr>
          </a:p>
        </p:txBody>
      </p:sp>
      <p:sp>
        <p:nvSpPr>
          <p:cNvPr id="10" name="矩形 9"/>
          <p:cNvSpPr/>
          <p:nvPr/>
        </p:nvSpPr>
        <p:spPr>
          <a:xfrm>
            <a:off x="334010" y="764540"/>
            <a:ext cx="11514455" cy="5815330"/>
          </a:xfrm>
          <a:prstGeom prst="rect">
            <a:avLst/>
          </a:prstGeom>
          <a:noFill/>
          <a:ln w="31750">
            <a:solidFill>
              <a:srgbClr val="206EC6"/>
            </a:solidFill>
            <a:prstDash val="solid"/>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根据本任务具体动作要求，操作者需要将轮毂从</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6</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仓位仓储中取出后在放回相应仓位中，且仓位托盘推出和指示灯等需要对</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PLC</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控制系统进行编程，而轮毂的抓取和放回需要依托机器人程序，因此本任务需要</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PLC</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和机器人两个控制器协调配合，任务分配如下：</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1.PLC</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控制系统任务</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endPar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）接收托盘推出</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缩回指令后进行对应料仓托盘推出</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缩回动作，待托盘动作到位后向机器人发出推出或缩回到位信号。</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）利用指示灯发出仓储料仓状态指示。</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机器人控制系统任务</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在任务执行过程中，机器人需要实时判断料仓状态是否可取料，并且取放料后应做对应标记。当然以上判断也可以通过</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PLC</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完成，但机器人对于变量的逻辑判断、标记和更改比</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PLC</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更为灵活，因此我们在这里利用机器人进行相应判断。任务动作流程如下图所示。</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任务分析</a:t>
            </a:r>
            <a:endParaRPr lang="zh-CN" altLang="en-US" sz="2400" b="1">
              <a:solidFill>
                <a:schemeClr val="bg1"/>
              </a:solidFill>
            </a:endParaRPr>
          </a:p>
        </p:txBody>
      </p:sp>
      <p:pic>
        <p:nvPicPr>
          <p:cNvPr id="60" name="F360BE8B-6686-4F3D-AEAF-501FE73E4058-7" descr="绘图1"/>
          <p:cNvPicPr>
            <a:picLocks noChangeAspect="1"/>
          </p:cNvPicPr>
          <p:nvPr/>
        </p:nvPicPr>
        <p:blipFill>
          <a:blip r:embed="rId1"/>
          <a:stretch>
            <a:fillRect/>
          </a:stretch>
        </p:blipFill>
        <p:spPr>
          <a:xfrm>
            <a:off x="1108393" y="1269365"/>
            <a:ext cx="8816635" cy="4320000"/>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406" name="WordArt 14"/>
          <p:cNvSpPr>
            <a:spLocks noChangeArrowheads="1" noChangeShapeType="1" noTextEdit="1"/>
          </p:cNvSpPr>
          <p:nvPr/>
        </p:nvSpPr>
        <p:spPr bwMode="gray">
          <a:xfrm>
            <a:off x="1901825" y="3507423"/>
            <a:ext cx="8001000" cy="990600"/>
          </a:xfrm>
          <a:prstGeom prst="rect">
            <a:avLst/>
          </a:prstGeom>
        </p:spPr>
        <p:txBody>
          <a:bodyPr wrap="none" fromWordArt="1">
            <a:prstTxWarp prst="textDeflate">
              <a:avLst>
                <a:gd name="adj" fmla="val 0"/>
              </a:avLst>
            </a:prstTxWarp>
          </a:bodyPr>
          <a:lstStyle/>
          <a:p>
            <a:pPr algn="ctr"/>
            <a:r>
              <a:rPr lang="zh-CN" altLang="en-US" sz="5400" b="1" kern="10" dirty="0">
                <a:ln w="28575">
                  <a:solidFill>
                    <a:schemeClr val="tx1"/>
                  </a:solidFill>
                  <a:round/>
                </a:ln>
                <a:gradFill rotWithShape="1">
                  <a:gsLst>
                    <a:gs pos="0">
                      <a:schemeClr val="tx2"/>
                    </a:gs>
                    <a:gs pos="100000">
                      <a:schemeClr val="hlink"/>
                    </a:gs>
                  </a:gsLst>
                  <a:lin ang="5400000" scaled="1"/>
                </a:gradFill>
                <a:effectLst>
                  <a:outerShdw dist="107763" dir="2700000" algn="ctr" rotWithShape="0">
                    <a:srgbClr val="000000">
                      <a:alpha val="50000"/>
                    </a:srgbClr>
                  </a:outerShdw>
                </a:effectLst>
                <a:latin typeface="Arial" panose="020B0604020202020204" pitchFamily="34" charset="0"/>
                <a:cs typeface="Arial" panose="020B0604020202020204" pitchFamily="34" charset="0"/>
              </a:rPr>
              <a:t>匠心筑梦</a:t>
            </a:r>
            <a:r>
              <a:rPr lang="en-US" altLang="zh-CN" sz="5400" b="1" kern="10" dirty="0">
                <a:ln w="28575">
                  <a:solidFill>
                    <a:schemeClr val="tx1"/>
                  </a:solidFill>
                  <a:round/>
                </a:ln>
                <a:gradFill rotWithShape="1">
                  <a:gsLst>
                    <a:gs pos="0">
                      <a:schemeClr val="tx2"/>
                    </a:gs>
                    <a:gs pos="100000">
                      <a:schemeClr val="hlink"/>
                    </a:gs>
                  </a:gsLst>
                  <a:lin ang="5400000" scaled="1"/>
                </a:gradFill>
                <a:effectLst>
                  <a:outerShdw dist="107763" dir="2700000" algn="ctr" rotWithShape="0">
                    <a:srgbClr val="000000">
                      <a:alpha val="50000"/>
                    </a:srgbClr>
                  </a:outerShdw>
                </a:effectLst>
                <a:latin typeface="Arial" panose="020B0604020202020204" pitchFamily="34" charset="0"/>
                <a:cs typeface="Arial" panose="020B0604020202020204" pitchFamily="34" charset="0"/>
              </a:rPr>
              <a:t> </a:t>
            </a:r>
            <a:r>
              <a:rPr lang="zh-CN" altLang="en-US" sz="5400" b="1" kern="10" dirty="0">
                <a:ln w="28575">
                  <a:solidFill>
                    <a:schemeClr val="tx1"/>
                  </a:solidFill>
                  <a:round/>
                </a:ln>
                <a:gradFill rotWithShape="1">
                  <a:gsLst>
                    <a:gs pos="0">
                      <a:schemeClr val="tx2"/>
                    </a:gs>
                    <a:gs pos="100000">
                      <a:schemeClr val="hlink"/>
                    </a:gs>
                  </a:gsLst>
                  <a:lin ang="5400000" scaled="1"/>
                </a:gradFill>
                <a:effectLst>
                  <a:outerShdw dist="107763" dir="2700000" algn="ctr" rotWithShape="0">
                    <a:srgbClr val="000000">
                      <a:alpha val="50000"/>
                    </a:srgbClr>
                  </a:outerShdw>
                </a:effectLst>
                <a:latin typeface="Arial" panose="020B0604020202020204" pitchFamily="34" charset="0"/>
                <a:cs typeface="Arial" panose="020B0604020202020204" pitchFamily="34" charset="0"/>
              </a:rPr>
              <a:t>智造</a:t>
            </a:r>
            <a:r>
              <a:rPr lang="zh-CN" altLang="en-US" sz="5400" b="1" kern="10" dirty="0">
                <a:ln w="28575">
                  <a:solidFill>
                    <a:schemeClr val="tx1"/>
                  </a:solidFill>
                  <a:round/>
                </a:ln>
                <a:gradFill rotWithShape="1">
                  <a:gsLst>
                    <a:gs pos="0">
                      <a:schemeClr val="tx2"/>
                    </a:gs>
                    <a:gs pos="100000">
                      <a:schemeClr val="hlink"/>
                    </a:gs>
                  </a:gsLst>
                  <a:lin ang="5400000" scaled="1"/>
                </a:gradFill>
                <a:effectLst>
                  <a:outerShdw dist="107763" dir="2700000" algn="ctr" rotWithShape="0">
                    <a:srgbClr val="000000">
                      <a:alpha val="50000"/>
                    </a:srgbClr>
                  </a:outerShdw>
                </a:effectLst>
                <a:latin typeface="Arial" panose="020B0604020202020204" pitchFamily="34" charset="0"/>
                <a:cs typeface="Arial" panose="020B0604020202020204" pitchFamily="34" charset="0"/>
              </a:rPr>
              <a:t>未来</a:t>
            </a:r>
            <a:endParaRPr lang="zh-CN" altLang="en-US" sz="5400" b="1" kern="10" dirty="0">
              <a:ln w="28575">
                <a:solidFill>
                  <a:schemeClr val="tx1"/>
                </a:solidFill>
                <a:round/>
              </a:ln>
              <a:gradFill rotWithShape="1">
                <a:gsLst>
                  <a:gs pos="0">
                    <a:schemeClr val="tx2"/>
                  </a:gs>
                  <a:gs pos="100000">
                    <a:schemeClr val="hlink"/>
                  </a:gs>
                </a:gsLst>
                <a:lin ang="5400000" scaled="1"/>
              </a:gradFill>
              <a:effectLst>
                <a:outerShdw dist="107763" dir="2700000" algn="ctr" rotWithShape="0">
                  <a:srgbClr val="000000">
                    <a:alpha val="50000"/>
                  </a:srgbClr>
                </a:outerShdw>
              </a:effectLst>
              <a:latin typeface="Arial" panose="020B0604020202020204" pitchFamily="34" charset="0"/>
              <a:cs typeface="Arial" panose="020B0604020202020204" pitchFamily="34" charset="0"/>
            </a:endParaRPr>
          </a:p>
        </p:txBody>
      </p:sp>
      <p:sp>
        <p:nvSpPr>
          <p:cNvPr id="59407" name="AutoShape 15"/>
          <p:cNvSpPr>
            <a:spLocks noChangeArrowheads="1"/>
          </p:cNvSpPr>
          <p:nvPr/>
        </p:nvSpPr>
        <p:spPr bwMode="auto">
          <a:xfrm>
            <a:off x="4062413" y="2085975"/>
            <a:ext cx="3384550" cy="838200"/>
          </a:xfrm>
          <a:prstGeom prst="roundRect">
            <a:avLst>
              <a:gd name="adj" fmla="val 50000"/>
            </a:avLst>
          </a:prstGeom>
          <a:gradFill rotWithShape="1">
            <a:gsLst>
              <a:gs pos="0">
                <a:srgbClr val="CC6600"/>
              </a:gs>
              <a:gs pos="50000">
                <a:srgbClr val="FFCC99"/>
              </a:gs>
              <a:gs pos="100000">
                <a:srgbClr val="CC6600"/>
              </a:gs>
            </a:gsLst>
            <a:lin ang="0" scaled="1"/>
          </a:gradFill>
          <a:ln w="38100">
            <a:solidFill>
              <a:srgbClr val="FFFFFF"/>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3600">
                <a:solidFill>
                  <a:schemeClr val="tx1"/>
                </a:solidFill>
                <a:latin typeface="Verdana" panose="020B0604030504040204" pitchFamily="34" charset="0"/>
                <a:ea typeface="宋体" panose="02010600030101010101" pitchFamily="2" charset="-122"/>
              </a:defRPr>
            </a:lvl1pPr>
            <a:lvl2pPr marL="742950" indent="-285750">
              <a:defRPr sz="3600">
                <a:solidFill>
                  <a:schemeClr val="tx1"/>
                </a:solidFill>
                <a:latin typeface="Verdana" panose="020B0604030504040204" pitchFamily="34" charset="0"/>
                <a:ea typeface="宋体" panose="02010600030101010101" pitchFamily="2" charset="-122"/>
              </a:defRPr>
            </a:lvl2pPr>
            <a:lvl3pPr marL="1143000" indent="-228600">
              <a:defRPr sz="3600">
                <a:solidFill>
                  <a:schemeClr val="tx1"/>
                </a:solidFill>
                <a:latin typeface="Verdana" panose="020B0604030504040204" pitchFamily="34" charset="0"/>
                <a:ea typeface="宋体" panose="02010600030101010101" pitchFamily="2" charset="-122"/>
              </a:defRPr>
            </a:lvl3pPr>
            <a:lvl4pPr marL="1600200" indent="-228600">
              <a:defRPr sz="3600">
                <a:solidFill>
                  <a:schemeClr val="tx1"/>
                </a:solidFill>
                <a:latin typeface="Verdana" panose="020B0604030504040204" pitchFamily="34" charset="0"/>
                <a:ea typeface="宋体" panose="02010600030101010101" pitchFamily="2" charset="-122"/>
              </a:defRPr>
            </a:lvl4pPr>
            <a:lvl5pPr marL="2057400" indent="-228600">
              <a:defRPr sz="36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9pPr>
          </a:lstStyle>
          <a:p>
            <a:pPr algn="ctr" eaLnBrk="1" hangingPunct="1"/>
            <a:endParaRPr lang="zh-CN" altLang="en-US" sz="2000">
              <a:latin typeface="Lucida Console" panose="020B0609040504020204" pitchFamily="49" charset="0"/>
            </a:endParaRPr>
          </a:p>
        </p:txBody>
      </p:sp>
      <p:sp>
        <p:nvSpPr>
          <p:cNvPr id="59408" name="Rectangle 16"/>
          <p:cNvSpPr>
            <a:spLocks noRot="1" noChangeArrowheads="1"/>
          </p:cNvSpPr>
          <p:nvPr/>
        </p:nvSpPr>
        <p:spPr bwMode="auto">
          <a:xfrm>
            <a:off x="4278313" y="2276475"/>
            <a:ext cx="2879725"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3600">
                <a:solidFill>
                  <a:schemeClr val="tx1"/>
                </a:solidFill>
                <a:latin typeface="Verdana" panose="020B0604030504040204" pitchFamily="34" charset="0"/>
                <a:ea typeface="宋体" panose="02010600030101010101" pitchFamily="2" charset="-122"/>
              </a:defRPr>
            </a:lvl1pPr>
            <a:lvl2pPr marL="742950" indent="-285750">
              <a:defRPr sz="3600">
                <a:solidFill>
                  <a:schemeClr val="tx1"/>
                </a:solidFill>
                <a:latin typeface="Verdana" panose="020B0604030504040204" pitchFamily="34" charset="0"/>
                <a:ea typeface="宋体" panose="02010600030101010101" pitchFamily="2" charset="-122"/>
              </a:defRPr>
            </a:lvl2pPr>
            <a:lvl3pPr marL="1143000" indent="-228600">
              <a:defRPr sz="3600">
                <a:solidFill>
                  <a:schemeClr val="tx1"/>
                </a:solidFill>
                <a:latin typeface="Verdana" panose="020B0604030504040204" pitchFamily="34" charset="0"/>
                <a:ea typeface="宋体" panose="02010600030101010101" pitchFamily="2" charset="-122"/>
              </a:defRPr>
            </a:lvl3pPr>
            <a:lvl4pPr marL="1600200" indent="-228600">
              <a:defRPr sz="3600">
                <a:solidFill>
                  <a:schemeClr val="tx1"/>
                </a:solidFill>
                <a:latin typeface="Verdana" panose="020B0604030504040204" pitchFamily="34" charset="0"/>
                <a:ea typeface="宋体" panose="02010600030101010101" pitchFamily="2" charset="-122"/>
              </a:defRPr>
            </a:lvl4pPr>
            <a:lvl5pPr marL="2057400" indent="-228600">
              <a:defRPr sz="36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9pPr>
          </a:lstStyle>
          <a:p>
            <a:pPr algn="ctr" eaLnBrk="1" hangingPunct="1">
              <a:spcBef>
                <a:spcPct val="20000"/>
              </a:spcBef>
              <a:buClr>
                <a:schemeClr val="hlink"/>
              </a:buClr>
              <a:buFont typeface="Wingdings" panose="05000000000000000000" pitchFamily="2" charset="2"/>
              <a:buNone/>
            </a:pPr>
            <a:r>
              <a:rPr lang="zh-CN" altLang="en-US" sz="2800" b="1">
                <a:solidFill>
                  <a:schemeClr val="tx2"/>
                </a:solidFill>
                <a:latin typeface="BankGothic Md BT" panose="020B0807020203060204" pitchFamily="34" charset="0"/>
                <a:ea typeface="黑体" panose="02010609060101010101" pitchFamily="49" charset="-122"/>
              </a:rPr>
              <a:t>本任务结束</a:t>
            </a:r>
            <a:endParaRPr lang="zh-CN" altLang="en-US" sz="2800" b="1">
              <a:solidFill>
                <a:schemeClr val="tx2"/>
              </a:solidFill>
              <a:latin typeface="BankGothic Md BT" panose="020B0807020203060204" pitchFamily="34" charset="0"/>
              <a:ea typeface="黑体" panose="02010609060101010101" pitchFamily="49"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59406"/>
                                        </p:tgtEl>
                                        <p:attrNameLst>
                                          <p:attrName>style.visibility</p:attrName>
                                        </p:attrNameLst>
                                      </p:cBhvr>
                                      <p:to>
                                        <p:strVal val="visible"/>
                                      </p:to>
                                    </p:set>
                                    <p:animEffect transition="in" filter="checkerboard(across)">
                                      <p:cBhvr>
                                        <p:cTn id="7" dur="500"/>
                                        <p:tgtEl>
                                          <p:spTgt spid="59406"/>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59408">
                                            <p:txEl>
                                              <p:pRg st="4294967295" end="4294967295"/>
                                            </p:txEl>
                                          </p:spTgt>
                                        </p:tgtEl>
                                        <p:attrNameLst>
                                          <p:attrName>style.visibility</p:attrName>
                                        </p:attrNameLst>
                                      </p:cBhvr>
                                      <p:to>
                                        <p:strVal val="visible"/>
                                      </p:to>
                                    </p:set>
                                    <p:animEffect transition="in" filter="checkerboard(across)">
                                      <p:cBhvr>
                                        <p:cTn id="11" dur="500"/>
                                        <p:tgtEl>
                                          <p:spTgt spid="59408">
                                            <p:txEl>
                                              <p:pRg st="4294967295" end="4294967295"/>
                                            </p:txEl>
                                          </p:spTgt>
                                        </p:tgtEl>
                                      </p:cBhvr>
                                    </p:animEffect>
                                  </p:childTnLst>
                                </p:cTn>
                              </p:par>
                            </p:childTnLst>
                          </p:cTn>
                        </p:par>
                        <p:par>
                          <p:cTn id="12" fill="hold">
                            <p:stCondLst>
                              <p:cond delay="1000"/>
                            </p:stCondLst>
                            <p:childTnLst>
                              <p:par>
                                <p:cTn id="13" presetID="5" presetClass="entr" presetSubtype="10" fill="hold" grpId="0" nodeType="afterEffect">
                                  <p:stCondLst>
                                    <p:cond delay="0"/>
                                  </p:stCondLst>
                                  <p:childTnLst>
                                    <p:set>
                                      <p:cBhvr>
                                        <p:cTn id="14" dur="1" fill="hold">
                                          <p:stCondLst>
                                            <p:cond delay="0"/>
                                          </p:stCondLst>
                                        </p:cTn>
                                        <p:tgtEl>
                                          <p:spTgt spid="59408">
                                            <p:txEl>
                                              <p:pRg st="4294967295" end="4294967295"/>
                                            </p:txEl>
                                          </p:spTgt>
                                        </p:tgtEl>
                                        <p:attrNameLst>
                                          <p:attrName>style.visibility</p:attrName>
                                        </p:attrNameLst>
                                      </p:cBhvr>
                                      <p:to>
                                        <p:strVal val="visible"/>
                                      </p:to>
                                    </p:set>
                                    <p:animEffect transition="in" filter="checkerboard(across)">
                                      <p:cBhvr>
                                        <p:cTn id="15" dur="500"/>
                                        <p:tgtEl>
                                          <p:spTgt spid="59408">
                                            <p:txEl>
                                              <p:pRg st="4294967295" end="4294967295"/>
                                            </p:txEl>
                                          </p:spTgt>
                                        </p:tgtEl>
                                      </p:cBhvr>
                                    </p:animEffect>
                                  </p:childTnLst>
                                </p:cTn>
                              </p:par>
                            </p:childTnLst>
                          </p:cTn>
                        </p:par>
                        <p:par>
                          <p:cTn id="16" fill="hold">
                            <p:stCondLst>
                              <p:cond delay="1500"/>
                            </p:stCondLst>
                            <p:childTnLst>
                              <p:par>
                                <p:cTn id="17" presetID="5" presetClass="entr" presetSubtype="10" fill="hold" grpId="0" nodeType="afterEffect">
                                  <p:stCondLst>
                                    <p:cond delay="0"/>
                                  </p:stCondLst>
                                  <p:childTnLst>
                                    <p:set>
                                      <p:cBhvr>
                                        <p:cTn id="18" dur="1" fill="hold">
                                          <p:stCondLst>
                                            <p:cond delay="0"/>
                                          </p:stCondLst>
                                        </p:cTn>
                                        <p:tgtEl>
                                          <p:spTgt spid="59408">
                                            <p:txEl>
                                              <p:pRg st="0" end="0"/>
                                            </p:txEl>
                                          </p:spTgt>
                                        </p:tgtEl>
                                        <p:attrNameLst>
                                          <p:attrName>style.visibility</p:attrName>
                                        </p:attrNameLst>
                                      </p:cBhvr>
                                      <p:to>
                                        <p:strVal val="visible"/>
                                      </p:to>
                                    </p:set>
                                    <p:animEffect transition="in" filter="checkerboard(across)">
                                      <p:cBhvr>
                                        <p:cTn id="19" dur="500"/>
                                        <p:tgtEl>
                                          <p:spTgt spid="59408">
                                            <p:txEl>
                                              <p:pRg st="0" end="0"/>
                                            </p:txEl>
                                          </p:spTgt>
                                        </p:tgtEl>
                                      </p:cBhvr>
                                    </p:animEffect>
                                  </p:childTnLst>
                                </p:cTn>
                              </p:par>
                            </p:childTnLst>
                          </p:cTn>
                        </p:par>
                        <p:par>
                          <p:cTn id="20" fill="hold">
                            <p:stCondLst>
                              <p:cond delay="2000"/>
                            </p:stCondLst>
                            <p:childTnLst>
                              <p:par>
                                <p:cTn id="21" presetID="3" presetClass="entr" presetSubtype="10" fill="hold" grpId="0" nodeType="afterEffect">
                                  <p:stCondLst>
                                    <p:cond delay="0"/>
                                  </p:stCondLst>
                                  <p:childTnLst>
                                    <p:set>
                                      <p:cBhvr>
                                        <p:cTn id="22" dur="1" fill="hold">
                                          <p:stCondLst>
                                            <p:cond delay="0"/>
                                          </p:stCondLst>
                                        </p:cTn>
                                        <p:tgtEl>
                                          <p:spTgt spid="59407"/>
                                        </p:tgtEl>
                                        <p:attrNameLst>
                                          <p:attrName>style.visibility</p:attrName>
                                        </p:attrNameLst>
                                      </p:cBhvr>
                                      <p:to>
                                        <p:strVal val="visible"/>
                                      </p:to>
                                    </p:set>
                                    <p:animEffect transition="in" filter="blinds(horizontal)">
                                      <p:cBhvr>
                                        <p:cTn id="23" dur="500"/>
                                        <p:tgtEl>
                                          <p:spTgt spid="594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07" grpId="0" bldLvl="0" animBg="1"/>
      <p:bldP spid="59408" grpId="0" build="p"/>
    </p:bldLst>
  </p:timing>
</p:sld>
</file>

<file path=ppt/tags/tag1.xml><?xml version="1.0" encoding="utf-8"?>
<p:tagLst xmlns:p="http://schemas.openxmlformats.org/presentationml/2006/main">
  <p:tag name="KSO_WM_BEAUTIFY_FLAG" val="#wm#"/>
  <p:tag name="KSO_WM_TEMPLATE_CATEGORY" val="custom"/>
  <p:tag name="KSO_WM_TEMPLATE_INDEX" val="20205176"/>
</p:tagLst>
</file>

<file path=ppt/tags/tag2.xml><?xml version="1.0" encoding="utf-8"?>
<p:tagLst xmlns:p="http://schemas.openxmlformats.org/presentationml/2006/main">
  <p:tag name="COMMONDATA" val="eyJoZGlkIjoiZjYxNTA4YjgzNTVkYWRlMDY0MmFiNTQ4Y2YyZTg5YTMifQ=="/>
  <p:tag name="commondata" val="eyJoZGlkIjoiZWM5NzRlMGNlNzJiZGIwNTMzOTVkMjM0MzczZmRiMDA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1103</Words>
  <Application>WPS 演示</Application>
  <PresentationFormat>宽屏</PresentationFormat>
  <Paragraphs>32</Paragraphs>
  <Slides>6</Slides>
  <Notes>11</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6</vt:i4>
      </vt:variant>
    </vt:vector>
  </HeadingPairs>
  <TitlesOfParts>
    <vt:vector size="20" baseType="lpstr">
      <vt:lpstr>Arial</vt:lpstr>
      <vt:lpstr>宋体</vt:lpstr>
      <vt:lpstr>Wingdings</vt:lpstr>
      <vt:lpstr>等线</vt:lpstr>
      <vt:lpstr>微软雅黑</vt:lpstr>
      <vt:lpstr>Verdana</vt:lpstr>
      <vt:lpstr>Lucida Console</vt:lpstr>
      <vt:lpstr>BankGothic Md BT</vt:lpstr>
      <vt:lpstr>Yu Gothic UI Semibold</vt:lpstr>
      <vt:lpstr>黑体</vt:lpstr>
      <vt:lpstr>Arial Unicode MS</vt:lpstr>
      <vt:lpstr>等线 Light</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妖小吖吖吖િી</cp:lastModifiedBy>
  <cp:revision>91</cp:revision>
  <dcterms:created xsi:type="dcterms:W3CDTF">2024-03-12T01:04:00Z</dcterms:created>
  <dcterms:modified xsi:type="dcterms:W3CDTF">2024-12-20T07:05:12Z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3687976A62D64C298CF51F9DFB941872_13</vt:lpwstr>
  </property>
  <property fmtid="{D5CDD505-2E9C-101B-9397-08002B2CF9AE}" pid="3" name="KSOProductBuildVer">
    <vt:lpwstr>2052-12.1.0.19302</vt:lpwstr>
  </property>
</Properties>
</file>