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1331" r:id="rId3"/>
    <p:sldId id="1373" r:id="rId4"/>
    <p:sldId id="1402" r:id="rId5"/>
    <p:sldId id="1414" r:id="rId6"/>
    <p:sldId id="1415" r:id="rId7"/>
    <p:sldId id="1370" r:id="rId8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s" initials="U" lastIdx="1" clrIdx="0"/>
  <p:cmAuthor id="329275259" name="宝儿" initials="宝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1EB0DE"/>
    <a:srgbClr val="060686"/>
    <a:srgbClr val="D3F1F5"/>
    <a:srgbClr val="44E8FE"/>
    <a:srgbClr val="C1C5F5"/>
    <a:srgbClr val="242FD5"/>
    <a:srgbClr val="011327"/>
    <a:srgbClr val="B2E7EE"/>
    <a:srgbClr val="242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7" autoAdjust="0"/>
    <p:restoredTop sz="88413" autoAdjust="0"/>
  </p:normalViewPr>
  <p:slideViewPr>
    <p:cSldViewPr snapToGrid="0" showGuides="1">
      <p:cViewPr>
        <p:scale>
          <a:sx n="50" d="100"/>
          <a:sy n="50" d="100"/>
        </p:scale>
        <p:origin x="1302" y="1026"/>
      </p:cViewPr>
      <p:guideLst>
        <p:guide orient="horz" pos="2160"/>
        <p:guide pos="39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825" y="-21126"/>
            <a:ext cx="12228678" cy="6879126"/>
            <a:chOff x="-3825" y="-21126"/>
            <a:chExt cx="12228678" cy="68791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39" b="7939"/>
            <a:stretch>
              <a:fillRect/>
            </a:stretch>
          </p:blipFill>
          <p:spPr>
            <a:xfrm>
              <a:off x="-3825" y="0"/>
              <a:ext cx="12228678" cy="6858000"/>
            </a:xfrm>
            <a:prstGeom prst="rect">
              <a:avLst/>
            </a:prstGeom>
          </p:spPr>
        </p:pic>
        <p:sp>
          <p:nvSpPr>
            <p:cNvPr id="9" name="矩形: 圆角 8"/>
            <p:cNvSpPr/>
            <p:nvPr/>
          </p:nvSpPr>
          <p:spPr>
            <a:xfrm>
              <a:off x="-3824" y="-21126"/>
              <a:ext cx="12228677" cy="139272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002060"/>
                </a:gs>
                <a:gs pos="100000">
                  <a:srgbClr val="060686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88900" y="573088"/>
              <a:ext cx="12029095" cy="618736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alpha val="92000"/>
                  </a:schemeClr>
                </a:gs>
                <a:gs pos="100000">
                  <a:schemeClr val="bg1">
                    <a:alpha val="8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33" y="-21126"/>
            <a:ext cx="595057" cy="8097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pattFill prst="ltUp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8ECB7-97F5-4ABB-BD54-46A4800B4D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7E42E-C7D7-4584-9A43-F205A35D97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323A1"/>
              </a:gs>
              <a:gs pos="100000">
                <a:srgbClr val="0323A1">
                  <a:alpha val="3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3" t="13737" r="28129" b="13677"/>
          <a:stretch>
            <a:fillRect/>
          </a:stretch>
        </p:blipFill>
        <p:spPr>
          <a:xfrm>
            <a:off x="6096001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2281084 w 6096001"/>
              <a:gd name="connsiteY3" fmla="*/ 6858000 h 6858000"/>
              <a:gd name="connsiteX4" fmla="*/ 0 w 6096001"/>
              <a:gd name="connsiteY4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6096001" y="0"/>
                </a:lnTo>
                <a:lnTo>
                  <a:pt x="6096001" y="6858000"/>
                </a:lnTo>
                <a:lnTo>
                  <a:pt x="2281084" y="6858000"/>
                </a:lnTo>
                <a:lnTo>
                  <a:pt x="0" y="1"/>
                </a:lnTo>
                <a:close/>
              </a:path>
            </a:pathLst>
          </a:custGeom>
        </p:spPr>
      </p:pic>
      <p:sp>
        <p:nvSpPr>
          <p:cNvPr id="4" name="矩形: 单圆角 3"/>
          <p:cNvSpPr/>
          <p:nvPr/>
        </p:nvSpPr>
        <p:spPr>
          <a:xfrm>
            <a:off x="0" y="1238885"/>
            <a:ext cx="6423025" cy="2432685"/>
          </a:xfrm>
          <a:prstGeom prst="round1Rect">
            <a:avLst>
              <a:gd name="adj" fmla="val 342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9855" y="4085590"/>
            <a:ext cx="6485891" cy="1929130"/>
            <a:chOff x="2795075" y="4562464"/>
            <a:chExt cx="4068989" cy="166687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5075" y="4562464"/>
              <a:ext cx="4068989" cy="166687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259579" y="4999756"/>
              <a:ext cx="3158705" cy="7171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1.2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工业机器人滑台移动及工具快换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——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任务要求、任务分析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7772" y="374550"/>
            <a:ext cx="3601702" cy="6483449"/>
            <a:chOff x="4553629" y="810694"/>
            <a:chExt cx="3263013" cy="6047306"/>
          </a:xfrm>
        </p:grpSpPr>
        <p:sp>
          <p:nvSpPr>
            <p:cNvPr id="6" name="等腰三角形 5"/>
            <p:cNvSpPr/>
            <p:nvPr/>
          </p:nvSpPr>
          <p:spPr>
            <a:xfrm>
              <a:off x="4553629" y="810695"/>
              <a:ext cx="1363503" cy="806346"/>
            </a:xfrm>
            <a:prstGeom prst="triangle">
              <a:avLst>
                <a:gd name="adj" fmla="val 20585"/>
              </a:avLst>
            </a:prstGeom>
            <a:solidFill>
              <a:srgbClr val="032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 flipH="1">
              <a:off x="4841777" y="810694"/>
              <a:ext cx="2974865" cy="6047306"/>
            </a:xfrm>
            <a:prstGeom prst="parallelogram">
              <a:avLst>
                <a:gd name="adj" fmla="val 66248"/>
              </a:avLst>
            </a:prstGeom>
            <a:gradFill flip="none" rotWithShape="1">
              <a:gsLst>
                <a:gs pos="0">
                  <a:srgbClr val="00DEFF"/>
                </a:gs>
                <a:gs pos="100000">
                  <a:srgbClr val="0323A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27990" y="2009140"/>
            <a:ext cx="54571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63500" dir="2700000" algn="tl" rotWithShape="0">
                    <a:srgbClr val="00DEFF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工业机器人应用技术</a:t>
            </a:r>
            <a:endParaRPr kumimoji="0" lang="zh-CN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dist="63500" dir="2700000" algn="tl" rotWithShape="0">
                  <a:srgbClr val="00DEFF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任务要求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320" y="670560"/>
            <a:ext cx="11600815" cy="551116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滑台作为工业机器人的扩展轴，可以有多种驱动方案，本项目中的滑台依靠伺服电机进行驱动，有效行程为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760mm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，扩大了工业机器人的运动工作空间，可以配合更多的功能单元完成复杂的工艺流程。滑台的运动参数信息，如速度、位置等，由工业机器人控制器通过远程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信号传输给执行单元的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控制器，从而控制伺服电动机实现线性运动。滑台部分的流程控制信号由远程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模块通过工业以太网与总控单元实现交互。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本任务利用硬件设备，对滑台进行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至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760mm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之间的移动作业，调试目标位置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150mm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，即机器人工具抓取位。在完成执行单元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功能编程、规划了解机器人与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通信的基础上，对工业机器人进行编程，实现滑台自动运动控制和工具快换作业，任务所需软硬件如表所示。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0865" y="3601720"/>
            <a:ext cx="8946555" cy="24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任务要求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2455" y="764540"/>
            <a:ext cx="11256010" cy="253047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具体要求如下：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）伺服滑台可以进行定位（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0—760 mm)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、定速（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20mm/s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）的运动。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）对编制后的程序进行调试，调试速度为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20mm/s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，调试目标位置为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150mm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，进行夹爪工具安装，夹爪工具安装完毕后，机器人返回原点。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）机器人返回原点后，再次移动至快换工具台（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150mm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），放置夹爪工具，当夹爪工具放置完成后，机器人再返回原点。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4" name="图片 1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1193" y="3351848"/>
            <a:ext cx="5267686" cy="33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任务分析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010" y="764540"/>
            <a:ext cx="11514455" cy="5815330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通过机器人与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通信的方式实现对滑台的运动控制，使滑台既可以回原点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伺服定位运动前提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，也可以按照一定的速度运动至某一特定点，或者手动控制滑台在一定的参数范围内自由运动。该任务需要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、工业机器人两个控制器协调配合，任务分配如下：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1.PLC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控制系统任务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滑台由总控单元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PLC_1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程序进行控制，实现滑台手动控制前进、后退、回原点、定位运动。其中，导轨的有效调节长度为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760mm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的运动参数及运动触发信号全部由机器人提供，参数的设定及运动控制均可通过机器人示教器进行操作。具体要求如下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: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）当滑台运动至限位点时，系统可以进行自复位，并可执行反向操作。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）机器人从原点位置定位移动至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150mm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处，进行工具夹爪的抓取，抓取后返回原点移动时，滑台到位后，再次定位移动至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150mm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处，进行夹爪工具的放置，最终机器人返回原点，停止运动。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）速度上限值为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25mm/s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工业机器人控制系统任务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工业机器人发出滑台移动的位置、速度以及启动信号，滑台移动至位后接收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信号，完成滑台移动，等待下一次运动。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任务分析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488" y="1517015"/>
            <a:ext cx="9673200" cy="25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036570" y="4493895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marL="360045" indent="0" algn="ctr" defTabSz="266700" eaLnBrk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任务动作流程图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406" name="WordArt 14"/>
          <p:cNvSpPr>
            <a:spLocks noChangeArrowheads="1" noChangeShapeType="1" noTextEdit="1"/>
          </p:cNvSpPr>
          <p:nvPr/>
        </p:nvSpPr>
        <p:spPr bwMode="gray">
          <a:xfrm>
            <a:off x="1901825" y="3507423"/>
            <a:ext cx="8001000" cy="990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匠心筑梦</a:t>
            </a:r>
            <a:r>
              <a:rPr lang="en-US" altLang="zh-CN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智造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未来</a:t>
            </a:r>
            <a:endParaRPr lang="zh-CN" altLang="en-US" sz="5400" b="1" kern="10" dirty="0">
              <a:ln w="28575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4062413" y="2085975"/>
            <a:ext cx="3384550" cy="838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6600"/>
              </a:gs>
              <a:gs pos="50000">
                <a:srgbClr val="FFCC99"/>
              </a:gs>
              <a:gs pos="100000">
                <a:srgbClr val="CC6600"/>
              </a:gs>
            </a:gsLst>
            <a:lin ang="0" scaled="1"/>
          </a:gradFill>
          <a:ln w="38100">
            <a:solidFill>
              <a:srgbClr val="FFFF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latin typeface="Lucida Console" panose="020B0609040504020204" pitchFamily="49" charset="0"/>
            </a:endParaRPr>
          </a:p>
        </p:txBody>
      </p:sp>
      <p:sp>
        <p:nvSpPr>
          <p:cNvPr id="59408" name="Rectangle 16"/>
          <p:cNvSpPr>
            <a:spLocks noRot="1" noChangeArrowheads="1"/>
          </p:cNvSpPr>
          <p:nvPr/>
        </p:nvSpPr>
        <p:spPr bwMode="auto">
          <a:xfrm>
            <a:off x="4278313" y="2276475"/>
            <a:ext cx="28797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2"/>
                </a:solidFill>
                <a:latin typeface="BankGothic Md BT" panose="020B0807020203060204" pitchFamily="34" charset="0"/>
                <a:ea typeface="黑体" panose="02010609060101010101" pitchFamily="49" charset="-122"/>
              </a:rPr>
              <a:t>本任务结束</a:t>
            </a:r>
            <a:endParaRPr lang="zh-CN" altLang="en-US" sz="2800" b="1">
              <a:solidFill>
                <a:schemeClr val="tx2"/>
              </a:solidFill>
              <a:latin typeface="BankGothic Md BT" panose="020B080702020306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bldLvl="0" animBg="1"/>
      <p:bldP spid="59408" grpId="0" build="p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.xml><?xml version="1.0" encoding="utf-8"?>
<p:tagLst xmlns:p="http://schemas.openxmlformats.org/presentationml/2006/main">
  <p:tag name="COMMONDATA" val="eyJoZGlkIjoiZjYxNTA4YjgzNTVkYWRlMDY0MmFiNTQ4Y2YyZTg5YTMifQ=="/>
  <p:tag name="commondata" val="eyJoZGlkIjoiZWM5NzRlMGNlNzJiZGIwNTMzOTVkMjM0MzczZmRiMDA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1017</Words>
  <Application>WPS 演示</Application>
  <PresentationFormat>宽屏</PresentationFormat>
  <Paragraphs>41</Paragraphs>
  <Slides>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Wingdings</vt:lpstr>
      <vt:lpstr>等线</vt:lpstr>
      <vt:lpstr>微软雅黑</vt:lpstr>
      <vt:lpstr>Verdana</vt:lpstr>
      <vt:lpstr>Lucida Console</vt:lpstr>
      <vt:lpstr>BankGothic Md BT</vt:lpstr>
      <vt:lpstr>Yu Gothic UI Semibold</vt:lpstr>
      <vt:lpstr>黑体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妖小吖吖吖િી</cp:lastModifiedBy>
  <cp:revision>86</cp:revision>
  <dcterms:created xsi:type="dcterms:W3CDTF">2024-03-12T01:04:00Z</dcterms:created>
  <dcterms:modified xsi:type="dcterms:W3CDTF">2024-12-20T02:54:26Z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3FCD374FD7EE48009C9C4D6CBF9AE6BE_13</vt:lpwstr>
  </property>
  <property fmtid="{D5CDD505-2E9C-101B-9397-08002B2CF9AE}" pid="3" name="KSOProductBuildVer">
    <vt:lpwstr>2052-12.1.0.19302</vt:lpwstr>
  </property>
</Properties>
</file>