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10"/>
  </p:handoutMasterIdLst>
  <p:sldIdLst>
    <p:sldId id="1444" r:id="rId3"/>
    <p:sldId id="1417" r:id="rId4"/>
    <p:sldId id="1445" r:id="rId5"/>
    <p:sldId id="1446" r:id="rId6"/>
    <p:sldId id="1459" r:id="rId7"/>
    <p:sldId id="1370" r:id="rId8"/>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0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s" initials="U" lastIdx="1" clrIdx="0"/>
  <p:cmAuthor id="329275259" name="宝儿" initials="宝"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EB0DE"/>
    <a:srgbClr val="060686"/>
    <a:srgbClr val="D3F1F5"/>
    <a:srgbClr val="44E8FE"/>
    <a:srgbClr val="C1C5F5"/>
    <a:srgbClr val="242FD5"/>
    <a:srgbClr val="011327"/>
    <a:srgbClr val="B2E7EE"/>
    <a:srgbClr val="242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7" autoAdjust="0"/>
    <p:restoredTop sz="88413" autoAdjust="0"/>
  </p:normalViewPr>
  <p:slideViewPr>
    <p:cSldViewPr snapToGrid="0" showGuides="1">
      <p:cViewPr>
        <p:scale>
          <a:sx n="50" d="100"/>
          <a:sy n="50" d="100"/>
        </p:scale>
        <p:origin x="1302" y="1026"/>
      </p:cViewPr>
      <p:guideLst>
        <p:guide orient="horz" pos="2160"/>
        <p:guide pos="39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10.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825" y="-21126"/>
            <a:ext cx="12228678" cy="6879126"/>
            <a:chOff x="-3825" y="-21126"/>
            <a:chExt cx="12228678" cy="687912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7939" b="7939"/>
            <a:stretch>
              <a:fillRect/>
            </a:stretch>
          </p:blipFill>
          <p:spPr>
            <a:xfrm>
              <a:off x="-3825" y="0"/>
              <a:ext cx="12228678" cy="6858000"/>
            </a:xfrm>
            <a:prstGeom prst="rect">
              <a:avLst/>
            </a:prstGeom>
          </p:spPr>
        </p:pic>
        <p:sp>
          <p:nvSpPr>
            <p:cNvPr id="9" name="矩形: 圆角 8"/>
            <p:cNvSpPr/>
            <p:nvPr/>
          </p:nvSpPr>
          <p:spPr>
            <a:xfrm>
              <a:off x="-3824" y="-21126"/>
              <a:ext cx="12228677" cy="1392726"/>
            </a:xfrm>
            <a:prstGeom prst="roundRect">
              <a:avLst>
                <a:gd name="adj" fmla="val 0"/>
              </a:avLst>
            </a:prstGeom>
            <a:gradFill flip="none" rotWithShape="1">
              <a:gsLst>
                <a:gs pos="0">
                  <a:srgbClr val="002060"/>
                </a:gs>
                <a:gs pos="100000">
                  <a:srgbClr val="06068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88900" y="573088"/>
              <a:ext cx="12029095" cy="6187368"/>
            </a:xfrm>
            <a:prstGeom prst="roundRect">
              <a:avLst>
                <a:gd name="adj" fmla="val 0"/>
              </a:avLst>
            </a:prstGeom>
            <a:gradFill flip="none" rotWithShape="1">
              <a:gsLst>
                <a:gs pos="0">
                  <a:schemeClr val="bg1">
                    <a:alpha val="92000"/>
                  </a:schemeClr>
                </a:gs>
                <a:gs pos="100000">
                  <a:schemeClr val="bg1">
                    <a:alpha val="8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20000"/>
                    </a14:imgEffect>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1333" y="-21126"/>
            <a:ext cx="595057" cy="8097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UpDiag">
          <a:fgClr>
            <a:schemeClr val="bg1"/>
          </a:fgClr>
          <a:bgClr>
            <a:schemeClr val="bg1"/>
          </a:bgClr>
        </a:patt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ECB7-97F5-4ABB-BD54-46A4800B4D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7E42E-C7D7-4584-9A43-F205A35D9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1999" cy="6858000"/>
          </a:xfrm>
          <a:prstGeom prst="rect">
            <a:avLst/>
          </a:prstGeom>
          <a:gradFill flip="none" rotWithShape="1">
            <a:gsLst>
              <a:gs pos="0">
                <a:srgbClr val="0323A1"/>
              </a:gs>
              <a:gs pos="100000">
                <a:srgbClr val="0323A1">
                  <a:alpha val="3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8853" t="13737" r="28129" b="13677"/>
          <a:stretch>
            <a:fillRect/>
          </a:stretch>
        </p:blipFill>
        <p:spPr>
          <a:xfrm>
            <a:off x="6096001"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2281084 w 6096001"/>
              <a:gd name="connsiteY3" fmla="*/ 6858000 h 6858000"/>
              <a:gd name="connsiteX4" fmla="*/ 0 w 6096001"/>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1" h="6858000">
                <a:moveTo>
                  <a:pt x="0" y="0"/>
                </a:moveTo>
                <a:lnTo>
                  <a:pt x="6096001" y="0"/>
                </a:lnTo>
                <a:lnTo>
                  <a:pt x="6096001" y="6858000"/>
                </a:lnTo>
                <a:lnTo>
                  <a:pt x="2281084" y="6858000"/>
                </a:lnTo>
                <a:lnTo>
                  <a:pt x="0" y="1"/>
                </a:lnTo>
                <a:close/>
              </a:path>
            </a:pathLst>
          </a:custGeom>
        </p:spPr>
      </p:pic>
      <p:sp>
        <p:nvSpPr>
          <p:cNvPr id="4" name="矩形: 单圆角 3"/>
          <p:cNvSpPr/>
          <p:nvPr/>
        </p:nvSpPr>
        <p:spPr>
          <a:xfrm>
            <a:off x="0" y="1238885"/>
            <a:ext cx="6423025" cy="2432685"/>
          </a:xfrm>
          <a:prstGeom prst="round1Rect">
            <a:avLst>
              <a:gd name="adj" fmla="val 34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109855" y="4085590"/>
            <a:ext cx="6485891" cy="1929130"/>
            <a:chOff x="2795075" y="4562464"/>
            <a:chExt cx="4068989" cy="1666875"/>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5075" y="4562464"/>
              <a:ext cx="4068989" cy="1666875"/>
            </a:xfrm>
            <a:prstGeom prst="rect">
              <a:avLst/>
            </a:prstGeom>
          </p:spPr>
        </p:pic>
        <p:sp>
          <p:nvSpPr>
            <p:cNvPr id="11" name="矩形 10"/>
            <p:cNvSpPr/>
            <p:nvPr/>
          </p:nvSpPr>
          <p:spPr>
            <a:xfrm>
              <a:off x="3259579" y="4999756"/>
              <a:ext cx="3158705" cy="10358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任务</a:t>
              </a:r>
              <a:r>
                <a:rPr lang="en-US" altLang="zh-CN"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4.2 </a:t>
              </a:r>
              <a:r>
                <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汽车轮毂打磨去毛刺作业</a:t>
              </a:r>
              <a:endPar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a:t>
              </a:r>
              <a:r>
                <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新知解析</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a:off x="4587772" y="374550"/>
            <a:ext cx="3601702" cy="6483449"/>
            <a:chOff x="4553629" y="810694"/>
            <a:chExt cx="3263013" cy="6047306"/>
          </a:xfrm>
        </p:grpSpPr>
        <p:sp>
          <p:nvSpPr>
            <p:cNvPr id="6" name="等腰三角形 5"/>
            <p:cNvSpPr/>
            <p:nvPr/>
          </p:nvSpPr>
          <p:spPr>
            <a:xfrm>
              <a:off x="4553629" y="810695"/>
              <a:ext cx="1363503" cy="806346"/>
            </a:xfrm>
            <a:prstGeom prst="triangle">
              <a:avLst>
                <a:gd name="adj" fmla="val 20585"/>
              </a:avLst>
            </a:prstGeom>
            <a:solidFill>
              <a:srgbClr val="032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平行四边形 6"/>
            <p:cNvSpPr/>
            <p:nvPr/>
          </p:nvSpPr>
          <p:spPr>
            <a:xfrm flipH="1">
              <a:off x="4841777" y="810694"/>
              <a:ext cx="2974865" cy="6047306"/>
            </a:xfrm>
            <a:prstGeom prst="parallelogram">
              <a:avLst>
                <a:gd name="adj" fmla="val 66248"/>
              </a:avLst>
            </a:prstGeom>
            <a:gradFill flip="none" rotWithShape="1">
              <a:gsLst>
                <a:gs pos="0">
                  <a:srgbClr val="00DEFF"/>
                </a:gs>
                <a:gs pos="100000">
                  <a:srgbClr val="0323A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427990" y="2009140"/>
            <a:ext cx="5457190" cy="7683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rPr>
              <a:t>工业机器人应用技术</a:t>
            </a:r>
            <a:endPar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套接字是支持</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TCP/IP</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网络通信的基本操作单元，可以看成是不同主机之间的进程进行双向通信的</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通信桥梁</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及端点，简单地说就是通信双方的一种约定，用套接字中的相关函数来完成通信过程。</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Socket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可以看成在两个程序进行通信连接的一个端点，是连接应用程序和网络驱动程序的桥梁。</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Socket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在应用程序中创建，通过绑定与网络驱动建立关系。此后，应用程序发送给</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Socket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的数据，由</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Socket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交给网络驱动程序在网络上发送出去。控制器从网络上收到与该</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Socket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绑定</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IP</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地址（同一网段）和端口号相同的数据后，由网络驱动程序交给</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Socket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，应用程序便可从该</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Socket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中提取接收到的数据，网络应用程序就是这样通过</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Socket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进行数据的发送与接收。</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套接字（</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Socket)</a:t>
                </a:r>
                <a:endPar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要通过以太网进行通信，至少需要一对套接字，其中一个运行在客户端</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(ClientSocket)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，另一个运行在服务器端（</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ServerSocket)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。根据连接启动的方式以及要连接的目标，套接字之间的连接过程可以分为三个步骤：服务器监听、客户端请求、连接确认。</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）服务器监听是指服务器端套接字并不定位具体的客户端套接字，而是处于等待连接的状态，实时监控网络状态。</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客户端请求是客户端的套接字发出连接请求，要连接的目标是服务器端套接字。为此，客户端的套接字必须首先描述它要连接的服务器端的套接字，指出服务器端套接字的地址和端口号，然后再向服务器端套接字提出连接请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连接确认是当服务器端套接字监听到或者说接收到客户端套接字的连接请求时，它就响应客户端套接字的请求，建立一个新的线程，把服务器端套接字的信息发送给客户端，一旦客户端确认了此连接，连接即可建立，此后可以执行数据的收发动作。而服务器端将继续处于监听状态，继续接收其他客户端的连接请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2.Socket</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通信指令</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如图所示为按照编辑视觉检测流程的输出要求设置时，视觉控制器通过无协议方式回传至机器人的检测结果。</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回传结果（反馈数据）格式与命令格式互相对应，视觉系统回传至机器人的检测结果字符见表。其中，测量结果的显示格式与视觉检测流程输出设置有关。</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回传结果</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438" name="图片 2"/>
          <p:cNvPicPr>
            <a:picLocks noChangeAspect="1"/>
          </p:cNvPicPr>
          <p:nvPr/>
        </p:nvPicPr>
        <p:blipFill>
          <a:blip r:embed="rId5"/>
          <a:stretch>
            <a:fillRect/>
          </a:stretch>
        </p:blipFill>
        <p:spPr>
          <a:xfrm>
            <a:off x="702628" y="2133283"/>
            <a:ext cx="5474380" cy="1440000"/>
          </a:xfrm>
          <a:prstGeom prst="rect">
            <a:avLst/>
          </a:prstGeom>
          <a:noFill/>
          <a:ln>
            <a:noFill/>
          </a:ln>
        </p:spPr>
      </p:pic>
      <p:pic>
        <p:nvPicPr>
          <p:cNvPr id="437" name="图片 3"/>
          <p:cNvPicPr>
            <a:picLocks noChangeAspect="1"/>
          </p:cNvPicPr>
          <p:nvPr/>
        </p:nvPicPr>
        <p:blipFill>
          <a:blip r:embed="rId6"/>
          <a:stretch>
            <a:fillRect/>
          </a:stretch>
        </p:blipFill>
        <p:spPr>
          <a:xfrm>
            <a:off x="6205538" y="2132648"/>
            <a:ext cx="5447805" cy="1440000"/>
          </a:xfrm>
          <a:prstGeom prst="rect">
            <a:avLst/>
          </a:prstGeom>
          <a:noFill/>
          <a:ln>
            <a:noFill/>
          </a:ln>
        </p:spPr>
      </p:pic>
      <p:graphicFrame>
        <p:nvGraphicFramePr>
          <p:cNvPr id="2" name="表格 1"/>
          <p:cNvGraphicFramePr/>
          <p:nvPr/>
        </p:nvGraphicFramePr>
        <p:xfrm>
          <a:off x="721360" y="4562475"/>
          <a:ext cx="10876915" cy="1524000"/>
        </p:xfrm>
        <a:graphic>
          <a:graphicData uri="http://schemas.openxmlformats.org/drawingml/2006/table">
            <a:tbl>
              <a:tblPr firstRow="1" bandRow="1">
                <a:tableStyleId>{5C22544A-7EE6-4342-B048-85BDC9FD1C3A}</a:tableStyleId>
              </a:tblPr>
              <a:tblGrid>
                <a:gridCol w="2442845"/>
                <a:gridCol w="1922145"/>
                <a:gridCol w="1986280"/>
                <a:gridCol w="1617345"/>
                <a:gridCol w="1574165"/>
                <a:gridCol w="1334135"/>
              </a:tblGrid>
              <a:tr h="381000">
                <a:tc>
                  <a:txBody>
                    <a:bodyPr/>
                    <a:p>
                      <a:pPr>
                        <a:buNone/>
                      </a:pPr>
                      <a:r>
                        <a:rPr lang="zh-CN" altLang="en-US"/>
                        <a:t>反馈数据对象</a:t>
                      </a:r>
                      <a:endParaRPr lang="zh-CN" altLang="en-US"/>
                    </a:p>
                  </a:txBody>
                  <a:tcPr/>
                </a:tc>
                <a:tc>
                  <a:txBody>
                    <a:bodyPr/>
                    <a:p>
                      <a:pPr>
                        <a:buNone/>
                      </a:pPr>
                      <a:r>
                        <a:rPr lang="zh-CN" altLang="en-US"/>
                        <a:t>场景组切换完毕</a:t>
                      </a:r>
                      <a:endParaRPr lang="zh-CN" altLang="en-US"/>
                    </a:p>
                  </a:txBody>
                  <a:tcPr/>
                </a:tc>
                <a:tc>
                  <a:txBody>
                    <a:bodyPr/>
                    <a:p>
                      <a:pPr>
                        <a:buNone/>
                      </a:pPr>
                      <a:r>
                        <a:rPr lang="zh-CN" altLang="en-US"/>
                        <a:t>场景切换完毕</a:t>
                      </a:r>
                      <a:endParaRPr lang="zh-CN" altLang="en-US"/>
                    </a:p>
                  </a:txBody>
                  <a:tcPr/>
                </a:tc>
                <a:tc>
                  <a:txBody>
                    <a:bodyPr/>
                    <a:p>
                      <a:pPr>
                        <a:buNone/>
                      </a:pPr>
                      <a:r>
                        <a:rPr lang="zh-CN" altLang="en-US"/>
                        <a:t>测量成功</a:t>
                      </a:r>
                      <a:endParaRPr lang="zh-CN" altLang="en-US"/>
                    </a:p>
                  </a:txBody>
                  <a:tcPr/>
                </a:tc>
                <a:tc>
                  <a:txBody>
                    <a:bodyPr/>
                    <a:p>
                      <a:pPr>
                        <a:buNone/>
                      </a:pPr>
                      <a:r>
                        <a:rPr lang="zh-CN" altLang="en-US"/>
                        <a:t>测量结果</a:t>
                      </a:r>
                      <a:endParaRPr lang="zh-CN" altLang="en-US"/>
                    </a:p>
                  </a:txBody>
                  <a:tcPr/>
                </a:tc>
                <a:tc>
                  <a:txBody>
                    <a:bodyPr/>
                    <a:p>
                      <a:pPr>
                        <a:buNone/>
                      </a:pPr>
                      <a:r>
                        <a:rPr lang="zh-CN" altLang="en-US"/>
                        <a:t>后缀</a:t>
                      </a:r>
                      <a:endParaRPr lang="zh-CN" altLang="en-US"/>
                    </a:p>
                  </a:txBody>
                  <a:tcPr/>
                </a:tc>
              </a:tr>
              <a:tr h="381000">
                <a:tc>
                  <a:txBody>
                    <a:bodyPr/>
                    <a:p>
                      <a:pPr>
                        <a:buNone/>
                      </a:pPr>
                      <a:r>
                        <a:rPr lang="zh-CN" altLang="en-US"/>
                        <a:t>“二维码”-1</a:t>
                      </a:r>
                      <a:endParaRPr lang="zh-CN" altLang="en-US"/>
                    </a:p>
                  </a:txBody>
                  <a:tcPr/>
                </a:tc>
                <a:tc>
                  <a:txBody>
                    <a:bodyPr/>
                    <a:p>
                      <a:pPr>
                        <a:buNone/>
                      </a:pPr>
                      <a:r>
                        <a:rPr lang="zh-CN" altLang="en-US"/>
                        <a:t>OK\OD</a:t>
                      </a:r>
                      <a:endParaRPr lang="zh-CN" altLang="en-US"/>
                    </a:p>
                  </a:txBody>
                  <a:tcPr/>
                </a:tc>
                <a:tc>
                  <a:txBody>
                    <a:bodyPr/>
                    <a:p>
                      <a:pPr>
                        <a:buNone/>
                      </a:pPr>
                      <a:r>
                        <a:rPr lang="zh-CN" altLang="en-US"/>
                        <a:t>OK\OD</a:t>
                      </a:r>
                      <a:endParaRPr lang="zh-CN" altLang="en-US"/>
                    </a:p>
                  </a:txBody>
                  <a:tcPr/>
                </a:tc>
                <a:tc>
                  <a:txBody>
                    <a:bodyPr/>
                    <a:p>
                      <a:pPr>
                        <a:buNone/>
                      </a:pPr>
                      <a:r>
                        <a:rPr lang="zh-CN" altLang="en-US"/>
                        <a:t>OK\OD</a:t>
                      </a:r>
                      <a:endParaRPr lang="zh-CN" altLang="en-US"/>
                    </a:p>
                  </a:txBody>
                  <a:tcPr/>
                </a:tc>
                <a:tc>
                  <a:txBody>
                    <a:bodyPr/>
                    <a:p>
                      <a:pPr>
                        <a:buNone/>
                      </a:pPr>
                      <a:r>
                        <a:rPr lang="zh-CN" altLang="en-US"/>
                        <a:t>0001</a:t>
                      </a:r>
                      <a:endParaRPr lang="zh-CN" altLang="en-US"/>
                    </a:p>
                  </a:txBody>
                  <a:tcPr/>
                </a:tc>
                <a:tc>
                  <a:txBody>
                    <a:bodyPr/>
                    <a:p>
                      <a:pPr>
                        <a:buNone/>
                      </a:pPr>
                      <a:r>
                        <a:rPr lang="zh-CN" altLang="en-US"/>
                        <a:t>\OD\OD</a:t>
                      </a:r>
                      <a:endParaRPr lang="zh-CN" altLang="en-US"/>
                    </a:p>
                  </a:txBody>
                  <a:tcPr/>
                </a:tc>
              </a:tr>
              <a:tr h="381000">
                <a:tc>
                  <a:txBody>
                    <a:bodyPr/>
                    <a:p>
                      <a:pPr>
                        <a:buNone/>
                      </a:pPr>
                      <a:r>
                        <a:rPr lang="zh-CN" altLang="en-US"/>
                        <a:t>“标签颜色”- 绿</a:t>
                      </a:r>
                      <a:endParaRPr lang="zh-CN" altLang="en-US"/>
                    </a:p>
                  </a:txBody>
                  <a:tcPr/>
                </a:tc>
                <a:tc>
                  <a:txBody>
                    <a:bodyPr/>
                    <a:p>
                      <a:pPr>
                        <a:buNone/>
                      </a:pPr>
                      <a:r>
                        <a:rPr lang="zh-CN" altLang="en-US"/>
                        <a:t>OK\OD</a:t>
                      </a:r>
                      <a:endParaRPr lang="zh-CN" altLang="en-US"/>
                    </a:p>
                  </a:txBody>
                  <a:tcPr/>
                </a:tc>
                <a:tc>
                  <a:txBody>
                    <a:bodyPr/>
                    <a:p>
                      <a:pPr>
                        <a:buNone/>
                      </a:pPr>
                      <a:r>
                        <a:rPr lang="zh-CN" altLang="en-US"/>
                        <a:t>OK\OD</a:t>
                      </a:r>
                      <a:endParaRPr lang="zh-CN" altLang="en-US"/>
                    </a:p>
                  </a:txBody>
                  <a:tcPr/>
                </a:tc>
                <a:tc>
                  <a:txBody>
                    <a:bodyPr/>
                    <a:p>
                      <a:pPr>
                        <a:buNone/>
                      </a:pPr>
                      <a:r>
                        <a:rPr lang="zh-CN" altLang="en-US"/>
                        <a:t>OK\OD</a:t>
                      </a:r>
                      <a:endParaRPr lang="zh-CN" altLang="en-US"/>
                    </a:p>
                  </a:txBody>
                  <a:tcPr/>
                </a:tc>
                <a:tc>
                  <a:txBody>
                    <a:bodyPr/>
                    <a:p>
                      <a:pPr>
                        <a:buNone/>
                      </a:pPr>
                      <a:r>
                        <a:rPr lang="zh-CN" altLang="en-US"/>
                        <a:t>0009</a:t>
                      </a:r>
                      <a:endParaRPr lang="zh-CN" altLang="en-US"/>
                    </a:p>
                  </a:txBody>
                  <a:tcPr/>
                </a:tc>
                <a:tc>
                  <a:txBody>
                    <a:bodyPr/>
                    <a:p>
                      <a:pPr>
                        <a:buNone/>
                      </a:pPr>
                      <a:r>
                        <a:rPr lang="zh-CN" altLang="en-US"/>
                        <a:t>\OD</a:t>
                      </a:r>
                      <a:endParaRPr lang="zh-CN" altLang="en-US"/>
                    </a:p>
                  </a:txBody>
                  <a:tcPr/>
                </a:tc>
              </a:tr>
              <a:tr h="381000">
                <a:tc>
                  <a:txBody>
                    <a:bodyPr/>
                    <a:p>
                      <a:pPr>
                        <a:buNone/>
                      </a:pPr>
                      <a:r>
                        <a:rPr lang="zh-CN" altLang="en-US"/>
                        <a:t>“标签颜色”- 红</a:t>
                      </a:r>
                      <a:endParaRPr lang="zh-CN" altLang="en-US"/>
                    </a:p>
                  </a:txBody>
                  <a:tcPr/>
                </a:tc>
                <a:tc>
                  <a:txBody>
                    <a:bodyPr/>
                    <a:p>
                      <a:pPr>
                        <a:buNone/>
                      </a:pPr>
                      <a:r>
                        <a:rPr lang="zh-CN" altLang="en-US"/>
                        <a:t>OK\OD</a:t>
                      </a:r>
                      <a:endParaRPr lang="zh-CN" altLang="en-US"/>
                    </a:p>
                  </a:txBody>
                  <a:tcPr/>
                </a:tc>
                <a:tc>
                  <a:txBody>
                    <a:bodyPr/>
                    <a:p>
                      <a:pPr>
                        <a:buNone/>
                      </a:pPr>
                      <a:r>
                        <a:rPr lang="zh-CN" altLang="en-US"/>
                        <a:t>OK\OD</a:t>
                      </a:r>
                      <a:endParaRPr lang="zh-CN" altLang="en-US"/>
                    </a:p>
                  </a:txBody>
                  <a:tcPr/>
                </a:tc>
                <a:tc>
                  <a:txBody>
                    <a:bodyPr/>
                    <a:p>
                      <a:pPr>
                        <a:buNone/>
                      </a:pPr>
                      <a:r>
                        <a:rPr lang="zh-CN" altLang="en-US"/>
                        <a:t>OK\OD</a:t>
                      </a:r>
                      <a:endParaRPr lang="zh-CN" altLang="en-US"/>
                    </a:p>
                  </a:txBody>
                  <a:tcPr/>
                </a:tc>
                <a:tc>
                  <a:txBody>
                    <a:bodyPr/>
                    <a:p>
                      <a:pPr>
                        <a:buNone/>
                      </a:pPr>
                      <a:r>
                        <a:rPr lang="zh-CN" altLang="en-US"/>
                        <a:t>0007</a:t>
                      </a:r>
                      <a:endParaRPr lang="zh-CN" altLang="en-US"/>
                    </a:p>
                  </a:txBody>
                  <a:tcPr/>
                </a:tc>
                <a:tc>
                  <a:txBody>
                    <a:bodyPr/>
                    <a:p>
                      <a:pPr>
                        <a:buNone/>
                      </a:pPr>
                      <a:r>
                        <a:rPr lang="zh-CN" altLang="en-US"/>
                        <a:t>\OD</a:t>
                      </a:r>
                      <a:endParaRPr lang="zh-CN" altLang="en-US"/>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346835"/>
            <a:ext cx="11395710" cy="537337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本任务利用西门子</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S7-1200PLC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通过工业网线与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SmartLink</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的适配器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(FR8210)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相连</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从而以</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ProfiNet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总线通信的方式实现对远程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模块的输入采样和输出控制</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在同一网段下实现数据的高速传送。</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确立一个总控单元</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PLC(S7-1200PLC)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，将其通过工业网线与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Smart-Link ProfiNet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适配器相连</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每个适配器下挂的</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端子模块个数不少于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站与站之间的距离不少于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200m,</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单局域网络理论站数可达</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256</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通信速度为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100Mbit/s</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S7-1200 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Smart-Link</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远程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模块之间的</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ProfiNet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通信使用的是</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实时通信，保证数据的高速高效传送。组态过程如下：</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）对总控单元</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进行组态如图</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4-2-5</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所示。注意添加的</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 CPU</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订货号、版本号应与实际产品保持一致。</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）先将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调整至网络视图</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在硬件</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目录</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中找到</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Smart-Link 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的适配器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FR8210,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将其拖到视图窗口。</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）对远程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地址进行重新分配，以免与其他单元地址冲突（</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）为标识该设备</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可自定义远程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设备的组态名称</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如图中将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“HDC”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改为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“Storage”</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。单击</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未分配</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为该</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设备选择</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控制器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选择</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PLC_1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ProfiNet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的接口。</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347345" y="531495"/>
            <a:ext cx="4559935" cy="815340"/>
            <a:chOff x="1337304" y="851594"/>
            <a:chExt cx="3904312"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10493" y="1078684"/>
                <a:ext cx="3053421" cy="342383"/>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4.PLC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与加工单元远程</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I/O</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模块的组态</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337304" y="851594"/>
              <a:ext cx="695393" cy="82791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06" name="WordArt 14"/>
          <p:cNvSpPr>
            <a:spLocks noChangeArrowheads="1" noChangeShapeType="1" noTextEdit="1"/>
          </p:cNvSpPr>
          <p:nvPr/>
        </p:nvSpPr>
        <p:spPr bwMode="gray">
          <a:xfrm>
            <a:off x="1901825" y="3507423"/>
            <a:ext cx="8001000" cy="990600"/>
          </a:xfrm>
          <a:prstGeom prst="rect">
            <a:avLst/>
          </a:prstGeom>
        </p:spPr>
        <p:txBody>
          <a:bodyPr wrap="none" fromWordArt="1">
            <a:prstTxWarp prst="textDeflate">
              <a:avLst>
                <a:gd name="adj" fmla="val 0"/>
              </a:avLst>
            </a:prstTxWarp>
          </a:bodyPr>
          <a:lstStyle/>
          <a:p>
            <a:pPr algn="ct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匠心筑梦</a:t>
            </a:r>
            <a:r>
              <a:rPr lang="en-US" altLang="zh-CN"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 </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智造</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未来</a:t>
            </a:r>
            <a:endPar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endParaRPr>
          </a:p>
        </p:txBody>
      </p:sp>
      <p:sp>
        <p:nvSpPr>
          <p:cNvPr id="59407" name="AutoShape 15"/>
          <p:cNvSpPr>
            <a:spLocks noChangeArrowheads="1"/>
          </p:cNvSpPr>
          <p:nvPr/>
        </p:nvSpPr>
        <p:spPr bwMode="auto">
          <a:xfrm>
            <a:off x="4062413" y="2085975"/>
            <a:ext cx="3384550" cy="838200"/>
          </a:xfrm>
          <a:prstGeom prst="roundRect">
            <a:avLst>
              <a:gd name="adj" fmla="val 50000"/>
            </a:avLst>
          </a:prstGeom>
          <a:gradFill rotWithShape="1">
            <a:gsLst>
              <a:gs pos="0">
                <a:srgbClr val="CC6600"/>
              </a:gs>
              <a:gs pos="50000">
                <a:srgbClr val="FFCC99"/>
              </a:gs>
              <a:gs pos="100000">
                <a:srgbClr val="CC6600"/>
              </a:gs>
            </a:gsLst>
            <a:lin ang="0" scaled="1"/>
          </a:gradFill>
          <a:ln w="38100">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endParaRPr lang="zh-CN" altLang="en-US" sz="2000">
              <a:latin typeface="Lucida Console" panose="020B0609040504020204" pitchFamily="49" charset="0"/>
            </a:endParaRPr>
          </a:p>
        </p:txBody>
      </p:sp>
      <p:sp>
        <p:nvSpPr>
          <p:cNvPr id="59408" name="Rectangle 16"/>
          <p:cNvSpPr>
            <a:spLocks noRot="1" noChangeArrowheads="1"/>
          </p:cNvSpPr>
          <p:nvPr/>
        </p:nvSpPr>
        <p:spPr bwMode="auto">
          <a:xfrm>
            <a:off x="4278313" y="2276475"/>
            <a:ext cx="28797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spcBef>
                <a:spcPct val="20000"/>
              </a:spcBef>
              <a:buClr>
                <a:schemeClr val="hlink"/>
              </a:buClr>
              <a:buFont typeface="Wingdings" panose="05000000000000000000" pitchFamily="2" charset="2"/>
              <a:buNone/>
            </a:pPr>
            <a:r>
              <a:rPr lang="zh-CN" altLang="en-US" sz="2800" b="1">
                <a:solidFill>
                  <a:schemeClr val="tx2"/>
                </a:solidFill>
                <a:latin typeface="BankGothic Md BT" panose="020B0807020203060204" pitchFamily="34" charset="0"/>
                <a:ea typeface="黑体" panose="02010609060101010101" pitchFamily="49" charset="-122"/>
              </a:rPr>
              <a:t>本任务结束</a:t>
            </a:r>
            <a:endParaRPr lang="zh-CN" altLang="en-US" sz="2800" b="1">
              <a:solidFill>
                <a:schemeClr val="tx2"/>
              </a:solidFill>
              <a:latin typeface="BankGothic Md BT" panose="020B080702020306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9406"/>
                                        </p:tgtEl>
                                        <p:attrNameLst>
                                          <p:attrName>style.visibility</p:attrName>
                                        </p:attrNameLst>
                                      </p:cBhvr>
                                      <p:to>
                                        <p:strVal val="visible"/>
                                      </p:to>
                                    </p:set>
                                    <p:animEffect transition="in" filter="checkerboard(across)">
                                      <p:cBhvr>
                                        <p:cTn id="7" dur="500"/>
                                        <p:tgtEl>
                                          <p:spTgt spid="5940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1" dur="500"/>
                                        <p:tgtEl>
                                          <p:spTgt spid="59408">
                                            <p:txEl>
                                              <p:pRg st="4294967295" end="429496729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5" dur="500"/>
                                        <p:tgtEl>
                                          <p:spTgt spid="59408">
                                            <p:txEl>
                                              <p:pRg st="4294967295" end="4294967295"/>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9408">
                                            <p:txEl>
                                              <p:pRg st="0" end="0"/>
                                            </p:txEl>
                                          </p:spTgt>
                                        </p:tgtEl>
                                        <p:attrNameLst>
                                          <p:attrName>style.visibility</p:attrName>
                                        </p:attrNameLst>
                                      </p:cBhvr>
                                      <p:to>
                                        <p:strVal val="visible"/>
                                      </p:to>
                                    </p:set>
                                    <p:animEffect transition="in" filter="checkerboard(across)">
                                      <p:cBhvr>
                                        <p:cTn id="19" dur="500"/>
                                        <p:tgtEl>
                                          <p:spTgt spid="59408">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9407"/>
                                        </p:tgtEl>
                                        <p:attrNameLst>
                                          <p:attrName>style.visibility</p:attrName>
                                        </p:attrNameLst>
                                      </p:cBhvr>
                                      <p:to>
                                        <p:strVal val="visible"/>
                                      </p:to>
                                    </p:set>
                                    <p:animEffect transition="in" filter="blinds(horizontal)">
                                      <p:cBhvr>
                                        <p:cTn id="23"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bldLvl="0" animBg="1"/>
      <p:bldP spid="59408" grpId="0" build="p"/>
    </p:bld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COMMONDATA" val="eyJoZGlkIjoiZjYxNTA4YjgzNTVkYWRlMDY0MmFiNTQ4Y2YyZTg5YTMifQ=="/>
  <p:tag name="commondata" val="eyJoZGlkIjoiZWM5NzRlMGNlNzJiZGIwNTMzOTVkMjM0MzczZmRiMDAifQ=="/>
</p:tagLst>
</file>

<file path=ppt/tags/tag2.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ags/tag6.xml><?xml version="1.0" encoding="utf-8"?>
<p:tagLst xmlns:p="http://schemas.openxmlformats.org/presentationml/2006/main">
  <p:tag name="PA" val="v5.2.11"/>
</p:tagLst>
</file>

<file path=ppt/tags/tag7.xml><?xml version="1.0" encoding="utf-8"?>
<p:tagLst xmlns:p="http://schemas.openxmlformats.org/presentationml/2006/main">
  <p:tag name="PA" val="v5.2.11"/>
</p:tagLst>
</file>

<file path=ppt/tags/tag8.xml><?xml version="1.0" encoding="utf-8"?>
<p:tagLst xmlns:p="http://schemas.openxmlformats.org/presentationml/2006/main">
  <p:tag name="PA" val="v5.2.11"/>
</p:tagLst>
</file>

<file path=ppt/tags/tag9.xml><?xml version="1.0" encoding="utf-8"?>
<p:tagLst xmlns:p="http://schemas.openxmlformats.org/presentationml/2006/main">
  <p:tag name="KSO_WM_BEAUTIFY_FLAG" val="#wm#"/>
  <p:tag name="KSO_WM_TEMPLATE_CATEGORY" val="custom"/>
  <p:tag name="KSO_WM_TEMPLATE_INDEX" val="2020517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1634</Words>
  <Application>WPS 演示</Application>
  <PresentationFormat>宽屏</PresentationFormat>
  <Paragraphs>101</Paragraphs>
  <Slides>6</Slides>
  <Notes>11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vt:i4>
      </vt:variant>
    </vt:vector>
  </HeadingPairs>
  <TitlesOfParts>
    <vt:vector size="21" baseType="lpstr">
      <vt:lpstr>Arial</vt:lpstr>
      <vt:lpstr>宋体</vt:lpstr>
      <vt:lpstr>Wingdings</vt:lpstr>
      <vt:lpstr>等线</vt:lpstr>
      <vt:lpstr>微软雅黑</vt:lpstr>
      <vt:lpstr>Times New Roman</vt:lpstr>
      <vt:lpstr>Verdana</vt:lpstr>
      <vt:lpstr>Lucida Console</vt:lpstr>
      <vt:lpstr>BankGothic Md BT</vt:lpstr>
      <vt:lpstr>Yu Gothic UI Semibold</vt:lpstr>
      <vt:lpstr>黑体</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妖小吖吖吖િી</cp:lastModifiedBy>
  <cp:revision>131</cp:revision>
  <dcterms:created xsi:type="dcterms:W3CDTF">2024-03-12T01:04:00Z</dcterms:created>
  <dcterms:modified xsi:type="dcterms:W3CDTF">2025-01-10T18:15:12Z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6FA521FB07CF4129865E57962779E9ED_13</vt:lpwstr>
  </property>
  <property fmtid="{D5CDD505-2E9C-101B-9397-08002B2CF9AE}" pid="3" name="KSOProductBuildVer">
    <vt:lpwstr>2052-12.1.0.19770</vt:lpwstr>
  </property>
</Properties>
</file>