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331" r:id="rId3"/>
    <p:sldId id="1417" r:id="rId4"/>
    <p:sldId id="1435" r:id="rId5"/>
    <p:sldId id="1436" r:id="rId6"/>
    <p:sldId id="1437" r:id="rId7"/>
    <p:sldId id="1438" r:id="rId8"/>
    <p:sldId id="1439" r:id="rId9"/>
    <p:sldId id="1440" r:id="rId10"/>
    <p:sldId id="1441" r:id="rId11"/>
    <p:sldId id="1442" r:id="rId12"/>
    <p:sldId id="1370" r:id="rId13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s" initials="U" lastIdx="1" clrIdx="0"/>
  <p:cmAuthor id="329275259" name="宝儿" initials="宝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1EB0DE"/>
    <a:srgbClr val="060686"/>
    <a:srgbClr val="D3F1F5"/>
    <a:srgbClr val="44E8FE"/>
    <a:srgbClr val="C1C5F5"/>
    <a:srgbClr val="242FD5"/>
    <a:srgbClr val="011327"/>
    <a:srgbClr val="B2E7EE"/>
    <a:srgbClr val="242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7" autoAdjust="0"/>
    <p:restoredTop sz="88413" autoAdjust="0"/>
  </p:normalViewPr>
  <p:slideViewPr>
    <p:cSldViewPr snapToGrid="0" showGuides="1">
      <p:cViewPr>
        <p:scale>
          <a:sx n="50" d="100"/>
          <a:sy n="50" d="100"/>
        </p:scale>
        <p:origin x="1302" y="1026"/>
      </p:cViewPr>
      <p:guideLst>
        <p:guide orient="horz" pos="2160"/>
        <p:guide pos="3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0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825" y="-21126"/>
            <a:ext cx="12228678" cy="6879126"/>
            <a:chOff x="-3825" y="-21126"/>
            <a:chExt cx="12228678" cy="68791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39" b="7939"/>
            <a:stretch>
              <a:fillRect/>
            </a:stretch>
          </p:blipFill>
          <p:spPr>
            <a:xfrm>
              <a:off x="-3825" y="0"/>
              <a:ext cx="12228678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/>
          </p:nvSpPr>
          <p:spPr>
            <a:xfrm>
              <a:off x="-3824" y="-21126"/>
              <a:ext cx="12228677" cy="139272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2060"/>
                </a:gs>
                <a:gs pos="100000">
                  <a:srgbClr val="060686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8900" y="573088"/>
              <a:ext cx="12029095" cy="618736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alpha val="92000"/>
                  </a:schemeClr>
                </a:gs>
                <a:gs pos="100000">
                  <a:schemeClr val="bg1">
                    <a:alpha val="8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33" y="-21126"/>
            <a:ext cx="595057" cy="8097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8ECB7-97F5-4ABB-BD54-46A4800B4D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7E42E-C7D7-4584-9A43-F205A35D97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323A1"/>
              </a:gs>
              <a:gs pos="100000">
                <a:srgbClr val="0323A1">
                  <a:alpha val="3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3737" r="28129" b="13677"/>
          <a:stretch>
            <a:fillRect/>
          </a:stretch>
        </p:blipFill>
        <p:spPr>
          <a:xfrm>
            <a:off x="6096001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2281084 w 6096001"/>
              <a:gd name="connsiteY3" fmla="*/ 6858000 h 6858000"/>
              <a:gd name="connsiteX4" fmla="*/ 0 w 6096001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2281084" y="6858000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4" name="矩形: 单圆角 3"/>
          <p:cNvSpPr/>
          <p:nvPr/>
        </p:nvSpPr>
        <p:spPr>
          <a:xfrm>
            <a:off x="0" y="1238885"/>
            <a:ext cx="6423025" cy="2432685"/>
          </a:xfrm>
          <a:prstGeom prst="round1Rect">
            <a:avLst>
              <a:gd name="adj" fmla="val 342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855" y="4085590"/>
            <a:ext cx="6485891" cy="1929130"/>
            <a:chOff x="2795075" y="4562464"/>
            <a:chExt cx="4068989" cy="16668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075" y="4562464"/>
              <a:ext cx="4068989" cy="16668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259579" y="4999756"/>
              <a:ext cx="3158705" cy="7171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汽车轮毂智能仓储取放料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新知解析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7772" y="374550"/>
            <a:ext cx="3601702" cy="6483449"/>
            <a:chOff x="4553629" y="810694"/>
            <a:chExt cx="3263013" cy="6047306"/>
          </a:xfrm>
        </p:grpSpPr>
        <p:sp>
          <p:nvSpPr>
            <p:cNvPr id="6" name="等腰三角形 5"/>
            <p:cNvSpPr/>
            <p:nvPr/>
          </p:nvSpPr>
          <p:spPr>
            <a:xfrm>
              <a:off x="4553629" y="810695"/>
              <a:ext cx="1363503" cy="806346"/>
            </a:xfrm>
            <a:prstGeom prst="triangle">
              <a:avLst>
                <a:gd name="adj" fmla="val 20585"/>
              </a:avLst>
            </a:prstGeom>
            <a:solidFill>
              <a:srgbClr val="032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 flipH="1">
              <a:off x="4841777" y="810694"/>
              <a:ext cx="2974865" cy="6047306"/>
            </a:xfrm>
            <a:prstGeom prst="parallelogram">
              <a:avLst>
                <a:gd name="adj" fmla="val 66248"/>
              </a:avLst>
            </a:prstGeom>
            <a:gradFill flip="none" rotWithShape="1">
              <a:gsLst>
                <a:gs pos="0">
                  <a:srgbClr val="00DEFF"/>
                </a:gs>
                <a:gs pos="100000">
                  <a:srgbClr val="0323A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7990" y="2009140"/>
            <a:ext cx="5457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63500" dir="2700000" algn="tl" rotWithShape="0">
                    <a:srgbClr val="00DE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工业机器人应用技术</a:t>
            </a:r>
            <a:endParaRPr kumimoji="0" lang="zh-CN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dist="63500" dir="2700000" algn="tl" rotWithShape="0">
                  <a:srgbClr val="00DEFF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当远程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模块的硬件及接线安装完成后，利用西门子博途（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TIA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）软件进行组态连接，但非西门子的产品在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TIA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中无法直接找到适配文件，所以需要先导入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GSD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文件才能对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SmartLink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的适配器及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进行硬件网络组态和参数设定，流程如图所示。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06570" cy="915811"/>
            <a:chOff x="1429189" y="851594"/>
            <a:chExt cx="3812427" cy="92993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685697"/>
              <a:chOff x="-728014" y="985834"/>
              <a:chExt cx="3594713" cy="685697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5925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2.ProfiNet 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在现场设备上的应用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90246" cy="827910"/>
            </a:xfrm>
            <a:prstGeom prst="rect">
              <a:avLst/>
            </a:prstGeom>
          </p:spPr>
        </p:pic>
      </p:grpSp>
      <p:pic>
        <p:nvPicPr>
          <p:cNvPr id="69" name="图片 69" descr="2-2-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088" y="3238500"/>
            <a:ext cx="10800000" cy="2879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06" name="WordArt 14"/>
          <p:cNvSpPr>
            <a:spLocks noChangeArrowheads="1" noChangeShapeType="1" noTextEdit="1"/>
          </p:cNvSpPr>
          <p:nvPr/>
        </p:nvSpPr>
        <p:spPr bwMode="gray">
          <a:xfrm>
            <a:off x="1901825" y="3507423"/>
            <a:ext cx="80010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匠心筑梦</a:t>
            </a:r>
            <a:r>
              <a:rPr lang="en-US" altLang="zh-CN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智造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未来</a:t>
            </a:r>
            <a:endParaRPr lang="zh-CN" altLang="en-US" sz="5400" b="1" kern="10" dirty="0">
              <a:ln w="28575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062413" y="2085975"/>
            <a:ext cx="3384550" cy="838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6600"/>
              </a:gs>
              <a:gs pos="50000">
                <a:srgbClr val="FFCC99"/>
              </a:gs>
              <a:gs pos="100000">
                <a:srgbClr val="CC6600"/>
              </a:gs>
            </a:gsLst>
            <a:lin ang="0" scaled="1"/>
          </a:gradFill>
          <a:ln w="38100">
            <a:solidFill>
              <a:srgbClr val="FFFF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latin typeface="Lucida Console" panose="020B0609040504020204" pitchFamily="49" charset="0"/>
            </a:endParaRPr>
          </a:p>
        </p:txBody>
      </p:sp>
      <p:sp>
        <p:nvSpPr>
          <p:cNvPr id="59408" name="Rectangle 16"/>
          <p:cNvSpPr>
            <a:spLocks noRot="1" noChangeArrowheads="1"/>
          </p:cNvSpPr>
          <p:nvPr/>
        </p:nvSpPr>
        <p:spPr bwMode="auto">
          <a:xfrm>
            <a:off x="4278313" y="2276475"/>
            <a:ext cx="2879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2"/>
                </a:solidFill>
                <a:latin typeface="BankGothic Md BT" panose="020B0807020203060204" pitchFamily="34" charset="0"/>
                <a:ea typeface="黑体" panose="02010609060101010101" pitchFamily="49" charset="-122"/>
              </a:rPr>
              <a:t>本任务结束</a:t>
            </a:r>
            <a:endParaRPr lang="zh-CN" altLang="en-US" sz="2800" b="1">
              <a:solidFill>
                <a:schemeClr val="tx2"/>
              </a:solidFill>
              <a:latin typeface="BankGothic Md BT" panose="020B080702020306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bldLvl="0" animBg="1"/>
      <p:bldP spid="5940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是由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PROFIBUS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国际组织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(PROFIBUS Intermational,PI)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推出的基于工业以太网技术的自动化总线标准。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为自动化通信领域提供了一个完整的网络解决方案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包括实时通信、分布式现场设备、运动控制、分布式自动化、网络安装、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标准与信息安全、故障安全和过程自动化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个当前自动化领域的内容。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）以太网、工业以太网及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的区别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以太网是一种广泛使用的局域网技术，由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IEEE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（电气和电子工程师协会）制定标准。最初是为办公环境设计的，用于实现计算机之间的通信。以太网可以说是一种基带局域网的规范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是当前应用最普遍的局域网技术。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工业以太网是以太网技术在工业自动化领域的应用和扩展，工业以太网具有更高的可靠性和实时性要求，适用于恶劣的工业环境，如高温、高湿度、电磁干扰等。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则是工业以太网的一种具体实现协议，由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PI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PROFIBUS &amp; PROFINET International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）组织制定。支持多种通信方式，包括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TCP/IP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标准通讯、实时（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RT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）通讯和等时同步实时（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IRT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）通讯。特别适用于对实时性和可靠性要求较高的工业自动化系统。如图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2-2-4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所示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以太网是一种局域网规范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工业以太网是应用于工业控制领域的以太网技术，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是一种在工业以太网上运行的实时技术规范。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1.ProfiNet 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结构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采用分层体系结构，包括物理层、数据链路层、网络层和应用层等。物理层采用标准以太网电缆和连接器，支持多种传输速率和距离，负责设备间的物理连接，确保信号传输。数据链路层采用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 IO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协议，支持实时数据传输和网络管理。网络层采用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TCP/IP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协议，支持多种网络拓扑结构和路由策略，确保数据包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还支持多种网络拓扑结构，基于以太网技术的网络拓扑有多种形式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支持线形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总线型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、星形、树形、环形和混合型网络拓扑形式。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）线形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总线型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所有通信设备连接在一个线形拓扑结构上。在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线形拓扑结构通过已集成在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设备中的交换机来实现。因此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的线形拓扑结构仅仅是树形或星形拓扑结构的一种特殊形式。也可以认为线形结构式将设备依次尾首相连，形成直线结构。其优点为结构简单、节省成本、安装容易。缺点为单个节点故障能影响整个网络、故障定位困难、不能组成大型网络。如果一个连接元件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例如交换机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发生故障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则通过该故障连接元件建立的通信无法再进行下去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网络被分成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个子区段，线形拓扑结构需要的接线工作量最少，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1.ProfiNet 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）星形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星形结构是使用交换机将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各个设备连接到一起，交换机是整个网络的核心。如果将通信设备连接到具有两个以上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端口的交换机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将会自动创建星形网络拓扑结构。与其他结构不同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星形结构中的单个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发生故障不会自动导致整个网络发生故障。仅当交换机发生故障时部分通信网络才会发生故障。优点为节点增加和删除灵活、单个节点故障不会影响网络整体运行、容易管理、诊断及监控。缺点为布线复杂，成本较高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1.ProfiNet 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63" name="图片 63" descr="2-2-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1068" y="3606483"/>
            <a:ext cx="4421686" cy="291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）树形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如果将若干星形结构互连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则可获得树形网络拓扑结构。一个交换机可以作为一个星形网络的分配器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交换机基于地址进行信息路由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实现相互间的通信。使用树形网络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可以把复杂的系统分割成独立的几个部分。由于树形网络局部的数据通信可以限制在单一的星形网络内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所以其优点为整个网络的传输能力强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数据安全性高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网络层次清晰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可靠性也很高。缺点为布线复杂，成本较高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1.ProfiNet 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64" name="图片 64" descr="2-2-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8585" y="3860165"/>
            <a:ext cx="5773724" cy="22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）环形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环形网络拓扑结构所有设备依次连接成环，具有冗余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功能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环形网络所传输的信息按照固定的方向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从一个站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点传递到下一个站点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所以需要一种特殊机制保证环中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至少有一个网络组件在逻辑上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仍然将环当做一条总线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这种网络组件就是具有冗余管理器的交换机。当网络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出现断点时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在一定时间内冗余管理器可以重新配置网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络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使数据通信方向改变。优点为冗余管理，可靠性高。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缺点为布线复杂，不易管理，成本高；存在数据发送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冲突和接收错误的风险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1.ProfiNet 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65" name="图片 65" descr="2-2-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8770" y="2183765"/>
            <a:ext cx="5027157" cy="345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系统基本组件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作为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的一部分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,ProfiNet 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是用于实现模块化、分布式应用的通信概念。传感器、执行机构等装置通过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(IO-Device)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连接到网络中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通过多个节点的并行数据传输可更有效地使用网络。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 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以交换式以太网全双工操作和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100 Mbit/s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带宽为基础。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 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系统分为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控制器、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监控器。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 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控制器指用于对连接的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设备进行寻址的设备。这意味着控制器将与相应的现场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设备交换输入和输出信号。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控制器通常是运行自动化程序的控制器。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 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控制器支配的分布式现场设备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例如远程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、阀终端、变频器和交换机等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),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主要作用为连接现场分散的检测装置、执行机构，传递现场采集的各类数据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传递执行机构的控制指令，单个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设备只能分配给一个确定的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 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监控器指用于调试和诊断的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PG(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编程设备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或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HMI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1.ProfiNet 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在实际应用中，用户需要根据控制要求，规划好所需工业网络中应用的所有设备，根据上述描述建立工业网络，如图所示，首先将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GSD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文件输入到工程组态软件中，在软件中进行网络和设备的组态，并将其下载到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控制器中，致使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控制器和现场设备之间自动进行数据交换。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06570" cy="915811"/>
            <a:chOff x="1429189" y="851594"/>
            <a:chExt cx="3812427" cy="92993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685697"/>
              <a:chOff x="-728014" y="985834"/>
              <a:chExt cx="3594713" cy="685697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5925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2.ProfiNet 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在现场设备上的应用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90246" cy="827910"/>
            </a:xfrm>
            <a:prstGeom prst="rect">
              <a:avLst/>
            </a:prstGeom>
          </p:spPr>
        </p:pic>
      </p:grpSp>
      <p:pic>
        <p:nvPicPr>
          <p:cNvPr id="67" name="图片 67" descr="2-2-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2275" y="3043873"/>
            <a:ext cx="6380344" cy="32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新知解析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在本任务的实施过程中，学习者需要将总控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S7—1200PLC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）通过工业网线与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SmartLink 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适配器相连接，每个适配器下挂有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端子模块数个，站与站之间的距离在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200m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以下，单局域网络理论站最高可达到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256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个之多，通信速度为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100Mbit/s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SmartLink 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适配器（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FR8210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）也可连接各类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端子模块。本任务中的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S7—1200PLC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SmartLink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模块之间将使用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ProfiNet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通信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RT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实时通信，保证数据的高速高效传输，如图所示。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06570" cy="915811"/>
            <a:chOff x="1429189" y="851594"/>
            <a:chExt cx="3812427" cy="92993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685697"/>
              <a:chOff x="-728014" y="985834"/>
              <a:chExt cx="3594713" cy="685697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5925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2.ProfiNet 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在现场设备上的应用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90246" cy="827910"/>
            </a:xfrm>
            <a:prstGeom prst="rect">
              <a:avLst/>
            </a:prstGeom>
          </p:spPr>
        </p:pic>
      </p:grpSp>
      <p:pic>
        <p:nvPicPr>
          <p:cNvPr id="68" name="图片 68" descr="2-2-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703" y="3884613"/>
            <a:ext cx="11031571" cy="21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COMMONDATA" val="eyJoZGlkIjoiZjYxNTA4YjgzNTVkYWRlMDY0MmFiNTQ4Y2YyZTg5YTMifQ=="/>
  <p:tag name="commondata" val="eyJoZGlkIjoiZWM5NzRlMGNlNzJiZGIwNTMzOTVkMjM0MzczZmRiMDAifQ==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2851</Words>
  <Application>WPS 演示</Application>
  <PresentationFormat>宽屏</PresentationFormat>
  <Paragraphs>124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等线</vt:lpstr>
      <vt:lpstr>微软雅黑</vt:lpstr>
      <vt:lpstr>Times New Roman</vt:lpstr>
      <vt:lpstr>Verdana</vt:lpstr>
      <vt:lpstr>Lucida Console</vt:lpstr>
      <vt:lpstr>BankGothic Md BT</vt:lpstr>
      <vt:lpstr>Yu Gothic UI Semibold</vt:lpstr>
      <vt:lpstr>黑体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妖小吖吖吖િી</cp:lastModifiedBy>
  <cp:revision>117</cp:revision>
  <dcterms:created xsi:type="dcterms:W3CDTF">2024-03-12T01:04:00Z</dcterms:created>
  <dcterms:modified xsi:type="dcterms:W3CDTF">2024-12-20T08:01:47Z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7B7E6F282D994202A28B006BCAE10328_13</vt:lpwstr>
  </property>
  <property fmtid="{D5CDD505-2E9C-101B-9397-08002B2CF9AE}" pid="3" name="KSOProductBuildVer">
    <vt:lpwstr>2052-12.1.0.19302</vt:lpwstr>
  </property>
</Properties>
</file>