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7"/>
  </p:notesMasterIdLst>
  <p:handoutMasterIdLst>
    <p:handoutMasterId r:id="rId18"/>
  </p:handoutMasterIdLst>
  <p:sldIdLst>
    <p:sldId id="1331" r:id="rId3"/>
    <p:sldId id="1373" r:id="rId4"/>
    <p:sldId id="1402" r:id="rId5"/>
    <p:sldId id="1403" r:id="rId6"/>
    <p:sldId id="1404" r:id="rId7"/>
    <p:sldId id="1406" r:id="rId8"/>
    <p:sldId id="1407" r:id="rId9"/>
    <p:sldId id="1408" r:id="rId10"/>
    <p:sldId id="1409" r:id="rId11"/>
    <p:sldId id="1410" r:id="rId12"/>
    <p:sldId id="1411" r:id="rId13"/>
    <p:sldId id="1412" r:id="rId14"/>
    <p:sldId id="1413" r:id="rId15"/>
    <p:sldId id="1370" r:id="rId16"/>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92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s" initials="U" lastIdx="1" clrIdx="0"/>
  <p:cmAuthor id="329275259" name="宝儿" initials="宝"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1EB0DE"/>
    <a:srgbClr val="060686"/>
    <a:srgbClr val="D3F1F5"/>
    <a:srgbClr val="44E8FE"/>
    <a:srgbClr val="C1C5F5"/>
    <a:srgbClr val="242FD5"/>
    <a:srgbClr val="011327"/>
    <a:srgbClr val="B2E7EE"/>
    <a:srgbClr val="242FD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627" autoAdjust="0"/>
    <p:restoredTop sz="88413" autoAdjust="0"/>
  </p:normalViewPr>
  <p:slideViewPr>
    <p:cSldViewPr snapToGrid="0" showGuides="1">
      <p:cViewPr>
        <p:scale>
          <a:sx n="50" d="100"/>
          <a:sy n="50" d="100"/>
        </p:scale>
        <p:origin x="1302" y="1026"/>
      </p:cViewPr>
      <p:guideLst>
        <p:guide orient="horz" pos="2160"/>
        <p:guide pos="392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3" Type="http://schemas.openxmlformats.org/officeDocument/2006/relationships/tags" Target="tags/tag20.xml"/><Relationship Id="rId22" Type="http://schemas.openxmlformats.org/officeDocument/2006/relationships/commentAuthors" Target="commentAuthors.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handoutMaster" Target="handoutMasters/handoutMaster1.xml"/><Relationship Id="rId17" Type="http://schemas.openxmlformats.org/officeDocument/2006/relationships/notesMaster" Target="notesMasters/notesMaster1.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microsoft.com/office/2007/relationships/hdphoto" Target="../media/image3.wdp"/><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7" name="组合 6"/>
          <p:cNvGrpSpPr/>
          <p:nvPr userDrawn="1"/>
        </p:nvGrpSpPr>
        <p:grpSpPr>
          <a:xfrm>
            <a:off x="-3825" y="-21126"/>
            <a:ext cx="12228678" cy="6879126"/>
            <a:chOff x="-3825" y="-21126"/>
            <a:chExt cx="12228678" cy="6879126"/>
          </a:xfrm>
        </p:grpSpPr>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t="7939" b="7939"/>
            <a:stretch>
              <a:fillRect/>
            </a:stretch>
          </p:blipFill>
          <p:spPr>
            <a:xfrm>
              <a:off x="-3825" y="0"/>
              <a:ext cx="12228678" cy="6858000"/>
            </a:xfrm>
            <a:prstGeom prst="rect">
              <a:avLst/>
            </a:prstGeom>
          </p:spPr>
        </p:pic>
        <p:sp>
          <p:nvSpPr>
            <p:cNvPr id="9" name="矩形: 圆角 8"/>
            <p:cNvSpPr/>
            <p:nvPr/>
          </p:nvSpPr>
          <p:spPr>
            <a:xfrm>
              <a:off x="-3824" y="-21126"/>
              <a:ext cx="12228677" cy="1392726"/>
            </a:xfrm>
            <a:prstGeom prst="roundRect">
              <a:avLst>
                <a:gd name="adj" fmla="val 0"/>
              </a:avLst>
            </a:prstGeom>
            <a:gradFill flip="none" rotWithShape="1">
              <a:gsLst>
                <a:gs pos="0">
                  <a:srgbClr val="002060"/>
                </a:gs>
                <a:gs pos="100000">
                  <a:srgbClr val="060686">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88900" y="573088"/>
              <a:ext cx="12029095" cy="6187368"/>
            </a:xfrm>
            <a:prstGeom prst="roundRect">
              <a:avLst>
                <a:gd name="adj" fmla="val 0"/>
              </a:avLst>
            </a:prstGeom>
            <a:gradFill flip="none" rotWithShape="1">
              <a:gsLst>
                <a:gs pos="0">
                  <a:schemeClr val="bg1">
                    <a:alpha val="92000"/>
                  </a:schemeClr>
                </a:gs>
                <a:gs pos="100000">
                  <a:schemeClr val="bg1">
                    <a:alpha val="86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8" name="图片 27"/>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bright="20000"/>
                    </a14:imgEffect>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flipH="1">
            <a:off x="-1333" y="-21126"/>
            <a:ext cx="595057" cy="809703"/>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bg>
      <p:bgPr>
        <a:pattFill prst="ltUpDiag">
          <a:fgClr>
            <a:schemeClr val="bg1"/>
          </a:fgClr>
          <a:bgClr>
            <a:schemeClr val="bg1"/>
          </a:bgClr>
        </a:patt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D8ECB7-97F5-4ABB-BD54-46A4800B4D5B}"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F7E42E-C7D7-4584-9A43-F205A35D97E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5.png"/><Relationship Id="rId1" Type="http://schemas.openxmlformats.org/officeDocument/2006/relationships/image" Target="../media/image4.jpe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tags" Target="../tags/tag12.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tags" Target="../tags/tag14.xml"/><Relationship Id="rId1" Type="http://schemas.openxmlformats.org/officeDocument/2006/relationships/tags" Target="../tags/tag13.xml"/></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tags" Target="../tags/tag16.xml"/><Relationship Id="rId1" Type="http://schemas.openxmlformats.org/officeDocument/2006/relationships/tags" Target="../tags/tag15.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tags" Target="../tags/tag18.xml"/><Relationship Id="rId1" Type="http://schemas.openxmlformats.org/officeDocument/2006/relationships/tags" Target="../tags/tag1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tags" Target="../tags/tag2.xml"/><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12.png"/><Relationship Id="rId7" Type="http://schemas.openxmlformats.org/officeDocument/2006/relationships/image" Target="../media/image11.jpeg"/><Relationship Id="rId6" Type="http://schemas.openxmlformats.org/officeDocument/2006/relationships/image" Target="../media/image10.jpeg"/><Relationship Id="rId5" Type="http://schemas.openxmlformats.org/officeDocument/2006/relationships/image" Target="../media/image9.jpeg"/><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tags" Target="../tags/tag4.xml"/><Relationship Id="rId1" Type="http://schemas.openxmlformats.org/officeDocument/2006/relationships/tags" Target="../tags/tag3.xml"/></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3.jpeg"/><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tags" Target="../tags/tag6.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4.jpeg"/><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tags" Target="../tags/tag8.xml"/><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tags" Target="../tags/tag10.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1999" cy="6858000"/>
          </a:xfrm>
          <a:prstGeom prst="rect">
            <a:avLst/>
          </a:prstGeom>
          <a:gradFill flip="none" rotWithShape="1">
            <a:gsLst>
              <a:gs pos="0">
                <a:srgbClr val="0323A1"/>
              </a:gs>
              <a:gs pos="100000">
                <a:srgbClr val="0323A1">
                  <a:alpha val="3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l="28853" t="13737" r="28129" b="13677"/>
          <a:stretch>
            <a:fillRect/>
          </a:stretch>
        </p:blipFill>
        <p:spPr>
          <a:xfrm>
            <a:off x="6096001" y="0"/>
            <a:ext cx="6096001" cy="6858000"/>
          </a:xfrm>
          <a:custGeom>
            <a:avLst/>
            <a:gdLst>
              <a:gd name="connsiteX0" fmla="*/ 0 w 6096001"/>
              <a:gd name="connsiteY0" fmla="*/ 0 h 6858000"/>
              <a:gd name="connsiteX1" fmla="*/ 6096001 w 6096001"/>
              <a:gd name="connsiteY1" fmla="*/ 0 h 6858000"/>
              <a:gd name="connsiteX2" fmla="*/ 6096001 w 6096001"/>
              <a:gd name="connsiteY2" fmla="*/ 6858000 h 6858000"/>
              <a:gd name="connsiteX3" fmla="*/ 2281084 w 6096001"/>
              <a:gd name="connsiteY3" fmla="*/ 6858000 h 6858000"/>
              <a:gd name="connsiteX4" fmla="*/ 0 w 6096001"/>
              <a:gd name="connsiteY4" fmla="*/ 1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1" h="6858000">
                <a:moveTo>
                  <a:pt x="0" y="0"/>
                </a:moveTo>
                <a:lnTo>
                  <a:pt x="6096001" y="0"/>
                </a:lnTo>
                <a:lnTo>
                  <a:pt x="6096001" y="6858000"/>
                </a:lnTo>
                <a:lnTo>
                  <a:pt x="2281084" y="6858000"/>
                </a:lnTo>
                <a:lnTo>
                  <a:pt x="0" y="1"/>
                </a:lnTo>
                <a:close/>
              </a:path>
            </a:pathLst>
          </a:custGeom>
        </p:spPr>
      </p:pic>
      <p:sp>
        <p:nvSpPr>
          <p:cNvPr id="4" name="矩形: 单圆角 3"/>
          <p:cNvSpPr/>
          <p:nvPr/>
        </p:nvSpPr>
        <p:spPr>
          <a:xfrm>
            <a:off x="0" y="1238885"/>
            <a:ext cx="6423025" cy="2432685"/>
          </a:xfrm>
          <a:prstGeom prst="round1Rect">
            <a:avLst>
              <a:gd name="adj" fmla="val 342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9" name="组合 8"/>
          <p:cNvGrpSpPr/>
          <p:nvPr/>
        </p:nvGrpSpPr>
        <p:grpSpPr>
          <a:xfrm>
            <a:off x="109855" y="4085590"/>
            <a:ext cx="6485891" cy="1929130"/>
            <a:chOff x="2795075" y="4562464"/>
            <a:chExt cx="4068989" cy="1666875"/>
          </a:xfrm>
        </p:grpSpPr>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95075" y="4562464"/>
              <a:ext cx="4068989" cy="1666875"/>
            </a:xfrm>
            <a:prstGeom prst="rect">
              <a:avLst/>
            </a:prstGeom>
          </p:spPr>
        </p:pic>
        <p:sp>
          <p:nvSpPr>
            <p:cNvPr id="11" name="矩形 10"/>
            <p:cNvSpPr/>
            <p:nvPr/>
          </p:nvSpPr>
          <p:spPr>
            <a:xfrm>
              <a:off x="3259579" y="4999756"/>
              <a:ext cx="3158705" cy="7171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任务</a:t>
              </a:r>
              <a:r>
                <a:rPr kumimoji="0" lang="en-US" altLang="zh-CN"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1.1 </a:t>
              </a:r>
              <a:r>
                <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工业机器人执行单元虚拟</a:t>
              </a:r>
              <a:endPar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搭建及调试</a:t>
              </a:r>
              <a:endPar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grpSp>
        <p:nvGrpSpPr>
          <p:cNvPr id="5" name="组合 4"/>
          <p:cNvGrpSpPr/>
          <p:nvPr/>
        </p:nvGrpSpPr>
        <p:grpSpPr>
          <a:xfrm>
            <a:off x="4587772" y="374550"/>
            <a:ext cx="3601702" cy="6483449"/>
            <a:chOff x="4553629" y="810694"/>
            <a:chExt cx="3263013" cy="6047306"/>
          </a:xfrm>
        </p:grpSpPr>
        <p:sp>
          <p:nvSpPr>
            <p:cNvPr id="6" name="等腰三角形 5"/>
            <p:cNvSpPr/>
            <p:nvPr/>
          </p:nvSpPr>
          <p:spPr>
            <a:xfrm>
              <a:off x="4553629" y="810695"/>
              <a:ext cx="1363503" cy="806346"/>
            </a:xfrm>
            <a:prstGeom prst="triangle">
              <a:avLst>
                <a:gd name="adj" fmla="val 20585"/>
              </a:avLst>
            </a:prstGeom>
            <a:solidFill>
              <a:srgbClr val="0323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 name="平行四边形 6"/>
            <p:cNvSpPr/>
            <p:nvPr/>
          </p:nvSpPr>
          <p:spPr>
            <a:xfrm flipH="1">
              <a:off x="4841777" y="810694"/>
              <a:ext cx="2974865" cy="6047306"/>
            </a:xfrm>
            <a:prstGeom prst="parallelogram">
              <a:avLst>
                <a:gd name="adj" fmla="val 66248"/>
              </a:avLst>
            </a:prstGeom>
            <a:gradFill flip="none" rotWithShape="1">
              <a:gsLst>
                <a:gs pos="0">
                  <a:srgbClr val="00DEFF"/>
                </a:gs>
                <a:gs pos="100000">
                  <a:srgbClr val="0323A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sp>
        <p:nvSpPr>
          <p:cNvPr id="8" name="文本框 7"/>
          <p:cNvSpPr txBox="1"/>
          <p:nvPr/>
        </p:nvSpPr>
        <p:spPr>
          <a:xfrm>
            <a:off x="427990" y="2009140"/>
            <a:ext cx="5457190" cy="76835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sz="4400" b="1" i="0" u="none" strike="noStrike" kern="1200" cap="none" spc="0" normalizeH="0" baseline="0" noProof="0" dirty="0">
                <a:ln>
                  <a:noFill/>
                </a:ln>
                <a:solidFill>
                  <a:prstClr val="white"/>
                </a:solidFill>
                <a:effectLst>
                  <a:outerShdw dist="63500" dir="2700000" algn="tl" rotWithShape="0">
                    <a:srgbClr val="00DEFF"/>
                  </a:outerShdw>
                </a:effectLst>
                <a:uLnTx/>
                <a:uFillTx/>
                <a:latin typeface="微软雅黑" panose="020B0503020204020204" pitchFamily="34" charset="-122"/>
                <a:ea typeface="微软雅黑" panose="020B0503020204020204" pitchFamily="34" charset="-122"/>
                <a:cs typeface="+mn-cs"/>
              </a:rPr>
              <a:t>工业机器人应用技术</a:t>
            </a:r>
            <a:endParaRPr kumimoji="0" lang="zh-CN" sz="4400" b="1" i="0" u="none" strike="noStrike" kern="1200" cap="none" spc="0" normalizeH="0" baseline="0" noProof="0" dirty="0">
              <a:ln>
                <a:noFill/>
              </a:ln>
              <a:solidFill>
                <a:prstClr val="white"/>
              </a:solidFill>
              <a:effectLst>
                <a:outerShdw dist="63500" dir="2700000" algn="tl" rotWithShape="0">
                  <a:srgbClr val="00DEFF"/>
                </a:outerShdw>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新知解析</a:t>
            </a:r>
            <a:endParaRPr lang="zh-CN" altLang="en-US" sz="2400" b="1">
              <a:solidFill>
                <a:schemeClr val="bg1"/>
              </a:solidFill>
            </a:endParaRPr>
          </a:p>
        </p:txBody>
      </p:sp>
      <p:sp>
        <p:nvSpPr>
          <p:cNvPr id="10" name="矩形 9"/>
          <p:cNvSpPr/>
          <p:nvPr/>
        </p:nvSpPr>
        <p:spPr>
          <a:xfrm>
            <a:off x="454660" y="1539875"/>
            <a:ext cx="11395710" cy="4998085"/>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离线编程是指在计算机上使用专门的软件进行机器人的程序编写，</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而不需要直接操作机器人本身。</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这种编程方式可以大大提高工作效率，</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因为程序员可以在没有物理机器人的情况下，</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通过模拟环境进行程序的编写和测试。</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离线编程软件通常提供丰富的工具和功能，</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如轨迹规划、</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碰撞检测等，</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以确保机器人在实际运行中的安全性和效率。</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endPar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虚拟仿真则是指通过计算机软件模拟真实的工作环境和机器人操作，</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以便在虚拟环境中测试机器人的性能和可行性。</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这种模拟可以包括机器人的运动轨迹、</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与周围环境的交互、</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以及机器人的各种操作等。</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通过虚拟仿真，</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可以在实际部署前发现并解决潜在的问题，</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从而减少实际运行中的错误和故障。</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工业机器人离线编程与虚拟仿真是利用计算机图形学的成果，在专门的软件中创建机器人及其工作环境的几何模型，再通过软件对图形进行控制和操作，在不使用机器人的情况下进行编程，并仿真运行与验证，最后生成机器人控制系统。</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12" name="组合 11"/>
          <p:cNvGrpSpPr/>
          <p:nvPr/>
        </p:nvGrpSpPr>
        <p:grpSpPr>
          <a:xfrm>
            <a:off x="454660" y="531495"/>
            <a:ext cx="4950460" cy="915811"/>
            <a:chOff x="1429189" y="851594"/>
            <a:chExt cx="3812427" cy="929930"/>
          </a:xfrm>
        </p:grpSpPr>
        <p:grpSp>
          <p:nvGrpSpPr>
            <p:cNvPr id="13" name="组合 12"/>
            <p:cNvGrpSpPr/>
            <p:nvPr/>
          </p:nvGrpSpPr>
          <p:grpSpPr>
            <a:xfrm>
              <a:off x="1646903" y="1095827"/>
              <a:ext cx="3594713" cy="685697"/>
              <a:chOff x="-728014" y="985834"/>
              <a:chExt cx="3594713" cy="685697"/>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144720" y="1078969"/>
                <a:ext cx="2787476" cy="592562"/>
              </a:xfrm>
              <a:prstGeom prst="rect">
                <a:avLst/>
              </a:prstGeom>
            </p:spPr>
            <p:txBody>
              <a:bodyPr wrap="square">
                <a:spAutoFit/>
              </a:bodyPr>
              <a:p>
                <a:pPr algn="ctr">
                  <a:defRPr/>
                </a:pP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2.</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工业机器人离线编程与虚拟仿真的概念</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758853" cy="827711"/>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新知解析</a:t>
            </a:r>
            <a:endParaRPr lang="zh-CN" altLang="en-US" sz="2400" b="1">
              <a:solidFill>
                <a:schemeClr val="bg1"/>
              </a:solidFill>
            </a:endParaRPr>
          </a:p>
        </p:txBody>
      </p:sp>
      <p:sp>
        <p:nvSpPr>
          <p:cNvPr id="10" name="矩形 9"/>
          <p:cNvSpPr/>
          <p:nvPr/>
        </p:nvSpPr>
        <p:spPr>
          <a:xfrm>
            <a:off x="228600" y="1346835"/>
            <a:ext cx="11755755" cy="5332095"/>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离线编程与虚拟仿真技术的优势主要体现在减少机器人停机时间、</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提高编程效率与安全性、</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扩大适用范围、</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优化复杂任务处理，</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以及便于程序修改和优化。</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endPar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）减少机器人停机时间：</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离线编程允许在非生产时间对机器人进行编程，</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这样当机器人需要进行下一个任务编程时，</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它仍然可以在生产线上工作，</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从而减少了机器人的停机时间。</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endPar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）提高编程效率与安全性：</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离线编程允许编程者在安全的环境中进行操作，</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避免了在危险或复杂的工作环境中直接操作机器人，</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提高了工作的安全性。</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同时，</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通过构建三维虚拟环境，</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可以更快速、</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更准确地模拟和测试机器人的运动轨迹，</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提高了编程效率。</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endPar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）扩大适用范围：</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离线编程系统支持多种品牌和型号的机器人，</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使得编程者可以对各种机器人进行编程，</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扩大了应用范围。</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此外，</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这些系统还支持使用高级计算机编程语言，</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使得处理复杂任务变得更加容易。</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endPar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）优化复杂任务处理：</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离线编程软件如</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RobotMaster</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‌HiperMOS</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等，</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能够基于</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CAD</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模型中的几何特征自动生成轨迹，</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并进行轨迹优化，</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减少了人工干预，</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提高了编程的自动化程度。</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endPar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5</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）便于程序修改和优化：</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通过虚拟仿真技术，</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可以在软件中直观地观察和调整机器人的工作过程，</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及时发现并解决超程、</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碰撞等问题。</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此外，</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离线编程软件支持一键优化功能，</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便于及时修改和优化机器人程序。</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12" name="组合 11"/>
          <p:cNvGrpSpPr/>
          <p:nvPr/>
        </p:nvGrpSpPr>
        <p:grpSpPr>
          <a:xfrm>
            <a:off x="454660" y="450215"/>
            <a:ext cx="4950460" cy="915811"/>
            <a:chOff x="1429189" y="851594"/>
            <a:chExt cx="3812427" cy="929930"/>
          </a:xfrm>
        </p:grpSpPr>
        <p:grpSp>
          <p:nvGrpSpPr>
            <p:cNvPr id="13" name="组合 12"/>
            <p:cNvGrpSpPr/>
            <p:nvPr/>
          </p:nvGrpSpPr>
          <p:grpSpPr>
            <a:xfrm>
              <a:off x="1646903" y="1095827"/>
              <a:ext cx="3594713" cy="685697"/>
              <a:chOff x="-728014" y="985834"/>
              <a:chExt cx="3594713" cy="685697"/>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144720" y="1078969"/>
                <a:ext cx="2787476" cy="592562"/>
              </a:xfrm>
              <a:prstGeom prst="rect">
                <a:avLst/>
              </a:prstGeom>
            </p:spPr>
            <p:txBody>
              <a:bodyPr wrap="square">
                <a:spAutoFit/>
              </a:bodyPr>
              <a:p>
                <a:pPr algn="ctr">
                  <a:defRPr/>
                </a:pP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2.</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工业机器人离线编程与虚拟仿真的概念</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758853" cy="827711"/>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新知解析</a:t>
            </a:r>
            <a:endParaRPr lang="zh-CN" altLang="en-US" sz="2400" b="1">
              <a:solidFill>
                <a:schemeClr val="bg1"/>
              </a:solidFill>
            </a:endParaRPr>
          </a:p>
        </p:txBody>
      </p:sp>
      <p:sp>
        <p:nvSpPr>
          <p:cNvPr id="10" name="矩形 9"/>
          <p:cNvSpPr/>
          <p:nvPr/>
        </p:nvSpPr>
        <p:spPr>
          <a:xfrm>
            <a:off x="228600" y="1346835"/>
            <a:ext cx="11755755" cy="5332095"/>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457200" algn="l" fontAlgn="auto">
              <a:lnSpc>
                <a:spcPct val="150000"/>
              </a:lnSpc>
            </a:pP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PQArt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（原</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RobotArt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）是我国拥有自主知识产权的工业机器人离线编程软件。</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PQArt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是工业软件中核心产品之一，其功能包括</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3D</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平台、几何拓扑、特征驱动、自适应求解算法、开放后置、碰撞检测、代码仿真等，覆盖了机器人集成应用完整的生命周期，包括方案设计、设备选型、集成调试及产品改型</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endPar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12" name="组合 11"/>
          <p:cNvGrpSpPr/>
          <p:nvPr/>
        </p:nvGrpSpPr>
        <p:grpSpPr>
          <a:xfrm>
            <a:off x="454660" y="450215"/>
            <a:ext cx="3644900" cy="815340"/>
            <a:chOff x="1429189" y="851594"/>
            <a:chExt cx="3812427" cy="827711"/>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144720" y="1078969"/>
                <a:ext cx="2787476" cy="342301"/>
              </a:xfrm>
              <a:prstGeom prst="rect">
                <a:avLst/>
              </a:prstGeom>
            </p:spPr>
            <p:txBody>
              <a:bodyPr wrap="square">
                <a:spAutoFit/>
              </a:bodyPr>
              <a:p>
                <a:pPr algn="ctr">
                  <a:defRPr/>
                </a:pP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3.PQArt</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软件介绍</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758853" cy="827711"/>
            </a:xfrm>
            <a:prstGeom prst="rect">
              <a:avLst/>
            </a:prstGeom>
          </p:spPr>
        </p:pic>
      </p:grpSp>
      <p:grpSp>
        <p:nvGrpSpPr>
          <p:cNvPr id="240" name="组合 240"/>
          <p:cNvGrpSpPr>
            <a:grpSpLocks noChangeAspect="1"/>
          </p:cNvGrpSpPr>
          <p:nvPr/>
        </p:nvGrpSpPr>
        <p:grpSpPr>
          <a:xfrm>
            <a:off x="1062038" y="2773680"/>
            <a:ext cx="9506896" cy="3600000"/>
            <a:chOff x="3747" y="107185"/>
            <a:chExt cx="8271" cy="3132"/>
          </a:xfrm>
        </p:grpSpPr>
        <p:pic>
          <p:nvPicPr>
            <p:cNvPr id="129" name="图片 24" descr="b3870abe2df6823e7091798e4cfbe87"/>
            <p:cNvPicPr>
              <a:picLocks noChangeAspect="1"/>
            </p:cNvPicPr>
            <p:nvPr/>
          </p:nvPicPr>
          <p:blipFill>
            <a:blip r:embed="rId5"/>
            <a:stretch>
              <a:fillRect/>
            </a:stretch>
          </p:blipFill>
          <p:spPr>
            <a:xfrm>
              <a:off x="3747" y="107185"/>
              <a:ext cx="4786" cy="3132"/>
            </a:xfrm>
            <a:prstGeom prst="rect">
              <a:avLst/>
            </a:prstGeom>
            <a:noFill/>
            <a:ln>
              <a:noFill/>
            </a:ln>
            <a:effectLst/>
          </p:spPr>
        </p:pic>
        <p:pic>
          <p:nvPicPr>
            <p:cNvPr id="130" name="图片 26" descr="6373404955564218627944327"/>
            <p:cNvPicPr>
              <a:picLocks noChangeAspect="1"/>
            </p:cNvPicPr>
            <p:nvPr/>
          </p:nvPicPr>
          <p:blipFill>
            <a:blip r:embed="rId6"/>
            <a:stretch>
              <a:fillRect/>
            </a:stretch>
          </p:blipFill>
          <p:spPr>
            <a:xfrm>
              <a:off x="8660" y="107222"/>
              <a:ext cx="3358" cy="3034"/>
            </a:xfrm>
            <a:prstGeom prst="rect">
              <a:avLst/>
            </a:prstGeom>
            <a:noFill/>
            <a:ln>
              <a:noFill/>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新知解析</a:t>
            </a:r>
            <a:endParaRPr lang="zh-CN" altLang="en-US" sz="2400" b="1">
              <a:solidFill>
                <a:schemeClr val="bg1"/>
              </a:solidFill>
            </a:endParaRPr>
          </a:p>
        </p:txBody>
      </p:sp>
      <p:sp>
        <p:nvSpPr>
          <p:cNvPr id="10" name="矩形 9"/>
          <p:cNvSpPr/>
          <p:nvPr/>
        </p:nvSpPr>
        <p:spPr>
          <a:xfrm>
            <a:off x="228600" y="1346835"/>
            <a:ext cx="11755755" cy="5332095"/>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457200" algn="l" fontAlgn="auto">
              <a:lnSpc>
                <a:spcPct val="150000"/>
              </a:lnSpc>
            </a:pP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PQArt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软件界面主要分八大部分：标题栏、菜单栏（机器人编程、工艺包、自定义）、绘图区、机器人加工管理面板、机器人控制面板、调试面板、输出面板和状态栏。</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）标题栏：显示软件名称、版本号和当前文件名。</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）菜单栏：涵盖了</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PQArt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的基本功能，如场景搭建、轨迹生成、仿真、后置、自定义等，是最常用的功能栏。</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）绘图区：用于场景搭建、轨迹的添加和编辑等。</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）机器人加工管理面板：由六个模块组成，包括场景、零件、工具坐标系、外部工具、快换工具以及机器人等。</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5</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）机器人控制面板：控制机器人六个轴和关节的运动，调整其姿态，显示坐标信息，读取机器人的关节值，以及使机器人返回机械零点等。</a:t>
            </a:r>
            <a:r>
              <a:rPr lang=""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endParaRPr lang=""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6</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）调试面板：方便查看并调整机器人姿态、编辑轨迹点特征。</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7</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）输出面板：显示机器人执行的动作、指令、事件和轨迹点的状态。</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8</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）状态栏：包括功能提示、模型绘制样式、视向等功能。</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12" name="组合 11"/>
          <p:cNvGrpSpPr/>
          <p:nvPr/>
        </p:nvGrpSpPr>
        <p:grpSpPr>
          <a:xfrm>
            <a:off x="454660" y="450215"/>
            <a:ext cx="3644900" cy="815340"/>
            <a:chOff x="1429189" y="851594"/>
            <a:chExt cx="3812427" cy="827711"/>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144720" y="1078969"/>
                <a:ext cx="2787476" cy="342301"/>
              </a:xfrm>
              <a:prstGeom prst="rect">
                <a:avLst/>
              </a:prstGeom>
            </p:spPr>
            <p:txBody>
              <a:bodyPr wrap="square">
                <a:spAutoFit/>
              </a:bodyPr>
              <a:p>
                <a:pPr algn="ctr">
                  <a:defRPr/>
                </a:pP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3.PQArt</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软件介绍</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758853" cy="827711"/>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406" name="WordArt 14"/>
          <p:cNvSpPr>
            <a:spLocks noChangeArrowheads="1" noChangeShapeType="1" noTextEdit="1"/>
          </p:cNvSpPr>
          <p:nvPr/>
        </p:nvSpPr>
        <p:spPr bwMode="gray">
          <a:xfrm>
            <a:off x="1901825" y="3507423"/>
            <a:ext cx="8001000" cy="990600"/>
          </a:xfrm>
          <a:prstGeom prst="rect">
            <a:avLst/>
          </a:prstGeom>
        </p:spPr>
        <p:txBody>
          <a:bodyPr wrap="none" fromWordArt="1">
            <a:prstTxWarp prst="textDeflate">
              <a:avLst>
                <a:gd name="adj" fmla="val 0"/>
              </a:avLst>
            </a:prstTxWarp>
          </a:bodyPr>
          <a:lstStyle/>
          <a:p>
            <a:pPr algn="ctr"/>
            <a:r>
              <a:rPr lang="zh-CN" altLang="en-US" sz="5400" b="1" kern="10" dirty="0">
                <a:ln w="28575">
                  <a:solidFill>
                    <a:schemeClr val="tx1"/>
                  </a:solidFill>
                  <a:round/>
                </a:ln>
                <a:gradFill rotWithShape="1">
                  <a:gsLst>
                    <a:gs pos="0">
                      <a:schemeClr val="tx2"/>
                    </a:gs>
                    <a:gs pos="100000">
                      <a:schemeClr val="hlink"/>
                    </a:gs>
                  </a:gsLst>
                  <a:lin ang="5400000" scaled="1"/>
                </a:gradFill>
                <a:effectLst>
                  <a:outerShdw dist="107763" dir="2700000" algn="ctr" rotWithShape="0">
                    <a:srgbClr val="000000">
                      <a:alpha val="50000"/>
                    </a:srgbClr>
                  </a:outerShdw>
                </a:effectLst>
                <a:latin typeface="Arial" panose="020B0604020202020204" pitchFamily="34" charset="0"/>
                <a:cs typeface="Arial" panose="020B0604020202020204" pitchFamily="34" charset="0"/>
              </a:rPr>
              <a:t>匠心筑梦</a:t>
            </a:r>
            <a:r>
              <a:rPr lang="en-US" altLang="zh-CN" sz="5400" b="1" kern="10" dirty="0">
                <a:ln w="28575">
                  <a:solidFill>
                    <a:schemeClr val="tx1"/>
                  </a:solidFill>
                  <a:round/>
                </a:ln>
                <a:gradFill rotWithShape="1">
                  <a:gsLst>
                    <a:gs pos="0">
                      <a:schemeClr val="tx2"/>
                    </a:gs>
                    <a:gs pos="100000">
                      <a:schemeClr val="hlink"/>
                    </a:gs>
                  </a:gsLst>
                  <a:lin ang="5400000" scaled="1"/>
                </a:gradFill>
                <a:effectLst>
                  <a:outerShdw dist="107763" dir="2700000" algn="ctr" rotWithShape="0">
                    <a:srgbClr val="000000">
                      <a:alpha val="50000"/>
                    </a:srgbClr>
                  </a:outerShdw>
                </a:effectLst>
                <a:latin typeface="Arial" panose="020B0604020202020204" pitchFamily="34" charset="0"/>
                <a:cs typeface="Arial" panose="020B0604020202020204" pitchFamily="34" charset="0"/>
              </a:rPr>
              <a:t> </a:t>
            </a:r>
            <a:r>
              <a:rPr lang="zh-CN" altLang="en-US" sz="5400" b="1" kern="10" dirty="0">
                <a:ln w="28575">
                  <a:solidFill>
                    <a:schemeClr val="tx1"/>
                  </a:solidFill>
                  <a:round/>
                </a:ln>
                <a:gradFill rotWithShape="1">
                  <a:gsLst>
                    <a:gs pos="0">
                      <a:schemeClr val="tx2"/>
                    </a:gs>
                    <a:gs pos="100000">
                      <a:schemeClr val="hlink"/>
                    </a:gs>
                  </a:gsLst>
                  <a:lin ang="5400000" scaled="1"/>
                </a:gradFill>
                <a:effectLst>
                  <a:outerShdw dist="107763" dir="2700000" algn="ctr" rotWithShape="0">
                    <a:srgbClr val="000000">
                      <a:alpha val="50000"/>
                    </a:srgbClr>
                  </a:outerShdw>
                </a:effectLst>
                <a:latin typeface="Arial" panose="020B0604020202020204" pitchFamily="34" charset="0"/>
                <a:cs typeface="Arial" panose="020B0604020202020204" pitchFamily="34" charset="0"/>
              </a:rPr>
              <a:t>智造</a:t>
            </a:r>
            <a:r>
              <a:rPr lang="zh-CN" altLang="en-US" sz="5400" b="1" kern="10" dirty="0">
                <a:ln w="28575">
                  <a:solidFill>
                    <a:schemeClr val="tx1"/>
                  </a:solidFill>
                  <a:round/>
                </a:ln>
                <a:gradFill rotWithShape="1">
                  <a:gsLst>
                    <a:gs pos="0">
                      <a:schemeClr val="tx2"/>
                    </a:gs>
                    <a:gs pos="100000">
                      <a:schemeClr val="hlink"/>
                    </a:gs>
                  </a:gsLst>
                  <a:lin ang="5400000" scaled="1"/>
                </a:gradFill>
                <a:effectLst>
                  <a:outerShdw dist="107763" dir="2700000" algn="ctr" rotWithShape="0">
                    <a:srgbClr val="000000">
                      <a:alpha val="50000"/>
                    </a:srgbClr>
                  </a:outerShdw>
                </a:effectLst>
                <a:latin typeface="Arial" panose="020B0604020202020204" pitchFamily="34" charset="0"/>
                <a:cs typeface="Arial" panose="020B0604020202020204" pitchFamily="34" charset="0"/>
              </a:rPr>
              <a:t>未来</a:t>
            </a:r>
            <a:endParaRPr lang="zh-CN" altLang="en-US" sz="5400" b="1" kern="10" dirty="0">
              <a:ln w="28575">
                <a:solidFill>
                  <a:schemeClr val="tx1"/>
                </a:solidFill>
                <a:round/>
              </a:ln>
              <a:gradFill rotWithShape="1">
                <a:gsLst>
                  <a:gs pos="0">
                    <a:schemeClr val="tx2"/>
                  </a:gs>
                  <a:gs pos="100000">
                    <a:schemeClr val="hlink"/>
                  </a:gs>
                </a:gsLst>
                <a:lin ang="5400000" scaled="1"/>
              </a:gradFill>
              <a:effectLst>
                <a:outerShdw dist="107763" dir="2700000" algn="ctr" rotWithShape="0">
                  <a:srgbClr val="000000">
                    <a:alpha val="50000"/>
                  </a:srgbClr>
                </a:outerShdw>
              </a:effectLst>
              <a:latin typeface="Arial" panose="020B0604020202020204" pitchFamily="34" charset="0"/>
              <a:cs typeface="Arial" panose="020B0604020202020204" pitchFamily="34" charset="0"/>
            </a:endParaRPr>
          </a:p>
        </p:txBody>
      </p:sp>
      <p:sp>
        <p:nvSpPr>
          <p:cNvPr id="59407" name="AutoShape 15"/>
          <p:cNvSpPr>
            <a:spLocks noChangeArrowheads="1"/>
          </p:cNvSpPr>
          <p:nvPr/>
        </p:nvSpPr>
        <p:spPr bwMode="auto">
          <a:xfrm>
            <a:off x="4062413" y="2085975"/>
            <a:ext cx="3384550" cy="838200"/>
          </a:xfrm>
          <a:prstGeom prst="roundRect">
            <a:avLst>
              <a:gd name="adj" fmla="val 50000"/>
            </a:avLst>
          </a:prstGeom>
          <a:gradFill rotWithShape="1">
            <a:gsLst>
              <a:gs pos="0">
                <a:srgbClr val="CC6600"/>
              </a:gs>
              <a:gs pos="50000">
                <a:srgbClr val="FFCC99"/>
              </a:gs>
              <a:gs pos="100000">
                <a:srgbClr val="CC6600"/>
              </a:gs>
            </a:gsLst>
            <a:lin ang="0" scaled="1"/>
          </a:gradFill>
          <a:ln w="38100">
            <a:solidFill>
              <a:srgbClr val="FFFFFF"/>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3600">
                <a:solidFill>
                  <a:schemeClr val="tx1"/>
                </a:solidFill>
                <a:latin typeface="Verdana" panose="020B0604030504040204" pitchFamily="34" charset="0"/>
                <a:ea typeface="宋体" panose="02010600030101010101" pitchFamily="2" charset="-122"/>
              </a:defRPr>
            </a:lvl1pPr>
            <a:lvl2pPr marL="742950" indent="-285750">
              <a:defRPr sz="3600">
                <a:solidFill>
                  <a:schemeClr val="tx1"/>
                </a:solidFill>
                <a:latin typeface="Verdana" panose="020B0604030504040204" pitchFamily="34" charset="0"/>
                <a:ea typeface="宋体" panose="02010600030101010101" pitchFamily="2" charset="-122"/>
              </a:defRPr>
            </a:lvl2pPr>
            <a:lvl3pPr marL="1143000" indent="-228600">
              <a:defRPr sz="3600">
                <a:solidFill>
                  <a:schemeClr val="tx1"/>
                </a:solidFill>
                <a:latin typeface="Verdana" panose="020B0604030504040204" pitchFamily="34" charset="0"/>
                <a:ea typeface="宋体" panose="02010600030101010101" pitchFamily="2" charset="-122"/>
              </a:defRPr>
            </a:lvl3pPr>
            <a:lvl4pPr marL="1600200" indent="-228600">
              <a:defRPr sz="3600">
                <a:solidFill>
                  <a:schemeClr val="tx1"/>
                </a:solidFill>
                <a:latin typeface="Verdana" panose="020B0604030504040204" pitchFamily="34" charset="0"/>
                <a:ea typeface="宋体" panose="02010600030101010101" pitchFamily="2" charset="-122"/>
              </a:defRPr>
            </a:lvl4pPr>
            <a:lvl5pPr marL="2057400" indent="-228600">
              <a:defRPr sz="36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9pPr>
          </a:lstStyle>
          <a:p>
            <a:pPr algn="ctr" eaLnBrk="1" hangingPunct="1"/>
            <a:endParaRPr lang="zh-CN" altLang="en-US" sz="2000">
              <a:latin typeface="Lucida Console" panose="020B0609040504020204" pitchFamily="49" charset="0"/>
            </a:endParaRPr>
          </a:p>
        </p:txBody>
      </p:sp>
      <p:sp>
        <p:nvSpPr>
          <p:cNvPr id="59408" name="Rectangle 16"/>
          <p:cNvSpPr>
            <a:spLocks noRot="1" noChangeArrowheads="1"/>
          </p:cNvSpPr>
          <p:nvPr/>
        </p:nvSpPr>
        <p:spPr bwMode="auto">
          <a:xfrm>
            <a:off x="4278313" y="2276475"/>
            <a:ext cx="2879725"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3600">
                <a:solidFill>
                  <a:schemeClr val="tx1"/>
                </a:solidFill>
                <a:latin typeface="Verdana" panose="020B0604030504040204" pitchFamily="34" charset="0"/>
                <a:ea typeface="宋体" panose="02010600030101010101" pitchFamily="2" charset="-122"/>
              </a:defRPr>
            </a:lvl1pPr>
            <a:lvl2pPr marL="742950" indent="-285750">
              <a:defRPr sz="3600">
                <a:solidFill>
                  <a:schemeClr val="tx1"/>
                </a:solidFill>
                <a:latin typeface="Verdana" panose="020B0604030504040204" pitchFamily="34" charset="0"/>
                <a:ea typeface="宋体" panose="02010600030101010101" pitchFamily="2" charset="-122"/>
              </a:defRPr>
            </a:lvl2pPr>
            <a:lvl3pPr marL="1143000" indent="-228600">
              <a:defRPr sz="3600">
                <a:solidFill>
                  <a:schemeClr val="tx1"/>
                </a:solidFill>
                <a:latin typeface="Verdana" panose="020B0604030504040204" pitchFamily="34" charset="0"/>
                <a:ea typeface="宋体" panose="02010600030101010101" pitchFamily="2" charset="-122"/>
              </a:defRPr>
            </a:lvl3pPr>
            <a:lvl4pPr marL="1600200" indent="-228600">
              <a:defRPr sz="3600">
                <a:solidFill>
                  <a:schemeClr val="tx1"/>
                </a:solidFill>
                <a:latin typeface="Verdana" panose="020B0604030504040204" pitchFamily="34" charset="0"/>
                <a:ea typeface="宋体" panose="02010600030101010101" pitchFamily="2" charset="-122"/>
              </a:defRPr>
            </a:lvl4pPr>
            <a:lvl5pPr marL="2057400" indent="-228600">
              <a:defRPr sz="36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9pPr>
          </a:lstStyle>
          <a:p>
            <a:pPr algn="ctr" eaLnBrk="1" hangingPunct="1">
              <a:spcBef>
                <a:spcPct val="20000"/>
              </a:spcBef>
              <a:buClr>
                <a:schemeClr val="hlink"/>
              </a:buClr>
              <a:buFont typeface="Wingdings" panose="05000000000000000000" pitchFamily="2" charset="2"/>
              <a:buNone/>
            </a:pPr>
            <a:r>
              <a:rPr lang="zh-CN" altLang="en-US" sz="2800" b="1">
                <a:solidFill>
                  <a:schemeClr val="tx2"/>
                </a:solidFill>
                <a:latin typeface="BankGothic Md BT" panose="020B0807020203060204" pitchFamily="34" charset="0"/>
                <a:ea typeface="黑体" panose="02010609060101010101" pitchFamily="49" charset="-122"/>
              </a:rPr>
              <a:t>本任务结束</a:t>
            </a:r>
            <a:endParaRPr lang="zh-CN" altLang="en-US" sz="2800" b="1">
              <a:solidFill>
                <a:schemeClr val="tx2"/>
              </a:solidFill>
              <a:latin typeface="BankGothic Md BT" panose="020B0807020203060204" pitchFamily="34" charset="0"/>
              <a:ea typeface="黑体" panose="0201060906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59406"/>
                                        </p:tgtEl>
                                        <p:attrNameLst>
                                          <p:attrName>style.visibility</p:attrName>
                                        </p:attrNameLst>
                                      </p:cBhvr>
                                      <p:to>
                                        <p:strVal val="visible"/>
                                      </p:to>
                                    </p:set>
                                    <p:animEffect transition="in" filter="checkerboard(across)">
                                      <p:cBhvr>
                                        <p:cTn id="7" dur="500"/>
                                        <p:tgtEl>
                                          <p:spTgt spid="59406"/>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59408">
                                            <p:txEl>
                                              <p:pRg st="4294967295" end="4294967295"/>
                                            </p:txEl>
                                          </p:spTgt>
                                        </p:tgtEl>
                                        <p:attrNameLst>
                                          <p:attrName>style.visibility</p:attrName>
                                        </p:attrNameLst>
                                      </p:cBhvr>
                                      <p:to>
                                        <p:strVal val="visible"/>
                                      </p:to>
                                    </p:set>
                                    <p:animEffect transition="in" filter="checkerboard(across)">
                                      <p:cBhvr>
                                        <p:cTn id="11" dur="500"/>
                                        <p:tgtEl>
                                          <p:spTgt spid="59408">
                                            <p:txEl>
                                              <p:pRg st="4294967295" end="4294967295"/>
                                            </p:txEl>
                                          </p:spTgt>
                                        </p:tgtEl>
                                      </p:cBhvr>
                                    </p:animEffect>
                                  </p:childTnLst>
                                </p:cTn>
                              </p:par>
                            </p:childTnLst>
                          </p:cTn>
                        </p:par>
                        <p:par>
                          <p:cTn id="12" fill="hold">
                            <p:stCondLst>
                              <p:cond delay="1000"/>
                            </p:stCondLst>
                            <p:childTnLst>
                              <p:par>
                                <p:cTn id="13" presetID="5" presetClass="entr" presetSubtype="10" fill="hold" grpId="0" nodeType="afterEffect">
                                  <p:stCondLst>
                                    <p:cond delay="0"/>
                                  </p:stCondLst>
                                  <p:childTnLst>
                                    <p:set>
                                      <p:cBhvr>
                                        <p:cTn id="14" dur="1" fill="hold">
                                          <p:stCondLst>
                                            <p:cond delay="0"/>
                                          </p:stCondLst>
                                        </p:cTn>
                                        <p:tgtEl>
                                          <p:spTgt spid="59408">
                                            <p:txEl>
                                              <p:pRg st="4294967295" end="4294967295"/>
                                            </p:txEl>
                                          </p:spTgt>
                                        </p:tgtEl>
                                        <p:attrNameLst>
                                          <p:attrName>style.visibility</p:attrName>
                                        </p:attrNameLst>
                                      </p:cBhvr>
                                      <p:to>
                                        <p:strVal val="visible"/>
                                      </p:to>
                                    </p:set>
                                    <p:animEffect transition="in" filter="checkerboard(across)">
                                      <p:cBhvr>
                                        <p:cTn id="15" dur="500"/>
                                        <p:tgtEl>
                                          <p:spTgt spid="59408">
                                            <p:txEl>
                                              <p:pRg st="4294967295" end="4294967295"/>
                                            </p:txEl>
                                          </p:spTgt>
                                        </p:tgtEl>
                                      </p:cBhvr>
                                    </p:animEffect>
                                  </p:childTnLst>
                                </p:cTn>
                              </p:par>
                            </p:childTnLst>
                          </p:cTn>
                        </p:par>
                        <p:par>
                          <p:cTn id="16" fill="hold">
                            <p:stCondLst>
                              <p:cond delay="1500"/>
                            </p:stCondLst>
                            <p:childTnLst>
                              <p:par>
                                <p:cTn id="17" presetID="5" presetClass="entr" presetSubtype="10" fill="hold" grpId="0" nodeType="afterEffect">
                                  <p:stCondLst>
                                    <p:cond delay="0"/>
                                  </p:stCondLst>
                                  <p:childTnLst>
                                    <p:set>
                                      <p:cBhvr>
                                        <p:cTn id="18" dur="1" fill="hold">
                                          <p:stCondLst>
                                            <p:cond delay="0"/>
                                          </p:stCondLst>
                                        </p:cTn>
                                        <p:tgtEl>
                                          <p:spTgt spid="59408">
                                            <p:txEl>
                                              <p:pRg st="0" end="0"/>
                                            </p:txEl>
                                          </p:spTgt>
                                        </p:tgtEl>
                                        <p:attrNameLst>
                                          <p:attrName>style.visibility</p:attrName>
                                        </p:attrNameLst>
                                      </p:cBhvr>
                                      <p:to>
                                        <p:strVal val="visible"/>
                                      </p:to>
                                    </p:set>
                                    <p:animEffect transition="in" filter="checkerboard(across)">
                                      <p:cBhvr>
                                        <p:cTn id="19" dur="500"/>
                                        <p:tgtEl>
                                          <p:spTgt spid="59408">
                                            <p:txEl>
                                              <p:pRg st="0" end="0"/>
                                            </p:txEl>
                                          </p:spTgt>
                                        </p:tgtEl>
                                      </p:cBhvr>
                                    </p:animEffect>
                                  </p:childTnLst>
                                </p:cTn>
                              </p:par>
                            </p:childTnLst>
                          </p:cTn>
                        </p:par>
                        <p:par>
                          <p:cTn id="20" fill="hold">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59407"/>
                                        </p:tgtEl>
                                        <p:attrNameLst>
                                          <p:attrName>style.visibility</p:attrName>
                                        </p:attrNameLst>
                                      </p:cBhvr>
                                      <p:to>
                                        <p:strVal val="visible"/>
                                      </p:to>
                                    </p:set>
                                    <p:animEffect transition="in" filter="blinds(horizontal)">
                                      <p:cBhvr>
                                        <p:cTn id="23" dur="500"/>
                                        <p:tgtEl>
                                          <p:spTgt spid="594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07" grpId="0" bldLvl="0" animBg="1"/>
      <p:bldP spid="59408"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任务要求</a:t>
            </a:r>
            <a:endParaRPr lang="zh-CN" altLang="en-US" sz="2400" b="1">
              <a:solidFill>
                <a:schemeClr val="bg1"/>
              </a:solidFill>
            </a:endParaRPr>
          </a:p>
        </p:txBody>
      </p:sp>
      <p:sp>
        <p:nvSpPr>
          <p:cNvPr id="10" name="矩形 9"/>
          <p:cNvSpPr/>
          <p:nvPr/>
        </p:nvSpPr>
        <p:spPr>
          <a:xfrm>
            <a:off x="1042035" y="1005205"/>
            <a:ext cx="10375900" cy="5176520"/>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0" algn="l" fontAlgn="auto">
              <a:lnSpc>
                <a:spcPct val="150000"/>
              </a:lnSpc>
            </a:pP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在汽车轮毂的智能生产过程中，根据生产需求，产线中会有众多设备服务生产，因此需要工业机器人频繁配合工作站中其他设备完成既定操作任务。工作站是指以工业机器人为核心的，能够完成某些指定任务的工作区域，如图</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1-1-1 </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所示。本书介绍的</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4 </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个工作站，均需要工业机器人完成取放毛坯、上下料及搬运、检测等操作，所以工业机器人工作范围将远远超出机器人本体工作范围，因此在工业机器人基座安装滑台（又称导轨）等作为机器人的第七轴尤为重要，这样可以扩大其操作空间，更好地配合工作站完成生产任务。本任务作为全书第一个任务，将率先完成工业机器人工作虚拟搭建及调试。</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具体要求：</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50000"/>
              </a:lnSpc>
            </a:pP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下载、安装</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工业机器人集成应用</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”1+x</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证书考核仿真软件</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PQArt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50000"/>
              </a:lnSpc>
            </a:pP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创建工业机器人虚拟工作站。</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50000"/>
              </a:lnSpc>
            </a:pP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机器人从初始位置移动至导轨</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-400</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的位置。</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50000"/>
              </a:lnSpc>
            </a:pP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机器人从工具架安装夹爪工具后返回初始位置再放回夹爪。</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任务分析</a:t>
            </a:r>
            <a:endParaRPr lang="zh-CN" altLang="en-US" sz="2400" b="1">
              <a:solidFill>
                <a:schemeClr val="bg1"/>
              </a:solidFill>
            </a:endParaRPr>
          </a:p>
        </p:txBody>
      </p:sp>
      <p:sp>
        <p:nvSpPr>
          <p:cNvPr id="10" name="矩形 9"/>
          <p:cNvSpPr/>
          <p:nvPr/>
        </p:nvSpPr>
        <p:spPr>
          <a:xfrm>
            <a:off x="1042035" y="1539875"/>
            <a:ext cx="10375900" cy="4148455"/>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0" algn="l" fontAlgn="auto">
              <a:lnSpc>
                <a:spcPct val="150000"/>
              </a:lnSpc>
            </a:pP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在机器人程序编写过程中，如果需要完成某一指定动作要求时，需要先分析机器人路径轨迹，优化轨迹并编制程序。在仿真软件中，亦如此。因此在实施此任务时需要理解机器人与导轨的移动位置，以及必要的信息交互和动作逻辑以此确定动作的触发信号，达到连续运动执行操作要求的目的。</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本任务中机器人需要从初始位置移动至导轨</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-400mm</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的位置并转向工具架，安装好工具后返回初始位置再返回工具架前卸载工具后最终返回初始位置。因此在过程中，导轨在</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0mm</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和</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-400</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之间往返移动两次，机器人也一样，但机器人在第一次到达</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-400mm</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后通过安装过度点</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和安装点以及安装过度点</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进行夹爪工具安装，第二次将反向操作，卸载工具。</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任务要求</a:t>
            </a:r>
            <a:endParaRPr lang="zh-CN" altLang="en-US" sz="2400" b="1">
              <a:solidFill>
                <a:schemeClr val="bg1"/>
              </a:solidFill>
            </a:endParaRPr>
          </a:p>
        </p:txBody>
      </p:sp>
      <p:pic>
        <p:nvPicPr>
          <p:cNvPr id="548" name="ECB019B1-382A-4266-B25C-5B523AA43C14-2" descr="C:/Users/SL/AppData/Local/Temp/wps.kaOsIIwps"/>
          <p:cNvPicPr>
            <a:picLocks noChangeAspect="1"/>
          </p:cNvPicPr>
          <p:nvPr/>
        </p:nvPicPr>
        <p:blipFill>
          <a:blip r:embed="rId1"/>
          <a:stretch>
            <a:fillRect/>
          </a:stretch>
        </p:blipFill>
        <p:spPr>
          <a:xfrm>
            <a:off x="899795" y="1317625"/>
            <a:ext cx="10694035" cy="4766945"/>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新知解析</a:t>
            </a:r>
            <a:endParaRPr lang="zh-CN" altLang="en-US" sz="2400" b="1">
              <a:solidFill>
                <a:schemeClr val="bg1"/>
              </a:solidFill>
            </a:endParaRPr>
          </a:p>
        </p:txBody>
      </p:sp>
      <p:sp>
        <p:nvSpPr>
          <p:cNvPr id="10" name="矩形 9"/>
          <p:cNvSpPr/>
          <p:nvPr/>
        </p:nvSpPr>
        <p:spPr>
          <a:xfrm>
            <a:off x="454660" y="1539875"/>
            <a:ext cx="11395710" cy="4998085"/>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0" algn="l" fontAlgn="auto">
              <a:lnSpc>
                <a:spcPct val="150000"/>
              </a:lnSpc>
            </a:pPr>
            <a:r>
              <a:rPr lang=""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工业机器人是广泛用于工业领域的多关节机械手或多自由度的机器装置，具有一定的自动性，可依靠自身的动力能源和控制能力实现各种工业加工制造功能。工业机器人被广泛应用于电子、物流、化工等各个工业领域之中。它可以接受人类指挥，也可以按照预先编排的程序运行，新型工业机器人还可以利用人工智能技术制定优化方案。</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工业机器人的种类有多种，分类方式也不尽相同，根据机器人应用范围，可以将机器人分为通用机器人、焊接机器人、喷涂机器人、装配机器人、搬运机器人、码垛机器人等等，</a:t>
            </a:r>
            <a:r>
              <a:rPr lang=""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所有工作的完成都具有高效性、持久性、速度和准确性。它可以协助或取代人类完成一些重复性、危险性，或者人类无法完成的工作</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12" name="组合 11"/>
          <p:cNvGrpSpPr/>
          <p:nvPr/>
        </p:nvGrpSpPr>
        <p:grpSpPr>
          <a:xfrm>
            <a:off x="454660" y="531495"/>
            <a:ext cx="3932555" cy="815340"/>
            <a:chOff x="1429189" y="851594"/>
            <a:chExt cx="3812427" cy="827711"/>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144720" y="1078969"/>
                <a:ext cx="2787476" cy="342301"/>
              </a:xfrm>
              <a:prstGeom prst="rect">
                <a:avLst/>
              </a:prstGeom>
            </p:spPr>
            <p:txBody>
              <a:bodyPr wrap="square">
                <a:spAutoFit/>
              </a:bodyPr>
              <a:p>
                <a:pPr algn="ctr">
                  <a:defRPr/>
                </a:pP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1.</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工业机器人基础知识</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758853" cy="827711"/>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新知解析</a:t>
            </a:r>
            <a:endParaRPr lang="zh-CN" altLang="en-US" sz="2400" b="1">
              <a:solidFill>
                <a:schemeClr val="bg1"/>
              </a:solidFill>
            </a:endParaRPr>
          </a:p>
        </p:txBody>
      </p:sp>
      <p:sp>
        <p:nvSpPr>
          <p:cNvPr id="10" name="矩形 9"/>
          <p:cNvSpPr/>
          <p:nvPr/>
        </p:nvSpPr>
        <p:spPr>
          <a:xfrm>
            <a:off x="454660" y="1539875"/>
            <a:ext cx="11395710" cy="4998085"/>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通用机器人：最为常见的工业机器人，动作灵活，工作范围较大，通用性较强，可用于码垛、装配、打磨、焊接等多种工艺，见图左一。</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搬运机器人：即被搬运零件无严格的运动轨迹要求，只要求始点和终点位姿准确可应用于机床上下料、工件堆垛等，见图左二。</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喷涂机器人：多用于喷漆生产线，重复位置精度要求不高，见图右二。</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焊接机器人：目前使用最多的一类机器人，它又可分为点焊和弧焊两类，见图右一。</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12" name="组合 11"/>
          <p:cNvGrpSpPr/>
          <p:nvPr/>
        </p:nvGrpSpPr>
        <p:grpSpPr>
          <a:xfrm>
            <a:off x="454660" y="531495"/>
            <a:ext cx="3932555" cy="815340"/>
            <a:chOff x="1429189" y="851594"/>
            <a:chExt cx="3812427" cy="827711"/>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144720" y="1078969"/>
                <a:ext cx="2787476" cy="342301"/>
              </a:xfrm>
              <a:prstGeom prst="rect">
                <a:avLst/>
              </a:prstGeom>
            </p:spPr>
            <p:txBody>
              <a:bodyPr wrap="square">
                <a:spAutoFit/>
              </a:bodyPr>
              <a:p>
                <a:pPr algn="ctr">
                  <a:defRPr/>
                </a:pP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1.</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工业机器人基础知识</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758853" cy="827711"/>
            </a:xfrm>
            <a:prstGeom prst="rect">
              <a:avLst/>
            </a:prstGeom>
          </p:spPr>
        </p:pic>
      </p:grpSp>
      <p:grpSp>
        <p:nvGrpSpPr>
          <p:cNvPr id="229" name="组合 229"/>
          <p:cNvGrpSpPr>
            <a:grpSpLocks noChangeAspect="1"/>
          </p:cNvGrpSpPr>
          <p:nvPr/>
        </p:nvGrpSpPr>
        <p:grpSpPr>
          <a:xfrm>
            <a:off x="2971483" y="4358958"/>
            <a:ext cx="6242224" cy="2036072"/>
            <a:chOff x="5257" y="62559"/>
            <a:chExt cx="7453" cy="2431"/>
          </a:xfrm>
        </p:grpSpPr>
        <p:pic>
          <p:nvPicPr>
            <p:cNvPr id="122" name="图片 21" descr="C:/Users/Administrator.XTZJ-2020ZIOURP/Desktop/焊接机器人.jpg焊接机器人"/>
            <p:cNvPicPr>
              <a:picLocks noChangeAspect="1"/>
            </p:cNvPicPr>
            <p:nvPr/>
          </p:nvPicPr>
          <p:blipFill>
            <a:blip r:embed="rId5"/>
            <a:srcRect l="-22" t="13381" r="22" b="8915"/>
            <a:stretch>
              <a:fillRect/>
            </a:stretch>
          </p:blipFill>
          <p:spPr>
            <a:xfrm>
              <a:off x="10477" y="62591"/>
              <a:ext cx="2233" cy="2314"/>
            </a:xfrm>
            <a:prstGeom prst="rect">
              <a:avLst/>
            </a:prstGeom>
          </p:spPr>
        </p:pic>
        <p:pic>
          <p:nvPicPr>
            <p:cNvPr id="123" name="图片 19" descr="C:/Users/Administrator.XTZJ-2020ZIOURP/Desktop/喷涂机器人2.jpg喷涂机器人2"/>
            <p:cNvPicPr>
              <a:picLocks noChangeAspect="1"/>
            </p:cNvPicPr>
            <p:nvPr/>
          </p:nvPicPr>
          <p:blipFill>
            <a:blip r:embed="rId6"/>
            <a:srcRect l="-24" t="6520" r="24" b="6048"/>
            <a:stretch>
              <a:fillRect/>
            </a:stretch>
          </p:blipFill>
          <p:spPr>
            <a:xfrm>
              <a:off x="8691" y="62559"/>
              <a:ext cx="2066" cy="2410"/>
            </a:xfrm>
            <a:prstGeom prst="rect">
              <a:avLst/>
            </a:prstGeom>
          </p:spPr>
        </p:pic>
        <p:pic>
          <p:nvPicPr>
            <p:cNvPr id="124" name="图片 16" descr="C:/Users/Administrator.XTZJ-2020ZIOURP/Desktop/搬运机器人.jpeg搬运机器人"/>
            <p:cNvPicPr>
              <a:picLocks noChangeAspect="1"/>
            </p:cNvPicPr>
            <p:nvPr/>
          </p:nvPicPr>
          <p:blipFill>
            <a:blip r:embed="rId7"/>
            <a:srcRect l="9502" r="9502"/>
            <a:stretch>
              <a:fillRect/>
            </a:stretch>
          </p:blipFill>
          <p:spPr>
            <a:xfrm>
              <a:off x="6728" y="62619"/>
              <a:ext cx="2130" cy="2371"/>
            </a:xfrm>
            <a:prstGeom prst="rect">
              <a:avLst/>
            </a:prstGeom>
          </p:spPr>
        </p:pic>
        <p:pic>
          <p:nvPicPr>
            <p:cNvPr id="125" name="图片 15" descr="通用机器人"/>
            <p:cNvPicPr>
              <a:picLocks noChangeAspect="1"/>
            </p:cNvPicPr>
            <p:nvPr/>
          </p:nvPicPr>
          <p:blipFill>
            <a:blip r:embed="rId8"/>
            <a:stretch>
              <a:fillRect/>
            </a:stretch>
          </p:blipFill>
          <p:spPr>
            <a:xfrm>
              <a:off x="5257" y="62640"/>
              <a:ext cx="1588" cy="2321"/>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新知解析</a:t>
            </a:r>
            <a:endParaRPr lang="zh-CN" altLang="en-US" sz="2400" b="1">
              <a:solidFill>
                <a:schemeClr val="bg1"/>
              </a:solidFill>
            </a:endParaRPr>
          </a:p>
        </p:txBody>
      </p:sp>
      <p:sp>
        <p:nvSpPr>
          <p:cNvPr id="10" name="矩形 9"/>
          <p:cNvSpPr/>
          <p:nvPr/>
        </p:nvSpPr>
        <p:spPr>
          <a:xfrm>
            <a:off x="454660" y="1539875"/>
            <a:ext cx="11395710" cy="4998085"/>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根据机器人的关节个数及关节的构造分类，常见的有六轴机器人、非球型机器人、</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SCARA</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机器人等三种。</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通用六轴机器人：六轴机器人是由六个串联轴组成的，具有六个关节轴的机器人。所谓的串联，即一轴关联二轴，二轴关联三轴，它们之间是互相影响的。如图所示，本书所有的机器人均为六轴机器人，。</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12" name="组合 11"/>
          <p:cNvGrpSpPr/>
          <p:nvPr/>
        </p:nvGrpSpPr>
        <p:grpSpPr>
          <a:xfrm>
            <a:off x="454660" y="531495"/>
            <a:ext cx="3932555" cy="815340"/>
            <a:chOff x="1429189" y="851594"/>
            <a:chExt cx="3812427" cy="827711"/>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144720" y="1078969"/>
                <a:ext cx="2787476" cy="342301"/>
              </a:xfrm>
              <a:prstGeom prst="rect">
                <a:avLst/>
              </a:prstGeom>
            </p:spPr>
            <p:txBody>
              <a:bodyPr wrap="square">
                <a:spAutoFit/>
              </a:bodyPr>
              <a:p>
                <a:pPr algn="ctr">
                  <a:defRPr/>
                </a:pP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1.</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工业机器人基础知识</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758853" cy="827711"/>
            </a:xfrm>
            <a:prstGeom prst="rect">
              <a:avLst/>
            </a:prstGeom>
          </p:spPr>
        </p:pic>
      </p:grpSp>
      <p:pic>
        <p:nvPicPr>
          <p:cNvPr id="373" name="图片 2" descr="C:/Users/Administrator.XTZJ-2020ZIOURP/Desktop/六轴机器人.jpg六轴机器人"/>
          <p:cNvPicPr>
            <a:picLocks noChangeAspect="1"/>
          </p:cNvPicPr>
          <p:nvPr/>
        </p:nvPicPr>
        <p:blipFill>
          <a:blip r:embed="rId5"/>
          <a:srcRect l="15649" t="15493" r="15649"/>
          <a:stretch>
            <a:fillRect/>
          </a:stretch>
        </p:blipFill>
        <p:spPr>
          <a:xfrm>
            <a:off x="4156075" y="3358198"/>
            <a:ext cx="3577283" cy="28800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新知解析</a:t>
            </a:r>
            <a:endParaRPr lang="zh-CN" altLang="en-US" sz="2400" b="1">
              <a:solidFill>
                <a:schemeClr val="bg1"/>
              </a:solidFill>
            </a:endParaRPr>
          </a:p>
        </p:txBody>
      </p:sp>
      <p:sp>
        <p:nvSpPr>
          <p:cNvPr id="10" name="矩形 9"/>
          <p:cNvSpPr/>
          <p:nvPr/>
        </p:nvSpPr>
        <p:spPr>
          <a:xfrm>
            <a:off x="454660" y="1539875"/>
            <a:ext cx="11395710" cy="4998085"/>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根据应用需求，在六轴基础上添加滑轨即可成为七轴机器人，第七轴就是基座下面添加的滑台。</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12" name="组合 11"/>
          <p:cNvGrpSpPr/>
          <p:nvPr/>
        </p:nvGrpSpPr>
        <p:grpSpPr>
          <a:xfrm>
            <a:off x="454660" y="531495"/>
            <a:ext cx="3932555" cy="815340"/>
            <a:chOff x="1429189" y="851594"/>
            <a:chExt cx="3812427" cy="827711"/>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144720" y="1078969"/>
                <a:ext cx="2787476" cy="342301"/>
              </a:xfrm>
              <a:prstGeom prst="rect">
                <a:avLst/>
              </a:prstGeom>
            </p:spPr>
            <p:txBody>
              <a:bodyPr wrap="square">
                <a:spAutoFit/>
              </a:bodyPr>
              <a:p>
                <a:pPr algn="ctr">
                  <a:defRPr/>
                </a:pP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1.</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工业机器人基础知识</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758853" cy="827711"/>
            </a:xfrm>
            <a:prstGeom prst="rect">
              <a:avLst/>
            </a:prstGeom>
          </p:spPr>
        </p:pic>
      </p:grpSp>
      <p:pic>
        <p:nvPicPr>
          <p:cNvPr id="374" name="图片 102" descr="C:/Users/Administrator.XTZJ-2020ZIOURP/Desktop/7轴机器人.jpg7轴机器人"/>
          <p:cNvPicPr>
            <a:picLocks noChangeAspect="1"/>
          </p:cNvPicPr>
          <p:nvPr/>
        </p:nvPicPr>
        <p:blipFill>
          <a:blip r:embed="rId5"/>
          <a:srcRect t="1638" b="2749"/>
          <a:stretch>
            <a:fillRect/>
          </a:stretch>
        </p:blipFill>
        <p:spPr>
          <a:xfrm>
            <a:off x="3201988" y="2315528"/>
            <a:ext cx="5910961" cy="40320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新知解析</a:t>
            </a:r>
            <a:endParaRPr lang="zh-CN" altLang="en-US" sz="2400" b="1">
              <a:solidFill>
                <a:schemeClr val="bg1"/>
              </a:solidFill>
            </a:endParaRPr>
          </a:p>
        </p:txBody>
      </p:sp>
      <p:sp>
        <p:nvSpPr>
          <p:cNvPr id="10" name="矩形 9"/>
          <p:cNvSpPr/>
          <p:nvPr/>
        </p:nvSpPr>
        <p:spPr>
          <a:xfrm>
            <a:off x="454660" y="1539875"/>
            <a:ext cx="11395710" cy="4998085"/>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非球型机器人：与通用六轴机器人相比，非球型机器人四五六轴的旋转轴不相交。</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SCARA</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机器人：指四轴机器人，只有四个活动关节，包括三个旋转关节和一个</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平移关节。</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12" name="组合 11"/>
          <p:cNvGrpSpPr/>
          <p:nvPr/>
        </p:nvGrpSpPr>
        <p:grpSpPr>
          <a:xfrm>
            <a:off x="454660" y="531495"/>
            <a:ext cx="3932555" cy="815340"/>
            <a:chOff x="1429189" y="851594"/>
            <a:chExt cx="3812427" cy="827711"/>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144720" y="1078969"/>
                <a:ext cx="2787476" cy="342301"/>
              </a:xfrm>
              <a:prstGeom prst="rect">
                <a:avLst/>
              </a:prstGeom>
            </p:spPr>
            <p:txBody>
              <a:bodyPr wrap="square">
                <a:spAutoFit/>
              </a:bodyPr>
              <a:p>
                <a:pPr algn="ctr">
                  <a:defRPr/>
                </a:pP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1.</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工业机器人基础知识</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758853" cy="827711"/>
            </a:xfrm>
            <a:prstGeom prst="rect">
              <a:avLst/>
            </a:prstGeom>
          </p:spPr>
        </p:pic>
      </p:grpSp>
      <p:pic>
        <p:nvPicPr>
          <p:cNvPr id="126" name="图片 126" descr="C:/Users/Administrator.XTZJ-2020ZIOURP/Desktop/Motoman-MA1440.jpgMotoman-MA1440"/>
          <p:cNvPicPr>
            <a:picLocks noChangeAspect="1"/>
          </p:cNvPicPr>
          <p:nvPr/>
        </p:nvPicPr>
        <p:blipFill>
          <a:blip r:embed="rId5"/>
          <a:srcRect l="10636" r="10636"/>
          <a:stretch>
            <a:fillRect/>
          </a:stretch>
        </p:blipFill>
        <p:spPr>
          <a:xfrm>
            <a:off x="9878695" y="1539875"/>
            <a:ext cx="1571695" cy="2484000"/>
          </a:xfrm>
          <a:prstGeom prst="rect">
            <a:avLst/>
          </a:prstGeom>
        </p:spPr>
      </p:pic>
      <p:pic>
        <p:nvPicPr>
          <p:cNvPr id="127" name="图片 127" descr="C:/Users/Administrator.XTZJ-2020ZIOURP/Desktop/SCARA机器人.jpgSCARA机器人"/>
          <p:cNvPicPr>
            <a:picLocks noChangeAspect="1"/>
          </p:cNvPicPr>
          <p:nvPr/>
        </p:nvPicPr>
        <p:blipFill>
          <a:blip r:embed="rId6"/>
          <a:srcRect l="104" r="104"/>
          <a:stretch>
            <a:fillRect/>
          </a:stretch>
        </p:blipFill>
        <p:spPr>
          <a:xfrm>
            <a:off x="9148445" y="4098608"/>
            <a:ext cx="2434590" cy="24390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PA" val="v5.2.11"/>
</p:tagLst>
</file>

<file path=ppt/tags/tag10.xml><?xml version="1.0" encoding="utf-8"?>
<p:tagLst xmlns:p="http://schemas.openxmlformats.org/presentationml/2006/main">
  <p:tag name="PA" val="v5.2.11"/>
</p:tagLst>
</file>

<file path=ppt/tags/tag11.xml><?xml version="1.0" encoding="utf-8"?>
<p:tagLst xmlns:p="http://schemas.openxmlformats.org/presentationml/2006/main">
  <p:tag name="PA" val="v5.2.11"/>
</p:tagLst>
</file>

<file path=ppt/tags/tag12.xml><?xml version="1.0" encoding="utf-8"?>
<p:tagLst xmlns:p="http://schemas.openxmlformats.org/presentationml/2006/main">
  <p:tag name="PA" val="v5.2.11"/>
</p:tagLst>
</file>

<file path=ppt/tags/tag13.xml><?xml version="1.0" encoding="utf-8"?>
<p:tagLst xmlns:p="http://schemas.openxmlformats.org/presentationml/2006/main">
  <p:tag name="PA" val="v5.2.11"/>
</p:tagLst>
</file>

<file path=ppt/tags/tag14.xml><?xml version="1.0" encoding="utf-8"?>
<p:tagLst xmlns:p="http://schemas.openxmlformats.org/presentationml/2006/main">
  <p:tag name="PA" val="v5.2.11"/>
</p:tagLst>
</file>

<file path=ppt/tags/tag15.xml><?xml version="1.0" encoding="utf-8"?>
<p:tagLst xmlns:p="http://schemas.openxmlformats.org/presentationml/2006/main">
  <p:tag name="PA" val="v5.2.11"/>
</p:tagLst>
</file>

<file path=ppt/tags/tag16.xml><?xml version="1.0" encoding="utf-8"?>
<p:tagLst xmlns:p="http://schemas.openxmlformats.org/presentationml/2006/main">
  <p:tag name="PA" val="v5.2.11"/>
</p:tagLst>
</file>

<file path=ppt/tags/tag17.xml><?xml version="1.0" encoding="utf-8"?>
<p:tagLst xmlns:p="http://schemas.openxmlformats.org/presentationml/2006/main">
  <p:tag name="PA" val="v5.2.11"/>
</p:tagLst>
</file>

<file path=ppt/tags/tag18.xml><?xml version="1.0" encoding="utf-8"?>
<p:tagLst xmlns:p="http://schemas.openxmlformats.org/presentationml/2006/main">
  <p:tag name="PA" val="v5.2.11"/>
</p:tagLst>
</file>

<file path=ppt/tags/tag19.xml><?xml version="1.0" encoding="utf-8"?>
<p:tagLst xmlns:p="http://schemas.openxmlformats.org/presentationml/2006/main">
  <p:tag name="KSO_WM_BEAUTIFY_FLAG" val="#wm#"/>
  <p:tag name="KSO_WM_TEMPLATE_CATEGORY" val="custom"/>
  <p:tag name="KSO_WM_TEMPLATE_INDEX" val="20205176"/>
</p:tagLst>
</file>

<file path=ppt/tags/tag2.xml><?xml version="1.0" encoding="utf-8"?>
<p:tagLst xmlns:p="http://schemas.openxmlformats.org/presentationml/2006/main">
  <p:tag name="PA" val="v5.2.11"/>
</p:tagLst>
</file>

<file path=ppt/tags/tag20.xml><?xml version="1.0" encoding="utf-8"?>
<p:tagLst xmlns:p="http://schemas.openxmlformats.org/presentationml/2006/main">
  <p:tag name="COMMONDATA" val="eyJoZGlkIjoiZjYxNTA4YjgzNTVkYWRlMDY0MmFiNTQ4Y2YyZTg5YTMifQ=="/>
  <p:tag name="commondata" val="eyJoZGlkIjoiZWM5NzRlMGNlNzJiZGIwNTMzOTVkMjM0MzczZmRiMDAifQ=="/>
</p:tagLst>
</file>

<file path=ppt/tags/tag3.xml><?xml version="1.0" encoding="utf-8"?>
<p:tagLst xmlns:p="http://schemas.openxmlformats.org/presentationml/2006/main">
  <p:tag name="PA" val="v5.2.11"/>
</p:tagLst>
</file>

<file path=ppt/tags/tag4.xml><?xml version="1.0" encoding="utf-8"?>
<p:tagLst xmlns:p="http://schemas.openxmlformats.org/presentationml/2006/main">
  <p:tag name="PA" val="v5.2.11"/>
</p:tagLst>
</file>

<file path=ppt/tags/tag5.xml><?xml version="1.0" encoding="utf-8"?>
<p:tagLst xmlns:p="http://schemas.openxmlformats.org/presentationml/2006/main">
  <p:tag name="PA" val="v5.2.11"/>
</p:tagLst>
</file>

<file path=ppt/tags/tag6.xml><?xml version="1.0" encoding="utf-8"?>
<p:tagLst xmlns:p="http://schemas.openxmlformats.org/presentationml/2006/main">
  <p:tag name="PA" val="v5.2.11"/>
</p:tagLst>
</file>

<file path=ppt/tags/tag7.xml><?xml version="1.0" encoding="utf-8"?>
<p:tagLst xmlns:p="http://schemas.openxmlformats.org/presentationml/2006/main">
  <p:tag name="PA" val="v5.2.11"/>
</p:tagLst>
</file>

<file path=ppt/tags/tag8.xml><?xml version="1.0" encoding="utf-8"?>
<p:tagLst xmlns:p="http://schemas.openxmlformats.org/presentationml/2006/main">
  <p:tag name="PA" val="v5.2.11"/>
</p:tagLst>
</file>

<file path=ppt/tags/tag9.xml><?xml version="1.0" encoding="utf-8"?>
<p:tagLst xmlns:p="http://schemas.openxmlformats.org/presentationml/2006/main">
  <p:tag name="PA" val="v5.2.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3124</Words>
  <Application>WPS 演示</Application>
  <PresentationFormat>宽屏</PresentationFormat>
  <Paragraphs>142</Paragraphs>
  <Slides>14</Slides>
  <Notes>11</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14</vt:i4>
      </vt:variant>
    </vt:vector>
  </HeadingPairs>
  <TitlesOfParts>
    <vt:vector size="30" baseType="lpstr">
      <vt:lpstr>Arial</vt:lpstr>
      <vt:lpstr>宋体</vt:lpstr>
      <vt:lpstr>Wingdings</vt:lpstr>
      <vt:lpstr>微软雅黑</vt:lpstr>
      <vt:lpstr>等线</vt:lpstr>
      <vt:lpstr>Verdana</vt:lpstr>
      <vt:lpstr>Times New Roman</vt:lpstr>
      <vt:lpstr>Arial Unicode MS</vt:lpstr>
      <vt:lpstr>等线 Light</vt:lpstr>
      <vt:lpstr>Calibri</vt:lpstr>
      <vt:lpstr>Lucida Console</vt:lpstr>
      <vt:lpstr>BankGothic Md BT</vt:lpstr>
      <vt:lpstr>Yu Gothic UI Semibold</vt:lpstr>
      <vt:lpstr>黑体</vt:lpstr>
      <vt:lpstr>仿宋</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妖小吖吖吖િી</cp:lastModifiedBy>
  <cp:revision>80</cp:revision>
  <dcterms:created xsi:type="dcterms:W3CDTF">2024-03-12T01:04:00Z</dcterms:created>
  <dcterms:modified xsi:type="dcterms:W3CDTF">2024-12-19T09:46:59Z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13B4DE41207E4824855EB077ED6307A4_13</vt:lpwstr>
  </property>
  <property fmtid="{D5CDD505-2E9C-101B-9397-08002B2CF9AE}" pid="3" name="KSOProductBuildVer">
    <vt:lpwstr>2052-12.1.0.19302</vt:lpwstr>
  </property>
</Properties>
</file>